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5.xml" ContentType="application/vnd.openxmlformats-officedocument.drawingml.chart+xml"/>
  <Override PartName="/ppt/notesSlides/notesSlide62.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7.xml" ContentType="application/vnd.openxmlformats-officedocument.drawingml.chart+xml"/>
  <Override PartName="/ppt/notesSlides/notesSlide6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0.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1.xml" ContentType="application/vnd.openxmlformats-officedocument.drawingml.chart+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rts/chart12.xml" ContentType="application/vnd.openxmlformats-officedocument.drawingml.chart+xml"/>
  <Override PartName="/ppt/drawings/drawing2.xml" ContentType="application/vnd.openxmlformats-officedocument.drawingml.chartshapes+xml"/>
  <Override PartName="/ppt/charts/chart13.xml" ContentType="application/vnd.openxmlformats-officedocument.drawingml.chart+xml"/>
  <Override PartName="/ppt/media/image521.jpg" ContentType="image/jpg"/>
  <Override PartName="/ppt/media/image522.jpg" ContentType="image/jpg"/>
  <Override PartName="/ppt/media/image523.jpg" ContentType="image/jpg"/>
  <Override PartName="/ppt/media/image527.jpg" ContentType="image/jpg"/>
  <Override PartName="/ppt/media/image528.jpg" ContentType="image/jpg"/>
  <Override PartName="/ppt/media/image52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8" r:id="rId3"/>
    <p:sldMasterId id="2147483690" r:id="rId4"/>
    <p:sldMasterId id="2147483692" r:id="rId5"/>
    <p:sldMasterId id="2147483695" r:id="rId6"/>
    <p:sldMasterId id="2147483700" r:id="rId7"/>
    <p:sldMasterId id="2147483707" r:id="rId8"/>
    <p:sldMasterId id="2147483710" r:id="rId9"/>
  </p:sldMasterIdLst>
  <p:notesMasterIdLst>
    <p:notesMasterId r:id="rId393"/>
  </p:notesMasterIdLst>
  <p:sldIdLst>
    <p:sldId id="642" r:id="rId10"/>
    <p:sldId id="640" r:id="rId11"/>
    <p:sldId id="259" r:id="rId12"/>
    <p:sldId id="260" r:id="rId13"/>
    <p:sldId id="261" r:id="rId14"/>
    <p:sldId id="262" r:id="rId15"/>
    <p:sldId id="263" r:id="rId16"/>
    <p:sldId id="264" r:id="rId17"/>
    <p:sldId id="265" r:id="rId18"/>
    <p:sldId id="641"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13" r:id="rId166"/>
    <p:sldId id="414" r:id="rId167"/>
    <p:sldId id="415" r:id="rId168"/>
    <p:sldId id="416" r:id="rId169"/>
    <p:sldId id="417" r:id="rId170"/>
    <p:sldId id="418" r:id="rId171"/>
    <p:sldId id="419" r:id="rId172"/>
    <p:sldId id="420"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444" r:id="rId197"/>
    <p:sldId id="445" r:id="rId198"/>
    <p:sldId id="446" r:id="rId199"/>
    <p:sldId id="447" r:id="rId200"/>
    <p:sldId id="448" r:id="rId201"/>
    <p:sldId id="449" r:id="rId202"/>
    <p:sldId id="450" r:id="rId203"/>
    <p:sldId id="451" r:id="rId204"/>
    <p:sldId id="452" r:id="rId205"/>
    <p:sldId id="453" r:id="rId206"/>
    <p:sldId id="454" r:id="rId207"/>
    <p:sldId id="455" r:id="rId208"/>
    <p:sldId id="456" r:id="rId209"/>
    <p:sldId id="457" r:id="rId210"/>
    <p:sldId id="458" r:id="rId211"/>
    <p:sldId id="459" r:id="rId212"/>
    <p:sldId id="460" r:id="rId213"/>
    <p:sldId id="461" r:id="rId214"/>
    <p:sldId id="462" r:id="rId215"/>
    <p:sldId id="463" r:id="rId216"/>
    <p:sldId id="464" r:id="rId217"/>
    <p:sldId id="465" r:id="rId218"/>
    <p:sldId id="466" r:id="rId219"/>
    <p:sldId id="467" r:id="rId220"/>
    <p:sldId id="468" r:id="rId221"/>
    <p:sldId id="469" r:id="rId222"/>
    <p:sldId id="470" r:id="rId223"/>
    <p:sldId id="471" r:id="rId224"/>
    <p:sldId id="472" r:id="rId225"/>
    <p:sldId id="473" r:id="rId226"/>
    <p:sldId id="474" r:id="rId227"/>
    <p:sldId id="475" r:id="rId228"/>
    <p:sldId id="476" r:id="rId229"/>
    <p:sldId id="477" r:id="rId230"/>
    <p:sldId id="478" r:id="rId231"/>
    <p:sldId id="479" r:id="rId232"/>
    <p:sldId id="480" r:id="rId233"/>
    <p:sldId id="481" r:id="rId234"/>
    <p:sldId id="482" r:id="rId235"/>
    <p:sldId id="483" r:id="rId236"/>
    <p:sldId id="484" r:id="rId237"/>
    <p:sldId id="485" r:id="rId238"/>
    <p:sldId id="486" r:id="rId239"/>
    <p:sldId id="487" r:id="rId240"/>
    <p:sldId id="488" r:id="rId241"/>
    <p:sldId id="489" r:id="rId242"/>
    <p:sldId id="490" r:id="rId243"/>
    <p:sldId id="491" r:id="rId244"/>
    <p:sldId id="492" r:id="rId245"/>
    <p:sldId id="493" r:id="rId246"/>
    <p:sldId id="494" r:id="rId247"/>
    <p:sldId id="495" r:id="rId248"/>
    <p:sldId id="496" r:id="rId249"/>
    <p:sldId id="497" r:id="rId250"/>
    <p:sldId id="498" r:id="rId251"/>
    <p:sldId id="499" r:id="rId252"/>
    <p:sldId id="500" r:id="rId253"/>
    <p:sldId id="501" r:id="rId254"/>
    <p:sldId id="502" r:id="rId255"/>
    <p:sldId id="503" r:id="rId256"/>
    <p:sldId id="504" r:id="rId257"/>
    <p:sldId id="505" r:id="rId258"/>
    <p:sldId id="506" r:id="rId259"/>
    <p:sldId id="507" r:id="rId260"/>
    <p:sldId id="508" r:id="rId261"/>
    <p:sldId id="509" r:id="rId262"/>
    <p:sldId id="510" r:id="rId263"/>
    <p:sldId id="511" r:id="rId264"/>
    <p:sldId id="512" r:id="rId265"/>
    <p:sldId id="513" r:id="rId266"/>
    <p:sldId id="514" r:id="rId267"/>
    <p:sldId id="515" r:id="rId268"/>
    <p:sldId id="516" r:id="rId269"/>
    <p:sldId id="517" r:id="rId270"/>
    <p:sldId id="518" r:id="rId271"/>
    <p:sldId id="519" r:id="rId272"/>
    <p:sldId id="520" r:id="rId273"/>
    <p:sldId id="521" r:id="rId274"/>
    <p:sldId id="522" r:id="rId275"/>
    <p:sldId id="523" r:id="rId276"/>
    <p:sldId id="524" r:id="rId277"/>
    <p:sldId id="525" r:id="rId278"/>
    <p:sldId id="526" r:id="rId279"/>
    <p:sldId id="527" r:id="rId280"/>
    <p:sldId id="528" r:id="rId281"/>
    <p:sldId id="529" r:id="rId282"/>
    <p:sldId id="530" r:id="rId283"/>
    <p:sldId id="531" r:id="rId284"/>
    <p:sldId id="532" r:id="rId285"/>
    <p:sldId id="533" r:id="rId286"/>
    <p:sldId id="534" r:id="rId287"/>
    <p:sldId id="535" r:id="rId288"/>
    <p:sldId id="536" r:id="rId289"/>
    <p:sldId id="537" r:id="rId290"/>
    <p:sldId id="538" r:id="rId291"/>
    <p:sldId id="539" r:id="rId292"/>
    <p:sldId id="540" r:id="rId293"/>
    <p:sldId id="541" r:id="rId294"/>
    <p:sldId id="542" r:id="rId295"/>
    <p:sldId id="543" r:id="rId296"/>
    <p:sldId id="544" r:id="rId297"/>
    <p:sldId id="545" r:id="rId298"/>
    <p:sldId id="546" r:id="rId299"/>
    <p:sldId id="547" r:id="rId300"/>
    <p:sldId id="548" r:id="rId301"/>
    <p:sldId id="549" r:id="rId302"/>
    <p:sldId id="550" r:id="rId303"/>
    <p:sldId id="551" r:id="rId304"/>
    <p:sldId id="552" r:id="rId305"/>
    <p:sldId id="553" r:id="rId306"/>
    <p:sldId id="554" r:id="rId307"/>
    <p:sldId id="555" r:id="rId308"/>
    <p:sldId id="556" r:id="rId309"/>
    <p:sldId id="557" r:id="rId310"/>
    <p:sldId id="558" r:id="rId311"/>
    <p:sldId id="559" r:id="rId312"/>
    <p:sldId id="560" r:id="rId313"/>
    <p:sldId id="561" r:id="rId314"/>
    <p:sldId id="562" r:id="rId315"/>
    <p:sldId id="563" r:id="rId316"/>
    <p:sldId id="564" r:id="rId317"/>
    <p:sldId id="565" r:id="rId318"/>
    <p:sldId id="566" r:id="rId319"/>
    <p:sldId id="567" r:id="rId320"/>
    <p:sldId id="568" r:id="rId321"/>
    <p:sldId id="569" r:id="rId322"/>
    <p:sldId id="570" r:id="rId323"/>
    <p:sldId id="571" r:id="rId324"/>
    <p:sldId id="572" r:id="rId325"/>
    <p:sldId id="573" r:id="rId326"/>
    <p:sldId id="574" r:id="rId327"/>
    <p:sldId id="575" r:id="rId328"/>
    <p:sldId id="576" r:id="rId329"/>
    <p:sldId id="577" r:id="rId330"/>
    <p:sldId id="578" r:id="rId331"/>
    <p:sldId id="579" r:id="rId332"/>
    <p:sldId id="580" r:id="rId333"/>
    <p:sldId id="581" r:id="rId334"/>
    <p:sldId id="582" r:id="rId335"/>
    <p:sldId id="583" r:id="rId336"/>
    <p:sldId id="584" r:id="rId337"/>
    <p:sldId id="585" r:id="rId338"/>
    <p:sldId id="586" r:id="rId339"/>
    <p:sldId id="587" r:id="rId340"/>
    <p:sldId id="588" r:id="rId341"/>
    <p:sldId id="589" r:id="rId342"/>
    <p:sldId id="590" r:id="rId343"/>
    <p:sldId id="591" r:id="rId344"/>
    <p:sldId id="592" r:id="rId345"/>
    <p:sldId id="593" r:id="rId346"/>
    <p:sldId id="594" r:id="rId347"/>
    <p:sldId id="595" r:id="rId348"/>
    <p:sldId id="596" r:id="rId349"/>
    <p:sldId id="597" r:id="rId350"/>
    <p:sldId id="598" r:id="rId351"/>
    <p:sldId id="599" r:id="rId352"/>
    <p:sldId id="600" r:id="rId353"/>
    <p:sldId id="601" r:id="rId354"/>
    <p:sldId id="602" r:id="rId355"/>
    <p:sldId id="603" r:id="rId356"/>
    <p:sldId id="604" r:id="rId357"/>
    <p:sldId id="605" r:id="rId358"/>
    <p:sldId id="606" r:id="rId359"/>
    <p:sldId id="607" r:id="rId360"/>
    <p:sldId id="608" r:id="rId361"/>
    <p:sldId id="609" r:id="rId362"/>
    <p:sldId id="610" r:id="rId363"/>
    <p:sldId id="611" r:id="rId364"/>
    <p:sldId id="612" r:id="rId365"/>
    <p:sldId id="613" r:id="rId366"/>
    <p:sldId id="614" r:id="rId367"/>
    <p:sldId id="615" r:id="rId368"/>
    <p:sldId id="616" r:id="rId369"/>
    <p:sldId id="617" r:id="rId370"/>
    <p:sldId id="618" r:id="rId371"/>
    <p:sldId id="619" r:id="rId372"/>
    <p:sldId id="620" r:id="rId373"/>
    <p:sldId id="621" r:id="rId374"/>
    <p:sldId id="622" r:id="rId375"/>
    <p:sldId id="623" r:id="rId376"/>
    <p:sldId id="624" r:id="rId377"/>
    <p:sldId id="625" r:id="rId378"/>
    <p:sldId id="626" r:id="rId379"/>
    <p:sldId id="627" r:id="rId380"/>
    <p:sldId id="628" r:id="rId381"/>
    <p:sldId id="629" r:id="rId382"/>
    <p:sldId id="630" r:id="rId383"/>
    <p:sldId id="631" r:id="rId384"/>
    <p:sldId id="632" r:id="rId385"/>
    <p:sldId id="633" r:id="rId386"/>
    <p:sldId id="634" r:id="rId387"/>
    <p:sldId id="635" r:id="rId388"/>
    <p:sldId id="636" r:id="rId389"/>
    <p:sldId id="637" r:id="rId390"/>
    <p:sldId id="638" r:id="rId391"/>
    <p:sldId id="639" r:id="rId3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25" autoAdjust="0"/>
  </p:normalViewPr>
  <p:slideViewPr>
    <p:cSldViewPr>
      <p:cViewPr varScale="1">
        <p:scale>
          <a:sx n="74" d="100"/>
          <a:sy n="74" d="100"/>
        </p:scale>
        <p:origin x="1714" y="62"/>
      </p:cViewPr>
      <p:guideLst>
        <p:guide orient="horz" pos="2160"/>
        <p:guide pos="2880"/>
      </p:guideLst>
    </p:cSldViewPr>
  </p:slideViewPr>
  <p:notesTextViewPr>
    <p:cViewPr>
      <p:scale>
        <a:sx n="1" d="1"/>
        <a:sy n="1" d="1"/>
      </p:scale>
      <p:origin x="0" y="0"/>
    </p:cViewPr>
  </p:notesTextViewPr>
  <p:sorterViewPr>
    <p:cViewPr>
      <p:scale>
        <a:sx n="100" d="100"/>
        <a:sy n="100" d="100"/>
      </p:scale>
      <p:origin x="0" y="-1315"/>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99" Type="http://schemas.openxmlformats.org/officeDocument/2006/relationships/slide" Target="slides/slide290.xml"/><Relationship Id="rId21" Type="http://schemas.openxmlformats.org/officeDocument/2006/relationships/slide" Target="slides/slide12.xml"/><Relationship Id="rId63" Type="http://schemas.openxmlformats.org/officeDocument/2006/relationships/slide" Target="slides/slide54.xml"/><Relationship Id="rId159" Type="http://schemas.openxmlformats.org/officeDocument/2006/relationships/slide" Target="slides/slide150.xml"/><Relationship Id="rId324" Type="http://schemas.openxmlformats.org/officeDocument/2006/relationships/slide" Target="slides/slide315.xml"/><Relationship Id="rId366" Type="http://schemas.openxmlformats.org/officeDocument/2006/relationships/slide" Target="slides/slide357.xml"/><Relationship Id="rId170" Type="http://schemas.openxmlformats.org/officeDocument/2006/relationships/slide" Target="slides/slide161.xml"/><Relationship Id="rId226" Type="http://schemas.openxmlformats.org/officeDocument/2006/relationships/slide" Target="slides/slide217.xml"/><Relationship Id="rId268" Type="http://schemas.openxmlformats.org/officeDocument/2006/relationships/slide" Target="slides/slide259.xml"/><Relationship Id="rId32" Type="http://schemas.openxmlformats.org/officeDocument/2006/relationships/slide" Target="slides/slide23.xml"/><Relationship Id="rId74" Type="http://schemas.openxmlformats.org/officeDocument/2006/relationships/slide" Target="slides/slide65.xml"/><Relationship Id="rId128" Type="http://schemas.openxmlformats.org/officeDocument/2006/relationships/slide" Target="slides/slide119.xml"/><Relationship Id="rId335" Type="http://schemas.openxmlformats.org/officeDocument/2006/relationships/slide" Target="slides/slide326.xml"/><Relationship Id="rId377" Type="http://schemas.openxmlformats.org/officeDocument/2006/relationships/slide" Target="slides/slide368.xml"/><Relationship Id="rId5" Type="http://schemas.openxmlformats.org/officeDocument/2006/relationships/slideMaster" Target="slideMasters/slideMaster5.xml"/><Relationship Id="rId181" Type="http://schemas.openxmlformats.org/officeDocument/2006/relationships/slide" Target="slides/slide172.xml"/><Relationship Id="rId237" Type="http://schemas.openxmlformats.org/officeDocument/2006/relationships/slide" Target="slides/slide228.xml"/><Relationship Id="rId279" Type="http://schemas.openxmlformats.org/officeDocument/2006/relationships/slide" Target="slides/slide270.xml"/><Relationship Id="rId43" Type="http://schemas.openxmlformats.org/officeDocument/2006/relationships/slide" Target="slides/slide34.xml"/><Relationship Id="rId139" Type="http://schemas.openxmlformats.org/officeDocument/2006/relationships/slide" Target="slides/slide130.xml"/><Relationship Id="rId290" Type="http://schemas.openxmlformats.org/officeDocument/2006/relationships/slide" Target="slides/slide281.xml"/><Relationship Id="rId304" Type="http://schemas.openxmlformats.org/officeDocument/2006/relationships/slide" Target="slides/slide295.xml"/><Relationship Id="rId346" Type="http://schemas.openxmlformats.org/officeDocument/2006/relationships/slide" Target="slides/slide337.xml"/><Relationship Id="rId388" Type="http://schemas.openxmlformats.org/officeDocument/2006/relationships/slide" Target="slides/slide379.xml"/><Relationship Id="rId85" Type="http://schemas.openxmlformats.org/officeDocument/2006/relationships/slide" Target="slides/slide76.xml"/><Relationship Id="rId150" Type="http://schemas.openxmlformats.org/officeDocument/2006/relationships/slide" Target="slides/slide141.xml"/><Relationship Id="rId192" Type="http://schemas.openxmlformats.org/officeDocument/2006/relationships/slide" Target="slides/slide183.xml"/><Relationship Id="rId206" Type="http://schemas.openxmlformats.org/officeDocument/2006/relationships/slide" Target="slides/slide197.xml"/><Relationship Id="rId248" Type="http://schemas.openxmlformats.org/officeDocument/2006/relationships/slide" Target="slides/slide239.xml"/><Relationship Id="rId12" Type="http://schemas.openxmlformats.org/officeDocument/2006/relationships/slide" Target="slides/slide3.xml"/><Relationship Id="rId108" Type="http://schemas.openxmlformats.org/officeDocument/2006/relationships/slide" Target="slides/slide99.xml"/><Relationship Id="rId315" Type="http://schemas.openxmlformats.org/officeDocument/2006/relationships/slide" Target="slides/slide306.xml"/><Relationship Id="rId357" Type="http://schemas.openxmlformats.org/officeDocument/2006/relationships/slide" Target="slides/slide348.xml"/><Relationship Id="rId54" Type="http://schemas.openxmlformats.org/officeDocument/2006/relationships/slide" Target="slides/slide45.xml"/><Relationship Id="rId96" Type="http://schemas.openxmlformats.org/officeDocument/2006/relationships/slide" Target="slides/slide87.xml"/><Relationship Id="rId161" Type="http://schemas.openxmlformats.org/officeDocument/2006/relationships/slide" Target="slides/slide152.xml"/><Relationship Id="rId217" Type="http://schemas.openxmlformats.org/officeDocument/2006/relationships/slide" Target="slides/slide208.xml"/><Relationship Id="rId259" Type="http://schemas.openxmlformats.org/officeDocument/2006/relationships/slide" Target="slides/slide250.xml"/><Relationship Id="rId23" Type="http://schemas.openxmlformats.org/officeDocument/2006/relationships/slide" Target="slides/slide14.xml"/><Relationship Id="rId119" Type="http://schemas.openxmlformats.org/officeDocument/2006/relationships/slide" Target="slides/slide110.xml"/><Relationship Id="rId270" Type="http://schemas.openxmlformats.org/officeDocument/2006/relationships/slide" Target="slides/slide261.xml"/><Relationship Id="rId326" Type="http://schemas.openxmlformats.org/officeDocument/2006/relationships/slide" Target="slides/slide317.xml"/><Relationship Id="rId65" Type="http://schemas.openxmlformats.org/officeDocument/2006/relationships/slide" Target="slides/slide56.xml"/><Relationship Id="rId130" Type="http://schemas.openxmlformats.org/officeDocument/2006/relationships/slide" Target="slides/slide121.xml"/><Relationship Id="rId368" Type="http://schemas.openxmlformats.org/officeDocument/2006/relationships/slide" Target="slides/slide359.xml"/><Relationship Id="rId172" Type="http://schemas.openxmlformats.org/officeDocument/2006/relationships/slide" Target="slides/slide163.xml"/><Relationship Id="rId228" Type="http://schemas.openxmlformats.org/officeDocument/2006/relationships/slide" Target="slides/slide219.xml"/><Relationship Id="rId281" Type="http://schemas.openxmlformats.org/officeDocument/2006/relationships/slide" Target="slides/slide272.xml"/><Relationship Id="rId337" Type="http://schemas.openxmlformats.org/officeDocument/2006/relationships/slide" Target="slides/slide328.xml"/><Relationship Id="rId34" Type="http://schemas.openxmlformats.org/officeDocument/2006/relationships/slide" Target="slides/slide25.xml"/><Relationship Id="rId76" Type="http://schemas.openxmlformats.org/officeDocument/2006/relationships/slide" Target="slides/slide67.xml"/><Relationship Id="rId141" Type="http://schemas.openxmlformats.org/officeDocument/2006/relationships/slide" Target="slides/slide132.xml"/><Relationship Id="rId379" Type="http://schemas.openxmlformats.org/officeDocument/2006/relationships/slide" Target="slides/slide370.xml"/><Relationship Id="rId7" Type="http://schemas.openxmlformats.org/officeDocument/2006/relationships/slideMaster" Target="slideMasters/slideMaster7.xml"/><Relationship Id="rId183" Type="http://schemas.openxmlformats.org/officeDocument/2006/relationships/slide" Target="slides/slide174.xml"/><Relationship Id="rId239" Type="http://schemas.openxmlformats.org/officeDocument/2006/relationships/slide" Target="slides/slide230.xml"/><Relationship Id="rId390" Type="http://schemas.openxmlformats.org/officeDocument/2006/relationships/slide" Target="slides/slide381.xml"/><Relationship Id="rId250" Type="http://schemas.openxmlformats.org/officeDocument/2006/relationships/slide" Target="slides/slide241.xml"/><Relationship Id="rId292" Type="http://schemas.openxmlformats.org/officeDocument/2006/relationships/slide" Target="slides/slide283.xml"/><Relationship Id="rId306" Type="http://schemas.openxmlformats.org/officeDocument/2006/relationships/slide" Target="slides/slide297.xml"/><Relationship Id="rId45" Type="http://schemas.openxmlformats.org/officeDocument/2006/relationships/slide" Target="slides/slide36.xml"/><Relationship Id="rId87" Type="http://schemas.openxmlformats.org/officeDocument/2006/relationships/slide" Target="slides/slide78.xml"/><Relationship Id="rId110" Type="http://schemas.openxmlformats.org/officeDocument/2006/relationships/slide" Target="slides/slide101.xml"/><Relationship Id="rId348" Type="http://schemas.openxmlformats.org/officeDocument/2006/relationships/slide" Target="slides/slide339.xml"/><Relationship Id="rId152" Type="http://schemas.openxmlformats.org/officeDocument/2006/relationships/slide" Target="slides/slide143.xml"/><Relationship Id="rId194" Type="http://schemas.openxmlformats.org/officeDocument/2006/relationships/slide" Target="slides/slide185.xml"/><Relationship Id="rId208" Type="http://schemas.openxmlformats.org/officeDocument/2006/relationships/slide" Target="slides/slide199.xml"/><Relationship Id="rId261" Type="http://schemas.openxmlformats.org/officeDocument/2006/relationships/slide" Target="slides/slide252.xml"/><Relationship Id="rId14" Type="http://schemas.openxmlformats.org/officeDocument/2006/relationships/slide" Target="slides/slide5.xml"/><Relationship Id="rId56" Type="http://schemas.openxmlformats.org/officeDocument/2006/relationships/slide" Target="slides/slide47.xml"/><Relationship Id="rId317" Type="http://schemas.openxmlformats.org/officeDocument/2006/relationships/slide" Target="slides/slide308.xml"/><Relationship Id="rId359" Type="http://schemas.openxmlformats.org/officeDocument/2006/relationships/slide" Target="slides/slide350.xml"/><Relationship Id="rId98" Type="http://schemas.openxmlformats.org/officeDocument/2006/relationships/slide" Target="slides/slide89.xml"/><Relationship Id="rId121" Type="http://schemas.openxmlformats.org/officeDocument/2006/relationships/slide" Target="slides/slide112.xml"/><Relationship Id="rId163" Type="http://schemas.openxmlformats.org/officeDocument/2006/relationships/slide" Target="slides/slide154.xml"/><Relationship Id="rId219" Type="http://schemas.openxmlformats.org/officeDocument/2006/relationships/slide" Target="slides/slide210.xml"/><Relationship Id="rId370" Type="http://schemas.openxmlformats.org/officeDocument/2006/relationships/slide" Target="slides/slide361.xml"/><Relationship Id="rId230" Type="http://schemas.openxmlformats.org/officeDocument/2006/relationships/slide" Target="slides/slide221.xml"/><Relationship Id="rId25" Type="http://schemas.openxmlformats.org/officeDocument/2006/relationships/slide" Target="slides/slide16.xml"/><Relationship Id="rId67" Type="http://schemas.openxmlformats.org/officeDocument/2006/relationships/slide" Target="slides/slide58.xml"/><Relationship Id="rId272" Type="http://schemas.openxmlformats.org/officeDocument/2006/relationships/slide" Target="slides/slide263.xml"/><Relationship Id="rId328" Type="http://schemas.openxmlformats.org/officeDocument/2006/relationships/slide" Target="slides/slide319.xml"/><Relationship Id="rId132" Type="http://schemas.openxmlformats.org/officeDocument/2006/relationships/slide" Target="slides/slide123.xml"/><Relationship Id="rId174" Type="http://schemas.openxmlformats.org/officeDocument/2006/relationships/slide" Target="slides/slide165.xml"/><Relationship Id="rId381" Type="http://schemas.openxmlformats.org/officeDocument/2006/relationships/slide" Target="slides/slide372.xml"/><Relationship Id="rId241" Type="http://schemas.openxmlformats.org/officeDocument/2006/relationships/slide" Target="slides/slide232.xml"/><Relationship Id="rId36" Type="http://schemas.openxmlformats.org/officeDocument/2006/relationships/slide" Target="slides/slide27.xml"/><Relationship Id="rId283" Type="http://schemas.openxmlformats.org/officeDocument/2006/relationships/slide" Target="slides/slide274.xml"/><Relationship Id="rId339" Type="http://schemas.openxmlformats.org/officeDocument/2006/relationships/slide" Target="slides/slide330.xml"/><Relationship Id="rId78" Type="http://schemas.openxmlformats.org/officeDocument/2006/relationships/slide" Target="slides/slide69.xml"/><Relationship Id="rId101" Type="http://schemas.openxmlformats.org/officeDocument/2006/relationships/slide" Target="slides/slide92.xml"/><Relationship Id="rId143" Type="http://schemas.openxmlformats.org/officeDocument/2006/relationships/slide" Target="slides/slide134.xml"/><Relationship Id="rId185" Type="http://schemas.openxmlformats.org/officeDocument/2006/relationships/slide" Target="slides/slide176.xml"/><Relationship Id="rId350" Type="http://schemas.openxmlformats.org/officeDocument/2006/relationships/slide" Target="slides/slide341.xml"/><Relationship Id="rId9" Type="http://schemas.openxmlformats.org/officeDocument/2006/relationships/slideMaster" Target="slideMasters/slideMaster9.xml"/><Relationship Id="rId210" Type="http://schemas.openxmlformats.org/officeDocument/2006/relationships/slide" Target="slides/slide201.xml"/><Relationship Id="rId392" Type="http://schemas.openxmlformats.org/officeDocument/2006/relationships/slide" Target="slides/slide383.xml"/><Relationship Id="rId252" Type="http://schemas.openxmlformats.org/officeDocument/2006/relationships/slide" Target="slides/slide243.xml"/><Relationship Id="rId294" Type="http://schemas.openxmlformats.org/officeDocument/2006/relationships/slide" Target="slides/slide285.xml"/><Relationship Id="rId308" Type="http://schemas.openxmlformats.org/officeDocument/2006/relationships/slide" Target="slides/slide299.xml"/><Relationship Id="rId47" Type="http://schemas.openxmlformats.org/officeDocument/2006/relationships/slide" Target="slides/slide38.xml"/><Relationship Id="rId89" Type="http://schemas.openxmlformats.org/officeDocument/2006/relationships/slide" Target="slides/slide80.xml"/><Relationship Id="rId112" Type="http://schemas.openxmlformats.org/officeDocument/2006/relationships/slide" Target="slides/slide103.xml"/><Relationship Id="rId154" Type="http://schemas.openxmlformats.org/officeDocument/2006/relationships/slide" Target="slides/slide145.xml"/><Relationship Id="rId361" Type="http://schemas.openxmlformats.org/officeDocument/2006/relationships/slide" Target="slides/slide352.xml"/><Relationship Id="rId196" Type="http://schemas.openxmlformats.org/officeDocument/2006/relationships/slide" Target="slides/slide187.xml"/><Relationship Id="rId16" Type="http://schemas.openxmlformats.org/officeDocument/2006/relationships/slide" Target="slides/slide7.xml"/><Relationship Id="rId221" Type="http://schemas.openxmlformats.org/officeDocument/2006/relationships/slide" Target="slides/slide212.xml"/><Relationship Id="rId263" Type="http://schemas.openxmlformats.org/officeDocument/2006/relationships/slide" Target="slides/slide254.xml"/><Relationship Id="rId319" Type="http://schemas.openxmlformats.org/officeDocument/2006/relationships/slide" Target="slides/slide310.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330" Type="http://schemas.openxmlformats.org/officeDocument/2006/relationships/slide" Target="slides/slide321.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351" Type="http://schemas.openxmlformats.org/officeDocument/2006/relationships/slide" Target="slides/slide342.xml"/><Relationship Id="rId372" Type="http://schemas.openxmlformats.org/officeDocument/2006/relationships/slide" Target="slides/slide363.xml"/><Relationship Id="rId393" Type="http://schemas.openxmlformats.org/officeDocument/2006/relationships/notesMaster" Target="notesMasters/notesMaster1.xml"/><Relationship Id="rId211" Type="http://schemas.openxmlformats.org/officeDocument/2006/relationships/slide" Target="slides/slide202.xml"/><Relationship Id="rId232" Type="http://schemas.openxmlformats.org/officeDocument/2006/relationships/slide" Target="slides/slide223.xml"/><Relationship Id="rId253" Type="http://schemas.openxmlformats.org/officeDocument/2006/relationships/slide" Target="slides/slide244.xml"/><Relationship Id="rId274" Type="http://schemas.openxmlformats.org/officeDocument/2006/relationships/slide" Target="slides/slide265.xml"/><Relationship Id="rId295" Type="http://schemas.openxmlformats.org/officeDocument/2006/relationships/slide" Target="slides/slide286.xml"/><Relationship Id="rId309" Type="http://schemas.openxmlformats.org/officeDocument/2006/relationships/slide" Target="slides/slide300.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320" Type="http://schemas.openxmlformats.org/officeDocument/2006/relationships/slide" Target="slides/slide311.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341" Type="http://schemas.openxmlformats.org/officeDocument/2006/relationships/slide" Target="slides/slide332.xml"/><Relationship Id="rId362" Type="http://schemas.openxmlformats.org/officeDocument/2006/relationships/slide" Target="slides/slide353.xml"/><Relationship Id="rId383" Type="http://schemas.openxmlformats.org/officeDocument/2006/relationships/slide" Target="slides/slide374.xml"/><Relationship Id="rId201" Type="http://schemas.openxmlformats.org/officeDocument/2006/relationships/slide" Target="slides/slide192.xml"/><Relationship Id="rId222" Type="http://schemas.openxmlformats.org/officeDocument/2006/relationships/slide" Target="slides/slide213.xml"/><Relationship Id="rId243" Type="http://schemas.openxmlformats.org/officeDocument/2006/relationships/slide" Target="slides/slide234.xml"/><Relationship Id="rId264" Type="http://schemas.openxmlformats.org/officeDocument/2006/relationships/slide" Target="slides/slide255.xml"/><Relationship Id="rId285" Type="http://schemas.openxmlformats.org/officeDocument/2006/relationships/slide" Target="slides/slide276.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310" Type="http://schemas.openxmlformats.org/officeDocument/2006/relationships/slide" Target="slides/slide301.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331" Type="http://schemas.openxmlformats.org/officeDocument/2006/relationships/slide" Target="slides/slide322.xml"/><Relationship Id="rId352" Type="http://schemas.openxmlformats.org/officeDocument/2006/relationships/slide" Target="slides/slide343.xml"/><Relationship Id="rId373" Type="http://schemas.openxmlformats.org/officeDocument/2006/relationships/slide" Target="slides/slide364.xml"/><Relationship Id="rId394"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203.xml"/><Relationship Id="rId233" Type="http://schemas.openxmlformats.org/officeDocument/2006/relationships/slide" Target="slides/slide224.xml"/><Relationship Id="rId254" Type="http://schemas.openxmlformats.org/officeDocument/2006/relationships/slide" Target="slides/slide245.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275" Type="http://schemas.openxmlformats.org/officeDocument/2006/relationships/slide" Target="slides/slide266.xml"/><Relationship Id="rId296" Type="http://schemas.openxmlformats.org/officeDocument/2006/relationships/slide" Target="slides/slide287.xml"/><Relationship Id="rId300" Type="http://schemas.openxmlformats.org/officeDocument/2006/relationships/slide" Target="slides/slide291.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321" Type="http://schemas.openxmlformats.org/officeDocument/2006/relationships/slide" Target="slides/slide312.xml"/><Relationship Id="rId342" Type="http://schemas.openxmlformats.org/officeDocument/2006/relationships/slide" Target="slides/slide333.xml"/><Relationship Id="rId363" Type="http://schemas.openxmlformats.org/officeDocument/2006/relationships/slide" Target="slides/slide354.xml"/><Relationship Id="rId384" Type="http://schemas.openxmlformats.org/officeDocument/2006/relationships/slide" Target="slides/slide375.xml"/><Relationship Id="rId202" Type="http://schemas.openxmlformats.org/officeDocument/2006/relationships/slide" Target="slides/slide193.xml"/><Relationship Id="rId223" Type="http://schemas.openxmlformats.org/officeDocument/2006/relationships/slide" Target="slides/slide214.xml"/><Relationship Id="rId244" Type="http://schemas.openxmlformats.org/officeDocument/2006/relationships/slide" Target="slides/slide235.xml"/><Relationship Id="rId18" Type="http://schemas.openxmlformats.org/officeDocument/2006/relationships/slide" Target="slides/slide9.xml"/><Relationship Id="rId39" Type="http://schemas.openxmlformats.org/officeDocument/2006/relationships/slide" Target="slides/slide30.xml"/><Relationship Id="rId265" Type="http://schemas.openxmlformats.org/officeDocument/2006/relationships/slide" Target="slides/slide256.xml"/><Relationship Id="rId286" Type="http://schemas.openxmlformats.org/officeDocument/2006/relationships/slide" Target="slides/slide277.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311" Type="http://schemas.openxmlformats.org/officeDocument/2006/relationships/slide" Target="slides/slide302.xml"/><Relationship Id="rId332" Type="http://schemas.openxmlformats.org/officeDocument/2006/relationships/slide" Target="slides/slide323.xml"/><Relationship Id="rId353" Type="http://schemas.openxmlformats.org/officeDocument/2006/relationships/slide" Target="slides/slide344.xml"/><Relationship Id="rId374" Type="http://schemas.openxmlformats.org/officeDocument/2006/relationships/slide" Target="slides/slide365.xml"/><Relationship Id="rId395" Type="http://schemas.openxmlformats.org/officeDocument/2006/relationships/viewProps" Target="viewProps.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34" Type="http://schemas.openxmlformats.org/officeDocument/2006/relationships/slide" Target="slides/slide225.xml"/><Relationship Id="rId2" Type="http://schemas.openxmlformats.org/officeDocument/2006/relationships/slideMaster" Target="slideMasters/slideMaster2.xml"/><Relationship Id="rId29" Type="http://schemas.openxmlformats.org/officeDocument/2006/relationships/slide" Target="slides/slide20.xml"/><Relationship Id="rId255" Type="http://schemas.openxmlformats.org/officeDocument/2006/relationships/slide" Target="slides/slide246.xml"/><Relationship Id="rId276" Type="http://schemas.openxmlformats.org/officeDocument/2006/relationships/slide" Target="slides/slide267.xml"/><Relationship Id="rId297" Type="http://schemas.openxmlformats.org/officeDocument/2006/relationships/slide" Target="slides/slide288.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301" Type="http://schemas.openxmlformats.org/officeDocument/2006/relationships/slide" Target="slides/slide292.xml"/><Relationship Id="rId322" Type="http://schemas.openxmlformats.org/officeDocument/2006/relationships/slide" Target="slides/slide313.xml"/><Relationship Id="rId343" Type="http://schemas.openxmlformats.org/officeDocument/2006/relationships/slide" Target="slides/slide334.xml"/><Relationship Id="rId364" Type="http://schemas.openxmlformats.org/officeDocument/2006/relationships/slide" Target="slides/slide355.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385" Type="http://schemas.openxmlformats.org/officeDocument/2006/relationships/slide" Target="slides/slide376.xml"/><Relationship Id="rId19" Type="http://schemas.openxmlformats.org/officeDocument/2006/relationships/slide" Target="slides/slide10.xml"/><Relationship Id="rId224" Type="http://schemas.openxmlformats.org/officeDocument/2006/relationships/slide" Target="slides/slide215.xml"/><Relationship Id="rId245" Type="http://schemas.openxmlformats.org/officeDocument/2006/relationships/slide" Target="slides/slide236.xml"/><Relationship Id="rId266" Type="http://schemas.openxmlformats.org/officeDocument/2006/relationships/slide" Target="slides/slide257.xml"/><Relationship Id="rId287" Type="http://schemas.openxmlformats.org/officeDocument/2006/relationships/slide" Target="slides/slide278.xml"/><Relationship Id="rId30" Type="http://schemas.openxmlformats.org/officeDocument/2006/relationships/slide" Target="slides/slide2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312" Type="http://schemas.openxmlformats.org/officeDocument/2006/relationships/slide" Target="slides/slide303.xml"/><Relationship Id="rId333" Type="http://schemas.openxmlformats.org/officeDocument/2006/relationships/slide" Target="slides/slide324.xml"/><Relationship Id="rId354" Type="http://schemas.openxmlformats.org/officeDocument/2006/relationships/slide" Target="slides/slide34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189" Type="http://schemas.openxmlformats.org/officeDocument/2006/relationships/slide" Target="slides/slide180.xml"/><Relationship Id="rId375" Type="http://schemas.openxmlformats.org/officeDocument/2006/relationships/slide" Target="slides/slide366.xml"/><Relationship Id="rId396" Type="http://schemas.openxmlformats.org/officeDocument/2006/relationships/theme" Target="theme/theme1.xml"/><Relationship Id="rId3" Type="http://schemas.openxmlformats.org/officeDocument/2006/relationships/slideMaster" Target="slideMasters/slideMaster3.xml"/><Relationship Id="rId214" Type="http://schemas.openxmlformats.org/officeDocument/2006/relationships/slide" Target="slides/slide205.xml"/><Relationship Id="rId235" Type="http://schemas.openxmlformats.org/officeDocument/2006/relationships/slide" Target="slides/slide226.xml"/><Relationship Id="rId256" Type="http://schemas.openxmlformats.org/officeDocument/2006/relationships/slide" Target="slides/slide247.xml"/><Relationship Id="rId277" Type="http://schemas.openxmlformats.org/officeDocument/2006/relationships/slide" Target="slides/slide268.xml"/><Relationship Id="rId298" Type="http://schemas.openxmlformats.org/officeDocument/2006/relationships/slide" Target="slides/slide289.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302" Type="http://schemas.openxmlformats.org/officeDocument/2006/relationships/slide" Target="slides/slide293.xml"/><Relationship Id="rId323" Type="http://schemas.openxmlformats.org/officeDocument/2006/relationships/slide" Target="slides/slide314.xml"/><Relationship Id="rId344" Type="http://schemas.openxmlformats.org/officeDocument/2006/relationships/slide" Target="slides/slide335.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179" Type="http://schemas.openxmlformats.org/officeDocument/2006/relationships/slide" Target="slides/slide170.xml"/><Relationship Id="rId365" Type="http://schemas.openxmlformats.org/officeDocument/2006/relationships/slide" Target="slides/slide356.xml"/><Relationship Id="rId386" Type="http://schemas.openxmlformats.org/officeDocument/2006/relationships/slide" Target="slides/slide377.xml"/><Relationship Id="rId190" Type="http://schemas.openxmlformats.org/officeDocument/2006/relationships/slide" Target="slides/slide181.xml"/><Relationship Id="rId204" Type="http://schemas.openxmlformats.org/officeDocument/2006/relationships/slide" Target="slides/slide195.xml"/><Relationship Id="rId225" Type="http://schemas.openxmlformats.org/officeDocument/2006/relationships/slide" Target="slides/slide216.xml"/><Relationship Id="rId246" Type="http://schemas.openxmlformats.org/officeDocument/2006/relationships/slide" Target="slides/slide237.xml"/><Relationship Id="rId267" Type="http://schemas.openxmlformats.org/officeDocument/2006/relationships/slide" Target="slides/slide258.xml"/><Relationship Id="rId288" Type="http://schemas.openxmlformats.org/officeDocument/2006/relationships/slide" Target="slides/slide279.xml"/><Relationship Id="rId106" Type="http://schemas.openxmlformats.org/officeDocument/2006/relationships/slide" Target="slides/slide97.xml"/><Relationship Id="rId127" Type="http://schemas.openxmlformats.org/officeDocument/2006/relationships/slide" Target="slides/slide118.xml"/><Relationship Id="rId313" Type="http://schemas.openxmlformats.org/officeDocument/2006/relationships/slide" Target="slides/slide304.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94" Type="http://schemas.openxmlformats.org/officeDocument/2006/relationships/slide" Target="slides/slide85.xml"/><Relationship Id="rId148" Type="http://schemas.openxmlformats.org/officeDocument/2006/relationships/slide" Target="slides/slide139.xml"/><Relationship Id="rId169" Type="http://schemas.openxmlformats.org/officeDocument/2006/relationships/slide" Target="slides/slide160.xml"/><Relationship Id="rId334" Type="http://schemas.openxmlformats.org/officeDocument/2006/relationships/slide" Target="slides/slide325.xml"/><Relationship Id="rId355" Type="http://schemas.openxmlformats.org/officeDocument/2006/relationships/slide" Target="slides/slide346.xml"/><Relationship Id="rId376" Type="http://schemas.openxmlformats.org/officeDocument/2006/relationships/slide" Target="slides/slide367.xml"/><Relationship Id="rId397" Type="http://schemas.openxmlformats.org/officeDocument/2006/relationships/tableStyles" Target="tableStyles.xml"/><Relationship Id="rId4" Type="http://schemas.openxmlformats.org/officeDocument/2006/relationships/slideMaster" Target="slideMasters/slideMaster4.xml"/><Relationship Id="rId180" Type="http://schemas.openxmlformats.org/officeDocument/2006/relationships/slide" Target="slides/slide171.xml"/><Relationship Id="rId215" Type="http://schemas.openxmlformats.org/officeDocument/2006/relationships/slide" Target="slides/slide206.xml"/><Relationship Id="rId236" Type="http://schemas.openxmlformats.org/officeDocument/2006/relationships/slide" Target="slides/slide227.xml"/><Relationship Id="rId257" Type="http://schemas.openxmlformats.org/officeDocument/2006/relationships/slide" Target="slides/slide248.xml"/><Relationship Id="rId278" Type="http://schemas.openxmlformats.org/officeDocument/2006/relationships/slide" Target="slides/slide269.xml"/><Relationship Id="rId303" Type="http://schemas.openxmlformats.org/officeDocument/2006/relationships/slide" Target="slides/slide294.xml"/><Relationship Id="rId42" Type="http://schemas.openxmlformats.org/officeDocument/2006/relationships/slide" Target="slides/slide33.xml"/><Relationship Id="rId84" Type="http://schemas.openxmlformats.org/officeDocument/2006/relationships/slide" Target="slides/slide75.xml"/><Relationship Id="rId138" Type="http://schemas.openxmlformats.org/officeDocument/2006/relationships/slide" Target="slides/slide129.xml"/><Relationship Id="rId345" Type="http://schemas.openxmlformats.org/officeDocument/2006/relationships/slide" Target="slides/slide336.xml"/><Relationship Id="rId387" Type="http://schemas.openxmlformats.org/officeDocument/2006/relationships/slide" Target="slides/slide378.xml"/><Relationship Id="rId191" Type="http://schemas.openxmlformats.org/officeDocument/2006/relationships/slide" Target="slides/slide182.xml"/><Relationship Id="rId205" Type="http://schemas.openxmlformats.org/officeDocument/2006/relationships/slide" Target="slides/slide196.xml"/><Relationship Id="rId247" Type="http://schemas.openxmlformats.org/officeDocument/2006/relationships/slide" Target="slides/slide238.xml"/><Relationship Id="rId107" Type="http://schemas.openxmlformats.org/officeDocument/2006/relationships/slide" Target="slides/slide98.xml"/><Relationship Id="rId289" Type="http://schemas.openxmlformats.org/officeDocument/2006/relationships/slide" Target="slides/slide280.xml"/><Relationship Id="rId11" Type="http://schemas.openxmlformats.org/officeDocument/2006/relationships/slide" Target="slides/slide2.xml"/><Relationship Id="rId53" Type="http://schemas.openxmlformats.org/officeDocument/2006/relationships/slide" Target="slides/slide44.xml"/><Relationship Id="rId149" Type="http://schemas.openxmlformats.org/officeDocument/2006/relationships/slide" Target="slides/slide140.xml"/><Relationship Id="rId314" Type="http://schemas.openxmlformats.org/officeDocument/2006/relationships/slide" Target="slides/slide305.xml"/><Relationship Id="rId356" Type="http://schemas.openxmlformats.org/officeDocument/2006/relationships/slide" Target="slides/slide347.xml"/><Relationship Id="rId95" Type="http://schemas.openxmlformats.org/officeDocument/2006/relationships/slide" Target="slides/slide86.xml"/><Relationship Id="rId160" Type="http://schemas.openxmlformats.org/officeDocument/2006/relationships/slide" Target="slides/slide151.xml"/><Relationship Id="rId216" Type="http://schemas.openxmlformats.org/officeDocument/2006/relationships/slide" Target="slides/slide207.xml"/><Relationship Id="rId258" Type="http://schemas.openxmlformats.org/officeDocument/2006/relationships/slide" Target="slides/slide249.xml"/><Relationship Id="rId22" Type="http://schemas.openxmlformats.org/officeDocument/2006/relationships/slide" Target="slides/slide13.xml"/><Relationship Id="rId64" Type="http://schemas.openxmlformats.org/officeDocument/2006/relationships/slide" Target="slides/slide55.xml"/><Relationship Id="rId118" Type="http://schemas.openxmlformats.org/officeDocument/2006/relationships/slide" Target="slides/slide109.xml"/><Relationship Id="rId325" Type="http://schemas.openxmlformats.org/officeDocument/2006/relationships/slide" Target="slides/slide316.xml"/><Relationship Id="rId367" Type="http://schemas.openxmlformats.org/officeDocument/2006/relationships/slide" Target="slides/slide358.xml"/><Relationship Id="rId171" Type="http://schemas.openxmlformats.org/officeDocument/2006/relationships/slide" Target="slides/slide162.xml"/><Relationship Id="rId227" Type="http://schemas.openxmlformats.org/officeDocument/2006/relationships/slide" Target="slides/slide218.xml"/><Relationship Id="rId269" Type="http://schemas.openxmlformats.org/officeDocument/2006/relationships/slide" Target="slides/slide260.xml"/><Relationship Id="rId33" Type="http://schemas.openxmlformats.org/officeDocument/2006/relationships/slide" Target="slides/slide24.xml"/><Relationship Id="rId129" Type="http://schemas.openxmlformats.org/officeDocument/2006/relationships/slide" Target="slides/slide120.xml"/><Relationship Id="rId280" Type="http://schemas.openxmlformats.org/officeDocument/2006/relationships/slide" Target="slides/slide271.xml"/><Relationship Id="rId336" Type="http://schemas.openxmlformats.org/officeDocument/2006/relationships/slide" Target="slides/slide327.xml"/><Relationship Id="rId75" Type="http://schemas.openxmlformats.org/officeDocument/2006/relationships/slide" Target="slides/slide66.xml"/><Relationship Id="rId140" Type="http://schemas.openxmlformats.org/officeDocument/2006/relationships/slide" Target="slides/slide131.xml"/><Relationship Id="rId182" Type="http://schemas.openxmlformats.org/officeDocument/2006/relationships/slide" Target="slides/slide173.xml"/><Relationship Id="rId378" Type="http://schemas.openxmlformats.org/officeDocument/2006/relationships/slide" Target="slides/slide369.xml"/><Relationship Id="rId6" Type="http://schemas.openxmlformats.org/officeDocument/2006/relationships/slideMaster" Target="slideMasters/slideMaster6.xml"/><Relationship Id="rId238" Type="http://schemas.openxmlformats.org/officeDocument/2006/relationships/slide" Target="slides/slide229.xml"/><Relationship Id="rId291" Type="http://schemas.openxmlformats.org/officeDocument/2006/relationships/slide" Target="slides/slide282.xml"/><Relationship Id="rId305" Type="http://schemas.openxmlformats.org/officeDocument/2006/relationships/slide" Target="slides/slide296.xml"/><Relationship Id="rId347" Type="http://schemas.openxmlformats.org/officeDocument/2006/relationships/slide" Target="slides/slide338.xml"/><Relationship Id="rId44" Type="http://schemas.openxmlformats.org/officeDocument/2006/relationships/slide" Target="slides/slide35.xml"/><Relationship Id="rId86" Type="http://schemas.openxmlformats.org/officeDocument/2006/relationships/slide" Target="slides/slide77.xml"/><Relationship Id="rId151" Type="http://schemas.openxmlformats.org/officeDocument/2006/relationships/slide" Target="slides/slide142.xml"/><Relationship Id="rId389" Type="http://schemas.openxmlformats.org/officeDocument/2006/relationships/slide" Target="slides/slide380.xml"/><Relationship Id="rId193" Type="http://schemas.openxmlformats.org/officeDocument/2006/relationships/slide" Target="slides/slide184.xml"/><Relationship Id="rId207" Type="http://schemas.openxmlformats.org/officeDocument/2006/relationships/slide" Target="slides/slide198.xml"/><Relationship Id="rId249" Type="http://schemas.openxmlformats.org/officeDocument/2006/relationships/slide" Target="slides/slide240.xml"/><Relationship Id="rId13" Type="http://schemas.openxmlformats.org/officeDocument/2006/relationships/slide" Target="slides/slide4.xml"/><Relationship Id="rId109" Type="http://schemas.openxmlformats.org/officeDocument/2006/relationships/slide" Target="slides/slide100.xml"/><Relationship Id="rId260" Type="http://schemas.openxmlformats.org/officeDocument/2006/relationships/slide" Target="slides/slide251.xml"/><Relationship Id="rId316" Type="http://schemas.openxmlformats.org/officeDocument/2006/relationships/slide" Target="slides/slide307.xml"/><Relationship Id="rId55" Type="http://schemas.openxmlformats.org/officeDocument/2006/relationships/slide" Target="slides/slide46.xml"/><Relationship Id="rId97" Type="http://schemas.openxmlformats.org/officeDocument/2006/relationships/slide" Target="slides/slide88.xml"/><Relationship Id="rId120" Type="http://schemas.openxmlformats.org/officeDocument/2006/relationships/slide" Target="slides/slide111.xml"/><Relationship Id="rId358" Type="http://schemas.openxmlformats.org/officeDocument/2006/relationships/slide" Target="slides/slide349.xml"/><Relationship Id="rId162" Type="http://schemas.openxmlformats.org/officeDocument/2006/relationships/slide" Target="slides/slide153.xml"/><Relationship Id="rId218" Type="http://schemas.openxmlformats.org/officeDocument/2006/relationships/slide" Target="slides/slide209.xml"/><Relationship Id="rId271" Type="http://schemas.openxmlformats.org/officeDocument/2006/relationships/slide" Target="slides/slide262.xml"/><Relationship Id="rId24" Type="http://schemas.openxmlformats.org/officeDocument/2006/relationships/slide" Target="slides/slide15.xml"/><Relationship Id="rId66" Type="http://schemas.openxmlformats.org/officeDocument/2006/relationships/slide" Target="slides/slide57.xml"/><Relationship Id="rId131" Type="http://schemas.openxmlformats.org/officeDocument/2006/relationships/slide" Target="slides/slide122.xml"/><Relationship Id="rId327" Type="http://schemas.openxmlformats.org/officeDocument/2006/relationships/slide" Target="slides/slide318.xml"/><Relationship Id="rId369" Type="http://schemas.openxmlformats.org/officeDocument/2006/relationships/slide" Target="slides/slide360.xml"/><Relationship Id="rId173" Type="http://schemas.openxmlformats.org/officeDocument/2006/relationships/slide" Target="slides/slide164.xml"/><Relationship Id="rId229" Type="http://schemas.openxmlformats.org/officeDocument/2006/relationships/slide" Target="slides/slide220.xml"/><Relationship Id="rId380" Type="http://schemas.openxmlformats.org/officeDocument/2006/relationships/slide" Target="slides/slide371.xml"/><Relationship Id="rId240" Type="http://schemas.openxmlformats.org/officeDocument/2006/relationships/slide" Target="slides/slide231.xml"/><Relationship Id="rId35" Type="http://schemas.openxmlformats.org/officeDocument/2006/relationships/slide" Target="slides/slide26.xml"/><Relationship Id="rId77" Type="http://schemas.openxmlformats.org/officeDocument/2006/relationships/slide" Target="slides/slide68.xml"/><Relationship Id="rId100" Type="http://schemas.openxmlformats.org/officeDocument/2006/relationships/slide" Target="slides/slide91.xml"/><Relationship Id="rId282" Type="http://schemas.openxmlformats.org/officeDocument/2006/relationships/slide" Target="slides/slide273.xml"/><Relationship Id="rId338" Type="http://schemas.openxmlformats.org/officeDocument/2006/relationships/slide" Target="slides/slide329.xml"/><Relationship Id="rId8" Type="http://schemas.openxmlformats.org/officeDocument/2006/relationships/slideMaster" Target="slideMasters/slideMaster8.xml"/><Relationship Id="rId142" Type="http://schemas.openxmlformats.org/officeDocument/2006/relationships/slide" Target="slides/slide133.xml"/><Relationship Id="rId184" Type="http://schemas.openxmlformats.org/officeDocument/2006/relationships/slide" Target="slides/slide175.xml"/><Relationship Id="rId391" Type="http://schemas.openxmlformats.org/officeDocument/2006/relationships/slide" Target="slides/slide382.xml"/><Relationship Id="rId251" Type="http://schemas.openxmlformats.org/officeDocument/2006/relationships/slide" Target="slides/slide242.xml"/><Relationship Id="rId46" Type="http://schemas.openxmlformats.org/officeDocument/2006/relationships/slide" Target="slides/slide37.xml"/><Relationship Id="rId293" Type="http://schemas.openxmlformats.org/officeDocument/2006/relationships/slide" Target="slides/slide284.xml"/><Relationship Id="rId307" Type="http://schemas.openxmlformats.org/officeDocument/2006/relationships/slide" Target="slides/slide298.xml"/><Relationship Id="rId349" Type="http://schemas.openxmlformats.org/officeDocument/2006/relationships/slide" Target="slides/slide340.xml"/><Relationship Id="rId88" Type="http://schemas.openxmlformats.org/officeDocument/2006/relationships/slide" Target="slides/slide79.xml"/><Relationship Id="rId111" Type="http://schemas.openxmlformats.org/officeDocument/2006/relationships/slide" Target="slides/slide102.xml"/><Relationship Id="rId153" Type="http://schemas.openxmlformats.org/officeDocument/2006/relationships/slide" Target="slides/slide144.xml"/><Relationship Id="rId195" Type="http://schemas.openxmlformats.org/officeDocument/2006/relationships/slide" Target="slides/slide186.xml"/><Relationship Id="rId209" Type="http://schemas.openxmlformats.org/officeDocument/2006/relationships/slide" Target="slides/slide200.xml"/><Relationship Id="rId360" Type="http://schemas.openxmlformats.org/officeDocument/2006/relationships/slide" Target="slides/slide351.xml"/><Relationship Id="rId220" Type="http://schemas.openxmlformats.org/officeDocument/2006/relationships/slide" Target="slides/slide211.xml"/><Relationship Id="rId15" Type="http://schemas.openxmlformats.org/officeDocument/2006/relationships/slide" Target="slides/slide6.xml"/><Relationship Id="rId57" Type="http://schemas.openxmlformats.org/officeDocument/2006/relationships/slide" Target="slides/slide48.xml"/><Relationship Id="rId262" Type="http://schemas.openxmlformats.org/officeDocument/2006/relationships/slide" Target="slides/slide253.xml"/><Relationship Id="rId318" Type="http://schemas.openxmlformats.org/officeDocument/2006/relationships/slide" Target="slides/slide309.xml"/><Relationship Id="rId99" Type="http://schemas.openxmlformats.org/officeDocument/2006/relationships/slide" Target="slides/slide90.xml"/><Relationship Id="rId122" Type="http://schemas.openxmlformats.org/officeDocument/2006/relationships/slide" Target="slides/slide113.xml"/><Relationship Id="rId164" Type="http://schemas.openxmlformats.org/officeDocument/2006/relationships/slide" Target="slides/slide155.xml"/><Relationship Id="rId371" Type="http://schemas.openxmlformats.org/officeDocument/2006/relationships/slide" Target="slides/slide362.xml"/><Relationship Id="rId26" Type="http://schemas.openxmlformats.org/officeDocument/2006/relationships/slide" Target="slides/slide17.xml"/><Relationship Id="rId231" Type="http://schemas.openxmlformats.org/officeDocument/2006/relationships/slide" Target="slides/slide222.xml"/><Relationship Id="rId273" Type="http://schemas.openxmlformats.org/officeDocument/2006/relationships/slide" Target="slides/slide264.xml"/><Relationship Id="rId329" Type="http://schemas.openxmlformats.org/officeDocument/2006/relationships/slide" Target="slides/slide320.xml"/><Relationship Id="rId68" Type="http://schemas.openxmlformats.org/officeDocument/2006/relationships/slide" Target="slides/slide59.xml"/><Relationship Id="rId133" Type="http://schemas.openxmlformats.org/officeDocument/2006/relationships/slide" Target="slides/slide124.xml"/><Relationship Id="rId175" Type="http://schemas.openxmlformats.org/officeDocument/2006/relationships/slide" Target="slides/slide166.xml"/><Relationship Id="rId340" Type="http://schemas.openxmlformats.org/officeDocument/2006/relationships/slide" Target="slides/slide331.xml"/><Relationship Id="rId200" Type="http://schemas.openxmlformats.org/officeDocument/2006/relationships/slide" Target="slides/slide191.xml"/><Relationship Id="rId382" Type="http://schemas.openxmlformats.org/officeDocument/2006/relationships/slide" Target="slides/slide373.xml"/><Relationship Id="rId242" Type="http://schemas.openxmlformats.org/officeDocument/2006/relationships/slide" Target="slides/slide233.xml"/><Relationship Id="rId284" Type="http://schemas.openxmlformats.org/officeDocument/2006/relationships/slide" Target="slides/slide27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werkblad.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werkblad5.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werkblad6.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ITAIABCK01\root\Pascarella_L\Inno4Grass\T%205.2\materiale%20presentazione\istat\Dw532017_Lavorare.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ITAIABCK01\root\Pascarella_L\Inno4Grass\T%205.2\materiale%20presentazione\istat\Dw532017_Lavorare.xls"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winfs-uni.top.gwdg.de\jissels$\johannes\Tagungen\2016\DGFZ_2016\Pachtpreise.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winfs-uni.top.gwdg.de\jissels$\johannes\Tagungen\2016\DGFZ_2016\Preise_Pflanzliche%20Produkte.xls"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winfs-uni.top.gwdg.de\jissels$\johannes\Tagungen\2016\DGFZ_2016\Preise_Pflanzliche%20Produkte.xls"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oleObject" Target="file:///\\FS1neu\komainda\Literatur\Gr&#252;nland\D&#252;ngung\Herbstg&#252;lle\Lausen%20und%20Biernat,%202017.xlsx"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werkblad1.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werkblad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werkblad3.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werkblad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89" b="1" i="0" u="none" strike="noStrike" baseline="0">
                <a:solidFill>
                  <a:srgbClr val="000000"/>
                </a:solidFill>
                <a:latin typeface="Arial"/>
                <a:ea typeface="Arial"/>
                <a:cs typeface="Arial"/>
              </a:defRPr>
            </a:pPr>
            <a:r>
              <a:rPr lang="sv-SE" dirty="0"/>
              <a:t>Energie</a:t>
            </a:r>
            <a:r>
              <a:rPr lang="sv-SE" baseline="0" dirty="0"/>
              <a:t>gehalt (Verdaulichkeit)</a:t>
            </a:r>
            <a:endParaRPr lang="sv-SE" dirty="0"/>
          </a:p>
        </c:rich>
      </c:tx>
      <c:layout>
        <c:manualLayout>
          <c:xMode val="edge"/>
          <c:yMode val="edge"/>
          <c:x val="0.30477046872868652"/>
          <c:y val="2.7824308274314868E-2"/>
        </c:manualLayout>
      </c:layout>
      <c:overlay val="0"/>
      <c:spPr>
        <a:noFill/>
        <a:ln w="28595">
          <a:noFill/>
        </a:ln>
      </c:spPr>
    </c:title>
    <c:autoTitleDeleted val="0"/>
    <c:plotArea>
      <c:layout>
        <c:manualLayout>
          <c:layoutTarget val="inner"/>
          <c:xMode val="edge"/>
          <c:yMode val="edge"/>
          <c:x val="0.14394904458598726"/>
          <c:y val="0.20555555555555555"/>
          <c:w val="0.6472154827787896"/>
          <c:h val="0.58611111111111114"/>
        </c:manualLayout>
      </c:layout>
      <c:lineChart>
        <c:grouping val="standard"/>
        <c:varyColors val="0"/>
        <c:ser>
          <c:idx val="0"/>
          <c:order val="0"/>
          <c:tx>
            <c:strRef>
              <c:f>Vallboken!$B$6</c:f>
              <c:strCache>
                <c:ptCount val="1"/>
                <c:pt idx="0">
                  <c:v>grÃ¤s</c:v>
                </c:pt>
              </c:strCache>
            </c:strRef>
          </c:tx>
          <c:spPr>
            <a:ln w="42892">
              <a:solidFill>
                <a:srgbClr val="000080"/>
              </a:solidFill>
              <a:prstDash val="solid"/>
            </a:ln>
          </c:spPr>
          <c:marker>
            <c:symbol val="diamond"/>
            <c:size val="5"/>
            <c:spPr>
              <a:solidFill>
                <a:srgbClr val="000080"/>
              </a:solidFill>
              <a:ln>
                <a:solidFill>
                  <a:srgbClr val="000080"/>
                </a:solidFill>
                <a:prstDash val="solid"/>
              </a:ln>
            </c:spPr>
          </c:marker>
          <c:cat>
            <c:strRef>
              <c:f>Vallboken!$A$7:$A$10</c:f>
              <c:strCache>
                <c:ptCount val="4"/>
                <c:pt idx="0">
                  <c:v>2/6</c:v>
                </c:pt>
                <c:pt idx="1">
                  <c:v>9/6</c:v>
                </c:pt>
                <c:pt idx="2">
                  <c:v>16/6</c:v>
                </c:pt>
                <c:pt idx="3">
                  <c:v>23/6</c:v>
                </c:pt>
              </c:strCache>
            </c:strRef>
          </c:cat>
          <c:val>
            <c:numRef>
              <c:f>Vallboken!$B$7:$B$10</c:f>
              <c:numCache>
                <c:formatCode>General</c:formatCode>
                <c:ptCount val="4"/>
                <c:pt idx="0">
                  <c:v>10.8</c:v>
                </c:pt>
                <c:pt idx="1">
                  <c:v>10.3</c:v>
                </c:pt>
                <c:pt idx="2">
                  <c:v>9.8000000000000007</c:v>
                </c:pt>
                <c:pt idx="3">
                  <c:v>9.5</c:v>
                </c:pt>
              </c:numCache>
            </c:numRef>
          </c:val>
          <c:smooth val="0"/>
          <c:extLst>
            <c:ext xmlns:c16="http://schemas.microsoft.com/office/drawing/2014/chart" uri="{C3380CC4-5D6E-409C-BE32-E72D297353CC}">
              <c16:uniqueId val="{00000000-BB99-4111-B76E-70963DA09CB9}"/>
            </c:ext>
          </c:extLst>
        </c:ser>
        <c:ser>
          <c:idx val="1"/>
          <c:order val="1"/>
          <c:tx>
            <c:strRef>
              <c:f>Vallboken!$C$6</c:f>
              <c:strCache>
                <c:ptCount val="1"/>
                <c:pt idx="0">
                  <c:v>blandvall</c:v>
                </c:pt>
              </c:strCache>
            </c:strRef>
          </c:tx>
          <c:spPr>
            <a:ln w="42892">
              <a:solidFill>
                <a:srgbClr val="FF0000"/>
              </a:solidFill>
              <a:prstDash val="solid"/>
            </a:ln>
          </c:spPr>
          <c:marker>
            <c:symbol val="square"/>
            <c:size val="5"/>
            <c:spPr>
              <a:solidFill>
                <a:srgbClr val="FF0000"/>
              </a:solidFill>
              <a:ln>
                <a:solidFill>
                  <a:srgbClr val="FF0000"/>
                </a:solidFill>
                <a:prstDash val="solid"/>
              </a:ln>
            </c:spPr>
          </c:marker>
          <c:cat>
            <c:strRef>
              <c:f>Vallboken!$A$7:$A$10</c:f>
              <c:strCache>
                <c:ptCount val="4"/>
                <c:pt idx="0">
                  <c:v>2/6</c:v>
                </c:pt>
                <c:pt idx="1">
                  <c:v>9/6</c:v>
                </c:pt>
                <c:pt idx="2">
                  <c:v>16/6</c:v>
                </c:pt>
                <c:pt idx="3">
                  <c:v>23/6</c:v>
                </c:pt>
              </c:strCache>
            </c:strRef>
          </c:cat>
          <c:val>
            <c:numRef>
              <c:f>Vallboken!$C$7:$C$10</c:f>
              <c:numCache>
                <c:formatCode>General</c:formatCode>
                <c:ptCount val="4"/>
                <c:pt idx="0">
                  <c:v>10.6</c:v>
                </c:pt>
                <c:pt idx="1">
                  <c:v>10.3</c:v>
                </c:pt>
                <c:pt idx="2">
                  <c:v>9.9</c:v>
                </c:pt>
                <c:pt idx="3">
                  <c:v>9.6999999999999993</c:v>
                </c:pt>
              </c:numCache>
            </c:numRef>
          </c:val>
          <c:smooth val="0"/>
          <c:extLst>
            <c:ext xmlns:c16="http://schemas.microsoft.com/office/drawing/2014/chart" uri="{C3380CC4-5D6E-409C-BE32-E72D297353CC}">
              <c16:uniqueId val="{00000001-BB99-4111-B76E-70963DA09CB9}"/>
            </c:ext>
          </c:extLst>
        </c:ser>
        <c:dLbls>
          <c:showLegendKey val="0"/>
          <c:showVal val="0"/>
          <c:showCatName val="0"/>
          <c:showSerName val="0"/>
          <c:showPercent val="0"/>
          <c:showBubbleSize val="0"/>
        </c:dLbls>
        <c:marker val="1"/>
        <c:smooth val="0"/>
        <c:axId val="268215424"/>
        <c:axId val="268217728"/>
      </c:lineChart>
      <c:catAx>
        <c:axId val="268215424"/>
        <c:scaling>
          <c:orientation val="minMax"/>
        </c:scaling>
        <c:delete val="0"/>
        <c:axPos val="b"/>
        <c:title>
          <c:tx>
            <c:rich>
              <a:bodyPr/>
              <a:lstStyle/>
              <a:p>
                <a:pPr>
                  <a:defRPr sz="1351" b="1" i="0" u="none" strike="noStrike" baseline="0">
                    <a:solidFill>
                      <a:srgbClr val="000000"/>
                    </a:solidFill>
                    <a:latin typeface="Arial"/>
                    <a:ea typeface="Arial"/>
                    <a:cs typeface="Arial"/>
                  </a:defRPr>
                </a:pPr>
                <a:r>
                  <a:rPr lang="sv-SE" dirty="0"/>
                  <a:t>Datum der Ernte</a:t>
                </a:r>
              </a:p>
            </c:rich>
          </c:tx>
          <c:layout>
            <c:manualLayout>
              <c:xMode val="edge"/>
              <c:yMode val="edge"/>
              <c:x val="0.42802550130112726"/>
              <c:y val="0.88888882351574117"/>
            </c:manualLayout>
          </c:layout>
          <c:overlay val="0"/>
          <c:spPr>
            <a:noFill/>
            <a:ln w="28595">
              <a:noFill/>
            </a:ln>
          </c:spPr>
        </c:title>
        <c:numFmt formatCode="General" sourceLinked="1"/>
        <c:majorTickMark val="out"/>
        <c:minorTickMark val="none"/>
        <c:tickLblPos val="nextTo"/>
        <c:spPr>
          <a:ln w="3574">
            <a:solidFill>
              <a:srgbClr val="000000"/>
            </a:solidFill>
            <a:prstDash val="solid"/>
          </a:ln>
        </c:spPr>
        <c:txPr>
          <a:bodyPr rot="0" vert="horz"/>
          <a:lstStyle/>
          <a:p>
            <a:pPr>
              <a:defRPr sz="1351" b="0" i="0" u="none" strike="noStrike" baseline="0">
                <a:solidFill>
                  <a:srgbClr val="000000"/>
                </a:solidFill>
                <a:latin typeface="Arial"/>
                <a:ea typeface="Arial"/>
                <a:cs typeface="Arial"/>
              </a:defRPr>
            </a:pPr>
            <a:endParaRPr lang="nl-NL"/>
          </a:p>
        </c:txPr>
        <c:crossAx val="268217728"/>
        <c:crosses val="autoZero"/>
        <c:auto val="1"/>
        <c:lblAlgn val="ctr"/>
        <c:lblOffset val="100"/>
        <c:tickLblSkip val="1"/>
        <c:tickMarkSkip val="1"/>
        <c:noMultiLvlLbl val="0"/>
      </c:catAx>
      <c:valAx>
        <c:axId val="268217728"/>
        <c:scaling>
          <c:orientation val="minMax"/>
        </c:scaling>
        <c:delete val="0"/>
        <c:axPos val="l"/>
        <c:majorGridlines>
          <c:spPr>
            <a:ln w="3574">
              <a:solidFill>
                <a:srgbClr val="000000"/>
              </a:solidFill>
              <a:prstDash val="solid"/>
            </a:ln>
          </c:spPr>
        </c:majorGridlines>
        <c:title>
          <c:tx>
            <c:rich>
              <a:bodyPr rot="0" vert="horz"/>
              <a:lstStyle/>
              <a:p>
                <a:pPr algn="l">
                  <a:defRPr sz="1069" b="1" i="0" u="none" strike="noStrike" baseline="0">
                    <a:solidFill>
                      <a:srgbClr val="000000"/>
                    </a:solidFill>
                    <a:latin typeface="Arial"/>
                    <a:ea typeface="Arial"/>
                    <a:cs typeface="Arial"/>
                  </a:defRPr>
                </a:pPr>
                <a:r>
                  <a:rPr lang="sv-SE" dirty="0"/>
                  <a:t>MJ ME/kg TM</a:t>
                </a:r>
              </a:p>
            </c:rich>
          </c:tx>
          <c:layout>
            <c:manualLayout>
              <c:xMode val="edge"/>
              <c:yMode val="edge"/>
              <c:x val="8.025474842005971E-2"/>
              <c:y val="0.10555560295108773"/>
            </c:manualLayout>
          </c:layout>
          <c:overlay val="0"/>
          <c:spPr>
            <a:noFill/>
            <a:ln w="28595">
              <a:noFill/>
            </a:ln>
          </c:spPr>
        </c:title>
        <c:numFmt formatCode="General" sourceLinked="1"/>
        <c:majorTickMark val="out"/>
        <c:minorTickMark val="none"/>
        <c:tickLblPos val="nextTo"/>
        <c:spPr>
          <a:ln w="3574">
            <a:solidFill>
              <a:srgbClr val="000000"/>
            </a:solidFill>
            <a:prstDash val="solid"/>
          </a:ln>
        </c:spPr>
        <c:txPr>
          <a:bodyPr rot="0" vert="horz"/>
          <a:lstStyle/>
          <a:p>
            <a:pPr>
              <a:defRPr sz="1351" b="0" i="0" u="none" strike="noStrike" baseline="0">
                <a:solidFill>
                  <a:srgbClr val="000000"/>
                </a:solidFill>
                <a:latin typeface="Arial"/>
                <a:ea typeface="Arial"/>
                <a:cs typeface="Arial"/>
              </a:defRPr>
            </a:pPr>
            <a:endParaRPr lang="nl-NL"/>
          </a:p>
        </c:txPr>
        <c:crossAx val="268215424"/>
        <c:crosses val="autoZero"/>
        <c:crossBetween val="between"/>
      </c:valAx>
      <c:spPr>
        <a:solidFill>
          <a:srgbClr val="FFFFFF"/>
        </a:solidFill>
        <a:ln w="14297">
          <a:solidFill>
            <a:srgbClr val="808080"/>
          </a:solidFill>
          <a:prstDash val="solid"/>
        </a:ln>
      </c:spPr>
    </c:plotArea>
    <c:legend>
      <c:legendPos val="r"/>
      <c:layout>
        <c:manualLayout>
          <c:xMode val="edge"/>
          <c:yMode val="edge"/>
          <c:x val="0.80182534261722549"/>
          <c:y val="0.44306448774908724"/>
          <c:w val="0.1769429636803502"/>
          <c:h val="0.13288288288288286"/>
        </c:manualLayout>
      </c:layout>
      <c:overlay val="0"/>
      <c:spPr>
        <a:solidFill>
          <a:srgbClr val="FFFFFF"/>
        </a:solidFill>
        <a:ln w="3574">
          <a:noFill/>
          <a:prstDash val="solid"/>
        </a:ln>
      </c:spPr>
      <c:txPr>
        <a:bodyPr/>
        <a:lstStyle/>
        <a:p>
          <a:pPr>
            <a:defRPr sz="1238" b="0" i="0" u="none" strike="noStrike" baseline="0">
              <a:solidFill>
                <a:srgbClr val="000000"/>
              </a:solidFill>
              <a:latin typeface="Arial"/>
              <a:ea typeface="Arial"/>
              <a:cs typeface="Arial"/>
            </a:defRPr>
          </a:pPr>
          <a:endParaRPr lang="nl-NL"/>
        </a:p>
      </c:txPr>
    </c:legend>
    <c:plotVisOnly val="1"/>
    <c:dispBlanksAs val="gap"/>
    <c:showDLblsOverMax val="0"/>
  </c:chart>
  <c:spPr>
    <a:solidFill>
      <a:srgbClr val="FFFFFF"/>
    </a:solidFill>
    <a:ln w="3574">
      <a:noFill/>
      <a:prstDash val="solid"/>
    </a:ln>
  </c:spPr>
  <c:txPr>
    <a:bodyPr/>
    <a:lstStyle/>
    <a:p>
      <a:pPr>
        <a:defRPr sz="1351" b="0" i="0" u="none" strike="noStrike" baseline="0">
          <a:solidFill>
            <a:srgbClr val="000000"/>
          </a:solidFill>
          <a:latin typeface="Arial"/>
          <a:ea typeface="Arial"/>
          <a:cs typeface="Arial"/>
        </a:defRPr>
      </a:pPr>
      <a:endParaRPr lang="nl-NL"/>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Arkusz1!$B$1</c:f>
              <c:strCache>
                <c:ptCount val="1"/>
                <c:pt idx="0">
                  <c:v>SprzedaÅ¼</c:v>
                </c:pt>
              </c:strCache>
            </c:strRef>
          </c:tx>
          <c:spPr>
            <a:ln>
              <a:solidFill>
                <a:schemeClr val="tx1"/>
              </a:solidFill>
            </a:ln>
          </c:spPr>
          <c:dPt>
            <c:idx val="0"/>
            <c:bubble3D val="0"/>
            <c:spPr>
              <a:solidFill>
                <a:srgbClr val="00B050"/>
              </a:solidFill>
              <a:ln w="19050">
                <a:solidFill>
                  <a:schemeClr val="accent3"/>
                </a:solidFill>
              </a:ln>
              <a:effectLst/>
            </c:spPr>
            <c:extLst>
              <c:ext xmlns:c16="http://schemas.microsoft.com/office/drawing/2014/chart" uri="{C3380CC4-5D6E-409C-BE32-E72D297353CC}">
                <c16:uniqueId val="{00000001-F169-4D33-AF39-6DDACFB52A52}"/>
              </c:ext>
            </c:extLst>
          </c:dPt>
          <c:dPt>
            <c:idx val="1"/>
            <c:bubble3D val="0"/>
            <c:spPr>
              <a:solidFill>
                <a:schemeClr val="accent2">
                  <a:lumMod val="75000"/>
                  <a:lumOff val="25000"/>
                </a:schemeClr>
              </a:solidFill>
              <a:ln w="19050">
                <a:solidFill>
                  <a:schemeClr val="tx1"/>
                </a:solidFill>
              </a:ln>
              <a:effectLst/>
            </c:spPr>
            <c:extLst>
              <c:ext xmlns:c16="http://schemas.microsoft.com/office/drawing/2014/chart" uri="{C3380CC4-5D6E-409C-BE32-E72D297353CC}">
                <c16:uniqueId val="{00000003-F169-4D33-AF39-6DDACFB52A52}"/>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F169-4D33-AF39-6DDACFB52A52}"/>
              </c:ext>
            </c:extLst>
          </c:dPt>
          <c:dPt>
            <c:idx val="3"/>
            <c:bubble3D val="0"/>
            <c:spPr>
              <a:solidFill>
                <a:srgbClr val="C00000"/>
              </a:solidFill>
              <a:ln w="19050">
                <a:solidFill>
                  <a:schemeClr val="tx1"/>
                </a:solidFill>
              </a:ln>
              <a:effectLst/>
            </c:spPr>
            <c:extLst>
              <c:ext xmlns:c16="http://schemas.microsoft.com/office/drawing/2014/chart" uri="{C3380CC4-5D6E-409C-BE32-E72D297353CC}">
                <c16:uniqueId val="{00000007-F169-4D33-AF39-6DDACFB52A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Arkusz1!$A$2:$A$5</c:f>
              <c:strCache>
                <c:ptCount val="4"/>
                <c:pt idx="0">
                  <c:v>Milcherzeuger</c:v>
                </c:pt>
                <c:pt idx="1">
                  <c:v>Rinderzüchter</c:v>
                </c:pt>
                <c:pt idx="2">
                  <c:v>Pferdehalter</c:v>
                </c:pt>
                <c:pt idx="3">
                  <c:v>andere</c:v>
                </c:pt>
              </c:strCache>
            </c:strRef>
          </c:cat>
          <c:val>
            <c:numRef>
              <c:f>Arkusz1!$B$2:$B$5</c:f>
              <c:numCache>
                <c:formatCode>General</c:formatCode>
                <c:ptCount val="4"/>
                <c:pt idx="0">
                  <c:v>80</c:v>
                </c:pt>
                <c:pt idx="1">
                  <c:v>10</c:v>
                </c:pt>
                <c:pt idx="2">
                  <c:v>7</c:v>
                </c:pt>
                <c:pt idx="3">
                  <c:v>3</c:v>
                </c:pt>
              </c:numCache>
            </c:numRef>
          </c:val>
          <c:extLst>
            <c:ext xmlns:c16="http://schemas.microsoft.com/office/drawing/2014/chart" uri="{C3380CC4-5D6E-409C-BE32-E72D297353CC}">
              <c16:uniqueId val="{00000008-F169-4D33-AF39-6DDACFB52A5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legend>
    <c:plotVisOnly val="1"/>
    <c:dispBlanksAs val="zero"/>
    <c:showDLblsOverMax val="0"/>
  </c:chart>
  <c:spPr>
    <a:noFill/>
    <a:ln>
      <a:noFill/>
    </a:ln>
    <a:effectLst/>
  </c:spPr>
  <c:txPr>
    <a:bodyPr/>
    <a:lstStyle/>
    <a:p>
      <a:pPr>
        <a:defRPr/>
      </a:pPr>
      <a:endParaRPr lang="nl-NL"/>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19819819819814E-2"/>
          <c:y val="0.10038610038610053"/>
          <c:w val="0.90765765765765771"/>
          <c:h val="0.60617760617760663"/>
        </c:manualLayout>
      </c:layout>
      <c:barChart>
        <c:barDir val="col"/>
        <c:grouping val="clustered"/>
        <c:varyColors val="0"/>
        <c:ser>
          <c:idx val="0"/>
          <c:order val="0"/>
          <c:tx>
            <c:strRef>
              <c:f>Blatt1!$A$2</c:f>
              <c:strCache>
                <c:ptCount val="1"/>
                <c:pt idx="0">
                  <c:v>Rasen 100%ig</c:v>
                </c:pt>
              </c:strCache>
            </c:strRef>
          </c:tx>
          <c:spPr>
            <a:solidFill>
              <a:srgbClr val="FFFF00"/>
            </a:solidFill>
            <a:ln w="12700">
              <a:solidFill>
                <a:srgbClr val="000000"/>
              </a:solidFill>
              <a:prstDash val="solid"/>
            </a:ln>
          </c:spPr>
          <c:invertIfNegative val="0"/>
          <c:cat>
            <c:strRef>
              <c:f>Blatt1!$B$1:$D$1:$D$1</c:f>
              <c:strCache>
                <c:ptCount val="3"/>
                <c:pt idx="0">
                  <c:v>PK</c:v>
                </c:pt>
                <c:pt idx="1">
                  <c:v>PK + 90 N</c:v>
                </c:pt>
                <c:pt idx="2">
                  <c:v>PK + 180 N</c:v>
                </c:pt>
              </c:strCache>
            </c:strRef>
          </c:cat>
          <c:val>
            <c:numRef>
              <c:f>Blatt1!$B$2:$D$2:$D$2</c:f>
              <c:numCache>
                <c:formatCode>General</c:formatCode>
                <c:ptCount val="3"/>
                <c:pt idx="0">
                  <c:v>2.7</c:v>
                </c:pt>
                <c:pt idx="1">
                  <c:v>5.3</c:v>
                </c:pt>
                <c:pt idx="2">
                  <c:v>7.6</c:v>
                </c:pt>
              </c:numCache>
            </c:numRef>
          </c:val>
          <c:extLst>
            <c:ext xmlns:c16="http://schemas.microsoft.com/office/drawing/2014/chart" uri="{C3380CC4-5D6E-409C-BE32-E72D297353CC}">
              <c16:uniqueId val="{00000000-04A5-4654-B740-BC4FE24C03A2}"/>
            </c:ext>
          </c:extLst>
        </c:ser>
        <c:ser>
          <c:idx val="1"/>
          <c:order val="1"/>
          <c:tx>
            <c:strRef>
              <c:f>Blatt1!$A$3</c:f>
              <c:strCache>
                <c:ptCount val="1"/>
                <c:pt idx="0">
                  <c:v>Gras 60% + Weißklee 40%.</c:v>
                </c:pt>
              </c:strCache>
            </c:strRef>
          </c:tx>
          <c:spPr>
            <a:solidFill>
              <a:srgbClr val="00FF00"/>
            </a:solidFill>
            <a:ln w="12700">
              <a:solidFill>
                <a:srgbClr val="000000"/>
              </a:solidFill>
              <a:prstDash val="solid"/>
            </a:ln>
          </c:spPr>
          <c:invertIfNegative val="0"/>
          <c:cat>
            <c:strRef>
              <c:f>Blatt1!$B$1:$D$1:$D$1</c:f>
              <c:strCache>
                <c:ptCount val="3"/>
                <c:pt idx="0">
                  <c:v>PK</c:v>
                </c:pt>
                <c:pt idx="1">
                  <c:v>PK + 90 N</c:v>
                </c:pt>
                <c:pt idx="2">
                  <c:v>PK + 180 N</c:v>
                </c:pt>
              </c:strCache>
            </c:strRef>
          </c:cat>
          <c:val>
            <c:numRef>
              <c:f>Blatt1!$B$3:$D$3:$D$3</c:f>
              <c:numCache>
                <c:formatCode>General</c:formatCode>
                <c:ptCount val="3"/>
                <c:pt idx="0">
                  <c:v>7.5</c:v>
                </c:pt>
                <c:pt idx="1">
                  <c:v>8.8000000000000007</c:v>
                </c:pt>
                <c:pt idx="2">
                  <c:v>9.1</c:v>
                </c:pt>
              </c:numCache>
            </c:numRef>
          </c:val>
          <c:extLst>
            <c:ext xmlns:c16="http://schemas.microsoft.com/office/drawing/2014/chart" uri="{C3380CC4-5D6E-409C-BE32-E72D297353CC}">
              <c16:uniqueId val="{00000001-04A5-4654-B740-BC4FE24C03A2}"/>
            </c:ext>
          </c:extLst>
        </c:ser>
        <c:dLbls>
          <c:showLegendKey val="0"/>
          <c:showVal val="0"/>
          <c:showCatName val="0"/>
          <c:showSerName val="0"/>
          <c:showPercent val="0"/>
          <c:showBubbleSize val="0"/>
        </c:dLbls>
        <c:gapWidth val="150"/>
        <c:axId val="270121984"/>
        <c:axId val="270144256"/>
      </c:barChart>
      <c:catAx>
        <c:axId val="27012198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nl-NL"/>
          </a:p>
        </c:txPr>
        <c:crossAx val="270144256"/>
        <c:crosses val="autoZero"/>
        <c:auto val="1"/>
        <c:lblAlgn val="ctr"/>
        <c:lblOffset val="100"/>
        <c:tickLblSkip val="1"/>
        <c:tickMarkSkip val="1"/>
        <c:noMultiLvlLbl val="0"/>
      </c:catAx>
      <c:valAx>
        <c:axId val="270144256"/>
        <c:scaling>
          <c:orientation val="minMax"/>
        </c:scaling>
        <c:delete val="0"/>
        <c:axPos val="l"/>
        <c:majorGridlines>
          <c:spPr>
            <a:ln w="3175">
              <a:solidFill>
                <a:srgbClr val="000000"/>
              </a:solidFill>
              <a:prstDash val="solid"/>
            </a:ln>
          </c:spPr>
        </c:majorGridlines>
        <c:title>
          <c:tx>
            <c:rich>
              <a:bodyPr rot="0" vert="horz"/>
              <a:lstStyle/>
              <a:p>
                <a:pPr algn="ct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r>
                  <a:rPr lang="pl-PL" sz="2000" dirty="0">
                    <a:latin typeface="Tahoma" panose="020B0604030504040204" pitchFamily="34" charset="0"/>
                    <a:ea typeface="Tahoma" panose="020B0604030504040204" pitchFamily="34" charset="0"/>
                    <a:cs typeface="Tahoma" panose="020B0604030504040204" pitchFamily="34" charset="0"/>
                  </a:rPr>
                  <a:t>t/ha </a:t>
                </a:r>
                <a:r>
                  <a:rPr lang="pl-PL" sz="2000" dirty="0" smtClean="0">
                    <a:latin typeface="Tahoma" panose="020B0604030504040204" pitchFamily="34" charset="0"/>
                    <a:ea typeface="Tahoma" panose="020B0604030504040204" pitchFamily="34" charset="0"/>
                    <a:cs typeface="Tahoma" panose="020B0604030504040204" pitchFamily="34" charset="0"/>
                  </a:rPr>
                  <a:t>DM</a:t>
                </a:r>
                <a:endParaRPr lang="pl-PL" sz="2000" dirty="0">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5.8558558558558502E-2"/>
              <c:y val="0"/>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nl-NL"/>
          </a:p>
        </c:txPr>
        <c:crossAx val="270121984"/>
        <c:crosses val="autoZero"/>
        <c:crossBetween val="between"/>
      </c:valAx>
      <c:spPr>
        <a:noFill/>
        <a:ln w="12700">
          <a:solidFill>
            <a:srgbClr val="808080"/>
          </a:solidFill>
          <a:prstDash val="solid"/>
        </a:ln>
      </c:spPr>
    </c:plotArea>
    <c:legend>
      <c:legendPos val="b"/>
      <c:layout>
        <c:manualLayout>
          <c:xMode val="edge"/>
          <c:yMode val="edge"/>
          <c:x val="0.12139955920627665"/>
          <c:y val="0.83368378255252784"/>
          <c:w val="0.75720088158744669"/>
          <c:h val="7.8689399730968279E-2"/>
        </c:manualLayout>
      </c:layout>
      <c:overlay val="0"/>
      <c:spPr>
        <a:noFill/>
        <a:ln w="25400">
          <a:noFill/>
        </a:ln>
      </c:spPr>
      <c:txPr>
        <a:bodyPr/>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nl-NL"/>
        </a:p>
      </c:txPr>
    </c:legend>
    <c:plotVisOnly val="1"/>
    <c:dispBlanksAs val="gap"/>
    <c:showDLblsOverMax val="0"/>
  </c:chart>
  <c:spPr>
    <a:solidFill>
      <a:srgbClr val="FFFFFF"/>
    </a:solidFill>
    <a:ln>
      <a:noFill/>
    </a:ln>
  </c:spPr>
  <c:txPr>
    <a:bodyPr/>
    <a:lstStyle/>
    <a:p>
      <a:pPr>
        <a:defRPr sz="1150" b="1" i="0" u="none" strike="noStrike" baseline="0">
          <a:solidFill>
            <a:srgbClr val="000000"/>
          </a:solidFill>
          <a:latin typeface="Times New Roman"/>
          <a:ea typeface="Times New Roman"/>
          <a:cs typeface="Times New Roman"/>
        </a:defRPr>
      </a:pPr>
      <a:endParaRPr lang="nl-NL"/>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smtClean="0"/>
              <a:t>Futtereinheit</a:t>
            </a:r>
            <a:endParaRPr lang="en-US" dirty="0"/>
          </a:p>
        </c:rich>
      </c:tx>
      <c:overlay val="0"/>
    </c:title>
    <c:autoTitleDeleted val="0"/>
    <c:plotArea>
      <c:layout/>
      <c:barChart>
        <c:barDir val="col"/>
        <c:grouping val="clustered"/>
        <c:varyColors val="0"/>
        <c:ser>
          <c:idx val="0"/>
          <c:order val="0"/>
          <c:tx>
            <c:strRef>
              <c:f>Foglio2!$H$9</c:f>
              <c:strCache>
                <c:ptCount val="1"/>
                <c:pt idx="0">
                  <c:v>Vorschubeinheit</c:v>
                </c:pt>
              </c:strCache>
            </c:strRef>
          </c:tx>
          <c:invertIfNegative val="0"/>
          <c:dPt>
            <c:idx val="0"/>
            <c:invertIfNegative val="0"/>
            <c:bubble3D val="0"/>
            <c:spPr>
              <a:solidFill>
                <a:schemeClr val="accent3">
                  <a:lumMod val="50000"/>
                </a:schemeClr>
              </a:solidFill>
            </c:spPr>
            <c:extLst>
              <c:ext xmlns:c16="http://schemas.microsoft.com/office/drawing/2014/chart" uri="{C3380CC4-5D6E-409C-BE32-E72D297353CC}">
                <c16:uniqueId val="{00000001-C48B-4321-B20D-48DCB72EA5D2}"/>
              </c:ext>
            </c:extLst>
          </c:dPt>
          <c:dPt>
            <c:idx val="1"/>
            <c:invertIfNegative val="0"/>
            <c:bubble3D val="0"/>
            <c:spPr>
              <a:solidFill>
                <a:schemeClr val="bg2">
                  <a:lumMod val="50000"/>
                </a:schemeClr>
              </a:solidFill>
            </c:spPr>
            <c:extLst>
              <c:ext xmlns:c16="http://schemas.microsoft.com/office/drawing/2014/chart" uri="{C3380CC4-5D6E-409C-BE32-E72D297353CC}">
                <c16:uniqueId val="{00000003-C48B-4321-B20D-48DCB72EA5D2}"/>
              </c:ext>
            </c:extLst>
          </c:dPt>
          <c:dPt>
            <c:idx val="2"/>
            <c:invertIfNegative val="0"/>
            <c:bubble3D val="0"/>
            <c:spPr>
              <a:solidFill>
                <a:schemeClr val="tx2">
                  <a:lumMod val="75000"/>
                  <a:alpha val="94000"/>
                </a:schemeClr>
              </a:solidFill>
            </c:spPr>
            <c:extLst>
              <c:ext xmlns:c16="http://schemas.microsoft.com/office/drawing/2014/chart" uri="{C3380CC4-5D6E-409C-BE32-E72D297353CC}">
                <c16:uniqueId val="{00000005-C48B-4321-B20D-48DCB72EA5D2}"/>
              </c:ext>
            </c:extLst>
          </c:dPt>
          <c:cat>
            <c:strRef>
              <c:f>Foglio2!$G$10:$G$12:$G$12</c:f>
              <c:strCache>
                <c:ptCount val="3"/>
                <c:pt idx="0">
                  <c:v>Dauergrünland</c:v>
                </c:pt>
                <c:pt idx="1">
                  <c:v>Andere Weideflächen</c:v>
                </c:pt>
                <c:pt idx="2">
                  <c:v>Vorübergehendes Pholiphytengrünland </c:v>
                </c:pt>
              </c:strCache>
            </c:strRef>
          </c:cat>
          <c:val>
            <c:numRef>
              <c:f>Foglio2!$H$10:$H$12:$H$12</c:f>
              <c:numCache>
                <c:formatCode>_(* #,##0_);_(* \(#,##0\);_(* "-"??_);_(@_)</c:formatCode>
                <c:ptCount val="3"/>
                <c:pt idx="0">
                  <c:v>547244</c:v>
                </c:pt>
                <c:pt idx="1">
                  <c:v>55210</c:v>
                </c:pt>
                <c:pt idx="2">
                  <c:v>401116</c:v>
                </c:pt>
              </c:numCache>
            </c:numRef>
          </c:val>
          <c:extLst>
            <c:ext xmlns:c16="http://schemas.microsoft.com/office/drawing/2014/chart" uri="{C3380CC4-5D6E-409C-BE32-E72D297353CC}">
              <c16:uniqueId val="{00000006-C48B-4321-B20D-48DCB72EA5D2}"/>
            </c:ext>
          </c:extLst>
        </c:ser>
        <c:dLbls>
          <c:showLegendKey val="0"/>
          <c:showVal val="0"/>
          <c:showCatName val="0"/>
          <c:showSerName val="0"/>
          <c:showPercent val="0"/>
          <c:showBubbleSize val="0"/>
        </c:dLbls>
        <c:gapWidth val="150"/>
        <c:axId val="274763136"/>
        <c:axId val="274764928"/>
      </c:barChart>
      <c:catAx>
        <c:axId val="274763136"/>
        <c:scaling>
          <c:orientation val="minMax"/>
        </c:scaling>
        <c:delete val="0"/>
        <c:axPos val="b"/>
        <c:numFmt formatCode="General" sourceLinked="1"/>
        <c:majorTickMark val="out"/>
        <c:minorTickMark val="none"/>
        <c:tickLblPos val="nextTo"/>
        <c:crossAx val="274764928"/>
        <c:crosses val="autoZero"/>
        <c:auto val="1"/>
        <c:lblAlgn val="ctr"/>
        <c:lblOffset val="100"/>
        <c:noMultiLvlLbl val="0"/>
      </c:catAx>
      <c:valAx>
        <c:axId val="274764928"/>
        <c:scaling>
          <c:orientation val="minMax"/>
        </c:scaling>
        <c:delete val="0"/>
        <c:axPos val="l"/>
        <c:majorGridlines/>
        <c:numFmt formatCode="_(* #,##0_);_(* \(#,##0\);_(* &quot;-&quot;??_);_(@_)" sourceLinked="1"/>
        <c:majorTickMark val="out"/>
        <c:minorTickMark val="none"/>
        <c:tickLblPos val="nextTo"/>
        <c:crossAx val="274763136"/>
        <c:crosses val="autoZero"/>
        <c:crossBetween val="between"/>
      </c:valAx>
    </c:plotArea>
    <c:plotVisOnly val="1"/>
    <c:dispBlanksAs val="gap"/>
    <c:showDLblsOverMax val="0"/>
  </c:chart>
  <c:spPr>
    <a:noFill/>
    <a:ln>
      <a:solidFill>
        <a:schemeClr val="tx1"/>
      </a:solidFill>
    </a:ln>
  </c:sp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Produktion</a:t>
            </a:r>
            <a:r>
              <a:rPr lang="en-US" dirty="0"/>
              <a:t> </a:t>
            </a:r>
            <a:r>
              <a:rPr lang="en-US" sz="1200" b="0" dirty="0"/>
              <a:t>(</a:t>
            </a:r>
            <a:r>
              <a:rPr lang="en-US" sz="1200" b="0" dirty="0" err="1"/>
              <a:t>Tausende</a:t>
            </a:r>
            <a:r>
              <a:rPr lang="en-US" sz="1200" b="0" dirty="0"/>
              <a:t> von </a:t>
            </a:r>
            <a:r>
              <a:rPr lang="en-US" sz="1200" b="0" dirty="0" err="1" smtClean="0"/>
              <a:t>Dezitonnen</a:t>
            </a:r>
            <a:r>
              <a:rPr lang="en-US" sz="1200" b="0" dirty="0" smtClean="0"/>
              <a:t>)</a:t>
            </a:r>
            <a:endParaRPr lang="en-US" sz="1200" b="0" dirty="0"/>
          </a:p>
        </c:rich>
      </c:tx>
      <c:overlay val="0"/>
    </c:title>
    <c:autoTitleDeleted val="0"/>
    <c:plotArea>
      <c:layout/>
      <c:barChart>
        <c:barDir val="col"/>
        <c:grouping val="clustered"/>
        <c:varyColors val="0"/>
        <c:ser>
          <c:idx val="0"/>
          <c:order val="0"/>
          <c:tx>
            <c:strRef>
              <c:f>Foglio2!$E$9</c:f>
              <c:strCache>
                <c:ptCount val="1"/>
                <c:pt idx="0">
                  <c:v>Produktion</c:v>
                </c:pt>
              </c:strCache>
            </c:strRef>
          </c:tx>
          <c:spPr>
            <a:solidFill>
              <a:schemeClr val="accent3">
                <a:lumMod val="50000"/>
              </a:schemeClr>
            </a:solidFill>
          </c:spPr>
          <c:invertIfNegative val="0"/>
          <c:dPt>
            <c:idx val="1"/>
            <c:invertIfNegative val="0"/>
            <c:bubble3D val="0"/>
            <c:spPr>
              <a:solidFill>
                <a:schemeClr val="bg2">
                  <a:lumMod val="50000"/>
                </a:schemeClr>
              </a:solidFill>
            </c:spPr>
            <c:extLst>
              <c:ext xmlns:c16="http://schemas.microsoft.com/office/drawing/2014/chart" uri="{C3380CC4-5D6E-409C-BE32-E72D297353CC}">
                <c16:uniqueId val="{00000001-2104-42F4-974F-745B6D9F5AB4}"/>
              </c:ext>
            </c:extLst>
          </c:dPt>
          <c:dPt>
            <c:idx val="2"/>
            <c:invertIfNegative val="0"/>
            <c:bubble3D val="0"/>
            <c:spPr>
              <a:solidFill>
                <a:schemeClr val="tx2">
                  <a:lumMod val="75000"/>
                  <a:alpha val="97000"/>
                </a:schemeClr>
              </a:solidFill>
            </c:spPr>
            <c:extLst>
              <c:ext xmlns:c16="http://schemas.microsoft.com/office/drawing/2014/chart" uri="{C3380CC4-5D6E-409C-BE32-E72D297353CC}">
                <c16:uniqueId val="{00000003-2104-42F4-974F-745B6D9F5AB4}"/>
              </c:ext>
            </c:extLst>
          </c:dPt>
          <c:cat>
            <c:strRef>
              <c:f>Foglio2!$D$10:$D$12:$D$12</c:f>
              <c:strCache>
                <c:ptCount val="3"/>
                <c:pt idx="0">
                  <c:v>Dauergrünland</c:v>
                </c:pt>
                <c:pt idx="1">
                  <c:v>Andere Weideflächen</c:v>
                </c:pt>
                <c:pt idx="2">
                  <c:v>Vorübergehendes Pholiphytengrünland </c:v>
                </c:pt>
              </c:strCache>
            </c:strRef>
          </c:cat>
          <c:val>
            <c:numRef>
              <c:f>Foglio2!$E$10:$E$12:$E$12</c:f>
              <c:numCache>
                <c:formatCode>_(* #,##0_);_(* \(#,##0\);_(* "-"??_);_(@_)</c:formatCode>
                <c:ptCount val="3"/>
                <c:pt idx="0">
                  <c:v>38004</c:v>
                </c:pt>
                <c:pt idx="1">
                  <c:v>3454</c:v>
                </c:pt>
                <c:pt idx="2">
                  <c:v>24019</c:v>
                </c:pt>
              </c:numCache>
            </c:numRef>
          </c:val>
          <c:extLst>
            <c:ext xmlns:c16="http://schemas.microsoft.com/office/drawing/2014/chart" uri="{C3380CC4-5D6E-409C-BE32-E72D297353CC}">
              <c16:uniqueId val="{00000004-2104-42F4-974F-745B6D9F5AB4}"/>
            </c:ext>
          </c:extLst>
        </c:ser>
        <c:dLbls>
          <c:showLegendKey val="0"/>
          <c:showVal val="0"/>
          <c:showCatName val="0"/>
          <c:showSerName val="0"/>
          <c:showPercent val="0"/>
          <c:showBubbleSize val="0"/>
        </c:dLbls>
        <c:gapWidth val="150"/>
        <c:axId val="275983360"/>
        <c:axId val="275989248"/>
      </c:barChart>
      <c:catAx>
        <c:axId val="275983360"/>
        <c:scaling>
          <c:orientation val="minMax"/>
        </c:scaling>
        <c:delete val="0"/>
        <c:axPos val="b"/>
        <c:numFmt formatCode="General" sourceLinked="1"/>
        <c:majorTickMark val="out"/>
        <c:minorTickMark val="none"/>
        <c:tickLblPos val="nextTo"/>
        <c:crossAx val="275989248"/>
        <c:crosses val="autoZero"/>
        <c:auto val="1"/>
        <c:lblAlgn val="ctr"/>
        <c:lblOffset val="100"/>
        <c:noMultiLvlLbl val="0"/>
      </c:catAx>
      <c:valAx>
        <c:axId val="275989248"/>
        <c:scaling>
          <c:orientation val="minMax"/>
        </c:scaling>
        <c:delete val="0"/>
        <c:axPos val="l"/>
        <c:majorGridlines/>
        <c:numFmt formatCode="_(* #,##0_);_(* \(#,##0\);_(* &quot;-&quot;??_);_(@_)" sourceLinked="1"/>
        <c:majorTickMark val="out"/>
        <c:minorTickMark val="none"/>
        <c:tickLblPos val="nextTo"/>
        <c:crossAx val="275983360"/>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Tabelle2!$B$7</c:f>
              <c:strCache>
                <c:ptCount val="1"/>
                <c:pt idx="0">
                  <c:v>Ackerland</c:v>
                </c:pt>
              </c:strCache>
            </c:strRef>
          </c:tx>
          <c:spPr>
            <a:ln w="19050">
              <a:solidFill>
                <a:srgbClr val="993300"/>
              </a:solidFill>
              <a:prstDash val="sysDash"/>
            </a:ln>
          </c:spPr>
          <c:marker>
            <c:symbol val="square"/>
            <c:size val="8"/>
            <c:spPr>
              <a:solidFill>
                <a:srgbClr val="993300"/>
              </a:solidFill>
              <a:ln>
                <a:solidFill>
                  <a:srgbClr val="993300"/>
                </a:solidFill>
              </a:ln>
            </c:spPr>
          </c:marker>
          <c:trendline>
            <c:spPr>
              <a:ln w="25400">
                <a:solidFill>
                  <a:srgbClr val="993300"/>
                </a:solidFill>
              </a:ln>
            </c:spPr>
            <c:trendlineType val="linear"/>
            <c:dispRSqr val="1"/>
            <c:dispEq val="1"/>
            <c:trendlineLbl>
              <c:layout>
                <c:manualLayout>
                  <c:x val="-0.23299059492563429"/>
                  <c:y val="2.5789350588602167E-3"/>
                </c:manualLayout>
              </c:layout>
              <c:numFmt formatCode="General" sourceLinked="0"/>
              <c:txPr>
                <a:bodyPr/>
                <a:lstStyle/>
                <a:p>
                  <a:pPr>
                    <a:defRPr sz="1400">
                      <a:solidFill>
                        <a:srgbClr val="993300"/>
                      </a:solidFill>
                    </a:defRPr>
                  </a:pPr>
                  <a:endParaRPr lang="nl-NL"/>
                </a:p>
              </c:txPr>
            </c:trendlineLbl>
          </c:trendline>
          <c:xVal>
            <c:numRef>
              <c:f>Tabelle2!$A$8:$A$14</c:f>
              <c:numCache>
                <c:formatCode>General</c:formatCode>
                <c:ptCount val="7"/>
                <c:pt idx="0">
                  <c:v>1999</c:v>
                </c:pt>
                <c:pt idx="1">
                  <c:v>2001</c:v>
                </c:pt>
                <c:pt idx="2">
                  <c:v>2003</c:v>
                </c:pt>
                <c:pt idx="3">
                  <c:v>2005</c:v>
                </c:pt>
                <c:pt idx="4">
                  <c:v>2007</c:v>
                </c:pt>
                <c:pt idx="5">
                  <c:v>2010</c:v>
                </c:pt>
                <c:pt idx="6">
                  <c:v>2013</c:v>
                </c:pt>
              </c:numCache>
            </c:numRef>
          </c:xVal>
          <c:yVal>
            <c:numRef>
              <c:f>Tabelle2!$B$8:$B$14</c:f>
              <c:numCache>
                <c:formatCode>General</c:formatCode>
                <c:ptCount val="7"/>
                <c:pt idx="0">
                  <c:v>158</c:v>
                </c:pt>
                <c:pt idx="1">
                  <c:v>164</c:v>
                </c:pt>
                <c:pt idx="2">
                  <c:v>174</c:v>
                </c:pt>
                <c:pt idx="3">
                  <c:v>176</c:v>
                </c:pt>
                <c:pt idx="4">
                  <c:v>183</c:v>
                </c:pt>
                <c:pt idx="5">
                  <c:v>204</c:v>
                </c:pt>
                <c:pt idx="6">
                  <c:v>243</c:v>
                </c:pt>
              </c:numCache>
            </c:numRef>
          </c:yVal>
          <c:smooth val="0"/>
          <c:extLst>
            <c:ext xmlns:c16="http://schemas.microsoft.com/office/drawing/2014/chart" uri="{C3380CC4-5D6E-409C-BE32-E72D297353CC}">
              <c16:uniqueId val="{00000000-2CC2-4352-9551-5F9D545F6F12}"/>
            </c:ext>
          </c:extLst>
        </c:ser>
        <c:ser>
          <c:idx val="1"/>
          <c:order val="1"/>
          <c:tx>
            <c:strRef>
              <c:f>Tabelle2!$C$7</c:f>
              <c:strCache>
                <c:ptCount val="1"/>
                <c:pt idx="0">
                  <c:v>GrÃ¼nland</c:v>
                </c:pt>
              </c:strCache>
            </c:strRef>
          </c:tx>
          <c:spPr>
            <a:ln w="19050">
              <a:solidFill>
                <a:srgbClr val="006600"/>
              </a:solidFill>
              <a:prstDash val="sysDash"/>
            </a:ln>
          </c:spPr>
          <c:marker>
            <c:symbol val="circle"/>
            <c:size val="8"/>
            <c:spPr>
              <a:solidFill>
                <a:srgbClr val="006600"/>
              </a:solidFill>
              <a:ln>
                <a:solidFill>
                  <a:srgbClr val="006600"/>
                </a:solidFill>
              </a:ln>
            </c:spPr>
          </c:marker>
          <c:trendline>
            <c:spPr>
              <a:ln w="25400">
                <a:solidFill>
                  <a:srgbClr val="006600"/>
                </a:solidFill>
              </a:ln>
            </c:spPr>
            <c:trendlineType val="linear"/>
            <c:dispRSqr val="1"/>
            <c:dispEq val="1"/>
            <c:trendlineLbl>
              <c:layout>
                <c:manualLayout>
                  <c:x val="0.1293565179352581"/>
                  <c:y val="0.18752683142329982"/>
                </c:manualLayout>
              </c:layout>
              <c:numFmt formatCode="General" sourceLinked="0"/>
              <c:txPr>
                <a:bodyPr/>
                <a:lstStyle/>
                <a:p>
                  <a:pPr>
                    <a:defRPr sz="1400">
                      <a:solidFill>
                        <a:srgbClr val="006600"/>
                      </a:solidFill>
                    </a:defRPr>
                  </a:pPr>
                  <a:endParaRPr lang="nl-NL"/>
                </a:p>
              </c:txPr>
            </c:trendlineLbl>
          </c:trendline>
          <c:xVal>
            <c:numRef>
              <c:f>Tabelle2!$A$8:$A$14</c:f>
              <c:numCache>
                <c:formatCode>General</c:formatCode>
                <c:ptCount val="7"/>
                <c:pt idx="0">
                  <c:v>1999</c:v>
                </c:pt>
                <c:pt idx="1">
                  <c:v>2001</c:v>
                </c:pt>
                <c:pt idx="2">
                  <c:v>2003</c:v>
                </c:pt>
                <c:pt idx="3">
                  <c:v>2005</c:v>
                </c:pt>
                <c:pt idx="4">
                  <c:v>2007</c:v>
                </c:pt>
                <c:pt idx="5">
                  <c:v>2010</c:v>
                </c:pt>
                <c:pt idx="6">
                  <c:v>2013</c:v>
                </c:pt>
              </c:numCache>
            </c:numRef>
          </c:xVal>
          <c:yVal>
            <c:numRef>
              <c:f>Tabelle2!$C$8:$C$14</c:f>
              <c:numCache>
                <c:formatCode>General</c:formatCode>
                <c:ptCount val="7"/>
                <c:pt idx="0">
                  <c:v>119</c:v>
                </c:pt>
                <c:pt idx="1">
                  <c:v>121</c:v>
                </c:pt>
                <c:pt idx="2">
                  <c:v>121</c:v>
                </c:pt>
                <c:pt idx="3">
                  <c:v>121</c:v>
                </c:pt>
                <c:pt idx="4">
                  <c:v>123</c:v>
                </c:pt>
                <c:pt idx="5">
                  <c:v>130</c:v>
                </c:pt>
                <c:pt idx="6">
                  <c:v>153</c:v>
                </c:pt>
              </c:numCache>
            </c:numRef>
          </c:yVal>
          <c:smooth val="0"/>
          <c:extLst>
            <c:ext xmlns:c16="http://schemas.microsoft.com/office/drawing/2014/chart" uri="{C3380CC4-5D6E-409C-BE32-E72D297353CC}">
              <c16:uniqueId val="{00000001-2CC2-4352-9551-5F9D545F6F12}"/>
            </c:ext>
          </c:extLst>
        </c:ser>
        <c:dLbls>
          <c:showLegendKey val="0"/>
          <c:showVal val="0"/>
          <c:showCatName val="0"/>
          <c:showSerName val="0"/>
          <c:showPercent val="0"/>
          <c:showBubbleSize val="0"/>
        </c:dLbls>
        <c:axId val="275452288"/>
        <c:axId val="275453824"/>
      </c:scatterChart>
      <c:valAx>
        <c:axId val="275452288"/>
        <c:scaling>
          <c:orientation val="minMax"/>
        </c:scaling>
        <c:delete val="0"/>
        <c:axPos val="b"/>
        <c:numFmt formatCode="General" sourceLinked="1"/>
        <c:majorTickMark val="out"/>
        <c:minorTickMark val="none"/>
        <c:tickLblPos val="nextTo"/>
        <c:crossAx val="275453824"/>
        <c:crosses val="autoZero"/>
        <c:crossBetween val="midCat"/>
      </c:valAx>
      <c:valAx>
        <c:axId val="275453824"/>
        <c:scaling>
          <c:orientation val="minMax"/>
        </c:scaling>
        <c:delete val="0"/>
        <c:axPos val="l"/>
        <c:majorGridlines/>
        <c:numFmt formatCode="General" sourceLinked="1"/>
        <c:majorTickMark val="out"/>
        <c:minorTickMark val="none"/>
        <c:tickLblPos val="nextTo"/>
        <c:crossAx val="275452288"/>
        <c:crosses val="autoZero"/>
        <c:crossBetween val="midCat"/>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nl-NL"/>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525920371064729"/>
          <c:y val="0.10429447852760736"/>
          <c:w val="0.71978141621186242"/>
          <c:h val="0.73312883435582821"/>
        </c:manualLayout>
      </c:layout>
      <c:scatterChart>
        <c:scatterStyle val="lineMarker"/>
        <c:varyColors val="0"/>
        <c:ser>
          <c:idx val="0"/>
          <c:order val="0"/>
          <c:spPr>
            <a:ln w="12700">
              <a:solidFill>
                <a:srgbClr val="FF6600"/>
              </a:solidFill>
              <a:prstDash val="sysDash"/>
            </a:ln>
          </c:spPr>
          <c:marker>
            <c:symbol val="circle"/>
            <c:size val="8"/>
            <c:spPr>
              <a:solidFill>
                <a:srgbClr val="FF6600"/>
              </a:solidFill>
              <a:ln>
                <a:solidFill>
                  <a:srgbClr val="FF6600"/>
                </a:solidFill>
                <a:prstDash val="solid"/>
              </a:ln>
            </c:spPr>
          </c:marker>
          <c:trendline>
            <c:spPr>
              <a:ln w="25400">
                <a:solidFill>
                  <a:schemeClr val="accent6">
                    <a:lumMod val="75000"/>
                  </a:schemeClr>
                </a:solidFill>
              </a:ln>
            </c:spPr>
            <c:trendlineType val="linear"/>
            <c:dispRSqr val="0"/>
            <c:dispEq val="0"/>
          </c:trendline>
          <c:xVal>
            <c:numRef>
              <c:f>Weizen!$A$33:$A$49:$A$49</c:f>
              <c:numCache>
                <c:formatCode>0</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Weizen!$B$33:$B$49</c:f>
              <c:numCache>
                <c:formatCode>#,##0.00</c:formatCode>
                <c:ptCount val="17"/>
                <c:pt idx="0">
                  <c:v>11.81</c:v>
                </c:pt>
                <c:pt idx="1">
                  <c:v>11.38</c:v>
                </c:pt>
                <c:pt idx="2">
                  <c:v>10.43</c:v>
                </c:pt>
                <c:pt idx="3">
                  <c:v>11.13</c:v>
                </c:pt>
                <c:pt idx="4">
                  <c:v>11.81</c:v>
                </c:pt>
                <c:pt idx="5">
                  <c:v>9.35</c:v>
                </c:pt>
                <c:pt idx="6">
                  <c:v>11.18</c:v>
                </c:pt>
                <c:pt idx="7">
                  <c:v>17.52</c:v>
                </c:pt>
                <c:pt idx="8">
                  <c:v>18.64</c:v>
                </c:pt>
                <c:pt idx="9">
                  <c:v>11.26</c:v>
                </c:pt>
                <c:pt idx="10">
                  <c:v>14.95</c:v>
                </c:pt>
                <c:pt idx="11">
                  <c:v>20.86</c:v>
                </c:pt>
                <c:pt idx="12">
                  <c:v>21.87</c:v>
                </c:pt>
                <c:pt idx="13">
                  <c:v>20.260000000000002</c:v>
                </c:pt>
                <c:pt idx="14">
                  <c:v>16.89</c:v>
                </c:pt>
                <c:pt idx="15">
                  <c:v>15.5</c:v>
                </c:pt>
              </c:numCache>
            </c:numRef>
          </c:yVal>
          <c:smooth val="0"/>
          <c:extLst>
            <c:ext xmlns:c16="http://schemas.microsoft.com/office/drawing/2014/chart" uri="{C3380CC4-5D6E-409C-BE32-E72D297353CC}">
              <c16:uniqueId val="{00000000-3F8A-4FAE-84D3-002BF3DF1E6A}"/>
            </c:ext>
          </c:extLst>
        </c:ser>
        <c:ser>
          <c:idx val="1"/>
          <c:order val="1"/>
          <c:spPr>
            <a:ln w="12700">
              <a:solidFill>
                <a:srgbClr val="0000FF"/>
              </a:solidFill>
              <a:prstDash val="sysDash"/>
            </a:ln>
          </c:spPr>
          <c:marker>
            <c:symbol val="circle"/>
            <c:size val="8"/>
            <c:spPr>
              <a:solidFill>
                <a:srgbClr val="0000FF"/>
              </a:solidFill>
              <a:ln>
                <a:solidFill>
                  <a:srgbClr val="0000FF"/>
                </a:solidFill>
                <a:prstDash val="solid"/>
              </a:ln>
            </c:spPr>
          </c:marker>
          <c:trendline>
            <c:spPr>
              <a:ln w="25400">
                <a:solidFill>
                  <a:srgbClr val="0000CC"/>
                </a:solidFill>
              </a:ln>
            </c:spPr>
            <c:trendlineType val="linear"/>
            <c:dispRSqr val="0"/>
            <c:dispEq val="0"/>
          </c:trendline>
          <c:xVal>
            <c:numRef>
              <c:f>Weizen!$A$33:$A$49:$A$49</c:f>
              <c:numCache>
                <c:formatCode>0</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Weizen!$C$33:$C$49:$C$49</c:f>
              <c:numCache>
                <c:formatCode>General</c:formatCode>
                <c:ptCount val="17"/>
                <c:pt idx="2">
                  <c:v>31.5</c:v>
                </c:pt>
                <c:pt idx="3">
                  <c:v>30.02</c:v>
                </c:pt>
                <c:pt idx="4">
                  <c:v>32.200000000000003</c:v>
                </c:pt>
                <c:pt idx="5">
                  <c:v>31.58</c:v>
                </c:pt>
                <c:pt idx="6">
                  <c:v>28.51</c:v>
                </c:pt>
                <c:pt idx="7">
                  <c:v>34.71</c:v>
                </c:pt>
                <c:pt idx="8">
                  <c:v>35.01</c:v>
                </c:pt>
                <c:pt idx="9">
                  <c:v>25.25</c:v>
                </c:pt>
                <c:pt idx="10">
                  <c:v>31.23</c:v>
                </c:pt>
                <c:pt idx="11">
                  <c:v>35.19</c:v>
                </c:pt>
                <c:pt idx="12">
                  <c:v>32.39</c:v>
                </c:pt>
                <c:pt idx="13">
                  <c:v>38.049999999999997</c:v>
                </c:pt>
                <c:pt idx="14">
                  <c:v>37.85</c:v>
                </c:pt>
                <c:pt idx="15">
                  <c:v>28.4</c:v>
                </c:pt>
                <c:pt idx="16">
                  <c:v>22.5</c:v>
                </c:pt>
              </c:numCache>
            </c:numRef>
          </c:yVal>
          <c:smooth val="0"/>
          <c:extLst>
            <c:ext xmlns:c16="http://schemas.microsoft.com/office/drawing/2014/chart" uri="{C3380CC4-5D6E-409C-BE32-E72D297353CC}">
              <c16:uniqueId val="{00000001-3F8A-4FAE-84D3-002BF3DF1E6A}"/>
            </c:ext>
          </c:extLst>
        </c:ser>
        <c:dLbls>
          <c:showLegendKey val="0"/>
          <c:showVal val="0"/>
          <c:showCatName val="0"/>
          <c:showSerName val="0"/>
          <c:showPercent val="0"/>
          <c:showBubbleSize val="0"/>
        </c:dLbls>
        <c:axId val="275499264"/>
        <c:axId val="275505152"/>
      </c:scatterChart>
      <c:valAx>
        <c:axId val="275499264"/>
        <c:scaling>
          <c:orientation val="minMax"/>
          <c:max val="2020"/>
          <c:min val="1995"/>
        </c:scaling>
        <c:delete val="0"/>
        <c:axPos val="b"/>
        <c:numFmt formatCode="0"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5505152"/>
        <c:crosses val="autoZero"/>
        <c:crossBetween val="midCat"/>
        <c:majorUnit val="5"/>
      </c:valAx>
      <c:valAx>
        <c:axId val="275505152"/>
        <c:scaling>
          <c:orientation val="minMax"/>
        </c:scaling>
        <c:delete val="0"/>
        <c:axPos val="l"/>
        <c:majorGridlines>
          <c:spPr>
            <a:ln w="3175">
              <a:solidFill>
                <a:srgbClr val="000000"/>
              </a:solidFill>
              <a:prstDash val="sysDash"/>
            </a:ln>
          </c:spPr>
        </c:majorGridlines>
        <c:numFmt formatCode="#,##0" sourceLinked="0"/>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5499264"/>
        <c:crosses val="autoZero"/>
        <c:crossBetween val="midCat"/>
        <c:majorUnit val="10"/>
      </c:valAx>
      <c:spPr>
        <a:noFill/>
        <a:ln w="25400">
          <a:noFill/>
        </a:ln>
      </c:spPr>
    </c:plotArea>
    <c:plotVisOnly val="1"/>
    <c:dispBlanksAs val="gap"/>
    <c:showDLblsOverMax val="0"/>
  </c:chart>
  <c:spPr>
    <a:solidFill>
      <a:srgbClr val="FFFFFF"/>
    </a:solidFill>
    <a:ln w="9525">
      <a:noFill/>
    </a:ln>
  </c:spPr>
  <c:txPr>
    <a:bodyPr/>
    <a:lstStyle/>
    <a:p>
      <a:pPr>
        <a:defRPr sz="1600" b="0" i="0" u="none" strike="noStrike" baseline="0">
          <a:solidFill>
            <a:srgbClr val="000000"/>
          </a:solidFill>
          <a:latin typeface="Arial"/>
          <a:ea typeface="Arial"/>
          <a:cs typeface="Arial"/>
        </a:defRPr>
      </a:pPr>
      <a:endParaRPr lang="nl-NL"/>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831002188328274"/>
          <c:y val="8.8414765766074224E-2"/>
          <c:w val="0.80000110035362615"/>
          <c:h val="0.74085476141917372"/>
        </c:manualLayout>
      </c:layout>
      <c:scatterChart>
        <c:scatterStyle val="lineMarker"/>
        <c:varyColors val="0"/>
        <c:ser>
          <c:idx val="0"/>
          <c:order val="0"/>
          <c:spPr>
            <a:ln w="28575">
              <a:noFill/>
            </a:ln>
          </c:spPr>
          <c:marker>
            <c:symbol val="circle"/>
            <c:size val="8"/>
            <c:spPr>
              <a:solidFill>
                <a:srgbClr val="FF0000"/>
              </a:solidFill>
              <a:ln>
                <a:solidFill>
                  <a:srgbClr val="FF0000"/>
                </a:solidFill>
                <a:prstDash val="solid"/>
              </a:ln>
            </c:spPr>
          </c:marker>
          <c:trendline>
            <c:spPr>
              <a:ln w="38100">
                <a:solidFill>
                  <a:srgbClr val="FF0000"/>
                </a:solidFill>
                <a:prstDash val="solid"/>
              </a:ln>
            </c:spPr>
            <c:trendlineType val="linear"/>
            <c:dispRSqr val="1"/>
            <c:dispEq val="1"/>
            <c:trendlineLbl>
              <c:layout>
                <c:manualLayout>
                  <c:x val="-6.1689697238549404E-2"/>
                  <c:y val="0.19561359708085269"/>
                </c:manualLayout>
              </c:layout>
              <c:numFmt formatCode="General" sourceLinked="0"/>
              <c:spPr>
                <a:noFill/>
                <a:ln w="25400">
                  <a:noFill/>
                </a:ln>
              </c:spPr>
              <c:txPr>
                <a:bodyPr/>
                <a:lstStyle/>
                <a:p>
                  <a:pPr>
                    <a:defRPr sz="1200" b="0" i="0" u="none" strike="noStrike" baseline="0">
                      <a:solidFill>
                        <a:srgbClr val="FF0000"/>
                      </a:solidFill>
                      <a:latin typeface="Arial"/>
                      <a:ea typeface="Arial"/>
                      <a:cs typeface="Arial"/>
                    </a:defRPr>
                  </a:pPr>
                  <a:endParaRPr lang="nl-NL"/>
                </a:p>
              </c:txPr>
            </c:trendlineLbl>
          </c:trendline>
          <c:xVal>
            <c:numRef>
              <c:f>Weizen!$A$35:$A$48</c:f>
              <c:numCache>
                <c:formatCode>0</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xVal>
          <c:yVal>
            <c:numRef>
              <c:f>Weizen!$D$35:$D$48:$D$48</c:f>
              <c:numCache>
                <c:formatCode>General</c:formatCode>
                <c:ptCount val="14"/>
                <c:pt idx="0">
                  <c:v>3.0201342281879198</c:v>
                </c:pt>
                <c:pt idx="1">
                  <c:v>2.6972147349505837</c:v>
                </c:pt>
                <c:pt idx="2">
                  <c:v>2.7265029635901779</c:v>
                </c:pt>
                <c:pt idx="3">
                  <c:v>3.3775401069518716</c:v>
                </c:pt>
                <c:pt idx="4">
                  <c:v>2.550089445438283</c:v>
                </c:pt>
                <c:pt idx="5">
                  <c:v>1.9811643835616439</c:v>
                </c:pt>
                <c:pt idx="6">
                  <c:v>1.8782188841201715</c:v>
                </c:pt>
                <c:pt idx="7">
                  <c:v>2.2424511545293075</c:v>
                </c:pt>
                <c:pt idx="8">
                  <c:v>2.0889632107023415</c:v>
                </c:pt>
                <c:pt idx="9">
                  <c:v>1.686960690316395</c:v>
                </c:pt>
                <c:pt idx="10">
                  <c:v>1.4810242341106539</c:v>
                </c:pt>
                <c:pt idx="11">
                  <c:v>1.8780848963474825</c:v>
                </c:pt>
                <c:pt idx="12">
                  <c:v>2.2409709887507403</c:v>
                </c:pt>
                <c:pt idx="13">
                  <c:v>1.832258064516129</c:v>
                </c:pt>
              </c:numCache>
            </c:numRef>
          </c:yVal>
          <c:smooth val="0"/>
          <c:extLst>
            <c:ext xmlns:c16="http://schemas.microsoft.com/office/drawing/2014/chart" uri="{C3380CC4-5D6E-409C-BE32-E72D297353CC}">
              <c16:uniqueId val="{00000000-3FC0-4490-9AF4-25A3E8AE5891}"/>
            </c:ext>
          </c:extLst>
        </c:ser>
        <c:dLbls>
          <c:showLegendKey val="0"/>
          <c:showVal val="0"/>
          <c:showCatName val="0"/>
          <c:showSerName val="0"/>
          <c:showPercent val="0"/>
          <c:showBubbleSize val="0"/>
        </c:dLbls>
        <c:axId val="274710912"/>
        <c:axId val="274712448"/>
      </c:scatterChart>
      <c:valAx>
        <c:axId val="274710912"/>
        <c:scaling>
          <c:orientation val="minMax"/>
        </c:scaling>
        <c:delete val="0"/>
        <c:axPos val="b"/>
        <c:numFmt formatCode="0"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4712448"/>
        <c:crosses val="autoZero"/>
        <c:crossBetween val="midCat"/>
      </c:valAx>
      <c:valAx>
        <c:axId val="274712448"/>
        <c:scaling>
          <c:orientation val="minMax"/>
          <c:max val="4"/>
        </c:scaling>
        <c:delete val="0"/>
        <c:axPos val="l"/>
        <c:majorGridlines>
          <c:spPr>
            <a:ln w="3175">
              <a:solidFill>
                <a:srgbClr val="000000"/>
              </a:solidFill>
              <a:prstDash val="sysDash"/>
            </a:ln>
          </c:spPr>
        </c:majorGridlines>
        <c:numFmt formatCode="General"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4710912"/>
        <c:crosses val="autoZero"/>
        <c:crossBetween val="midCat"/>
        <c:majorUnit val="1"/>
      </c:valAx>
      <c:spPr>
        <a:noFill/>
        <a:ln w="25400">
          <a:noFill/>
        </a:ln>
      </c:spPr>
    </c:plotArea>
    <c:plotVisOnly val="1"/>
    <c:dispBlanksAs val="gap"/>
    <c:showDLblsOverMax val="0"/>
  </c:chart>
  <c:spPr>
    <a:noFill/>
    <a:ln w="9525">
      <a:noFill/>
    </a:ln>
  </c:spPr>
  <c:txPr>
    <a:bodyPr/>
    <a:lstStyle/>
    <a:p>
      <a:pPr>
        <a:defRPr sz="1600" b="0" i="0" u="none" strike="noStrike" baseline="0">
          <a:solidFill>
            <a:srgbClr val="000000"/>
          </a:solidFill>
          <a:latin typeface="Arial"/>
          <a:ea typeface="Arial"/>
          <a:cs typeface="Arial"/>
        </a:defRPr>
      </a:pPr>
      <a:endParaRPr lang="nl-NL"/>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75940507436571"/>
          <c:y val="5.8401914335195121E-2"/>
          <c:w val="0.86246331669072285"/>
          <c:h val="0.69207180910166566"/>
        </c:manualLayout>
      </c:layout>
      <c:barChart>
        <c:barDir val="col"/>
        <c:grouping val="clustered"/>
        <c:varyColors val="0"/>
        <c:ser>
          <c:idx val="0"/>
          <c:order val="0"/>
          <c:tx>
            <c:strRef>
              <c:f>Tabelle1!$E$8</c:f>
              <c:strCache>
                <c:ptCount val="1"/>
                <c:pt idx="0">
                  <c:v>N-Ertrag [kg/ha]</c:v>
                </c:pt>
              </c:strCache>
            </c:strRef>
          </c:tx>
          <c:spPr>
            <a:solidFill>
              <a:srgbClr val="4FA22E"/>
            </a:solidFill>
            <a:ln>
              <a:solidFill>
                <a:schemeClr val="tx1"/>
              </a:solidFill>
            </a:ln>
          </c:spPr>
          <c:invertIfNegative val="0"/>
          <c:dPt>
            <c:idx val="0"/>
            <c:invertIfNegative val="0"/>
            <c:bubble3D val="0"/>
            <c:spPr>
              <a:solidFill>
                <a:srgbClr val="F90505"/>
              </a:solidFill>
              <a:ln>
                <a:solidFill>
                  <a:schemeClr val="tx1"/>
                </a:solidFill>
              </a:ln>
            </c:spPr>
            <c:extLst>
              <c:ext xmlns:c16="http://schemas.microsoft.com/office/drawing/2014/chart" uri="{C3380CC4-5D6E-409C-BE32-E72D297353CC}">
                <c16:uniqueId val="{00000001-0612-481C-BED5-565CCF4F3361}"/>
              </c:ext>
            </c:extLst>
          </c:dPt>
          <c:dPt>
            <c:idx val="1"/>
            <c:invertIfNegative val="0"/>
            <c:bubble3D val="0"/>
            <c:spPr>
              <a:solidFill>
                <a:srgbClr val="F90505"/>
              </a:solidFill>
              <a:ln>
                <a:solidFill>
                  <a:schemeClr val="tx1"/>
                </a:solidFill>
              </a:ln>
            </c:spPr>
            <c:extLst>
              <c:ext xmlns:c16="http://schemas.microsoft.com/office/drawing/2014/chart" uri="{C3380CC4-5D6E-409C-BE32-E72D297353CC}">
                <c16:uniqueId val="{00000003-0612-481C-BED5-565CCF4F3361}"/>
              </c:ext>
            </c:extLst>
          </c:dPt>
          <c:dLbls>
            <c:dLbl>
              <c:idx val="0"/>
              <c:spPr/>
              <c:txPr>
                <a:bodyPr/>
                <a:lstStyle/>
                <a:p>
                  <a:pPr>
                    <a:defRPr b="1">
                      <a:solidFill>
                        <a:srgbClr val="1730ED"/>
                      </a:solidFill>
                    </a:defRPr>
                  </a:pPr>
                  <a:endParaRPr lang="nl-NL"/>
                </a:p>
              </c:txPr>
              <c:showLegendKey val="0"/>
              <c:showVal val="1"/>
              <c:showCatName val="0"/>
              <c:showSerName val="0"/>
              <c:showPercent val="0"/>
              <c:showBubbleSize val="0"/>
              <c:extLst>
                <c:ext xmlns:c16="http://schemas.microsoft.com/office/drawing/2014/chart" uri="{C3380CC4-5D6E-409C-BE32-E72D297353CC}">
                  <c16:uniqueId val="{00000001-0612-481C-BED5-565CCF4F3361}"/>
                </c:ext>
              </c:extLst>
            </c:dLbl>
            <c:dLbl>
              <c:idx val="1"/>
              <c:spPr/>
              <c:txPr>
                <a:bodyPr/>
                <a:lstStyle/>
                <a:p>
                  <a:pPr>
                    <a:defRPr b="1">
                      <a:solidFill>
                        <a:srgbClr val="1730ED"/>
                      </a:solidFill>
                    </a:defRPr>
                  </a:pPr>
                  <a:endParaRPr lang="nl-NL"/>
                </a:p>
              </c:txPr>
              <c:showLegendKey val="0"/>
              <c:showVal val="1"/>
              <c:showCatName val="0"/>
              <c:showSerName val="0"/>
              <c:showPercent val="0"/>
              <c:showBubbleSize val="0"/>
              <c:extLst>
                <c:ext xmlns:c16="http://schemas.microsoft.com/office/drawing/2014/chart" uri="{C3380CC4-5D6E-409C-BE32-E72D297353CC}">
                  <c16:uniqueId val="{00000003-0612-481C-BED5-565CCF4F33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Tabelle1!$C$9:$D$12</c:f>
              <c:multiLvlStrCache>
                <c:ptCount val="4"/>
                <c:lvl>
                  <c:pt idx="0">
                    <c:v>10 m³ Herbstülle </c:v>
                  </c:pt>
                  <c:pt idx="1">
                    <c:v>20 m³ Herbstülle </c:v>
                  </c:pt>
                  <c:pt idx="2">
                    <c:v>0 m³ Herbstülle </c:v>
                  </c:pt>
                  <c:pt idx="3">
                    <c:v>0 m³ Herbstülle </c:v>
                  </c:pt>
                </c:lvl>
                <c:lvl>
                  <c:pt idx="0">
                    <c:v>Herbst + Frühjahresgülle</c:v>
                  </c:pt>
                  <c:pt idx="1">
                    <c:v>Herbst + Frühjahresgülle</c:v>
                  </c:pt>
                  <c:pt idx="2">
                    <c:v>nur  Frühjahresgülle</c:v>
                  </c:pt>
                  <c:pt idx="3">
                    <c:v>nur  Frühjahresgülle</c:v>
                  </c:pt>
                </c:lvl>
              </c:multiLvlStrCache>
            </c:multiLvlStrRef>
          </c:cat>
          <c:val>
            <c:numRef>
              <c:f>Tabelle1!$E$9:$E$12</c:f>
              <c:numCache>
                <c:formatCode>General</c:formatCode>
                <c:ptCount val="4"/>
                <c:pt idx="0">
                  <c:v>209</c:v>
                </c:pt>
                <c:pt idx="1">
                  <c:v>216</c:v>
                </c:pt>
                <c:pt idx="2">
                  <c:v>196</c:v>
                </c:pt>
                <c:pt idx="3">
                  <c:v>192</c:v>
                </c:pt>
              </c:numCache>
            </c:numRef>
          </c:val>
          <c:extLst>
            <c:ext xmlns:c16="http://schemas.microsoft.com/office/drawing/2014/chart" uri="{C3380CC4-5D6E-409C-BE32-E72D297353CC}">
              <c16:uniqueId val="{00000004-0612-481C-BED5-565CCF4F3361}"/>
            </c:ext>
          </c:extLst>
        </c:ser>
        <c:dLbls>
          <c:showLegendKey val="0"/>
          <c:showVal val="0"/>
          <c:showCatName val="0"/>
          <c:showSerName val="0"/>
          <c:showPercent val="0"/>
          <c:showBubbleSize val="0"/>
        </c:dLbls>
        <c:gapWidth val="150"/>
        <c:axId val="274807424"/>
        <c:axId val="274813312"/>
      </c:barChart>
      <c:catAx>
        <c:axId val="274807424"/>
        <c:scaling>
          <c:orientation val="minMax"/>
        </c:scaling>
        <c:delete val="0"/>
        <c:axPos val="b"/>
        <c:numFmt formatCode="General" sourceLinked="0"/>
        <c:majorTickMark val="out"/>
        <c:minorTickMark val="none"/>
        <c:tickLblPos val="nextTo"/>
        <c:spPr>
          <a:ln>
            <a:solidFill>
              <a:schemeClr val="tx1"/>
            </a:solidFill>
          </a:ln>
        </c:spPr>
        <c:txPr>
          <a:bodyPr/>
          <a:lstStyle/>
          <a:p>
            <a:pPr>
              <a:defRPr sz="1600"/>
            </a:pPr>
            <a:endParaRPr lang="nl-NL"/>
          </a:p>
        </c:txPr>
        <c:crossAx val="274813312"/>
        <c:crosses val="autoZero"/>
        <c:auto val="1"/>
        <c:lblAlgn val="ctr"/>
        <c:lblOffset val="100"/>
        <c:noMultiLvlLbl val="0"/>
      </c:catAx>
      <c:valAx>
        <c:axId val="274813312"/>
        <c:scaling>
          <c:orientation val="minMax"/>
          <c:min val="0"/>
        </c:scaling>
        <c:delete val="0"/>
        <c:axPos val="l"/>
        <c:title>
          <c:tx>
            <c:rich>
              <a:bodyPr rot="-5400000" vert="horz"/>
              <a:lstStyle/>
              <a:p>
                <a:pPr>
                  <a:defRPr/>
                </a:pPr>
                <a:r>
                  <a:rPr lang="en-US" dirty="0"/>
                  <a:t>N</a:t>
                </a:r>
                <a:r>
                  <a:rPr lang="en-US" baseline="0" dirty="0"/>
                  <a:t> </a:t>
                </a:r>
                <a:r>
                  <a:rPr lang="en-US" dirty="0" err="1" smtClean="0"/>
                  <a:t>Ertrag</a:t>
                </a:r>
                <a:r>
                  <a:rPr lang="en-US" dirty="0" smtClean="0"/>
                  <a:t> [kg </a:t>
                </a:r>
                <a:r>
                  <a:rPr lang="en-US" dirty="0"/>
                  <a:t>N/ha]</a:t>
                </a:r>
              </a:p>
            </c:rich>
          </c:tx>
          <c:overlay val="0"/>
        </c:title>
        <c:numFmt formatCode="General" sourceLinked="1"/>
        <c:majorTickMark val="out"/>
        <c:minorTickMark val="none"/>
        <c:tickLblPos val="nextTo"/>
        <c:spPr>
          <a:ln>
            <a:solidFill>
              <a:schemeClr val="tx1"/>
            </a:solidFill>
          </a:ln>
        </c:spPr>
        <c:crossAx val="274807424"/>
        <c:crosses val="autoZero"/>
        <c:crossBetween val="between"/>
        <c:majorUnit val="50"/>
      </c:valAx>
    </c:plotArea>
    <c:plotVisOnly val="1"/>
    <c:dispBlanksAs val="gap"/>
    <c:showDLblsOverMax val="0"/>
  </c:chart>
  <c:spPr>
    <a:solidFill>
      <a:schemeClr val="bg1"/>
    </a:solidFill>
    <a:ln>
      <a:noFill/>
    </a:ln>
  </c:spPr>
  <c:txPr>
    <a:bodyPr/>
    <a:lstStyle/>
    <a:p>
      <a:pPr>
        <a:defRPr sz="1800">
          <a:latin typeface="Arial" panose="020B0604020202020204" pitchFamily="34" charset="0"/>
          <a:cs typeface="Arial" panose="020B0604020202020204" pitchFamily="34" charset="0"/>
        </a:defRPr>
      </a:pPr>
      <a:endParaRPr lang="nl-N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Tabelle1!$B$1</c:f>
              <c:strCache>
                <c:ptCount val="1"/>
                <c:pt idx="0">
                  <c:v>N2O-Emissionen</c:v>
                </c:pt>
              </c:strCache>
            </c:strRef>
          </c:tx>
          <c:spPr>
            <a:solidFill>
              <a:schemeClr val="accent1"/>
            </a:solidFill>
            <a:ln>
              <a:solidFill>
                <a:sysClr val="windowText" lastClr="000000"/>
              </a:solidFill>
            </a:ln>
            <a:effectLst/>
          </c:spPr>
          <c:invertIfNegative val="0"/>
          <c:dLbls>
            <c:numFmt formatCode="#,##0.0" sourceLinked="0"/>
            <c:spPr>
              <a:noFill/>
              <a:ln>
                <a:noFill/>
              </a:ln>
              <a:effectLst/>
            </c:spPr>
            <c:txPr>
              <a:bodyPr/>
              <a:lstStyle/>
              <a:p>
                <a:pPr>
                  <a:defRPr b="1">
                    <a:solidFill>
                      <a:srgbClr val="F90505"/>
                    </a:solidFill>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ungedüngt unverdichtet</c:v>
                </c:pt>
                <c:pt idx="1">
                  <c:v>gedüngt unverdichtet</c:v>
                </c:pt>
                <c:pt idx="2">
                  <c:v>ungedüngt verdichtet </c:v>
                </c:pt>
                <c:pt idx="3">
                  <c:v>gedüngt verdichtet</c:v>
                </c:pt>
              </c:strCache>
            </c:strRef>
          </c:cat>
          <c:val>
            <c:numRef>
              <c:f>Tabelle1!$B$2:$B$5</c:f>
              <c:numCache>
                <c:formatCode>0.00</c:formatCode>
                <c:ptCount val="4"/>
                <c:pt idx="0">
                  <c:v>2.4599999999999995</c:v>
                </c:pt>
                <c:pt idx="1">
                  <c:v>8.74</c:v>
                </c:pt>
                <c:pt idx="2">
                  <c:v>2.212333333333333</c:v>
                </c:pt>
                <c:pt idx="3">
                  <c:v>13.306666666666667</c:v>
                </c:pt>
              </c:numCache>
            </c:numRef>
          </c:val>
          <c:extLst>
            <c:ext xmlns:c16="http://schemas.microsoft.com/office/drawing/2014/chart" uri="{C3380CC4-5D6E-409C-BE32-E72D297353CC}">
              <c16:uniqueId val="{00000000-C0EB-4AA4-8BE7-179462AEBC2C}"/>
            </c:ext>
          </c:extLst>
        </c:ser>
        <c:ser>
          <c:idx val="1"/>
          <c:order val="1"/>
          <c:tx>
            <c:strRef>
              <c:f>Tabelle1!$C$1</c:f>
              <c:strCache>
                <c:ptCount val="1"/>
                <c:pt idx="0">
                  <c:v>TM-Ertrag</c:v>
                </c:pt>
              </c:strCache>
            </c:strRef>
          </c:tx>
          <c:spPr>
            <a:solidFill>
              <a:schemeClr val="accent2"/>
            </a:solidFill>
            <a:ln>
              <a:solidFill>
                <a:sysClr val="windowText" lastClr="000000"/>
              </a:solidFill>
            </a:ln>
            <a:effectLst/>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ungedüngt unverdichtet</c:v>
                </c:pt>
                <c:pt idx="1">
                  <c:v>gedüngt unverdichtet</c:v>
                </c:pt>
                <c:pt idx="2">
                  <c:v>ungedüngt verdichtet </c:v>
                </c:pt>
                <c:pt idx="3">
                  <c:v>gedüngt verdichtet</c:v>
                </c:pt>
              </c:strCache>
            </c:strRef>
          </c:cat>
          <c:val>
            <c:numRef>
              <c:f>Tabelle1!$C$2:$C$5</c:f>
              <c:numCache>
                <c:formatCode>0.00</c:formatCode>
                <c:ptCount val="4"/>
                <c:pt idx="0">
                  <c:v>15.566666666666668</c:v>
                </c:pt>
                <c:pt idx="1">
                  <c:v>16.566666666666666</c:v>
                </c:pt>
                <c:pt idx="2">
                  <c:v>13.533333333333333</c:v>
                </c:pt>
                <c:pt idx="3">
                  <c:v>13.9</c:v>
                </c:pt>
              </c:numCache>
            </c:numRef>
          </c:val>
          <c:extLst>
            <c:ext xmlns:c16="http://schemas.microsoft.com/office/drawing/2014/chart" uri="{C3380CC4-5D6E-409C-BE32-E72D297353CC}">
              <c16:uniqueId val="{00000001-C0EB-4AA4-8BE7-179462AEBC2C}"/>
            </c:ext>
          </c:extLst>
        </c:ser>
        <c:dLbls>
          <c:showLegendKey val="0"/>
          <c:showVal val="0"/>
          <c:showCatName val="0"/>
          <c:showSerName val="0"/>
          <c:showPercent val="0"/>
          <c:showBubbleSize val="0"/>
        </c:dLbls>
        <c:gapWidth val="219"/>
        <c:overlap val="-27"/>
        <c:axId val="301313024"/>
        <c:axId val="301323008"/>
      </c:barChart>
      <c:catAx>
        <c:axId val="30131302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vert="horz"/>
          <a:lstStyle/>
          <a:p>
            <a:pPr>
              <a:defRPr/>
            </a:pPr>
            <a:endParaRPr lang="nl-NL"/>
          </a:p>
        </c:txPr>
        <c:crossAx val="301323008"/>
        <c:crosses val="autoZero"/>
        <c:auto val="1"/>
        <c:lblAlgn val="ctr"/>
        <c:lblOffset val="100"/>
        <c:noMultiLvlLbl val="0"/>
      </c:catAx>
      <c:valAx>
        <c:axId val="301323008"/>
        <c:scaling>
          <c:orientation val="minMax"/>
        </c:scaling>
        <c:delete val="0"/>
        <c:axPos val="l"/>
        <c:title>
          <c:tx>
            <c:rich>
              <a:bodyPr rot="-5400000" vert="horz"/>
              <a:lstStyle/>
              <a:p>
                <a:pPr>
                  <a:defRPr/>
                </a:pPr>
                <a:r>
                  <a:rPr lang="de-DE" dirty="0">
                    <a:solidFill>
                      <a:srgbClr val="F90505"/>
                    </a:solidFill>
                  </a:rPr>
                  <a:t>N</a:t>
                </a:r>
                <a:r>
                  <a:rPr lang="de-DE" baseline="-25000" dirty="0">
                    <a:solidFill>
                      <a:srgbClr val="F90505"/>
                    </a:solidFill>
                  </a:rPr>
                  <a:t>2</a:t>
                </a:r>
                <a:r>
                  <a:rPr lang="de-DE" dirty="0">
                    <a:solidFill>
                      <a:srgbClr val="F90505"/>
                    </a:solidFill>
                  </a:rPr>
                  <a:t>O kg N/ha</a:t>
                </a:r>
                <a:r>
                  <a:rPr lang="de-DE" dirty="0"/>
                  <a:t> &amp; DM t/ha</a:t>
                </a:r>
              </a:p>
            </c:rich>
          </c:tx>
          <c:layout>
            <c:manualLayout>
              <c:xMode val="edge"/>
              <c:yMode val="edge"/>
              <c:x val="1.6666676211234261E-2"/>
              <c:y val="4.8987116510863869E-2"/>
            </c:manualLayout>
          </c:layout>
          <c:overlay val="0"/>
          <c:spPr>
            <a:noFill/>
            <a:ln>
              <a:noFill/>
            </a:ln>
            <a:effectLst/>
          </c:spPr>
        </c:title>
        <c:numFmt formatCode="0" sourceLinked="0"/>
        <c:majorTickMark val="out"/>
        <c:minorTickMark val="none"/>
        <c:tickLblPos val="nextTo"/>
        <c:spPr>
          <a:noFill/>
          <a:ln w="12700">
            <a:solidFill>
              <a:sysClr val="windowText" lastClr="000000"/>
            </a:solidFill>
          </a:ln>
          <a:effectLst/>
        </c:spPr>
        <c:txPr>
          <a:bodyPr rot="-60000000" vert="horz"/>
          <a:lstStyle/>
          <a:p>
            <a:pPr>
              <a:defRPr/>
            </a:pPr>
            <a:endParaRPr lang="nl-NL"/>
          </a:p>
        </c:txPr>
        <c:crossAx val="301313024"/>
        <c:crosses val="autoZero"/>
        <c:crossBetween val="between"/>
        <c:majorUnit val="5"/>
      </c:valAx>
      <c:spPr>
        <a:noFill/>
        <a:ln>
          <a:noFill/>
        </a:ln>
        <a:effectLst/>
      </c:spPr>
    </c:plotArea>
    <c:legend>
      <c:legendPos val="b"/>
      <c:layout>
        <c:manualLayout>
          <c:xMode val="edge"/>
          <c:yMode val="edge"/>
          <c:x val="0.2519650151155009"/>
          <c:y val="0.89091753330740253"/>
          <c:w val="0.59376302894637656"/>
          <c:h val="8.857110940332677E-2"/>
        </c:manualLayout>
      </c:layout>
      <c:overlay val="0"/>
      <c:spPr>
        <a:noFill/>
        <a:ln>
          <a:noFill/>
        </a:ln>
        <a:effectLst/>
      </c:spPr>
      <c:txPr>
        <a:bodyPr rot="0" vert="horz"/>
        <a:lstStyle/>
        <a:p>
          <a:pPr>
            <a:defRPr>
              <a:solidFill>
                <a:srgbClr val="F90505"/>
              </a:solidFill>
            </a:defRPr>
          </a:pPr>
          <a:endParaRPr lang="nl-NL"/>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latin typeface="Arial" panose="020B0604020202020204" pitchFamily="34" charset="0"/>
          <a:cs typeface="Arial" panose="020B0604020202020204" pitchFamily="34" charset="0"/>
        </a:defRPr>
      </a:pPr>
      <a:endParaRPr lang="nl-NL"/>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96139662241277"/>
          <c:y val="0.19919975491718109"/>
          <c:w val="0.31216686080291861"/>
          <c:h val="0.4885601798377982"/>
        </c:manualLayout>
      </c:layout>
      <c:pieChart>
        <c:varyColors val="1"/>
        <c:ser>
          <c:idx val="0"/>
          <c:order val="0"/>
          <c:tx>
            <c:strRef>
              <c:f>Arkusz1!$B$1</c:f>
              <c:strCache>
                <c:ptCount val="1"/>
                <c:pt idx="0">
                  <c:v>SprzedaÅ¼</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15A-4769-9B1F-BAAB54B1B68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5A-4769-9B1F-BAAB54B1B68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15A-4769-9B1F-BAAB54B1B683}"/>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Arkusz1!$A$2:$A$4</c:f>
              <c:strCache>
                <c:ptCount val="3"/>
                <c:pt idx="0">
                  <c:v>Dauergrünland</c:v>
                </c:pt>
                <c:pt idx="1">
                  <c:v>temporäres Grünland</c:v>
                </c:pt>
                <c:pt idx="2">
                  <c:v>Mais</c:v>
                </c:pt>
              </c:strCache>
            </c:strRef>
          </c:cat>
          <c:val>
            <c:numRef>
              <c:f>Arkusz1!$B$2:$B$4</c:f>
              <c:numCache>
                <c:formatCode>General</c:formatCode>
                <c:ptCount val="3"/>
                <c:pt idx="0">
                  <c:v>76.099999999999994</c:v>
                </c:pt>
                <c:pt idx="1">
                  <c:v>10.8</c:v>
                </c:pt>
                <c:pt idx="2">
                  <c:v>13.1</c:v>
                </c:pt>
              </c:numCache>
            </c:numRef>
          </c:val>
          <c:extLst>
            <c:ext xmlns:c16="http://schemas.microsoft.com/office/drawing/2014/chart" uri="{C3380CC4-5D6E-409C-BE32-E72D297353CC}">
              <c16:uniqueId val="{00000006-015A-4769-9B1F-BAAB54B1B68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1321446913114555"/>
          <c:y val="0.27122201936651058"/>
          <c:w val="0.42799577454412807"/>
          <c:h val="0.4935042982012569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legend>
    <c:plotVisOnly val="1"/>
    <c:dispBlanksAs val="zero"/>
    <c:showDLblsOverMax val="0"/>
  </c:chart>
  <c:spPr>
    <a:noFill/>
    <a:ln>
      <a:solidFill>
        <a:schemeClr val="accent3"/>
      </a:solidFill>
    </a:ln>
    <a:effectLst/>
  </c:spPr>
  <c:txPr>
    <a:bodyPr/>
    <a:lstStyle/>
    <a:p>
      <a:pPr>
        <a:defRPr/>
      </a:pPr>
      <a:endParaRPr lang="nl-NL"/>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en-US" sz="2800" dirty="0" smtClean="0">
                <a:solidFill>
                  <a:schemeClr val="tx1"/>
                </a:solidFill>
              </a:rPr>
              <a:t>TM</a:t>
            </a:r>
            <a:r>
              <a:rPr lang="pl-PL" sz="2800" dirty="0" smtClean="0">
                <a:solidFill>
                  <a:schemeClr val="tx1"/>
                </a:solidFill>
              </a:rPr>
              <a:t>(t/ha)</a:t>
            </a:r>
            <a:endParaRPr lang="pl-PL" sz="2800" dirty="0">
              <a:solidFill>
                <a:schemeClr val="tx1"/>
              </a:solidFill>
            </a:endParaRPr>
          </a:p>
        </c:rich>
      </c:tx>
      <c:overlay val="0"/>
      <c:spPr>
        <a:noFill/>
        <a:ln>
          <a:noFill/>
        </a:ln>
        <a:effectLst/>
      </c:spPr>
    </c:title>
    <c:autoTitleDeleted val="0"/>
    <c:plotArea>
      <c:layout/>
      <c:barChart>
        <c:barDir val="col"/>
        <c:grouping val="clustered"/>
        <c:varyColors val="0"/>
        <c:ser>
          <c:idx val="0"/>
          <c:order val="0"/>
          <c:tx>
            <c:strRef>
              <c:f>Arkusz1!$B$1</c:f>
              <c:strCache>
                <c:ptCount val="1"/>
                <c:pt idx="0">
                  <c:v>Dauergrünland</c:v>
                </c:pt>
              </c:strCache>
            </c:strRef>
          </c:tx>
          <c:spPr>
            <a:solidFill>
              <a:srgbClr val="00CC00"/>
            </a:solidFill>
            <a:ln w="12700" cap="flat" cmpd="sng" algn="ctr">
              <a:solidFill>
                <a:schemeClr val="tx1"/>
              </a:solidFill>
              <a:prstDash val="solid"/>
            </a:ln>
            <a:effectLst/>
          </c:spPr>
          <c:invertIfNegative val="0"/>
          <c:cat>
            <c:strRef>
              <c:f>Arkusz1!$A$2</c:f>
              <c:strCache>
                <c:ptCount val="1"/>
                <c:pt idx="0">
                  <c:v>Kategoria 1</c:v>
                </c:pt>
              </c:strCache>
            </c:strRef>
          </c:cat>
          <c:val>
            <c:numRef>
              <c:f>Arkusz1!$B$2</c:f>
              <c:numCache>
                <c:formatCode>General</c:formatCode>
                <c:ptCount val="1"/>
                <c:pt idx="0">
                  <c:v>11</c:v>
                </c:pt>
              </c:numCache>
            </c:numRef>
          </c:val>
          <c:extLst>
            <c:ext xmlns:c16="http://schemas.microsoft.com/office/drawing/2014/chart" uri="{C3380CC4-5D6E-409C-BE32-E72D297353CC}">
              <c16:uniqueId val="{00000000-2B5B-4258-959F-07FF72E855A6}"/>
            </c:ext>
          </c:extLst>
        </c:ser>
        <c:ser>
          <c:idx val="1"/>
          <c:order val="1"/>
          <c:tx>
            <c:strRef>
              <c:f>Arkusz1!$C$1</c:f>
              <c:strCache>
                <c:ptCount val="1"/>
                <c:pt idx="0">
                  <c:v>Temporäres Grünland</c:v>
                </c:pt>
              </c:strCache>
            </c:strRef>
          </c:tx>
          <c:spPr>
            <a:solidFill>
              <a:srgbClr val="FFC000"/>
            </a:solidFill>
            <a:ln w="12700">
              <a:solidFill>
                <a:schemeClr val="tx1"/>
              </a:solidFill>
            </a:ln>
            <a:effectLst/>
          </c:spPr>
          <c:invertIfNegative val="0"/>
          <c:cat>
            <c:strRef>
              <c:f>Arkusz1!$A$2</c:f>
              <c:strCache>
                <c:ptCount val="1"/>
                <c:pt idx="0">
                  <c:v>Kategoria 1</c:v>
                </c:pt>
              </c:strCache>
            </c:strRef>
          </c:cat>
          <c:val>
            <c:numRef>
              <c:f>Arkusz1!$C$2</c:f>
              <c:numCache>
                <c:formatCode>General</c:formatCode>
                <c:ptCount val="1"/>
                <c:pt idx="0">
                  <c:v>15</c:v>
                </c:pt>
              </c:numCache>
            </c:numRef>
          </c:val>
          <c:extLst>
            <c:ext xmlns:c16="http://schemas.microsoft.com/office/drawing/2014/chart" uri="{C3380CC4-5D6E-409C-BE32-E72D297353CC}">
              <c16:uniqueId val="{00000001-2B5B-4258-959F-07FF72E855A6}"/>
            </c:ext>
          </c:extLst>
        </c:ser>
        <c:dLbls>
          <c:showLegendKey val="0"/>
          <c:showVal val="0"/>
          <c:showCatName val="0"/>
          <c:showSerName val="0"/>
          <c:showPercent val="0"/>
          <c:showBubbleSize val="0"/>
        </c:dLbls>
        <c:gapWidth val="219"/>
        <c:overlap val="-27"/>
        <c:axId val="379896576"/>
        <c:axId val="379898112"/>
      </c:barChart>
      <c:catAx>
        <c:axId val="379896576"/>
        <c:scaling>
          <c:orientation val="minMax"/>
        </c:scaling>
        <c:delete val="1"/>
        <c:axPos val="b"/>
        <c:numFmt formatCode="General" sourceLinked="1"/>
        <c:majorTickMark val="none"/>
        <c:minorTickMark val="none"/>
        <c:tickLblPos val="nextTo"/>
        <c:crossAx val="379898112"/>
        <c:crosses val="autoZero"/>
        <c:auto val="1"/>
        <c:lblAlgn val="ctr"/>
        <c:lblOffset val="100"/>
        <c:noMultiLvlLbl val="0"/>
      </c:catAx>
      <c:valAx>
        <c:axId val="379898112"/>
        <c:scaling>
          <c:orientation val="minMax"/>
        </c:scaling>
        <c:delete val="0"/>
        <c:axPos val="l"/>
        <c:majorGridlines>
          <c:spPr>
            <a:ln w="9525" cap="flat" cmpd="sng" algn="ctr">
              <a:solidFill>
                <a:schemeClr val="tx1"/>
              </a:solid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nl-NL"/>
          </a:p>
        </c:txPr>
        <c:crossAx val="379896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pl-PL" sz="2800" dirty="0" smtClean="0">
                <a:solidFill>
                  <a:schemeClr val="tx1"/>
                </a:solidFill>
              </a:rPr>
              <a:t>Protein (t/ha)</a:t>
            </a:r>
            <a:endParaRPr lang="pl-PL" sz="2800" dirty="0">
              <a:solidFill>
                <a:schemeClr val="tx1"/>
              </a:solidFill>
            </a:endParaRPr>
          </a:p>
        </c:rich>
      </c:tx>
      <c:overlay val="0"/>
      <c:spPr>
        <a:noFill/>
        <a:ln>
          <a:noFill/>
        </a:ln>
        <a:effectLst/>
      </c:spPr>
    </c:title>
    <c:autoTitleDeleted val="0"/>
    <c:plotArea>
      <c:layout/>
      <c:barChart>
        <c:barDir val="col"/>
        <c:grouping val="clustered"/>
        <c:varyColors val="0"/>
        <c:ser>
          <c:idx val="0"/>
          <c:order val="0"/>
          <c:tx>
            <c:strRef>
              <c:f>Arkusz1!$B$1</c:f>
              <c:strCache>
                <c:ptCount val="1"/>
                <c:pt idx="0">
                  <c:v>Dauergrünland</c:v>
                </c:pt>
              </c:strCache>
            </c:strRef>
          </c:tx>
          <c:spPr>
            <a:solidFill>
              <a:srgbClr val="00CC00"/>
            </a:solidFill>
            <a:ln w="12700" cap="flat" cmpd="sng" algn="ctr">
              <a:solidFill>
                <a:schemeClr val="tx1"/>
              </a:solidFill>
              <a:prstDash val="solid"/>
            </a:ln>
            <a:effectLst/>
          </c:spPr>
          <c:invertIfNegative val="0"/>
          <c:cat>
            <c:strRef>
              <c:f>Arkusz1!$A$2</c:f>
              <c:strCache>
                <c:ptCount val="1"/>
                <c:pt idx="0">
                  <c:v>Kategoria 1</c:v>
                </c:pt>
              </c:strCache>
            </c:strRef>
          </c:cat>
          <c:val>
            <c:numRef>
              <c:f>Arkusz1!$B$2</c:f>
              <c:numCache>
                <c:formatCode>General</c:formatCode>
                <c:ptCount val="1"/>
                <c:pt idx="0">
                  <c:v>1.55</c:v>
                </c:pt>
              </c:numCache>
            </c:numRef>
          </c:val>
          <c:extLst>
            <c:ext xmlns:c16="http://schemas.microsoft.com/office/drawing/2014/chart" uri="{C3380CC4-5D6E-409C-BE32-E72D297353CC}">
              <c16:uniqueId val="{00000000-AE47-4A4F-968A-B1057DEB27CB}"/>
            </c:ext>
          </c:extLst>
        </c:ser>
        <c:ser>
          <c:idx val="1"/>
          <c:order val="1"/>
          <c:tx>
            <c:strRef>
              <c:f>Arkusz1!$C$1</c:f>
              <c:strCache>
                <c:ptCount val="1"/>
                <c:pt idx="0">
                  <c:v>Temporäres Grünland</c:v>
                </c:pt>
              </c:strCache>
            </c:strRef>
          </c:tx>
          <c:spPr>
            <a:solidFill>
              <a:srgbClr val="FFC000"/>
            </a:solidFill>
            <a:ln w="12700">
              <a:solidFill>
                <a:schemeClr val="tx1"/>
              </a:solidFill>
            </a:ln>
            <a:effectLst/>
          </c:spPr>
          <c:invertIfNegative val="0"/>
          <c:cat>
            <c:strRef>
              <c:f>Arkusz1!$A$2</c:f>
              <c:strCache>
                <c:ptCount val="1"/>
                <c:pt idx="0">
                  <c:v>Kategoria 1</c:v>
                </c:pt>
              </c:strCache>
            </c:strRef>
          </c:cat>
          <c:val>
            <c:numRef>
              <c:f>Arkusz1!$C$2</c:f>
              <c:numCache>
                <c:formatCode>General</c:formatCode>
                <c:ptCount val="1"/>
                <c:pt idx="0">
                  <c:v>2.2999999999999998</c:v>
                </c:pt>
              </c:numCache>
            </c:numRef>
          </c:val>
          <c:extLst>
            <c:ext xmlns:c16="http://schemas.microsoft.com/office/drawing/2014/chart" uri="{C3380CC4-5D6E-409C-BE32-E72D297353CC}">
              <c16:uniqueId val="{00000001-AE47-4A4F-968A-B1057DEB27CB}"/>
            </c:ext>
          </c:extLst>
        </c:ser>
        <c:dLbls>
          <c:showLegendKey val="0"/>
          <c:showVal val="0"/>
          <c:showCatName val="0"/>
          <c:showSerName val="0"/>
          <c:showPercent val="0"/>
          <c:showBubbleSize val="0"/>
        </c:dLbls>
        <c:gapWidth val="219"/>
        <c:overlap val="-27"/>
        <c:axId val="379645952"/>
        <c:axId val="379647488"/>
      </c:barChart>
      <c:catAx>
        <c:axId val="379645952"/>
        <c:scaling>
          <c:orientation val="minMax"/>
        </c:scaling>
        <c:delete val="1"/>
        <c:axPos val="b"/>
        <c:numFmt formatCode="General" sourceLinked="1"/>
        <c:majorTickMark val="none"/>
        <c:minorTickMark val="none"/>
        <c:tickLblPos val="nextTo"/>
        <c:crossAx val="379647488"/>
        <c:crossesAt val="0"/>
        <c:auto val="1"/>
        <c:lblAlgn val="ctr"/>
        <c:lblOffset val="100"/>
        <c:noMultiLvlLbl val="0"/>
      </c:catAx>
      <c:valAx>
        <c:axId val="379647488"/>
        <c:scaling>
          <c:orientation val="minMax"/>
          <c:max val="3"/>
        </c:scaling>
        <c:delete val="0"/>
        <c:axPos val="l"/>
        <c:majorGridlines>
          <c:spPr>
            <a:ln w="9525" cap="flat" cmpd="sng" algn="ctr">
              <a:solidFill>
                <a:schemeClr val="tx1"/>
              </a:solid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nl-NL"/>
          </a:p>
        </c:txPr>
        <c:crossAx val="379645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471EDE-EE7E-429C-A327-26B81E0D907E}" type="doc">
      <dgm:prSet loTypeId="urn:microsoft.com/office/officeart/2005/8/layout/arrow2" loCatId="process" qsTypeId="urn:microsoft.com/office/officeart/2005/8/quickstyle/simple1" qsCatId="simple" csTypeId="urn:microsoft.com/office/officeart/2005/8/colors/accent1_2" csCatId="accent1" phldr="1"/>
      <dgm:spPr/>
    </dgm:pt>
    <dgm:pt modelId="{AD7E651E-CDF1-47D7-AC6B-D0C0E443B46D}">
      <dgm:prSet phldrT="[Tekst]"/>
      <dgm:spPr/>
      <dgm:t>
        <a:bodyPr/>
        <a:lstStyle/>
        <a:p>
          <a:r>
            <a:rPr lang="nl-NL" dirty="0"/>
            <a:t>2014</a:t>
          </a:r>
        </a:p>
      </dgm:t>
    </dgm:pt>
    <dgm:pt modelId="{BB38134E-9A90-4F2A-B6D0-072421EAD44E}" type="parTrans" cxnId="{D9794A37-1064-45DF-B145-D51F664EB1FF}">
      <dgm:prSet/>
      <dgm:spPr/>
      <dgm:t>
        <a:bodyPr/>
        <a:lstStyle/>
        <a:p>
          <a:endParaRPr lang="nl-NL"/>
        </a:p>
      </dgm:t>
    </dgm:pt>
    <dgm:pt modelId="{69761EAE-B9A7-48AC-AB58-F5F39BF642EF}" type="sibTrans" cxnId="{D9794A37-1064-45DF-B145-D51F664EB1FF}">
      <dgm:prSet/>
      <dgm:spPr/>
      <dgm:t>
        <a:bodyPr/>
        <a:lstStyle/>
        <a:p>
          <a:endParaRPr lang="nl-NL"/>
        </a:p>
      </dgm:t>
    </dgm:pt>
    <dgm:pt modelId="{65FD8BA5-E85D-40AA-B3A5-BE48C51FFA40}">
      <dgm:prSet phldrT="[Tekst]"/>
      <dgm:spPr/>
      <dgm:t>
        <a:bodyPr/>
        <a:lstStyle/>
        <a:p>
          <a:r>
            <a:rPr lang="nl-NL" dirty="0"/>
            <a:t>2015</a:t>
          </a:r>
        </a:p>
      </dgm:t>
    </dgm:pt>
    <dgm:pt modelId="{59A35166-D773-45BF-A35D-B98238757447}" type="parTrans" cxnId="{3D995495-458C-438D-B780-1F49180C54F7}">
      <dgm:prSet/>
      <dgm:spPr/>
      <dgm:t>
        <a:bodyPr/>
        <a:lstStyle/>
        <a:p>
          <a:endParaRPr lang="nl-NL"/>
        </a:p>
      </dgm:t>
    </dgm:pt>
    <dgm:pt modelId="{19A329D0-57CD-4E17-B44B-563F018212AA}" type="sibTrans" cxnId="{3D995495-458C-438D-B780-1F49180C54F7}">
      <dgm:prSet/>
      <dgm:spPr/>
      <dgm:t>
        <a:bodyPr/>
        <a:lstStyle/>
        <a:p>
          <a:endParaRPr lang="nl-NL"/>
        </a:p>
      </dgm:t>
    </dgm:pt>
    <dgm:pt modelId="{5B1C9F2A-2D5E-44FE-BCCC-B9DB20DB8BF7}">
      <dgm:prSet phldrT="[Tekst]"/>
      <dgm:spPr/>
      <dgm:t>
        <a:bodyPr/>
        <a:lstStyle/>
        <a:p>
          <a:r>
            <a:rPr lang="nl-NL" dirty="0">
              <a:solidFill>
                <a:schemeClr val="bg1"/>
              </a:solidFill>
            </a:rPr>
            <a:t>2016</a:t>
          </a:r>
        </a:p>
      </dgm:t>
    </dgm:pt>
    <dgm:pt modelId="{E3703FDB-EF42-4D80-9B1E-5D501B279324}" type="parTrans" cxnId="{2ED97F51-A813-4F39-BF53-6AFCC9B8D8E2}">
      <dgm:prSet/>
      <dgm:spPr/>
      <dgm:t>
        <a:bodyPr/>
        <a:lstStyle/>
        <a:p>
          <a:endParaRPr lang="nl-NL"/>
        </a:p>
      </dgm:t>
    </dgm:pt>
    <dgm:pt modelId="{DCF31D80-B791-4008-8C26-C10985C24389}" type="sibTrans" cxnId="{2ED97F51-A813-4F39-BF53-6AFCC9B8D8E2}">
      <dgm:prSet/>
      <dgm:spPr/>
      <dgm:t>
        <a:bodyPr/>
        <a:lstStyle/>
        <a:p>
          <a:endParaRPr lang="nl-NL"/>
        </a:p>
      </dgm:t>
    </dgm:pt>
    <dgm:pt modelId="{DFE1C924-6778-46AD-B91D-442F7218637D}">
      <dgm:prSet phldrT="[Tekst]"/>
      <dgm:spPr/>
      <dgm:t>
        <a:bodyPr/>
        <a:lstStyle/>
        <a:p>
          <a:r>
            <a:rPr lang="nl-NL" dirty="0"/>
            <a:t>13 + 32 Coaches</a:t>
          </a:r>
        </a:p>
      </dgm:t>
    </dgm:pt>
    <dgm:pt modelId="{939825FC-6F75-47DC-95BA-C70D5DD3B8ED}" type="parTrans" cxnId="{21B9E809-EF8C-4B44-A5B5-4C30B02A16B0}">
      <dgm:prSet/>
      <dgm:spPr/>
      <dgm:t>
        <a:bodyPr/>
        <a:lstStyle/>
        <a:p>
          <a:endParaRPr lang="nl-NL"/>
        </a:p>
      </dgm:t>
    </dgm:pt>
    <dgm:pt modelId="{E901C488-A1DE-4905-9C3D-DC3012288338}" type="sibTrans" cxnId="{21B9E809-EF8C-4B44-A5B5-4C30B02A16B0}">
      <dgm:prSet/>
      <dgm:spPr/>
      <dgm:t>
        <a:bodyPr/>
        <a:lstStyle/>
        <a:p>
          <a:endParaRPr lang="nl-NL"/>
        </a:p>
      </dgm:t>
    </dgm:pt>
    <dgm:pt modelId="{BB783DFA-9C3F-4000-9581-E671478FFD9B}">
      <dgm:prSet phldrT="[Tekst]"/>
      <dgm:spPr/>
      <dgm:t>
        <a:bodyPr/>
        <a:lstStyle/>
        <a:p>
          <a:r>
            <a:rPr lang="nl-NL" dirty="0"/>
            <a:t>45 + 30</a:t>
          </a:r>
        </a:p>
      </dgm:t>
    </dgm:pt>
    <dgm:pt modelId="{F096DC9F-2B68-4B91-8DBB-DCA2B77AC246}" type="parTrans" cxnId="{17943982-304D-4A56-BBC4-338857CC35F5}">
      <dgm:prSet/>
      <dgm:spPr/>
      <dgm:t>
        <a:bodyPr/>
        <a:lstStyle/>
        <a:p>
          <a:endParaRPr lang="nl-NL"/>
        </a:p>
      </dgm:t>
    </dgm:pt>
    <dgm:pt modelId="{2CFC99CF-BE2A-4DC8-AAEE-447DB85B4E97}" type="sibTrans" cxnId="{17943982-304D-4A56-BBC4-338857CC35F5}">
      <dgm:prSet/>
      <dgm:spPr/>
      <dgm:t>
        <a:bodyPr/>
        <a:lstStyle/>
        <a:p>
          <a:endParaRPr lang="nl-NL"/>
        </a:p>
      </dgm:t>
    </dgm:pt>
    <dgm:pt modelId="{EDBE1CB9-1E4B-46AF-AB5D-94D56E650A3C}">
      <dgm:prSet phldrT="[Tekst]"/>
      <dgm:spPr/>
      <dgm:t>
        <a:bodyPr/>
        <a:lstStyle/>
        <a:p>
          <a:r>
            <a:rPr lang="nl-NL" dirty="0"/>
            <a:t>1500 + 1500</a:t>
          </a:r>
        </a:p>
      </dgm:t>
    </dgm:pt>
    <dgm:pt modelId="{5E10E003-EB7F-4BE6-8051-688EECA4BDBE}" type="parTrans" cxnId="{9A79DC66-1544-4C4D-8ACC-D85C1E2C3EA8}">
      <dgm:prSet/>
      <dgm:spPr/>
      <dgm:t>
        <a:bodyPr/>
        <a:lstStyle/>
        <a:p>
          <a:endParaRPr lang="nl-NL"/>
        </a:p>
      </dgm:t>
    </dgm:pt>
    <dgm:pt modelId="{49A9C336-3A49-43E3-BA29-A3CBA1028BF4}" type="sibTrans" cxnId="{9A79DC66-1544-4C4D-8ACC-D85C1E2C3EA8}">
      <dgm:prSet/>
      <dgm:spPr/>
      <dgm:t>
        <a:bodyPr/>
        <a:lstStyle/>
        <a:p>
          <a:endParaRPr lang="nl-NL"/>
        </a:p>
      </dgm:t>
    </dgm:pt>
    <dgm:pt modelId="{5C5A929D-45CF-4C9D-9E1F-8F1D08AD68F4}">
      <dgm:prSet phldrT="[Tekst]"/>
      <dgm:spPr/>
      <dgm:t>
        <a:bodyPr/>
        <a:lstStyle/>
        <a:p>
          <a:r>
            <a:rPr lang="nl-NL" dirty="0"/>
            <a:t>400-500 Farmwalks</a:t>
          </a:r>
        </a:p>
      </dgm:t>
    </dgm:pt>
    <dgm:pt modelId="{52C36C1F-D021-4B8B-B9D1-7044849C8F53}" type="parTrans" cxnId="{5E14CAC8-1B4E-4F80-872B-F4C7095E38F5}">
      <dgm:prSet/>
      <dgm:spPr/>
      <dgm:t>
        <a:bodyPr/>
        <a:lstStyle/>
        <a:p>
          <a:endParaRPr lang="nl-NL"/>
        </a:p>
      </dgm:t>
    </dgm:pt>
    <dgm:pt modelId="{FF2C8EF8-59A3-48DA-8C4F-349A4AC82A4B}" type="sibTrans" cxnId="{5E14CAC8-1B4E-4F80-872B-F4C7095E38F5}">
      <dgm:prSet/>
      <dgm:spPr/>
      <dgm:t>
        <a:bodyPr/>
        <a:lstStyle/>
        <a:p>
          <a:endParaRPr lang="nl-NL"/>
        </a:p>
      </dgm:t>
    </dgm:pt>
    <dgm:pt modelId="{769910BB-DB13-4D39-A486-1674F6476FE4}">
      <dgm:prSet phldrT="[Tekst]"/>
      <dgm:spPr/>
      <dgm:t>
        <a:bodyPr/>
        <a:lstStyle/>
        <a:p>
          <a:r>
            <a:rPr lang="nl-NL" dirty="0"/>
            <a:t>500 + 1000</a:t>
          </a:r>
        </a:p>
      </dgm:t>
    </dgm:pt>
    <dgm:pt modelId="{2ACC178C-5E9D-494F-990B-1F635B39FFC4}" type="parTrans" cxnId="{DB4A4202-C5CA-4E3C-AE82-66FF9778758A}">
      <dgm:prSet/>
      <dgm:spPr/>
      <dgm:t>
        <a:bodyPr/>
        <a:lstStyle/>
        <a:p>
          <a:endParaRPr lang="nl-NL"/>
        </a:p>
      </dgm:t>
    </dgm:pt>
    <dgm:pt modelId="{3165B0C2-9142-4891-AC54-8A01B3F8198F}" type="sibTrans" cxnId="{DB4A4202-C5CA-4E3C-AE82-66FF9778758A}">
      <dgm:prSet/>
      <dgm:spPr/>
      <dgm:t>
        <a:bodyPr/>
        <a:lstStyle/>
        <a:p>
          <a:endParaRPr lang="nl-NL"/>
        </a:p>
      </dgm:t>
    </dgm:pt>
    <dgm:pt modelId="{956F1870-AA4B-4AF5-B414-810648BF88DA}">
      <dgm:prSet phldrT="[Tekst]"/>
      <dgm:spPr/>
      <dgm:t>
        <a:bodyPr/>
        <a:lstStyle/>
        <a:p>
          <a:r>
            <a:rPr lang="nl-NL" dirty="0"/>
            <a:t>75</a:t>
          </a:r>
        </a:p>
      </dgm:t>
    </dgm:pt>
    <dgm:pt modelId="{A4381D18-059D-45BA-B128-A8614F05A343}" type="parTrans" cxnId="{A4F15DFE-9D7D-4300-8D88-C2E8331AF96B}">
      <dgm:prSet/>
      <dgm:spPr/>
      <dgm:t>
        <a:bodyPr/>
        <a:lstStyle/>
        <a:p>
          <a:endParaRPr lang="nl-NL"/>
        </a:p>
      </dgm:t>
    </dgm:pt>
    <dgm:pt modelId="{DF101450-0914-4EAC-895F-5BB70EAA7014}" type="sibTrans" cxnId="{A4F15DFE-9D7D-4300-8D88-C2E8331AF96B}">
      <dgm:prSet/>
      <dgm:spPr/>
      <dgm:t>
        <a:bodyPr/>
        <a:lstStyle/>
        <a:p>
          <a:endParaRPr lang="nl-NL"/>
        </a:p>
      </dgm:t>
    </dgm:pt>
    <dgm:pt modelId="{C721C849-0C2A-4F2A-84D5-DFA043D30649}" type="pres">
      <dgm:prSet presAssocID="{28471EDE-EE7E-429C-A327-26B81E0D907E}" presName="arrowDiagram" presStyleCnt="0">
        <dgm:presLayoutVars>
          <dgm:chMax val="5"/>
          <dgm:dir/>
          <dgm:resizeHandles val="exact"/>
        </dgm:presLayoutVars>
      </dgm:prSet>
      <dgm:spPr/>
    </dgm:pt>
    <dgm:pt modelId="{16A1A03E-B29E-404F-8BAE-6FF26B839117}" type="pres">
      <dgm:prSet presAssocID="{28471EDE-EE7E-429C-A327-26B81E0D907E}" presName="arrow" presStyleLbl="bgShp" presStyleIdx="0" presStyleCnt="1" custLinFactNeighborX="-2390" custLinFactNeighborY="-7353"/>
      <dgm:spPr>
        <a:solidFill>
          <a:schemeClr val="tx2"/>
        </a:solidFill>
      </dgm:spPr>
    </dgm:pt>
    <dgm:pt modelId="{3A838A6A-32C2-40E3-A26B-3D995A3F8226}" type="pres">
      <dgm:prSet presAssocID="{28471EDE-EE7E-429C-A327-26B81E0D907E}" presName="arrowDiagram3" presStyleCnt="0"/>
      <dgm:spPr/>
    </dgm:pt>
    <dgm:pt modelId="{B5808910-F000-4D06-929D-8493CBB3B7B5}" type="pres">
      <dgm:prSet presAssocID="{AD7E651E-CDF1-47D7-AC6B-D0C0E443B46D}" presName="bullet3a" presStyleLbl="node1" presStyleIdx="0" presStyleCnt="3"/>
      <dgm:spPr/>
    </dgm:pt>
    <dgm:pt modelId="{B93F9B73-C81E-4DDE-A2F0-B491C10B5EEA}" type="pres">
      <dgm:prSet presAssocID="{AD7E651E-CDF1-47D7-AC6B-D0C0E443B46D}" presName="textBox3a" presStyleLbl="revTx" presStyleIdx="0" presStyleCnt="3" custScaleX="147883">
        <dgm:presLayoutVars>
          <dgm:bulletEnabled val="1"/>
        </dgm:presLayoutVars>
      </dgm:prSet>
      <dgm:spPr/>
      <dgm:t>
        <a:bodyPr/>
        <a:lstStyle/>
        <a:p>
          <a:endParaRPr lang="en-US"/>
        </a:p>
      </dgm:t>
    </dgm:pt>
    <dgm:pt modelId="{7CB8902D-4206-447C-A6BD-C7DDEC480E7F}" type="pres">
      <dgm:prSet presAssocID="{65FD8BA5-E85D-40AA-B3A5-BE48C51FFA40}" presName="bullet3b" presStyleLbl="node1" presStyleIdx="1" presStyleCnt="3"/>
      <dgm:spPr/>
    </dgm:pt>
    <dgm:pt modelId="{98A5C1E2-8DF4-43C7-B72A-AB9E4249A0FE}" type="pres">
      <dgm:prSet presAssocID="{65FD8BA5-E85D-40AA-B3A5-BE48C51FFA40}" presName="textBox3b" presStyleLbl="revTx" presStyleIdx="1" presStyleCnt="3" custScaleY="51384" custLinFactNeighborX="214" custLinFactNeighborY="-13538">
        <dgm:presLayoutVars>
          <dgm:bulletEnabled val="1"/>
        </dgm:presLayoutVars>
      </dgm:prSet>
      <dgm:spPr/>
      <dgm:t>
        <a:bodyPr/>
        <a:lstStyle/>
        <a:p>
          <a:endParaRPr lang="en-US"/>
        </a:p>
      </dgm:t>
    </dgm:pt>
    <dgm:pt modelId="{2DB7D39B-CA79-4CC3-A079-B268ACF0E7DB}" type="pres">
      <dgm:prSet presAssocID="{5B1C9F2A-2D5E-44FE-BCCC-B9DB20DB8BF7}" presName="bullet3c" presStyleLbl="node1" presStyleIdx="2" presStyleCnt="3"/>
      <dgm:spPr/>
    </dgm:pt>
    <dgm:pt modelId="{EDC58BE3-1790-4071-A69F-D70B551A6C16}" type="pres">
      <dgm:prSet presAssocID="{5B1C9F2A-2D5E-44FE-BCCC-B9DB20DB8BF7}" presName="textBox3c" presStyleLbl="revTx" presStyleIdx="2" presStyleCnt="3" custScaleX="114829">
        <dgm:presLayoutVars>
          <dgm:bulletEnabled val="1"/>
        </dgm:presLayoutVars>
      </dgm:prSet>
      <dgm:spPr/>
      <dgm:t>
        <a:bodyPr/>
        <a:lstStyle/>
        <a:p>
          <a:endParaRPr lang="en-US"/>
        </a:p>
      </dgm:t>
    </dgm:pt>
  </dgm:ptLst>
  <dgm:cxnLst>
    <dgm:cxn modelId="{DB4A4202-C5CA-4E3C-AE82-66FF9778758A}" srcId="{65FD8BA5-E85D-40AA-B3A5-BE48C51FFA40}" destId="{769910BB-DB13-4D39-A486-1674F6476FE4}" srcOrd="1" destOrd="0" parTransId="{2ACC178C-5E9D-494F-990B-1F635B39FFC4}" sibTransId="{3165B0C2-9142-4891-AC54-8A01B3F8198F}"/>
    <dgm:cxn modelId="{64244068-08F3-4F4C-BB45-CCF47BD5024C}" type="presOf" srcId="{DFE1C924-6778-46AD-B91D-442F7218637D}" destId="{B93F9B73-C81E-4DDE-A2F0-B491C10B5EEA}" srcOrd="0" destOrd="1" presId="urn:microsoft.com/office/officeart/2005/8/layout/arrow2"/>
    <dgm:cxn modelId="{C19106A7-4E43-4954-9C8C-AA42E696D249}" type="presOf" srcId="{65FD8BA5-E85D-40AA-B3A5-BE48C51FFA40}" destId="{98A5C1E2-8DF4-43C7-B72A-AB9E4249A0FE}" srcOrd="0" destOrd="0" presId="urn:microsoft.com/office/officeart/2005/8/layout/arrow2"/>
    <dgm:cxn modelId="{894BE5EA-D15E-41CB-AE9F-BCA7C38F148E}" type="presOf" srcId="{28471EDE-EE7E-429C-A327-26B81E0D907E}" destId="{C721C849-0C2A-4F2A-84D5-DFA043D30649}" srcOrd="0" destOrd="0" presId="urn:microsoft.com/office/officeart/2005/8/layout/arrow2"/>
    <dgm:cxn modelId="{57B8714A-1347-445B-B235-456B101FA31C}" type="presOf" srcId="{769910BB-DB13-4D39-A486-1674F6476FE4}" destId="{98A5C1E2-8DF4-43C7-B72A-AB9E4249A0FE}" srcOrd="0" destOrd="2" presId="urn:microsoft.com/office/officeart/2005/8/layout/arrow2"/>
    <dgm:cxn modelId="{3D995495-458C-438D-B780-1F49180C54F7}" srcId="{28471EDE-EE7E-429C-A327-26B81E0D907E}" destId="{65FD8BA5-E85D-40AA-B3A5-BE48C51FFA40}" srcOrd="1" destOrd="0" parTransId="{59A35166-D773-45BF-A35D-B98238757447}" sibTransId="{19A329D0-57CD-4E17-B44B-563F018212AA}"/>
    <dgm:cxn modelId="{21B9E809-EF8C-4B44-A5B5-4C30B02A16B0}" srcId="{AD7E651E-CDF1-47D7-AC6B-D0C0E443B46D}" destId="{DFE1C924-6778-46AD-B91D-442F7218637D}" srcOrd="0" destOrd="0" parTransId="{939825FC-6F75-47DC-95BA-C70D5DD3B8ED}" sibTransId="{E901C488-A1DE-4905-9C3D-DC3012288338}"/>
    <dgm:cxn modelId="{A4F15DFE-9D7D-4300-8D88-C2E8331AF96B}" srcId="{5B1C9F2A-2D5E-44FE-BCCC-B9DB20DB8BF7}" destId="{956F1870-AA4B-4AF5-B414-810648BF88DA}" srcOrd="0" destOrd="0" parTransId="{A4381D18-059D-45BA-B128-A8614F05A343}" sibTransId="{DF101450-0914-4EAC-895F-5BB70EAA7014}"/>
    <dgm:cxn modelId="{8918C785-D6C0-4F09-9A4E-48483E64242C}" type="presOf" srcId="{AD7E651E-CDF1-47D7-AC6B-D0C0E443B46D}" destId="{B93F9B73-C81E-4DDE-A2F0-B491C10B5EEA}" srcOrd="0" destOrd="0" presId="urn:microsoft.com/office/officeart/2005/8/layout/arrow2"/>
    <dgm:cxn modelId="{AE54F920-3C64-4C16-A8F6-2507BF8E8170}" type="presOf" srcId="{956F1870-AA4B-4AF5-B414-810648BF88DA}" destId="{EDC58BE3-1790-4071-A69F-D70B551A6C16}" srcOrd="0" destOrd="1" presId="urn:microsoft.com/office/officeart/2005/8/layout/arrow2"/>
    <dgm:cxn modelId="{0263C4A7-7ABB-4BE3-B956-BAC9969F55F1}" type="presOf" srcId="{BB783DFA-9C3F-4000-9581-E671478FFD9B}" destId="{98A5C1E2-8DF4-43C7-B72A-AB9E4249A0FE}" srcOrd="0" destOrd="1" presId="urn:microsoft.com/office/officeart/2005/8/layout/arrow2"/>
    <dgm:cxn modelId="{2ED97F51-A813-4F39-BF53-6AFCC9B8D8E2}" srcId="{28471EDE-EE7E-429C-A327-26B81E0D907E}" destId="{5B1C9F2A-2D5E-44FE-BCCC-B9DB20DB8BF7}" srcOrd="2" destOrd="0" parTransId="{E3703FDB-EF42-4D80-9B1E-5D501B279324}" sibTransId="{DCF31D80-B791-4008-8C26-C10985C24389}"/>
    <dgm:cxn modelId="{5E14CAC8-1B4E-4F80-872B-F4C7095E38F5}" srcId="{AD7E651E-CDF1-47D7-AC6B-D0C0E443B46D}" destId="{5C5A929D-45CF-4C9D-9E1F-8F1D08AD68F4}" srcOrd="1" destOrd="0" parTransId="{52C36C1F-D021-4B8B-B9D1-7044849C8F53}" sibTransId="{FF2C8EF8-59A3-48DA-8C4F-349A4AC82A4B}"/>
    <dgm:cxn modelId="{D9794A37-1064-45DF-B145-D51F664EB1FF}" srcId="{28471EDE-EE7E-429C-A327-26B81E0D907E}" destId="{AD7E651E-CDF1-47D7-AC6B-D0C0E443B46D}" srcOrd="0" destOrd="0" parTransId="{BB38134E-9A90-4F2A-B6D0-072421EAD44E}" sibTransId="{69761EAE-B9A7-48AC-AB58-F5F39BF642EF}"/>
    <dgm:cxn modelId="{9A79DC66-1544-4C4D-8ACC-D85C1E2C3EA8}" srcId="{5B1C9F2A-2D5E-44FE-BCCC-B9DB20DB8BF7}" destId="{EDBE1CB9-1E4B-46AF-AB5D-94D56E650A3C}" srcOrd="1" destOrd="0" parTransId="{5E10E003-EB7F-4BE6-8051-688EECA4BDBE}" sibTransId="{49A9C336-3A49-43E3-BA29-A3CBA1028BF4}"/>
    <dgm:cxn modelId="{7DF29C78-CFDC-4A71-B930-6E39BB871337}" type="presOf" srcId="{5B1C9F2A-2D5E-44FE-BCCC-B9DB20DB8BF7}" destId="{EDC58BE3-1790-4071-A69F-D70B551A6C16}" srcOrd="0" destOrd="0" presId="urn:microsoft.com/office/officeart/2005/8/layout/arrow2"/>
    <dgm:cxn modelId="{17943982-304D-4A56-BBC4-338857CC35F5}" srcId="{65FD8BA5-E85D-40AA-B3A5-BE48C51FFA40}" destId="{BB783DFA-9C3F-4000-9581-E671478FFD9B}" srcOrd="0" destOrd="0" parTransId="{F096DC9F-2B68-4B91-8DBB-DCA2B77AC246}" sibTransId="{2CFC99CF-BE2A-4DC8-AAEE-447DB85B4E97}"/>
    <dgm:cxn modelId="{D54AF607-9F35-4D83-BC9C-785E37BAE1E7}" type="presOf" srcId="{5C5A929D-45CF-4C9D-9E1F-8F1D08AD68F4}" destId="{B93F9B73-C81E-4DDE-A2F0-B491C10B5EEA}" srcOrd="0" destOrd="2" presId="urn:microsoft.com/office/officeart/2005/8/layout/arrow2"/>
    <dgm:cxn modelId="{0BFB7938-3A54-4229-94DE-2951A1EFD6E3}" type="presOf" srcId="{EDBE1CB9-1E4B-46AF-AB5D-94D56E650A3C}" destId="{EDC58BE3-1790-4071-A69F-D70B551A6C16}" srcOrd="0" destOrd="2" presId="urn:microsoft.com/office/officeart/2005/8/layout/arrow2"/>
    <dgm:cxn modelId="{9755CA13-971E-455A-82B7-4CF6488829C6}" type="presParOf" srcId="{C721C849-0C2A-4F2A-84D5-DFA043D30649}" destId="{16A1A03E-B29E-404F-8BAE-6FF26B839117}" srcOrd="0" destOrd="0" presId="urn:microsoft.com/office/officeart/2005/8/layout/arrow2"/>
    <dgm:cxn modelId="{C4DA4A07-565F-4D48-AA4F-7D9EBCBD1017}" type="presParOf" srcId="{C721C849-0C2A-4F2A-84D5-DFA043D30649}" destId="{3A838A6A-32C2-40E3-A26B-3D995A3F8226}" srcOrd="1" destOrd="0" presId="urn:microsoft.com/office/officeart/2005/8/layout/arrow2"/>
    <dgm:cxn modelId="{14987311-77AA-47AF-9A8D-C3D9AEB92E45}" type="presParOf" srcId="{3A838A6A-32C2-40E3-A26B-3D995A3F8226}" destId="{B5808910-F000-4D06-929D-8493CBB3B7B5}" srcOrd="0" destOrd="0" presId="urn:microsoft.com/office/officeart/2005/8/layout/arrow2"/>
    <dgm:cxn modelId="{064F7EE1-21F2-401B-A391-A59C75AAE297}" type="presParOf" srcId="{3A838A6A-32C2-40E3-A26B-3D995A3F8226}" destId="{B93F9B73-C81E-4DDE-A2F0-B491C10B5EEA}" srcOrd="1" destOrd="0" presId="urn:microsoft.com/office/officeart/2005/8/layout/arrow2"/>
    <dgm:cxn modelId="{42447150-47C5-46D1-85BB-CCAD20CD0C33}" type="presParOf" srcId="{3A838A6A-32C2-40E3-A26B-3D995A3F8226}" destId="{7CB8902D-4206-447C-A6BD-C7DDEC480E7F}" srcOrd="2" destOrd="0" presId="urn:microsoft.com/office/officeart/2005/8/layout/arrow2"/>
    <dgm:cxn modelId="{680FB8F4-E6E1-4A7F-B75F-1C2E382F9C4F}" type="presParOf" srcId="{3A838A6A-32C2-40E3-A26B-3D995A3F8226}" destId="{98A5C1E2-8DF4-43C7-B72A-AB9E4249A0FE}" srcOrd="3" destOrd="0" presId="urn:microsoft.com/office/officeart/2005/8/layout/arrow2"/>
    <dgm:cxn modelId="{C7CBFBBD-F81D-4F94-A44C-F6DEF2280769}" type="presParOf" srcId="{3A838A6A-32C2-40E3-A26B-3D995A3F8226}" destId="{2DB7D39B-CA79-4CC3-A079-B268ACF0E7DB}" srcOrd="4" destOrd="0" presId="urn:microsoft.com/office/officeart/2005/8/layout/arrow2"/>
    <dgm:cxn modelId="{9A1DAB3F-0EDD-4C40-A0E7-18C87FFA889E}" type="presParOf" srcId="{3A838A6A-32C2-40E3-A26B-3D995A3F8226}" destId="{EDC58BE3-1790-4071-A69F-D70B551A6C16}"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1A03E-B29E-404F-8BAE-6FF26B839117}">
      <dsp:nvSpPr>
        <dsp:cNvPr id="0" name=""/>
        <dsp:cNvSpPr/>
      </dsp:nvSpPr>
      <dsp:spPr>
        <a:xfrm>
          <a:off x="143992" y="0"/>
          <a:ext cx="7834470" cy="4896544"/>
        </a:xfrm>
        <a:prstGeom prst="swooshArrow">
          <a:avLst>
            <a:gd name="adj1" fmla="val 25000"/>
            <a:gd name="adj2" fmla="val 25000"/>
          </a:avLst>
        </a:prstGeom>
        <a:solidFill>
          <a:schemeClr val="tx2"/>
        </a:solidFill>
        <a:ln>
          <a:noFill/>
        </a:ln>
        <a:effectLst/>
      </dsp:spPr>
      <dsp:style>
        <a:lnRef idx="0">
          <a:scrgbClr r="0" g="0" b="0"/>
        </a:lnRef>
        <a:fillRef idx="1">
          <a:scrgbClr r="0" g="0" b="0"/>
        </a:fillRef>
        <a:effectRef idx="0">
          <a:scrgbClr r="0" g="0" b="0"/>
        </a:effectRef>
        <a:fontRef idx="minor"/>
      </dsp:style>
    </dsp:sp>
    <dsp:sp modelId="{B5808910-F000-4D06-929D-8493CBB3B7B5}">
      <dsp:nvSpPr>
        <dsp:cNvPr id="0" name=""/>
        <dsp:cNvSpPr/>
      </dsp:nvSpPr>
      <dsp:spPr>
        <a:xfrm>
          <a:off x="1326214" y="3379594"/>
          <a:ext cx="203696" cy="2036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F9B73-C81E-4DDE-A2F0-B491C10B5EEA}">
      <dsp:nvSpPr>
        <dsp:cNvPr id="0" name=""/>
        <dsp:cNvSpPr/>
      </dsp:nvSpPr>
      <dsp:spPr>
        <a:xfrm>
          <a:off x="991026" y="3481442"/>
          <a:ext cx="2699503" cy="141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34" tIns="0" rIns="0" bIns="0" numCol="1" spcCol="1270" anchor="t" anchorCtr="0">
          <a:noAutofit/>
        </a:bodyPr>
        <a:lstStyle/>
        <a:p>
          <a:pPr lvl="0" algn="l" defTabSz="1333500">
            <a:lnSpc>
              <a:spcPct val="90000"/>
            </a:lnSpc>
            <a:spcBef>
              <a:spcPct val="0"/>
            </a:spcBef>
            <a:spcAft>
              <a:spcPct val="35000"/>
            </a:spcAft>
          </a:pPr>
          <a:r>
            <a:rPr lang="nl-NL" sz="3000" kern="1200" dirty="0"/>
            <a:t>2014</a:t>
          </a:r>
        </a:p>
        <a:p>
          <a:pPr marL="228600" lvl="1" indent="-228600" algn="l" defTabSz="1022350">
            <a:lnSpc>
              <a:spcPct val="90000"/>
            </a:lnSpc>
            <a:spcBef>
              <a:spcPct val="0"/>
            </a:spcBef>
            <a:spcAft>
              <a:spcPct val="15000"/>
            </a:spcAft>
            <a:buChar char="••"/>
          </a:pPr>
          <a:r>
            <a:rPr lang="nl-NL" sz="2300" kern="1200" dirty="0"/>
            <a:t>13 + 32 Coaches</a:t>
          </a:r>
        </a:p>
        <a:p>
          <a:pPr marL="228600" lvl="1" indent="-228600" algn="l" defTabSz="1022350">
            <a:lnSpc>
              <a:spcPct val="90000"/>
            </a:lnSpc>
            <a:spcBef>
              <a:spcPct val="0"/>
            </a:spcBef>
            <a:spcAft>
              <a:spcPct val="15000"/>
            </a:spcAft>
            <a:buChar char="••"/>
          </a:pPr>
          <a:r>
            <a:rPr lang="nl-NL" sz="2300" kern="1200" dirty="0"/>
            <a:t>400-500 Farmwalks</a:t>
          </a:r>
        </a:p>
      </dsp:txBody>
      <dsp:txXfrm>
        <a:off x="991026" y="3481442"/>
        <a:ext cx="2699503" cy="1415101"/>
      </dsp:txXfrm>
    </dsp:sp>
    <dsp:sp modelId="{7CB8902D-4206-447C-A6BD-C7DDEC480E7F}">
      <dsp:nvSpPr>
        <dsp:cNvPr id="0" name=""/>
        <dsp:cNvSpPr/>
      </dsp:nvSpPr>
      <dsp:spPr>
        <a:xfrm>
          <a:off x="3124225" y="2048714"/>
          <a:ext cx="368220" cy="368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5C1E2-8DF4-43C7-B72A-AB9E4249A0FE}">
      <dsp:nvSpPr>
        <dsp:cNvPr id="0" name=""/>
        <dsp:cNvSpPr/>
      </dsp:nvSpPr>
      <dsp:spPr>
        <a:xfrm>
          <a:off x="3312359" y="2519706"/>
          <a:ext cx="1880272" cy="1368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112" tIns="0" rIns="0" bIns="0" numCol="1" spcCol="1270" anchor="t" anchorCtr="0">
          <a:noAutofit/>
        </a:bodyPr>
        <a:lstStyle/>
        <a:p>
          <a:pPr lvl="0" algn="l" defTabSz="1333500">
            <a:lnSpc>
              <a:spcPct val="90000"/>
            </a:lnSpc>
            <a:spcBef>
              <a:spcPct val="0"/>
            </a:spcBef>
            <a:spcAft>
              <a:spcPct val="35000"/>
            </a:spcAft>
          </a:pPr>
          <a:r>
            <a:rPr lang="nl-NL" sz="3000" kern="1200" dirty="0"/>
            <a:t>2015</a:t>
          </a:r>
        </a:p>
        <a:p>
          <a:pPr marL="228600" lvl="1" indent="-228600" algn="l" defTabSz="1022350">
            <a:lnSpc>
              <a:spcPct val="90000"/>
            </a:lnSpc>
            <a:spcBef>
              <a:spcPct val="0"/>
            </a:spcBef>
            <a:spcAft>
              <a:spcPct val="15000"/>
            </a:spcAft>
            <a:buChar char="••"/>
          </a:pPr>
          <a:r>
            <a:rPr lang="nl-NL" sz="2300" kern="1200" dirty="0"/>
            <a:t>45 + 30</a:t>
          </a:r>
        </a:p>
        <a:p>
          <a:pPr marL="228600" lvl="1" indent="-228600" algn="l" defTabSz="1022350">
            <a:lnSpc>
              <a:spcPct val="90000"/>
            </a:lnSpc>
            <a:spcBef>
              <a:spcPct val="0"/>
            </a:spcBef>
            <a:spcAft>
              <a:spcPct val="15000"/>
            </a:spcAft>
            <a:buChar char="••"/>
          </a:pPr>
          <a:r>
            <a:rPr lang="nl-NL" sz="2300" kern="1200" dirty="0"/>
            <a:t>500 + 1000</a:t>
          </a:r>
        </a:p>
      </dsp:txBody>
      <dsp:txXfrm>
        <a:off x="3312359" y="2519706"/>
        <a:ext cx="1880272" cy="1368725"/>
      </dsp:txXfrm>
    </dsp:sp>
    <dsp:sp modelId="{2DB7D39B-CA79-4CC3-A079-B268ACF0E7DB}">
      <dsp:nvSpPr>
        <dsp:cNvPr id="0" name=""/>
        <dsp:cNvSpPr/>
      </dsp:nvSpPr>
      <dsp:spPr>
        <a:xfrm>
          <a:off x="5286539" y="1238825"/>
          <a:ext cx="509240" cy="5092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58BE3-1790-4071-A69F-D70B551A6C16}">
      <dsp:nvSpPr>
        <dsp:cNvPr id="0" name=""/>
        <dsp:cNvSpPr/>
      </dsp:nvSpPr>
      <dsp:spPr>
        <a:xfrm>
          <a:off x="5401746" y="1493445"/>
          <a:ext cx="2159098" cy="340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836" tIns="0" rIns="0" bIns="0" numCol="1" spcCol="1270" anchor="t" anchorCtr="0">
          <a:noAutofit/>
        </a:bodyPr>
        <a:lstStyle/>
        <a:p>
          <a:pPr lvl="0" algn="l" defTabSz="1333500">
            <a:lnSpc>
              <a:spcPct val="90000"/>
            </a:lnSpc>
            <a:spcBef>
              <a:spcPct val="0"/>
            </a:spcBef>
            <a:spcAft>
              <a:spcPct val="35000"/>
            </a:spcAft>
          </a:pPr>
          <a:r>
            <a:rPr lang="nl-NL" sz="3000" kern="1200" dirty="0">
              <a:solidFill>
                <a:schemeClr val="bg1"/>
              </a:solidFill>
            </a:rPr>
            <a:t>2016</a:t>
          </a:r>
        </a:p>
        <a:p>
          <a:pPr marL="228600" lvl="1" indent="-228600" algn="l" defTabSz="1022350">
            <a:lnSpc>
              <a:spcPct val="90000"/>
            </a:lnSpc>
            <a:spcBef>
              <a:spcPct val="0"/>
            </a:spcBef>
            <a:spcAft>
              <a:spcPct val="15000"/>
            </a:spcAft>
            <a:buChar char="••"/>
          </a:pPr>
          <a:r>
            <a:rPr lang="nl-NL" sz="2300" kern="1200" dirty="0"/>
            <a:t>75</a:t>
          </a:r>
        </a:p>
        <a:p>
          <a:pPr marL="228600" lvl="1" indent="-228600" algn="l" defTabSz="1022350">
            <a:lnSpc>
              <a:spcPct val="90000"/>
            </a:lnSpc>
            <a:spcBef>
              <a:spcPct val="0"/>
            </a:spcBef>
            <a:spcAft>
              <a:spcPct val="15000"/>
            </a:spcAft>
            <a:buChar char="••"/>
          </a:pPr>
          <a:r>
            <a:rPr lang="nl-NL" sz="2300" kern="1200" dirty="0"/>
            <a:t>1500 + 1500</a:t>
          </a:r>
        </a:p>
      </dsp:txBody>
      <dsp:txXfrm>
        <a:off x="5401746" y="1493445"/>
        <a:ext cx="2159098" cy="340309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3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emf"/></Relationships>
</file>

<file path=ppt/drawings/drawing1.xml><?xml version="1.0" encoding="utf-8"?>
<c:userShapes xmlns:c="http://schemas.openxmlformats.org/drawingml/2006/chart">
  <cdr:relSizeAnchor xmlns:cdr="http://schemas.openxmlformats.org/drawingml/2006/chartDrawing">
    <cdr:from>
      <cdr:x>0.86542</cdr:x>
      <cdr:y>0.44794</cdr:y>
    </cdr:from>
    <cdr:to>
      <cdr:x>1</cdr:x>
      <cdr:y>0.67908</cdr:y>
    </cdr:to>
    <cdr:grpSp>
      <cdr:nvGrpSpPr>
        <cdr:cNvPr id="4" name="Grupp 3">
          <a:extLst xmlns:a="http://schemas.openxmlformats.org/drawingml/2006/main">
            <a:ext uri="{FF2B5EF4-FFF2-40B4-BE49-F238E27FC236}">
              <a16:creationId xmlns:a16="http://schemas.microsoft.com/office/drawing/2014/main" id="{1325B6C7-D41D-4E00-8B88-66824F55349F}"/>
            </a:ext>
          </a:extLst>
        </cdr:cNvPr>
        <cdr:cNvGrpSpPr/>
      </cdr:nvGrpSpPr>
      <cdr:grpSpPr>
        <a:xfrm xmlns:a="http://schemas.openxmlformats.org/drawingml/2006/main">
          <a:off x="6985212" y="2036604"/>
          <a:ext cx="1086259" cy="1050901"/>
          <a:chOff x="7738281" y="1967931"/>
          <a:chExt cx="1097021" cy="1050878"/>
        </a:xfrm>
      </cdr:grpSpPr>
      <cdr:sp macro="" textlink="">
        <cdr:nvSpPr>
          <cdr:cNvPr id="2" name="textruta 1"/>
          <cdr:cNvSpPr txBox="1"/>
        </cdr:nvSpPr>
        <cdr:spPr>
          <a:xfrm xmlns:a="http://schemas.openxmlformats.org/drawingml/2006/main">
            <a:off x="7738281" y="1967931"/>
            <a:ext cx="770719" cy="24566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sv-SE" sz="1400" dirty="0" smtClean="0"/>
              <a:t>Gras</a:t>
            </a:r>
            <a:endParaRPr lang="sv-SE" sz="1400" dirty="0"/>
          </a:p>
        </cdr:txBody>
      </cdr:sp>
      <cdr:sp macro="" textlink="">
        <cdr:nvSpPr>
          <cdr:cNvPr id="3" name="textruta 1"/>
          <cdr:cNvSpPr txBox="1"/>
        </cdr:nvSpPr>
        <cdr:spPr>
          <a:xfrm xmlns:a="http://schemas.openxmlformats.org/drawingml/2006/main">
            <a:off x="7738281" y="2264391"/>
            <a:ext cx="1097021" cy="754418"/>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400" dirty="0" smtClean="0"/>
              <a:t>Kleegras Mischung</a:t>
            </a:r>
            <a:endParaRPr lang="sv-SE" sz="1400" dirty="0"/>
          </a:p>
        </cdr:txBody>
      </cdr:sp>
    </cdr:grpSp>
  </cdr:relSizeAnchor>
</c:userShapes>
</file>

<file path=ppt/drawings/drawing2.xml><?xml version="1.0" encoding="utf-8"?>
<c:userShapes xmlns:c="http://schemas.openxmlformats.org/drawingml/2006/chart">
  <cdr:relSizeAnchor xmlns:cdr="http://schemas.openxmlformats.org/drawingml/2006/chartDrawing">
    <cdr:from>
      <cdr:x>0.70416</cdr:x>
      <cdr:y>0.84058</cdr:y>
    </cdr:from>
    <cdr:to>
      <cdr:x>1</cdr:x>
      <cdr:y>1</cdr:y>
    </cdr:to>
    <cdr:sp macro="" textlink="">
      <cdr:nvSpPr>
        <cdr:cNvPr id="2" name="Textfeld 1"/>
        <cdr:cNvSpPr txBox="1"/>
      </cdr:nvSpPr>
      <cdr:spPr>
        <a:xfrm xmlns:a="http://schemas.openxmlformats.org/drawingml/2006/main">
          <a:off x="3028235" y="2190868"/>
          <a:ext cx="1272269" cy="415498"/>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de-DE" sz="1050" dirty="0" smtClean="0">
              <a:latin typeface="Arial" pitchFamily="34" charset="0"/>
              <a:cs typeface="Arial" pitchFamily="34" charset="0"/>
            </a:rPr>
            <a:t>Temporäres Grasland</a:t>
          </a:r>
          <a:endParaRPr lang="en-US" sz="1050" dirty="0">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46B935-376B-419E-AEFE-855C365AFC67}" type="datetimeFigureOut">
              <a:rPr lang="en-US" smtClean="0"/>
              <a:t>12/28/2019</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DFE98A-D3C1-48BC-A749-F731BEE63B95}" type="slidenum">
              <a:rPr lang="en-US" smtClean="0"/>
              <a:t>‹nr.›</a:t>
            </a:fld>
            <a:endParaRPr lang="en-US"/>
          </a:p>
        </p:txBody>
      </p:sp>
    </p:spTree>
    <p:extLst>
      <p:ext uri="{BB962C8B-B14F-4D97-AF65-F5344CB8AC3E}">
        <p14:creationId xmlns:p14="http://schemas.microsoft.com/office/powerpoint/2010/main" val="1183097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FFA64-1D88-47BF-A270-A8C500BCCBA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131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IE" altLang="en-US"/>
          </a:p>
        </p:txBody>
      </p:sp>
      <p:sp>
        <p:nvSpPr>
          <p:cNvPr id="68612"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a:defRPr/>
            </a:pPr>
            <a:fld id="{7471EE51-6778-4164-99DB-B3B17BE24128}" type="slidenum">
              <a:rPr lang="en-IE" altLang="en-US" b="0" smtClean="0">
                <a:solidFill>
                  <a:srgbClr val="000000"/>
                </a:solidFill>
              </a:rPr>
              <a:pPr>
                <a:defRPr/>
              </a:pPr>
              <a:t>59</a:t>
            </a:fld>
            <a:endParaRPr lang="en-IE" altLang="en-US" b="0">
              <a:solidFill>
                <a:srgbClr val="000000"/>
              </a:solidFill>
            </a:endParaRPr>
          </a:p>
        </p:txBody>
      </p:sp>
    </p:spTree>
    <p:extLst>
      <p:ext uri="{BB962C8B-B14F-4D97-AF65-F5344CB8AC3E}">
        <p14:creationId xmlns:p14="http://schemas.microsoft.com/office/powerpoint/2010/main" val="2517912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88280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44588" y="685800"/>
            <a:ext cx="4572000" cy="342900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a:t>Unser Produktionssystem ist integriert, d.h. es kombiniert Entscheidungen über die Wahl der Kuh, das Kälbermuster und das Datum, den Grad der Ergänzungsfuttermittel, Weidestrategien usw., die alle mit Klima, Bodenart, Betriebsführung usw. kombiniert werden, um die Gesamtgestaltung des individuellen Betriebssystems zu ermöglichen. </a:t>
            </a:r>
          </a:p>
          <a:p>
            <a:endParaRPr lang="en-IE" altLang="en-US"/>
          </a:p>
          <a:p>
            <a:r>
              <a:rPr lang="en-IE" altLang="en-US"/>
              <a:t>Folglich kann die Durchführung spezifischer individueller Änderungen an diesem System aufgrund der Abschaffung der Quoten unbeabsichtigte Auswirkungen haben, die andere Aspekte dieses Gesamtsystems aus dem Gleichgewicht bringen - ich denke hier an unsere jüngste Geschichte, dass die mögliche Auswahl eines ertragreicheren, aber kompromittierten fruchtbaren Milchviehs oder die verstärkte Ergänzung der Weideflächen als potenzielle Änderungen, die darauf abzielen, die Milchproduktion nach den Quoten zu erhöhen, aber die Kompaktheit des Kalbens und der Verwendung von Gras innerhalb unserer Systeme ernsthaft beeinträchtigen könnten. </a:t>
            </a:r>
          </a:p>
          <a:p>
            <a:endParaRPr lang="en-IE" altLang="en-US"/>
          </a:p>
          <a:p>
            <a:r>
              <a:rPr lang="en-IE" altLang="en-US"/>
              <a:t>Der wichtigste Punkt dabei ist, dass alle Änderungen sorgfältig geprüft werden müssen, und wir sollten solche Änderungen innerhalb integrierter Systeme bewerten.</a:t>
            </a:r>
          </a:p>
          <a:p>
            <a:endParaRPr lang="en-IE" altLang="en-US"/>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a:solidFill>
                  <a:schemeClr val="tx1"/>
                </a:solidFill>
                <a:latin typeface="Arial" charset="0"/>
              </a:defRPr>
            </a:lvl1pPr>
            <a:lvl2pPr marL="742950" indent="-285750" defTabSz="920750" eaLnBrk="0" hangingPunct="0">
              <a:defRPr>
                <a:solidFill>
                  <a:schemeClr val="tx1"/>
                </a:solidFill>
                <a:latin typeface="Arial" charset="0"/>
              </a:defRPr>
            </a:lvl2pPr>
            <a:lvl3pPr marL="1143000" indent="-228600" defTabSz="920750" eaLnBrk="0" hangingPunct="0">
              <a:defRPr>
                <a:solidFill>
                  <a:schemeClr val="tx1"/>
                </a:solidFill>
                <a:latin typeface="Arial" charset="0"/>
              </a:defRPr>
            </a:lvl3pPr>
            <a:lvl4pPr marL="1600200" indent="-228600" defTabSz="920750" eaLnBrk="0" hangingPunct="0">
              <a:defRPr>
                <a:solidFill>
                  <a:schemeClr val="tx1"/>
                </a:solidFill>
                <a:latin typeface="Arial" charset="0"/>
              </a:defRPr>
            </a:lvl4pPr>
            <a:lvl5pPr marL="2057400" indent="-228600" defTabSz="920750" eaLnBrk="0" hangingPunct="0">
              <a:defRPr>
                <a:solidFill>
                  <a:schemeClr val="tx1"/>
                </a:solidFill>
                <a:latin typeface="Arial" charset="0"/>
              </a:defRPr>
            </a:lvl5pPr>
            <a:lvl6pPr marL="2514600" indent="-228600" defTabSz="920750" eaLnBrk="0" fontAlgn="base" hangingPunct="0">
              <a:spcBef>
                <a:spcPct val="0"/>
              </a:spcBef>
              <a:spcAft>
                <a:spcPct val="0"/>
              </a:spcAft>
              <a:defRPr>
                <a:solidFill>
                  <a:schemeClr val="tx1"/>
                </a:solidFill>
                <a:latin typeface="Arial" charset="0"/>
              </a:defRPr>
            </a:lvl6pPr>
            <a:lvl7pPr marL="2971800" indent="-228600" defTabSz="920750" eaLnBrk="0" fontAlgn="base" hangingPunct="0">
              <a:spcBef>
                <a:spcPct val="0"/>
              </a:spcBef>
              <a:spcAft>
                <a:spcPct val="0"/>
              </a:spcAft>
              <a:defRPr>
                <a:solidFill>
                  <a:schemeClr val="tx1"/>
                </a:solidFill>
                <a:latin typeface="Arial" charset="0"/>
              </a:defRPr>
            </a:lvl7pPr>
            <a:lvl8pPr marL="3429000" indent="-228600" defTabSz="920750" eaLnBrk="0" fontAlgn="base" hangingPunct="0">
              <a:spcBef>
                <a:spcPct val="0"/>
              </a:spcBef>
              <a:spcAft>
                <a:spcPct val="0"/>
              </a:spcAft>
              <a:defRPr>
                <a:solidFill>
                  <a:schemeClr val="tx1"/>
                </a:solidFill>
                <a:latin typeface="Arial" charset="0"/>
              </a:defRPr>
            </a:lvl8pPr>
            <a:lvl9pPr marL="3886200" indent="-228600" defTabSz="920750" eaLnBrk="0" fontAlgn="base" hangingPunct="0">
              <a:spcBef>
                <a:spcPct val="0"/>
              </a:spcBef>
              <a:spcAft>
                <a:spcPct val="0"/>
              </a:spcAft>
              <a:defRPr>
                <a:solidFill>
                  <a:schemeClr val="tx1"/>
                </a:solidFill>
                <a:latin typeface="Arial" charset="0"/>
              </a:defRPr>
            </a:lvl9pPr>
          </a:lstStyle>
          <a:p>
            <a:pPr eaLnBrk="1" hangingPunct="1">
              <a:defRPr/>
            </a:pPr>
            <a:fld id="{AC469074-3327-4394-85E2-5BC94FF33C1B}" type="slidenum">
              <a:rPr lang="en-US" altLang="en-US" smtClean="0">
                <a:solidFill>
                  <a:prstClr val="black"/>
                </a:solidFill>
                <a:ea typeface="ヒラギノ角ゴ Pro W3" pitchFamily="96" charset="-128"/>
              </a:rPr>
              <a:pPr eaLnBrk="1" hangingPunct="1">
                <a:defRPr/>
              </a:pPr>
              <a:t>62</a:t>
            </a:fld>
            <a:endParaRPr lang="en-US" altLang="en-US">
              <a:solidFill>
                <a:prstClr val="black"/>
              </a:solidFill>
              <a:ea typeface="ヒラギノ角ゴ Pro W3" pitchFamily="96" charset="-128"/>
            </a:endParaRPr>
          </a:p>
        </p:txBody>
      </p:sp>
    </p:spTree>
    <p:extLst>
      <p:ext uri="{BB962C8B-B14F-4D97-AF65-F5344CB8AC3E}">
        <p14:creationId xmlns:p14="http://schemas.microsoft.com/office/powerpoint/2010/main" val="2077028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a:lstStyle/>
          <a:p>
            <a:endParaRPr lang="en-IE" dirty="0"/>
          </a:p>
        </p:txBody>
      </p:sp>
      <p:sp>
        <p:nvSpPr>
          <p:cNvPr id="10035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a:defRPr/>
            </a:pPr>
            <a:fld id="{56EBBCBB-E9F9-4E1D-B1D1-A7220361F4C3}" type="slidenum">
              <a:rPr lang="en-IE" b="0">
                <a:solidFill>
                  <a:prstClr val="black"/>
                </a:solidFill>
              </a:rPr>
              <a:pPr>
                <a:defRPr/>
              </a:pPr>
              <a:t>79</a:t>
            </a:fld>
            <a:endParaRPr lang="en-IE" b="0">
              <a:solidFill>
                <a:prstClr val="black"/>
              </a:solidFill>
            </a:endParaRPr>
          </a:p>
        </p:txBody>
      </p:sp>
    </p:spTree>
    <p:extLst>
      <p:ext uri="{BB962C8B-B14F-4D97-AF65-F5344CB8AC3E}">
        <p14:creationId xmlns:p14="http://schemas.microsoft.com/office/powerpoint/2010/main" val="3320783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endParaRPr lang="en-IE" dirty="0"/>
          </a:p>
        </p:txBody>
      </p:sp>
      <p:sp>
        <p:nvSpPr>
          <p:cNvPr id="11571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a:defRPr/>
            </a:pPr>
            <a:fld id="{202C15F7-9970-42D8-9556-3373C48D69DC}" type="slidenum">
              <a:rPr lang="en-IE" b="0" smtClean="0">
                <a:solidFill>
                  <a:prstClr val="black"/>
                </a:solidFill>
              </a:rPr>
              <a:pPr>
                <a:defRPr/>
              </a:pPr>
              <a:t>81</a:t>
            </a:fld>
            <a:endParaRPr lang="en-IE" b="0">
              <a:solidFill>
                <a:prstClr val="black"/>
              </a:solidFill>
            </a:endParaRPr>
          </a:p>
        </p:txBody>
      </p:sp>
    </p:spTree>
    <p:extLst>
      <p:ext uri="{BB962C8B-B14F-4D97-AF65-F5344CB8AC3E}">
        <p14:creationId xmlns:p14="http://schemas.microsoft.com/office/powerpoint/2010/main" val="3712426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p:spPr>
        <p:txBody>
          <a:bodyPr/>
          <a:lstStyle/>
          <a:p>
            <a:endParaRPr lang="en-IE"/>
          </a:p>
        </p:txBody>
      </p:sp>
      <p:sp>
        <p:nvSpPr>
          <p:cNvPr id="109572"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a:defRPr/>
            </a:pPr>
            <a:fld id="{C7482304-789C-42F2-B33D-0BB683A41E32}" type="slidenum">
              <a:rPr lang="en-IE" b="0">
                <a:solidFill>
                  <a:prstClr val="black"/>
                </a:solidFill>
              </a:rPr>
              <a:pPr>
                <a:defRPr/>
              </a:pPr>
              <a:t>89</a:t>
            </a:fld>
            <a:endParaRPr lang="en-IE" b="0">
              <a:solidFill>
                <a:prstClr val="black"/>
              </a:solidFill>
            </a:endParaRPr>
          </a:p>
        </p:txBody>
      </p:sp>
    </p:spTree>
    <p:extLst>
      <p:ext uri="{BB962C8B-B14F-4D97-AF65-F5344CB8AC3E}">
        <p14:creationId xmlns:p14="http://schemas.microsoft.com/office/powerpoint/2010/main" val="268182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endParaRPr lang="en-IE"/>
          </a:p>
        </p:txBody>
      </p:sp>
      <p:sp>
        <p:nvSpPr>
          <p:cNvPr id="9523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a:defRPr/>
            </a:pPr>
            <a:fld id="{78ABA531-8E58-4B57-8C04-800D3FADB6F5}" type="slidenum">
              <a:rPr lang="en-IE" b="0" smtClean="0">
                <a:solidFill>
                  <a:prstClr val="black"/>
                </a:solidFill>
              </a:rPr>
              <a:pPr>
                <a:defRPr/>
              </a:pPr>
              <a:t>90</a:t>
            </a:fld>
            <a:endParaRPr lang="en-IE" b="0">
              <a:solidFill>
                <a:prstClr val="black"/>
              </a:solidFill>
            </a:endParaRPr>
          </a:p>
        </p:txBody>
      </p:sp>
    </p:spTree>
    <p:extLst>
      <p:ext uri="{BB962C8B-B14F-4D97-AF65-F5344CB8AC3E}">
        <p14:creationId xmlns:p14="http://schemas.microsoft.com/office/powerpoint/2010/main" val="3405604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endParaRPr lang="en-IE"/>
          </a:p>
        </p:txBody>
      </p:sp>
      <p:sp>
        <p:nvSpPr>
          <p:cNvPr id="11571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a:defRPr/>
            </a:pPr>
            <a:fld id="{202C15F7-9970-42D8-9556-3373C48D69DC}" type="slidenum">
              <a:rPr lang="en-IE" b="0" smtClean="0">
                <a:solidFill>
                  <a:prstClr val="black"/>
                </a:solidFill>
              </a:rPr>
              <a:pPr>
                <a:defRPr/>
              </a:pPr>
              <a:t>91</a:t>
            </a:fld>
            <a:endParaRPr lang="en-IE" b="0">
              <a:solidFill>
                <a:prstClr val="black"/>
              </a:solidFill>
            </a:endParaRPr>
          </a:p>
        </p:txBody>
      </p:sp>
    </p:spTree>
    <p:extLst>
      <p:ext uri="{BB962C8B-B14F-4D97-AF65-F5344CB8AC3E}">
        <p14:creationId xmlns:p14="http://schemas.microsoft.com/office/powerpoint/2010/main" val="247762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defTabSz="914400">
              <a:defRPr/>
            </a:pPr>
            <a:fld id="{F93FFA64-1D88-47BF-A270-A8C500BCCBAC}" type="slidenum">
              <a:rPr lang="de-DE" sz="1300" smtClean="0">
                <a:solidFill>
                  <a:prstClr val="black"/>
                </a:solidFill>
              </a:rPr>
              <a:pPr defTabSz="914400">
                <a:defRPr/>
              </a:pPr>
              <a:t>93</a:t>
            </a:fld>
            <a:endParaRPr lang="de-DE" sz="1300">
              <a:solidFill>
                <a:prstClr val="black"/>
              </a:solidFill>
            </a:endParaRPr>
          </a:p>
        </p:txBody>
      </p:sp>
    </p:spTree>
    <p:extLst>
      <p:ext uri="{BB962C8B-B14F-4D97-AF65-F5344CB8AC3E}">
        <p14:creationId xmlns:p14="http://schemas.microsoft.com/office/powerpoint/2010/main" val="4064172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600">
                <a:solidFill>
                  <a:schemeClr val="bg1"/>
                </a:solidFill>
                <a:latin typeface="Arial" charset="0"/>
              </a:defRPr>
            </a:lvl1pPr>
            <a:lvl2pPr marL="804763" indent="-309524">
              <a:defRPr sz="2600">
                <a:solidFill>
                  <a:schemeClr val="bg1"/>
                </a:solidFill>
                <a:latin typeface="Arial" charset="0"/>
              </a:defRPr>
            </a:lvl2pPr>
            <a:lvl3pPr marL="1238098" indent="-247620">
              <a:defRPr sz="2600">
                <a:solidFill>
                  <a:schemeClr val="bg1"/>
                </a:solidFill>
                <a:latin typeface="Arial" charset="0"/>
              </a:defRPr>
            </a:lvl3pPr>
            <a:lvl4pPr marL="1733337" indent="-247620">
              <a:defRPr sz="2600">
                <a:solidFill>
                  <a:schemeClr val="bg1"/>
                </a:solidFill>
                <a:latin typeface="Arial" charset="0"/>
              </a:defRPr>
            </a:lvl4pPr>
            <a:lvl5pPr marL="2228576" indent="-247620">
              <a:defRPr sz="2600">
                <a:solidFill>
                  <a:schemeClr val="bg1"/>
                </a:solidFill>
                <a:latin typeface="Arial" charset="0"/>
              </a:defRPr>
            </a:lvl5pPr>
            <a:lvl6pPr marL="2723815" indent="-247620" eaLnBrk="0" fontAlgn="base" hangingPunct="0">
              <a:spcBef>
                <a:spcPct val="50000"/>
              </a:spcBef>
              <a:spcAft>
                <a:spcPct val="0"/>
              </a:spcAft>
              <a:defRPr sz="2600">
                <a:solidFill>
                  <a:schemeClr val="bg1"/>
                </a:solidFill>
                <a:latin typeface="Arial" charset="0"/>
              </a:defRPr>
            </a:lvl6pPr>
            <a:lvl7pPr marL="3219054" indent="-247620" eaLnBrk="0" fontAlgn="base" hangingPunct="0">
              <a:spcBef>
                <a:spcPct val="50000"/>
              </a:spcBef>
              <a:spcAft>
                <a:spcPct val="0"/>
              </a:spcAft>
              <a:defRPr sz="2600">
                <a:solidFill>
                  <a:schemeClr val="bg1"/>
                </a:solidFill>
                <a:latin typeface="Arial" charset="0"/>
              </a:defRPr>
            </a:lvl7pPr>
            <a:lvl8pPr marL="3714293" indent="-247620" eaLnBrk="0" fontAlgn="base" hangingPunct="0">
              <a:spcBef>
                <a:spcPct val="50000"/>
              </a:spcBef>
              <a:spcAft>
                <a:spcPct val="0"/>
              </a:spcAft>
              <a:defRPr sz="2600">
                <a:solidFill>
                  <a:schemeClr val="bg1"/>
                </a:solidFill>
                <a:latin typeface="Arial" charset="0"/>
              </a:defRPr>
            </a:lvl8pPr>
            <a:lvl9pPr marL="4209532" indent="-247620" eaLnBrk="0" fontAlgn="base" hangingPunct="0">
              <a:spcBef>
                <a:spcPct val="50000"/>
              </a:spcBef>
              <a:spcAft>
                <a:spcPct val="0"/>
              </a:spcAft>
              <a:defRPr sz="2600">
                <a:solidFill>
                  <a:schemeClr val="bg1"/>
                </a:solidFill>
                <a:latin typeface="Arial" charset="0"/>
              </a:defRPr>
            </a:lvl9pPr>
          </a:lstStyle>
          <a:p>
            <a:pPr defTabSz="914400">
              <a:defRPr/>
            </a:pPr>
            <a:fld id="{B039F44D-70B2-44D0-A5C4-3AC1F9BB55D0}" type="slidenum">
              <a:rPr lang="en-US" altLang="nl-NL" sz="1300">
                <a:solidFill>
                  <a:prstClr val="black"/>
                </a:solidFill>
              </a:rPr>
              <a:pPr defTabSz="914400">
                <a:defRPr/>
              </a:pPr>
              <a:t>94</a:t>
            </a:fld>
            <a:endParaRPr lang="en-US" altLang="nl-NL" sz="1300">
              <a:solidFill>
                <a:prstClr val="black"/>
              </a:solidFill>
            </a:endParaRPr>
          </a:p>
        </p:txBody>
      </p:sp>
      <p:sp>
        <p:nvSpPr>
          <p:cNvPr id="104451" name="Rectangle 2"/>
          <p:cNvSpPr>
            <a:spLocks noGrp="1" noRot="1" noChangeAspect="1" noChangeArrowheads="1" noTextEdit="1"/>
          </p:cNvSpPr>
          <p:nvPr>
            <p:ph type="sldImg"/>
          </p:nvPr>
        </p:nvSpPr>
        <p:spPr>
          <a:xfrm>
            <a:off x="1004888" y="785813"/>
            <a:ext cx="5129212" cy="3848100"/>
          </a:xfrm>
          <a:ln/>
        </p:spPr>
      </p:sp>
      <p:sp>
        <p:nvSpPr>
          <p:cNvPr id="104452" name="Rectangle 3"/>
          <p:cNvSpPr>
            <a:spLocks noGrp="1" noChangeArrowheads="1"/>
          </p:cNvSpPr>
          <p:nvPr>
            <p:ph type="body" idx="1"/>
          </p:nvPr>
        </p:nvSpPr>
        <p:spPr>
          <a:xfrm>
            <a:off x="969581" y="4872103"/>
            <a:ext cx="5196293" cy="280741"/>
          </a:xfrm>
          <a:noFill/>
        </p:spPr>
        <p:txBody>
          <a:bodyPr/>
          <a:lstStyle/>
          <a:p>
            <a:pPr eaLnBrk="1" hangingPunct="1"/>
            <a:endParaRPr lang="en-US" altLang="nl-NL"/>
          </a:p>
        </p:txBody>
      </p:sp>
    </p:spTree>
    <p:extLst>
      <p:ext uri="{BB962C8B-B14F-4D97-AF65-F5344CB8AC3E}">
        <p14:creationId xmlns:p14="http://schemas.microsoft.com/office/powerpoint/2010/main" val="1505472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Platshållare för anteckningar 2"/>
          <p:cNvSpPr>
            <a:spLocks noGrp="1"/>
          </p:cNvSpPr>
          <p:nvPr>
            <p:ph type="body" idx="1"/>
          </p:nvPr>
        </p:nvSpPr>
        <p:spPr/>
        <p:txBody>
          <a:bodyPr/>
          <a:lstStyle/>
          <a:p>
            <a:pPr>
              <a:spcBef>
                <a:spcPct val="0"/>
              </a:spcBef>
            </a:pPr>
            <a:endParaRPr lang="en-US" altLang="sv-SE"/>
          </a:p>
        </p:txBody>
      </p:sp>
      <p:sp>
        <p:nvSpPr>
          <p:cNvPr id="54275" name="Platshållare för bildnumm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30188">
              <a:defRPr>
                <a:solidFill>
                  <a:schemeClr val="tx1"/>
                </a:solidFill>
                <a:latin typeface="Calibri" panose="020F0502020204030204" pitchFamily="34" charset="0"/>
              </a:defRPr>
            </a:lvl5pPr>
            <a:lvl6pPr marL="2514600" indent="-230188" fontAlgn="base">
              <a:spcBef>
                <a:spcPct val="0"/>
              </a:spcBef>
              <a:spcAft>
                <a:spcPct val="0"/>
              </a:spcAft>
              <a:defRPr>
                <a:solidFill>
                  <a:schemeClr val="tx1"/>
                </a:solidFill>
                <a:latin typeface="Calibri" panose="020F0502020204030204" pitchFamily="34" charset="0"/>
              </a:defRPr>
            </a:lvl6pPr>
            <a:lvl7pPr marL="2971800" indent="-230188" fontAlgn="base">
              <a:spcBef>
                <a:spcPct val="0"/>
              </a:spcBef>
              <a:spcAft>
                <a:spcPct val="0"/>
              </a:spcAft>
              <a:defRPr>
                <a:solidFill>
                  <a:schemeClr val="tx1"/>
                </a:solidFill>
                <a:latin typeface="Calibri" panose="020F0502020204030204" pitchFamily="34" charset="0"/>
              </a:defRPr>
            </a:lvl7pPr>
            <a:lvl8pPr marL="3429000" indent="-230188" fontAlgn="base">
              <a:spcBef>
                <a:spcPct val="0"/>
              </a:spcBef>
              <a:spcAft>
                <a:spcPct val="0"/>
              </a:spcAft>
              <a:defRPr>
                <a:solidFill>
                  <a:schemeClr val="tx1"/>
                </a:solidFill>
                <a:latin typeface="Calibri" panose="020F0502020204030204" pitchFamily="34" charset="0"/>
              </a:defRPr>
            </a:lvl8pPr>
            <a:lvl9pPr marL="3886200" indent="-230188" fontAlgn="base">
              <a:spcBef>
                <a:spcPct val="0"/>
              </a:spcBef>
              <a:spcAft>
                <a:spcPct val="0"/>
              </a:spcAft>
              <a:defRPr>
                <a:solidFill>
                  <a:schemeClr val="tx1"/>
                </a:solidFill>
                <a:latin typeface="Calibri" panose="020F0502020204030204" pitchFamily="34" charset="0"/>
              </a:defRPr>
            </a:lvl9pPr>
          </a:lstStyle>
          <a:p>
            <a:pPr>
              <a:defRPr/>
            </a:pPr>
            <a:fld id="{888C3308-9A0A-407E-AF9C-9349F6B963D7}" type="slidenum">
              <a:rPr lang="en-US" altLang="sv-SE">
                <a:solidFill>
                  <a:prstClr val="black"/>
                </a:solidFill>
              </a:rPr>
              <a:pPr>
                <a:defRPr/>
              </a:pPr>
              <a:t>16</a:t>
            </a:fld>
            <a:endParaRPr lang="en-US" altLang="sv-SE">
              <a:solidFill>
                <a:prstClr val="black"/>
              </a:solidFill>
            </a:endParaRPr>
          </a:p>
        </p:txBody>
      </p:sp>
    </p:spTree>
    <p:extLst>
      <p:ext uri="{BB962C8B-B14F-4D97-AF65-F5344CB8AC3E}">
        <p14:creationId xmlns:p14="http://schemas.microsoft.com/office/powerpoint/2010/main" val="4147325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FFE90364-92BF-BA4E-BBA3-CA6381F41C98}" type="slidenum">
              <a:rPr lang="nl-NL" smtClean="0">
                <a:solidFill>
                  <a:prstClr val="black"/>
                </a:solidFill>
              </a:rPr>
              <a:pPr>
                <a:defRPr/>
              </a:pPr>
              <a:t>102</a:t>
            </a:fld>
            <a:endParaRPr lang="nl-NL">
              <a:solidFill>
                <a:prstClr val="black"/>
              </a:solidFill>
            </a:endParaRPr>
          </a:p>
        </p:txBody>
      </p:sp>
    </p:spTree>
    <p:extLst>
      <p:ext uri="{BB962C8B-B14F-4D97-AF65-F5344CB8AC3E}">
        <p14:creationId xmlns:p14="http://schemas.microsoft.com/office/powerpoint/2010/main" val="2924580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defTabSz="995637" eaLnBrk="0" hangingPunct="0">
              <a:spcBef>
                <a:spcPct val="30000"/>
              </a:spcBef>
              <a:defRPr sz="1300">
                <a:solidFill>
                  <a:schemeClr val="tx1"/>
                </a:solidFill>
                <a:latin typeface="Arial" charset="0"/>
              </a:defRPr>
            </a:lvl1pPr>
            <a:lvl2pPr marL="804763" indent="-309524" defTabSz="995637" eaLnBrk="0" hangingPunct="0">
              <a:spcBef>
                <a:spcPct val="30000"/>
              </a:spcBef>
              <a:defRPr sz="1300">
                <a:solidFill>
                  <a:schemeClr val="tx1"/>
                </a:solidFill>
                <a:latin typeface="Arial" charset="0"/>
              </a:defRPr>
            </a:lvl2pPr>
            <a:lvl3pPr marL="1238098" indent="-247620" defTabSz="995637" eaLnBrk="0" hangingPunct="0">
              <a:spcBef>
                <a:spcPct val="30000"/>
              </a:spcBef>
              <a:defRPr sz="1300">
                <a:solidFill>
                  <a:schemeClr val="tx1"/>
                </a:solidFill>
                <a:latin typeface="Arial" charset="0"/>
              </a:defRPr>
            </a:lvl3pPr>
            <a:lvl4pPr marL="1733337" indent="-247620" defTabSz="995637" eaLnBrk="0" hangingPunct="0">
              <a:spcBef>
                <a:spcPct val="30000"/>
              </a:spcBef>
              <a:defRPr sz="1300">
                <a:solidFill>
                  <a:schemeClr val="tx1"/>
                </a:solidFill>
                <a:latin typeface="Arial" charset="0"/>
              </a:defRPr>
            </a:lvl4pPr>
            <a:lvl5pPr marL="2228576" indent="-247620" defTabSz="995637" eaLnBrk="0" hangingPunct="0">
              <a:spcBef>
                <a:spcPct val="30000"/>
              </a:spcBef>
              <a:defRPr sz="1300">
                <a:solidFill>
                  <a:schemeClr val="tx1"/>
                </a:solidFill>
                <a:latin typeface="Arial" charset="0"/>
              </a:defRPr>
            </a:lvl5pPr>
            <a:lvl6pPr marL="2723815" indent="-247620" defTabSz="995637" eaLnBrk="0" fontAlgn="base" hangingPunct="0">
              <a:spcBef>
                <a:spcPct val="30000"/>
              </a:spcBef>
              <a:spcAft>
                <a:spcPct val="0"/>
              </a:spcAft>
              <a:defRPr sz="1300">
                <a:solidFill>
                  <a:schemeClr val="tx1"/>
                </a:solidFill>
                <a:latin typeface="Arial" charset="0"/>
              </a:defRPr>
            </a:lvl6pPr>
            <a:lvl7pPr marL="3219054" indent="-247620" defTabSz="995637" eaLnBrk="0" fontAlgn="base" hangingPunct="0">
              <a:spcBef>
                <a:spcPct val="30000"/>
              </a:spcBef>
              <a:spcAft>
                <a:spcPct val="0"/>
              </a:spcAft>
              <a:defRPr sz="1300">
                <a:solidFill>
                  <a:schemeClr val="tx1"/>
                </a:solidFill>
                <a:latin typeface="Arial" charset="0"/>
              </a:defRPr>
            </a:lvl7pPr>
            <a:lvl8pPr marL="3714293" indent="-247620" defTabSz="995637" eaLnBrk="0" fontAlgn="base" hangingPunct="0">
              <a:spcBef>
                <a:spcPct val="30000"/>
              </a:spcBef>
              <a:spcAft>
                <a:spcPct val="0"/>
              </a:spcAft>
              <a:defRPr sz="1300">
                <a:solidFill>
                  <a:schemeClr val="tx1"/>
                </a:solidFill>
                <a:latin typeface="Arial" charset="0"/>
              </a:defRPr>
            </a:lvl8pPr>
            <a:lvl9pPr marL="4209532" indent="-247620" defTabSz="995637" eaLnBrk="0" fontAlgn="base" hangingPunct="0">
              <a:spcBef>
                <a:spcPct val="30000"/>
              </a:spcBef>
              <a:spcAft>
                <a:spcPct val="0"/>
              </a:spcAft>
              <a:defRPr sz="1300">
                <a:solidFill>
                  <a:schemeClr val="tx1"/>
                </a:solidFill>
                <a:latin typeface="Arial" charset="0"/>
              </a:defRPr>
            </a:lvl9pPr>
          </a:lstStyle>
          <a:p>
            <a:pPr eaLnBrk="1" hangingPunct="1">
              <a:spcBef>
                <a:spcPct val="0"/>
              </a:spcBef>
              <a:defRPr/>
            </a:pPr>
            <a:fld id="{2FE0F0E5-C457-4043-8973-8178FD5F7F43}" type="slidenum">
              <a:rPr lang="en-US" altLang="en-US" sz="1100">
                <a:solidFill>
                  <a:prstClr val="black"/>
                </a:solidFill>
                <a:latin typeface="News Gothic" pitchFamily="34" charset="0"/>
              </a:rPr>
              <a:pPr eaLnBrk="1" hangingPunct="1">
                <a:spcBef>
                  <a:spcPct val="0"/>
                </a:spcBef>
                <a:defRPr/>
              </a:pPr>
              <a:t>118</a:t>
            </a:fld>
            <a:endParaRPr lang="en-US" altLang="en-US" sz="1100">
              <a:solidFill>
                <a:prstClr val="black"/>
              </a:solidFill>
              <a:latin typeface="News Gothic" pitchFamily="34" charset="0"/>
            </a:endParaRPr>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947127" y="4860461"/>
            <a:ext cx="5205048" cy="279749"/>
          </a:xfrm>
          <a:solidFill>
            <a:srgbClr val="FFFFFF"/>
          </a:solidFill>
          <a:ln w="12700">
            <a:solidFill>
              <a:srgbClr val="000000"/>
            </a:solidFill>
            <a:miter lim="800000"/>
            <a:headEnd/>
            <a:tailEnd/>
          </a:ln>
        </p:spPr>
        <p:txBody>
          <a:bodyPr lIns="91431" tIns="45715" rIns="91431" bIns="45715"/>
          <a:lstStyle/>
          <a:p>
            <a:endParaRPr lang="en-US" altLang="en-US"/>
          </a:p>
        </p:txBody>
      </p:sp>
    </p:spTree>
    <p:extLst>
      <p:ext uri="{BB962C8B-B14F-4D97-AF65-F5344CB8AC3E}">
        <p14:creationId xmlns:p14="http://schemas.microsoft.com/office/powerpoint/2010/main" val="3237386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1018E459-31FC-479A-91EA-46324AD0A81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12A95845-FB8B-42F1-AECC-0588440ED3E6}" type="slidenum">
              <a:rPr lang="fr-FR" altLang="nl-NL" sz="1200" smtClean="0">
                <a:solidFill>
                  <a:srgbClr val="000000"/>
                </a:solidFill>
              </a:rPr>
              <a:pPr defTabSz="914400" eaLnBrk="0" fontAlgn="base" hangingPunct="0">
                <a:spcBef>
                  <a:spcPct val="0"/>
                </a:spcBef>
                <a:spcAft>
                  <a:spcPct val="0"/>
                </a:spcAft>
                <a:defRPr/>
              </a:pPr>
              <a:t>137</a:t>
            </a:fld>
            <a:endParaRPr lang="fr-FR" altLang="nl-NL" sz="1200">
              <a:solidFill>
                <a:srgbClr val="000000"/>
              </a:solidFill>
            </a:endParaRPr>
          </a:p>
        </p:txBody>
      </p:sp>
      <p:sp>
        <p:nvSpPr>
          <p:cNvPr id="5123" name="Rectangle 2">
            <a:extLst>
              <a:ext uri="{FF2B5EF4-FFF2-40B4-BE49-F238E27FC236}">
                <a16:creationId xmlns:a16="http://schemas.microsoft.com/office/drawing/2014/main" id="{D8E5B44A-D204-42EC-9EED-B10684AEF54F}"/>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24D10AA2-4147-4D68-88ED-B25C6883EE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116438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AD18B84-17CC-4F4E-9E91-FAEF48F68E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57E1C40D-761F-4EB7-B727-2F68F9CE3219}" type="slidenum">
              <a:rPr lang="fr-FR" altLang="nl-NL" sz="1200" smtClean="0">
                <a:solidFill>
                  <a:srgbClr val="000000"/>
                </a:solidFill>
              </a:rPr>
              <a:pPr defTabSz="914400" eaLnBrk="0" fontAlgn="base" hangingPunct="0">
                <a:spcBef>
                  <a:spcPct val="0"/>
                </a:spcBef>
                <a:spcAft>
                  <a:spcPct val="0"/>
                </a:spcAft>
                <a:defRPr/>
              </a:pPr>
              <a:t>138</a:t>
            </a:fld>
            <a:endParaRPr lang="fr-FR" altLang="nl-NL" sz="1200">
              <a:solidFill>
                <a:srgbClr val="000000"/>
              </a:solidFill>
            </a:endParaRPr>
          </a:p>
        </p:txBody>
      </p:sp>
      <p:sp>
        <p:nvSpPr>
          <p:cNvPr id="7171" name="Rectangle 2">
            <a:extLst>
              <a:ext uri="{FF2B5EF4-FFF2-40B4-BE49-F238E27FC236}">
                <a16:creationId xmlns:a16="http://schemas.microsoft.com/office/drawing/2014/main" id="{F2389CBB-3B9E-4CB5-B07E-E83B2B4E438E}"/>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E2F892F4-5248-488D-99D1-7D8466EC77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366779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0737AE79-F777-40EE-90BA-D2C6ADFD497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B8AD3779-55DE-4833-8B0D-2598ED0396BD}" type="slidenum">
              <a:rPr lang="fr-FR" altLang="nl-NL" sz="1200" smtClean="0">
                <a:solidFill>
                  <a:srgbClr val="000000"/>
                </a:solidFill>
              </a:rPr>
              <a:pPr defTabSz="914400" eaLnBrk="0" fontAlgn="base" hangingPunct="0">
                <a:spcBef>
                  <a:spcPct val="0"/>
                </a:spcBef>
                <a:spcAft>
                  <a:spcPct val="0"/>
                </a:spcAft>
                <a:defRPr/>
              </a:pPr>
              <a:t>139</a:t>
            </a:fld>
            <a:endParaRPr lang="fr-FR" altLang="nl-NL" sz="1200">
              <a:solidFill>
                <a:srgbClr val="000000"/>
              </a:solidFill>
            </a:endParaRPr>
          </a:p>
        </p:txBody>
      </p:sp>
      <p:sp>
        <p:nvSpPr>
          <p:cNvPr id="9219" name="Rectangle 2">
            <a:extLst>
              <a:ext uri="{FF2B5EF4-FFF2-40B4-BE49-F238E27FC236}">
                <a16:creationId xmlns:a16="http://schemas.microsoft.com/office/drawing/2014/main" id="{E7131F30-B664-4DF7-AD46-76DEAB53C516}"/>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FECA327B-61F8-470D-8C24-3359D53249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278208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FB38EB85-30CF-4A17-95D6-7C5FB575DE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01833D82-1DDE-4828-A41E-2F7A0B26CC47}" type="slidenum">
              <a:rPr lang="fr-FR" altLang="nl-NL" sz="1200" smtClean="0">
                <a:solidFill>
                  <a:srgbClr val="000000"/>
                </a:solidFill>
              </a:rPr>
              <a:pPr defTabSz="914400" eaLnBrk="0" fontAlgn="base" hangingPunct="0">
                <a:spcBef>
                  <a:spcPct val="0"/>
                </a:spcBef>
                <a:spcAft>
                  <a:spcPct val="0"/>
                </a:spcAft>
                <a:defRPr/>
              </a:pPr>
              <a:t>140</a:t>
            </a:fld>
            <a:endParaRPr lang="fr-FR" altLang="nl-NL" sz="1200">
              <a:solidFill>
                <a:srgbClr val="000000"/>
              </a:solidFill>
            </a:endParaRPr>
          </a:p>
        </p:txBody>
      </p:sp>
      <p:sp>
        <p:nvSpPr>
          <p:cNvPr id="11267" name="Rectangle 1026">
            <a:extLst>
              <a:ext uri="{FF2B5EF4-FFF2-40B4-BE49-F238E27FC236}">
                <a16:creationId xmlns:a16="http://schemas.microsoft.com/office/drawing/2014/main" id="{496668C8-94DE-4770-9A53-C771C8AC6BE4}"/>
              </a:ext>
            </a:extLst>
          </p:cNvPr>
          <p:cNvSpPr>
            <a:spLocks noGrp="1" noRot="1" noChangeAspect="1" noChangeArrowheads="1" noTextEdit="1"/>
          </p:cNvSpPr>
          <p:nvPr>
            <p:ph type="sldImg"/>
          </p:nvPr>
        </p:nvSpPr>
        <p:spPr>
          <a:ln/>
        </p:spPr>
      </p:sp>
      <p:sp>
        <p:nvSpPr>
          <p:cNvPr id="11268" name="Rectangle 1027">
            <a:extLst>
              <a:ext uri="{FF2B5EF4-FFF2-40B4-BE49-F238E27FC236}">
                <a16:creationId xmlns:a16="http://schemas.microsoft.com/office/drawing/2014/main" id="{9974EA23-41F0-4443-895F-CA5E5B07A7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888212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E32F941-697D-4FC6-A76C-4328A55461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A5801005-CEC8-45F1-AAAD-32E36F158639}" type="slidenum">
              <a:rPr lang="fr-FR" altLang="nl-NL" sz="1200" smtClean="0">
                <a:solidFill>
                  <a:srgbClr val="000000"/>
                </a:solidFill>
              </a:rPr>
              <a:pPr defTabSz="914400" eaLnBrk="0" fontAlgn="base" hangingPunct="0">
                <a:spcBef>
                  <a:spcPct val="0"/>
                </a:spcBef>
                <a:spcAft>
                  <a:spcPct val="0"/>
                </a:spcAft>
                <a:defRPr/>
              </a:pPr>
              <a:t>141</a:t>
            </a:fld>
            <a:endParaRPr lang="fr-FR" altLang="nl-NL" sz="1200">
              <a:solidFill>
                <a:srgbClr val="000000"/>
              </a:solidFill>
            </a:endParaRPr>
          </a:p>
        </p:txBody>
      </p:sp>
      <p:sp>
        <p:nvSpPr>
          <p:cNvPr id="13315" name="Rectangle 1026">
            <a:extLst>
              <a:ext uri="{FF2B5EF4-FFF2-40B4-BE49-F238E27FC236}">
                <a16:creationId xmlns:a16="http://schemas.microsoft.com/office/drawing/2014/main" id="{A406D7DF-E959-4668-98E0-BDB7DB46D762}"/>
              </a:ext>
            </a:extLst>
          </p:cNvPr>
          <p:cNvSpPr>
            <a:spLocks noGrp="1" noRot="1" noChangeAspect="1" noChangeArrowheads="1" noTextEdit="1"/>
          </p:cNvSpPr>
          <p:nvPr>
            <p:ph type="sldImg"/>
          </p:nvPr>
        </p:nvSpPr>
        <p:spPr>
          <a:ln/>
        </p:spPr>
      </p:sp>
      <p:sp>
        <p:nvSpPr>
          <p:cNvPr id="13316" name="Rectangle 1027">
            <a:extLst>
              <a:ext uri="{FF2B5EF4-FFF2-40B4-BE49-F238E27FC236}">
                <a16:creationId xmlns:a16="http://schemas.microsoft.com/office/drawing/2014/main" id="{F71400FA-1F69-4228-89C0-E11133FB9C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738297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8D4BFF0-E457-42CE-A13E-91979F7D26D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B948E42F-85D1-45E1-933B-9A2C59ADC511}" type="slidenum">
              <a:rPr lang="fr-FR" altLang="nl-NL" sz="1200" smtClean="0">
                <a:solidFill>
                  <a:srgbClr val="000000"/>
                </a:solidFill>
              </a:rPr>
              <a:pPr defTabSz="914400" eaLnBrk="0" fontAlgn="base" hangingPunct="0">
                <a:spcBef>
                  <a:spcPct val="0"/>
                </a:spcBef>
                <a:spcAft>
                  <a:spcPct val="0"/>
                </a:spcAft>
                <a:defRPr/>
              </a:pPr>
              <a:t>142</a:t>
            </a:fld>
            <a:endParaRPr lang="fr-FR" altLang="nl-NL" sz="1200">
              <a:solidFill>
                <a:srgbClr val="000000"/>
              </a:solidFill>
            </a:endParaRPr>
          </a:p>
        </p:txBody>
      </p:sp>
      <p:sp>
        <p:nvSpPr>
          <p:cNvPr id="15363" name="Rectangle 2">
            <a:extLst>
              <a:ext uri="{FF2B5EF4-FFF2-40B4-BE49-F238E27FC236}">
                <a16:creationId xmlns:a16="http://schemas.microsoft.com/office/drawing/2014/main" id="{83F1DECB-9DA2-4BB5-8D77-0BF0238E535B}"/>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26C633B4-0460-47B1-8D20-A37107DE6E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549255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4894405-3B6F-4B17-8D8D-91CB27BE01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0C6BCE70-ED2A-468A-8649-C363CC8220FC}" type="slidenum">
              <a:rPr lang="fr-FR" altLang="nl-NL" sz="1200" smtClean="0">
                <a:solidFill>
                  <a:srgbClr val="000000"/>
                </a:solidFill>
              </a:rPr>
              <a:pPr defTabSz="914400" eaLnBrk="0" fontAlgn="base" hangingPunct="0">
                <a:spcBef>
                  <a:spcPct val="0"/>
                </a:spcBef>
                <a:spcAft>
                  <a:spcPct val="0"/>
                </a:spcAft>
                <a:defRPr/>
              </a:pPr>
              <a:t>143</a:t>
            </a:fld>
            <a:endParaRPr lang="fr-FR" altLang="nl-NL" sz="1200">
              <a:solidFill>
                <a:srgbClr val="000000"/>
              </a:solidFill>
            </a:endParaRPr>
          </a:p>
        </p:txBody>
      </p:sp>
      <p:sp>
        <p:nvSpPr>
          <p:cNvPr id="17411" name="Rectangle 2">
            <a:extLst>
              <a:ext uri="{FF2B5EF4-FFF2-40B4-BE49-F238E27FC236}">
                <a16:creationId xmlns:a16="http://schemas.microsoft.com/office/drawing/2014/main" id="{C19ECFE5-7CAA-4885-BB97-E81C145549C6}"/>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96576593-BD96-45A4-9027-71ABBDC7C3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603111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5A6CD6D-E14D-4FD4-8123-3A436944CD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B234B4C0-AE3C-4EF7-ACC5-694BB641469A}" type="slidenum">
              <a:rPr lang="fr-FR" altLang="nl-NL" sz="1200" smtClean="0">
                <a:solidFill>
                  <a:srgbClr val="000000"/>
                </a:solidFill>
              </a:rPr>
              <a:pPr defTabSz="914400" eaLnBrk="0" fontAlgn="base" hangingPunct="0">
                <a:spcBef>
                  <a:spcPct val="0"/>
                </a:spcBef>
                <a:spcAft>
                  <a:spcPct val="0"/>
                </a:spcAft>
                <a:defRPr/>
              </a:pPr>
              <a:t>144</a:t>
            </a:fld>
            <a:endParaRPr lang="fr-FR" altLang="nl-NL" sz="1200">
              <a:solidFill>
                <a:srgbClr val="000000"/>
              </a:solidFill>
            </a:endParaRPr>
          </a:p>
        </p:txBody>
      </p:sp>
      <p:sp>
        <p:nvSpPr>
          <p:cNvPr id="19459" name="Rectangle 2">
            <a:extLst>
              <a:ext uri="{FF2B5EF4-FFF2-40B4-BE49-F238E27FC236}">
                <a16:creationId xmlns:a16="http://schemas.microsoft.com/office/drawing/2014/main" id="{BFF0DA71-E7E9-4BB7-9FB8-A9B416DCBF6F}"/>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CAF95BCF-2F00-47D6-88CB-A1947F8D1B9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816624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FFE90364-92BF-BA4E-BBA3-CA6381F41C98}" type="slidenum">
              <a:rPr lang="nl-NL" smtClean="0">
                <a:solidFill>
                  <a:prstClr val="black"/>
                </a:solidFill>
              </a:rPr>
              <a:pPr>
                <a:defRPr/>
              </a:pPr>
              <a:t>18</a:t>
            </a:fld>
            <a:endParaRPr lang="nl-NL">
              <a:solidFill>
                <a:prstClr val="black"/>
              </a:solidFill>
            </a:endParaRPr>
          </a:p>
        </p:txBody>
      </p:sp>
    </p:spTree>
    <p:extLst>
      <p:ext uri="{BB962C8B-B14F-4D97-AF65-F5344CB8AC3E}">
        <p14:creationId xmlns:p14="http://schemas.microsoft.com/office/powerpoint/2010/main" val="349125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608EF786-D92C-4622-BFF1-F1389BF118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D50D11BC-7119-4A30-B973-0C07EE82034E}" type="slidenum">
              <a:rPr lang="fr-FR" altLang="nl-NL" sz="1200" smtClean="0">
                <a:solidFill>
                  <a:srgbClr val="000000"/>
                </a:solidFill>
              </a:rPr>
              <a:pPr defTabSz="914400" eaLnBrk="0" fontAlgn="base" hangingPunct="0">
                <a:spcBef>
                  <a:spcPct val="0"/>
                </a:spcBef>
                <a:spcAft>
                  <a:spcPct val="0"/>
                </a:spcAft>
                <a:defRPr/>
              </a:pPr>
              <a:t>145</a:t>
            </a:fld>
            <a:endParaRPr lang="fr-FR" altLang="nl-NL" sz="1200">
              <a:solidFill>
                <a:srgbClr val="000000"/>
              </a:solidFill>
            </a:endParaRPr>
          </a:p>
        </p:txBody>
      </p:sp>
      <p:sp>
        <p:nvSpPr>
          <p:cNvPr id="21507" name="Rectangle 2">
            <a:extLst>
              <a:ext uri="{FF2B5EF4-FFF2-40B4-BE49-F238E27FC236}">
                <a16:creationId xmlns:a16="http://schemas.microsoft.com/office/drawing/2014/main" id="{250E9C4D-BCBC-4F1C-980D-13BB573A4132}"/>
              </a:ext>
            </a:extLst>
          </p:cNvPr>
          <p:cNvSpPr>
            <a:spLocks noGrp="1" noRot="1" noChangeAspect="1" noChangeArrowheads="1" noTextEdit="1"/>
          </p:cNvSpPr>
          <p:nvPr>
            <p:ph type="sldImg"/>
          </p:nvPr>
        </p:nvSpPr>
        <p:spPr>
          <a:solidFill>
            <a:srgbClr val="FFFFFF"/>
          </a:solidFill>
          <a:ln/>
        </p:spPr>
      </p:sp>
      <p:sp>
        <p:nvSpPr>
          <p:cNvPr id="21508" name="Rectangle 3">
            <a:extLst>
              <a:ext uri="{FF2B5EF4-FFF2-40B4-BE49-F238E27FC236}">
                <a16:creationId xmlns:a16="http://schemas.microsoft.com/office/drawing/2014/main" id="{C642E86C-81A3-4E84-9C2E-3E8BAED39D8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905396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E937C02C-086E-4AEF-8EEC-40A4AE872C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A8BBC061-395C-41A3-AF3F-09AD02F3702D}" type="slidenum">
              <a:rPr lang="fr-FR" altLang="nl-NL" sz="1200" smtClean="0">
                <a:solidFill>
                  <a:srgbClr val="000000"/>
                </a:solidFill>
              </a:rPr>
              <a:pPr defTabSz="914400" eaLnBrk="0" fontAlgn="base" hangingPunct="0">
                <a:spcBef>
                  <a:spcPct val="0"/>
                </a:spcBef>
                <a:spcAft>
                  <a:spcPct val="0"/>
                </a:spcAft>
                <a:defRPr/>
              </a:pPr>
              <a:t>146</a:t>
            </a:fld>
            <a:endParaRPr lang="fr-FR" altLang="nl-NL" sz="1200">
              <a:solidFill>
                <a:srgbClr val="000000"/>
              </a:solidFill>
            </a:endParaRPr>
          </a:p>
        </p:txBody>
      </p:sp>
      <p:sp>
        <p:nvSpPr>
          <p:cNvPr id="23555" name="Rectangle 2">
            <a:extLst>
              <a:ext uri="{FF2B5EF4-FFF2-40B4-BE49-F238E27FC236}">
                <a16:creationId xmlns:a16="http://schemas.microsoft.com/office/drawing/2014/main" id="{1CFD0BAD-7F77-4FDF-AF6E-6AD8888F1D58}"/>
              </a:ext>
            </a:extLst>
          </p:cNvPr>
          <p:cNvSpPr>
            <a:spLocks noGrp="1" noRot="1" noChangeAspect="1" noChangeArrowheads="1" noTextEdit="1"/>
          </p:cNvSpPr>
          <p:nvPr>
            <p:ph type="sldImg"/>
          </p:nvPr>
        </p:nvSpPr>
        <p:spPr>
          <a:solidFill>
            <a:srgbClr val="FFFFFF"/>
          </a:solidFill>
          <a:ln/>
        </p:spPr>
      </p:sp>
      <p:sp>
        <p:nvSpPr>
          <p:cNvPr id="23556" name="Rectangle 3">
            <a:extLst>
              <a:ext uri="{FF2B5EF4-FFF2-40B4-BE49-F238E27FC236}">
                <a16:creationId xmlns:a16="http://schemas.microsoft.com/office/drawing/2014/main" id="{D1B5EBE6-A7F5-43A3-A655-70D38048942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057247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FE2386E-3F00-427E-8BC9-EB9487C8C3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8CF39DBD-642D-45BC-AB28-3F1DFB151ACC}" type="slidenum">
              <a:rPr lang="fr-FR" altLang="nl-NL" sz="1200" smtClean="0">
                <a:solidFill>
                  <a:srgbClr val="000000"/>
                </a:solidFill>
              </a:rPr>
              <a:pPr defTabSz="914400" eaLnBrk="0" fontAlgn="base" hangingPunct="0">
                <a:spcBef>
                  <a:spcPct val="0"/>
                </a:spcBef>
                <a:spcAft>
                  <a:spcPct val="0"/>
                </a:spcAft>
                <a:defRPr/>
              </a:pPr>
              <a:t>147</a:t>
            </a:fld>
            <a:endParaRPr lang="fr-FR" altLang="nl-NL" sz="1200">
              <a:solidFill>
                <a:srgbClr val="000000"/>
              </a:solidFill>
            </a:endParaRPr>
          </a:p>
        </p:txBody>
      </p:sp>
      <p:sp>
        <p:nvSpPr>
          <p:cNvPr id="25603" name="Rectangle 1026">
            <a:extLst>
              <a:ext uri="{FF2B5EF4-FFF2-40B4-BE49-F238E27FC236}">
                <a16:creationId xmlns:a16="http://schemas.microsoft.com/office/drawing/2014/main" id="{2739E2A4-6C98-4693-9E57-8E1BF5953683}"/>
              </a:ext>
            </a:extLst>
          </p:cNvPr>
          <p:cNvSpPr>
            <a:spLocks noGrp="1" noRot="1" noChangeAspect="1" noChangeArrowheads="1" noTextEdit="1"/>
          </p:cNvSpPr>
          <p:nvPr>
            <p:ph type="sldImg"/>
          </p:nvPr>
        </p:nvSpPr>
        <p:spPr>
          <a:solidFill>
            <a:srgbClr val="FFFFFF"/>
          </a:solidFill>
          <a:ln/>
        </p:spPr>
      </p:sp>
      <p:sp>
        <p:nvSpPr>
          <p:cNvPr id="25604" name="Rectangle 1027">
            <a:extLst>
              <a:ext uri="{FF2B5EF4-FFF2-40B4-BE49-F238E27FC236}">
                <a16:creationId xmlns:a16="http://schemas.microsoft.com/office/drawing/2014/main" id="{DC0625FF-3082-4130-BB87-2823E8D524C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986184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E4F0106-5945-4B0E-908B-EF121BFE5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D39FA31E-07C8-476C-9FEF-0117B067D6A5}" type="slidenum">
              <a:rPr lang="fr-FR" altLang="nl-NL" sz="1200" smtClean="0">
                <a:solidFill>
                  <a:srgbClr val="000000"/>
                </a:solidFill>
              </a:rPr>
              <a:pPr defTabSz="914400" eaLnBrk="0" fontAlgn="base" hangingPunct="0">
                <a:spcBef>
                  <a:spcPct val="0"/>
                </a:spcBef>
                <a:spcAft>
                  <a:spcPct val="0"/>
                </a:spcAft>
                <a:defRPr/>
              </a:pPr>
              <a:t>148</a:t>
            </a:fld>
            <a:endParaRPr lang="fr-FR" altLang="nl-NL" sz="1200">
              <a:solidFill>
                <a:srgbClr val="000000"/>
              </a:solidFill>
            </a:endParaRPr>
          </a:p>
        </p:txBody>
      </p:sp>
      <p:sp>
        <p:nvSpPr>
          <p:cNvPr id="27651" name="Rectangle 2">
            <a:extLst>
              <a:ext uri="{FF2B5EF4-FFF2-40B4-BE49-F238E27FC236}">
                <a16:creationId xmlns:a16="http://schemas.microsoft.com/office/drawing/2014/main" id="{8C04CCD7-3175-4F11-A646-1E1148B83D4E}"/>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39AB3151-6F8E-4A1D-9D76-A6AD342B5E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708761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66550B8-BD1D-4825-8FDF-5A17EF8C14A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9F505419-1E20-47BF-9390-303761B3995C}" type="slidenum">
              <a:rPr lang="fr-FR" altLang="nl-NL" sz="1200" smtClean="0">
                <a:solidFill>
                  <a:srgbClr val="000000"/>
                </a:solidFill>
              </a:rPr>
              <a:pPr defTabSz="914400" eaLnBrk="0" fontAlgn="base" hangingPunct="0">
                <a:spcBef>
                  <a:spcPct val="0"/>
                </a:spcBef>
                <a:spcAft>
                  <a:spcPct val="0"/>
                </a:spcAft>
                <a:defRPr/>
              </a:pPr>
              <a:t>149</a:t>
            </a:fld>
            <a:endParaRPr lang="fr-FR" altLang="nl-NL" sz="1200">
              <a:solidFill>
                <a:srgbClr val="000000"/>
              </a:solidFill>
            </a:endParaRPr>
          </a:p>
        </p:txBody>
      </p:sp>
      <p:sp>
        <p:nvSpPr>
          <p:cNvPr id="29699" name="Rectangle 2">
            <a:extLst>
              <a:ext uri="{FF2B5EF4-FFF2-40B4-BE49-F238E27FC236}">
                <a16:creationId xmlns:a16="http://schemas.microsoft.com/office/drawing/2014/main" id="{0A898913-63C5-4DF5-B3D5-6213F2C4808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7926670C-7CC2-4E74-9B83-E2D9DFD95E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002087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33FA391-AB1F-41C1-B58B-0F3FE93509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484A9253-D1A8-4F32-B447-8805DA9BA101}" type="slidenum">
              <a:rPr lang="fr-FR" altLang="nl-NL" sz="1200" smtClean="0">
                <a:solidFill>
                  <a:srgbClr val="000000"/>
                </a:solidFill>
              </a:rPr>
              <a:pPr defTabSz="914400" eaLnBrk="0" fontAlgn="base" hangingPunct="0">
                <a:spcBef>
                  <a:spcPct val="0"/>
                </a:spcBef>
                <a:spcAft>
                  <a:spcPct val="0"/>
                </a:spcAft>
                <a:defRPr/>
              </a:pPr>
              <a:t>150</a:t>
            </a:fld>
            <a:endParaRPr lang="fr-FR" altLang="nl-NL" sz="1200">
              <a:solidFill>
                <a:srgbClr val="000000"/>
              </a:solidFill>
            </a:endParaRPr>
          </a:p>
        </p:txBody>
      </p:sp>
      <p:sp>
        <p:nvSpPr>
          <p:cNvPr id="31747" name="Rectangle 2">
            <a:extLst>
              <a:ext uri="{FF2B5EF4-FFF2-40B4-BE49-F238E27FC236}">
                <a16:creationId xmlns:a16="http://schemas.microsoft.com/office/drawing/2014/main" id="{E88A5661-888D-42AE-873C-EA98D0CCBC0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730DF1B6-50F9-4248-95C6-E935500CFA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536955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DEAA59B1-5EC4-41AC-987D-6E7F450E7F1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65EA07CC-5BDA-49EC-93E4-89015286BF2D}" type="slidenum">
              <a:rPr lang="fr-FR" altLang="nl-NL" sz="1200" smtClean="0">
                <a:solidFill>
                  <a:srgbClr val="000000"/>
                </a:solidFill>
              </a:rPr>
              <a:pPr defTabSz="914400" eaLnBrk="0" fontAlgn="base" hangingPunct="0">
                <a:spcBef>
                  <a:spcPct val="0"/>
                </a:spcBef>
                <a:spcAft>
                  <a:spcPct val="0"/>
                </a:spcAft>
                <a:defRPr/>
              </a:pPr>
              <a:t>151</a:t>
            </a:fld>
            <a:endParaRPr lang="fr-FR" altLang="nl-NL" sz="1200">
              <a:solidFill>
                <a:srgbClr val="000000"/>
              </a:solidFill>
            </a:endParaRPr>
          </a:p>
        </p:txBody>
      </p:sp>
      <p:sp>
        <p:nvSpPr>
          <p:cNvPr id="33795" name="Rectangle 2">
            <a:extLst>
              <a:ext uri="{FF2B5EF4-FFF2-40B4-BE49-F238E27FC236}">
                <a16:creationId xmlns:a16="http://schemas.microsoft.com/office/drawing/2014/main" id="{AAE90F33-F42C-4EA6-95E4-89A0D610242F}"/>
              </a:ext>
            </a:extLst>
          </p:cNvPr>
          <p:cNvSpPr>
            <a:spLocks noGrp="1" noRot="1" noChangeAspec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0E47F62C-49AA-429E-B8A4-402694B7A29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634311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F9F0E3-D23A-4C78-88CE-32802FB1FF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1A23FF6A-BB97-4233-945F-4B8039F969E0}" type="slidenum">
              <a:rPr lang="fr-FR" altLang="nl-NL" sz="1200" smtClean="0">
                <a:solidFill>
                  <a:srgbClr val="000000"/>
                </a:solidFill>
              </a:rPr>
              <a:pPr defTabSz="914400" eaLnBrk="0" fontAlgn="base" hangingPunct="0">
                <a:spcBef>
                  <a:spcPct val="0"/>
                </a:spcBef>
                <a:spcAft>
                  <a:spcPct val="0"/>
                </a:spcAft>
                <a:defRPr/>
              </a:pPr>
              <a:t>152</a:t>
            </a:fld>
            <a:endParaRPr lang="fr-FR" altLang="nl-NL" sz="1200">
              <a:solidFill>
                <a:srgbClr val="000000"/>
              </a:solidFill>
            </a:endParaRPr>
          </a:p>
        </p:txBody>
      </p:sp>
      <p:sp>
        <p:nvSpPr>
          <p:cNvPr id="35843" name="Rectangle 2">
            <a:extLst>
              <a:ext uri="{FF2B5EF4-FFF2-40B4-BE49-F238E27FC236}">
                <a16:creationId xmlns:a16="http://schemas.microsoft.com/office/drawing/2014/main" id="{6D2EDAEA-479D-4E92-B0BB-670B9599707E}"/>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7AF56EBC-2568-4E0B-A077-6AB5ADCE698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309531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BBE7857-3239-4130-9F79-3DF3B03D18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41979458-67C5-4CB2-8AA1-3CB25330322E}" type="slidenum">
              <a:rPr lang="fr-FR" altLang="nl-NL" sz="1200" smtClean="0">
                <a:solidFill>
                  <a:srgbClr val="000000"/>
                </a:solidFill>
              </a:rPr>
              <a:pPr defTabSz="914400" eaLnBrk="0" fontAlgn="base" hangingPunct="0">
                <a:spcBef>
                  <a:spcPct val="0"/>
                </a:spcBef>
                <a:spcAft>
                  <a:spcPct val="0"/>
                </a:spcAft>
                <a:defRPr/>
              </a:pPr>
              <a:t>153</a:t>
            </a:fld>
            <a:endParaRPr lang="fr-FR" altLang="nl-NL" sz="1200">
              <a:solidFill>
                <a:srgbClr val="000000"/>
              </a:solidFill>
            </a:endParaRPr>
          </a:p>
        </p:txBody>
      </p:sp>
      <p:sp>
        <p:nvSpPr>
          <p:cNvPr id="37891" name="Rectangle 2">
            <a:extLst>
              <a:ext uri="{FF2B5EF4-FFF2-40B4-BE49-F238E27FC236}">
                <a16:creationId xmlns:a16="http://schemas.microsoft.com/office/drawing/2014/main" id="{572AE80E-F118-45E9-9404-143CB04F2B27}"/>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922D6A46-3A63-4875-BEAA-AA97E17C9C3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780901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52539E7-CF70-45D5-AA8A-E7228CC8A1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E92CCC63-AD99-46FA-A207-AD38A4608883}" type="slidenum">
              <a:rPr lang="fr-FR" altLang="nl-NL" sz="1200" smtClean="0">
                <a:solidFill>
                  <a:srgbClr val="000000"/>
                </a:solidFill>
              </a:rPr>
              <a:pPr defTabSz="914400" eaLnBrk="0" fontAlgn="base" hangingPunct="0">
                <a:spcBef>
                  <a:spcPct val="0"/>
                </a:spcBef>
                <a:spcAft>
                  <a:spcPct val="0"/>
                </a:spcAft>
                <a:defRPr/>
              </a:pPr>
              <a:t>154</a:t>
            </a:fld>
            <a:endParaRPr lang="fr-FR" altLang="nl-NL" sz="1200">
              <a:solidFill>
                <a:srgbClr val="000000"/>
              </a:solidFill>
            </a:endParaRPr>
          </a:p>
        </p:txBody>
      </p:sp>
      <p:sp>
        <p:nvSpPr>
          <p:cNvPr id="39939" name="Rectangle 2">
            <a:extLst>
              <a:ext uri="{FF2B5EF4-FFF2-40B4-BE49-F238E27FC236}">
                <a16:creationId xmlns:a16="http://schemas.microsoft.com/office/drawing/2014/main" id="{D5ED6225-BFBA-4C15-8E9F-AA0CDA827FF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D23F14D4-7652-4301-B10D-96060AADF8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845456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18092392-8B96-482A-97ED-85797312C12C}" type="slidenum">
              <a:rPr lang="en-US" altLang="en-US">
                <a:solidFill>
                  <a:prstClr val="black"/>
                </a:solidFill>
                <a:latin typeface="Calibri" panose="020F0502020204030204" pitchFamily="34" charset="0"/>
              </a:rPr>
              <a:pPr eaLnBrk="1" hangingPunct="1">
                <a:defRPr/>
              </a:pPr>
              <a:t>35</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8044700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12D8922-B892-4164-B21F-BE4A04E024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F7E654E8-331B-4ABC-AB6A-34F6AF45D412}" type="slidenum">
              <a:rPr lang="fr-FR" altLang="nl-NL" sz="1200" smtClean="0">
                <a:solidFill>
                  <a:srgbClr val="000000"/>
                </a:solidFill>
              </a:rPr>
              <a:pPr defTabSz="914400" eaLnBrk="0" fontAlgn="base" hangingPunct="0">
                <a:spcBef>
                  <a:spcPct val="0"/>
                </a:spcBef>
                <a:spcAft>
                  <a:spcPct val="0"/>
                </a:spcAft>
                <a:defRPr/>
              </a:pPr>
              <a:t>155</a:t>
            </a:fld>
            <a:endParaRPr lang="fr-FR" altLang="nl-NL" sz="1200">
              <a:solidFill>
                <a:srgbClr val="000000"/>
              </a:solidFill>
            </a:endParaRPr>
          </a:p>
        </p:txBody>
      </p:sp>
      <p:sp>
        <p:nvSpPr>
          <p:cNvPr id="41987" name="Rectangle 2">
            <a:extLst>
              <a:ext uri="{FF2B5EF4-FFF2-40B4-BE49-F238E27FC236}">
                <a16:creationId xmlns:a16="http://schemas.microsoft.com/office/drawing/2014/main" id="{DCC32563-785C-4176-BE1E-D43D0225DEEA}"/>
              </a:ext>
            </a:extLst>
          </p:cNvPr>
          <p:cNvSpPr>
            <a:spLocks noGrp="1" noRot="1" noChangeAspec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5A814FAE-2163-498A-924D-331D90B622D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967972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9DCD2E50-17E5-4360-84AD-D878D94011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28635A97-E88E-4CC3-939D-9603B0B05B89}" type="slidenum">
              <a:rPr lang="fr-FR" altLang="nl-NL" sz="1200" smtClean="0">
                <a:solidFill>
                  <a:srgbClr val="000000"/>
                </a:solidFill>
              </a:rPr>
              <a:pPr defTabSz="914400" eaLnBrk="0" fontAlgn="base" hangingPunct="0">
                <a:spcBef>
                  <a:spcPct val="0"/>
                </a:spcBef>
                <a:spcAft>
                  <a:spcPct val="0"/>
                </a:spcAft>
                <a:defRPr/>
              </a:pPr>
              <a:t>156</a:t>
            </a:fld>
            <a:endParaRPr lang="fr-FR" altLang="nl-NL" sz="1200">
              <a:solidFill>
                <a:srgbClr val="000000"/>
              </a:solidFill>
            </a:endParaRPr>
          </a:p>
        </p:txBody>
      </p:sp>
      <p:sp>
        <p:nvSpPr>
          <p:cNvPr id="44035" name="Rectangle 2">
            <a:extLst>
              <a:ext uri="{FF2B5EF4-FFF2-40B4-BE49-F238E27FC236}">
                <a16:creationId xmlns:a16="http://schemas.microsoft.com/office/drawing/2014/main" id="{853CB493-7F94-4B52-ACE6-4521713E174C}"/>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90740FD-9410-4FDA-A206-8380E31A52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204574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7A1FCF7-7CCE-49A7-A4B9-70C8A9EE81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8EB6C037-417D-4710-9BC3-FEDFCA1C9B8E}" type="slidenum">
              <a:rPr lang="fr-FR" altLang="nl-NL" sz="1200" smtClean="0">
                <a:solidFill>
                  <a:srgbClr val="000000"/>
                </a:solidFill>
              </a:rPr>
              <a:pPr defTabSz="914400" eaLnBrk="0" fontAlgn="base" hangingPunct="0">
                <a:spcBef>
                  <a:spcPct val="0"/>
                </a:spcBef>
                <a:spcAft>
                  <a:spcPct val="0"/>
                </a:spcAft>
                <a:defRPr/>
              </a:pPr>
              <a:t>157</a:t>
            </a:fld>
            <a:endParaRPr lang="fr-FR" altLang="nl-NL" sz="1200">
              <a:solidFill>
                <a:srgbClr val="000000"/>
              </a:solidFill>
            </a:endParaRPr>
          </a:p>
        </p:txBody>
      </p:sp>
      <p:sp>
        <p:nvSpPr>
          <p:cNvPr id="46083" name="Rectangle 2">
            <a:extLst>
              <a:ext uri="{FF2B5EF4-FFF2-40B4-BE49-F238E27FC236}">
                <a16:creationId xmlns:a16="http://schemas.microsoft.com/office/drawing/2014/main" id="{7EF49EB5-07B3-41D9-843F-14DE6C7805E8}"/>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379C7138-40DB-489E-B71A-264F4CB7DB0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590768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8506B550-8268-43F6-9701-BA24B6592F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1265ECD7-8D73-4949-9BD0-1EE32978817B}" type="slidenum">
              <a:rPr lang="fr-FR" altLang="nl-NL" sz="1200" smtClean="0">
                <a:solidFill>
                  <a:srgbClr val="000000"/>
                </a:solidFill>
              </a:rPr>
              <a:pPr defTabSz="914400" eaLnBrk="0" fontAlgn="base" hangingPunct="0">
                <a:spcBef>
                  <a:spcPct val="0"/>
                </a:spcBef>
                <a:spcAft>
                  <a:spcPct val="0"/>
                </a:spcAft>
                <a:defRPr/>
              </a:pPr>
              <a:t>158</a:t>
            </a:fld>
            <a:endParaRPr lang="fr-FR" altLang="nl-NL" sz="1200">
              <a:solidFill>
                <a:srgbClr val="000000"/>
              </a:solidFill>
            </a:endParaRPr>
          </a:p>
        </p:txBody>
      </p:sp>
      <p:sp>
        <p:nvSpPr>
          <p:cNvPr id="48131" name="Rectangle 2">
            <a:extLst>
              <a:ext uri="{FF2B5EF4-FFF2-40B4-BE49-F238E27FC236}">
                <a16:creationId xmlns:a16="http://schemas.microsoft.com/office/drawing/2014/main" id="{0C0D1039-BC68-4B6D-8779-3A91DF61338F}"/>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80F3DCA5-415F-42B8-8A16-2179D13BDE2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219405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4E501D1D-1D6F-46F9-9642-B2A7689BB7A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2DE957D4-99FF-4FDE-B4F2-6C9589F511AD}" type="slidenum">
              <a:rPr lang="fr-FR" altLang="nl-NL" sz="1200" smtClean="0">
                <a:solidFill>
                  <a:srgbClr val="000000"/>
                </a:solidFill>
              </a:rPr>
              <a:pPr defTabSz="914400" eaLnBrk="0" fontAlgn="base" hangingPunct="0">
                <a:spcBef>
                  <a:spcPct val="0"/>
                </a:spcBef>
                <a:spcAft>
                  <a:spcPct val="0"/>
                </a:spcAft>
                <a:defRPr/>
              </a:pPr>
              <a:t>159</a:t>
            </a:fld>
            <a:endParaRPr lang="fr-FR" altLang="nl-NL" sz="1200">
              <a:solidFill>
                <a:srgbClr val="000000"/>
              </a:solidFill>
            </a:endParaRPr>
          </a:p>
        </p:txBody>
      </p:sp>
      <p:sp>
        <p:nvSpPr>
          <p:cNvPr id="50179" name="Rectangle 2">
            <a:extLst>
              <a:ext uri="{FF2B5EF4-FFF2-40B4-BE49-F238E27FC236}">
                <a16:creationId xmlns:a16="http://schemas.microsoft.com/office/drawing/2014/main" id="{D4FD0E92-2DE7-4EA5-9043-69971546122A}"/>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AC1D5199-8D3D-4571-9AFB-3202E84564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9846918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4C17923-117E-4A34-A983-274DCF64ED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AD0D564F-CE35-43C2-BEFB-E485B8F6BD7C}" type="slidenum">
              <a:rPr lang="fr-FR" altLang="nl-NL" sz="1200" smtClean="0">
                <a:solidFill>
                  <a:srgbClr val="000000"/>
                </a:solidFill>
              </a:rPr>
              <a:pPr defTabSz="914400" eaLnBrk="0" fontAlgn="base" hangingPunct="0">
                <a:spcBef>
                  <a:spcPct val="0"/>
                </a:spcBef>
                <a:spcAft>
                  <a:spcPct val="0"/>
                </a:spcAft>
                <a:defRPr/>
              </a:pPr>
              <a:t>160</a:t>
            </a:fld>
            <a:endParaRPr lang="fr-FR" altLang="nl-NL" sz="1200">
              <a:solidFill>
                <a:srgbClr val="000000"/>
              </a:solidFill>
            </a:endParaRPr>
          </a:p>
        </p:txBody>
      </p:sp>
      <p:sp>
        <p:nvSpPr>
          <p:cNvPr id="52227" name="Rectangle 2">
            <a:extLst>
              <a:ext uri="{FF2B5EF4-FFF2-40B4-BE49-F238E27FC236}">
                <a16:creationId xmlns:a16="http://schemas.microsoft.com/office/drawing/2014/main" id="{405E66D9-A5DE-4B8B-9683-C15B56320B02}"/>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F289942D-2B73-4966-AE72-57DB8589A3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0114216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9E91BFD-9B21-4EE6-8803-29EC9D64085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3D317CED-C81B-40F5-8DDB-A06592BC6595}" type="slidenum">
              <a:rPr lang="fr-FR" altLang="nl-NL" sz="1200" smtClean="0">
                <a:solidFill>
                  <a:srgbClr val="000000"/>
                </a:solidFill>
              </a:rPr>
              <a:pPr defTabSz="914400" eaLnBrk="0" fontAlgn="base" hangingPunct="0">
                <a:spcBef>
                  <a:spcPct val="0"/>
                </a:spcBef>
                <a:spcAft>
                  <a:spcPct val="0"/>
                </a:spcAft>
                <a:defRPr/>
              </a:pPr>
              <a:t>161</a:t>
            </a:fld>
            <a:endParaRPr lang="fr-FR" altLang="nl-NL" sz="1200">
              <a:solidFill>
                <a:srgbClr val="000000"/>
              </a:solidFill>
            </a:endParaRPr>
          </a:p>
        </p:txBody>
      </p:sp>
      <p:sp>
        <p:nvSpPr>
          <p:cNvPr id="54275" name="Rectangle 2">
            <a:extLst>
              <a:ext uri="{FF2B5EF4-FFF2-40B4-BE49-F238E27FC236}">
                <a16:creationId xmlns:a16="http://schemas.microsoft.com/office/drawing/2014/main" id="{554F08AA-0F9F-4118-9C08-A3B905E74A45}"/>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944569BF-37AF-4A79-BB41-31978294D8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79590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7F272343-4941-4D9B-B7DD-BEB5F07F87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C025A8CD-ACD1-4C60-B2D3-6A79E1AF9727}" type="slidenum">
              <a:rPr lang="fr-FR" altLang="nl-NL" sz="1200" smtClean="0">
                <a:solidFill>
                  <a:srgbClr val="000000"/>
                </a:solidFill>
              </a:rPr>
              <a:pPr defTabSz="914400" eaLnBrk="0" fontAlgn="base" hangingPunct="0">
                <a:spcBef>
                  <a:spcPct val="0"/>
                </a:spcBef>
                <a:spcAft>
                  <a:spcPct val="0"/>
                </a:spcAft>
                <a:defRPr/>
              </a:pPr>
              <a:t>162</a:t>
            </a:fld>
            <a:endParaRPr lang="fr-FR" altLang="nl-NL" sz="1200">
              <a:solidFill>
                <a:srgbClr val="000000"/>
              </a:solidFill>
            </a:endParaRPr>
          </a:p>
        </p:txBody>
      </p:sp>
      <p:sp>
        <p:nvSpPr>
          <p:cNvPr id="56323" name="Rectangle 1026">
            <a:extLst>
              <a:ext uri="{FF2B5EF4-FFF2-40B4-BE49-F238E27FC236}">
                <a16:creationId xmlns:a16="http://schemas.microsoft.com/office/drawing/2014/main" id="{49AC747F-6096-4477-9B54-1526C6EE1A8D}"/>
              </a:ext>
            </a:extLst>
          </p:cNvPr>
          <p:cNvSpPr>
            <a:spLocks noGrp="1" noRot="1" noChangeAspect="1" noChangeArrowheads="1" noTextEdit="1"/>
          </p:cNvSpPr>
          <p:nvPr>
            <p:ph type="sldImg"/>
          </p:nvPr>
        </p:nvSpPr>
        <p:spPr>
          <a:ln/>
        </p:spPr>
      </p:sp>
      <p:sp>
        <p:nvSpPr>
          <p:cNvPr id="56324" name="Rectangle 1027">
            <a:extLst>
              <a:ext uri="{FF2B5EF4-FFF2-40B4-BE49-F238E27FC236}">
                <a16:creationId xmlns:a16="http://schemas.microsoft.com/office/drawing/2014/main" id="{8E03235C-7359-41E3-BE0E-AF9EB8158C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987505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D946854F-2CDA-4B81-91B6-B3B991C5412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D6C60CCE-B8CD-4165-B16F-A62FA1086F9E}" type="slidenum">
              <a:rPr lang="fr-FR" altLang="nl-NL" sz="1200" smtClean="0">
                <a:solidFill>
                  <a:srgbClr val="000000"/>
                </a:solidFill>
              </a:rPr>
              <a:pPr defTabSz="914400" eaLnBrk="0" fontAlgn="base" hangingPunct="0">
                <a:spcBef>
                  <a:spcPct val="0"/>
                </a:spcBef>
                <a:spcAft>
                  <a:spcPct val="0"/>
                </a:spcAft>
                <a:defRPr/>
              </a:pPr>
              <a:t>163</a:t>
            </a:fld>
            <a:endParaRPr lang="fr-FR" altLang="nl-NL" sz="1200">
              <a:solidFill>
                <a:srgbClr val="000000"/>
              </a:solidFill>
            </a:endParaRPr>
          </a:p>
        </p:txBody>
      </p:sp>
      <p:sp>
        <p:nvSpPr>
          <p:cNvPr id="58371" name="Rectangle 2">
            <a:extLst>
              <a:ext uri="{FF2B5EF4-FFF2-40B4-BE49-F238E27FC236}">
                <a16:creationId xmlns:a16="http://schemas.microsoft.com/office/drawing/2014/main" id="{D11183D9-9817-45EB-A522-E1FE3D30D246}"/>
              </a:ext>
            </a:extLst>
          </p:cNvPr>
          <p:cNvSpPr>
            <a:spLocks noGrp="1" noRot="1" noChangeAspect="1" noChangeArrowheads="1" noTextEdit="1"/>
          </p:cNvSpPr>
          <p:nvPr>
            <p:ph type="sldImg"/>
          </p:nvPr>
        </p:nvSpPr>
        <p:spPr>
          <a:solidFill>
            <a:srgbClr val="FFFFFF"/>
          </a:solidFill>
          <a:ln/>
        </p:spPr>
      </p:sp>
      <p:sp>
        <p:nvSpPr>
          <p:cNvPr id="58372" name="Rectangle 3">
            <a:extLst>
              <a:ext uri="{FF2B5EF4-FFF2-40B4-BE49-F238E27FC236}">
                <a16:creationId xmlns:a16="http://schemas.microsoft.com/office/drawing/2014/main" id="{EF4BA64E-3254-42D2-9D59-33229E2B92E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09549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99716E70-672F-4D98-AABD-D3300FA4AF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B4E0BE41-031C-410B-908C-6F672EFB8FDD}" type="slidenum">
              <a:rPr lang="fr-FR" altLang="nl-NL" sz="1200" smtClean="0">
                <a:solidFill>
                  <a:srgbClr val="000000"/>
                </a:solidFill>
              </a:rPr>
              <a:pPr defTabSz="914400" eaLnBrk="0" fontAlgn="base" hangingPunct="0">
                <a:spcBef>
                  <a:spcPct val="0"/>
                </a:spcBef>
                <a:spcAft>
                  <a:spcPct val="0"/>
                </a:spcAft>
                <a:defRPr/>
              </a:pPr>
              <a:t>164</a:t>
            </a:fld>
            <a:endParaRPr lang="fr-FR" altLang="nl-NL" sz="1200">
              <a:solidFill>
                <a:srgbClr val="000000"/>
              </a:solidFill>
            </a:endParaRPr>
          </a:p>
        </p:txBody>
      </p:sp>
      <p:sp>
        <p:nvSpPr>
          <p:cNvPr id="60419" name="Rectangle 2">
            <a:extLst>
              <a:ext uri="{FF2B5EF4-FFF2-40B4-BE49-F238E27FC236}">
                <a16:creationId xmlns:a16="http://schemas.microsoft.com/office/drawing/2014/main" id="{7192ED8D-7F4D-4180-B461-D545B485B306}"/>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4CE138CE-5051-4630-8559-E0070312AF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660232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18092392-8B96-482A-97ED-85797312C12C}" type="slidenum">
              <a:rPr lang="en-US" altLang="en-US">
                <a:solidFill>
                  <a:prstClr val="black"/>
                </a:solidFill>
                <a:latin typeface="Calibri" panose="020F0502020204030204" pitchFamily="34" charset="0"/>
              </a:rPr>
              <a:pPr eaLnBrk="1" hangingPunct="1">
                <a:defRPr/>
              </a:pPr>
              <a:t>38</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737162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C99E710A-7706-4123-BEE4-BCE7BFE491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A36B1D45-CAF3-4319-8D4B-8B1F6D831025}" type="slidenum">
              <a:rPr lang="fr-FR" altLang="nl-NL" sz="1200" smtClean="0">
                <a:solidFill>
                  <a:srgbClr val="000000"/>
                </a:solidFill>
              </a:rPr>
              <a:pPr defTabSz="914400" eaLnBrk="0" fontAlgn="base" hangingPunct="0">
                <a:spcBef>
                  <a:spcPct val="0"/>
                </a:spcBef>
                <a:spcAft>
                  <a:spcPct val="0"/>
                </a:spcAft>
                <a:defRPr/>
              </a:pPr>
              <a:t>165</a:t>
            </a:fld>
            <a:endParaRPr lang="fr-FR" altLang="nl-NL" sz="1200">
              <a:solidFill>
                <a:srgbClr val="000000"/>
              </a:solidFill>
            </a:endParaRPr>
          </a:p>
        </p:txBody>
      </p:sp>
      <p:sp>
        <p:nvSpPr>
          <p:cNvPr id="62467" name="Rectangle 1026">
            <a:extLst>
              <a:ext uri="{FF2B5EF4-FFF2-40B4-BE49-F238E27FC236}">
                <a16:creationId xmlns:a16="http://schemas.microsoft.com/office/drawing/2014/main" id="{678BBA29-6271-4090-A02B-C832BEB39B7A}"/>
              </a:ext>
            </a:extLst>
          </p:cNvPr>
          <p:cNvSpPr>
            <a:spLocks noGrp="1" noRot="1" noChangeAspect="1" noChangeArrowheads="1" noTextEdit="1"/>
          </p:cNvSpPr>
          <p:nvPr>
            <p:ph type="sldImg"/>
          </p:nvPr>
        </p:nvSpPr>
        <p:spPr>
          <a:ln/>
        </p:spPr>
      </p:sp>
      <p:sp>
        <p:nvSpPr>
          <p:cNvPr id="62468" name="Rectangle 1027">
            <a:extLst>
              <a:ext uri="{FF2B5EF4-FFF2-40B4-BE49-F238E27FC236}">
                <a16:creationId xmlns:a16="http://schemas.microsoft.com/office/drawing/2014/main" id="{680487FB-DEC6-4FC3-BF27-536FA16910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7295595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C1D692F6-E25B-4731-B8CD-F09040237D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DD738659-BF5A-4D83-BC75-CE4E7F0052BE}" type="slidenum">
              <a:rPr lang="fr-FR" altLang="nl-NL" sz="1200" smtClean="0">
                <a:solidFill>
                  <a:srgbClr val="000000"/>
                </a:solidFill>
              </a:rPr>
              <a:pPr defTabSz="914400" eaLnBrk="0" fontAlgn="base" hangingPunct="0">
                <a:spcBef>
                  <a:spcPct val="0"/>
                </a:spcBef>
                <a:spcAft>
                  <a:spcPct val="0"/>
                </a:spcAft>
                <a:defRPr/>
              </a:pPr>
              <a:t>166</a:t>
            </a:fld>
            <a:endParaRPr lang="fr-FR" altLang="nl-NL" sz="1200">
              <a:solidFill>
                <a:srgbClr val="000000"/>
              </a:solidFill>
            </a:endParaRPr>
          </a:p>
        </p:txBody>
      </p:sp>
      <p:sp>
        <p:nvSpPr>
          <p:cNvPr id="64515" name="Rectangle 2">
            <a:extLst>
              <a:ext uri="{FF2B5EF4-FFF2-40B4-BE49-F238E27FC236}">
                <a16:creationId xmlns:a16="http://schemas.microsoft.com/office/drawing/2014/main" id="{73AF3353-691F-499C-93F7-47105EBC36EF}"/>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8ABCB2B8-61BD-46D8-98B5-5883D6B21A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252904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2841AEB8-20A0-4A57-B4F7-7C686DB8F9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807B8AE8-BE9E-4B85-8C68-062707C9D455}" type="slidenum">
              <a:rPr lang="fr-FR" altLang="nl-NL" sz="1200" smtClean="0">
                <a:solidFill>
                  <a:srgbClr val="000000"/>
                </a:solidFill>
              </a:rPr>
              <a:pPr defTabSz="914400" eaLnBrk="0" fontAlgn="base" hangingPunct="0">
                <a:spcBef>
                  <a:spcPct val="0"/>
                </a:spcBef>
                <a:spcAft>
                  <a:spcPct val="0"/>
                </a:spcAft>
                <a:defRPr/>
              </a:pPr>
              <a:t>167</a:t>
            </a:fld>
            <a:endParaRPr lang="fr-FR" altLang="nl-NL" sz="1200">
              <a:solidFill>
                <a:srgbClr val="000000"/>
              </a:solidFill>
            </a:endParaRPr>
          </a:p>
        </p:txBody>
      </p:sp>
      <p:sp>
        <p:nvSpPr>
          <p:cNvPr id="66563" name="Rectangle 2">
            <a:extLst>
              <a:ext uri="{FF2B5EF4-FFF2-40B4-BE49-F238E27FC236}">
                <a16:creationId xmlns:a16="http://schemas.microsoft.com/office/drawing/2014/main" id="{704FEA0A-D1E3-48DA-897E-68EE9F7205D7}"/>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6E55EF32-87A9-4C49-BFAF-F9B0E70DE8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636380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A328E32-F9D8-4013-A8F7-258794DA9F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D85C6450-EF15-4E37-9F14-3BA1B9EC07F2}" type="slidenum">
              <a:rPr lang="fr-FR" altLang="nl-NL" sz="1200" smtClean="0">
                <a:solidFill>
                  <a:srgbClr val="000000"/>
                </a:solidFill>
              </a:rPr>
              <a:pPr defTabSz="914400" eaLnBrk="0" fontAlgn="base" hangingPunct="0">
                <a:spcBef>
                  <a:spcPct val="0"/>
                </a:spcBef>
                <a:spcAft>
                  <a:spcPct val="0"/>
                </a:spcAft>
                <a:defRPr/>
              </a:pPr>
              <a:t>168</a:t>
            </a:fld>
            <a:endParaRPr lang="fr-FR" altLang="nl-NL" sz="1200">
              <a:solidFill>
                <a:srgbClr val="000000"/>
              </a:solidFill>
            </a:endParaRPr>
          </a:p>
        </p:txBody>
      </p:sp>
      <p:sp>
        <p:nvSpPr>
          <p:cNvPr id="68611" name="Rectangle 2">
            <a:extLst>
              <a:ext uri="{FF2B5EF4-FFF2-40B4-BE49-F238E27FC236}">
                <a16:creationId xmlns:a16="http://schemas.microsoft.com/office/drawing/2014/main" id="{48B17ABA-ADE2-4A74-A0B7-DE0BE6F6E0C6}"/>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FD4E659-AB70-49C6-BC20-ED85239066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847028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03A40E6-048B-4874-8E92-DDBE1684EC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D757F566-00F4-472A-96EF-2DD02924F89B}" type="slidenum">
              <a:rPr lang="fr-FR" altLang="nl-NL" sz="1200" smtClean="0">
                <a:solidFill>
                  <a:srgbClr val="000000"/>
                </a:solidFill>
              </a:rPr>
              <a:pPr defTabSz="914400" eaLnBrk="0" fontAlgn="base" hangingPunct="0">
                <a:spcBef>
                  <a:spcPct val="0"/>
                </a:spcBef>
                <a:spcAft>
                  <a:spcPct val="0"/>
                </a:spcAft>
                <a:defRPr/>
              </a:pPr>
              <a:t>169</a:t>
            </a:fld>
            <a:endParaRPr lang="fr-FR" altLang="nl-NL" sz="1200">
              <a:solidFill>
                <a:srgbClr val="000000"/>
              </a:solidFill>
            </a:endParaRPr>
          </a:p>
        </p:txBody>
      </p:sp>
      <p:sp>
        <p:nvSpPr>
          <p:cNvPr id="70659" name="Rectangle 2">
            <a:extLst>
              <a:ext uri="{FF2B5EF4-FFF2-40B4-BE49-F238E27FC236}">
                <a16:creationId xmlns:a16="http://schemas.microsoft.com/office/drawing/2014/main" id="{6A60706E-3B75-4BAC-8991-0910646ABD99}"/>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93C3709C-3DD6-48D7-B3C9-EA0ACCB059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4132945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F4ECF5B-3413-46C9-808B-D24A553ECF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673411A1-8D20-4287-ACB2-253B8FD52905}" type="slidenum">
              <a:rPr lang="fr-FR" altLang="nl-NL" sz="1200" smtClean="0">
                <a:solidFill>
                  <a:srgbClr val="000000"/>
                </a:solidFill>
              </a:rPr>
              <a:pPr defTabSz="914400" eaLnBrk="0" fontAlgn="base" hangingPunct="0">
                <a:spcBef>
                  <a:spcPct val="0"/>
                </a:spcBef>
                <a:spcAft>
                  <a:spcPct val="0"/>
                </a:spcAft>
                <a:defRPr/>
              </a:pPr>
              <a:t>170</a:t>
            </a:fld>
            <a:endParaRPr lang="fr-FR" altLang="nl-NL" sz="1200">
              <a:solidFill>
                <a:srgbClr val="000000"/>
              </a:solidFill>
            </a:endParaRPr>
          </a:p>
        </p:txBody>
      </p:sp>
      <p:sp>
        <p:nvSpPr>
          <p:cNvPr id="72707" name="Rectangle 2">
            <a:extLst>
              <a:ext uri="{FF2B5EF4-FFF2-40B4-BE49-F238E27FC236}">
                <a16:creationId xmlns:a16="http://schemas.microsoft.com/office/drawing/2014/main" id="{8F697447-0E48-4153-B041-D91CD47F72FE}"/>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7D1EE248-82A5-48B8-9FA3-8FFDC35F39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7417396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EE277F4E-C571-44F1-BF07-80B1ED219C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DDA19002-277F-4110-ABEC-BAC648298B40}" type="slidenum">
              <a:rPr lang="fr-FR" altLang="nl-NL" sz="1200" smtClean="0">
                <a:solidFill>
                  <a:srgbClr val="000000"/>
                </a:solidFill>
              </a:rPr>
              <a:pPr defTabSz="914400" eaLnBrk="0" fontAlgn="base" hangingPunct="0">
                <a:spcBef>
                  <a:spcPct val="0"/>
                </a:spcBef>
                <a:spcAft>
                  <a:spcPct val="0"/>
                </a:spcAft>
                <a:defRPr/>
              </a:pPr>
              <a:t>171</a:t>
            </a:fld>
            <a:endParaRPr lang="fr-FR" altLang="nl-NL" sz="1200">
              <a:solidFill>
                <a:srgbClr val="000000"/>
              </a:solidFill>
            </a:endParaRPr>
          </a:p>
        </p:txBody>
      </p:sp>
      <p:sp>
        <p:nvSpPr>
          <p:cNvPr id="74755" name="Rectangle 2">
            <a:extLst>
              <a:ext uri="{FF2B5EF4-FFF2-40B4-BE49-F238E27FC236}">
                <a16:creationId xmlns:a16="http://schemas.microsoft.com/office/drawing/2014/main" id="{AE23C1B7-0A76-4509-866D-60BF83F74CB7}"/>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49ACD31C-6473-4889-96C5-EB8A7FEC09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875781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947B6179-DF92-411B-AE1C-A723316FBD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98ECD67D-AA11-44EE-939B-C49991D9B3A6}" type="slidenum">
              <a:rPr lang="fr-FR" altLang="nl-NL" sz="1200" smtClean="0">
                <a:solidFill>
                  <a:srgbClr val="000000"/>
                </a:solidFill>
              </a:rPr>
              <a:pPr defTabSz="914400" eaLnBrk="0" fontAlgn="base" hangingPunct="0">
                <a:spcBef>
                  <a:spcPct val="0"/>
                </a:spcBef>
                <a:spcAft>
                  <a:spcPct val="0"/>
                </a:spcAft>
                <a:defRPr/>
              </a:pPr>
              <a:t>172</a:t>
            </a:fld>
            <a:endParaRPr lang="fr-FR" altLang="nl-NL" sz="1200">
              <a:solidFill>
                <a:srgbClr val="000000"/>
              </a:solidFill>
            </a:endParaRPr>
          </a:p>
        </p:txBody>
      </p:sp>
      <p:sp>
        <p:nvSpPr>
          <p:cNvPr id="76803" name="Rectangle 2">
            <a:extLst>
              <a:ext uri="{FF2B5EF4-FFF2-40B4-BE49-F238E27FC236}">
                <a16:creationId xmlns:a16="http://schemas.microsoft.com/office/drawing/2014/main" id="{501DBD75-30ED-4492-BAD5-A3173B86D5FB}"/>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FF12FB49-8EDB-4439-85B5-18DD832C03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9538967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95108E5-5B08-4456-87F3-1E24BB241C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FDDAFABF-2168-4A4F-BF4A-8873450CC4FE}" type="slidenum">
              <a:rPr lang="fr-FR" altLang="nl-NL" sz="1200" smtClean="0">
                <a:solidFill>
                  <a:srgbClr val="000000"/>
                </a:solidFill>
              </a:rPr>
              <a:pPr defTabSz="914400" eaLnBrk="0" fontAlgn="base" hangingPunct="0">
                <a:spcBef>
                  <a:spcPct val="0"/>
                </a:spcBef>
                <a:spcAft>
                  <a:spcPct val="0"/>
                </a:spcAft>
                <a:defRPr/>
              </a:pPr>
              <a:t>173</a:t>
            </a:fld>
            <a:endParaRPr lang="fr-FR" altLang="nl-NL" sz="1200">
              <a:solidFill>
                <a:srgbClr val="000000"/>
              </a:solidFill>
            </a:endParaRPr>
          </a:p>
        </p:txBody>
      </p:sp>
      <p:sp>
        <p:nvSpPr>
          <p:cNvPr id="78851" name="Rectangle 2">
            <a:extLst>
              <a:ext uri="{FF2B5EF4-FFF2-40B4-BE49-F238E27FC236}">
                <a16:creationId xmlns:a16="http://schemas.microsoft.com/office/drawing/2014/main" id="{D4F3E7F6-EFEC-441B-B471-A1F2D5B81908}"/>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C1287DAB-0349-48D2-A725-5A065081FB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0770362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E4335016-A538-4220-A028-478D7B1D21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defRPr/>
            </a:pPr>
            <a:fld id="{631A4872-1CCD-4C6A-A016-C3A548DD8B66}" type="slidenum">
              <a:rPr lang="fr-FR" altLang="nl-NL" sz="1200" smtClean="0">
                <a:solidFill>
                  <a:srgbClr val="000000"/>
                </a:solidFill>
              </a:rPr>
              <a:pPr defTabSz="914400" eaLnBrk="0" fontAlgn="base" hangingPunct="0">
                <a:spcBef>
                  <a:spcPct val="0"/>
                </a:spcBef>
                <a:spcAft>
                  <a:spcPct val="0"/>
                </a:spcAft>
                <a:defRPr/>
              </a:pPr>
              <a:t>174</a:t>
            </a:fld>
            <a:endParaRPr lang="fr-FR" altLang="nl-NL" sz="1200">
              <a:solidFill>
                <a:srgbClr val="000000"/>
              </a:solidFill>
            </a:endParaRPr>
          </a:p>
        </p:txBody>
      </p:sp>
      <p:sp>
        <p:nvSpPr>
          <p:cNvPr id="80899" name="Rectangle 1026">
            <a:extLst>
              <a:ext uri="{FF2B5EF4-FFF2-40B4-BE49-F238E27FC236}">
                <a16:creationId xmlns:a16="http://schemas.microsoft.com/office/drawing/2014/main" id="{02B85F50-E388-46F1-8CA0-53EAB3EE949A}"/>
              </a:ext>
            </a:extLst>
          </p:cNvPr>
          <p:cNvSpPr>
            <a:spLocks noGrp="1" noRot="1" noChangeAspect="1" noChangeArrowheads="1" noTextEdit="1"/>
          </p:cNvSpPr>
          <p:nvPr>
            <p:ph type="sldImg"/>
          </p:nvPr>
        </p:nvSpPr>
        <p:spPr>
          <a:ln/>
        </p:spPr>
      </p:sp>
      <p:sp>
        <p:nvSpPr>
          <p:cNvPr id="80900" name="Rectangle 1027">
            <a:extLst>
              <a:ext uri="{FF2B5EF4-FFF2-40B4-BE49-F238E27FC236}">
                <a16:creationId xmlns:a16="http://schemas.microsoft.com/office/drawing/2014/main" id="{95C87651-116E-43F6-BB4B-88E26A1989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261989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18092392-8B96-482A-97ED-85797312C12C}" type="slidenum">
              <a:rPr lang="en-US" altLang="en-US">
                <a:solidFill>
                  <a:prstClr val="black"/>
                </a:solidFill>
                <a:latin typeface="Calibri" panose="020F0502020204030204" pitchFamily="34" charset="0"/>
              </a:rPr>
              <a:pPr eaLnBrk="1" hangingPunct="1">
                <a:defRPr/>
              </a:pPr>
              <a:t>39</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1687332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FFE90364-92BF-BA4E-BBA3-CA6381F41C98}" type="slidenum">
              <a:rPr lang="nl-NL" smtClean="0">
                <a:solidFill>
                  <a:prstClr val="black"/>
                </a:solidFill>
              </a:rPr>
              <a:pPr>
                <a:defRPr/>
              </a:pPr>
              <a:t>195</a:t>
            </a:fld>
            <a:endParaRPr lang="nl-NL">
              <a:solidFill>
                <a:prstClr val="black"/>
              </a:solidFill>
            </a:endParaRPr>
          </a:p>
        </p:txBody>
      </p:sp>
    </p:spTree>
    <p:extLst>
      <p:ext uri="{BB962C8B-B14F-4D97-AF65-F5344CB8AC3E}">
        <p14:creationId xmlns:p14="http://schemas.microsoft.com/office/powerpoint/2010/main" val="1440705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21F2328-64A3-4721-8D0B-3B7C55CEF493}" type="slidenum">
              <a:rPr lang="de-DE" smtClean="0">
                <a:solidFill>
                  <a:prstClr val="black"/>
                </a:solidFill>
              </a:rPr>
              <a:pPr>
                <a:defRPr/>
              </a:pPr>
              <a:t>219</a:t>
            </a:fld>
            <a:endParaRPr lang="de-DE">
              <a:solidFill>
                <a:prstClr val="black"/>
              </a:solidFill>
            </a:endParaRPr>
          </a:p>
        </p:txBody>
      </p:sp>
    </p:spTree>
    <p:extLst>
      <p:ext uri="{BB962C8B-B14F-4D97-AF65-F5344CB8AC3E}">
        <p14:creationId xmlns:p14="http://schemas.microsoft.com/office/powerpoint/2010/main" val="32134092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pPr>
              <a:defRPr/>
            </a:pPr>
            <a:r>
              <a:rPr lang="pt-BR">
                <a:solidFill>
                  <a:prstClr val="black"/>
                </a:solidFill>
              </a:rPr>
              <a:t>Dr. M. Komainda, Abt. 3</a:t>
            </a:r>
            <a:endParaRPr lang="de-DE" dirty="0">
              <a:solidFill>
                <a:prstClr val="black"/>
              </a:solidFill>
            </a:endParaRPr>
          </a:p>
        </p:txBody>
      </p:sp>
      <p:sp>
        <p:nvSpPr>
          <p:cNvPr id="5" name="Foliennummernplatzhalter 4"/>
          <p:cNvSpPr>
            <a:spLocks noGrp="1"/>
          </p:cNvSpPr>
          <p:nvPr>
            <p:ph type="sldNum" sz="quarter" idx="11"/>
          </p:nvPr>
        </p:nvSpPr>
        <p:spPr/>
        <p:txBody>
          <a:bodyPr/>
          <a:lstStyle/>
          <a:p>
            <a:pPr>
              <a:defRPr/>
            </a:pPr>
            <a:fld id="{B8525DEE-FD31-412A-BA02-154CCEEEC7A7}" type="slidenum">
              <a:rPr lang="de-DE" smtClean="0">
                <a:solidFill>
                  <a:prstClr val="black"/>
                </a:solidFill>
              </a:rPr>
              <a:pPr>
                <a:defRPr/>
              </a:pPr>
              <a:t>228</a:t>
            </a:fld>
            <a:endParaRPr lang="de-DE" dirty="0">
              <a:solidFill>
                <a:prstClr val="black"/>
              </a:solidFill>
            </a:endParaRPr>
          </a:p>
        </p:txBody>
      </p:sp>
    </p:spTree>
    <p:extLst>
      <p:ext uri="{BB962C8B-B14F-4D97-AF65-F5344CB8AC3E}">
        <p14:creationId xmlns:p14="http://schemas.microsoft.com/office/powerpoint/2010/main" val="19706427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40817120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5481289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1733742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588286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pl-PL" b="1" smtClean="0"/>
              <a:t>Die Produktion von Futtermitteln für Tiere war bisher das Hauptziel</a:t>
            </a:r>
            <a:r>
              <a:rPr lang="pl-PL" altLang="pl-PL" b="1" smtClean="0"/>
              <a:t> der</a:t>
            </a:r>
            <a:r>
              <a:rPr lang="en-GB" altLang="pl-PL" b="1" smtClean="0"/>
              <a:t> Wiesen- und Weidenutzung. Diese Karte zeigt die Variation der Graslandproduktivität in den europäischen Ländern.</a:t>
            </a:r>
            <a:endParaRPr lang="pl-PL" altLang="pl-PL" smtClean="0"/>
          </a:p>
          <a:p>
            <a:pPr eaLnBrk="1" hangingPunct="1"/>
            <a:endParaRPr lang="pl-PL" altLang="pl-PL" smtClean="0"/>
          </a:p>
        </p:txBody>
      </p:sp>
    </p:spTree>
    <p:extLst>
      <p:ext uri="{BB962C8B-B14F-4D97-AF65-F5344CB8AC3E}">
        <p14:creationId xmlns:p14="http://schemas.microsoft.com/office/powerpoint/2010/main" val="10941974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pl-PL" dirty="0" smtClean="0">
                <a:cs typeface="Arial" panose="020B0604020202020204" pitchFamily="34" charset="0"/>
              </a:rPr>
              <a:t> </a:t>
            </a:r>
            <a:r>
              <a:rPr lang="en-GB" altLang="pl-PL" b="1" dirty="0" smtClean="0">
                <a:cs typeface="Arial" panose="020B0604020202020204" pitchFamily="34" charset="0"/>
              </a:rPr>
              <a:t>Die </a:t>
            </a:r>
            <a:r>
              <a:rPr lang="en-GB" altLang="pl-PL" b="1" dirty="0" err="1" smtClean="0">
                <a:cs typeface="Arial" panose="020B0604020202020204" pitchFamily="34" charset="0"/>
              </a:rPr>
              <a:t>Hauptnutzung</a:t>
            </a:r>
            <a:r>
              <a:rPr lang="en-GB" altLang="pl-PL" b="1" dirty="0" smtClean="0">
                <a:cs typeface="Arial" panose="020B0604020202020204" pitchFamily="34" charset="0"/>
              </a:rPr>
              <a:t> von </a:t>
            </a:r>
            <a:r>
              <a:rPr lang="en-GB" altLang="pl-PL" b="1" dirty="0" err="1" smtClean="0">
                <a:cs typeface="Arial" panose="020B0604020202020204" pitchFamily="34" charset="0"/>
              </a:rPr>
              <a:t>polnischem</a:t>
            </a:r>
            <a:r>
              <a:rPr lang="en-GB" altLang="pl-PL" b="1" dirty="0" smtClean="0">
                <a:cs typeface="Arial" panose="020B0604020202020204" pitchFamily="34" charset="0"/>
              </a:rPr>
              <a:t> </a:t>
            </a:r>
            <a:r>
              <a:rPr lang="en-GB" altLang="pl-PL" b="1" dirty="0" err="1" smtClean="0">
                <a:cs typeface="Arial" panose="020B0604020202020204" pitchFamily="34" charset="0"/>
              </a:rPr>
              <a:t>Grünland</a:t>
            </a:r>
            <a:r>
              <a:rPr lang="en-GB" altLang="pl-PL" b="1" dirty="0" smtClean="0">
                <a:cs typeface="Arial" panose="020B0604020202020204" pitchFamily="34" charset="0"/>
              </a:rPr>
              <a:t> </a:t>
            </a:r>
            <a:r>
              <a:rPr lang="en-GB" altLang="pl-PL" b="1" dirty="0" err="1" smtClean="0">
                <a:cs typeface="Arial" panose="020B0604020202020204" pitchFamily="34" charset="0"/>
              </a:rPr>
              <a:t>ist</a:t>
            </a:r>
            <a:r>
              <a:rPr lang="en-GB" altLang="pl-PL" b="1" dirty="0" smtClean="0">
                <a:cs typeface="Arial" panose="020B0604020202020204" pitchFamily="34" charset="0"/>
              </a:rPr>
              <a:t> die </a:t>
            </a:r>
            <a:r>
              <a:rPr lang="en-GB" altLang="pl-PL" b="1" dirty="0" err="1" smtClean="0">
                <a:cs typeface="Arial" panose="020B0604020202020204" pitchFamily="34" charset="0"/>
              </a:rPr>
              <a:t>Heugewinnung</a:t>
            </a:r>
            <a:r>
              <a:rPr lang="en-GB" altLang="pl-PL" b="1" dirty="0" smtClean="0">
                <a:cs typeface="Arial" panose="020B0604020202020204" pitchFamily="34" charset="0"/>
              </a:rPr>
              <a:t> und in </a:t>
            </a:r>
            <a:r>
              <a:rPr lang="en-GB" altLang="pl-PL" b="1" dirty="0" err="1" smtClean="0">
                <a:cs typeface="Arial" panose="020B0604020202020204" pitchFamily="34" charset="0"/>
              </a:rPr>
              <a:t>geringerem</a:t>
            </a:r>
            <a:r>
              <a:rPr lang="en-GB" altLang="pl-PL" b="1" dirty="0" smtClean="0">
                <a:cs typeface="Arial" panose="020B0604020202020204" pitchFamily="34" charset="0"/>
              </a:rPr>
              <a:t> </a:t>
            </a:r>
            <a:r>
              <a:rPr lang="en-GB" altLang="pl-PL" b="1" dirty="0" err="1" smtClean="0">
                <a:cs typeface="Arial" panose="020B0604020202020204" pitchFamily="34" charset="0"/>
              </a:rPr>
              <a:t>Maße</a:t>
            </a:r>
            <a:r>
              <a:rPr lang="en-GB" altLang="pl-PL" b="1" dirty="0" smtClean="0">
                <a:cs typeface="Arial" panose="020B0604020202020204" pitchFamily="34" charset="0"/>
              </a:rPr>
              <a:t> </a:t>
            </a:r>
            <a:r>
              <a:rPr lang="en-GB" altLang="pl-PL" b="1" dirty="0" err="1" smtClean="0">
                <a:cs typeface="Arial" panose="020B0604020202020204" pitchFamily="34" charset="0"/>
              </a:rPr>
              <a:t>Silageproduktion</a:t>
            </a:r>
            <a:r>
              <a:rPr lang="en-GB" altLang="pl-PL" b="1" dirty="0" smtClean="0">
                <a:cs typeface="Arial" panose="020B0604020202020204" pitchFamily="34" charset="0"/>
              </a:rPr>
              <a:t>.</a:t>
            </a:r>
            <a:endParaRPr lang="pl-PL" altLang="pl-PL" dirty="0" smtClean="0">
              <a:cs typeface="Arial" panose="020B0604020202020204" pitchFamily="34" charset="0"/>
            </a:endParaRPr>
          </a:p>
          <a:p>
            <a:r>
              <a:rPr lang="en-GB" altLang="pl-PL" b="1" dirty="0" smtClean="0">
                <a:cs typeface="Arial" panose="020B0604020202020204" pitchFamily="34" charset="0"/>
              </a:rPr>
              <a:t>Die </a:t>
            </a:r>
            <a:r>
              <a:rPr lang="en-GB" altLang="pl-PL" b="1" dirty="0" err="1" smtClean="0">
                <a:cs typeface="Arial" panose="020B0604020202020204" pitchFamily="34" charset="0"/>
              </a:rPr>
              <a:t>Heuproduktion</a:t>
            </a:r>
            <a:r>
              <a:rPr lang="en-GB" altLang="pl-PL" b="1" dirty="0" smtClean="0">
                <a:cs typeface="Arial" panose="020B0604020202020204" pitchFamily="34" charset="0"/>
              </a:rPr>
              <a:t> auf </a:t>
            </a:r>
            <a:r>
              <a:rPr lang="en-GB" altLang="pl-PL" b="1" dirty="0" err="1" smtClean="0">
                <a:cs typeface="Arial" panose="020B0604020202020204" pitchFamily="34" charset="0"/>
              </a:rPr>
              <a:t>Dauergrünland</a:t>
            </a:r>
            <a:r>
              <a:rPr lang="en-GB" altLang="pl-PL" b="1" dirty="0" smtClean="0">
                <a:cs typeface="Arial" panose="020B0604020202020204" pitchFamily="34" charset="0"/>
              </a:rPr>
              <a:t> </a:t>
            </a:r>
            <a:r>
              <a:rPr lang="en-GB" altLang="pl-PL" b="1" dirty="0" err="1" smtClean="0">
                <a:cs typeface="Arial" panose="020B0604020202020204" pitchFamily="34" charset="0"/>
              </a:rPr>
              <a:t>betrug</a:t>
            </a:r>
            <a:r>
              <a:rPr lang="en-GB" altLang="pl-PL" b="1" dirty="0" smtClean="0">
                <a:cs typeface="Arial" panose="020B0604020202020204" pitchFamily="34" charset="0"/>
              </a:rPr>
              <a:t> </a:t>
            </a:r>
            <a:r>
              <a:rPr lang="en-GB" altLang="pl-PL" b="1" dirty="0" err="1" smtClean="0">
                <a:cs typeface="Arial" panose="020B0604020202020204" pitchFamily="34" charset="0"/>
              </a:rPr>
              <a:t>etwa</a:t>
            </a:r>
            <a:r>
              <a:rPr lang="en-GB" altLang="pl-PL" b="1" dirty="0" smtClean="0">
                <a:cs typeface="Arial" panose="020B0604020202020204" pitchFamily="34" charset="0"/>
              </a:rPr>
              <a:t> 12,1 Mio. t und die TM-</a:t>
            </a:r>
            <a:r>
              <a:rPr lang="en-GB" altLang="pl-PL" b="1" dirty="0" err="1" smtClean="0">
                <a:cs typeface="Arial" panose="020B0604020202020204" pitchFamily="34" charset="0"/>
              </a:rPr>
              <a:t>Produktion</a:t>
            </a:r>
            <a:r>
              <a:rPr lang="en-GB" altLang="pl-PL" b="1" dirty="0" smtClean="0">
                <a:cs typeface="Arial" panose="020B0604020202020204" pitchFamily="34" charset="0"/>
              </a:rPr>
              <a:t> auf </a:t>
            </a:r>
            <a:r>
              <a:rPr lang="en-GB" altLang="pl-PL" b="1" dirty="0" err="1" smtClean="0">
                <a:cs typeface="Arial" panose="020B0604020202020204" pitchFamily="34" charset="0"/>
              </a:rPr>
              <a:t>Dauergrünland</a:t>
            </a:r>
            <a:r>
              <a:rPr lang="en-GB" altLang="pl-PL" b="1" dirty="0" smtClean="0">
                <a:cs typeface="Arial" panose="020B0604020202020204" pitchFamily="34" charset="0"/>
              </a:rPr>
              <a:t> </a:t>
            </a:r>
            <a:r>
              <a:rPr lang="en-GB" altLang="pl-PL" b="1" dirty="0" err="1" smtClean="0">
                <a:cs typeface="Arial" panose="020B0604020202020204" pitchFamily="34" charset="0"/>
              </a:rPr>
              <a:t>rund</a:t>
            </a:r>
            <a:r>
              <a:rPr lang="en-GB" altLang="pl-PL" b="1" dirty="0" smtClean="0">
                <a:cs typeface="Arial" panose="020B0604020202020204" pitchFamily="34" charset="0"/>
              </a:rPr>
              <a:t> 2,9 t/ha. Der </a:t>
            </a:r>
            <a:r>
              <a:rPr lang="en-GB" altLang="pl-PL" b="1" dirty="0" err="1" smtClean="0">
                <a:cs typeface="Arial" panose="020B0604020202020204" pitchFamily="34" charset="0"/>
              </a:rPr>
              <a:t>durchschnittliche</a:t>
            </a:r>
            <a:r>
              <a:rPr lang="en-GB" altLang="pl-PL" b="1" dirty="0" smtClean="0">
                <a:cs typeface="Arial" panose="020B0604020202020204" pitchFamily="34" charset="0"/>
              </a:rPr>
              <a:t> </a:t>
            </a:r>
            <a:r>
              <a:rPr lang="en-GB" altLang="pl-PL" b="1" dirty="0" err="1" smtClean="0">
                <a:cs typeface="Arial" panose="020B0604020202020204" pitchFamily="34" charset="0"/>
              </a:rPr>
              <a:t>Heuertrag</a:t>
            </a:r>
            <a:r>
              <a:rPr lang="en-GB" altLang="pl-PL" b="1" dirty="0" smtClean="0">
                <a:cs typeface="Arial" panose="020B0604020202020204" pitchFamily="34" charset="0"/>
              </a:rPr>
              <a:t> lag </a:t>
            </a:r>
            <a:r>
              <a:rPr lang="en-GB" altLang="pl-PL" b="1" dirty="0" err="1" smtClean="0">
                <a:cs typeface="Arial" panose="020B0604020202020204" pitchFamily="34" charset="0"/>
              </a:rPr>
              <a:t>bei</a:t>
            </a:r>
            <a:r>
              <a:rPr lang="en-GB" altLang="pl-PL" b="1" dirty="0" smtClean="0">
                <a:cs typeface="Arial" panose="020B0604020202020204" pitchFamily="34" charset="0"/>
              </a:rPr>
              <a:t> </a:t>
            </a:r>
            <a:r>
              <a:rPr lang="en-GB" altLang="pl-PL" b="1" dirty="0" err="1" smtClean="0">
                <a:cs typeface="Arial" panose="020B0604020202020204" pitchFamily="34" charset="0"/>
              </a:rPr>
              <a:t>über</a:t>
            </a:r>
            <a:r>
              <a:rPr lang="en-GB" altLang="pl-PL" b="1" dirty="0" smtClean="0">
                <a:cs typeface="Arial" panose="020B0604020202020204" pitchFamily="34" charset="0"/>
              </a:rPr>
              <a:t> 4,7 t/ha.</a:t>
            </a:r>
            <a:endParaRPr lang="pl-PL" altLang="pl-PL" dirty="0" smtClean="0">
              <a:cs typeface="Arial" panose="020B0604020202020204" pitchFamily="34" charset="0"/>
            </a:endParaRPr>
          </a:p>
          <a:p>
            <a:endParaRPr lang="pl-PL" altLang="pl-PL" dirty="0" smtClean="0">
              <a:cs typeface="Arial" panose="020B0604020202020204" pitchFamily="34" charset="0"/>
            </a:endParaRPr>
          </a:p>
        </p:txBody>
      </p:sp>
    </p:spTree>
    <p:extLst>
      <p:ext uri="{BB962C8B-B14F-4D97-AF65-F5344CB8AC3E}">
        <p14:creationId xmlns:p14="http://schemas.microsoft.com/office/powerpoint/2010/main" val="13061192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83025" y="9259888"/>
            <a:ext cx="2968625" cy="487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defTabSz="449263" eaLnBrk="0" fontAlgn="base" hangingPunct="0">
              <a:spcBef>
                <a:spcPct val="0"/>
              </a:spcBef>
              <a:spcAft>
                <a:spcPct val="0"/>
              </a:spcAft>
              <a:defRPr/>
            </a:pPr>
            <a:fld id="{C1692FCC-FBFD-45BA-8820-9C982087E701}" type="slidenum">
              <a:rPr lang="pl-PL" altLang="pl-PL" sz="1200">
                <a:solidFill>
                  <a:srgbClr val="000000"/>
                </a:solidFill>
              </a:rPr>
              <a:pPr algn="l" defTabSz="449263" eaLnBrk="0" fontAlgn="base" hangingPunct="0">
                <a:spcBef>
                  <a:spcPct val="0"/>
                </a:spcBef>
                <a:spcAft>
                  <a:spcPct val="0"/>
                </a:spcAft>
                <a:defRPr/>
              </a:pPr>
              <a:t>257</a:t>
            </a:fld>
            <a:endParaRPr lang="pl-PL" altLang="pl-PL" sz="1200">
              <a:solidFill>
                <a:srgbClr val="000000"/>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825967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sv-SE"/>
          </a:p>
        </p:txBody>
      </p:sp>
      <p:sp>
        <p:nvSpPr>
          <p:cNvPr id="68611"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685817" indent="-263776">
              <a:defRPr>
                <a:solidFill>
                  <a:schemeClr val="tx1"/>
                </a:solidFill>
                <a:latin typeface="Calibri" pitchFamily="34" charset="0"/>
              </a:defRPr>
            </a:lvl2pPr>
            <a:lvl3pPr marL="1055103" indent="-211021">
              <a:defRPr>
                <a:solidFill>
                  <a:schemeClr val="tx1"/>
                </a:solidFill>
                <a:latin typeface="Calibri" pitchFamily="34" charset="0"/>
              </a:defRPr>
            </a:lvl3pPr>
            <a:lvl4pPr marL="1477145" indent="-211021">
              <a:defRPr>
                <a:solidFill>
                  <a:schemeClr val="tx1"/>
                </a:solidFill>
                <a:latin typeface="Calibri" pitchFamily="34" charset="0"/>
              </a:defRPr>
            </a:lvl4pPr>
            <a:lvl5pPr marL="1899186" indent="-211021">
              <a:defRPr>
                <a:solidFill>
                  <a:schemeClr val="tx1"/>
                </a:solidFill>
                <a:latin typeface="Calibri" pitchFamily="34" charset="0"/>
              </a:defRPr>
            </a:lvl5pPr>
            <a:lvl6pPr marL="2321227" indent="-211021" fontAlgn="base">
              <a:spcBef>
                <a:spcPct val="0"/>
              </a:spcBef>
              <a:spcAft>
                <a:spcPct val="0"/>
              </a:spcAft>
              <a:defRPr>
                <a:solidFill>
                  <a:schemeClr val="tx1"/>
                </a:solidFill>
                <a:latin typeface="Calibri" pitchFamily="34" charset="0"/>
              </a:defRPr>
            </a:lvl6pPr>
            <a:lvl7pPr marL="2743269" indent="-211021" fontAlgn="base">
              <a:spcBef>
                <a:spcPct val="0"/>
              </a:spcBef>
              <a:spcAft>
                <a:spcPct val="0"/>
              </a:spcAft>
              <a:defRPr>
                <a:solidFill>
                  <a:schemeClr val="tx1"/>
                </a:solidFill>
                <a:latin typeface="Calibri" pitchFamily="34" charset="0"/>
              </a:defRPr>
            </a:lvl7pPr>
            <a:lvl8pPr marL="3165310" indent="-211021" fontAlgn="base">
              <a:spcBef>
                <a:spcPct val="0"/>
              </a:spcBef>
              <a:spcAft>
                <a:spcPct val="0"/>
              </a:spcAft>
              <a:defRPr>
                <a:solidFill>
                  <a:schemeClr val="tx1"/>
                </a:solidFill>
                <a:latin typeface="Calibri" pitchFamily="34" charset="0"/>
              </a:defRPr>
            </a:lvl8pPr>
            <a:lvl9pPr marL="3587351" indent="-21102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598F5E6-3AAE-4CFF-8A52-0754CB977D84}" type="slidenum">
              <a:rPr lang="fr-FR" altLang="sv-SE">
                <a:solidFill>
                  <a:prstClr val="black"/>
                </a:solidFill>
              </a:rPr>
              <a:pPr fontAlgn="base">
                <a:spcBef>
                  <a:spcPct val="0"/>
                </a:spcBef>
                <a:spcAft>
                  <a:spcPct val="0"/>
                </a:spcAft>
                <a:defRPr/>
              </a:pPr>
              <a:t>45</a:t>
            </a:fld>
            <a:endParaRPr lang="fr-FR" altLang="sv-SE">
              <a:solidFill>
                <a:prstClr val="black"/>
              </a:solidFill>
            </a:endParaRPr>
          </a:p>
        </p:txBody>
      </p:sp>
    </p:spTree>
    <p:extLst>
      <p:ext uri="{BB962C8B-B14F-4D97-AF65-F5344CB8AC3E}">
        <p14:creationId xmlns:p14="http://schemas.microsoft.com/office/powerpoint/2010/main" val="30813393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defTabSz="449263" eaLnBrk="0" fontAlgn="base" hangingPunct="0">
              <a:spcBef>
                <a:spcPct val="0"/>
              </a:spcBef>
              <a:spcAft>
                <a:spcPct val="0"/>
              </a:spcAft>
              <a:defRPr/>
            </a:pPr>
            <a:fld id="{A5EC485F-015F-4BF8-ABE3-EEE107973B32}" type="slidenum">
              <a:rPr lang="pl-PL" altLang="pl-PL" sz="1200" smtClean="0">
                <a:solidFill>
                  <a:srgbClr val="000000"/>
                </a:solidFill>
              </a:rPr>
              <a:pPr algn="l" defTabSz="449263" eaLnBrk="0" fontAlgn="base" hangingPunct="0">
                <a:spcBef>
                  <a:spcPct val="0"/>
                </a:spcBef>
                <a:spcAft>
                  <a:spcPct val="0"/>
                </a:spcAft>
                <a:defRPr/>
              </a:pPr>
              <a:t>259</a:t>
            </a:fld>
            <a:endParaRPr lang="pl-PL" altLang="pl-PL" sz="1200" smtClean="0">
              <a:solidFill>
                <a:srgbClr val="000000"/>
              </a:solidFill>
            </a:endParaRPr>
          </a:p>
        </p:txBody>
      </p:sp>
      <p:sp>
        <p:nvSpPr>
          <p:cNvPr id="133123" name="Rectangle 2"/>
          <p:cNvSpPr>
            <a:spLocks noGrp="1" noRot="1" noChangeAspect="1" noChangeArrowheads="1" noTextEdit="1"/>
          </p:cNvSpPr>
          <p:nvPr>
            <p:ph type="sldImg"/>
          </p:nvPr>
        </p:nvSpPr>
        <p:spPr>
          <a:xfrm>
            <a:off x="989013" y="730250"/>
            <a:ext cx="4873625" cy="3656013"/>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3584580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pl-PL" b="1" smtClean="0"/>
              <a:t>Die Produktion von Futtermitteln für Tiere war bisher das Hauptziel</a:t>
            </a:r>
            <a:r>
              <a:rPr lang="pl-PL" altLang="pl-PL" b="1" smtClean="0"/>
              <a:t> der</a:t>
            </a:r>
            <a:r>
              <a:rPr lang="en-GB" altLang="pl-PL" b="1" smtClean="0"/>
              <a:t> Wiesen- und Weidenutzung. Diese Karte zeigt die Variation der Graslandproduktivität in den europäischen Ländern.</a:t>
            </a:r>
            <a:endParaRPr lang="pl-PL" altLang="pl-PL" smtClean="0"/>
          </a:p>
          <a:p>
            <a:pPr eaLnBrk="1" hangingPunct="1"/>
            <a:endParaRPr lang="pl-PL" altLang="pl-PL" smtClean="0"/>
          </a:p>
        </p:txBody>
      </p:sp>
    </p:spTree>
    <p:extLst>
      <p:ext uri="{BB962C8B-B14F-4D97-AF65-F5344CB8AC3E}">
        <p14:creationId xmlns:p14="http://schemas.microsoft.com/office/powerpoint/2010/main" val="28911461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pl-PL" b="1" smtClean="0"/>
              <a:t>Die Produktion von Futtermitteln für Tiere war bisher das Hauptziel</a:t>
            </a:r>
            <a:r>
              <a:rPr lang="pl-PL" altLang="pl-PL" b="1" smtClean="0"/>
              <a:t> der</a:t>
            </a:r>
            <a:r>
              <a:rPr lang="en-GB" altLang="pl-PL" b="1" smtClean="0"/>
              <a:t> Wiesen- und Weidenutzung. Diese Karte zeigt die Variation der Graslandproduktivität in den europäischen Ländern.</a:t>
            </a:r>
            <a:endParaRPr lang="pl-PL" altLang="pl-PL" smtClean="0"/>
          </a:p>
          <a:p>
            <a:pPr eaLnBrk="1" hangingPunct="1"/>
            <a:endParaRPr lang="pl-PL" altLang="pl-PL" smtClean="0"/>
          </a:p>
        </p:txBody>
      </p:sp>
    </p:spTree>
    <p:extLst>
      <p:ext uri="{BB962C8B-B14F-4D97-AF65-F5344CB8AC3E}">
        <p14:creationId xmlns:p14="http://schemas.microsoft.com/office/powerpoint/2010/main" val="33382115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pl-PL" b="1" dirty="0" smtClean="0">
                <a:cs typeface="Arial" panose="020B0604020202020204" pitchFamily="34" charset="0"/>
              </a:rPr>
              <a:t>Die Hauptnutzung von polnischem Grünland ist das Schneiden, um Heu zu gewinnen und in </a:t>
            </a:r>
            <a:r>
              <a:rPr lang="en-GB" altLang="pl-PL" b="1" smtClean="0">
                <a:cs typeface="Arial" panose="020B0604020202020204" pitchFamily="34" charset="0"/>
              </a:rPr>
              <a:t>geringerem Maße </a:t>
            </a:r>
            <a:r>
              <a:rPr lang="en-GB" altLang="pl-PL" b="1" dirty="0" smtClean="0">
                <a:cs typeface="Arial" panose="020B0604020202020204" pitchFamily="34" charset="0"/>
              </a:rPr>
              <a:t>Silage zu produzieren.</a:t>
            </a:r>
            <a:endParaRPr lang="pl-PL" altLang="pl-PL" dirty="0" smtClean="0">
              <a:cs typeface="Arial" panose="020B0604020202020204" pitchFamily="34" charset="0"/>
            </a:endParaRPr>
          </a:p>
          <a:p>
            <a:r>
              <a:rPr lang="en-GB" altLang="pl-PL" b="1" dirty="0" smtClean="0">
                <a:cs typeface="Arial" panose="020B0604020202020204" pitchFamily="34" charset="0"/>
              </a:rPr>
              <a:t>Die Heuproduktion aus Dauergrünland betrug 12,1 </a:t>
            </a:r>
            <a:r>
              <a:rPr lang="en-GB" altLang="pl-PL" b="1" dirty="0" err="1" smtClean="0">
                <a:cs typeface="Arial" panose="020B0604020202020204" pitchFamily="34" charset="0"/>
              </a:rPr>
              <a:t>Mio.</a:t>
            </a:r>
            <a:r>
              <a:rPr lang="en-GB" altLang="pl-PL" b="1" dirty="0" smtClean="0">
                <a:cs typeface="Arial" panose="020B0604020202020204" pitchFamily="34" charset="0"/>
              </a:rPr>
              <a:t> t und die DM-Produktion aus Dauergrünland rund 2,9 Tonnen. Der durchschnittliche Heuertrag lag bei über 4,7 t/ha.</a:t>
            </a:r>
            <a:endParaRPr lang="pl-PL" altLang="pl-PL" dirty="0" smtClean="0">
              <a:cs typeface="Arial" panose="020B0604020202020204" pitchFamily="34" charset="0"/>
            </a:endParaRPr>
          </a:p>
          <a:p>
            <a:r>
              <a:rPr lang="pl-PL" altLang="pl-PL" dirty="0" smtClean="0">
                <a:cs typeface="Arial" panose="020B0604020202020204" pitchFamily="34" charset="0"/>
              </a:rPr>
              <a:t> </a:t>
            </a:r>
          </a:p>
        </p:txBody>
      </p:sp>
    </p:spTree>
    <p:extLst>
      <p:ext uri="{BB962C8B-B14F-4D97-AF65-F5344CB8AC3E}">
        <p14:creationId xmlns:p14="http://schemas.microsoft.com/office/powerpoint/2010/main" val="999697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pl-PL" b="1" dirty="0" smtClean="0">
                <a:cs typeface="Arial" panose="020B0604020202020204" pitchFamily="34" charset="0"/>
              </a:rPr>
              <a:t>Die Hauptnutzung von polnischem Grünland ist das Schneiden, um Heu zu gewinnen und in </a:t>
            </a:r>
            <a:r>
              <a:rPr lang="en-GB" altLang="pl-PL" b="1" smtClean="0">
                <a:cs typeface="Arial" panose="020B0604020202020204" pitchFamily="34" charset="0"/>
              </a:rPr>
              <a:t>geringerem Maße </a:t>
            </a:r>
            <a:r>
              <a:rPr lang="en-GB" altLang="pl-PL" b="1" dirty="0" smtClean="0">
                <a:cs typeface="Arial" panose="020B0604020202020204" pitchFamily="34" charset="0"/>
              </a:rPr>
              <a:t>Silage zu produzieren.</a:t>
            </a:r>
            <a:endParaRPr lang="pl-PL" altLang="pl-PL" dirty="0" smtClean="0">
              <a:cs typeface="Arial" panose="020B0604020202020204" pitchFamily="34" charset="0"/>
            </a:endParaRPr>
          </a:p>
          <a:p>
            <a:r>
              <a:rPr lang="en-GB" altLang="pl-PL" b="1" dirty="0" smtClean="0">
                <a:cs typeface="Arial" panose="020B0604020202020204" pitchFamily="34" charset="0"/>
              </a:rPr>
              <a:t>Die Heuproduktion aus Dauergrünland betrug 12,1 </a:t>
            </a:r>
            <a:r>
              <a:rPr lang="en-GB" altLang="pl-PL" b="1" dirty="0" err="1" smtClean="0">
                <a:cs typeface="Arial" panose="020B0604020202020204" pitchFamily="34" charset="0"/>
              </a:rPr>
              <a:t>Mio.</a:t>
            </a:r>
            <a:r>
              <a:rPr lang="en-GB" altLang="pl-PL" b="1" dirty="0" smtClean="0">
                <a:cs typeface="Arial" panose="020B0604020202020204" pitchFamily="34" charset="0"/>
              </a:rPr>
              <a:t> t und die DM-Produktion aus Dauergrünland rund 2,9 Tonnen. Der durchschnittliche Heuertrag lag bei über 4,7 t/ha.</a:t>
            </a:r>
            <a:endParaRPr lang="pl-PL" altLang="pl-PL" dirty="0" smtClean="0">
              <a:cs typeface="Arial" panose="020B0604020202020204" pitchFamily="34" charset="0"/>
            </a:endParaRPr>
          </a:p>
          <a:p>
            <a:r>
              <a:rPr lang="pl-PL" altLang="pl-PL" dirty="0" smtClean="0">
                <a:cs typeface="Arial" panose="020B0604020202020204" pitchFamily="34" charset="0"/>
              </a:rPr>
              <a:t> </a:t>
            </a:r>
          </a:p>
        </p:txBody>
      </p:sp>
    </p:spTree>
    <p:extLst>
      <p:ext uri="{BB962C8B-B14F-4D97-AF65-F5344CB8AC3E}">
        <p14:creationId xmlns:p14="http://schemas.microsoft.com/office/powerpoint/2010/main" val="39350698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pl-PL" b="1" dirty="0" smtClean="0">
                <a:cs typeface="Arial" panose="020B0604020202020204" pitchFamily="34" charset="0"/>
              </a:rPr>
              <a:t>Die Hauptnutzung von polnischem Grünland ist das Schneiden, um Heu zu gewinnen und in </a:t>
            </a:r>
            <a:r>
              <a:rPr lang="en-GB" altLang="pl-PL" b="1" smtClean="0">
                <a:cs typeface="Arial" panose="020B0604020202020204" pitchFamily="34" charset="0"/>
              </a:rPr>
              <a:t>geringerem Maße </a:t>
            </a:r>
            <a:r>
              <a:rPr lang="en-GB" altLang="pl-PL" b="1" dirty="0" smtClean="0">
                <a:cs typeface="Arial" panose="020B0604020202020204" pitchFamily="34" charset="0"/>
              </a:rPr>
              <a:t>Silage zu produzieren.</a:t>
            </a:r>
            <a:endParaRPr lang="pl-PL" altLang="pl-PL" dirty="0" smtClean="0">
              <a:cs typeface="Arial" panose="020B0604020202020204" pitchFamily="34" charset="0"/>
            </a:endParaRPr>
          </a:p>
          <a:p>
            <a:r>
              <a:rPr lang="en-GB" altLang="pl-PL" b="1" dirty="0" smtClean="0">
                <a:cs typeface="Arial" panose="020B0604020202020204" pitchFamily="34" charset="0"/>
              </a:rPr>
              <a:t>Die Heuproduktion aus Dauergrünland betrug 12,1 </a:t>
            </a:r>
            <a:r>
              <a:rPr lang="en-GB" altLang="pl-PL" b="1" dirty="0" err="1" smtClean="0">
                <a:cs typeface="Arial" panose="020B0604020202020204" pitchFamily="34" charset="0"/>
              </a:rPr>
              <a:t>Mio.</a:t>
            </a:r>
            <a:r>
              <a:rPr lang="en-GB" altLang="pl-PL" b="1" dirty="0" smtClean="0">
                <a:cs typeface="Arial" panose="020B0604020202020204" pitchFamily="34" charset="0"/>
              </a:rPr>
              <a:t> t und die DM-Produktion aus Dauergrünland rund 2,9 Tonnen. Der durchschnittliche Heuertrag lag bei über 4,7 t/ha.</a:t>
            </a:r>
            <a:endParaRPr lang="pl-PL" altLang="pl-PL" dirty="0" smtClean="0">
              <a:cs typeface="Arial" panose="020B0604020202020204" pitchFamily="34" charset="0"/>
            </a:endParaRPr>
          </a:p>
          <a:p>
            <a:r>
              <a:rPr lang="pl-PL" altLang="pl-PL" dirty="0" smtClean="0">
                <a:cs typeface="Arial" panose="020B0604020202020204" pitchFamily="34" charset="0"/>
              </a:rPr>
              <a:t> </a:t>
            </a:r>
          </a:p>
        </p:txBody>
      </p:sp>
    </p:spTree>
    <p:extLst>
      <p:ext uri="{BB962C8B-B14F-4D97-AF65-F5344CB8AC3E}">
        <p14:creationId xmlns:p14="http://schemas.microsoft.com/office/powerpoint/2010/main" val="36136958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5394701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335165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9665852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534486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endParaRPr lang="en-IE" altLang="en-US"/>
          </a:p>
        </p:txBody>
      </p:sp>
      <p:sp>
        <p:nvSpPr>
          <p:cNvPr id="66564" name="Slide Number Placeholder 3"/>
          <p:cNvSpPr>
            <a:spLocks noGrp="1"/>
          </p:cNvSpPr>
          <p:nvPr>
            <p:ph type="sldNum" sz="quarter" idx="5"/>
          </p:nvPr>
        </p:nvSpPr>
        <p:spPr>
          <a:noFill/>
        </p:spPr>
        <p:txBody>
          <a:bodyPr/>
          <a:lstStyle>
            <a:lvl1pPr defTabSz="922338">
              <a:defRPr b="1">
                <a:solidFill>
                  <a:schemeClr val="bg1"/>
                </a:solidFill>
                <a:latin typeface="Arial" charset="0"/>
              </a:defRPr>
            </a:lvl1pPr>
            <a:lvl2pPr marL="742950" indent="-285750" defTabSz="922338">
              <a:defRPr b="1">
                <a:solidFill>
                  <a:schemeClr val="bg1"/>
                </a:solidFill>
                <a:latin typeface="Arial" charset="0"/>
              </a:defRPr>
            </a:lvl2pPr>
            <a:lvl3pPr marL="1143000" indent="-228600" defTabSz="922338">
              <a:defRPr b="1">
                <a:solidFill>
                  <a:schemeClr val="bg1"/>
                </a:solidFill>
                <a:latin typeface="Arial" charset="0"/>
              </a:defRPr>
            </a:lvl3pPr>
            <a:lvl4pPr marL="1600200" indent="-228600" defTabSz="922338">
              <a:defRPr b="1">
                <a:solidFill>
                  <a:schemeClr val="bg1"/>
                </a:solidFill>
                <a:latin typeface="Arial" charset="0"/>
              </a:defRPr>
            </a:lvl4pPr>
            <a:lvl5pPr marL="2057400" indent="-228600" defTabSz="922338">
              <a:defRPr b="1">
                <a:solidFill>
                  <a:schemeClr val="bg1"/>
                </a:solidFill>
                <a:latin typeface="Arial" charset="0"/>
              </a:defRPr>
            </a:lvl5pPr>
            <a:lvl6pPr marL="2514600" indent="-228600" algn="ctr" defTabSz="922338" eaLnBrk="0" fontAlgn="base" hangingPunct="0">
              <a:spcBef>
                <a:spcPct val="50000"/>
              </a:spcBef>
              <a:spcAft>
                <a:spcPct val="0"/>
              </a:spcAft>
              <a:defRPr b="1">
                <a:solidFill>
                  <a:schemeClr val="bg1"/>
                </a:solidFill>
                <a:latin typeface="Arial" charset="0"/>
              </a:defRPr>
            </a:lvl6pPr>
            <a:lvl7pPr marL="2971800" indent="-228600" algn="ctr" defTabSz="922338" eaLnBrk="0" fontAlgn="base" hangingPunct="0">
              <a:spcBef>
                <a:spcPct val="50000"/>
              </a:spcBef>
              <a:spcAft>
                <a:spcPct val="0"/>
              </a:spcAft>
              <a:defRPr b="1">
                <a:solidFill>
                  <a:schemeClr val="bg1"/>
                </a:solidFill>
                <a:latin typeface="Arial" charset="0"/>
              </a:defRPr>
            </a:lvl7pPr>
            <a:lvl8pPr marL="3429000" indent="-228600" algn="ctr" defTabSz="922338" eaLnBrk="0" fontAlgn="base" hangingPunct="0">
              <a:spcBef>
                <a:spcPct val="50000"/>
              </a:spcBef>
              <a:spcAft>
                <a:spcPct val="0"/>
              </a:spcAft>
              <a:defRPr b="1">
                <a:solidFill>
                  <a:schemeClr val="bg1"/>
                </a:solidFill>
                <a:latin typeface="Arial" charset="0"/>
              </a:defRPr>
            </a:lvl8pPr>
            <a:lvl9pPr marL="3886200" indent="-228600" algn="ctr" defTabSz="922338" eaLnBrk="0" fontAlgn="base" hangingPunct="0">
              <a:spcBef>
                <a:spcPct val="50000"/>
              </a:spcBef>
              <a:spcAft>
                <a:spcPct val="0"/>
              </a:spcAft>
              <a:defRPr b="1">
                <a:solidFill>
                  <a:schemeClr val="bg1"/>
                </a:solidFill>
                <a:latin typeface="Arial" charset="0"/>
              </a:defRPr>
            </a:lvl9pPr>
          </a:lstStyle>
          <a:p>
            <a:pPr>
              <a:defRPr/>
            </a:pPr>
            <a:fld id="{6DDB93D6-7A99-4069-97D5-E0FB48EFD54F}" type="slidenum">
              <a:rPr lang="en-IE" altLang="en-US" b="0" smtClean="0">
                <a:solidFill>
                  <a:srgbClr val="000000"/>
                </a:solidFill>
              </a:rPr>
              <a:pPr>
                <a:defRPr/>
              </a:pPr>
              <a:t>57</a:t>
            </a:fld>
            <a:endParaRPr lang="en-IE" altLang="en-US" b="0">
              <a:solidFill>
                <a:srgbClr val="000000"/>
              </a:solidFill>
            </a:endParaRPr>
          </a:p>
        </p:txBody>
      </p:sp>
    </p:spTree>
    <p:extLst>
      <p:ext uri="{BB962C8B-B14F-4D97-AF65-F5344CB8AC3E}">
        <p14:creationId xmlns:p14="http://schemas.microsoft.com/office/powerpoint/2010/main" val="11266543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5373136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l" defTabSz="449263" fontAlgn="base">
              <a:lnSpc>
                <a:spcPct val="93000"/>
              </a:lnSpc>
              <a:spcBef>
                <a:spcPct val="0"/>
              </a:spcBef>
              <a:spcAft>
                <a:spcPct val="0"/>
              </a:spcAft>
              <a:buFont typeface="Arial" panose="020B0604020202020204" pitchFamily="34" charset="0"/>
              <a:buNone/>
              <a:defRPr/>
            </a:pPr>
            <a:fld id="{DE58540B-E664-40C5-BAFF-A2199FDFA865}" type="slidenum">
              <a:rPr lang="pl-PL" altLang="pl-PL"/>
              <a:pPr algn="l" defTabSz="449263" fontAlgn="base">
                <a:lnSpc>
                  <a:spcPct val="93000"/>
                </a:lnSpc>
                <a:spcBef>
                  <a:spcPct val="0"/>
                </a:spcBef>
                <a:spcAft>
                  <a:spcPct val="0"/>
                </a:spcAft>
                <a:buFont typeface="Arial" panose="020B0604020202020204" pitchFamily="34" charset="0"/>
                <a:buNone/>
                <a:defRPr/>
              </a:pPr>
              <a:t>275</a:t>
            </a:fld>
            <a:endParaRPr lang="pl-PL" altLang="pl-PL"/>
          </a:p>
        </p:txBody>
      </p:sp>
      <p:sp>
        <p:nvSpPr>
          <p:cNvPr id="53251" name="Rectangle 2"/>
          <p:cNvSpPr>
            <a:spLocks noGrp="1" noRot="1" noChangeAspect="1" noChangeArrowheads="1" noTextEdit="1"/>
          </p:cNvSpPr>
          <p:nvPr>
            <p:ph type="sldImg"/>
          </p:nvPr>
        </p:nvSpPr>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6838517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l" defTabSz="449263" fontAlgn="base">
              <a:spcBef>
                <a:spcPct val="0"/>
              </a:spcBef>
              <a:spcAft>
                <a:spcPct val="0"/>
              </a:spcAft>
              <a:buClrTx/>
              <a:buSzTx/>
              <a:buFont typeface="Arial" panose="020B0604020202020204" pitchFamily="34" charset="0"/>
              <a:buNone/>
              <a:defRPr/>
            </a:pPr>
            <a:fld id="{353617F1-2D69-4B65-BC07-41668758D2C0}" type="slidenum">
              <a:rPr lang="pl-PL" altLang="pl-PL"/>
              <a:pPr algn="l" defTabSz="449263" fontAlgn="base">
                <a:spcBef>
                  <a:spcPct val="0"/>
                </a:spcBef>
                <a:spcAft>
                  <a:spcPct val="0"/>
                </a:spcAft>
                <a:buClrTx/>
                <a:buSzTx/>
                <a:buFont typeface="Arial" panose="020B0604020202020204" pitchFamily="34" charset="0"/>
                <a:buNone/>
                <a:defRPr/>
              </a:pPr>
              <a:t>276</a:t>
            </a:fld>
            <a:endParaRPr lang="pl-PL" altLang="pl-PL"/>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22748590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l" defTabSz="449263" fontAlgn="base">
              <a:spcBef>
                <a:spcPct val="0"/>
              </a:spcBef>
              <a:spcAft>
                <a:spcPct val="0"/>
              </a:spcAft>
              <a:buClrTx/>
              <a:buSzTx/>
              <a:buFont typeface="Arial" panose="020B0604020202020204" pitchFamily="34" charset="0"/>
              <a:buNone/>
              <a:defRPr/>
            </a:pPr>
            <a:fld id="{353617F1-2D69-4B65-BC07-41668758D2C0}" type="slidenum">
              <a:rPr lang="pl-PL" altLang="pl-PL"/>
              <a:pPr algn="l" defTabSz="449263" fontAlgn="base">
                <a:spcBef>
                  <a:spcPct val="0"/>
                </a:spcBef>
                <a:spcAft>
                  <a:spcPct val="0"/>
                </a:spcAft>
                <a:buClrTx/>
                <a:buSzTx/>
                <a:buFont typeface="Arial" panose="020B0604020202020204" pitchFamily="34" charset="0"/>
                <a:buNone/>
                <a:defRPr/>
              </a:pPr>
              <a:t>277</a:t>
            </a:fld>
            <a:endParaRPr lang="pl-PL" altLang="pl-PL"/>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23704938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l" defTabSz="449263" fontAlgn="base">
              <a:spcBef>
                <a:spcPct val="0"/>
              </a:spcBef>
              <a:spcAft>
                <a:spcPct val="0"/>
              </a:spcAft>
              <a:buClrTx/>
              <a:buSzTx/>
              <a:buFont typeface="Arial" panose="020B0604020202020204" pitchFamily="34" charset="0"/>
              <a:buNone/>
              <a:defRPr/>
            </a:pPr>
            <a:fld id="{353617F1-2D69-4B65-BC07-41668758D2C0}" type="slidenum">
              <a:rPr lang="pl-PL" altLang="pl-PL"/>
              <a:pPr algn="l" defTabSz="449263" fontAlgn="base">
                <a:spcBef>
                  <a:spcPct val="0"/>
                </a:spcBef>
                <a:spcAft>
                  <a:spcPct val="0"/>
                </a:spcAft>
                <a:buClrTx/>
                <a:buSzTx/>
                <a:buFont typeface="Arial" panose="020B0604020202020204" pitchFamily="34" charset="0"/>
                <a:buNone/>
                <a:defRPr/>
              </a:pPr>
              <a:t>280</a:t>
            </a:fld>
            <a:endParaRPr lang="pl-PL" altLang="pl-PL"/>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1673847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3025" y="9259888"/>
            <a:ext cx="2968625" cy="487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defTabSz="449263" eaLnBrk="0" fontAlgn="base" hangingPunct="0">
              <a:spcBef>
                <a:spcPct val="0"/>
              </a:spcBef>
              <a:spcAft>
                <a:spcPct val="0"/>
              </a:spcAft>
              <a:defRPr/>
            </a:pPr>
            <a:fld id="{8219426F-1035-460B-805D-3D483FEE4367}" type="slidenum">
              <a:rPr lang="pl-PL" altLang="pl-PL" sz="1200">
                <a:solidFill>
                  <a:srgbClr val="000000"/>
                </a:solidFill>
              </a:rPr>
              <a:pPr algn="l" defTabSz="449263" eaLnBrk="0" fontAlgn="base" hangingPunct="0">
                <a:spcBef>
                  <a:spcPct val="0"/>
                </a:spcBef>
                <a:spcAft>
                  <a:spcPct val="0"/>
                </a:spcAft>
                <a:defRPr/>
              </a:pPr>
              <a:t>283</a:t>
            </a:fld>
            <a:endParaRPr lang="pl-PL" altLang="pl-PL" sz="1200">
              <a:solidFill>
                <a:srgbClr val="000000"/>
              </a:solidFill>
            </a:endParaRPr>
          </a:p>
        </p:txBody>
      </p:sp>
      <p:sp>
        <p:nvSpPr>
          <p:cNvPr id="38915" name="Rectangle 2"/>
          <p:cNvSpPr>
            <a:spLocks noGrp="1" noRot="1" noChangeAspect="1" noChangeArrowheads="1" noTextEdit="1"/>
          </p:cNvSpPr>
          <p:nvPr>
            <p:ph type="sldImg"/>
          </p:nvPr>
        </p:nvSpPr>
        <p:spPr>
          <a:xfrm>
            <a:off x="990600" y="731838"/>
            <a:ext cx="4872038" cy="3654425"/>
          </a:xfrm>
          <a:ln/>
        </p:spPr>
      </p:sp>
      <p:sp>
        <p:nvSpPr>
          <p:cNvPr id="38916" name="Rectangle 3"/>
          <p:cNvSpPr>
            <a:spLocks noGrp="1" noChangeArrowheads="1"/>
          </p:cNvSpPr>
          <p:nvPr>
            <p:ph type="body" idx="1"/>
          </p:nvPr>
        </p:nvSpPr>
        <p:spPr>
          <a:xfrm>
            <a:off x="912813" y="4630738"/>
            <a:ext cx="5026025" cy="4386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28586390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2956850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40749012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912350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defRPr sz="1200">
                <a:solidFill>
                  <a:schemeClr val="tx1"/>
                </a:solidFill>
                <a:latin typeface="Times New Roman" panose="02020603050405020304" pitchFamily="18" charset="0"/>
              </a:defRPr>
            </a:lvl1pPr>
            <a:lvl2pPr marL="742950" indent="-285750" defTabSz="449263">
              <a:spcBef>
                <a:spcPct val="30000"/>
              </a:spcBef>
              <a:defRPr sz="1200">
                <a:solidFill>
                  <a:schemeClr val="tx1"/>
                </a:solidFill>
                <a:latin typeface="Times New Roman" panose="02020603050405020304" pitchFamily="18" charset="0"/>
              </a:defRPr>
            </a:lvl2pPr>
            <a:lvl3pPr marL="1143000" indent="-228600" defTabSz="449263">
              <a:spcBef>
                <a:spcPct val="30000"/>
              </a:spcBef>
              <a:defRPr sz="1200">
                <a:solidFill>
                  <a:schemeClr val="tx1"/>
                </a:solidFill>
                <a:latin typeface="Times New Roman" panose="02020603050405020304" pitchFamily="18" charset="0"/>
              </a:defRPr>
            </a:lvl3pPr>
            <a:lvl4pPr marL="1600200" indent="-228600" defTabSz="449263">
              <a:spcBef>
                <a:spcPct val="30000"/>
              </a:spcBef>
              <a:defRPr sz="1200">
                <a:solidFill>
                  <a:schemeClr val="tx1"/>
                </a:solidFill>
                <a:latin typeface="Times New Roman" panose="02020603050405020304" pitchFamily="18" charset="0"/>
              </a:defRPr>
            </a:lvl4pPr>
            <a:lvl5pPr marL="2057400" indent="-228600" defTabSz="449263">
              <a:spcBef>
                <a:spcPct val="30000"/>
              </a:spcBef>
              <a:defRPr sz="1200">
                <a:solidFill>
                  <a:schemeClr val="tx1"/>
                </a:solidFill>
                <a:latin typeface="Times New Roman" panose="02020603050405020304" pitchFamily="18" charset="0"/>
              </a:defRPr>
            </a:lvl5pPr>
            <a:lvl6pPr marL="2514600" indent="-228600" defTabSz="449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49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49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49263" eaLnBrk="0" fontAlgn="base" hangingPunct="0">
              <a:spcBef>
                <a:spcPct val="30000"/>
              </a:spcBef>
              <a:spcAft>
                <a:spcPct val="0"/>
              </a:spcAft>
              <a:defRPr sz="1200">
                <a:solidFill>
                  <a:schemeClr val="tx1"/>
                </a:solidFill>
                <a:latin typeface="Times New Roman" panose="02020603050405020304" pitchFamily="18" charset="0"/>
              </a:defRPr>
            </a:lvl9pPr>
          </a:lstStyle>
          <a:p>
            <a:pPr algn="l" eaLnBrk="0" fontAlgn="base" hangingPunct="0">
              <a:lnSpc>
                <a:spcPct val="93000"/>
              </a:lnSpc>
              <a:spcBef>
                <a:spcPct val="0"/>
              </a:spcBef>
              <a:spcAft>
                <a:spcPct val="0"/>
              </a:spcAft>
              <a:buClr>
                <a:srgbClr val="000000"/>
              </a:buClr>
              <a:defRPr/>
            </a:pPr>
            <a:fld id="{7A3148CE-8914-4A75-8857-AE96CC2F1C5A}" type="slidenum">
              <a:rPr lang="pl-PL" altLang="pl-PL" sz="2000" smtClean="0">
                <a:solidFill>
                  <a:srgbClr val="000000"/>
                </a:solidFill>
              </a:rPr>
              <a:pPr algn="l" eaLnBrk="0" fontAlgn="base" hangingPunct="0">
                <a:lnSpc>
                  <a:spcPct val="93000"/>
                </a:lnSpc>
                <a:spcBef>
                  <a:spcPct val="0"/>
                </a:spcBef>
                <a:spcAft>
                  <a:spcPct val="0"/>
                </a:spcAft>
                <a:buClr>
                  <a:srgbClr val="000000"/>
                </a:buClr>
                <a:defRPr/>
              </a:pPr>
              <a:t>291</a:t>
            </a:fld>
            <a:endParaRPr lang="pl-PL" altLang="pl-PL" sz="2000" smtClean="0">
              <a:solidFill>
                <a:srgbClr val="000000"/>
              </a:solidFill>
            </a:endParaRPr>
          </a:p>
        </p:txBody>
      </p:sp>
      <p:sp>
        <p:nvSpPr>
          <p:cNvPr id="96259" name="Rectangle 2"/>
          <p:cNvSpPr>
            <a:spLocks noGrp="1" noRot="1" noChangeAspect="1" noChangeArrowheads="1" noTextEdit="1"/>
          </p:cNvSpPr>
          <p:nvPr>
            <p:ph type="sldImg"/>
          </p:nvPr>
        </p:nvSpPr>
        <p:spPr>
          <a:xfrm>
            <a:off x="1143000" y="685800"/>
            <a:ext cx="4572000" cy="3429000"/>
          </a:xfrm>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1877082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endParaRPr lang="en-IE" altLang="en-US"/>
          </a:p>
        </p:txBody>
      </p:sp>
      <p:sp>
        <p:nvSpPr>
          <p:cNvPr id="67588" name="Slide Number Placeholder 3"/>
          <p:cNvSpPr>
            <a:spLocks noGrp="1"/>
          </p:cNvSpPr>
          <p:nvPr>
            <p:ph type="sldNum" sz="quarter" idx="5"/>
          </p:nvPr>
        </p:nvSpPr>
        <p:spPr>
          <a:noFill/>
        </p:spPr>
        <p:txBody>
          <a:bodyPr/>
          <a:lstStyle>
            <a:lvl1pPr defTabSz="922338">
              <a:defRPr b="1">
                <a:solidFill>
                  <a:schemeClr val="bg1"/>
                </a:solidFill>
                <a:latin typeface="Arial" charset="0"/>
              </a:defRPr>
            </a:lvl1pPr>
            <a:lvl2pPr marL="742950" indent="-285750" defTabSz="922338">
              <a:defRPr b="1">
                <a:solidFill>
                  <a:schemeClr val="bg1"/>
                </a:solidFill>
                <a:latin typeface="Arial" charset="0"/>
              </a:defRPr>
            </a:lvl2pPr>
            <a:lvl3pPr marL="1143000" indent="-228600" defTabSz="922338">
              <a:defRPr b="1">
                <a:solidFill>
                  <a:schemeClr val="bg1"/>
                </a:solidFill>
                <a:latin typeface="Arial" charset="0"/>
              </a:defRPr>
            </a:lvl3pPr>
            <a:lvl4pPr marL="1600200" indent="-228600" defTabSz="922338">
              <a:defRPr b="1">
                <a:solidFill>
                  <a:schemeClr val="bg1"/>
                </a:solidFill>
                <a:latin typeface="Arial" charset="0"/>
              </a:defRPr>
            </a:lvl4pPr>
            <a:lvl5pPr marL="2057400" indent="-228600" defTabSz="922338">
              <a:defRPr b="1">
                <a:solidFill>
                  <a:schemeClr val="bg1"/>
                </a:solidFill>
                <a:latin typeface="Arial" charset="0"/>
              </a:defRPr>
            </a:lvl5pPr>
            <a:lvl6pPr marL="2514600" indent="-228600" algn="ctr" defTabSz="922338" eaLnBrk="0" fontAlgn="base" hangingPunct="0">
              <a:spcBef>
                <a:spcPct val="50000"/>
              </a:spcBef>
              <a:spcAft>
                <a:spcPct val="0"/>
              </a:spcAft>
              <a:defRPr b="1">
                <a:solidFill>
                  <a:schemeClr val="bg1"/>
                </a:solidFill>
                <a:latin typeface="Arial" charset="0"/>
              </a:defRPr>
            </a:lvl6pPr>
            <a:lvl7pPr marL="2971800" indent="-228600" algn="ctr" defTabSz="922338" eaLnBrk="0" fontAlgn="base" hangingPunct="0">
              <a:spcBef>
                <a:spcPct val="50000"/>
              </a:spcBef>
              <a:spcAft>
                <a:spcPct val="0"/>
              </a:spcAft>
              <a:defRPr b="1">
                <a:solidFill>
                  <a:schemeClr val="bg1"/>
                </a:solidFill>
                <a:latin typeface="Arial" charset="0"/>
              </a:defRPr>
            </a:lvl7pPr>
            <a:lvl8pPr marL="3429000" indent="-228600" algn="ctr" defTabSz="922338" eaLnBrk="0" fontAlgn="base" hangingPunct="0">
              <a:spcBef>
                <a:spcPct val="50000"/>
              </a:spcBef>
              <a:spcAft>
                <a:spcPct val="0"/>
              </a:spcAft>
              <a:defRPr b="1">
                <a:solidFill>
                  <a:schemeClr val="bg1"/>
                </a:solidFill>
                <a:latin typeface="Arial" charset="0"/>
              </a:defRPr>
            </a:lvl8pPr>
            <a:lvl9pPr marL="3886200" indent="-228600" algn="ctr" defTabSz="922338" eaLnBrk="0" fontAlgn="base" hangingPunct="0">
              <a:spcBef>
                <a:spcPct val="50000"/>
              </a:spcBef>
              <a:spcAft>
                <a:spcPct val="0"/>
              </a:spcAft>
              <a:defRPr b="1">
                <a:solidFill>
                  <a:schemeClr val="bg1"/>
                </a:solidFill>
                <a:latin typeface="Arial" charset="0"/>
              </a:defRPr>
            </a:lvl9pPr>
          </a:lstStyle>
          <a:p>
            <a:pPr>
              <a:defRPr/>
            </a:pPr>
            <a:fld id="{1C702234-151D-41CD-91F7-FDD856AB5EA3}" type="slidenum">
              <a:rPr lang="en-IE" altLang="en-US" b="0" smtClean="0">
                <a:solidFill>
                  <a:srgbClr val="000000"/>
                </a:solidFill>
              </a:rPr>
              <a:pPr>
                <a:defRPr/>
              </a:pPr>
              <a:t>58</a:t>
            </a:fld>
            <a:endParaRPr lang="en-IE" altLang="en-US" b="0">
              <a:solidFill>
                <a:srgbClr val="000000"/>
              </a:solidFill>
            </a:endParaRPr>
          </a:p>
        </p:txBody>
      </p:sp>
    </p:spTree>
    <p:extLst>
      <p:ext uri="{BB962C8B-B14F-4D97-AF65-F5344CB8AC3E}">
        <p14:creationId xmlns:p14="http://schemas.microsoft.com/office/powerpoint/2010/main" val="14818463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defRPr sz="1200">
                <a:solidFill>
                  <a:schemeClr val="tx1"/>
                </a:solidFill>
                <a:latin typeface="Times New Roman" panose="02020603050405020304" pitchFamily="18" charset="0"/>
              </a:defRPr>
            </a:lvl1pPr>
            <a:lvl2pPr marL="742950" indent="-285750" defTabSz="449263">
              <a:spcBef>
                <a:spcPct val="30000"/>
              </a:spcBef>
              <a:defRPr sz="1200">
                <a:solidFill>
                  <a:schemeClr val="tx1"/>
                </a:solidFill>
                <a:latin typeface="Times New Roman" panose="02020603050405020304" pitchFamily="18" charset="0"/>
              </a:defRPr>
            </a:lvl2pPr>
            <a:lvl3pPr marL="1143000" indent="-228600" defTabSz="449263">
              <a:spcBef>
                <a:spcPct val="30000"/>
              </a:spcBef>
              <a:defRPr sz="1200">
                <a:solidFill>
                  <a:schemeClr val="tx1"/>
                </a:solidFill>
                <a:latin typeface="Times New Roman" panose="02020603050405020304" pitchFamily="18" charset="0"/>
              </a:defRPr>
            </a:lvl3pPr>
            <a:lvl4pPr marL="1600200" indent="-228600" defTabSz="449263">
              <a:spcBef>
                <a:spcPct val="30000"/>
              </a:spcBef>
              <a:defRPr sz="1200">
                <a:solidFill>
                  <a:schemeClr val="tx1"/>
                </a:solidFill>
                <a:latin typeface="Times New Roman" panose="02020603050405020304" pitchFamily="18" charset="0"/>
              </a:defRPr>
            </a:lvl4pPr>
            <a:lvl5pPr marL="2057400" indent="-228600" defTabSz="449263">
              <a:spcBef>
                <a:spcPct val="30000"/>
              </a:spcBef>
              <a:defRPr sz="1200">
                <a:solidFill>
                  <a:schemeClr val="tx1"/>
                </a:solidFill>
                <a:latin typeface="Times New Roman" panose="02020603050405020304" pitchFamily="18" charset="0"/>
              </a:defRPr>
            </a:lvl5pPr>
            <a:lvl6pPr marL="2514600" indent="-228600" defTabSz="449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49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49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49263" eaLnBrk="0" fontAlgn="base" hangingPunct="0">
              <a:spcBef>
                <a:spcPct val="30000"/>
              </a:spcBef>
              <a:spcAft>
                <a:spcPct val="0"/>
              </a:spcAft>
              <a:defRPr sz="1200">
                <a:solidFill>
                  <a:schemeClr val="tx1"/>
                </a:solidFill>
                <a:latin typeface="Times New Roman" panose="02020603050405020304" pitchFamily="18" charset="0"/>
              </a:defRPr>
            </a:lvl9pPr>
          </a:lstStyle>
          <a:p>
            <a:pPr algn="l" eaLnBrk="0" fontAlgn="base" hangingPunct="0">
              <a:lnSpc>
                <a:spcPct val="93000"/>
              </a:lnSpc>
              <a:spcBef>
                <a:spcPct val="0"/>
              </a:spcBef>
              <a:spcAft>
                <a:spcPct val="0"/>
              </a:spcAft>
              <a:buClr>
                <a:srgbClr val="000000"/>
              </a:buClr>
              <a:defRPr/>
            </a:pPr>
            <a:fld id="{01B86B67-2D09-4BBE-B628-7E0FA77B5FF5}" type="slidenum">
              <a:rPr lang="pl-PL" altLang="pl-PL" sz="2000" smtClean="0">
                <a:solidFill>
                  <a:srgbClr val="000000"/>
                </a:solidFill>
              </a:rPr>
              <a:pPr algn="l" eaLnBrk="0" fontAlgn="base" hangingPunct="0">
                <a:lnSpc>
                  <a:spcPct val="93000"/>
                </a:lnSpc>
                <a:spcBef>
                  <a:spcPct val="0"/>
                </a:spcBef>
                <a:spcAft>
                  <a:spcPct val="0"/>
                </a:spcAft>
                <a:buClr>
                  <a:srgbClr val="000000"/>
                </a:buClr>
                <a:defRPr/>
              </a:pPr>
              <a:t>297</a:t>
            </a:fld>
            <a:endParaRPr lang="pl-PL" altLang="pl-PL" sz="2000" smtClean="0">
              <a:solidFill>
                <a:srgbClr val="000000"/>
              </a:solidFill>
            </a:endParaRPr>
          </a:p>
        </p:txBody>
      </p:sp>
      <p:sp>
        <p:nvSpPr>
          <p:cNvPr id="126979" name="Rectangle 2"/>
          <p:cNvSpPr>
            <a:spLocks noGrp="1" noRot="1" noChangeAspect="1" noChangeArrowheads="1" noTextEdit="1"/>
          </p:cNvSpPr>
          <p:nvPr>
            <p:ph type="sldImg"/>
          </p:nvPr>
        </p:nvSpPr>
        <p:spPr>
          <a:xfrm>
            <a:off x="1143000" y="685800"/>
            <a:ext cx="4572000" cy="3429000"/>
          </a:xfrm>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1523358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FFE90364-92BF-BA4E-BBA3-CA6381F41C98}" type="slidenum">
              <a:rPr lang="en-US" smtClean="0">
                <a:solidFill>
                  <a:prstClr val="black"/>
                </a:solidFill>
              </a:rPr>
              <a:pPr/>
              <a:t>299</a:t>
            </a:fld>
            <a:endParaRPr lang="en-US">
              <a:solidFill>
                <a:prstClr val="black"/>
              </a:solidFill>
            </a:endParaRPr>
          </a:p>
        </p:txBody>
      </p:sp>
    </p:spTree>
    <p:extLst>
      <p:ext uri="{BB962C8B-B14F-4D97-AF65-F5344CB8AC3E}">
        <p14:creationId xmlns:p14="http://schemas.microsoft.com/office/powerpoint/2010/main" val="21782992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aktueller die Referenzen sind, desto mäßiger ist oder neigt die Befruchtung zur Unterdrückung.</a:t>
            </a:r>
          </a:p>
        </p:txBody>
      </p:sp>
      <p:sp>
        <p:nvSpPr>
          <p:cNvPr id="4" name="Espace réservé du numéro de diapositive 3"/>
          <p:cNvSpPr>
            <a:spLocks noGrp="1"/>
          </p:cNvSpPr>
          <p:nvPr>
            <p:ph type="sldNum" sz="quarter" idx="10"/>
          </p:nvPr>
        </p:nvSpPr>
        <p:spPr/>
        <p:txBody>
          <a:bodyPr/>
          <a:lstStyle/>
          <a:p>
            <a:pPr>
              <a:defRPr/>
            </a:pPr>
            <a:fld id="{32274E52-0AF3-4447-B43C-126C177705DE}" type="slidenum">
              <a:rPr lang="fr-FR" smtClean="0">
                <a:solidFill>
                  <a:prstClr val="black"/>
                </a:solidFill>
              </a:rPr>
              <a:pPr>
                <a:defRPr/>
              </a:pPr>
              <a:t>313</a:t>
            </a:fld>
            <a:endParaRPr lang="fr-FR">
              <a:solidFill>
                <a:prstClr val="black"/>
              </a:solidFill>
            </a:endParaRPr>
          </a:p>
        </p:txBody>
      </p:sp>
    </p:spTree>
    <p:extLst>
      <p:ext uri="{BB962C8B-B14F-4D97-AF65-F5344CB8AC3E}">
        <p14:creationId xmlns:p14="http://schemas.microsoft.com/office/powerpoint/2010/main" val="2622655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101929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3169079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pPr defTabSz="457200">
              <a:defRPr/>
            </a:pPr>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pPr defTabSz="457200">
              <a:defRPr/>
            </a:pPr>
            <a:endParaRPr lang="sv-SE">
              <a:solidFill>
                <a:prstClr val="black"/>
              </a:solidFill>
            </a:endParaRPr>
          </a:p>
        </p:txBody>
      </p:sp>
      <p:sp>
        <p:nvSpPr>
          <p:cNvPr id="4" name="Platshållare för bildnummer 3"/>
          <p:cNvSpPr>
            <a:spLocks noGrp="1"/>
          </p:cNvSpPr>
          <p:nvPr>
            <p:ph type="sldNum" sz="quarter" idx="12"/>
          </p:nvPr>
        </p:nvSpPr>
        <p:spPr/>
        <p:txBody>
          <a:bodyPr/>
          <a:lstStyle/>
          <a:p>
            <a:pPr>
              <a:defRPr/>
            </a:pPr>
            <a:fld id="{8C82A5E3-FEF6-4F5D-AEBD-7EB638EE072D}" type="slidenum">
              <a:rPr lang="sv-SE" smtClean="0">
                <a:solidFill>
                  <a:prstClr val="black"/>
                </a:solidFill>
              </a:rPr>
              <a:pPr>
                <a:defRPr/>
              </a:pPr>
              <a:t>‹nr.›</a:t>
            </a:fld>
            <a:endParaRPr lang="sv-SE">
              <a:solidFill>
                <a:prstClr val="black"/>
              </a:solidFill>
            </a:endParaRPr>
          </a:p>
        </p:txBody>
      </p:sp>
    </p:spTree>
    <p:extLst>
      <p:ext uri="{BB962C8B-B14F-4D97-AF65-F5344CB8AC3E}">
        <p14:creationId xmlns:p14="http://schemas.microsoft.com/office/powerpoint/2010/main" val="2544564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pPr defTabSz="457200">
              <a:defRPr/>
            </a:pPr>
            <a:endParaRPr lang="de-DE">
              <a:solidFill>
                <a:prstClr val="black"/>
              </a:solidFill>
            </a:endParaRPr>
          </a:p>
        </p:txBody>
      </p:sp>
      <p:sp>
        <p:nvSpPr>
          <p:cNvPr id="4" name="Fußzeilenplatzhalter 3"/>
          <p:cNvSpPr>
            <a:spLocks noGrp="1"/>
          </p:cNvSpPr>
          <p:nvPr>
            <p:ph type="ftr" sz="quarter" idx="11"/>
          </p:nvPr>
        </p:nvSpPr>
        <p:spPr/>
        <p:txBody>
          <a:bodyPr/>
          <a:lstStyle/>
          <a:p>
            <a:pPr defTabSz="457200">
              <a:defRPr/>
            </a:pPr>
            <a:endParaRPr lang="de-DE">
              <a:solidFill>
                <a:prstClr val="black"/>
              </a:solidFill>
            </a:endParaRPr>
          </a:p>
        </p:txBody>
      </p:sp>
      <p:sp>
        <p:nvSpPr>
          <p:cNvPr id="5" name="Foliennummernplatzhalter 4"/>
          <p:cNvSpPr>
            <a:spLocks noGrp="1"/>
          </p:cNvSpPr>
          <p:nvPr>
            <p:ph type="sldNum" sz="quarter" idx="12"/>
          </p:nvPr>
        </p:nvSpPr>
        <p:spPr/>
        <p:txBody>
          <a:bodyPr/>
          <a:lstStyle/>
          <a:p>
            <a:pPr>
              <a:defRPr/>
            </a:pPr>
            <a:fld id="{D6688C38-93E0-4D86-AF80-03E537161366}" type="slidenum">
              <a:rPr lang="de-DE" smtClean="0">
                <a:solidFill>
                  <a:prstClr val="black"/>
                </a:solidFill>
              </a:rPr>
              <a:pPr>
                <a:defRPr/>
              </a:pPr>
              <a:t>‹nr.›</a:t>
            </a:fld>
            <a:endParaRPr lang="de-DE">
              <a:solidFill>
                <a:prstClr val="black"/>
              </a:solidFill>
            </a:endParaRPr>
          </a:p>
        </p:txBody>
      </p:sp>
    </p:spTree>
    <p:extLst>
      <p:ext uri="{BB962C8B-B14F-4D97-AF65-F5344CB8AC3E}">
        <p14:creationId xmlns:p14="http://schemas.microsoft.com/office/powerpoint/2010/main" val="1415510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pPr defTabSz="457200">
              <a:defRPr/>
            </a:pPr>
            <a:endParaRPr lang="de-DE">
              <a:solidFill>
                <a:prstClr val="black"/>
              </a:solidFill>
            </a:endParaRPr>
          </a:p>
        </p:txBody>
      </p:sp>
      <p:sp>
        <p:nvSpPr>
          <p:cNvPr id="6" name="Foliennummernplatzhalter 5"/>
          <p:cNvSpPr>
            <a:spLocks noGrp="1"/>
          </p:cNvSpPr>
          <p:nvPr>
            <p:ph type="sldNum" sz="quarter" idx="12"/>
          </p:nvPr>
        </p:nvSpPr>
        <p:spPr/>
        <p:txBody>
          <a:bodyPr lIns="0" tIns="0" rIns="0" bIns="0"/>
          <a:lstStyle/>
          <a:p>
            <a:pPr>
              <a:defRPr/>
            </a:pPr>
            <a:fld id="{90D78F62-9005-4F33-B3BD-5A2E02E0B5B8}" type="slidenum">
              <a:rPr lang="de-DE" smtClean="0">
                <a:solidFill>
                  <a:prstClr val="black"/>
                </a:solidFill>
              </a:rPr>
              <a:pPr>
                <a:defRPr/>
              </a:pPr>
              <a:t>‹nr.›</a:t>
            </a:fld>
            <a:endParaRPr lang="de-DE">
              <a:solidFill>
                <a:prstClr val="black"/>
              </a:solidFill>
            </a:endParaRPr>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6827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en-GB"/>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Tree>
    <p:extLst>
      <p:ext uri="{BB962C8B-B14F-4D97-AF65-F5344CB8AC3E}">
        <p14:creationId xmlns:p14="http://schemas.microsoft.com/office/powerpoint/2010/main" val="523359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432777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73313" y="274640"/>
            <a:ext cx="6872513" cy="647019"/>
          </a:xfrm>
        </p:spPr>
        <p:txBody>
          <a:bodyPr/>
          <a:lstStyle/>
          <a:p>
            <a:r>
              <a:rPr lang="nl-NL"/>
              <a:t>Titelstijl van model bewerken</a:t>
            </a:r>
          </a:p>
        </p:txBody>
      </p:sp>
    </p:spTree>
    <p:extLst>
      <p:ext uri="{BB962C8B-B14F-4D97-AF65-F5344CB8AC3E}">
        <p14:creationId xmlns:p14="http://schemas.microsoft.com/office/powerpoint/2010/main" val="2923869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101929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rPr>
                <a:solidFill>
                  <a:prstClr val="black"/>
                </a:solidFill>
              </a:rPr>
              <a:pPr/>
              <a:t>‹nr.›</a:t>
            </a:fld>
            <a:endParaRPr lang="es-ES">
              <a:solidFill>
                <a:prstClr val="black"/>
              </a:solidFill>
            </a:endParaRPr>
          </a:p>
        </p:txBody>
      </p:sp>
    </p:spTree>
    <p:extLst>
      <p:ext uri="{BB962C8B-B14F-4D97-AF65-F5344CB8AC3E}">
        <p14:creationId xmlns:p14="http://schemas.microsoft.com/office/powerpoint/2010/main" val="3857410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pPr defTabSz="457200"/>
            <a:endParaRPr lang="de-DE">
              <a:solidFill>
                <a:prstClr val="black"/>
              </a:solidFill>
            </a:endParaRPr>
          </a:p>
        </p:txBody>
      </p:sp>
      <p:sp>
        <p:nvSpPr>
          <p:cNvPr id="5" name="Fußzeilenplatzhalter 4"/>
          <p:cNvSpPr>
            <a:spLocks noGrp="1"/>
          </p:cNvSpPr>
          <p:nvPr>
            <p:ph type="ftr" sz="quarter" idx="11"/>
          </p:nvPr>
        </p:nvSpPr>
        <p:spPr/>
        <p:txBody>
          <a:bodyPr/>
          <a:lstStyle/>
          <a:p>
            <a:pPr defTabSz="457200"/>
            <a:endParaRPr lang="de-DE">
              <a:solidFill>
                <a:prstClr val="black"/>
              </a:solidFill>
            </a:endParaRPr>
          </a:p>
        </p:txBody>
      </p:sp>
      <p:sp>
        <p:nvSpPr>
          <p:cNvPr id="6" name="Foliennummernplatzhalter 5"/>
          <p:cNvSpPr>
            <a:spLocks noGrp="1"/>
          </p:cNvSpPr>
          <p:nvPr>
            <p:ph type="sldNum" sz="quarter" idx="12"/>
          </p:nvPr>
        </p:nvSpPr>
        <p:spPr/>
        <p:txBody>
          <a:bodyPr/>
          <a:lstStyle/>
          <a:p>
            <a:fld id="{D6688C38-93E0-4D86-AF80-03E537161366}"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85115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pPr defTabSz="457200"/>
            <a:endParaRPr lang="de-DE">
              <a:solidFill>
                <a:prstClr val="black"/>
              </a:solidFill>
            </a:endParaRPr>
          </a:p>
        </p:txBody>
      </p:sp>
      <p:sp>
        <p:nvSpPr>
          <p:cNvPr id="6" name="Foliennummernplatzhalter 5"/>
          <p:cNvSpPr>
            <a:spLocks noGrp="1"/>
          </p:cNvSpPr>
          <p:nvPr>
            <p:ph type="sldNum" sz="quarter" idx="12"/>
          </p:nvPr>
        </p:nvSpPr>
        <p:spPr/>
        <p:txBody>
          <a:bodyPr lIns="0" tIns="0" rIns="0" bIns="0"/>
          <a:lstStyle/>
          <a:p>
            <a:pPr defTabSz="457200"/>
            <a:fld id="{90D78F62-9005-4F33-B3BD-5A2E02E0B5B8}" type="slidenum">
              <a:rPr lang="de-DE">
                <a:solidFill>
                  <a:prstClr val="black"/>
                </a:solidFill>
              </a:rPr>
              <a:pPr defTabSz="457200"/>
              <a:t>‹nr.›</a:t>
            </a:fld>
            <a:endParaRPr lang="de-DE">
              <a:solidFill>
                <a:prstClr val="black"/>
              </a:solidFill>
            </a:endParaRPr>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110161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defTabSz="457200"/>
            <a:endParaRPr lang="de-DE">
              <a:solidFill>
                <a:prstClr val="black"/>
              </a:solidFill>
            </a:endParaRPr>
          </a:p>
        </p:txBody>
      </p:sp>
      <p:sp>
        <p:nvSpPr>
          <p:cNvPr id="5" name="Fußzeilenplatzhalter 4"/>
          <p:cNvSpPr>
            <a:spLocks noGrp="1"/>
          </p:cNvSpPr>
          <p:nvPr>
            <p:ph type="ftr" sz="quarter" idx="11"/>
          </p:nvPr>
        </p:nvSpPr>
        <p:spPr/>
        <p:txBody>
          <a:bodyPr/>
          <a:lstStyle/>
          <a:p>
            <a:pPr defTabSz="457200"/>
            <a:endParaRPr lang="de-DE">
              <a:solidFill>
                <a:prstClr val="black"/>
              </a:solidFill>
            </a:endParaRPr>
          </a:p>
        </p:txBody>
      </p:sp>
      <p:sp>
        <p:nvSpPr>
          <p:cNvPr id="6" name="Foliennummernplatzhalter 5"/>
          <p:cNvSpPr>
            <a:spLocks noGrp="1"/>
          </p:cNvSpPr>
          <p:nvPr>
            <p:ph type="sldNum" sz="quarter" idx="12"/>
          </p:nvPr>
        </p:nvSpPr>
        <p:spPr/>
        <p:txBody>
          <a:bodyPr/>
          <a:lstStyle/>
          <a:p>
            <a:fld id="{D6688C38-93E0-4D86-AF80-03E537161366}"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732062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pPr defTabSz="457200"/>
            <a:endParaRPr lang="de-DE">
              <a:solidFill>
                <a:prstClr val="black"/>
              </a:solidFill>
            </a:endParaRPr>
          </a:p>
        </p:txBody>
      </p:sp>
      <p:sp>
        <p:nvSpPr>
          <p:cNvPr id="4" name="Fußzeilenplatzhalter 3"/>
          <p:cNvSpPr>
            <a:spLocks noGrp="1"/>
          </p:cNvSpPr>
          <p:nvPr>
            <p:ph type="ftr" sz="quarter" idx="11"/>
          </p:nvPr>
        </p:nvSpPr>
        <p:spPr/>
        <p:txBody>
          <a:bodyPr/>
          <a:lstStyle/>
          <a:p>
            <a:pPr defTabSz="457200"/>
            <a:endParaRPr lang="de-DE">
              <a:solidFill>
                <a:prstClr val="black"/>
              </a:solidFill>
            </a:endParaRPr>
          </a:p>
        </p:txBody>
      </p:sp>
      <p:sp>
        <p:nvSpPr>
          <p:cNvPr id="5" name="Foliennummernplatzhalter 4"/>
          <p:cNvSpPr>
            <a:spLocks noGrp="1"/>
          </p:cNvSpPr>
          <p:nvPr>
            <p:ph type="sldNum" sz="quarter" idx="12"/>
          </p:nvPr>
        </p:nvSpPr>
        <p:spPr/>
        <p:txBody>
          <a:bodyPr/>
          <a:lstStyle/>
          <a:p>
            <a:fld id="{D6688C38-93E0-4D86-AF80-03E537161366}"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2725612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3151175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3527698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pPr defTabSz="457200"/>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pPr defTabSz="457200"/>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892870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pPr defTabSz="457200"/>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566236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pPr defTabSz="457200"/>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428611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85875"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13"/>
          <p:cNvSpPr>
            <a:spLocks noGrp="1" noChangeArrowheads="1"/>
          </p:cNvSpPr>
          <p:nvPr>
            <p:ph type="dt" sz="half" idx="10"/>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solidFill>
                <a:prstClr val="black"/>
              </a:solidFill>
            </a:endParaRPr>
          </a:p>
        </p:txBody>
      </p:sp>
      <p:sp>
        <p:nvSpPr>
          <p:cNvPr id="6" name="Rectangle 14"/>
          <p:cNvSpPr>
            <a:spLocks noGrp="1" noChangeArrowheads="1"/>
          </p:cNvSpPr>
          <p:nvPr>
            <p:ph type="ftr" sz="quarter" idx="11"/>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solidFill>
                <a:prstClr val="black"/>
              </a:solidFill>
            </a:endParaRPr>
          </a:p>
        </p:txBody>
      </p:sp>
      <p:sp>
        <p:nvSpPr>
          <p:cNvPr id="7" name="Rectangle 15"/>
          <p:cNvSpPr>
            <a:spLocks noGrp="1" noChangeArrowheads="1"/>
          </p:cNvSpPr>
          <p:nvPr>
            <p:ph type="sldNum" sz="quarter" idx="12"/>
          </p:nvPr>
        </p:nvSpPr>
        <p:spPr/>
        <p:txBody>
          <a:bodyPr/>
          <a:lstStyle>
            <a:lvl1pPr eaLnBrk="1" hangingPunct="1">
              <a:lnSpc>
                <a:spcPct val="93000"/>
              </a:lnSpc>
              <a:buClr>
                <a:srgbClr val="000000"/>
              </a:buClr>
              <a:buSzPct val="100000"/>
              <a:buFont typeface="Arial" panose="020B0604020202020204" pitchFamily="34" charset="0"/>
              <a:buNone/>
              <a:defRPr>
                <a:latin typeface="Arial" panose="020B0604020202020204" pitchFamily="34" charset="0"/>
              </a:defRPr>
            </a:lvl1pPr>
          </a:lstStyle>
          <a:p>
            <a:fld id="{D55B6EEC-2B63-471D-B3C6-7812C4A8C65A}" type="slidenum">
              <a:rPr lang="pl-PL" altLang="pl-PL">
                <a:solidFill>
                  <a:prstClr val="black"/>
                </a:solidFill>
              </a:rPr>
              <a:pPr/>
              <a:t>‹nr.›</a:t>
            </a:fld>
            <a:endParaRPr lang="pl-PL" altLang="pl-PL">
              <a:solidFill>
                <a:prstClr val="black"/>
              </a:solidFill>
            </a:endParaRPr>
          </a:p>
        </p:txBody>
      </p:sp>
    </p:spTree>
    <p:extLst>
      <p:ext uri="{BB962C8B-B14F-4D97-AF65-F5344CB8AC3E}">
        <p14:creationId xmlns:p14="http://schemas.microsoft.com/office/powerpoint/2010/main" val="1223386030"/>
      </p:ext>
    </p:extLst>
  </p:cSld>
  <p:clrMapOvr>
    <a:masterClrMapping/>
  </p:clrMapOvr>
  <p:transition spd="med">
    <p:zoom dir="in"/>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pPr defTabSz="457200"/>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958140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297747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pPr defTabSz="457200"/>
            <a:fld id="{17719DFA-9842-B048-97A4-517B69E601F3}" type="slidenum">
              <a:rPr>
                <a:solidFill>
                  <a:prstClr val="black"/>
                </a:solidFill>
              </a:rPr>
              <a:pPr defTabSz="457200"/>
              <a:t>‹nr.›</a:t>
            </a:fld>
            <a:endParaRPr lang="es-ES">
              <a:solidFill>
                <a:prstClr val="black"/>
              </a:solidFill>
            </a:endParaRPr>
          </a:p>
        </p:txBody>
      </p:sp>
    </p:spTree>
    <p:extLst>
      <p:ext uri="{BB962C8B-B14F-4D97-AF65-F5344CB8AC3E}">
        <p14:creationId xmlns:p14="http://schemas.microsoft.com/office/powerpoint/2010/main" val="2717936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438506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pPr defTabSz="457200"/>
            <a:endParaRPr lang="de-DE">
              <a:solidFill>
                <a:prstClr val="black"/>
              </a:solidFill>
            </a:endParaRPr>
          </a:p>
        </p:txBody>
      </p:sp>
      <p:sp>
        <p:nvSpPr>
          <p:cNvPr id="6" name="Foliennummernplatzhalter 5"/>
          <p:cNvSpPr>
            <a:spLocks noGrp="1"/>
          </p:cNvSpPr>
          <p:nvPr>
            <p:ph type="sldNum" sz="quarter" idx="12"/>
          </p:nvPr>
        </p:nvSpPr>
        <p:spPr/>
        <p:txBody>
          <a:bodyPr lIns="0" tIns="0" rIns="0" bIns="0"/>
          <a:lstStyle/>
          <a:p>
            <a:pPr defTabSz="457200"/>
            <a:fld id="{90D78F62-9005-4F33-B3BD-5A2E02E0B5B8}" type="slidenum">
              <a:rPr lang="de-DE">
                <a:solidFill>
                  <a:prstClr val="black"/>
                </a:solidFill>
              </a:rPr>
              <a:pPr defTabSz="457200"/>
              <a:t>‹nr.›</a:t>
            </a:fld>
            <a:endParaRPr lang="de-DE">
              <a:solidFill>
                <a:prstClr val="black"/>
              </a:solidFill>
            </a:endParaRPr>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39275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rPr>
                <a:solidFill>
                  <a:prstClr val="black"/>
                </a:solidFill>
              </a:rPr>
              <a:pPr/>
              <a:t>‹nr.›</a:t>
            </a:fld>
            <a:endParaRPr lang="es-ES">
              <a:solidFill>
                <a:prstClr val="black"/>
              </a:solidFill>
            </a:endParaRPr>
          </a:p>
        </p:txBody>
      </p:sp>
    </p:spTree>
    <p:extLst>
      <p:ext uri="{BB962C8B-B14F-4D97-AF65-F5344CB8AC3E}">
        <p14:creationId xmlns:p14="http://schemas.microsoft.com/office/powerpoint/2010/main" val="2973953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pPr defTabSz="457200"/>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pPr defTabSz="457200"/>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1099477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8650" y="365126"/>
            <a:ext cx="7886700" cy="1325563"/>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28650" y="1825625"/>
            <a:ext cx="78867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28650" y="6356351"/>
            <a:ext cx="2057400" cy="365125"/>
          </a:xfrm>
          <a:prstGeom prst="rect">
            <a:avLst/>
          </a:prstGeom>
        </p:spPr>
        <p:txBody>
          <a:bodyPr/>
          <a:lstStyle/>
          <a:p>
            <a:pPr defTabSz="457200"/>
            <a:endParaRPr lang="sv-SE">
              <a:solidFill>
                <a:prstClr val="black"/>
              </a:solidFill>
            </a:endParaRPr>
          </a:p>
        </p:txBody>
      </p:sp>
      <p:sp>
        <p:nvSpPr>
          <p:cNvPr id="5" name="Platshållare för sidfot 4"/>
          <p:cNvSpPr>
            <a:spLocks noGrp="1"/>
          </p:cNvSpPr>
          <p:nvPr>
            <p:ph type="ftr" sz="quarter" idx="11"/>
          </p:nvPr>
        </p:nvSpPr>
        <p:spPr>
          <a:xfrm>
            <a:off x="3028950" y="6356351"/>
            <a:ext cx="3086100" cy="365125"/>
          </a:xfrm>
          <a:prstGeom prst="rect">
            <a:avLst/>
          </a:prstGeom>
        </p:spPr>
        <p:txBody>
          <a:bodyPr/>
          <a:lstStyle/>
          <a:p>
            <a:pPr defTabSz="457200"/>
            <a:endParaRPr lang="sv-SE">
              <a:solidFill>
                <a:prstClr val="black"/>
              </a:solidFill>
            </a:endParaRPr>
          </a:p>
        </p:txBody>
      </p:sp>
      <p:sp>
        <p:nvSpPr>
          <p:cNvPr id="6" name="Platshållare för bildnummer 5"/>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2899329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2719431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4" name="Datumsplatzhalter 3"/>
          <p:cNvSpPr>
            <a:spLocks noGrp="1"/>
          </p:cNvSpPr>
          <p:nvPr>
            <p:ph type="dt" sz="half" idx="10"/>
          </p:nvPr>
        </p:nvSpPr>
        <p:spPr/>
        <p:txBody>
          <a:bodyPr lIns="0" tIns="0" rIns="0" bIns="0"/>
          <a:lstStyle/>
          <a:p>
            <a:endParaRPr lang="de-DE">
              <a:solidFill>
                <a:prstClr val="black"/>
              </a:solidFill>
            </a:endParaRPr>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solidFill>
                  <a:prstClr val="black"/>
                </a:solidFill>
              </a:rPr>
              <a:pPr/>
              <a:t>‹nr.›</a:t>
            </a:fld>
            <a:endParaRPr lang="de-DE">
              <a:solidFill>
                <a:prstClr val="black"/>
              </a:solidFill>
            </a:endParaRPr>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133152941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6336704" cy="936104"/>
          </a:xfrm>
        </p:spPr>
        <p:txBody>
          <a:bodyPr lIns="0" tIns="0" rIns="0" bIns="0" anchor="ctr" anchorCtr="0">
            <a:noAutofit/>
          </a:bodyPr>
          <a:lstStyle>
            <a:lvl1pPr algn="l">
              <a:defRPr sz="2400"/>
            </a:lvl1pPr>
          </a:lstStyle>
          <a:p>
            <a:r>
              <a:rPr lang="de-DE" dirty="0" smtClean="0"/>
              <a:t>Titelmasterformat durch Klicken bearbeiten</a:t>
            </a:r>
            <a:endParaRPr lang="de-DE" dirty="0"/>
          </a:p>
        </p:txBody>
      </p:sp>
      <p:sp>
        <p:nvSpPr>
          <p:cNvPr id="3" name="Inhaltsplatzhalter 2"/>
          <p:cNvSpPr>
            <a:spLocks noGrp="1"/>
          </p:cNvSpPr>
          <p:nvPr>
            <p:ph idx="1"/>
          </p:nvPr>
        </p:nvSpPr>
        <p:spPr>
          <a:xfrm>
            <a:off x="457968" y="1196753"/>
            <a:ext cx="8218488" cy="4632515"/>
          </a:xfrm>
        </p:spPr>
        <p:txBody>
          <a:bodyPr/>
          <a:lstStyle>
            <a:lvl1pPr>
              <a:defRPr>
                <a:solidFill>
                  <a:schemeClr val="tx1"/>
                </a:solidFill>
              </a:defRPr>
            </a:lvl1pPr>
            <a:lvl2pPr>
              <a:defRPr>
                <a:solidFill>
                  <a:schemeClr val="tx1"/>
                </a:solidFill>
              </a:defRPr>
            </a:lvl2pPr>
            <a:lvl3pPr>
              <a:defRPr>
                <a:solidFill>
                  <a:schemeClr val="tx1"/>
                </a:solidFill>
              </a:defRPr>
            </a:lvl3pPr>
            <a:lvl4pPr marL="714375" indent="-176213">
              <a:defRPr/>
            </a:lvl4pPr>
            <a:lvl5pPr marL="898525" indent="-184150">
              <a:defRPr/>
            </a:lvl5pPr>
          </a:lstStyle>
          <a:p>
            <a:pPr lvl="0"/>
            <a:r>
              <a:rPr lang="de-DE" dirty="0" smtClean="0"/>
              <a:t>Textmasterformat bearbeiten</a:t>
            </a:r>
          </a:p>
          <a:p>
            <a:pPr lvl="1"/>
            <a:r>
              <a:rPr lang="de-DE" dirty="0" smtClean="0"/>
              <a:t>Zweite Ebene</a:t>
            </a:r>
          </a:p>
          <a:p>
            <a:pPr lvl="2"/>
            <a:r>
              <a:rPr lang="de-DE" dirty="0" smtClean="0"/>
              <a:t>Dritte Ebene</a:t>
            </a:r>
          </a:p>
        </p:txBody>
      </p:sp>
      <p:sp>
        <p:nvSpPr>
          <p:cNvPr id="4" name="Datumsplatzhalter 3"/>
          <p:cNvSpPr>
            <a:spLocks noGrp="1"/>
          </p:cNvSpPr>
          <p:nvPr>
            <p:ph type="dt" sz="half" idx="10"/>
          </p:nvPr>
        </p:nvSpPr>
        <p:spPr/>
        <p:txBody>
          <a:bodyPr/>
          <a:lstStyle/>
          <a:p>
            <a:endParaRPr lang="de-DE" dirty="0">
              <a:solidFill>
                <a:prstClr val="black"/>
              </a:solidFill>
            </a:endParaRPr>
          </a:p>
        </p:txBody>
      </p:sp>
      <p:sp>
        <p:nvSpPr>
          <p:cNvPr id="6" name="Foliennummernplatzhalter 5"/>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pic>
        <p:nvPicPr>
          <p:cNvPr id="13" name="Grafik 12"/>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26088438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25780445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0664989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defTabSz="457200">
              <a:defRPr/>
            </a:pPr>
            <a:endParaRPr lang="de-DE">
              <a:solidFill>
                <a:prstClr val="black"/>
              </a:solidFill>
            </a:endParaRPr>
          </a:p>
        </p:txBody>
      </p:sp>
      <p:sp>
        <p:nvSpPr>
          <p:cNvPr id="5" name="Fußzeilenplatzhalter 4"/>
          <p:cNvSpPr>
            <a:spLocks noGrp="1"/>
          </p:cNvSpPr>
          <p:nvPr>
            <p:ph type="ftr" sz="quarter" idx="11"/>
          </p:nvPr>
        </p:nvSpPr>
        <p:spPr/>
        <p:txBody>
          <a:bodyPr/>
          <a:lstStyle/>
          <a:p>
            <a:pPr defTabSz="457200">
              <a:defRPr/>
            </a:pPr>
            <a:endParaRPr lang="de-DE">
              <a:solidFill>
                <a:prstClr val="black"/>
              </a:solidFill>
            </a:endParaRPr>
          </a:p>
        </p:txBody>
      </p:sp>
      <p:sp>
        <p:nvSpPr>
          <p:cNvPr id="6" name="Foliennummernplatzhalter 5"/>
          <p:cNvSpPr>
            <a:spLocks noGrp="1"/>
          </p:cNvSpPr>
          <p:nvPr>
            <p:ph type="sldNum" sz="quarter" idx="12"/>
          </p:nvPr>
        </p:nvSpPr>
        <p:spPr/>
        <p:txBody>
          <a:bodyPr/>
          <a:lstStyle/>
          <a:p>
            <a:pPr algn="r" defTabSz="457200">
              <a:defRPr/>
            </a:pPr>
            <a:fld id="{D6688C38-93E0-4D86-AF80-03E537161366}" type="slidenum">
              <a:rPr lang="de-DE" sz="1050" b="1">
                <a:solidFill>
                  <a:prstClr val="black"/>
                </a:solidFill>
                <a:latin typeface="Arial"/>
                <a:cs typeface="Arial"/>
              </a:rPr>
              <a:pPr algn="r" defTabSz="457200">
                <a:defRPr/>
              </a:pPr>
              <a:t>‹nr.›</a:t>
            </a:fld>
            <a:endParaRPr lang="de-DE" sz="1050" b="1">
              <a:solidFill>
                <a:prstClr val="black"/>
              </a:solidFill>
              <a:latin typeface="Arial"/>
              <a:cs typeface="Arial"/>
            </a:endParaRPr>
          </a:p>
        </p:txBody>
      </p:sp>
    </p:spTree>
    <p:extLst>
      <p:ext uri="{BB962C8B-B14F-4D97-AF65-F5344CB8AC3E}">
        <p14:creationId xmlns:p14="http://schemas.microsoft.com/office/powerpoint/2010/main" val="15134841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92060538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22660056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defTabSz="457200"/>
            <a:r>
              <a:rPr lang="es-ES" sz="1000" b="1" dirty="0">
                <a:solidFill>
                  <a:prstClr val="black"/>
                </a:solidFill>
              </a:rPr>
              <a:t>Inno4Grass PARTNERS</a:t>
            </a:r>
          </a:p>
        </p:txBody>
      </p:sp>
    </p:spTree>
    <p:extLst>
      <p:ext uri="{BB962C8B-B14F-4D97-AF65-F5344CB8AC3E}">
        <p14:creationId xmlns:p14="http://schemas.microsoft.com/office/powerpoint/2010/main" val="2121067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1351242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355428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2468168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pPr defTabSz="457200">
              <a:defRPr/>
            </a:pPr>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pPr defTabSz="457200">
              <a:defRPr/>
            </a:pPr>
            <a:endParaRPr lang="sv-SE">
              <a:solidFill>
                <a:prstClr val="black"/>
              </a:solidFill>
            </a:endParaRPr>
          </a:p>
        </p:txBody>
      </p:sp>
      <p:sp>
        <p:nvSpPr>
          <p:cNvPr id="4" name="Platshållare för bildnummer 3"/>
          <p:cNvSpPr>
            <a:spLocks noGrp="1"/>
          </p:cNvSpPr>
          <p:nvPr>
            <p:ph type="sldNum" sz="quarter" idx="12"/>
          </p:nvPr>
        </p:nvSpPr>
        <p:spPr/>
        <p:txBody>
          <a:bodyPr/>
          <a:lstStyle/>
          <a:p>
            <a:pPr algn="r" defTabSz="457200">
              <a:defRPr/>
            </a:pPr>
            <a:fld id="{8C82A5E3-FEF6-4F5D-AEBD-7EB638EE072D}" type="slidenum">
              <a:rPr lang="sv-SE" sz="1050" b="1">
                <a:solidFill>
                  <a:prstClr val="black"/>
                </a:solidFill>
                <a:latin typeface="Arial"/>
                <a:cs typeface="Arial"/>
              </a:rPr>
              <a:pPr algn="r" defTabSz="457200">
                <a:defRPr/>
              </a:pPr>
              <a:t>‹nr.›</a:t>
            </a:fld>
            <a:endParaRPr lang="sv-SE" sz="1050" b="1">
              <a:solidFill>
                <a:prstClr val="black"/>
              </a:solidFill>
              <a:latin typeface="Arial"/>
              <a:cs typeface="Arial"/>
            </a:endParaRPr>
          </a:p>
        </p:txBody>
      </p:sp>
    </p:spTree>
    <p:extLst>
      <p:ext uri="{BB962C8B-B14F-4D97-AF65-F5344CB8AC3E}">
        <p14:creationId xmlns:p14="http://schemas.microsoft.com/office/powerpoint/2010/main" val="17777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pPr defTabSz="457200">
              <a:defRPr/>
            </a:pPr>
            <a:endParaRPr lang="de-DE">
              <a:solidFill>
                <a:prstClr val="black"/>
              </a:solidFill>
            </a:endParaRPr>
          </a:p>
        </p:txBody>
      </p:sp>
      <p:sp>
        <p:nvSpPr>
          <p:cNvPr id="4" name="Fußzeilenplatzhalter 3"/>
          <p:cNvSpPr>
            <a:spLocks noGrp="1"/>
          </p:cNvSpPr>
          <p:nvPr>
            <p:ph type="ftr" sz="quarter" idx="11"/>
          </p:nvPr>
        </p:nvSpPr>
        <p:spPr/>
        <p:txBody>
          <a:bodyPr/>
          <a:lstStyle/>
          <a:p>
            <a:pPr defTabSz="457200">
              <a:defRPr/>
            </a:pPr>
            <a:endParaRPr lang="de-DE">
              <a:solidFill>
                <a:prstClr val="black"/>
              </a:solidFill>
            </a:endParaRPr>
          </a:p>
        </p:txBody>
      </p:sp>
      <p:sp>
        <p:nvSpPr>
          <p:cNvPr id="5" name="Foliennummernplatzhalter 4"/>
          <p:cNvSpPr>
            <a:spLocks noGrp="1"/>
          </p:cNvSpPr>
          <p:nvPr>
            <p:ph type="sldNum" sz="quarter" idx="12"/>
          </p:nvPr>
        </p:nvSpPr>
        <p:spPr/>
        <p:txBody>
          <a:bodyPr/>
          <a:lstStyle/>
          <a:p>
            <a:pPr algn="r" defTabSz="457200">
              <a:defRPr/>
            </a:pPr>
            <a:fld id="{D6688C38-93E0-4D86-AF80-03E537161366}" type="slidenum">
              <a:rPr lang="de-DE" sz="1050" b="1">
                <a:solidFill>
                  <a:prstClr val="black"/>
                </a:solidFill>
                <a:latin typeface="Arial"/>
                <a:cs typeface="Arial"/>
              </a:rPr>
              <a:pPr algn="r" defTabSz="457200">
                <a:defRPr/>
              </a:pPr>
              <a:t>‹nr.›</a:t>
            </a:fld>
            <a:endParaRPr lang="de-DE" sz="1050" b="1">
              <a:solidFill>
                <a:prstClr val="black"/>
              </a:solidFill>
              <a:latin typeface="Arial"/>
              <a:cs typeface="Arial"/>
            </a:endParaRPr>
          </a:p>
        </p:txBody>
      </p:sp>
    </p:spTree>
    <p:extLst>
      <p:ext uri="{BB962C8B-B14F-4D97-AF65-F5344CB8AC3E}">
        <p14:creationId xmlns:p14="http://schemas.microsoft.com/office/powerpoint/2010/main" val="258128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rPr>
                <a:solidFill>
                  <a:prstClr val="black"/>
                </a:solidFill>
              </a:rPr>
              <a:pPr/>
              <a:t>‹nr.›</a:t>
            </a:fld>
            <a:endParaRPr lang="es-ES">
              <a:solidFill>
                <a:prstClr val="black"/>
              </a:solidFill>
            </a:endParaRPr>
          </a:p>
        </p:txBody>
      </p:sp>
    </p:spTree>
    <p:extLst>
      <p:ext uri="{BB962C8B-B14F-4D97-AF65-F5344CB8AC3E}">
        <p14:creationId xmlns:p14="http://schemas.microsoft.com/office/powerpoint/2010/main" val="118587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defTabSz="457200">
              <a:defRPr/>
            </a:pPr>
            <a:endParaRPr lang="de-DE">
              <a:solidFill>
                <a:prstClr val="black"/>
              </a:solidFill>
            </a:endParaRPr>
          </a:p>
        </p:txBody>
      </p:sp>
      <p:sp>
        <p:nvSpPr>
          <p:cNvPr id="5" name="Fußzeilenplatzhalter 4"/>
          <p:cNvSpPr>
            <a:spLocks noGrp="1"/>
          </p:cNvSpPr>
          <p:nvPr>
            <p:ph type="ftr" sz="quarter" idx="11"/>
          </p:nvPr>
        </p:nvSpPr>
        <p:spPr/>
        <p:txBody>
          <a:bodyPr/>
          <a:lstStyle/>
          <a:p>
            <a:pPr defTabSz="457200">
              <a:defRPr/>
            </a:pPr>
            <a:endParaRPr lang="de-DE">
              <a:solidFill>
                <a:prstClr val="black"/>
              </a:solidFill>
            </a:endParaRPr>
          </a:p>
        </p:txBody>
      </p:sp>
      <p:sp>
        <p:nvSpPr>
          <p:cNvPr id="6" name="Foliennummernplatzhalter 5"/>
          <p:cNvSpPr>
            <a:spLocks noGrp="1"/>
          </p:cNvSpPr>
          <p:nvPr>
            <p:ph type="sldNum" sz="quarter" idx="12"/>
          </p:nvPr>
        </p:nvSpPr>
        <p:spPr/>
        <p:txBody>
          <a:bodyPr/>
          <a:lstStyle/>
          <a:p>
            <a:pPr>
              <a:defRPr/>
            </a:pPr>
            <a:fld id="{D6688C38-93E0-4D86-AF80-03E537161366}" type="slidenum">
              <a:rPr lang="de-DE" smtClean="0">
                <a:solidFill>
                  <a:prstClr val="black"/>
                </a:solidFill>
              </a:rPr>
              <a:pPr>
                <a:defRPr/>
              </a:pPr>
              <a:t>‹nr.›</a:t>
            </a:fld>
            <a:endParaRPr lang="de-DE">
              <a:solidFill>
                <a:prstClr val="black"/>
              </a:solidFill>
            </a:endParaRPr>
          </a:p>
        </p:txBody>
      </p:sp>
    </p:spTree>
    <p:extLst>
      <p:ext uri="{BB962C8B-B14F-4D97-AF65-F5344CB8AC3E}">
        <p14:creationId xmlns:p14="http://schemas.microsoft.com/office/powerpoint/2010/main" val="3333063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5.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4.xml"/><Relationship Id="rId1" Type="http://schemas.openxmlformats.org/officeDocument/2006/relationships/slideLayout" Target="../slideLayouts/slideLayout29.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38.xml"/><Relationship Id="rId7" Type="http://schemas.openxmlformats.org/officeDocument/2006/relationships/theme" Target="../theme/theme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6.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8.xml"/><Relationship Id="rId1" Type="http://schemas.openxmlformats.org/officeDocument/2006/relationships/slideLayout" Target="../slideLayouts/slideLayout42.xml"/><Relationship Id="rId5" Type="http://schemas.openxmlformats.org/officeDocument/2006/relationships/image" Target="../media/image8.emf"/><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userDrawn="1"/>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10"/>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defTabSz="457200"/>
              <a:r>
                <a:rPr lang="en-US" sz="800" dirty="0">
                  <a:solidFill>
                    <a:prstClr val="black"/>
                  </a:solidFill>
                </a:rPr>
                <a:t>The Inno4Grass Project has received funding from the </a:t>
              </a:r>
              <a:r>
                <a:rPr lang="en-US" sz="800" b="1" dirty="0">
                  <a:solidFill>
                    <a:prstClr val="black"/>
                  </a:solidFill>
                </a:rPr>
                <a:t>European Union’s Horizon 2020 </a:t>
              </a:r>
              <a:r>
                <a:rPr lang="en-US" sz="800" dirty="0">
                  <a:solidFill>
                    <a:prstClr val="black"/>
                  </a:solidFill>
                </a:rPr>
                <a:t>research and innovation </a:t>
              </a:r>
              <a:r>
                <a:rPr lang="en-US" sz="800" dirty="0" err="1">
                  <a:solidFill>
                    <a:prstClr val="black"/>
                  </a:solidFill>
                </a:rPr>
                <a:t>programme</a:t>
              </a:r>
              <a:r>
                <a:rPr lang="en-US" sz="800" dirty="0">
                  <a:solidFill>
                    <a:prstClr val="black"/>
                  </a:solidFill>
                </a:rPr>
                <a:t> under grant agreement </a:t>
              </a:r>
              <a:r>
                <a:rPr lang="en-US" sz="800" b="1" dirty="0">
                  <a:solidFill>
                    <a:prstClr val="black"/>
                  </a:solidFill>
                </a:rPr>
                <a:t>No 727368</a:t>
              </a:r>
              <a:endParaRPr lang="de-DE" sz="800" b="1" dirty="0">
                <a:solidFill>
                  <a:prstClr val="black"/>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1749874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pPr defTabSz="457200"/>
            <a:fld id="{17719DFA-9842-B048-97A4-517B69E601F3}" type="slidenum">
              <a:rPr lang="es-ES">
                <a:solidFill>
                  <a:prstClr val="black"/>
                </a:solidFill>
              </a:rPr>
              <a:pPr defTabSz="457200"/>
              <a:t>‹nr.›</a:t>
            </a:fld>
            <a:endParaRPr lang="es-ES">
              <a:solidFill>
                <a:prstClr val="black"/>
              </a:solidFill>
            </a:endParaRPr>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260004003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709" r:id="rId10"/>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pPr defTabSz="457200"/>
            <a:fld id="{17719DFA-9842-B048-97A4-517B69E601F3}" type="slidenum">
              <a:rPr lang="es-ES">
                <a:solidFill>
                  <a:prstClr val="black"/>
                </a:solidFill>
              </a:rPr>
              <a:pPr defTabSz="457200"/>
              <a:t>‹nr.›</a:t>
            </a:fld>
            <a:endParaRPr lang="es-ES">
              <a:solidFill>
                <a:prstClr val="black"/>
              </a:solidFill>
            </a:endParaRPr>
          </a:p>
        </p:txBody>
      </p:sp>
      <p:pic>
        <p:nvPicPr>
          <p:cNvPr id="4" name="Grafik 3">
            <a:extLst>
              <a:ext uri="{FF2B5EF4-FFF2-40B4-BE49-F238E27FC236}">
                <a16:creationId xmlns:a16="http://schemas.microsoft.com/office/drawing/2014/main" id="{BBEF7CC8-3685-445B-A4CA-77243A158DA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21224179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C48C6B-0371-4C26-A3C7-4400C1344E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pic>
        <p:nvPicPr>
          <p:cNvPr id="7" name="Grafik 6">
            <a:extLst>
              <a:ext uri="{FF2B5EF4-FFF2-40B4-BE49-F238E27FC236}">
                <a16:creationId xmlns:a16="http://schemas.microsoft.com/office/drawing/2014/main" id="{99E2015E-C348-43BB-B235-5AB04EA664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43090" y="0"/>
            <a:ext cx="1260000" cy="1260000"/>
          </a:xfrm>
          <a:prstGeom prst="rect">
            <a:avLst/>
          </a:prstGeom>
        </p:spPr>
      </p:pic>
    </p:spTree>
    <p:extLst>
      <p:ext uri="{BB962C8B-B14F-4D97-AF65-F5344CB8AC3E}">
        <p14:creationId xmlns:p14="http://schemas.microsoft.com/office/powerpoint/2010/main" val="869278167"/>
      </p:ext>
    </p:extLst>
  </p:cSld>
  <p:clrMap bg1="lt1" tx1="dk1" bg2="lt2" tx2="dk2" accent1="accent1" accent2="accent2" accent3="accent3" accent4="accent4" accent5="accent5" accent6="accent6" hlink="hlink" folHlink="folHlink"/>
  <p:sldLayoutIdLst>
    <p:sldLayoutId id="2147483691" r:id="rId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userDrawn="1"/>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5"/>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defTabSz="457200"/>
              <a:r>
                <a:rPr lang="en-US" sz="800" dirty="0">
                  <a:solidFill>
                    <a:prstClr val="black"/>
                  </a:solidFill>
                </a:rPr>
                <a:t>Das Inno4Grass-Projekt wurde im Rahmen der Fördervereinbarung </a:t>
              </a:r>
              <a:r>
                <a:rPr lang="en-US" sz="800" b="1" dirty="0">
                  <a:solidFill>
                    <a:prstClr val="black"/>
                  </a:solidFill>
                </a:rPr>
                <a:t>Nr. 727368 aus dem</a:t>
              </a:r>
              <a:r>
                <a:rPr lang="en-US" sz="800" dirty="0">
                  <a:solidFill>
                    <a:prstClr val="black"/>
                  </a:solidFill>
                </a:rPr>
                <a:t> Forschungs- und</a:t>
              </a:r>
              <a:r>
                <a:rPr lang="en-US" sz="800" dirty="0" err="1">
                  <a:solidFill>
                    <a:prstClr val="black"/>
                  </a:solidFill>
                </a:rPr>
                <a:t> Innovationsprogramm</a:t>
              </a:r>
              <a:r>
                <a:rPr lang="en-US" sz="800" b="1" dirty="0">
                  <a:solidFill>
                    <a:prstClr val="black"/>
                  </a:solidFill>
                </a:rPr>
                <a:t> Horizon 2020 </a:t>
              </a:r>
              <a:r>
                <a:rPr lang="en-US" sz="800" dirty="0">
                  <a:solidFill>
                    <a:prstClr val="black"/>
                  </a:solidFill>
                </a:rPr>
                <a:t>der </a:t>
              </a:r>
              <a:r>
                <a:rPr lang="en-US" sz="800" b="1" dirty="0">
                  <a:solidFill>
                    <a:prstClr val="black"/>
                  </a:solidFill>
                </a:rPr>
                <a:t>Europäischen Union</a:t>
              </a:r>
              <a:r>
                <a:rPr lang="en-US" sz="800" dirty="0">
                  <a:solidFill>
                    <a:prstClr val="black"/>
                  </a:solidFill>
                </a:rPr>
                <a:t> gefördert.</a:t>
              </a:r>
              <a:endParaRPr lang="de-DE" sz="800" b="1" dirty="0">
                <a:solidFill>
                  <a:prstClr val="black"/>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2038843136"/>
      </p:ext>
    </p:extLst>
  </p:cSld>
  <p:clrMap bg1="lt1" tx1="dk1" bg2="lt2" tx2="dk2" accent1="accent1" accent2="accent2" accent3="accent3" accent4="accent4" accent5="accent5" accent6="accent6" hlink="hlink" folHlink="folHlink"/>
  <p:sldLayoutIdLst>
    <p:sldLayoutId id="2147483693" r:id="rId1"/>
    <p:sldLayoutId id="2147483694" r:id="rId2"/>
  </p:sldLayoutIdLst>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pPr defTabSz="457200"/>
            <a:fld id="{17719DFA-9842-B048-97A4-517B69E601F3}" type="slidenum">
              <a:rPr lang="es-ES">
                <a:solidFill>
                  <a:prstClr val="black"/>
                </a:solidFill>
              </a:rPr>
              <a:pPr defTabSz="457200"/>
              <a:t>‹nr.›</a:t>
            </a:fld>
            <a:endParaRPr lang="es-ES">
              <a:solidFill>
                <a:prstClr val="black"/>
              </a:solidFill>
            </a:endParaRPr>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216503280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8"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
        <p:nvSpPr>
          <p:cNvPr id="2" name="Titelplatzhalter 1"/>
          <p:cNvSpPr>
            <a:spLocks noGrp="1"/>
          </p:cNvSpPr>
          <p:nvPr>
            <p:ph type="title"/>
          </p:nvPr>
        </p:nvSpPr>
        <p:spPr>
          <a:xfrm>
            <a:off x="457199" y="116632"/>
            <a:ext cx="8229600" cy="926976"/>
          </a:xfrm>
          <a:prstGeom prst="rect">
            <a:avLst/>
          </a:prstGeom>
        </p:spPr>
        <p:txBody>
          <a:bodyPr vert="horz" lIns="0" tIns="0" rIns="0" bIns="0"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196753"/>
            <a:ext cx="8229600" cy="4536505"/>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p:txBody>
      </p:sp>
      <p:sp>
        <p:nvSpPr>
          <p:cNvPr id="4" name="Datumsplatzhalter 3"/>
          <p:cNvSpPr>
            <a:spLocks noGrp="1"/>
          </p:cNvSpPr>
          <p:nvPr>
            <p:ph type="dt" sz="half" idx="2"/>
          </p:nvPr>
        </p:nvSpPr>
        <p:spPr>
          <a:xfrm>
            <a:off x="457200" y="6343636"/>
            <a:ext cx="802432" cy="365125"/>
          </a:xfrm>
          <a:prstGeom prst="rect">
            <a:avLst/>
          </a:prstGeom>
        </p:spPr>
        <p:txBody>
          <a:bodyPr vert="horz" lIns="0" tIns="0" rIns="0" bIns="0" rtlCol="0" anchor="ctr"/>
          <a:lstStyle>
            <a:lvl1pPr algn="l">
              <a:defRPr sz="1000">
                <a:solidFill>
                  <a:schemeClr val="tx1"/>
                </a:solidFill>
              </a:defRPr>
            </a:lvl1pPr>
          </a:lstStyle>
          <a:p>
            <a:pPr defTabSz="457200"/>
            <a:endParaRPr lang="de-DE" dirty="0">
              <a:solidFill>
                <a:prstClr val="black"/>
              </a:solidFill>
            </a:endParaRPr>
          </a:p>
        </p:txBody>
      </p:sp>
      <p:sp>
        <p:nvSpPr>
          <p:cNvPr id="6" name="Foliennummernplatzhalter 5"/>
          <p:cNvSpPr>
            <a:spLocks noGrp="1"/>
          </p:cNvSpPr>
          <p:nvPr>
            <p:ph type="sldNum" sz="quarter" idx="4"/>
          </p:nvPr>
        </p:nvSpPr>
        <p:spPr>
          <a:xfrm>
            <a:off x="1086471" y="6343636"/>
            <a:ext cx="288032" cy="365125"/>
          </a:xfrm>
          <a:prstGeom prst="rect">
            <a:avLst/>
          </a:prstGeom>
        </p:spPr>
        <p:txBody>
          <a:bodyPr vert="horz" lIns="0" tIns="0" rIns="0" bIns="0" rtlCol="0" anchor="ctr"/>
          <a:lstStyle>
            <a:lvl1pPr algn="r">
              <a:defRPr sz="1000">
                <a:solidFill>
                  <a:schemeClr val="tx1"/>
                </a:solidFill>
              </a:defRPr>
            </a:lvl1pPr>
          </a:lstStyle>
          <a:p>
            <a:pPr defTabSz="457200"/>
            <a:fld id="{90D78F62-9005-4F33-B3BD-5A2E02E0B5B8}" type="slidenum">
              <a:rPr lang="de-DE" smtClean="0">
                <a:solidFill>
                  <a:prstClr val="black"/>
                </a:solidFill>
              </a:rPr>
              <a:pPr defTabSz="457200"/>
              <a:t>‹nr.›</a:t>
            </a:fld>
            <a:endParaRPr lang="de-DE" dirty="0">
              <a:solidFill>
                <a:prstClr val="black"/>
              </a:solidFill>
            </a:endParaRPr>
          </a:p>
        </p:txBody>
      </p:sp>
      <p:grpSp>
        <p:nvGrpSpPr>
          <p:cNvPr id="9" name="Gruppieren 8"/>
          <p:cNvGrpSpPr/>
          <p:nvPr userDrawn="1"/>
        </p:nvGrpSpPr>
        <p:grpSpPr>
          <a:xfrm>
            <a:off x="6588224" y="6329702"/>
            <a:ext cx="2259162" cy="432903"/>
            <a:chOff x="6411272" y="4582358"/>
            <a:chExt cx="2259162" cy="432902"/>
          </a:xfrm>
        </p:grpSpPr>
        <p:pic>
          <p:nvPicPr>
            <p:cNvPr id="10" name="Grafik 9"/>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033637" y="4582358"/>
              <a:ext cx="636797" cy="432902"/>
            </a:xfrm>
            <a:prstGeom prst="rect">
              <a:avLst/>
            </a:prstGeom>
          </p:spPr>
        </p:pic>
        <p:sp>
          <p:nvSpPr>
            <p:cNvPr id="11" name="Textfeld 10"/>
            <p:cNvSpPr txBox="1"/>
            <p:nvPr userDrawn="1"/>
          </p:nvSpPr>
          <p:spPr>
            <a:xfrm>
              <a:off x="6411272" y="4731990"/>
              <a:ext cx="1545104" cy="216024"/>
            </a:xfrm>
            <a:prstGeom prst="rect">
              <a:avLst/>
            </a:prstGeom>
            <a:noFill/>
          </p:spPr>
          <p:txBody>
            <a:bodyPr wrap="square" lIns="0" tIns="0" rIns="0" bIns="0" rtlCol="0">
              <a:noAutofit/>
            </a:bodyPr>
            <a:lstStyle/>
            <a:p>
              <a:pPr algn="r" defTabSz="457200"/>
              <a:r>
                <a:rPr lang="en-US" sz="500" dirty="0">
                  <a:solidFill>
                    <a:prstClr val="black"/>
                  </a:solidFill>
                </a:rPr>
                <a:t>Das Inno4Grass-Projekt wurde im Rahmen der Finanzhilfevereinbarung Nr. 727368 aus dem Forschungs- und</a:t>
              </a:r>
              <a:r>
                <a:rPr lang="en-US" sz="500" dirty="0" err="1">
                  <a:solidFill>
                    <a:prstClr val="black"/>
                  </a:solidFill>
                </a:rPr>
                <a:t> Innovationsprogramm der</a:t>
              </a:r>
              <a:r>
                <a:rPr lang="en-US" sz="500" dirty="0">
                  <a:solidFill>
                    <a:prstClr val="black"/>
                  </a:solidFill>
                </a:rPr>
                <a:t> Europäischen Union Horizon 2020 finanziert.</a:t>
              </a:r>
              <a:endParaRPr lang="de-DE" sz="500" dirty="0">
                <a:solidFill>
                  <a:prstClr val="black"/>
                </a:solidFill>
              </a:endParaRPr>
            </a:p>
          </p:txBody>
        </p:sp>
      </p:grpSp>
    </p:spTree>
    <p:extLst>
      <p:ext uri="{BB962C8B-B14F-4D97-AF65-F5344CB8AC3E}">
        <p14:creationId xmlns:p14="http://schemas.microsoft.com/office/powerpoint/2010/main" val="35462326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timing>
    <p:tnLst>
      <p:par>
        <p:cTn id="1" dur="indefinite" restart="never" nodeType="tmRoot"/>
      </p:par>
    </p:tnLst>
  </p:timing>
  <p:hf sldNum="0" hdr="0" ftr="0" dt="0"/>
  <p:txStyles>
    <p:titleStyle>
      <a:lvl1pPr algn="l" defTabSz="914400" rtl="0" eaLnBrk="1" latinLnBrk="0" hangingPunct="1">
        <a:spcBef>
          <a:spcPct val="0"/>
        </a:spcBef>
        <a:buNone/>
        <a:defRPr sz="2400"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D02A6F-F280-42C4-97BA-767CB8F231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98828" y="1156962"/>
            <a:ext cx="1980000" cy="1980000"/>
          </a:xfrm>
          <a:prstGeom prst="rect">
            <a:avLst/>
          </a:prstGeom>
        </p:spPr>
      </p:pic>
      <p:grpSp>
        <p:nvGrpSpPr>
          <p:cNvPr id="8" name="Gruppieren 7">
            <a:extLst>
              <a:ext uri="{FF2B5EF4-FFF2-40B4-BE49-F238E27FC236}">
                <a16:creationId xmlns:a16="http://schemas.microsoft.com/office/drawing/2014/main" id="{866EB2BB-0834-4343-B542-4B9EE86B0838}"/>
              </a:ext>
            </a:extLst>
          </p:cNvPr>
          <p:cNvGrpSpPr/>
          <p:nvPr userDrawn="1"/>
        </p:nvGrpSpPr>
        <p:grpSpPr>
          <a:xfrm>
            <a:off x="2081443" y="1951888"/>
            <a:ext cx="2648818" cy="504207"/>
            <a:chOff x="4091951" y="826478"/>
            <a:chExt cx="2648818" cy="504207"/>
          </a:xfrm>
        </p:grpSpPr>
        <p:pic>
          <p:nvPicPr>
            <p:cNvPr id="9" name="Grafik 8">
              <a:extLst>
                <a:ext uri="{FF2B5EF4-FFF2-40B4-BE49-F238E27FC236}">
                  <a16:creationId xmlns:a16="http://schemas.microsoft.com/office/drawing/2014/main" id="{4222E159-CBB1-41B6-8CF0-93A3738B2543}"/>
                </a:ext>
              </a:extLst>
            </p:cNvPr>
            <p:cNvPicPr>
              <a:picLocks noChangeAspect="1"/>
            </p:cNvPicPr>
            <p:nvPr userDrawn="1"/>
          </p:nvPicPr>
          <p:blipFill>
            <a:blip r:embed="rId4"/>
            <a:stretch>
              <a:fillRect/>
            </a:stretch>
          </p:blipFill>
          <p:spPr>
            <a:xfrm>
              <a:off x="4091951" y="826478"/>
              <a:ext cx="738555" cy="504207"/>
            </a:xfrm>
            <a:prstGeom prst="rect">
              <a:avLst/>
            </a:prstGeom>
          </p:spPr>
        </p:pic>
        <p:sp>
          <p:nvSpPr>
            <p:cNvPr id="10" name="Textfeld 9">
              <a:extLst>
                <a:ext uri="{FF2B5EF4-FFF2-40B4-BE49-F238E27FC236}">
                  <a16:creationId xmlns:a16="http://schemas.microsoft.com/office/drawing/2014/main" id="{66884BA1-0FE4-4FB8-9C45-BE8D83B05A80}"/>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defTabSz="457200"/>
              <a:r>
                <a:rPr lang="en-US" sz="800" dirty="0">
                  <a:solidFill>
                    <a:prstClr val="black"/>
                  </a:solidFill>
                </a:rPr>
                <a:t>The Inno4Grass Project has received funding from the </a:t>
              </a:r>
              <a:r>
                <a:rPr lang="en-US" sz="800" b="1" dirty="0">
                  <a:solidFill>
                    <a:prstClr val="black"/>
                  </a:solidFill>
                </a:rPr>
                <a:t>European Union’s Horizon 2020 </a:t>
              </a:r>
              <a:r>
                <a:rPr lang="en-US" sz="800" dirty="0">
                  <a:solidFill>
                    <a:prstClr val="black"/>
                  </a:solidFill>
                </a:rPr>
                <a:t>research and innovation </a:t>
              </a:r>
              <a:r>
                <a:rPr lang="en-US" sz="800" dirty="0" err="1">
                  <a:solidFill>
                    <a:prstClr val="black"/>
                  </a:solidFill>
                </a:rPr>
                <a:t>programme</a:t>
              </a:r>
              <a:r>
                <a:rPr lang="en-US" sz="800" dirty="0">
                  <a:solidFill>
                    <a:prstClr val="black"/>
                  </a:solidFill>
                </a:rPr>
                <a:t> under grant agreement </a:t>
              </a:r>
              <a:r>
                <a:rPr lang="en-US" sz="800" b="1" dirty="0">
                  <a:solidFill>
                    <a:prstClr val="black"/>
                  </a:solidFill>
                </a:rPr>
                <a:t>No 727368</a:t>
              </a:r>
              <a:endParaRPr lang="de-DE" sz="800" b="1" dirty="0">
                <a:solidFill>
                  <a:prstClr val="black"/>
                </a:solidFill>
              </a:endParaRPr>
            </a:p>
          </p:txBody>
        </p:sp>
      </p:grpSp>
      <p:pic>
        <p:nvPicPr>
          <p:cNvPr id="15" name="Grafik 14">
            <a:extLst>
              <a:ext uri="{FF2B5EF4-FFF2-40B4-BE49-F238E27FC236}">
                <a16:creationId xmlns:a16="http://schemas.microsoft.com/office/drawing/2014/main" id="{9C6E4A42-51E4-4A57-9AA7-3779F440FB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29514" y="3051264"/>
            <a:ext cx="5884985" cy="3696794"/>
          </a:xfrm>
          <a:prstGeom prst="rect">
            <a:avLst/>
          </a:prstGeom>
        </p:spPr>
      </p:pic>
    </p:spTree>
    <p:extLst>
      <p:ext uri="{BB962C8B-B14F-4D97-AF65-F5344CB8AC3E}">
        <p14:creationId xmlns:p14="http://schemas.microsoft.com/office/powerpoint/2010/main" val="3987214790"/>
      </p:ext>
    </p:extLst>
  </p:cSld>
  <p:clrMap bg1="lt1" tx1="dk1" bg2="lt2" tx2="dk2" accent1="accent1" accent2="accent2" accent3="accent3" accent4="accent4" accent5="accent5" accent6="accent6" hlink="hlink" folHlink="folHlink"/>
  <p:sldLayoutIdLst>
    <p:sldLayoutId id="2147483708"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userDrawn="1"/>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5"/>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1241112113"/>
      </p:ext>
    </p:extLst>
  </p:cSld>
  <p:clrMap bg1="lt1" tx1="dk1" bg2="lt2" tx2="dk2" accent1="accent1" accent2="accent2" accent3="accent3" accent4="accent4" accent5="accent5" accent6="accent6" hlink="hlink" folHlink="folHlink"/>
  <p:sldLayoutIdLst>
    <p:sldLayoutId id="2147483711" r:id="rId1"/>
    <p:sldLayoutId id="2147483712" r:id="rId2"/>
  </p:sldLayoutIdLst>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9.xml"/><Relationship Id="rId4" Type="http://schemas.openxmlformats.org/officeDocument/2006/relationships/image" Target="../media/image12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26.png"/></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9.xml"/><Relationship Id="rId4" Type="http://schemas.openxmlformats.org/officeDocument/2006/relationships/image" Target="../media/image129.png"/></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emf"/><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4.xml"/><Relationship Id="rId5" Type="http://schemas.openxmlformats.org/officeDocument/2006/relationships/image" Target="../media/image139.jpeg"/><Relationship Id="rId4" Type="http://schemas.openxmlformats.org/officeDocument/2006/relationships/image" Target="../media/image138.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wmf"/><Relationship Id="rId1" Type="http://schemas.openxmlformats.org/officeDocument/2006/relationships/slideLayout" Target="../slideLayouts/slideLayout14.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s://www.cr-delta.nl/sap/galerij9/images/Mts%20Hofstra_jpg.jpg" TargetMode="Externa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www.youtube.com/watch?v=9zp8PRConnM" TargetMode="External"/><Relationship Id="rId1" Type="http://schemas.openxmlformats.org/officeDocument/2006/relationships/slideLayout" Target="../slideLayouts/slideLayout14.xml"/><Relationship Id="rId4" Type="http://schemas.openxmlformats.org/officeDocument/2006/relationships/image" Target="../media/image153.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hyperlink" Target="https://www.youtube.com/watch?v=1cnERj9fooc" TargetMode="External"/><Relationship Id="rId1" Type="http://schemas.openxmlformats.org/officeDocument/2006/relationships/slideLayout" Target="../slideLayouts/slideLayout9.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4.xml"/><Relationship Id="rId5" Type="http://schemas.openxmlformats.org/officeDocument/2006/relationships/image" Target="../media/image163.png"/><Relationship Id="rId4" Type="http://schemas.openxmlformats.org/officeDocument/2006/relationships/image" Target="../media/image16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9.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5.xml"/><Relationship Id="rId4" Type="http://schemas.openxmlformats.org/officeDocument/2006/relationships/image" Target="../media/image173.png"/></Relationships>
</file>

<file path=ppt/slides/_rels/slide12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9.xml"/><Relationship Id="rId6" Type="http://schemas.openxmlformats.org/officeDocument/2006/relationships/image" Target="../media/image178.png"/><Relationship Id="rId5" Type="http://schemas.openxmlformats.org/officeDocument/2006/relationships/image" Target="../media/image177.jpeg"/><Relationship Id="rId4" Type="http://schemas.openxmlformats.org/officeDocument/2006/relationships/image" Target="../media/image176.jpeg"/></Relationships>
</file>

<file path=ppt/slides/_rels/slide12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4.xml"/><Relationship Id="rId4" Type="http://schemas.openxmlformats.org/officeDocument/2006/relationships/image" Target="../media/image183.png"/></Relationships>
</file>

<file path=ppt/slides/_rels/slide128.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5.jpeg"/><Relationship Id="rId7" Type="http://schemas.openxmlformats.org/officeDocument/2006/relationships/image" Target="../media/image189.emf"/><Relationship Id="rId2" Type="http://schemas.openxmlformats.org/officeDocument/2006/relationships/image" Target="../media/image184.jpeg"/><Relationship Id="rId1" Type="http://schemas.openxmlformats.org/officeDocument/2006/relationships/slideLayout" Target="../slideLayouts/slideLayout13.xml"/><Relationship Id="rId6" Type="http://schemas.openxmlformats.org/officeDocument/2006/relationships/image" Target="../media/image188.emf"/><Relationship Id="rId11" Type="http://schemas.openxmlformats.org/officeDocument/2006/relationships/image" Target="../media/image193.png"/><Relationship Id="rId5" Type="http://schemas.openxmlformats.org/officeDocument/2006/relationships/image" Target="../media/image187.emf"/><Relationship Id="rId10" Type="http://schemas.openxmlformats.org/officeDocument/2006/relationships/image" Target="../media/image192.png"/><Relationship Id="rId4" Type="http://schemas.openxmlformats.org/officeDocument/2006/relationships/image" Target="../media/image186.emf"/><Relationship Id="rId9" Type="http://schemas.openxmlformats.org/officeDocument/2006/relationships/image" Target="../media/image191.png"/></Relationships>
</file>

<file path=ppt/slides/_rels/slide12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emf"/><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hyperlink" Target="http://www.stichtingweidegang.nl/images/RobotenWeiden/Eindproducten/RobotWeiden_Concepten_102015.pdf" TargetMode="External"/><Relationship Id="rId1" Type="http://schemas.openxmlformats.org/officeDocument/2006/relationships/slideLayout" Target="../slideLayouts/slideLayout14.xml"/><Relationship Id="rId4" Type="http://schemas.openxmlformats.org/officeDocument/2006/relationships/image" Target="../media/image199.png"/></Relationships>
</file>

<file path=ppt/slides/_rels/slide1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9.xml"/><Relationship Id="rId5" Type="http://schemas.openxmlformats.org/officeDocument/2006/relationships/image" Target="../media/image203.png"/><Relationship Id="rId4" Type="http://schemas.openxmlformats.org/officeDocument/2006/relationships/image" Target="../media/image202.png"/></Relationships>
</file>

<file path=ppt/slides/_rels/slide13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4.xml"/><Relationship Id="rId5" Type="http://schemas.openxmlformats.org/officeDocument/2006/relationships/image" Target="../media/image207.png"/><Relationship Id="rId4" Type="http://schemas.openxmlformats.org/officeDocument/2006/relationships/image" Target="../media/image206.png"/></Relationships>
</file>

<file path=ppt/slides/_rels/slide134.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208.emf"/><Relationship Id="rId1" Type="http://schemas.openxmlformats.org/officeDocument/2006/relationships/slideLayout" Target="../slideLayouts/slideLayout15.xml"/><Relationship Id="rId6" Type="http://schemas.openxmlformats.org/officeDocument/2006/relationships/image" Target="../media/image212.png"/><Relationship Id="rId5" Type="http://schemas.openxmlformats.org/officeDocument/2006/relationships/image" Target="../media/image211.emf"/><Relationship Id="rId4" Type="http://schemas.openxmlformats.org/officeDocument/2006/relationships/image" Target="../media/image210.png"/></Relationships>
</file>

<file path=ppt/slides/_rels/slide135.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3.png"/><Relationship Id="rId7" Type="http://schemas.openxmlformats.org/officeDocument/2006/relationships/image" Target="../media/image216.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215.png"/><Relationship Id="rId5" Type="http://schemas.openxmlformats.org/officeDocument/2006/relationships/slide" Target="slide135.xml"/><Relationship Id="rId4" Type="http://schemas.openxmlformats.org/officeDocument/2006/relationships/image" Target="../media/image214.png"/><Relationship Id="rId9" Type="http://schemas.openxmlformats.org/officeDocument/2006/relationships/image" Target="../media/image21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image" Target="../media/image221.png"/><Relationship Id="rId4" Type="http://schemas.openxmlformats.org/officeDocument/2006/relationships/image" Target="../media/image220.em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14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14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14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230.jpeg"/><Relationship Id="rId2" Type="http://schemas.openxmlformats.org/officeDocument/2006/relationships/slideLayout" Target="../slideLayouts/slideLayout21.xml"/><Relationship Id="rId1" Type="http://schemas.openxmlformats.org/officeDocument/2006/relationships/vmlDrawing" Target="../drawings/vmlDrawing11.vml"/><Relationship Id="rId6" Type="http://schemas.openxmlformats.org/officeDocument/2006/relationships/image" Target="../media/image220.emf"/><Relationship Id="rId5" Type="http://schemas.openxmlformats.org/officeDocument/2006/relationships/image" Target="../media/image229.emf"/><Relationship Id="rId4" Type="http://schemas.openxmlformats.org/officeDocument/2006/relationships/oleObject" Target="../embeddings/oleObject12.bin"/></Relationships>
</file>

<file path=ppt/slides/_rels/slide147.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234.png"/><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14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230.jpeg"/></Relationships>
</file>

<file path=ppt/slides/_rels/slide14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15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15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39.xml"/><Relationship Id="rId1" Type="http://schemas.openxmlformats.org/officeDocument/2006/relationships/slideLayout" Target="../slideLayouts/slideLayout21.xml"/><Relationship Id="rId5" Type="http://schemas.openxmlformats.org/officeDocument/2006/relationships/image" Target="../media/image239.jpeg"/><Relationship Id="rId4" Type="http://schemas.openxmlformats.org/officeDocument/2006/relationships/image" Target="../media/image238.jpeg"/></Relationships>
</file>

<file path=ppt/slides/_rels/slide15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image" Target="../media/image241.png"/></Relationships>
</file>

<file path=ppt/slides/_rels/slide15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41.xml"/><Relationship Id="rId1" Type="http://schemas.openxmlformats.org/officeDocument/2006/relationships/slideLayout" Target="../slideLayouts/slideLayout21.xml"/><Relationship Id="rId5" Type="http://schemas.openxmlformats.org/officeDocument/2006/relationships/image" Target="../media/image242.png"/><Relationship Id="rId4" Type="http://schemas.openxmlformats.org/officeDocument/2006/relationships/image" Target="../media/image220.emf"/></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emf"/><Relationship Id="rId4" Type="http://schemas.openxmlformats.org/officeDocument/2006/relationships/oleObject" Target="../embeddings/oleObject1.bin"/></Relationships>
</file>

<file path=ppt/slides/_rels/slide16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45.xml"/><Relationship Id="rId1" Type="http://schemas.openxmlformats.org/officeDocument/2006/relationships/slideLayout" Target="../slideLayouts/slideLayout21.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20.emf"/></Relationships>
</file>

<file path=ppt/slides/_rels/slide161.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162.xml.rels><?xml version="1.0" encoding="UTF-8" standalone="yes"?>
<Relationships xmlns="http://schemas.openxmlformats.org/package/2006/relationships"><Relationship Id="rId3" Type="http://schemas.openxmlformats.org/officeDocument/2006/relationships/image" Target="../media/image246.gif"/><Relationship Id="rId2" Type="http://schemas.openxmlformats.org/officeDocument/2006/relationships/notesSlide" Target="../notesSlides/notesSlide47.xml"/><Relationship Id="rId1" Type="http://schemas.openxmlformats.org/officeDocument/2006/relationships/slideLayout" Target="../slideLayouts/slideLayout21.xml"/><Relationship Id="rId6" Type="http://schemas.openxmlformats.org/officeDocument/2006/relationships/image" Target="../media/image249.jpeg"/><Relationship Id="rId5" Type="http://schemas.openxmlformats.org/officeDocument/2006/relationships/image" Target="../media/image248.gif"/><Relationship Id="rId4" Type="http://schemas.openxmlformats.org/officeDocument/2006/relationships/image" Target="../media/image247.gif"/></Relationships>
</file>

<file path=ppt/slides/_rels/slide16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164.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165.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jpeg"/><Relationship Id="rId1" Type="http://schemas.openxmlformats.org/officeDocument/2006/relationships/slideLayout" Target="../slideLayouts/slideLayout19.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17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19.xml"/><Relationship Id="rId4" Type="http://schemas.openxmlformats.org/officeDocument/2006/relationships/image" Target="../media/image258.png"/></Relationships>
</file>

<file path=ppt/slides/_rels/slide17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19.xml"/></Relationships>
</file>

<file path=ppt/slides/_rels/slide17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jpeg"/><Relationship Id="rId1" Type="http://schemas.openxmlformats.org/officeDocument/2006/relationships/slideLayout" Target="../slideLayouts/slideLayout19.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8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jpeg"/><Relationship Id="rId1" Type="http://schemas.openxmlformats.org/officeDocument/2006/relationships/slideLayout" Target="../slideLayouts/slideLayout19.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8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9.xml"/></Relationships>
</file>

<file path=ppt/slides/_rels/slide18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19.xml"/></Relationships>
</file>

<file path=ppt/slides/_rels/slide183.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19.xml"/></Relationships>
</file>

<file path=ppt/slides/_rels/slide184.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9.xml"/></Relationships>
</file>

<file path=ppt/slides/_rels/slide185.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1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18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189.xml.rels><?xml version="1.0" encoding="UTF-8" standalone="yes"?>
<Relationships xmlns="http://schemas.openxmlformats.org/package/2006/relationships"><Relationship Id="rId2" Type="http://schemas.openxmlformats.org/officeDocument/2006/relationships/image" Target="../media/image271.emf"/><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1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jpeg"/><Relationship Id="rId1" Type="http://schemas.openxmlformats.org/officeDocument/2006/relationships/slideLayout" Target="../slideLayouts/slideLayout19.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4.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19.xml"/></Relationships>
</file>

<file path=ppt/slides/_rels/slide19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19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19.xml"/></Relationships>
</file>

<file path=ppt/slides/_rels/slide197.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19.xml"/></Relationships>
</file>

<file path=ppt/slides/_rels/slide198.x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image" Target="../media/image279.emf"/><Relationship Id="rId1" Type="http://schemas.openxmlformats.org/officeDocument/2006/relationships/slideLayout" Target="../slideLayouts/slideLayout19.xml"/></Relationships>
</file>

<file path=ppt/slides/_rels/slide199.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00.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19.xml"/><Relationship Id="rId4" Type="http://schemas.openxmlformats.org/officeDocument/2006/relationships/image" Target="../media/image283.png"/></Relationships>
</file>

<file path=ppt/slides/_rels/slide20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19.xml"/></Relationships>
</file>

<file path=ppt/slides/_rels/slide202.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19.xml"/></Relationships>
</file>

<file path=ppt/slides/_rels/slide203.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19.xml"/></Relationships>
</file>

<file path=ppt/slides/_rels/slide204.xml.rels><?xml version="1.0" encoding="UTF-8" standalone="yes"?>
<Relationships xmlns="http://schemas.openxmlformats.org/package/2006/relationships"><Relationship Id="rId3" Type="http://schemas.openxmlformats.org/officeDocument/2006/relationships/image" Target="../media/image288.jpeg"/><Relationship Id="rId7" Type="http://schemas.openxmlformats.org/officeDocument/2006/relationships/image" Target="../media/image292.png"/><Relationship Id="rId2" Type="http://schemas.openxmlformats.org/officeDocument/2006/relationships/image" Target="../media/image287.jpeg"/><Relationship Id="rId1" Type="http://schemas.openxmlformats.org/officeDocument/2006/relationships/slideLayout" Target="../slideLayouts/slideLayout19.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289.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6.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19.xml"/></Relationships>
</file>

<file path=ppt/slides/_rels/slide207.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19.xml"/><Relationship Id="rId4" Type="http://schemas.openxmlformats.org/officeDocument/2006/relationships/image" Target="../media/image295.png"/></Relationships>
</file>

<file path=ppt/slides/_rels/slide208.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19.xml"/></Relationships>
</file>

<file path=ppt/slides/_rels/slide20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19.xml"/><Relationship Id="rId5" Type="http://schemas.openxmlformats.org/officeDocument/2006/relationships/image" Target="../media/image303.png"/><Relationship Id="rId4" Type="http://schemas.openxmlformats.org/officeDocument/2006/relationships/image" Target="../media/image302.png"/></Relationships>
</file>

<file path=ppt/slides/_rels/slide211.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9.xml"/></Relationships>
</file>

<file path=ppt/slides/_rels/slide212.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19.xml"/></Relationships>
</file>

<file path=ppt/slides/_rels/slide213.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19.xml"/></Relationships>
</file>

<file path=ppt/slides/_rels/slide214.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1.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19.xml"/></Relationships>
</file>

<file path=ppt/slides/_rels/slide222.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19.xml"/></Relationships>
</file>

<file path=ppt/slides/_rels/slide223.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19.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5.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0.xml"/></Relationships>
</file>

<file path=ppt/slides/_rels/slide226.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0.xml"/></Relationships>
</file>

<file path=ppt/slides/_rels/slide227.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20.xml"/><Relationship Id="rId5" Type="http://schemas.openxmlformats.org/officeDocument/2006/relationships/image" Target="../media/image315.png"/><Relationship Id="rId4" Type="http://schemas.openxmlformats.org/officeDocument/2006/relationships/image" Target="../media/image314.png"/></Relationships>
</file>

<file path=ppt/slides/_rels/slide228.xml.rels><?xml version="1.0" encoding="UTF-8" standalone="yes"?>
<Relationships xmlns="http://schemas.openxmlformats.org/package/2006/relationships"><Relationship Id="rId3" Type="http://schemas.openxmlformats.org/officeDocument/2006/relationships/image" Target="../media/image316.emf"/><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229.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0.xml"/></Relationships>
</file>

<file path=ppt/slides/_rels/slide231.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0.xml"/></Relationships>
</file>

<file path=ppt/slides/_rels/slide232.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0.xml"/></Relationships>
</file>

<file path=ppt/slides/_rels/slide233.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0.xml"/></Relationships>
</file>

<file path=ppt/slides/_rels/slide234.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0.xml"/></Relationships>
</file>

<file path=ppt/slides/_rels/slide235.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0.xml"/></Relationships>
</file>

<file path=ppt/slides/_rels/slide236.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0.xml"/></Relationships>
</file>

<file path=ppt/slides/_rels/slide237.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0.xml"/></Relationships>
</file>

<file path=ppt/slides/_rels/slide238.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20.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1.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27.jpeg"/><Relationship Id="rId1" Type="http://schemas.openxmlformats.org/officeDocument/2006/relationships/slideLayout" Target="../slideLayouts/slideLayout19.xml"/></Relationships>
</file>

<file path=ppt/slides/_rels/slide242.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0.xml"/></Relationships>
</file>

<file path=ppt/slides/_rels/slide243.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63.xml"/><Relationship Id="rId1" Type="http://schemas.openxmlformats.org/officeDocument/2006/relationships/slideLayout" Target="../slideLayouts/slideLayout25.xml"/><Relationship Id="rId4" Type="http://schemas.openxmlformats.org/officeDocument/2006/relationships/image" Target="../media/image328.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0.xml"/><Relationship Id="rId1" Type="http://schemas.openxmlformats.org/officeDocument/2006/relationships/vmlDrawing" Target="../drawings/vmlDrawing12.vml"/><Relationship Id="rId6" Type="http://schemas.openxmlformats.org/officeDocument/2006/relationships/image" Target="../media/image328.jpeg"/><Relationship Id="rId5" Type="http://schemas.openxmlformats.org/officeDocument/2006/relationships/image" Target="../media/image330.emf"/><Relationship Id="rId4" Type="http://schemas.openxmlformats.org/officeDocument/2006/relationships/oleObject" Target="../embeddings/oleObject13.bin"/></Relationships>
</file>

<file path=ppt/slides/_rels/slide245.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24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6.xml"/><Relationship Id="rId1" Type="http://schemas.openxmlformats.org/officeDocument/2006/relationships/slideLayout" Target="../slideLayouts/slideLayout20.xml"/></Relationships>
</file>

<file path=ppt/slides/_rels/slide2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7.xml"/><Relationship Id="rId1" Type="http://schemas.openxmlformats.org/officeDocument/2006/relationships/slideLayout" Target="../slideLayouts/slideLayout20.xml"/><Relationship Id="rId4" Type="http://schemas.openxmlformats.org/officeDocument/2006/relationships/image" Target="../media/image328.jpeg"/></Relationships>
</file>

<file path=ppt/slides/_rels/slide248.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24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28.jpeg"/><Relationship Id="rId1" Type="http://schemas.openxmlformats.org/officeDocument/2006/relationships/slideLayout" Target="../slideLayouts/slideLayout20.xml"/><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50.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28.jpeg"/><Relationship Id="rId1" Type="http://schemas.openxmlformats.org/officeDocument/2006/relationships/slideLayout" Target="../slideLayouts/slideLayout20.xml"/><Relationship Id="rId5" Type="http://schemas.openxmlformats.org/officeDocument/2006/relationships/image" Target="../media/image333.jpeg"/><Relationship Id="rId4" Type="http://schemas.openxmlformats.org/officeDocument/2006/relationships/image" Target="../media/image332.jpeg"/></Relationships>
</file>

<file path=ppt/slides/_rels/slide251.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0.xml"/></Relationships>
</file>

<file path=ppt/slides/_rels/slide252.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0.xml"/></Relationships>
</file>

<file path=ppt/slides/_rels/slide253.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0.xml"/></Relationships>
</file>

<file path=ppt/slides/_rels/slide254.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0.xml"/></Relationships>
</file>

<file path=ppt/slides/_rels/slide255.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0.xml"/></Relationships>
</file>

<file path=ppt/slides/_rels/slide256.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28.jpeg"/><Relationship Id="rId1" Type="http://schemas.openxmlformats.org/officeDocument/2006/relationships/slideLayout" Target="../slideLayouts/slideLayout20.xml"/></Relationships>
</file>

<file path=ppt/slides/_rels/slide257.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9.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0.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335.png"/><Relationship Id="rId1" Type="http://schemas.openxmlformats.org/officeDocument/2006/relationships/slideLayout" Target="../slideLayouts/slideLayout24.xml"/><Relationship Id="rId5" Type="http://schemas.openxmlformats.org/officeDocument/2006/relationships/image" Target="../media/image338.jpeg"/><Relationship Id="rId4" Type="http://schemas.openxmlformats.org/officeDocument/2006/relationships/image" Target="../media/image337.jpeg"/></Relationships>
</file>

<file path=ppt/slides/_rels/slide261.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1.xml"/><Relationship Id="rId1" Type="http://schemas.openxmlformats.org/officeDocument/2006/relationships/slideLayout" Target="../slideLayouts/slideLayout26.xml"/><Relationship Id="rId4" Type="http://schemas.openxmlformats.org/officeDocument/2006/relationships/image" Target="../media/image339.png"/></Relationships>
</file>

<file path=ppt/slides/_rels/slide26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2.xml"/><Relationship Id="rId1" Type="http://schemas.openxmlformats.org/officeDocument/2006/relationships/slideLayout" Target="../slideLayouts/slideLayout26.xml"/><Relationship Id="rId4" Type="http://schemas.openxmlformats.org/officeDocument/2006/relationships/image" Target="../media/image328.jpeg"/></Relationships>
</file>

<file path=ppt/slides/_rels/slide263.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264.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265.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26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267.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268.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269.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70.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26.xml"/><Relationship Id="rId6" Type="http://schemas.openxmlformats.org/officeDocument/2006/relationships/image" Target="../media/image328.jpeg"/><Relationship Id="rId5" Type="http://schemas.openxmlformats.org/officeDocument/2006/relationships/image" Target="../media/image343.png"/><Relationship Id="rId4" Type="http://schemas.openxmlformats.org/officeDocument/2006/relationships/image" Target="../media/image342.png"/></Relationships>
</file>

<file path=ppt/slides/_rels/slide271.xml.rels><?xml version="1.0" encoding="UTF-8" standalone="yes"?>
<Relationships xmlns="http://schemas.openxmlformats.org/package/2006/relationships"><Relationship Id="rId8" Type="http://schemas.openxmlformats.org/officeDocument/2006/relationships/image" Target="../media/image350.jpeg"/><Relationship Id="rId3" Type="http://schemas.openxmlformats.org/officeDocument/2006/relationships/image" Target="../media/image345.jpeg"/><Relationship Id="rId7" Type="http://schemas.openxmlformats.org/officeDocument/2006/relationships/image" Target="../media/image349.jpeg"/><Relationship Id="rId2" Type="http://schemas.openxmlformats.org/officeDocument/2006/relationships/image" Target="../media/image344.jpeg"/><Relationship Id="rId1" Type="http://schemas.openxmlformats.org/officeDocument/2006/relationships/slideLayout" Target="../slideLayouts/slideLayout24.xml"/><Relationship Id="rId6" Type="http://schemas.openxmlformats.org/officeDocument/2006/relationships/image" Target="../media/image348.jpeg"/><Relationship Id="rId5" Type="http://schemas.openxmlformats.org/officeDocument/2006/relationships/image" Target="../media/image347.jpeg"/><Relationship Id="rId4" Type="http://schemas.openxmlformats.org/officeDocument/2006/relationships/image" Target="../media/image346.jpeg"/></Relationships>
</file>

<file path=ppt/slides/_rels/slide272.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80.xml"/><Relationship Id="rId1" Type="http://schemas.openxmlformats.org/officeDocument/2006/relationships/slideLayout" Target="../slideLayouts/slideLayout26.xml"/><Relationship Id="rId6" Type="http://schemas.openxmlformats.org/officeDocument/2006/relationships/image" Target="../media/image353.jpeg"/><Relationship Id="rId5" Type="http://schemas.openxmlformats.org/officeDocument/2006/relationships/image" Target="../media/image352.jpeg"/><Relationship Id="rId4" Type="http://schemas.openxmlformats.org/officeDocument/2006/relationships/image" Target="../media/image351.png"/></Relationships>
</file>

<file path=ppt/slides/_rels/slide273.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24.xml"/><Relationship Id="rId5" Type="http://schemas.openxmlformats.org/officeDocument/2006/relationships/image" Target="../media/image357.png"/><Relationship Id="rId4" Type="http://schemas.openxmlformats.org/officeDocument/2006/relationships/image" Target="../media/image356.png"/></Relationships>
</file>

<file path=ppt/slides/_rels/slide274.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6.xml"/></Relationships>
</file>

<file path=ppt/slides/_rels/slide275.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27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82.xml"/><Relationship Id="rId1" Type="http://schemas.openxmlformats.org/officeDocument/2006/relationships/slideLayout" Target="../slideLayouts/slideLayout26.xml"/><Relationship Id="rId4" Type="http://schemas.openxmlformats.org/officeDocument/2006/relationships/chart" Target="../charts/chart11.xml"/></Relationships>
</file>

<file path=ppt/slides/_rels/slide277.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83.xml"/><Relationship Id="rId1" Type="http://schemas.openxmlformats.org/officeDocument/2006/relationships/slideLayout" Target="../slideLayouts/slideLayout26.xml"/><Relationship Id="rId5" Type="http://schemas.openxmlformats.org/officeDocument/2006/relationships/image" Target="../media/image360.png"/><Relationship Id="rId4" Type="http://schemas.openxmlformats.org/officeDocument/2006/relationships/image" Target="../media/image359.jpeg"/></Relationships>
</file>

<file path=ppt/slides/_rels/slide278.xml.rels><?xml version="1.0" encoding="UTF-8" standalone="yes"?>
<Relationships xmlns="http://schemas.openxmlformats.org/package/2006/relationships"><Relationship Id="rId3" Type="http://schemas.openxmlformats.org/officeDocument/2006/relationships/image" Target="../media/image362.emf"/><Relationship Id="rId7" Type="http://schemas.openxmlformats.org/officeDocument/2006/relationships/image" Target="../media/image328.jpeg"/><Relationship Id="rId2" Type="http://schemas.openxmlformats.org/officeDocument/2006/relationships/image" Target="../media/image361.png"/><Relationship Id="rId1" Type="http://schemas.openxmlformats.org/officeDocument/2006/relationships/slideLayout" Target="../slideLayouts/slideLayout25.xml"/><Relationship Id="rId6" Type="http://schemas.openxmlformats.org/officeDocument/2006/relationships/image" Target="../media/image365.jpeg"/><Relationship Id="rId5" Type="http://schemas.openxmlformats.org/officeDocument/2006/relationships/image" Target="../media/image364.jpeg"/><Relationship Id="rId4" Type="http://schemas.openxmlformats.org/officeDocument/2006/relationships/image" Target="../media/image363.wmf"/></Relationships>
</file>

<file path=ppt/slides/_rels/slide279.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66.png"/><Relationship Id="rId1" Type="http://schemas.openxmlformats.org/officeDocument/2006/relationships/slideLayout" Target="../slideLayouts/slideLayout24.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0.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84.xml"/><Relationship Id="rId1" Type="http://schemas.openxmlformats.org/officeDocument/2006/relationships/slideLayout" Target="../slideLayouts/slideLayout26.xml"/><Relationship Id="rId4" Type="http://schemas.openxmlformats.org/officeDocument/2006/relationships/image" Target="../media/image371.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2.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0.xml"/></Relationships>
</file>

<file path=ppt/slides/_rels/slide283.xml.rels><?xml version="1.0" encoding="UTF-8" standalone="yes"?>
<Relationships xmlns="http://schemas.openxmlformats.org/package/2006/relationships"><Relationship Id="rId8" Type="http://schemas.openxmlformats.org/officeDocument/2006/relationships/image" Target="../media/image375.jpeg"/><Relationship Id="rId3" Type="http://schemas.openxmlformats.org/officeDocument/2006/relationships/notesSlide" Target="../notesSlides/notesSlide85.xml"/><Relationship Id="rId7" Type="http://schemas.openxmlformats.org/officeDocument/2006/relationships/image" Target="../media/image374.jpeg"/><Relationship Id="rId2" Type="http://schemas.openxmlformats.org/officeDocument/2006/relationships/slideLayout" Target="../slideLayouts/slideLayout25.xml"/><Relationship Id="rId1" Type="http://schemas.openxmlformats.org/officeDocument/2006/relationships/vmlDrawing" Target="../drawings/vmlDrawing13.vml"/><Relationship Id="rId6" Type="http://schemas.openxmlformats.org/officeDocument/2006/relationships/image" Target="../media/image372.emf"/><Relationship Id="rId5" Type="http://schemas.openxmlformats.org/officeDocument/2006/relationships/oleObject" Target="../embeddings/oleObject14.bin"/><Relationship Id="rId10" Type="http://schemas.openxmlformats.org/officeDocument/2006/relationships/image" Target="../media/image328.jpeg"/><Relationship Id="rId4" Type="http://schemas.openxmlformats.org/officeDocument/2006/relationships/image" Target="../media/image373.png"/><Relationship Id="rId9" Type="http://schemas.openxmlformats.org/officeDocument/2006/relationships/image" Target="../media/image376.jpeg"/></Relationships>
</file>

<file path=ppt/slides/_rels/slide284.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86.xml"/><Relationship Id="rId1" Type="http://schemas.openxmlformats.org/officeDocument/2006/relationships/slideLayout" Target="../slideLayouts/slideLayout25.xml"/><Relationship Id="rId4" Type="http://schemas.openxmlformats.org/officeDocument/2006/relationships/image" Target="../media/image328.jpeg"/></Relationships>
</file>

<file path=ppt/slides/_rels/slide285.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0.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7.xml.rels><?xml version="1.0" encoding="UTF-8" standalone="yes"?>
<Relationships xmlns="http://schemas.openxmlformats.org/package/2006/relationships"><Relationship Id="rId8" Type="http://schemas.openxmlformats.org/officeDocument/2006/relationships/image" Target="../media/image383.jpeg"/><Relationship Id="rId3" Type="http://schemas.openxmlformats.org/officeDocument/2006/relationships/image" Target="../media/image378.jpeg"/><Relationship Id="rId7" Type="http://schemas.openxmlformats.org/officeDocument/2006/relationships/image" Target="../media/image382.jpeg"/><Relationship Id="rId2" Type="http://schemas.openxmlformats.org/officeDocument/2006/relationships/notesSlide" Target="../notesSlides/notesSlide87.xml"/><Relationship Id="rId1" Type="http://schemas.openxmlformats.org/officeDocument/2006/relationships/slideLayout" Target="../slideLayouts/slideLayout20.xml"/><Relationship Id="rId6" Type="http://schemas.openxmlformats.org/officeDocument/2006/relationships/image" Target="../media/image381.jpeg"/><Relationship Id="rId5" Type="http://schemas.openxmlformats.org/officeDocument/2006/relationships/image" Target="../media/image380.jpeg"/><Relationship Id="rId4" Type="http://schemas.openxmlformats.org/officeDocument/2006/relationships/image" Target="../media/image379.jpeg"/><Relationship Id="rId9" Type="http://schemas.openxmlformats.org/officeDocument/2006/relationships/image" Target="../media/image328.jpeg"/></Relationships>
</file>

<file path=ppt/slides/_rels/slide288.xml.rels><?xml version="1.0" encoding="UTF-8" standalone="yes"?>
<Relationships xmlns="http://schemas.openxmlformats.org/package/2006/relationships"><Relationship Id="rId8" Type="http://schemas.openxmlformats.org/officeDocument/2006/relationships/image" Target="../media/image389.jpeg"/><Relationship Id="rId3" Type="http://schemas.openxmlformats.org/officeDocument/2006/relationships/image" Target="../media/image384.jpeg"/><Relationship Id="rId7" Type="http://schemas.openxmlformats.org/officeDocument/2006/relationships/image" Target="../media/image388.jpeg"/><Relationship Id="rId2" Type="http://schemas.openxmlformats.org/officeDocument/2006/relationships/notesSlide" Target="../notesSlides/notesSlide88.xml"/><Relationship Id="rId1" Type="http://schemas.openxmlformats.org/officeDocument/2006/relationships/slideLayout" Target="../slideLayouts/slideLayout20.xml"/><Relationship Id="rId6" Type="http://schemas.openxmlformats.org/officeDocument/2006/relationships/image" Target="../media/image387.jpeg"/><Relationship Id="rId5" Type="http://schemas.openxmlformats.org/officeDocument/2006/relationships/image" Target="../media/image386.jpeg"/><Relationship Id="rId4" Type="http://schemas.openxmlformats.org/officeDocument/2006/relationships/image" Target="../media/image385.jpeg"/><Relationship Id="rId9" Type="http://schemas.openxmlformats.org/officeDocument/2006/relationships/image" Target="../media/image328.jpeg"/></Relationships>
</file>

<file path=ppt/slides/_rels/slide289.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25.xml"/><Relationship Id="rId6" Type="http://schemas.openxmlformats.org/officeDocument/2006/relationships/image" Target="../media/image328.jpeg"/><Relationship Id="rId5" Type="http://schemas.openxmlformats.org/officeDocument/2006/relationships/image" Target="../media/image393.jpeg"/><Relationship Id="rId4" Type="http://schemas.openxmlformats.org/officeDocument/2006/relationships/image" Target="../media/image392.png"/></Relationships>
</file>

<file path=ppt/slides/_rels/slide29.xml.rels><?xml version="1.0" encoding="UTF-8" standalone="yes"?>
<Relationships xmlns="http://schemas.openxmlformats.org/package/2006/relationships"><Relationship Id="rId2" Type="http://schemas.openxmlformats.org/officeDocument/2006/relationships/hyperlink" Target="https://autograssmilk.dk/" TargetMode="External"/><Relationship Id="rId1" Type="http://schemas.openxmlformats.org/officeDocument/2006/relationships/slideLayout" Target="../slideLayouts/slideLayout8.xml"/></Relationships>
</file>

<file path=ppt/slides/_rels/slide290.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4.png"/><Relationship Id="rId1" Type="http://schemas.openxmlformats.org/officeDocument/2006/relationships/slideLayout" Target="../slideLayouts/slideLayout25.xml"/><Relationship Id="rId5" Type="http://schemas.openxmlformats.org/officeDocument/2006/relationships/image" Target="../media/image328.jpeg"/><Relationship Id="rId4" Type="http://schemas.openxmlformats.org/officeDocument/2006/relationships/image" Target="../media/image395.jpeg"/></Relationships>
</file>

<file path=ppt/slides/_rels/slide291.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notesSlide" Target="../notesSlides/notesSlide89.xml"/><Relationship Id="rId1" Type="http://schemas.openxmlformats.org/officeDocument/2006/relationships/slideLayout" Target="../slideLayouts/slideLayout27.xml"/><Relationship Id="rId5" Type="http://schemas.openxmlformats.org/officeDocument/2006/relationships/image" Target="../media/image398.jpeg"/><Relationship Id="rId4" Type="http://schemas.openxmlformats.org/officeDocument/2006/relationships/image" Target="../media/image397.jpeg"/></Relationships>
</file>

<file path=ppt/slides/_rels/slide292.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99.png"/><Relationship Id="rId1" Type="http://schemas.openxmlformats.org/officeDocument/2006/relationships/slideLayout" Target="../slideLayouts/slideLayout20.xml"/></Relationships>
</file>

<file path=ppt/slides/_rels/slide293.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image" Target="../media/image392.png"/><Relationship Id="rId1" Type="http://schemas.openxmlformats.org/officeDocument/2006/relationships/slideLayout" Target="../slideLayouts/slideLayout20.xml"/><Relationship Id="rId4" Type="http://schemas.openxmlformats.org/officeDocument/2006/relationships/image" Target="../media/image328.jpe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5.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image" Target="../media/image401.jpeg"/><Relationship Id="rId1" Type="http://schemas.openxmlformats.org/officeDocument/2006/relationships/slideLayout" Target="../slideLayouts/slideLayout20.xml"/><Relationship Id="rId6" Type="http://schemas.openxmlformats.org/officeDocument/2006/relationships/image" Target="../media/image328.jpeg"/><Relationship Id="rId5" Type="http://schemas.openxmlformats.org/officeDocument/2006/relationships/image" Target="../media/image404.emf"/><Relationship Id="rId4" Type="http://schemas.openxmlformats.org/officeDocument/2006/relationships/image" Target="../media/image403.jpeg"/></Relationships>
</file>

<file path=ppt/slides/_rels/slide29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405.png"/><Relationship Id="rId1" Type="http://schemas.openxmlformats.org/officeDocument/2006/relationships/slideLayout" Target="../slideLayouts/slideLayout25.xml"/></Relationships>
</file>

<file path=ppt/slides/_rels/slide297.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90.xml"/><Relationship Id="rId1" Type="http://schemas.openxmlformats.org/officeDocument/2006/relationships/slideLayout" Target="../slideLayouts/slideLayout27.xml"/><Relationship Id="rId4" Type="http://schemas.openxmlformats.org/officeDocument/2006/relationships/image" Target="../media/image328.jpe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9.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91.xml"/><Relationship Id="rId1" Type="http://schemas.openxmlformats.org/officeDocument/2006/relationships/slideLayout" Target="../slideLayouts/slideLayout20.xml"/><Relationship Id="rId4" Type="http://schemas.openxmlformats.org/officeDocument/2006/relationships/image" Target="../media/image328.jpeg"/></Relationships>
</file>

<file path=ppt/slides/_rels/slide3.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4.xml"/><Relationship Id="rId1" Type="http://schemas.openxmlformats.org/officeDocument/2006/relationships/slideLayout" Target="../slideLayouts/slideLayout8.xml"/><Relationship Id="rId6" Type="http://schemas.openxmlformats.org/officeDocument/2006/relationships/slide" Target="slide175.xml"/><Relationship Id="rId5" Type="http://schemas.openxmlformats.org/officeDocument/2006/relationships/slide" Target="slide136.xml"/><Relationship Id="rId4" Type="http://schemas.openxmlformats.org/officeDocument/2006/relationships/slide" Target="slide9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00.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408.png"/><Relationship Id="rId1" Type="http://schemas.openxmlformats.org/officeDocument/2006/relationships/slideLayout" Target="../slideLayouts/slideLayout20.xml"/></Relationships>
</file>

<file path=ppt/slides/_rels/slide301.xml.rels><?xml version="1.0" encoding="UTF-8" standalone="yes"?>
<Relationships xmlns="http://schemas.openxmlformats.org/package/2006/relationships"><Relationship Id="rId3" Type="http://schemas.openxmlformats.org/officeDocument/2006/relationships/image" Target="../media/image409.jpeg"/><Relationship Id="rId7" Type="http://schemas.openxmlformats.org/officeDocument/2006/relationships/image" Target="../media/image413.jpeg"/><Relationship Id="rId2" Type="http://schemas.openxmlformats.org/officeDocument/2006/relationships/image" Target="../media/image328.jpeg"/><Relationship Id="rId1" Type="http://schemas.openxmlformats.org/officeDocument/2006/relationships/slideLayout" Target="../slideLayouts/slideLayout28.xml"/><Relationship Id="rId6" Type="http://schemas.openxmlformats.org/officeDocument/2006/relationships/image" Target="../media/image412.png"/><Relationship Id="rId5" Type="http://schemas.openxmlformats.org/officeDocument/2006/relationships/image" Target="../media/image411.jpeg"/><Relationship Id="rId4" Type="http://schemas.openxmlformats.org/officeDocument/2006/relationships/image" Target="../media/image410.jpeg"/></Relationships>
</file>

<file path=ppt/slides/_rels/slide302.xml.rels><?xml version="1.0" encoding="UTF-8" standalone="yes"?>
<Relationships xmlns="http://schemas.openxmlformats.org/package/2006/relationships"><Relationship Id="rId8" Type="http://schemas.openxmlformats.org/officeDocument/2006/relationships/image" Target="../media/image420.jpeg"/><Relationship Id="rId3" Type="http://schemas.openxmlformats.org/officeDocument/2006/relationships/image" Target="../media/image415.jpeg"/><Relationship Id="rId7" Type="http://schemas.openxmlformats.org/officeDocument/2006/relationships/image" Target="../media/image419.jpeg"/><Relationship Id="rId2" Type="http://schemas.openxmlformats.org/officeDocument/2006/relationships/image" Target="../media/image414.jpeg"/><Relationship Id="rId1" Type="http://schemas.openxmlformats.org/officeDocument/2006/relationships/slideLayout" Target="../slideLayouts/slideLayout20.xml"/><Relationship Id="rId6" Type="http://schemas.openxmlformats.org/officeDocument/2006/relationships/image" Target="../media/image418.jpeg"/><Relationship Id="rId5" Type="http://schemas.openxmlformats.org/officeDocument/2006/relationships/image" Target="../media/image417.jpeg"/><Relationship Id="rId10" Type="http://schemas.openxmlformats.org/officeDocument/2006/relationships/image" Target="../media/image328.jpeg"/><Relationship Id="rId4" Type="http://schemas.openxmlformats.org/officeDocument/2006/relationships/image" Target="../media/image416.png"/><Relationship Id="rId9" Type="http://schemas.openxmlformats.org/officeDocument/2006/relationships/image" Target="../media/image421.jpeg"/></Relationships>
</file>

<file path=ppt/slides/_rels/slide303.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image" Target="../media/image422.jpeg"/><Relationship Id="rId1" Type="http://schemas.openxmlformats.org/officeDocument/2006/relationships/slideLayout" Target="../slideLayouts/slideLayout20.xml"/><Relationship Id="rId4" Type="http://schemas.openxmlformats.org/officeDocument/2006/relationships/image" Target="../media/image424.jpeg"/></Relationships>
</file>

<file path=ppt/slides/_rels/slide304.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8.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6.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image" Target="../media/image425.png"/><Relationship Id="rId1" Type="http://schemas.openxmlformats.org/officeDocument/2006/relationships/slideLayout" Target="../slideLayouts/slideLayout21.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8.xml.rels><?xml version="1.0" encoding="UTF-8" standalone="yes"?>
<Relationships xmlns="http://schemas.openxmlformats.org/package/2006/relationships"><Relationship Id="rId2" Type="http://schemas.openxmlformats.org/officeDocument/2006/relationships/image" Target="../media/image427.png"/><Relationship Id="rId1" Type="http://schemas.openxmlformats.org/officeDocument/2006/relationships/slideLayout" Target="../slideLayouts/slideLayout11.xml"/></Relationships>
</file>

<file path=ppt/slides/_rels/slide309.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image" Target="../media/image42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0.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11.xml"/></Relationships>
</file>

<file path=ppt/slides/_rels/slide311.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image" Target="../media/image431.png"/><Relationship Id="rId1" Type="http://schemas.openxmlformats.org/officeDocument/2006/relationships/slideLayout" Target="../slideLayouts/slideLayout11.xml"/><Relationship Id="rId5" Type="http://schemas.openxmlformats.org/officeDocument/2006/relationships/image" Target="../media/image434.png"/><Relationship Id="rId4" Type="http://schemas.openxmlformats.org/officeDocument/2006/relationships/image" Target="../media/image433.png"/></Relationships>
</file>

<file path=ppt/slides/_rels/slide312.xml.rels><?xml version="1.0" encoding="UTF-8" standalone="yes"?>
<Relationships xmlns="http://schemas.openxmlformats.org/package/2006/relationships"><Relationship Id="rId2" Type="http://schemas.openxmlformats.org/officeDocument/2006/relationships/image" Target="../media/image435.jpeg"/><Relationship Id="rId1" Type="http://schemas.openxmlformats.org/officeDocument/2006/relationships/slideLayout" Target="../slideLayouts/slideLayout11.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1.xml"/><Relationship Id="rId1" Type="http://schemas.openxmlformats.org/officeDocument/2006/relationships/vmlDrawing" Target="../drawings/vmlDrawing14.vml"/><Relationship Id="rId4" Type="http://schemas.openxmlformats.org/officeDocument/2006/relationships/image" Target="../media/image436.pn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8.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7.png"/><Relationship Id="rId1" Type="http://schemas.openxmlformats.org/officeDocument/2006/relationships/slideLayout" Target="../slideLayouts/slideLayout9.xml"/></Relationships>
</file>

<file path=ppt/slides/_rels/slide319.xml.rels><?xml version="1.0" encoding="UTF-8" standalone="yes"?>
<Relationships xmlns="http://schemas.openxmlformats.org/package/2006/relationships"><Relationship Id="rId2" Type="http://schemas.openxmlformats.org/officeDocument/2006/relationships/image" Target="../media/image43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0.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9.xml"/></Relationships>
</file>

<file path=ppt/slides/_rels/slide321.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9.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3.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Layout" Target="../slideLayouts/slideLayout9.xml"/></Relationships>
</file>

<file path=ppt/slides/_rels/slide324.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9.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6.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445.png"/><Relationship Id="rId1" Type="http://schemas.openxmlformats.org/officeDocument/2006/relationships/slideLayout" Target="../slideLayouts/slideLayout9.xml"/><Relationship Id="rId5" Type="http://schemas.openxmlformats.org/officeDocument/2006/relationships/image" Target="../media/image448.png"/><Relationship Id="rId4" Type="http://schemas.openxmlformats.org/officeDocument/2006/relationships/image" Target="../media/image447.png"/></Relationships>
</file>

<file path=ppt/slides/_rels/slide327.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Layout" Target="../slideLayouts/slideLayout9.xml"/></Relationships>
</file>

<file path=ppt/slides/_rels/slide328.xml.rels><?xml version="1.0" encoding="UTF-8" standalone="yes"?>
<Relationships xmlns="http://schemas.openxmlformats.org/package/2006/relationships"><Relationship Id="rId2" Type="http://schemas.openxmlformats.org/officeDocument/2006/relationships/image" Target="../media/image451.jpeg"/><Relationship Id="rId1" Type="http://schemas.openxmlformats.org/officeDocument/2006/relationships/slideLayout" Target="../slideLayouts/slideLayout9.xml"/></Relationships>
</file>

<file path=ppt/slides/_rels/slide329.xml.rels><?xml version="1.0" encoding="UTF-8" standalone="yes"?>
<Relationships xmlns="http://schemas.openxmlformats.org/package/2006/relationships"><Relationship Id="rId3" Type="http://schemas.openxmlformats.org/officeDocument/2006/relationships/image" Target="../media/image453.jpeg"/><Relationship Id="rId2" Type="http://schemas.openxmlformats.org/officeDocument/2006/relationships/image" Target="../media/image452.jpeg"/><Relationship Id="rId1" Type="http://schemas.openxmlformats.org/officeDocument/2006/relationships/slideLayout" Target="../slideLayouts/slideLayout9.xml"/><Relationship Id="rId6" Type="http://schemas.openxmlformats.org/officeDocument/2006/relationships/image" Target="../media/image456.jpeg"/><Relationship Id="rId5" Type="http://schemas.openxmlformats.org/officeDocument/2006/relationships/image" Target="../media/image455.jpeg"/><Relationship Id="rId4" Type="http://schemas.openxmlformats.org/officeDocument/2006/relationships/image" Target="../media/image454.jpeg"/></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330.xml.rels><?xml version="1.0" encoding="UTF-8" standalone="yes"?>
<Relationships xmlns="http://schemas.openxmlformats.org/package/2006/relationships"><Relationship Id="rId2" Type="http://schemas.openxmlformats.org/officeDocument/2006/relationships/image" Target="../media/image457.wmf"/><Relationship Id="rId1" Type="http://schemas.openxmlformats.org/officeDocument/2006/relationships/slideLayout" Target="../slideLayouts/slideLayout9.xml"/></Relationships>
</file>

<file path=ppt/slides/_rels/slide331.xml.rels><?xml version="1.0" encoding="UTF-8" standalone="yes"?>
<Relationships xmlns="http://schemas.openxmlformats.org/package/2006/relationships"><Relationship Id="rId3" Type="http://schemas.openxmlformats.org/officeDocument/2006/relationships/image" Target="../media/image459.jpeg"/><Relationship Id="rId2" Type="http://schemas.openxmlformats.org/officeDocument/2006/relationships/image" Target="../media/image458.jpeg"/><Relationship Id="rId1" Type="http://schemas.openxmlformats.org/officeDocument/2006/relationships/slideLayout" Target="../slideLayouts/slideLayout9.xml"/><Relationship Id="rId5" Type="http://schemas.openxmlformats.org/officeDocument/2006/relationships/image" Target="../media/image461.png"/><Relationship Id="rId4" Type="http://schemas.openxmlformats.org/officeDocument/2006/relationships/image" Target="../media/image460.jpeg"/></Relationships>
</file>

<file path=ppt/slides/_rels/slide332.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image" Target="../media/image462.jpeg"/><Relationship Id="rId1" Type="http://schemas.openxmlformats.org/officeDocument/2006/relationships/slideLayout" Target="../slideLayouts/slideLayout9.xml"/></Relationships>
</file>

<file path=ppt/slides/_rels/slide333.xml.rels><?xml version="1.0" encoding="UTF-8" standalone="yes"?>
<Relationships xmlns="http://schemas.openxmlformats.org/package/2006/relationships"><Relationship Id="rId3" Type="http://schemas.openxmlformats.org/officeDocument/2006/relationships/image" Target="../media/image465.jpeg"/><Relationship Id="rId2" Type="http://schemas.openxmlformats.org/officeDocument/2006/relationships/image" Target="../media/image464.png"/><Relationship Id="rId1" Type="http://schemas.openxmlformats.org/officeDocument/2006/relationships/slideLayout" Target="../slideLayouts/slideLayout9.xml"/><Relationship Id="rId4" Type="http://schemas.openxmlformats.org/officeDocument/2006/relationships/image" Target="../media/image466.png"/></Relationships>
</file>

<file path=ppt/slides/_rels/slide334.xml.rels><?xml version="1.0" encoding="UTF-8" standalone="yes"?>
<Relationships xmlns="http://schemas.openxmlformats.org/package/2006/relationships"><Relationship Id="rId2" Type="http://schemas.openxmlformats.org/officeDocument/2006/relationships/image" Target="../media/image467.wmf"/><Relationship Id="rId1" Type="http://schemas.openxmlformats.org/officeDocument/2006/relationships/slideLayout" Target="../slideLayouts/slideLayout9.xml"/></Relationships>
</file>

<file path=ppt/slides/_rels/slide335.xml.rels><?xml version="1.0" encoding="UTF-8" standalone="yes"?>
<Relationships xmlns="http://schemas.openxmlformats.org/package/2006/relationships"><Relationship Id="rId2" Type="http://schemas.openxmlformats.org/officeDocument/2006/relationships/image" Target="../media/image468.png"/><Relationship Id="rId1" Type="http://schemas.openxmlformats.org/officeDocument/2006/relationships/slideLayout" Target="../slideLayouts/slideLayout9.xml"/></Relationships>
</file>

<file path=ppt/slides/_rels/slide336.xml.rels><?xml version="1.0" encoding="UTF-8" standalone="yes"?>
<Relationships xmlns="http://schemas.openxmlformats.org/package/2006/relationships"><Relationship Id="rId8" Type="http://schemas.openxmlformats.org/officeDocument/2006/relationships/image" Target="../media/image475.png"/><Relationship Id="rId3" Type="http://schemas.openxmlformats.org/officeDocument/2006/relationships/image" Target="../media/image470.png"/><Relationship Id="rId7" Type="http://schemas.openxmlformats.org/officeDocument/2006/relationships/image" Target="../media/image474.wmf"/><Relationship Id="rId2" Type="http://schemas.openxmlformats.org/officeDocument/2006/relationships/image" Target="../media/image469.png"/><Relationship Id="rId1" Type="http://schemas.openxmlformats.org/officeDocument/2006/relationships/slideLayout" Target="../slideLayouts/slideLayout9.xml"/><Relationship Id="rId6" Type="http://schemas.openxmlformats.org/officeDocument/2006/relationships/image" Target="../media/image473.png"/><Relationship Id="rId5" Type="http://schemas.openxmlformats.org/officeDocument/2006/relationships/image" Target="../media/image472.png"/><Relationship Id="rId4" Type="http://schemas.openxmlformats.org/officeDocument/2006/relationships/image" Target="../media/image471.png"/></Relationships>
</file>

<file path=ppt/slides/_rels/slide337.xml.rels><?xml version="1.0" encoding="UTF-8" standalone="yes"?>
<Relationships xmlns="http://schemas.openxmlformats.org/package/2006/relationships"><Relationship Id="rId3" Type="http://schemas.openxmlformats.org/officeDocument/2006/relationships/image" Target="../media/image470.png"/><Relationship Id="rId7" Type="http://schemas.openxmlformats.org/officeDocument/2006/relationships/image" Target="../media/image479.jpeg"/><Relationship Id="rId2" Type="http://schemas.openxmlformats.org/officeDocument/2006/relationships/image" Target="../media/image469.png"/><Relationship Id="rId1" Type="http://schemas.openxmlformats.org/officeDocument/2006/relationships/slideLayout" Target="../slideLayouts/slideLayout9.xml"/><Relationship Id="rId6" Type="http://schemas.openxmlformats.org/officeDocument/2006/relationships/image" Target="../media/image478.jpeg"/><Relationship Id="rId5" Type="http://schemas.openxmlformats.org/officeDocument/2006/relationships/image" Target="../media/image477.jpeg"/><Relationship Id="rId4" Type="http://schemas.openxmlformats.org/officeDocument/2006/relationships/image" Target="../media/image476.jpeg"/></Relationships>
</file>

<file path=ppt/slides/_rels/slide338.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9.png"/><Relationship Id="rId1" Type="http://schemas.openxmlformats.org/officeDocument/2006/relationships/slideLayout" Target="../slideLayouts/slideLayout9.xml"/><Relationship Id="rId5" Type="http://schemas.openxmlformats.org/officeDocument/2006/relationships/image" Target="../media/image481.png"/><Relationship Id="rId4" Type="http://schemas.openxmlformats.org/officeDocument/2006/relationships/image" Target="../media/image480.wmf"/></Relationships>
</file>

<file path=ppt/slides/_rels/slide339.xml.rels><?xml version="1.0" encoding="UTF-8" standalone="yes"?>
<Relationships xmlns="http://schemas.openxmlformats.org/package/2006/relationships"><Relationship Id="rId2" Type="http://schemas.openxmlformats.org/officeDocument/2006/relationships/image" Target="../media/image482.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8.xml"/></Relationships>
</file>

<file path=ppt/slides/_rels/slide340.xml.rels><?xml version="1.0" encoding="UTF-8" standalone="yes"?>
<Relationships xmlns="http://schemas.openxmlformats.org/package/2006/relationships"><Relationship Id="rId2" Type="http://schemas.openxmlformats.org/officeDocument/2006/relationships/image" Target="../media/image483.jpeg"/><Relationship Id="rId1" Type="http://schemas.openxmlformats.org/officeDocument/2006/relationships/slideLayout" Target="../slideLayouts/slideLayout9.xml"/></Relationships>
</file>

<file path=ppt/slides/_rels/slide341.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84.jpeg"/><Relationship Id="rId1" Type="http://schemas.openxmlformats.org/officeDocument/2006/relationships/slideLayout" Target="../slideLayouts/slideLayout9.xml"/><Relationship Id="rId5" Type="http://schemas.openxmlformats.org/officeDocument/2006/relationships/image" Target="../media/image487.jpeg"/><Relationship Id="rId4" Type="http://schemas.openxmlformats.org/officeDocument/2006/relationships/image" Target="../media/image486.jpeg"/></Relationships>
</file>

<file path=ppt/slides/_rels/slide342.xml.rels><?xml version="1.0" encoding="UTF-8" standalone="yes"?>
<Relationships xmlns="http://schemas.openxmlformats.org/package/2006/relationships"><Relationship Id="rId3" Type="http://schemas.openxmlformats.org/officeDocument/2006/relationships/image" Target="../media/image489.jpeg"/><Relationship Id="rId2" Type="http://schemas.openxmlformats.org/officeDocument/2006/relationships/image" Target="../media/image488.jpeg"/><Relationship Id="rId1" Type="http://schemas.openxmlformats.org/officeDocument/2006/relationships/slideLayout" Target="../slideLayouts/slideLayout9.xml"/><Relationship Id="rId5" Type="http://schemas.openxmlformats.org/officeDocument/2006/relationships/image" Target="../media/image491.jpeg"/><Relationship Id="rId4" Type="http://schemas.openxmlformats.org/officeDocument/2006/relationships/image" Target="../media/image490.jpeg"/></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8.xml.rels><?xml version="1.0" encoding="UTF-8" standalone="yes"?>
<Relationships xmlns="http://schemas.openxmlformats.org/package/2006/relationships"><Relationship Id="rId2" Type="http://schemas.openxmlformats.org/officeDocument/2006/relationships/image" Target="../media/image492.png"/><Relationship Id="rId1" Type="http://schemas.openxmlformats.org/officeDocument/2006/relationships/slideLayout" Target="../slideLayouts/slideLayout37.xml"/></Relationships>
</file>

<file path=ppt/slides/_rels/slide349.xml.rels><?xml version="1.0" encoding="UTF-8" standalone="yes"?>
<Relationships xmlns="http://schemas.openxmlformats.org/package/2006/relationships"><Relationship Id="rId2" Type="http://schemas.openxmlformats.org/officeDocument/2006/relationships/image" Target="../media/image493.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50.xml.rels><?xml version="1.0" encoding="UTF-8" standalone="yes"?>
<Relationships xmlns="http://schemas.openxmlformats.org/package/2006/relationships"><Relationship Id="rId3" Type="http://schemas.openxmlformats.org/officeDocument/2006/relationships/image" Target="../media/image495.jpeg"/><Relationship Id="rId7" Type="http://schemas.openxmlformats.org/officeDocument/2006/relationships/image" Target="../media/image499.jpeg"/><Relationship Id="rId2" Type="http://schemas.openxmlformats.org/officeDocument/2006/relationships/image" Target="../media/image494.jpeg"/><Relationship Id="rId1" Type="http://schemas.openxmlformats.org/officeDocument/2006/relationships/slideLayout" Target="../slideLayouts/slideLayout37.xml"/><Relationship Id="rId6" Type="http://schemas.openxmlformats.org/officeDocument/2006/relationships/image" Target="../media/image498.jpeg"/><Relationship Id="rId5" Type="http://schemas.openxmlformats.org/officeDocument/2006/relationships/image" Target="../media/image497.jpeg"/><Relationship Id="rId4" Type="http://schemas.openxmlformats.org/officeDocument/2006/relationships/image" Target="../media/image496.jpeg"/></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4.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37.xml"/></Relationships>
</file>

<file path=ppt/slides/_rels/slide355.xml.rels><?xml version="1.0" encoding="UTF-8" standalone="yes"?>
<Relationships xmlns="http://schemas.openxmlformats.org/package/2006/relationships"><Relationship Id="rId3" Type="http://schemas.openxmlformats.org/officeDocument/2006/relationships/image" Target="../media/image502.jpeg"/><Relationship Id="rId2" Type="http://schemas.openxmlformats.org/officeDocument/2006/relationships/image" Target="../media/image501.jpeg"/><Relationship Id="rId1" Type="http://schemas.openxmlformats.org/officeDocument/2006/relationships/slideLayout" Target="../slideLayouts/slideLayout37.xml"/><Relationship Id="rId4" Type="http://schemas.openxmlformats.org/officeDocument/2006/relationships/image" Target="../media/image503.jpe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7.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image" Target="../media/image504.png"/><Relationship Id="rId1" Type="http://schemas.openxmlformats.org/officeDocument/2006/relationships/slideLayout" Target="../slideLayouts/slideLayout37.xml"/></Relationships>
</file>

<file path=ppt/slides/_rels/slide358.xml.rels><?xml version="1.0" encoding="UTF-8" standalone="yes"?>
<Relationships xmlns="http://schemas.openxmlformats.org/package/2006/relationships"><Relationship Id="rId3" Type="http://schemas.openxmlformats.org/officeDocument/2006/relationships/image" Target="../media/image507.jpeg"/><Relationship Id="rId2" Type="http://schemas.openxmlformats.org/officeDocument/2006/relationships/image" Target="../media/image506.jpeg"/><Relationship Id="rId1" Type="http://schemas.openxmlformats.org/officeDocument/2006/relationships/slideLayout" Target="../slideLayouts/slideLayout37.xml"/><Relationship Id="rId4" Type="http://schemas.openxmlformats.org/officeDocument/2006/relationships/image" Target="../media/image508.jpeg"/></Relationships>
</file>

<file path=ppt/slides/_rels/slide359.xml.rels><?xml version="1.0" encoding="UTF-8" standalone="yes"?>
<Relationships xmlns="http://schemas.openxmlformats.org/package/2006/relationships"><Relationship Id="rId2" Type="http://schemas.openxmlformats.org/officeDocument/2006/relationships/image" Target="../media/image509.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1.xml.rels><?xml version="1.0" encoding="UTF-8" standalone="yes"?>
<Relationships xmlns="http://schemas.openxmlformats.org/package/2006/relationships"><Relationship Id="rId3" Type="http://schemas.openxmlformats.org/officeDocument/2006/relationships/image" Target="../media/image511.emf"/><Relationship Id="rId2" Type="http://schemas.openxmlformats.org/officeDocument/2006/relationships/image" Target="../media/image510.emf"/><Relationship Id="rId1" Type="http://schemas.openxmlformats.org/officeDocument/2006/relationships/slideLayout" Target="../slideLayouts/slideLayout37.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5.xml.rels><?xml version="1.0" encoding="UTF-8" standalone="yes"?>
<Relationships xmlns="http://schemas.openxmlformats.org/package/2006/relationships"><Relationship Id="rId2" Type="http://schemas.openxmlformats.org/officeDocument/2006/relationships/image" Target="../media/image512.emf"/><Relationship Id="rId1" Type="http://schemas.openxmlformats.org/officeDocument/2006/relationships/slideLayout" Target="../slideLayouts/slideLayout37.xml"/></Relationships>
</file>

<file path=ppt/slides/_rels/slide366.xml.rels><?xml version="1.0" encoding="UTF-8" standalone="yes"?>
<Relationships xmlns="http://schemas.openxmlformats.org/package/2006/relationships"><Relationship Id="rId3" Type="http://schemas.openxmlformats.org/officeDocument/2006/relationships/image" Target="../media/image514.jpeg"/><Relationship Id="rId2" Type="http://schemas.openxmlformats.org/officeDocument/2006/relationships/image" Target="../media/image513.jpeg"/><Relationship Id="rId1" Type="http://schemas.openxmlformats.org/officeDocument/2006/relationships/slideLayout" Target="../slideLayouts/slideLayout37.xml"/></Relationships>
</file>

<file path=ppt/slides/_rels/slide367.xml.rels><?xml version="1.0" encoding="UTF-8" standalone="yes"?>
<Relationships xmlns="http://schemas.openxmlformats.org/package/2006/relationships"><Relationship Id="rId3" Type="http://schemas.openxmlformats.org/officeDocument/2006/relationships/image" Target="../media/image516.jpeg"/><Relationship Id="rId2" Type="http://schemas.openxmlformats.org/officeDocument/2006/relationships/image" Target="../media/image515.jpeg"/><Relationship Id="rId1" Type="http://schemas.openxmlformats.org/officeDocument/2006/relationships/slideLayout" Target="../slideLayouts/slideLayout37.xml"/><Relationship Id="rId5" Type="http://schemas.openxmlformats.org/officeDocument/2006/relationships/image" Target="../media/image518.jpeg"/><Relationship Id="rId4" Type="http://schemas.openxmlformats.org/officeDocument/2006/relationships/image" Target="../media/image517.jpeg"/></Relationships>
</file>

<file path=ppt/slides/_rels/slide368.xml.rels><?xml version="1.0" encoding="UTF-8" standalone="yes"?>
<Relationships xmlns="http://schemas.openxmlformats.org/package/2006/relationships"><Relationship Id="rId2" Type="http://schemas.openxmlformats.org/officeDocument/2006/relationships/image" Target="../media/image519.png"/><Relationship Id="rId1" Type="http://schemas.openxmlformats.org/officeDocument/2006/relationships/slideLayout" Target="../slideLayouts/slideLayout37.xml"/></Relationships>
</file>

<file path=ppt/slides/_rels/slide369.xml.rels><?xml version="1.0" encoding="UTF-8" standalone="yes"?>
<Relationships xmlns="http://schemas.openxmlformats.org/package/2006/relationships"><Relationship Id="rId2" Type="http://schemas.openxmlformats.org/officeDocument/2006/relationships/image" Target="../media/image520.pn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8.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37.xml"/></Relationships>
</file>

<file path=ppt/slides/_rels/slide374.xml.rels><?xml version="1.0" encoding="UTF-8" standalone="yes"?>
<Relationships xmlns="http://schemas.openxmlformats.org/package/2006/relationships"><Relationship Id="rId3" Type="http://schemas.openxmlformats.org/officeDocument/2006/relationships/image" Target="../media/image522.jpg"/><Relationship Id="rId2" Type="http://schemas.openxmlformats.org/officeDocument/2006/relationships/image" Target="../media/image521.jpg"/><Relationship Id="rId1" Type="http://schemas.openxmlformats.org/officeDocument/2006/relationships/slideLayout" Target="../slideLayouts/slideLayout37.xml"/><Relationship Id="rId4" Type="http://schemas.openxmlformats.org/officeDocument/2006/relationships/image" Target="../media/image523.jpg"/></Relationships>
</file>

<file path=ppt/slides/_rels/slide375.xml.rels><?xml version="1.0" encoding="UTF-8" standalone="yes"?>
<Relationships xmlns="http://schemas.openxmlformats.org/package/2006/relationships"><Relationship Id="rId3" Type="http://schemas.openxmlformats.org/officeDocument/2006/relationships/image" Target="../media/image525.jpeg"/><Relationship Id="rId7" Type="http://schemas.openxmlformats.org/officeDocument/2006/relationships/image" Target="../media/image529.jpg"/><Relationship Id="rId2" Type="http://schemas.openxmlformats.org/officeDocument/2006/relationships/image" Target="../media/image524.png"/><Relationship Id="rId1" Type="http://schemas.openxmlformats.org/officeDocument/2006/relationships/slideLayout" Target="../slideLayouts/slideLayout37.xml"/><Relationship Id="rId6" Type="http://schemas.openxmlformats.org/officeDocument/2006/relationships/image" Target="../media/image528.jpg"/><Relationship Id="rId5" Type="http://schemas.openxmlformats.org/officeDocument/2006/relationships/image" Target="../media/image527.jpg"/><Relationship Id="rId4" Type="http://schemas.openxmlformats.org/officeDocument/2006/relationships/image" Target="../media/image526.jpeg"/></Relationships>
</file>

<file path=ppt/slides/_rels/slide376.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37.xml"/></Relationships>
</file>

<file path=ppt/slides/_rels/slide377.xml.rels><?xml version="1.0" encoding="UTF-8" standalone="yes"?>
<Relationships xmlns="http://schemas.openxmlformats.org/package/2006/relationships"><Relationship Id="rId3" Type="http://schemas.openxmlformats.org/officeDocument/2006/relationships/image" Target="../media/image532.jpg"/><Relationship Id="rId2" Type="http://schemas.openxmlformats.org/officeDocument/2006/relationships/image" Target="../media/image531.jpeg"/><Relationship Id="rId1" Type="http://schemas.openxmlformats.org/officeDocument/2006/relationships/slideLayout" Target="../slideLayouts/slideLayout37.xml"/></Relationships>
</file>

<file path=ppt/slides/_rels/slide378.xml.rels><?xml version="1.0" encoding="UTF-8" standalone="yes"?>
<Relationships xmlns="http://schemas.openxmlformats.org/package/2006/relationships"><Relationship Id="rId2" Type="http://schemas.openxmlformats.org/officeDocument/2006/relationships/image" Target="../media/image533.emf"/><Relationship Id="rId1" Type="http://schemas.openxmlformats.org/officeDocument/2006/relationships/slideLayout" Target="../slideLayouts/slideLayout37.xml"/></Relationships>
</file>

<file path=ppt/slides/_rels/slide379.xml.rels><?xml version="1.0" encoding="UTF-8" standalone="yes"?>
<Relationships xmlns="http://schemas.openxmlformats.org/package/2006/relationships"><Relationship Id="rId2" Type="http://schemas.openxmlformats.org/officeDocument/2006/relationships/image" Target="../media/image534.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80.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image" Target="../media/image535.png"/><Relationship Id="rId1" Type="http://schemas.openxmlformats.org/officeDocument/2006/relationships/slideLayout" Target="../slideLayouts/slideLayout37.xml"/></Relationships>
</file>

<file path=ppt/slides/_rels/slide381.xml.rels><?xml version="1.0" encoding="UTF-8" standalone="yes"?>
<Relationships xmlns="http://schemas.openxmlformats.org/package/2006/relationships"><Relationship Id="rId3" Type="http://schemas.openxmlformats.org/officeDocument/2006/relationships/image" Target="../media/image538.jpeg"/><Relationship Id="rId2" Type="http://schemas.openxmlformats.org/officeDocument/2006/relationships/image" Target="../media/image537.jpeg"/><Relationship Id="rId1" Type="http://schemas.openxmlformats.org/officeDocument/2006/relationships/slideLayout" Target="../slideLayouts/slideLayout37.xml"/></Relationships>
</file>

<file path=ppt/slides/_rels/slide382.xml.rels><?xml version="1.0" encoding="UTF-8" standalone="yes"?>
<Relationships xmlns="http://schemas.openxmlformats.org/package/2006/relationships"><Relationship Id="rId3" Type="http://schemas.openxmlformats.org/officeDocument/2006/relationships/image" Target="../media/image540.jpeg"/><Relationship Id="rId2" Type="http://schemas.openxmlformats.org/officeDocument/2006/relationships/image" Target="../media/image539.jpeg"/><Relationship Id="rId1" Type="http://schemas.openxmlformats.org/officeDocument/2006/relationships/slideLayout" Target="../slideLayouts/slideLayout37.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1.xml"/><Relationship Id="rId1" Type="http://schemas.openxmlformats.org/officeDocument/2006/relationships/vmlDrawing" Target="../drawings/vmlDrawing3.v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56.emf"/><Relationship Id="rId4" Type="http://schemas.openxmlformats.org/officeDocument/2006/relationships/oleObject" Target="../embeddings/oleObject5.bin"/></Relationships>
</file>

<file path=ppt/slides/_rels/slide53.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1.xml"/><Relationship Id="rId1" Type="http://schemas.openxmlformats.org/officeDocument/2006/relationships/vmlDrawing" Target="../drawings/vmlDrawing5.vml"/><Relationship Id="rId4" Type="http://schemas.openxmlformats.org/officeDocument/2006/relationships/image" Target="../media/image60.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1.xml"/><Relationship Id="rId1" Type="http://schemas.openxmlformats.org/officeDocument/2006/relationships/vmlDrawing" Target="../drawings/vmlDrawing6.vml"/><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8.png"/><Relationship Id="rId2" Type="http://schemas.openxmlformats.org/officeDocument/2006/relationships/slideLayout" Target="../slideLayouts/slideLayout9.xml"/><Relationship Id="rId1" Type="http://schemas.openxmlformats.org/officeDocument/2006/relationships/vmlDrawing" Target="../drawings/vmlDrawing7.vml"/><Relationship Id="rId6" Type="http://schemas.openxmlformats.org/officeDocument/2006/relationships/image" Target="../media/image66.emf"/><Relationship Id="rId5" Type="http://schemas.openxmlformats.org/officeDocument/2006/relationships/oleObject" Target="../embeddings/oleObject8.bin"/><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69.emf"/><Relationship Id="rId4" Type="http://schemas.openxmlformats.org/officeDocument/2006/relationships/oleObject" Target="../embeddings/oleObject9.bin"/></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vmlDrawing" Target="../drawings/vmlDrawing9.vml"/><Relationship Id="rId4" Type="http://schemas.openxmlformats.org/officeDocument/2006/relationships/image" Target="../media/image70.emf"/></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9.xml"/><Relationship Id="rId4"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www.google.ie/url?sa=i&amp;rct=j&amp;q=&amp;esrc=s&amp;source=images&amp;cd=&amp;cad=rja&amp;uact=8&amp;ved=0ahUKEwiLodyshL_YAhWIA8AKHbiVB4QQjRwIBw&amp;url=https://www.grasstecgroup.com/agri-services/2014/01/01/grass-rotation-planner/&amp;psig=AOvVaw0xrFQpbFTDBP2ifxPIMVoH&amp;ust=1515180222955498" TargetMode="External"/><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104.png"/><Relationship Id="rId4" Type="http://schemas.openxmlformats.org/officeDocument/2006/relationships/image" Target="../media/image10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1.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vmlDrawing" Target="../drawings/vmlDrawing10.vml"/><Relationship Id="rId5" Type="http://schemas.openxmlformats.org/officeDocument/2006/relationships/image" Target="../media/image115.emf"/><Relationship Id="rId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4255" y="1671783"/>
            <a:ext cx="7823673" cy="3879272"/>
          </a:xfrm>
        </p:spPr>
        <p:txBody>
          <a:bodyPr/>
          <a:lstStyle/>
          <a:p>
            <a:pPr algn="l"/>
            <a:r>
              <a:rPr lang="en-GB" sz="1600" dirty="0"/>
              <a:t>Shared Innovation Space for Sustainable Productivity of Grasslands in Europe</a:t>
            </a:r>
            <a:r>
              <a:rPr lang="nl-NL" sz="1600" dirty="0"/>
              <a:t/>
            </a:r>
            <a:br>
              <a:rPr lang="nl-NL" sz="1600" dirty="0"/>
            </a:br>
            <a:r>
              <a:rPr lang="nl-NL" sz="1600" dirty="0" smtClean="0"/>
              <a:t/>
            </a:r>
            <a:br>
              <a:rPr lang="nl-NL" sz="1600" dirty="0" smtClean="0"/>
            </a:br>
            <a:r>
              <a:rPr lang="en-GB" sz="1600" dirty="0" smtClean="0"/>
              <a:t>Project </a:t>
            </a:r>
            <a:r>
              <a:rPr lang="en-GB" sz="1600" dirty="0"/>
              <a:t>Acronym: </a:t>
            </a:r>
            <a:r>
              <a:rPr lang="en-GB" sz="1600" u="sng" dirty="0"/>
              <a:t>Inno4Grass</a:t>
            </a:r>
            <a:r>
              <a:rPr lang="nl-NL" sz="1600" dirty="0"/>
              <a:t/>
            </a:r>
            <a:br>
              <a:rPr lang="nl-NL" sz="1600" dirty="0"/>
            </a:br>
            <a:r>
              <a:rPr lang="en-GB" sz="1600" dirty="0"/>
              <a:t>Project Number: 727368</a:t>
            </a:r>
            <a:r>
              <a:rPr lang="nl-NL" sz="1600" dirty="0"/>
              <a:t/>
            </a:r>
            <a:br>
              <a:rPr lang="nl-NL" sz="1600" dirty="0"/>
            </a:br>
            <a:r>
              <a:rPr lang="nl-NL" sz="1600" dirty="0" smtClean="0"/>
              <a:t/>
            </a:r>
            <a:br>
              <a:rPr lang="nl-NL" sz="1600" dirty="0" smtClean="0"/>
            </a:br>
            <a:r>
              <a:rPr lang="en-GB" sz="1600" dirty="0" smtClean="0"/>
              <a:t>Deliverable </a:t>
            </a:r>
            <a:r>
              <a:rPr lang="en-GB" sz="1600" dirty="0"/>
              <a:t>5.3. </a:t>
            </a:r>
            <a:r>
              <a:rPr lang="en-GB" sz="1600" dirty="0" smtClean="0"/>
              <a:t>Power </a:t>
            </a:r>
            <a:r>
              <a:rPr lang="en-GB" sz="1600" dirty="0"/>
              <a:t>point presentations available for young farmers and advisors</a:t>
            </a:r>
            <a:r>
              <a:rPr lang="nl-NL" sz="1600" dirty="0"/>
              <a:t/>
            </a:r>
            <a:br>
              <a:rPr lang="nl-NL" sz="1600" dirty="0"/>
            </a:br>
            <a:r>
              <a:rPr lang="nl-NL" sz="1600" dirty="0" smtClean="0"/>
              <a:t/>
            </a:r>
            <a:br>
              <a:rPr lang="nl-NL" sz="1600" dirty="0" smtClean="0"/>
            </a:br>
            <a:r>
              <a:rPr lang="en-GB" sz="1600" dirty="0" smtClean="0"/>
              <a:t>Responsible </a:t>
            </a:r>
            <a:r>
              <a:rPr lang="en-GB" sz="1600" dirty="0"/>
              <a:t>partner: TEAGASC (WP leader</a:t>
            </a:r>
            <a:r>
              <a:rPr lang="en-GB" sz="1600" dirty="0" smtClean="0"/>
              <a:t>)</a:t>
            </a:r>
            <a:br>
              <a:rPr lang="en-GB" sz="1600" dirty="0" smtClean="0"/>
            </a:br>
            <a:r>
              <a:rPr lang="en-GB" sz="1600" dirty="0" smtClean="0"/>
              <a:t/>
            </a:r>
            <a:br>
              <a:rPr lang="en-GB" sz="1600" dirty="0" smtClean="0"/>
            </a:br>
            <a:r>
              <a:rPr lang="en-GB" sz="1600" dirty="0" smtClean="0"/>
              <a:t>Task leader and lead editor: AERES (</a:t>
            </a:r>
            <a:r>
              <a:rPr lang="en-GB" sz="1600" dirty="0" err="1" smtClean="0"/>
              <a:t>Eds</a:t>
            </a:r>
            <a:r>
              <a:rPr lang="en-GB" sz="1600" dirty="0" smtClean="0"/>
              <a:t>)</a:t>
            </a:r>
            <a:r>
              <a:rPr lang="nl-NL" sz="1600" dirty="0"/>
              <a:t/>
            </a:r>
            <a:br>
              <a:rPr lang="nl-NL" sz="1600" dirty="0"/>
            </a:br>
            <a:r>
              <a:rPr lang="nl-NL" sz="1600" dirty="0" smtClean="0"/>
              <a:t/>
            </a:r>
            <a:br>
              <a:rPr lang="nl-NL" sz="1600" dirty="0" smtClean="0"/>
            </a:br>
            <a:r>
              <a:rPr lang="en-GB" sz="1600" dirty="0" smtClean="0"/>
              <a:t>Contributors</a:t>
            </a:r>
            <a:r>
              <a:rPr lang="en-GB" sz="1600" dirty="0"/>
              <a:t>: </a:t>
            </a:r>
            <a:r>
              <a:rPr lang="en-GB" sz="1600" dirty="0" smtClean="0"/>
              <a:t>AERES, GLZ, TEAGASC, WR, </a:t>
            </a:r>
            <a:r>
              <a:rPr lang="en-GB" sz="1600" dirty="0"/>
              <a:t>RHEA, IDELE, APCA, LWK, UGOE, TRAME, AWE, SLU, NLTO, CNR, PULS, WIR, AIA, LRC</a:t>
            </a:r>
            <a:r>
              <a:rPr lang="nl-NL" sz="1600" dirty="0"/>
              <a:t/>
            </a:r>
            <a:br>
              <a:rPr lang="nl-NL" sz="1600" dirty="0"/>
            </a:br>
            <a:r>
              <a:rPr lang="nl-NL" sz="1600" dirty="0" smtClean="0"/>
              <a:t/>
            </a:r>
            <a:br>
              <a:rPr lang="nl-NL" sz="1600" dirty="0" smtClean="0"/>
            </a:br>
            <a:r>
              <a:rPr lang="en-GB" sz="1600" dirty="0" smtClean="0"/>
              <a:t>Submission </a:t>
            </a:r>
            <a:r>
              <a:rPr lang="en-GB" sz="1600" dirty="0"/>
              <a:t>date: 28 February 2019</a:t>
            </a:r>
            <a:r>
              <a:rPr lang="nl-NL" dirty="0"/>
              <a:t/>
            </a:r>
            <a:br>
              <a:rPr lang="nl-NL" dirty="0"/>
            </a:br>
            <a:endParaRPr lang="nl-NL" dirty="0"/>
          </a:p>
        </p:txBody>
      </p:sp>
    </p:spTree>
    <p:extLst>
      <p:ext uri="{BB962C8B-B14F-4D97-AF65-F5344CB8AC3E}">
        <p14:creationId xmlns:p14="http://schemas.microsoft.com/office/powerpoint/2010/main" val="2735571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369343" y="364805"/>
            <a:ext cx="6509129" cy="617514"/>
          </a:xfrm>
          <a:prstGeom prst="rect">
            <a:avLst/>
          </a:prstGeom>
        </p:spPr>
        <p:txBody>
          <a:bodyPr lIns="0" tIns="0" rIns="0" bIns="0"/>
          <a:lstStyle>
            <a:lvl1pPr algn="l" defTabSz="457200" rtl="0" eaLnBrk="1" latinLnBrk="0" hangingPunct="1">
              <a:spcBef>
                <a:spcPct val="0"/>
              </a:spcBef>
              <a:buNone/>
              <a:defRPr sz="1100" b="1" kern="1200" baseline="0">
                <a:solidFill>
                  <a:schemeClr val="tx1">
                    <a:lumMod val="50000"/>
                    <a:lumOff val="50000"/>
                  </a:schemeClr>
                </a:solidFill>
                <a:latin typeface="Arial"/>
                <a:ea typeface="+mj-ea"/>
                <a:cs typeface="+mj-cs"/>
              </a:defRPr>
            </a:lvl1pPr>
          </a:lstStyle>
          <a:p>
            <a:pPr lvl="0">
              <a:defRPr/>
            </a:pPr>
            <a:r>
              <a:rPr kumimoji="0" lang="en-US" altLang="sv-SE" sz="24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Die </a:t>
            </a:r>
            <a:r>
              <a:rPr kumimoji="0" lang="en-US" altLang="sv-SE" sz="2400" b="1" i="0" u="none" strike="noStrike" kern="1200" cap="none" spc="0" normalizeH="0" baseline="0" noProof="0" dirty="0" err="1">
                <a:ln>
                  <a:noFill/>
                </a:ln>
                <a:solidFill>
                  <a:prstClr val="black"/>
                </a:solidFill>
                <a:effectLst/>
                <a:uLnTx/>
                <a:uFillTx/>
                <a:latin typeface="Calibri"/>
                <a:ea typeface="+mj-ea"/>
                <a:cs typeface="Times New Roman" panose="02020603050405020304" pitchFamily="18" charset="0"/>
              </a:rPr>
              <a:t>typische</a:t>
            </a:r>
            <a:r>
              <a:rPr kumimoji="0" lang="en-US" altLang="sv-SE" sz="24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 </a:t>
            </a:r>
            <a:r>
              <a:rPr lang="en-US" altLang="sv-SE" sz="2400" dirty="0" err="1" smtClean="0">
                <a:solidFill>
                  <a:prstClr val="black"/>
                </a:solidFill>
                <a:latin typeface="Calibri"/>
                <a:cs typeface="Times New Roman" panose="02020603050405020304" pitchFamily="18" charset="0"/>
              </a:rPr>
              <a:t>Milchleistung</a:t>
            </a:r>
            <a:r>
              <a:rPr lang="en-US" altLang="sv-SE" sz="2400" dirty="0" smtClean="0">
                <a:solidFill>
                  <a:prstClr val="black"/>
                </a:solidFill>
                <a:latin typeface="Calibri"/>
                <a:cs typeface="Times New Roman" panose="02020603050405020304" pitchFamily="18" charset="0"/>
              </a:rPr>
              <a:t> </a:t>
            </a:r>
            <a:r>
              <a:rPr lang="en-US" altLang="sv-SE" sz="2400" dirty="0" err="1">
                <a:solidFill>
                  <a:prstClr val="black"/>
                </a:solidFill>
                <a:latin typeface="Calibri"/>
                <a:cs typeface="Times New Roman" panose="02020603050405020304" pitchFamily="18" charset="0"/>
              </a:rPr>
              <a:t>für</a:t>
            </a:r>
            <a:r>
              <a:rPr lang="en-US" altLang="sv-SE" sz="2400" dirty="0">
                <a:solidFill>
                  <a:prstClr val="black"/>
                </a:solidFill>
                <a:latin typeface="Calibri"/>
                <a:cs typeface="Times New Roman" panose="02020603050405020304" pitchFamily="18" charset="0"/>
              </a:rPr>
              <a:t> </a:t>
            </a:r>
            <a:r>
              <a:rPr lang="en-US" altLang="sv-SE" sz="2400" dirty="0" smtClean="0">
                <a:solidFill>
                  <a:prstClr val="black"/>
                </a:solidFill>
                <a:latin typeface="Calibri"/>
                <a:cs typeface="Times New Roman" panose="02020603050405020304" pitchFamily="18" charset="0"/>
              </a:rPr>
              <a:t>die</a:t>
            </a:r>
            <a:r>
              <a:rPr kumimoji="0" lang="en-US" altLang="sv-SE" sz="2400" b="1" i="0" u="none" strike="noStrike" kern="1200" cap="none" spc="0" normalizeH="0" baseline="0" noProof="0" dirty="0" smtClean="0">
                <a:ln>
                  <a:noFill/>
                </a:ln>
                <a:solidFill>
                  <a:prstClr val="black"/>
                </a:solidFill>
                <a:effectLst/>
                <a:uLnTx/>
                <a:uFillTx/>
                <a:latin typeface="Calibri"/>
                <a:ea typeface="+mj-ea"/>
                <a:cs typeface="Times New Roman" panose="02020603050405020304" pitchFamily="18" charset="0"/>
              </a:rPr>
              <a:t> </a:t>
            </a:r>
            <a:r>
              <a:rPr kumimoji="0" lang="en-US" altLang="sv-SE" sz="2400" b="1"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rPr>
              <a:t>hochleistende Milchkuh</a:t>
            </a:r>
            <a:endParaRPr kumimoji="0" lang="en-US" altLang="sv-SE" sz="2400" b="0"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endParaRPr>
          </a:p>
        </p:txBody>
      </p:sp>
      <p:sp>
        <p:nvSpPr>
          <p:cNvPr id="5" name="Rektangel 4"/>
          <p:cNvSpPr/>
          <p:nvPr/>
        </p:nvSpPr>
        <p:spPr>
          <a:xfrm>
            <a:off x="70770" y="6488668"/>
            <a:ext cx="4233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 Getreide / Zuckerrübenschnitzel / Ölsaatenkuchen (%).</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ell 1"/>
          <p:cNvGraphicFramePr>
            <a:graphicFrameLocks noGrp="1"/>
          </p:cNvGraphicFramePr>
          <p:nvPr>
            <p:extLst>
              <p:ext uri="{D42A27DB-BD31-4B8C-83A1-F6EECF244321}">
                <p14:modId xmlns:p14="http://schemas.microsoft.com/office/powerpoint/2010/main" val="1467179302"/>
              </p:ext>
            </p:extLst>
          </p:nvPr>
        </p:nvGraphicFramePr>
        <p:xfrm>
          <a:off x="127920" y="3305175"/>
          <a:ext cx="8911305" cy="3279605"/>
        </p:xfrm>
        <a:graphic>
          <a:graphicData uri="http://schemas.openxmlformats.org/drawingml/2006/table">
            <a:tbl>
              <a:tblPr firstRow="1" firstCol="1" bandRow="1">
                <a:tableStyleId>{F5AB1C69-6EDB-4FF4-983F-18BD219EF322}</a:tableStyleId>
              </a:tblPr>
              <a:tblGrid>
                <a:gridCol w="884374">
                  <a:extLst>
                    <a:ext uri="{9D8B030D-6E8A-4147-A177-3AD203B41FA5}">
                      <a16:colId xmlns:a16="http://schemas.microsoft.com/office/drawing/2014/main" val="20000"/>
                    </a:ext>
                  </a:extLst>
                </a:gridCol>
                <a:gridCol w="5217056">
                  <a:extLst>
                    <a:ext uri="{9D8B030D-6E8A-4147-A177-3AD203B41FA5}">
                      <a16:colId xmlns:a16="http://schemas.microsoft.com/office/drawing/2014/main" val="20001"/>
                    </a:ext>
                  </a:extLst>
                </a:gridCol>
                <a:gridCol w="2809875">
                  <a:extLst>
                    <a:ext uri="{9D8B030D-6E8A-4147-A177-3AD203B41FA5}">
                      <a16:colId xmlns:a16="http://schemas.microsoft.com/office/drawing/2014/main" val="20002"/>
                    </a:ext>
                  </a:extLst>
                </a:gridCol>
              </a:tblGrid>
              <a:tr h="436465">
                <a:tc>
                  <a:txBody>
                    <a:bodyPr/>
                    <a:lstStyle/>
                    <a:p>
                      <a:pPr algn="just">
                        <a:spcAft>
                          <a:spcPts val="0"/>
                        </a:spcAft>
                      </a:pPr>
                      <a:r>
                        <a:rPr lang="en-GB" sz="1800" dirty="0">
                          <a:effectLst/>
                        </a:rPr>
                        <a:t>Jahr</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Futterration</a:t>
                      </a:r>
                      <a:endParaRPr lang="sv-SE" sz="1800" dirty="0">
                        <a:effectLst/>
                        <a:latin typeface="+mn-lt"/>
                        <a:ea typeface="Calibri"/>
                      </a:endParaRPr>
                    </a:p>
                  </a:txBody>
                  <a:tcPr marL="68580" marR="68580" marT="0" marB="0"/>
                </a:tc>
                <a:tc>
                  <a:txBody>
                    <a:bodyPr/>
                    <a:lstStyle/>
                    <a:p>
                      <a:pPr algn="l">
                        <a:spcAft>
                          <a:spcPts val="0"/>
                        </a:spcAft>
                      </a:pPr>
                      <a:r>
                        <a:rPr lang="de-DE" sz="1800" dirty="0" smtClean="0">
                          <a:effectLst/>
                          <a:latin typeface="+mn-lt"/>
                          <a:ea typeface="Calibri"/>
                        </a:rPr>
                        <a:t>Milchleistung pro Kuh / Jahr (kg)</a:t>
                      </a:r>
                      <a:endParaRPr lang="sv-SE" sz="1800" dirty="0">
                        <a:effectLst/>
                        <a:latin typeface="+mn-lt"/>
                        <a:ea typeface="Calibri"/>
                      </a:endParaRPr>
                    </a:p>
                  </a:txBody>
                  <a:tcPr marL="68580" marR="68580" marT="0" marB="0"/>
                </a:tc>
                <a:extLst>
                  <a:ext uri="{0D108BD9-81ED-4DB2-BD59-A6C34878D82A}">
                    <a16:rowId xmlns:a16="http://schemas.microsoft.com/office/drawing/2014/main" val="10000"/>
                  </a:ext>
                </a:extLst>
              </a:tr>
              <a:tr h="436465">
                <a:tc>
                  <a:txBody>
                    <a:bodyPr/>
                    <a:lstStyle/>
                    <a:p>
                      <a:pPr algn="just">
                        <a:spcAft>
                          <a:spcPts val="0"/>
                        </a:spcAft>
                      </a:pPr>
                      <a:r>
                        <a:rPr lang="en-GB" sz="1800" dirty="0">
                          <a:effectLst/>
                        </a:rPr>
                        <a:t>1975</a:t>
                      </a:r>
                      <a:endParaRPr lang="sv-SE" sz="1800" dirty="0">
                        <a:effectLst/>
                        <a:latin typeface="+mn-lt"/>
                        <a:ea typeface="Calibri"/>
                      </a:endParaRPr>
                    </a:p>
                  </a:txBody>
                  <a:tcPr marL="68580" marR="68580" marT="0" marB="0"/>
                </a:tc>
                <a:tc>
                  <a:txBody>
                    <a:bodyPr/>
                    <a:lstStyle/>
                    <a:p>
                      <a:pPr algn="l">
                        <a:spcAft>
                          <a:spcPts val="0"/>
                        </a:spcAft>
                      </a:pPr>
                      <a:r>
                        <a:rPr lang="en-GB" sz="1800" dirty="0">
                          <a:effectLst/>
                        </a:rPr>
                        <a:t>7 kg Heu + 10 kg Konzentrat* (Umstellung von Heu auf Silage)</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5500</a:t>
                      </a: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436465">
                <a:tc>
                  <a:txBody>
                    <a:bodyPr/>
                    <a:lstStyle/>
                    <a:p>
                      <a:pPr algn="just">
                        <a:spcAft>
                          <a:spcPts val="0"/>
                        </a:spcAft>
                      </a:pPr>
                      <a:r>
                        <a:rPr lang="en-GB" sz="1800">
                          <a:effectLst/>
                        </a:rPr>
                        <a:t>1982</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11 kg TM-Silage + 10 kg Konzentrat (75/10/15)*</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6200</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436465">
                <a:tc>
                  <a:txBody>
                    <a:bodyPr/>
                    <a:lstStyle/>
                    <a:p>
                      <a:pPr algn="just">
                        <a:spcAft>
                          <a:spcPts val="0"/>
                        </a:spcAft>
                      </a:pPr>
                      <a:r>
                        <a:rPr lang="en-GB" sz="1800">
                          <a:effectLst/>
                        </a:rPr>
                        <a:t>1986</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TM-Silage + 13 kg Konzentrat (60/20/20)*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6700</a:t>
                      </a: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436465">
                <a:tc>
                  <a:txBody>
                    <a:bodyPr/>
                    <a:lstStyle/>
                    <a:p>
                      <a:pPr algn="just">
                        <a:spcAft>
                          <a:spcPts val="0"/>
                        </a:spcAft>
                      </a:pPr>
                      <a:r>
                        <a:rPr lang="en-GB" sz="1800">
                          <a:effectLst/>
                        </a:rPr>
                        <a:t>1994</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7 kg TM-Silage + 16 kg Konzentrat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7600</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436465">
                <a:tc>
                  <a:txBody>
                    <a:bodyPr/>
                    <a:lstStyle/>
                    <a:p>
                      <a:pPr algn="just">
                        <a:spcAft>
                          <a:spcPts val="0"/>
                        </a:spcAft>
                      </a:pPr>
                      <a:r>
                        <a:rPr lang="en-GB" sz="1800">
                          <a:effectLst/>
                        </a:rPr>
                        <a:t>2005</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TM-Silage + 16 kg </a:t>
                      </a:r>
                      <a:r>
                        <a:rPr lang="en-GB" sz="1800" dirty="0" err="1">
                          <a:effectLst/>
                        </a:rPr>
                        <a:t>Konzentrat</a:t>
                      </a:r>
                      <a:r>
                        <a:rPr lang="en-GB" sz="1800" dirty="0">
                          <a:effectLst/>
                        </a:rPr>
                        <a:t>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8500</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436465">
                <a:tc>
                  <a:txBody>
                    <a:bodyPr/>
                    <a:lstStyle/>
                    <a:p>
                      <a:pPr algn="just">
                        <a:spcAft>
                          <a:spcPts val="0"/>
                        </a:spcAft>
                      </a:pPr>
                      <a:r>
                        <a:rPr lang="en-GB" sz="1800">
                          <a:effectLst/>
                        </a:rPr>
                        <a:t>2015</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12 kg TM-Silage + 15 kg Konzentrat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sv-SE" sz="1800" dirty="0" smtClean="0">
                          <a:effectLst/>
                          <a:latin typeface="+mn-lt"/>
                          <a:ea typeface="Calibri"/>
                        </a:rPr>
                        <a:t>10000</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
        <p:nvSpPr>
          <p:cNvPr id="8" name="Rechteck 7"/>
          <p:cNvSpPr/>
          <p:nvPr/>
        </p:nvSpPr>
        <p:spPr>
          <a:xfrm>
            <a:off x="3962400" y="6858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Platshållare för innehåll 2"/>
          <p:cNvSpPr txBox="1">
            <a:spLocks/>
          </p:cNvSpPr>
          <p:nvPr/>
        </p:nvSpPr>
        <p:spPr>
          <a:xfrm>
            <a:off x="12940" y="1219200"/>
            <a:ext cx="7886700" cy="22710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a:ln>
                  <a:noFill/>
                </a:ln>
                <a:solidFill>
                  <a:prstClr val="black"/>
                </a:solidFill>
                <a:effectLst/>
                <a:uLnTx/>
                <a:uFillTx/>
                <a:latin typeface="Calibri"/>
                <a:ea typeface="+mn-ea"/>
                <a:cs typeface="+mn-cs"/>
              </a:rPr>
              <a:t>11-13 kg </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TM-Silage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aus</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Klee/Gras order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Kleegras</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vorgewelkt</a:t>
            </a:r>
            <a:endParaRPr kumimoji="0" lang="en-GB" altLang="sv-SE"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a:ln>
                  <a:noFill/>
                </a:ln>
                <a:solidFill>
                  <a:prstClr val="black"/>
                </a:solidFill>
                <a:effectLst/>
                <a:uLnTx/>
                <a:uFillTx/>
                <a:latin typeface="Calibri"/>
                <a:ea typeface="+mn-ea"/>
                <a:cs typeface="+mn-cs"/>
              </a:rPr>
              <a:t>7-9 kg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Getreideschrot</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Gerste</a:t>
            </a:r>
            <a:r>
              <a:rPr kumimoji="0" lang="en-GB" altLang="sv-SE" sz="2000" b="0" i="0" u="none" strike="noStrike" kern="1200" cap="none" spc="0" normalizeH="0" baseline="0" noProof="0" dirty="0">
                <a:ln>
                  <a:noFill/>
                </a:ln>
                <a:solidFill>
                  <a:prstClr val="black"/>
                </a:solidFill>
                <a:effectLst/>
                <a:uLnTx/>
                <a:uFillTx/>
                <a:latin typeface="Calibri"/>
                <a:ea typeface="+mn-ea"/>
                <a:cs typeface="+mn-cs"/>
              </a:rPr>
              <a:t>, Hafer,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Weizen</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GB" altLang="sv-SE"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a:ln>
                  <a:noFill/>
                </a:ln>
                <a:solidFill>
                  <a:prstClr val="black"/>
                </a:solidFill>
                <a:effectLst/>
                <a:uLnTx/>
                <a:uFillTx/>
                <a:latin typeface="Calibri"/>
                <a:ea typeface="+mn-ea"/>
                <a:cs typeface="+mn-cs"/>
              </a:rPr>
              <a:t>5-7 kg Eiweißkonzentrate</a:t>
            </a: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a:ln>
                  <a:noFill/>
                </a:ln>
                <a:solidFill>
                  <a:prstClr val="black"/>
                </a:solidFill>
                <a:effectLst/>
                <a:uLnTx/>
                <a:uFillTx/>
                <a:latin typeface="Calibri"/>
                <a:ea typeface="+mn-ea"/>
                <a:cs typeface="+mn-cs"/>
              </a:rPr>
              <a:t>Rapsschrot ist das häufigste Proteinfutter, gefolgt von Sojaschrot. Palmkuchen und Zuckerrübenmark sind wichtige Bestandteile im Konzentrat.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sv-SE"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1033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GB" sz="2800" b="1" dirty="0" err="1" smtClean="0">
                <a:solidFill>
                  <a:schemeClr val="tx1"/>
                </a:solidFill>
              </a:rPr>
              <a:t>Beweidungsvertrag</a:t>
            </a:r>
            <a:endParaRPr lang="en-GB" sz="2800" b="1" dirty="0">
              <a:solidFill>
                <a:schemeClr val="tx1"/>
              </a:solidFill>
            </a:endParaRPr>
          </a:p>
        </p:txBody>
      </p:sp>
      <p:sp>
        <p:nvSpPr>
          <p:cNvPr id="3" name="Tijdelijke aanduiding voor inhoud 2"/>
          <p:cNvSpPr>
            <a:spLocks noGrp="1"/>
          </p:cNvSpPr>
          <p:nvPr>
            <p:ph idx="1"/>
          </p:nvPr>
        </p:nvSpPr>
        <p:spPr>
          <a:xfrm>
            <a:off x="276447" y="1035125"/>
            <a:ext cx="3935513" cy="4089600"/>
          </a:xfrm>
        </p:spPr>
        <p:txBody>
          <a:bodyPr/>
          <a:lstStyle/>
          <a:p>
            <a:pPr>
              <a:lnSpc>
                <a:spcPts val="2000"/>
              </a:lnSpc>
              <a:buFont typeface="Arial" panose="020B0604020202020204" pitchFamily="34" charset="0"/>
              <a:buChar char="•"/>
            </a:pPr>
            <a:r>
              <a:rPr lang="en-GB" sz="1600" dirty="0"/>
              <a:t>Milchbauern: z.B. LTO Nederland</a:t>
            </a:r>
          </a:p>
          <a:p>
            <a:pPr>
              <a:lnSpc>
                <a:spcPts val="2000"/>
              </a:lnSpc>
              <a:buFont typeface="Arial" panose="020B0604020202020204" pitchFamily="34" charset="0"/>
              <a:buChar char="•"/>
            </a:pPr>
            <a:r>
              <a:rPr lang="en-GB" sz="1600" dirty="0"/>
              <a:t>Milchwirtschaft</a:t>
            </a:r>
          </a:p>
          <a:p>
            <a:pPr>
              <a:lnSpc>
                <a:spcPts val="2000"/>
              </a:lnSpc>
              <a:buFont typeface="Arial" panose="020B0604020202020204" pitchFamily="34" charset="0"/>
              <a:buChar char="•"/>
            </a:pPr>
            <a:r>
              <a:rPr lang="en-GB" sz="1600" dirty="0"/>
              <a:t>Futtermittelindustrie: z.B. </a:t>
            </a:r>
            <a:r>
              <a:rPr lang="en-GB" sz="1600" dirty="0" err="1"/>
              <a:t>Agrifirm</a:t>
            </a:r>
            <a:r>
              <a:rPr lang="en-GB" sz="1600" dirty="0"/>
              <a:t>, For Farmers</a:t>
            </a:r>
          </a:p>
          <a:p>
            <a:pPr>
              <a:lnSpc>
                <a:spcPts val="2000"/>
              </a:lnSpc>
              <a:buFont typeface="Arial" panose="020B0604020202020204" pitchFamily="34" charset="0"/>
              <a:buChar char="•"/>
            </a:pPr>
            <a:r>
              <a:rPr lang="en-GB" sz="1600" dirty="0"/>
              <a:t>Banken: z.B. ABN AMRO, </a:t>
            </a:r>
            <a:r>
              <a:rPr lang="en-GB" sz="1600" dirty="0" err="1"/>
              <a:t>Rabobank</a:t>
            </a:r>
            <a:endParaRPr lang="en-GB" sz="1600" dirty="0"/>
          </a:p>
          <a:p>
            <a:pPr>
              <a:lnSpc>
                <a:spcPts val="2000"/>
              </a:lnSpc>
              <a:buFont typeface="Arial" panose="020B0604020202020204" pitchFamily="34" charset="0"/>
              <a:buChar char="•"/>
            </a:pPr>
            <a:r>
              <a:rPr lang="en-GB" sz="1600" dirty="0"/>
              <a:t>Buchhalter: z.B. </a:t>
            </a:r>
            <a:r>
              <a:rPr lang="en-GB" sz="1600" dirty="0" err="1"/>
              <a:t>Accon</a:t>
            </a:r>
            <a:r>
              <a:rPr lang="en-GB" sz="1600" dirty="0"/>
              <a:t> AVM, Alfa</a:t>
            </a:r>
          </a:p>
          <a:p>
            <a:pPr>
              <a:lnSpc>
                <a:spcPts val="2000"/>
              </a:lnSpc>
              <a:buFont typeface="Arial" panose="020B0604020202020204" pitchFamily="34" charset="0"/>
              <a:buChar char="•"/>
            </a:pPr>
            <a:r>
              <a:rPr lang="en-GB" sz="1600" dirty="0"/>
              <a:t>Spermaindustrie, Tierärzte, Käseverkäufer</a:t>
            </a:r>
          </a:p>
          <a:p>
            <a:pPr>
              <a:lnSpc>
                <a:spcPts val="2000"/>
              </a:lnSpc>
              <a:buFont typeface="Arial" panose="020B0604020202020204" pitchFamily="34" charset="0"/>
              <a:buChar char="•"/>
            </a:pPr>
            <a:r>
              <a:rPr lang="en-GB" sz="1600" dirty="0"/>
              <a:t>AMS-Branche: Lely, </a:t>
            </a:r>
            <a:r>
              <a:rPr lang="en-GB" sz="1600" dirty="0" err="1"/>
              <a:t>DeLaval.</a:t>
            </a:r>
            <a:endParaRPr lang="en-GB" sz="1600" dirty="0"/>
          </a:p>
          <a:p>
            <a:pPr>
              <a:lnSpc>
                <a:spcPts val="2000"/>
              </a:lnSpc>
              <a:buFont typeface="Arial" panose="020B0604020202020204" pitchFamily="34" charset="0"/>
              <a:buChar char="•"/>
            </a:pPr>
            <a:r>
              <a:rPr lang="en-GB" sz="1600" dirty="0"/>
              <a:t>Einzelhandel: Albert </a:t>
            </a:r>
            <a:r>
              <a:rPr lang="en-GB" sz="1600" dirty="0" err="1"/>
              <a:t>Heijn</a:t>
            </a:r>
            <a:r>
              <a:rPr lang="en-GB" sz="1600" dirty="0"/>
              <a:t>, Jumbo </a:t>
            </a:r>
            <a:r>
              <a:rPr lang="en-GB" sz="1600" dirty="0" err="1"/>
              <a:t>Supermarkten</a:t>
            </a:r>
            <a:endParaRPr lang="en-GB" sz="1600" dirty="0"/>
          </a:p>
          <a:p>
            <a:pPr>
              <a:lnSpc>
                <a:spcPts val="2000"/>
              </a:lnSpc>
              <a:buFont typeface="Arial" panose="020B0604020202020204" pitchFamily="34" charset="0"/>
              <a:buChar char="•"/>
            </a:pPr>
            <a:r>
              <a:rPr lang="en-GB" sz="1600" dirty="0"/>
              <a:t>NGO's: </a:t>
            </a:r>
            <a:r>
              <a:rPr lang="en-GB" sz="1600" dirty="0" err="1"/>
              <a:t>Dierenbescherming</a:t>
            </a:r>
            <a:r>
              <a:rPr lang="en-GB" sz="1600" dirty="0"/>
              <a:t>, </a:t>
            </a:r>
            <a:r>
              <a:rPr lang="en-GB" sz="1600" dirty="0" err="1"/>
              <a:t>Natur</a:t>
            </a:r>
            <a:r>
              <a:rPr lang="en-GB" sz="1600" dirty="0"/>
              <a:t> &amp; Milieu</a:t>
            </a:r>
          </a:p>
          <a:p>
            <a:pPr>
              <a:lnSpc>
                <a:spcPts val="2000"/>
              </a:lnSpc>
              <a:buFont typeface="Arial" panose="020B0604020202020204" pitchFamily="34" charset="0"/>
              <a:buChar char="•"/>
            </a:pPr>
            <a:r>
              <a:rPr lang="en-GB" sz="1600" dirty="0"/>
              <a:t>Naturschutz: </a:t>
            </a:r>
            <a:r>
              <a:rPr lang="en-GB" sz="1600" dirty="0" err="1"/>
              <a:t>Staatsbosbeheer</a:t>
            </a:r>
            <a:r>
              <a:rPr lang="en-GB" sz="1600" dirty="0"/>
              <a:t>, </a:t>
            </a:r>
            <a:r>
              <a:rPr lang="en-GB" sz="1600" dirty="0" err="1"/>
              <a:t>Natuurmonumenten</a:t>
            </a:r>
            <a:endParaRPr lang="en-GB" sz="1600" dirty="0"/>
          </a:p>
          <a:p>
            <a:pPr>
              <a:lnSpc>
                <a:spcPts val="2000"/>
              </a:lnSpc>
              <a:buFont typeface="Arial" panose="020B0604020202020204" pitchFamily="34" charset="0"/>
              <a:buChar char="•"/>
            </a:pPr>
            <a:r>
              <a:rPr lang="en-GB" sz="1600" dirty="0"/>
              <a:t>Regierung</a:t>
            </a:r>
          </a:p>
          <a:p>
            <a:pPr>
              <a:lnSpc>
                <a:spcPts val="2000"/>
              </a:lnSpc>
              <a:buFont typeface="Arial" panose="020B0604020202020204" pitchFamily="34" charset="0"/>
              <a:buChar char="•"/>
            </a:pPr>
            <a:r>
              <a:rPr lang="en-GB" sz="1600" dirty="0"/>
              <a:t>Bildung und Wissenschaft</a:t>
            </a:r>
          </a:p>
          <a:p>
            <a:endParaRPr lang="en-GB" sz="1600" dirty="0"/>
          </a:p>
        </p:txBody>
      </p:sp>
      <p:pic>
        <p:nvPicPr>
          <p:cNvPr id="4" name="Afbeelding 3"/>
          <p:cNvPicPr>
            <a:picLocks noChangeAspect="1"/>
          </p:cNvPicPr>
          <p:nvPr/>
        </p:nvPicPr>
        <p:blipFill>
          <a:blip r:embed="rId2"/>
          <a:stretch>
            <a:fillRect/>
          </a:stretch>
        </p:blipFill>
        <p:spPr>
          <a:xfrm>
            <a:off x="4541762" y="99116"/>
            <a:ext cx="4602238" cy="3228008"/>
          </a:xfrm>
          <a:prstGeom prst="rect">
            <a:avLst/>
          </a:prstGeom>
        </p:spPr>
      </p:pic>
      <p:pic>
        <p:nvPicPr>
          <p:cNvPr id="5" name="Afbeelding 4"/>
          <p:cNvPicPr>
            <a:picLocks noChangeAspect="1"/>
          </p:cNvPicPr>
          <p:nvPr/>
        </p:nvPicPr>
        <p:blipFill>
          <a:blip r:embed="rId3"/>
          <a:stretch>
            <a:fillRect/>
          </a:stretch>
        </p:blipFill>
        <p:spPr>
          <a:xfrm>
            <a:off x="4564782" y="3428850"/>
            <a:ext cx="4579218" cy="3391750"/>
          </a:xfrm>
          <a:prstGeom prst="rect">
            <a:avLst/>
          </a:prstGeom>
        </p:spPr>
      </p:pic>
      <p:pic>
        <p:nvPicPr>
          <p:cNvPr id="7" name="Afbeelding 6"/>
          <p:cNvPicPr>
            <a:picLocks noChangeAspect="1"/>
          </p:cNvPicPr>
          <p:nvPr/>
        </p:nvPicPr>
        <p:blipFill>
          <a:blip r:embed="rId4"/>
          <a:stretch>
            <a:fillRect/>
          </a:stretch>
        </p:blipFill>
        <p:spPr>
          <a:xfrm>
            <a:off x="2389112" y="6061482"/>
            <a:ext cx="2152650" cy="752475"/>
          </a:xfrm>
          <a:prstGeom prst="rect">
            <a:avLst/>
          </a:prstGeom>
        </p:spPr>
      </p:pic>
    </p:spTree>
    <p:extLst>
      <p:ext uri="{BB962C8B-B14F-4D97-AF65-F5344CB8AC3E}">
        <p14:creationId xmlns:p14="http://schemas.microsoft.com/office/powerpoint/2010/main" val="5569420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en-GB" sz="3200" b="1" dirty="0" err="1">
                <a:solidFill>
                  <a:schemeClr val="tx1"/>
                </a:solidFill>
              </a:rPr>
              <a:t>Weidegang-Prämie</a:t>
            </a:r>
            <a:endParaRPr lang="en-GB" sz="3200" b="1" dirty="0">
              <a:solidFill>
                <a:schemeClr val="tx1"/>
              </a:solidFill>
            </a:endParaRPr>
          </a:p>
        </p:txBody>
      </p:sp>
      <p:sp>
        <p:nvSpPr>
          <p:cNvPr id="4" name="Tijdelijke aanduiding voor tekst 3"/>
          <p:cNvSpPr>
            <a:spLocks noGrp="1"/>
          </p:cNvSpPr>
          <p:nvPr>
            <p:ph type="body" sz="quarter" idx="10"/>
          </p:nvPr>
        </p:nvSpPr>
        <p:spPr>
          <a:xfrm>
            <a:off x="413251" y="1384200"/>
            <a:ext cx="8521188" cy="4089600"/>
          </a:xfrm>
        </p:spPr>
        <p:txBody>
          <a:bodyPr/>
          <a:lstStyle/>
          <a:p>
            <a:r>
              <a:rPr lang="nl-NL" sz="2000" dirty="0"/>
              <a:t>Weidegang-Prämie:</a:t>
            </a:r>
          </a:p>
          <a:p>
            <a:pPr lvl="1">
              <a:buFont typeface="Arial" panose="020B0604020202020204" pitchFamily="34" charset="0"/>
              <a:buChar char="•"/>
            </a:pPr>
            <a:r>
              <a:rPr lang="nl-NL" sz="1800" dirty="0"/>
              <a:t>CONO als erstes Molkereiunternehmen</a:t>
            </a:r>
          </a:p>
          <a:p>
            <a:pPr lvl="1">
              <a:buFont typeface="Arial" panose="020B0604020202020204" pitchFamily="34" charset="0"/>
              <a:buChar char="•"/>
            </a:pPr>
            <a:r>
              <a:rPr lang="nl-NL" sz="1800" dirty="0"/>
              <a:t>2012: </a:t>
            </a:r>
            <a:r>
              <a:rPr lang="nl-NL" sz="1800" dirty="0" err="1"/>
              <a:t>FrieslandCampina</a:t>
            </a:r>
            <a:r>
              <a:rPr lang="nl-NL" sz="1800" dirty="0"/>
              <a:t> (0,5 </a:t>
            </a:r>
            <a:r>
              <a:rPr lang="nl-NL" sz="1800" dirty="0" err="1"/>
              <a:t>ct/kg</a:t>
            </a:r>
            <a:r>
              <a:rPr lang="nl-NL" sz="1800" dirty="0"/>
              <a:t>), Rouveen</a:t>
            </a:r>
          </a:p>
          <a:p>
            <a:pPr lvl="1">
              <a:buFont typeface="Arial" panose="020B0604020202020204" pitchFamily="34" charset="0"/>
              <a:buChar char="•"/>
            </a:pPr>
            <a:r>
              <a:rPr lang="nl-NL" sz="1800" dirty="0"/>
              <a:t>2013: DOC Kaas, Vreugdenhil, Belgien Leerdammer</a:t>
            </a:r>
          </a:p>
          <a:p>
            <a:pPr lvl="1">
              <a:buFont typeface="Arial" panose="020B0604020202020204" pitchFamily="34" charset="0"/>
              <a:buChar char="•"/>
            </a:pPr>
            <a:r>
              <a:rPr lang="nl-NL" sz="1800" dirty="0"/>
              <a:t>2015: </a:t>
            </a:r>
            <a:r>
              <a:rPr lang="nl-NL" sz="1800" dirty="0" err="1"/>
              <a:t>FrieslandCampina</a:t>
            </a:r>
            <a:r>
              <a:rPr lang="nl-NL" sz="1800" dirty="0"/>
              <a:t> (1 </a:t>
            </a:r>
            <a:r>
              <a:rPr lang="nl-NL" sz="1800" dirty="0" err="1"/>
              <a:t>ct/kg</a:t>
            </a:r>
            <a:r>
              <a:rPr lang="nl-NL" sz="1800" dirty="0"/>
              <a:t>)</a:t>
            </a:r>
          </a:p>
          <a:p>
            <a:pPr lvl="1">
              <a:buFont typeface="Arial" panose="020B0604020202020204" pitchFamily="34" charset="0"/>
              <a:buChar char="•"/>
            </a:pPr>
            <a:r>
              <a:rPr lang="nl-NL" sz="1800" dirty="0"/>
              <a:t>2016: CONO (2 </a:t>
            </a:r>
            <a:r>
              <a:rPr lang="nl-NL" sz="1800" dirty="0" err="1"/>
              <a:t>ct/kg</a:t>
            </a:r>
            <a:r>
              <a:rPr lang="nl-NL" sz="1800" dirty="0"/>
              <a:t>)</a:t>
            </a:r>
          </a:p>
          <a:p>
            <a:pPr lvl="1">
              <a:buFont typeface="Arial" panose="020B0604020202020204" pitchFamily="34" charset="0"/>
              <a:buChar char="•"/>
            </a:pPr>
            <a:r>
              <a:rPr lang="nl-NL" sz="1800" dirty="0"/>
              <a:t>2017 und 2018: </a:t>
            </a:r>
            <a:r>
              <a:rPr lang="nl-NL" sz="1800" dirty="0" err="1"/>
              <a:t>FrieslandCampina</a:t>
            </a:r>
            <a:r>
              <a:rPr lang="nl-NL" sz="1800" dirty="0"/>
              <a:t> (1,5 </a:t>
            </a:r>
            <a:r>
              <a:rPr lang="nl-NL" sz="1800" dirty="0" err="1"/>
              <a:t>ct/kg</a:t>
            </a:r>
            <a:r>
              <a:rPr lang="nl-NL" sz="1800" dirty="0"/>
              <a:t>)</a:t>
            </a:r>
          </a:p>
          <a:p>
            <a:endParaRPr lang="nl-NL" sz="2000" dirty="0"/>
          </a:p>
          <a:p>
            <a:r>
              <a:rPr lang="nl-NL" sz="2000" dirty="0"/>
              <a:t>Milchviehbetrieb mit 1.000.000.000 kg </a:t>
            </a:r>
            <a:r>
              <a:rPr lang="nl-NL" sz="2000" dirty="0" err="1"/>
              <a:t>Milch</a:t>
            </a:r>
            <a:r>
              <a:rPr lang="nl-NL" sz="2000" dirty="0"/>
              <a:t>: 15.000 Euro</a:t>
            </a:r>
          </a:p>
          <a:p>
            <a:endParaRPr lang="nl-NL" sz="2000" dirty="0"/>
          </a:p>
          <a:p>
            <a:r>
              <a:rPr lang="nl-NL" sz="2000" dirty="0"/>
              <a:t>Definition der </a:t>
            </a:r>
            <a:r>
              <a:rPr lang="nl-NL" sz="2000" dirty="0" err="1"/>
              <a:t>Beweidung für die</a:t>
            </a:r>
            <a:r>
              <a:rPr lang="nl-NL" sz="2000" dirty="0"/>
              <a:t> Prämie</a:t>
            </a:r>
          </a:p>
          <a:p>
            <a:pPr lvl="1">
              <a:buFont typeface="Arial" panose="020B0604020202020204" pitchFamily="34" charset="0"/>
              <a:buChar char="•"/>
            </a:pPr>
            <a:r>
              <a:rPr lang="nl-NL" sz="1800" dirty="0"/>
              <a:t>Mindestens 120 Tage und 6 Stunden pro Tag</a:t>
            </a:r>
          </a:p>
          <a:p>
            <a:pPr lvl="1">
              <a:buFont typeface="Arial" panose="020B0604020202020204" pitchFamily="34" charset="0"/>
              <a:buChar char="•"/>
            </a:pPr>
            <a:r>
              <a:rPr lang="nl-NL" sz="1800" dirty="0"/>
              <a:t>Auch eine geringere Prämie bei 25% der Herdenweide ist möglich</a:t>
            </a:r>
          </a:p>
          <a:p>
            <a:endParaRPr lang="nl-NL" dirty="0"/>
          </a:p>
        </p:txBody>
      </p:sp>
    </p:spTree>
    <p:extLst>
      <p:ext uri="{BB962C8B-B14F-4D97-AF65-F5344CB8AC3E}">
        <p14:creationId xmlns:p14="http://schemas.microsoft.com/office/powerpoint/2010/main" val="15949941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9" name="Rectangle 7"/>
          <p:cNvSpPr>
            <a:spLocks noGrp="1" noChangeArrowheads="1"/>
          </p:cNvSpPr>
          <p:nvPr>
            <p:ph type="title"/>
          </p:nvPr>
        </p:nvSpPr>
        <p:spPr/>
        <p:txBody>
          <a:bodyPr/>
          <a:lstStyle/>
          <a:p>
            <a:pPr algn="l"/>
            <a:r>
              <a:rPr lang="nl-NL" sz="3200" b="1" dirty="0">
                <a:solidFill>
                  <a:schemeClr val="tx1"/>
                </a:solidFill>
              </a:rPr>
              <a:t>Gründe für </a:t>
            </a:r>
            <a:r>
              <a:rPr lang="nl-NL" sz="3200" dirty="0">
                <a:solidFill>
                  <a:schemeClr val="tx1"/>
                </a:solidFill>
              </a:rPr>
              <a:t>weniger Weidegang</a:t>
            </a:r>
            <a:endParaRPr lang="nl-NL" sz="3200" b="1" dirty="0">
              <a:solidFill>
                <a:schemeClr val="tx1"/>
              </a:solidFill>
            </a:endParaRPr>
          </a:p>
        </p:txBody>
      </p:sp>
      <p:sp>
        <p:nvSpPr>
          <p:cNvPr id="238600" name="Rectangle 8"/>
          <p:cNvSpPr>
            <a:spLocks noGrp="1" noChangeArrowheads="1"/>
          </p:cNvSpPr>
          <p:nvPr>
            <p:ph idx="4294967295"/>
          </p:nvPr>
        </p:nvSpPr>
        <p:spPr>
          <a:xfrm>
            <a:off x="508442" y="1068513"/>
            <a:ext cx="8218487" cy="4632325"/>
          </a:xfrm>
        </p:spPr>
        <p:txBody>
          <a:bodyPr/>
          <a:lstStyle/>
          <a:p>
            <a:pPr>
              <a:buFont typeface="Arial" panose="020B0604020202020204" pitchFamily="34" charset="0"/>
              <a:buChar char="•"/>
            </a:pPr>
            <a:r>
              <a:rPr lang="nl-NL" sz="2400" dirty="0"/>
              <a:t>Kontrolle der Ration und Optimierung der Grünlandnutzung</a:t>
            </a:r>
          </a:p>
          <a:p>
            <a:pPr lvl="1">
              <a:buFont typeface="Arial" panose="020B0604020202020204" pitchFamily="34" charset="0"/>
              <a:buChar char="•"/>
            </a:pPr>
            <a:r>
              <a:rPr lang="en-US" sz="2400" dirty="0"/>
              <a:t>Bei ausschließlicher Fütterung auf </a:t>
            </a:r>
            <a:r>
              <a:rPr lang="en-US" sz="2400" dirty="0" err="1"/>
              <a:t>Grünland</a:t>
            </a:r>
            <a:r>
              <a:rPr lang="en-US" sz="2400" dirty="0"/>
              <a:t>, </a:t>
            </a:r>
            <a:br>
              <a:rPr lang="en-US" sz="2400" dirty="0"/>
            </a:br>
            <a:r>
              <a:rPr lang="en-US" sz="2400" dirty="0"/>
              <a:t>DMI (</a:t>
            </a:r>
            <a:r>
              <a:rPr lang="en-US" sz="2400" dirty="0" err="1"/>
              <a:t>Trockenmasseindex</a:t>
            </a:r>
            <a:r>
              <a:rPr lang="en-US" sz="2400" dirty="0"/>
              <a:t>) = ausreichend, um den </a:t>
            </a:r>
            <a:r>
              <a:rPr lang="en-US" sz="2400" dirty="0" err="1"/>
              <a:t>Erhaltungsbedarf</a:t>
            </a:r>
            <a:r>
              <a:rPr lang="en-US" sz="2400" dirty="0"/>
              <a:t> </a:t>
            </a:r>
            <a:r>
              <a:rPr lang="en-US" sz="2400" dirty="0" err="1"/>
              <a:t>zu</a:t>
            </a:r>
            <a:r>
              <a:rPr lang="en-US" sz="2400" dirty="0"/>
              <a:t> </a:t>
            </a:r>
            <a:r>
              <a:rPr lang="en-US" sz="2400" dirty="0" err="1"/>
              <a:t>decken</a:t>
            </a:r>
            <a:r>
              <a:rPr lang="en-US" sz="2400" dirty="0"/>
              <a:t> und </a:t>
            </a:r>
            <a:r>
              <a:rPr lang="en-US" sz="2400" dirty="0" err="1"/>
              <a:t>sowie</a:t>
            </a:r>
            <a:r>
              <a:rPr lang="en-US" sz="2400" dirty="0"/>
              <a:t> 22-28 kg </a:t>
            </a:r>
            <a:r>
              <a:rPr lang="en-US" sz="2400" dirty="0" err="1"/>
              <a:t>Milch</a:t>
            </a:r>
            <a:r>
              <a:rPr lang="en-US" sz="2400" dirty="0"/>
              <a:t> </a:t>
            </a:r>
            <a:r>
              <a:rPr lang="en-US" sz="2400" dirty="0" err="1"/>
              <a:t>zu</a:t>
            </a:r>
            <a:r>
              <a:rPr lang="en-US" sz="2400" dirty="0"/>
              <a:t> </a:t>
            </a:r>
            <a:r>
              <a:rPr lang="en-US" sz="2400" dirty="0" err="1"/>
              <a:t>produzieren</a:t>
            </a:r>
            <a:endParaRPr lang="en-US" sz="2400" dirty="0"/>
          </a:p>
          <a:p>
            <a:pPr>
              <a:buFont typeface="Arial" panose="020B0604020202020204" pitchFamily="34" charset="0"/>
              <a:buChar char="•"/>
            </a:pPr>
            <a:r>
              <a:rPr lang="nl-NL" sz="2400" dirty="0"/>
              <a:t>Grösse Herden</a:t>
            </a:r>
          </a:p>
          <a:p>
            <a:pPr>
              <a:buFont typeface="Arial" panose="020B0604020202020204" pitchFamily="34" charset="0"/>
              <a:buChar char="•"/>
            </a:pPr>
            <a:r>
              <a:rPr lang="nl-NL" sz="2400" dirty="0"/>
              <a:t>Einsatz von automatisierten Melksystemen</a:t>
            </a:r>
          </a:p>
          <a:p>
            <a:pPr>
              <a:buFont typeface="Arial" panose="020B0604020202020204" pitchFamily="34" charset="0"/>
              <a:buChar char="•"/>
            </a:pPr>
            <a:r>
              <a:rPr lang="nl-NL" sz="2400" dirty="0" err="1"/>
              <a:t>Reduziertes Graswachstum</a:t>
            </a:r>
            <a:r>
              <a:rPr lang="nl-NL" sz="2400" dirty="0"/>
              <a:t> im Sommer</a:t>
            </a:r>
          </a:p>
          <a:p>
            <a:pPr>
              <a:buFont typeface="Arial" panose="020B0604020202020204" pitchFamily="34" charset="0"/>
              <a:buChar char="•"/>
            </a:pPr>
            <a:r>
              <a:rPr lang="nl-NL" sz="2400" dirty="0"/>
              <a:t>Beweidung "verkauft sich nicht</a:t>
            </a:r>
            <a:r>
              <a:rPr lang="nl-NL" sz="2400" dirty="0" smtClean="0"/>
              <a:t>"</a:t>
            </a:r>
            <a:endParaRPr lang="nl-NL" sz="2400" dirty="0"/>
          </a:p>
          <a:p>
            <a:pPr>
              <a:buFont typeface="Arial" panose="020B0604020202020204" pitchFamily="34" charset="0"/>
              <a:buChar char="•"/>
            </a:pPr>
            <a:r>
              <a:rPr lang="nl-NL" sz="2400" dirty="0"/>
              <a:t>Nährstoffverluste reduzieren</a:t>
            </a:r>
          </a:p>
          <a:p>
            <a:pPr>
              <a:buFont typeface="Arial" panose="020B0604020202020204" pitchFamily="34" charset="0"/>
              <a:buChar char="•"/>
            </a:pPr>
            <a:r>
              <a:rPr lang="nl-NL" sz="2400" dirty="0"/>
              <a:t>Arbeitseffizienz</a:t>
            </a:r>
          </a:p>
        </p:txBody>
      </p:sp>
      <p:pic>
        <p:nvPicPr>
          <p:cNvPr id="23859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66704" y="4373556"/>
            <a:ext cx="3163980" cy="22099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8926" y="2662810"/>
            <a:ext cx="2195513" cy="1622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2670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6899654" cy="966564"/>
          </a:xfrm>
          <a:noFill/>
        </p:spPr>
        <p:txBody>
          <a:bodyPr/>
          <a:lstStyle/>
          <a:p>
            <a:pPr algn="l"/>
            <a:r>
              <a:rPr lang="en-GB" sz="2800" b="1" dirty="0">
                <a:solidFill>
                  <a:schemeClr val="tx1"/>
                </a:solidFill>
              </a:rPr>
              <a:t>Beweidung in den Niederlanden, % Kühe auf der Weide</a:t>
            </a:r>
          </a:p>
        </p:txBody>
      </p:sp>
      <p:pic>
        <p:nvPicPr>
          <p:cNvPr id="4" name="Tijdelijke aanduiding voor inhoud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432" y="1769971"/>
            <a:ext cx="4148541" cy="4274097"/>
          </a:xfrm>
          <a:prstGeom prst="rect">
            <a:avLst/>
          </a:prstGeom>
        </p:spPr>
      </p:pic>
      <p:pic>
        <p:nvPicPr>
          <p:cNvPr id="5" name="Afbeelding 4"/>
          <p:cNvPicPr>
            <a:picLocks noChangeAspect="1"/>
          </p:cNvPicPr>
          <p:nvPr/>
        </p:nvPicPr>
        <p:blipFill>
          <a:blip r:embed="rId3"/>
          <a:stretch>
            <a:fillRect/>
          </a:stretch>
        </p:blipFill>
        <p:spPr>
          <a:xfrm>
            <a:off x="7391296" y="5822174"/>
            <a:ext cx="944962" cy="377985"/>
          </a:xfrm>
          <a:prstGeom prst="rect">
            <a:avLst/>
          </a:prstGeom>
        </p:spPr>
      </p:pic>
      <p:sp>
        <p:nvSpPr>
          <p:cNvPr id="6" name="Titel 1"/>
          <p:cNvSpPr txBox="1">
            <a:spLocks/>
          </p:cNvSpPr>
          <p:nvPr/>
        </p:nvSpPr>
        <p:spPr>
          <a:xfrm>
            <a:off x="4644008" y="2403011"/>
            <a:ext cx="4248472" cy="810496"/>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nl-NL" sz="1800" dirty="0">
                <a:solidFill>
                  <a:prstClr val="black"/>
                </a:solidFill>
              </a:rPr>
              <a:t>Effekt der Herdengröße - große Herden beginnen zu Weiden (% ohne Weide).</a:t>
            </a:r>
          </a:p>
        </p:txBody>
      </p:sp>
      <p:pic>
        <p:nvPicPr>
          <p:cNvPr id="7" name="Afbeelding 6"/>
          <p:cNvPicPr>
            <a:picLocks noChangeAspect="1"/>
          </p:cNvPicPr>
          <p:nvPr/>
        </p:nvPicPr>
        <p:blipFill>
          <a:blip r:embed="rId4"/>
          <a:stretch>
            <a:fillRect/>
          </a:stretch>
        </p:blipFill>
        <p:spPr>
          <a:xfrm>
            <a:off x="4160973" y="3356992"/>
            <a:ext cx="4886879" cy="2510690"/>
          </a:xfrm>
          <a:prstGeom prst="rect">
            <a:avLst/>
          </a:prstGeom>
        </p:spPr>
      </p:pic>
      <p:pic>
        <p:nvPicPr>
          <p:cNvPr id="8" name="Afbeelding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16018" y="6906874"/>
            <a:ext cx="566030" cy="226412"/>
          </a:xfrm>
          <a:prstGeom prst="rect">
            <a:avLst/>
          </a:prstGeom>
        </p:spPr>
      </p:pic>
      <p:sp>
        <p:nvSpPr>
          <p:cNvPr id="3" name="Rechthoek 2"/>
          <p:cNvSpPr/>
          <p:nvPr/>
        </p:nvSpPr>
        <p:spPr>
          <a:xfrm>
            <a:off x="320484" y="1380071"/>
            <a:ext cx="3414653" cy="369332"/>
          </a:xfrm>
          <a:prstGeom prst="rect">
            <a:avLst/>
          </a:prstGeom>
        </p:spPr>
        <p:txBody>
          <a:bodyPr wrap="none">
            <a:spAutoFit/>
          </a:bodyPr>
          <a:lstStyle/>
          <a:p>
            <a:pPr>
              <a:defRPr/>
            </a:pPr>
            <a:r>
              <a:rPr lang="en-GB" dirty="0">
                <a:solidFill>
                  <a:prstClr val="black"/>
                </a:solidFill>
              </a:rPr>
              <a:t>% </a:t>
            </a:r>
            <a:r>
              <a:rPr lang="en-GB" dirty="0" err="1">
                <a:solidFill>
                  <a:prstClr val="black"/>
                </a:solidFill>
              </a:rPr>
              <a:t>Kühe</a:t>
            </a:r>
            <a:r>
              <a:rPr lang="en-GB" dirty="0">
                <a:solidFill>
                  <a:prstClr val="black"/>
                </a:solidFill>
              </a:rPr>
              <a:t> </a:t>
            </a:r>
            <a:r>
              <a:rPr lang="en-GB" dirty="0" err="1">
                <a:solidFill>
                  <a:prstClr val="black"/>
                </a:solidFill>
              </a:rPr>
              <a:t>mit</a:t>
            </a:r>
            <a:r>
              <a:rPr lang="en-GB" dirty="0">
                <a:solidFill>
                  <a:prstClr val="black"/>
                </a:solidFill>
              </a:rPr>
              <a:t> </a:t>
            </a:r>
            <a:r>
              <a:rPr lang="en-GB" dirty="0" err="1">
                <a:solidFill>
                  <a:prstClr val="black"/>
                </a:solidFill>
              </a:rPr>
              <a:t>Weidegang</a:t>
            </a:r>
            <a:r>
              <a:rPr lang="en-GB" dirty="0">
                <a:solidFill>
                  <a:prstClr val="black"/>
                </a:solidFill>
              </a:rPr>
              <a:t> pro Region</a:t>
            </a:r>
            <a:endParaRPr lang="nl-NL" dirty="0">
              <a:solidFill>
                <a:prstClr val="black"/>
              </a:solidFill>
            </a:endParaRPr>
          </a:p>
        </p:txBody>
      </p:sp>
    </p:spTree>
    <p:extLst>
      <p:ext uri="{BB962C8B-B14F-4D97-AF65-F5344CB8AC3E}">
        <p14:creationId xmlns:p14="http://schemas.microsoft.com/office/powerpoint/2010/main" val="12442864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45309"/>
            <a:ext cx="5344500" cy="2781321"/>
          </a:xfrm>
          <a:prstGeom prst="rect">
            <a:avLst/>
          </a:prstGeom>
        </p:spPr>
      </p:pic>
      <p:sp>
        <p:nvSpPr>
          <p:cNvPr id="2" name="Titel 1"/>
          <p:cNvSpPr>
            <a:spLocks noGrp="1"/>
          </p:cNvSpPr>
          <p:nvPr>
            <p:ph type="title"/>
          </p:nvPr>
        </p:nvSpPr>
        <p:spPr>
          <a:xfrm>
            <a:off x="491642" y="230188"/>
            <a:ext cx="8442796" cy="791650"/>
          </a:xfrm>
          <a:noFill/>
        </p:spPr>
        <p:txBody>
          <a:bodyPr/>
          <a:lstStyle/>
          <a:p>
            <a:pPr algn="l"/>
            <a:r>
              <a:rPr lang="en-GB" sz="3200" b="1" dirty="0" err="1">
                <a:solidFill>
                  <a:schemeClr val="tx1"/>
                </a:solidFill>
              </a:rPr>
              <a:t>Weidegang</a:t>
            </a:r>
            <a:r>
              <a:rPr lang="en-GB" sz="3200" b="1" dirty="0">
                <a:solidFill>
                  <a:schemeClr val="tx1"/>
                </a:solidFill>
              </a:rPr>
              <a:t> in den Niederlanden</a:t>
            </a:r>
          </a:p>
        </p:txBody>
      </p:sp>
      <p:sp>
        <p:nvSpPr>
          <p:cNvPr id="3" name="Tekstvak 2"/>
          <p:cNvSpPr txBox="1"/>
          <p:nvPr/>
        </p:nvSpPr>
        <p:spPr>
          <a:xfrm>
            <a:off x="323528" y="3851132"/>
            <a:ext cx="910827" cy="323165"/>
          </a:xfrm>
          <a:prstGeom prst="rect">
            <a:avLst/>
          </a:prstGeom>
          <a:noFill/>
          <a:ln>
            <a:noFill/>
          </a:ln>
        </p:spPr>
        <p:txBody>
          <a:bodyPr wrap="none" rtlCol="0">
            <a:spAutoFit/>
          </a:bodyPr>
          <a:lstStyle/>
          <a:p>
            <a:pPr fontAlgn="base">
              <a:lnSpc>
                <a:spcPts val="1800"/>
              </a:lnSpc>
              <a:spcBef>
                <a:spcPct val="0"/>
              </a:spcBef>
              <a:spcAft>
                <a:spcPct val="0"/>
              </a:spcAft>
              <a:defRPr/>
            </a:pPr>
            <a:r>
              <a:rPr lang="nl-NL" sz="1400" dirty="0">
                <a:solidFill>
                  <a:srgbClr val="005172"/>
                </a:solidFill>
              </a:rPr>
              <a:t>CBS, 2017</a:t>
            </a:r>
          </a:p>
        </p:txBody>
      </p:sp>
      <p:pic>
        <p:nvPicPr>
          <p:cNvPr id="5" name="Afbeelding 4"/>
          <p:cNvPicPr>
            <a:picLocks noChangeAspect="1"/>
          </p:cNvPicPr>
          <p:nvPr/>
        </p:nvPicPr>
        <p:blipFill>
          <a:blip r:embed="rId3"/>
          <a:stretch>
            <a:fillRect/>
          </a:stretch>
        </p:blipFill>
        <p:spPr>
          <a:xfrm>
            <a:off x="4070163" y="3817030"/>
            <a:ext cx="5098004" cy="3007211"/>
          </a:xfrm>
          <a:prstGeom prst="rect">
            <a:avLst/>
          </a:prstGeom>
        </p:spPr>
      </p:pic>
      <p:sp>
        <p:nvSpPr>
          <p:cNvPr id="6" name="Titel 1"/>
          <p:cNvSpPr txBox="1">
            <a:spLocks/>
          </p:cNvSpPr>
          <p:nvPr/>
        </p:nvSpPr>
        <p:spPr>
          <a:xfrm>
            <a:off x="4345710" y="3582140"/>
            <a:ext cx="4546910" cy="647019"/>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nl-NL" sz="1800" dirty="0">
                <a:solidFill>
                  <a:prstClr val="black"/>
                </a:solidFill>
              </a:rPr>
              <a:t>Prozentsatz der Betriebe </a:t>
            </a:r>
            <a:r>
              <a:rPr lang="nl-NL" sz="1800" dirty="0" err="1">
                <a:solidFill>
                  <a:prstClr val="black"/>
                </a:solidFill>
              </a:rPr>
              <a:t>mit Weidegang steigt wieder an</a:t>
            </a:r>
            <a:endParaRPr lang="nl-NL" sz="1800" dirty="0">
              <a:solidFill>
                <a:prstClr val="black"/>
              </a:solidFill>
            </a:endParaRPr>
          </a:p>
        </p:txBody>
      </p:sp>
      <p:sp>
        <p:nvSpPr>
          <p:cNvPr id="7" name="Tekstvak 6"/>
          <p:cNvSpPr txBox="1"/>
          <p:nvPr/>
        </p:nvSpPr>
        <p:spPr>
          <a:xfrm>
            <a:off x="7151463" y="6633623"/>
            <a:ext cx="1797287" cy="248209"/>
          </a:xfrm>
          <a:prstGeom prst="rect">
            <a:avLst/>
          </a:prstGeom>
          <a:noFill/>
        </p:spPr>
        <p:txBody>
          <a:bodyPr wrap="none" rtlCol="0">
            <a:spAutoFit/>
          </a:bodyPr>
          <a:lstStyle/>
          <a:p>
            <a:pPr defTabSz="685800">
              <a:defRPr/>
            </a:pPr>
            <a:r>
              <a:rPr lang="nl-NL" sz="1013" dirty="0">
                <a:solidFill>
                  <a:prstClr val="black"/>
                </a:solidFill>
              </a:rPr>
              <a:t>Quelle: Nachhaltige Milchkette</a:t>
            </a:r>
          </a:p>
        </p:txBody>
      </p:sp>
    </p:spTree>
    <p:extLst>
      <p:ext uri="{BB962C8B-B14F-4D97-AF65-F5344CB8AC3E}">
        <p14:creationId xmlns:p14="http://schemas.microsoft.com/office/powerpoint/2010/main" val="21422926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pPr algn="l"/>
            <a:r>
              <a:rPr lang="en-GB" sz="3200" dirty="0" err="1">
                <a:solidFill>
                  <a:schemeClr val="tx1"/>
                </a:solidFill>
              </a:rPr>
              <a:t>Gras</a:t>
            </a:r>
            <a:r>
              <a:rPr lang="en-GB" sz="3200" b="1" dirty="0" err="1">
                <a:solidFill>
                  <a:schemeClr val="tx1"/>
                </a:solidFill>
              </a:rPr>
              <a:t>wachstum</a:t>
            </a:r>
            <a:r>
              <a:rPr lang="en-GB" sz="3200" b="1" dirty="0">
                <a:solidFill>
                  <a:schemeClr val="tx1"/>
                </a:solidFill>
              </a:rPr>
              <a:t> 2014-2017</a:t>
            </a:r>
            <a:r>
              <a:rPr lang="en-GB" sz="3200" b="1" dirty="0"/>
              <a:t/>
            </a:r>
            <a:br>
              <a:rPr lang="en-GB" sz="3200" b="1" dirty="0"/>
            </a:br>
            <a:r>
              <a:rPr lang="en-GB" sz="3200" dirty="0">
                <a:solidFill>
                  <a:schemeClr val="tx1"/>
                </a:solidFill>
              </a:rPr>
              <a:t>       </a:t>
            </a:r>
            <a:endParaRPr lang="en-GB" sz="3200" b="1" dirty="0">
              <a:solidFill>
                <a:schemeClr val="tx1"/>
              </a:solidFill>
            </a:endParaRPr>
          </a:p>
        </p:txBody>
      </p:sp>
      <p:pic>
        <p:nvPicPr>
          <p:cNvPr id="8" name="Tijdelijke aanduiding voor inhoud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237" y="1645227"/>
            <a:ext cx="6864320" cy="4267540"/>
          </a:xfrm>
          <a:prstGeom prst="rect">
            <a:avLst/>
          </a:prstGeom>
        </p:spPr>
      </p:pic>
    </p:spTree>
    <p:extLst>
      <p:ext uri="{BB962C8B-B14F-4D97-AF65-F5344CB8AC3E}">
        <p14:creationId xmlns:p14="http://schemas.microsoft.com/office/powerpoint/2010/main" val="8348501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6619371" cy="601355"/>
          </a:xfrm>
        </p:spPr>
        <p:txBody>
          <a:bodyPr/>
          <a:lstStyle/>
          <a:p>
            <a:pPr algn="l"/>
            <a:r>
              <a:rPr lang="en-GB" sz="2800" b="1" dirty="0">
                <a:solidFill>
                  <a:schemeClr val="tx1"/>
                </a:solidFill>
              </a:rPr>
              <a:t>Die Auswirkungen der Beweidung auf verschiedene Aspekte</a:t>
            </a:r>
          </a:p>
        </p:txBody>
      </p:sp>
      <p:pic>
        <p:nvPicPr>
          <p:cNvPr id="17410" name="Picture 2"/>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4267200" y="6026455"/>
            <a:ext cx="3144707" cy="323165"/>
          </a:xfrm>
          <a:prstGeom prst="rect">
            <a:avLst/>
          </a:prstGeom>
          <a:noFill/>
          <a:ln>
            <a:noFill/>
          </a:ln>
        </p:spPr>
        <p:txBody>
          <a:bodyPr wrap="none" rtlCol="0">
            <a:spAutoFit/>
          </a:bodyPr>
          <a:lstStyle/>
          <a:p>
            <a:pPr>
              <a:lnSpc>
                <a:spcPts val="1800"/>
              </a:lnSpc>
              <a:defRPr/>
            </a:pPr>
            <a:r>
              <a:rPr lang="en-GB" sz="1400" dirty="0">
                <a:solidFill>
                  <a:prstClr val="black"/>
                </a:solidFill>
                <a:latin typeface="Verdana" pitchFamily="34" charset="0"/>
              </a:rPr>
              <a:t>Van den Pol-van </a:t>
            </a:r>
            <a:r>
              <a:rPr lang="en-GB" sz="1400" dirty="0" err="1">
                <a:solidFill>
                  <a:prstClr val="black"/>
                </a:solidFill>
                <a:latin typeface="Verdana" pitchFamily="34" charset="0"/>
              </a:rPr>
              <a:t>Dasselaar</a:t>
            </a:r>
            <a:r>
              <a:rPr lang="en-GB" sz="1400" dirty="0">
                <a:solidFill>
                  <a:prstClr val="black"/>
                </a:solidFill>
                <a:latin typeface="Verdana" pitchFamily="34" charset="0"/>
              </a:rPr>
              <a:t>, 2008</a:t>
            </a:r>
            <a:endParaRPr lang="nl-NL" sz="1400" dirty="0" err="1">
              <a:solidFill>
                <a:prstClr val="black"/>
              </a:solidFill>
              <a:latin typeface="Verdana" pitchFamily="34" charset="0"/>
            </a:endParaRPr>
          </a:p>
        </p:txBody>
      </p:sp>
      <p:pic>
        <p:nvPicPr>
          <p:cNvPr id="5" name="Afbeelding 4"/>
          <p:cNvPicPr>
            <a:picLocks noChangeAspect="1"/>
          </p:cNvPicPr>
          <p:nvPr/>
        </p:nvPicPr>
        <p:blipFill>
          <a:blip r:embed="rId3"/>
          <a:stretch>
            <a:fillRect/>
          </a:stretch>
        </p:blipFill>
        <p:spPr>
          <a:xfrm>
            <a:off x="737310" y="1231559"/>
            <a:ext cx="7059780" cy="4956478"/>
          </a:xfrm>
          <a:prstGeom prst="rect">
            <a:avLst/>
          </a:prstGeom>
        </p:spPr>
      </p:pic>
    </p:spTree>
    <p:extLst>
      <p:ext uri="{BB962C8B-B14F-4D97-AF65-F5344CB8AC3E}">
        <p14:creationId xmlns:p14="http://schemas.microsoft.com/office/powerpoint/2010/main" val="17075040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6770292" cy="559925"/>
          </a:xfrm>
        </p:spPr>
        <p:txBody>
          <a:bodyPr/>
          <a:lstStyle/>
          <a:p>
            <a:pPr algn="l"/>
            <a:r>
              <a:rPr lang="en-GB" sz="2800" b="1" dirty="0" err="1">
                <a:solidFill>
                  <a:schemeClr val="tx1"/>
                </a:solidFill>
              </a:rPr>
              <a:t>Wirtschaftlichkeit</a:t>
            </a:r>
            <a:r>
              <a:rPr lang="en-GB" sz="2800" dirty="0">
                <a:solidFill>
                  <a:schemeClr val="tx1"/>
                </a:solidFill>
              </a:rPr>
              <a:t>:</a:t>
            </a:r>
            <a:r>
              <a:rPr lang="en-GB" sz="2800" b="1" dirty="0">
                <a:solidFill>
                  <a:schemeClr val="tx1"/>
                </a:solidFill>
              </a:rPr>
              <a:t> Grasaufnahme ist entscheidend </a:t>
            </a: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40836" y="1409841"/>
            <a:ext cx="7824858" cy="4778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3688685" y="1248259"/>
            <a:ext cx="4426226" cy="323165"/>
          </a:xfrm>
          <a:prstGeom prst="rect">
            <a:avLst/>
          </a:prstGeom>
          <a:noFill/>
        </p:spPr>
        <p:txBody>
          <a:bodyPr wrap="square" rtlCol="0">
            <a:spAutoFit/>
          </a:bodyPr>
          <a:lstStyle/>
          <a:p>
            <a:pPr>
              <a:lnSpc>
                <a:spcPts val="1800"/>
              </a:lnSpc>
              <a:defRPr/>
            </a:pPr>
            <a:r>
              <a:rPr lang="nl-NL" sz="1400" dirty="0">
                <a:solidFill>
                  <a:srgbClr val="005172"/>
                </a:solidFill>
                <a:latin typeface="Verdana" pitchFamily="34" charset="0"/>
              </a:rPr>
              <a:t>Quelle: Van the Pol-van Dasselaar </a:t>
            </a:r>
            <a:r>
              <a:rPr lang="nl-NL" sz="1400" i="1" dirty="0">
                <a:solidFill>
                  <a:srgbClr val="005172"/>
                </a:solidFill>
                <a:latin typeface="Verdana" pitchFamily="34" charset="0"/>
              </a:rPr>
              <a:t>et al</a:t>
            </a:r>
            <a:r>
              <a:rPr lang="nl-NL" sz="1400" dirty="0">
                <a:solidFill>
                  <a:srgbClr val="005172"/>
                </a:solidFill>
                <a:latin typeface="Verdana" pitchFamily="34" charset="0"/>
              </a:rPr>
              <a:t>., 2014</a:t>
            </a:r>
          </a:p>
        </p:txBody>
      </p:sp>
    </p:spTree>
    <p:extLst>
      <p:ext uri="{BB962C8B-B14F-4D97-AF65-F5344CB8AC3E}">
        <p14:creationId xmlns:p14="http://schemas.microsoft.com/office/powerpoint/2010/main" val="20405995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a:xfrm>
            <a:off x="491643" y="230190"/>
            <a:ext cx="6481812" cy="839787"/>
          </a:xfrm>
        </p:spPr>
        <p:txBody>
          <a:bodyPr/>
          <a:lstStyle/>
          <a:p>
            <a:pPr algn="l"/>
            <a:r>
              <a:rPr lang="nl-NL" sz="2800" b="1" dirty="0">
                <a:solidFill>
                  <a:schemeClr val="tx1"/>
                </a:solidFill>
              </a:rPr>
              <a:t>Aber </a:t>
            </a:r>
            <a:r>
              <a:rPr lang="nl-NL" sz="2800" b="1" dirty="0" err="1">
                <a:solidFill>
                  <a:schemeClr val="tx1"/>
                </a:solidFill>
              </a:rPr>
              <a:t>wie sieht es mit der Wirtschaft unter ungünstigeren Bedingungen aus</a:t>
            </a:r>
            <a:r>
              <a:rPr lang="nl-NL" sz="2800" b="1" dirty="0">
                <a:solidFill>
                  <a:schemeClr val="tx1"/>
                </a:solidFill>
              </a:rPr>
              <a:t>?</a:t>
            </a:r>
          </a:p>
        </p:txBody>
      </p:sp>
      <p:sp>
        <p:nvSpPr>
          <p:cNvPr id="2" name="Tijdelijke aanduiding voor tekst 1"/>
          <p:cNvSpPr>
            <a:spLocks noGrp="1"/>
          </p:cNvSpPr>
          <p:nvPr>
            <p:ph type="body" sz="quarter" idx="10"/>
          </p:nvPr>
        </p:nvSpPr>
        <p:spPr>
          <a:xfrm>
            <a:off x="491643" y="1526109"/>
            <a:ext cx="8521188" cy="4089600"/>
          </a:xfrm>
        </p:spPr>
        <p:txBody>
          <a:bodyPr/>
          <a:lstStyle/>
          <a:p>
            <a:r>
              <a:rPr lang="en-US" sz="2400" dirty="0"/>
              <a:t>Ziel: Es sollte die Wirtschaftlichkeit von Weidegang und </a:t>
            </a:r>
            <a:r>
              <a:rPr lang="en-US" sz="2400" dirty="0" err="1" smtClean="0"/>
              <a:t>Nullbeweidung</a:t>
            </a:r>
            <a:r>
              <a:rPr lang="en-US" sz="2400" dirty="0" smtClean="0"/>
              <a:t> </a:t>
            </a:r>
            <a:r>
              <a:rPr lang="en-US" sz="2400" dirty="0"/>
              <a:t>für Betriebe mit </a:t>
            </a:r>
            <a:r>
              <a:rPr lang="en-US" sz="2400" dirty="0" err="1"/>
              <a:t>ungünstigeren</a:t>
            </a:r>
            <a:r>
              <a:rPr lang="en-US" sz="2400" dirty="0"/>
              <a:t> Weidebedingungen untersucht werden:</a:t>
            </a:r>
          </a:p>
          <a:p>
            <a:pPr lvl="1">
              <a:buFont typeface="Arial" panose="020B0604020202020204" pitchFamily="34" charset="0"/>
              <a:buChar char="•"/>
            </a:pPr>
            <a:r>
              <a:rPr lang="en-US" sz="2000" dirty="0"/>
              <a:t>Automatisches Melken</a:t>
            </a:r>
          </a:p>
          <a:p>
            <a:pPr lvl="1">
              <a:buFont typeface="Arial" panose="020B0604020202020204" pitchFamily="34" charset="0"/>
              <a:buChar char="•"/>
            </a:pPr>
            <a:r>
              <a:rPr lang="en-US" sz="2000" dirty="0"/>
              <a:t>Kleine Weideoberfläche (25% statt 75%)</a:t>
            </a:r>
          </a:p>
          <a:p>
            <a:pPr lvl="1">
              <a:buFont typeface="Arial" panose="020B0604020202020204" pitchFamily="34" charset="0"/>
              <a:buChar char="•"/>
            </a:pPr>
            <a:r>
              <a:rPr lang="en-US" sz="2000" dirty="0"/>
              <a:t>Größere Herden (150 Tiere statt 75)</a:t>
            </a:r>
          </a:p>
          <a:p>
            <a:pPr lvl="1">
              <a:buFont typeface="Arial" panose="020B0604020202020204" pitchFamily="34" charset="0"/>
              <a:buChar char="•"/>
            </a:pPr>
            <a:r>
              <a:rPr lang="en-US" sz="2000" dirty="0"/>
              <a:t>Höhere Milchleistungen pro Kuh (9.500 statt 8.000)</a:t>
            </a:r>
          </a:p>
          <a:p>
            <a:pPr lvl="1">
              <a:buFont typeface="Arial" panose="020B0604020202020204" pitchFamily="34" charset="0"/>
              <a:buChar char="•"/>
            </a:pPr>
            <a:endParaRPr lang="nl-NL" dirty="0"/>
          </a:p>
        </p:txBody>
      </p:sp>
      <p:pic>
        <p:nvPicPr>
          <p:cNvPr id="21509" name="Picture 5" descr="1037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70107" y="4251234"/>
            <a:ext cx="1820087" cy="13644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koppel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3080" y="4242229"/>
            <a:ext cx="1802994" cy="137348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robo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384" y="4235829"/>
            <a:ext cx="1836838" cy="137988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grazende k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56052" y="4242229"/>
            <a:ext cx="1818130" cy="13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3905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pPr algn="l"/>
            <a:r>
              <a:rPr lang="nl-NL" sz="3200" dirty="0">
                <a:solidFill>
                  <a:schemeClr val="tx1"/>
                </a:solidFill>
              </a:rPr>
              <a:t>Ökonomie des Weidens</a:t>
            </a:r>
            <a:r>
              <a:rPr lang="nl-NL" sz="3200" b="1" dirty="0">
                <a:solidFill>
                  <a:schemeClr val="tx1"/>
                </a:solidFill>
              </a:rPr>
              <a:t/>
            </a:r>
            <a:br>
              <a:rPr lang="nl-NL" sz="3200" b="1" dirty="0">
                <a:solidFill>
                  <a:schemeClr val="tx1"/>
                </a:solidFill>
              </a:rPr>
            </a:br>
            <a:r>
              <a:rPr lang="nl-NL" sz="3200" dirty="0">
                <a:solidFill>
                  <a:schemeClr val="tx1"/>
                </a:solidFill>
              </a:rPr>
              <a:t>    </a:t>
            </a:r>
            <a:endParaRPr lang="nl-NL" sz="3200" b="1" dirty="0">
              <a:solidFill>
                <a:schemeClr val="tx1"/>
              </a:solidFill>
            </a:endParaRPr>
          </a:p>
        </p:txBody>
      </p:sp>
      <p:pic>
        <p:nvPicPr>
          <p:cNvPr id="23555"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966" t="-2690" r="24197" b="2690"/>
          <a:stretch/>
        </p:blipFill>
        <p:spPr bwMode="auto">
          <a:xfrm>
            <a:off x="1143000" y="1165225"/>
            <a:ext cx="7423345" cy="4464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robo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8038" y="1989138"/>
            <a:ext cx="719137" cy="54133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koppel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2725" y="1557338"/>
            <a:ext cx="792163" cy="520700"/>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1037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6100" y="2349500"/>
            <a:ext cx="719138" cy="53975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grazende ko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2225" y="1412875"/>
            <a:ext cx="720725" cy="54451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3618502" y="5629275"/>
            <a:ext cx="3745321" cy="369332"/>
          </a:xfrm>
          <a:prstGeom prst="rect">
            <a:avLst/>
          </a:prstGeom>
          <a:noFill/>
        </p:spPr>
        <p:txBody>
          <a:bodyPr wrap="none" rtlCol="0">
            <a:spAutoFit/>
          </a:bodyPr>
          <a:lstStyle/>
          <a:p>
            <a:pPr>
              <a:defRPr/>
            </a:pPr>
            <a:r>
              <a:rPr lang="en-GB" dirty="0">
                <a:solidFill>
                  <a:prstClr val="black"/>
                </a:solidFill>
              </a:rPr>
              <a:t>Van the Pol-van </a:t>
            </a:r>
            <a:r>
              <a:rPr lang="en-GB" dirty="0" err="1">
                <a:solidFill>
                  <a:prstClr val="black"/>
                </a:solidFill>
              </a:rPr>
              <a:t>Dasselaar</a:t>
            </a:r>
            <a:r>
              <a:rPr lang="en-GB" i="1" dirty="0">
                <a:solidFill>
                  <a:prstClr val="black"/>
                </a:solidFill>
              </a:rPr>
              <a:t> et al</a:t>
            </a:r>
            <a:r>
              <a:rPr lang="en-GB" dirty="0">
                <a:solidFill>
                  <a:prstClr val="black"/>
                </a:solidFill>
              </a:rPr>
              <a:t>., 2010</a:t>
            </a:r>
            <a:endParaRPr lang="nl-NL" dirty="0">
              <a:solidFill>
                <a:prstClr val="black"/>
              </a:solidFill>
            </a:endParaRPr>
          </a:p>
        </p:txBody>
      </p:sp>
    </p:spTree>
    <p:extLst>
      <p:ext uri="{BB962C8B-B14F-4D97-AF65-F5344CB8AC3E}">
        <p14:creationId xmlns:p14="http://schemas.microsoft.com/office/powerpoint/2010/main" val="158611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0317" y="325436"/>
            <a:ext cx="7521247" cy="1086639"/>
          </a:xfrm>
        </p:spPr>
        <p:txBody>
          <a:bodyPr/>
          <a:lstStyle/>
          <a:p>
            <a:r>
              <a:rPr lang="en-US" sz="2000" dirty="0">
                <a:solidFill>
                  <a:schemeClr val="tx1"/>
                </a:solidFill>
                <a:latin typeface="+mn-lt"/>
              </a:rPr>
              <a:t>Eine hohe Aufnahme </a:t>
            </a:r>
            <a:r>
              <a:rPr lang="en-US" sz="2000" dirty="0" err="1">
                <a:solidFill>
                  <a:schemeClr val="tx1"/>
                </a:solidFill>
                <a:latin typeface="+mn-lt"/>
              </a:rPr>
              <a:t>ist</a:t>
            </a:r>
            <a:r>
              <a:rPr lang="en-US" sz="2000" dirty="0">
                <a:solidFill>
                  <a:schemeClr val="tx1"/>
                </a:solidFill>
                <a:latin typeface="+mn-lt"/>
              </a:rPr>
              <a:t> </a:t>
            </a:r>
            <a:r>
              <a:rPr lang="en-US" sz="2000" dirty="0" err="1">
                <a:solidFill>
                  <a:schemeClr val="tx1"/>
                </a:solidFill>
                <a:latin typeface="+mn-lt"/>
              </a:rPr>
              <a:t>abhängig</a:t>
            </a:r>
            <a:r>
              <a:rPr lang="en-US" sz="2000" dirty="0">
                <a:solidFill>
                  <a:schemeClr val="tx1"/>
                </a:solidFill>
                <a:latin typeface="+mn-lt"/>
              </a:rPr>
              <a:t> von </a:t>
            </a:r>
            <a:r>
              <a:rPr lang="en-US" sz="2000" dirty="0" err="1">
                <a:solidFill>
                  <a:schemeClr val="tx1"/>
                </a:solidFill>
                <a:latin typeface="+mn-lt"/>
              </a:rPr>
              <a:t>hochwertigem</a:t>
            </a:r>
            <a:r>
              <a:rPr lang="en-US" sz="2000" dirty="0">
                <a:solidFill>
                  <a:schemeClr val="tx1"/>
                </a:solidFill>
                <a:latin typeface="+mn-lt"/>
              </a:rPr>
              <a:t> </a:t>
            </a:r>
            <a:r>
              <a:rPr lang="en-US" sz="2000" dirty="0" err="1">
                <a:solidFill>
                  <a:schemeClr val="tx1"/>
                </a:solidFill>
                <a:latin typeface="+mn-lt"/>
              </a:rPr>
              <a:t>Futter</a:t>
            </a:r>
            <a:r>
              <a:rPr lang="en-US" sz="2000" dirty="0">
                <a:solidFill>
                  <a:schemeClr val="tx1"/>
                </a:solidFill>
                <a:latin typeface="+mn-lt"/>
              </a:rPr>
              <a:t/>
            </a:r>
            <a:br>
              <a:rPr lang="en-US" sz="2000" dirty="0">
                <a:solidFill>
                  <a:schemeClr val="tx1"/>
                </a:solidFill>
                <a:latin typeface="+mn-lt"/>
              </a:rPr>
            </a:br>
            <a:r>
              <a:rPr lang="en-US" sz="2000" dirty="0">
                <a:solidFill>
                  <a:schemeClr val="tx1"/>
                </a:solidFill>
                <a:latin typeface="+mn-lt"/>
              </a:rPr>
              <a:t>- Gras/Klee dominiert </a:t>
            </a:r>
          </a:p>
        </p:txBody>
      </p:sp>
      <p:graphicFrame>
        <p:nvGraphicFramePr>
          <p:cNvPr id="9" name="Object 2"/>
          <p:cNvGraphicFramePr>
            <a:graphicFrameLocks noChangeAspect="1"/>
          </p:cNvGraphicFramePr>
          <p:nvPr>
            <p:extLst>
              <p:ext uri="{D42A27DB-BD31-4B8C-83A1-F6EECF244321}">
                <p14:modId xmlns:p14="http://schemas.microsoft.com/office/powerpoint/2010/main" val="71536525"/>
              </p:ext>
            </p:extLst>
          </p:nvPr>
        </p:nvGraphicFramePr>
        <p:xfrm>
          <a:off x="543988" y="1498600"/>
          <a:ext cx="8071471" cy="45466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7"/>
          <p:cNvSpPr>
            <a:spLocks noChangeArrowheads="1"/>
          </p:cNvSpPr>
          <p:nvPr/>
        </p:nvSpPr>
        <p:spPr bwMode="auto">
          <a:xfrm>
            <a:off x="650449" y="5691257"/>
            <a:ext cx="83411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lvl="1" defTabSz="457200">
              <a:spcBef>
                <a:spcPct val="20000"/>
              </a:spcBef>
              <a:buSzPct val="130000"/>
              <a:tabLst>
                <a:tab pos="3138488" algn="l"/>
              </a:tabLst>
              <a:defRPr/>
            </a:pPr>
            <a:r>
              <a:rPr lang="en-US" altLang="sv-SE" sz="2000" dirty="0">
                <a:solidFill>
                  <a:prstClr val="black"/>
                </a:solidFill>
                <a:latin typeface="Calibri"/>
              </a:rPr>
              <a:t>Der Erntezeitpunkt ist </a:t>
            </a:r>
            <a:r>
              <a:rPr lang="en-US" altLang="sv-SE" sz="2000" dirty="0" err="1">
                <a:solidFill>
                  <a:prstClr val="black"/>
                </a:solidFill>
                <a:latin typeface="Calibri"/>
              </a:rPr>
              <a:t>bei</a:t>
            </a:r>
            <a:r>
              <a:rPr lang="en-US" altLang="sv-SE" sz="2000" dirty="0">
                <a:solidFill>
                  <a:prstClr val="black"/>
                </a:solidFill>
                <a:latin typeface="Calibri"/>
              </a:rPr>
              <a:t> </a:t>
            </a:r>
            <a:r>
              <a:rPr lang="en-US" altLang="sv-SE" sz="2000" dirty="0" err="1" smtClean="0">
                <a:solidFill>
                  <a:prstClr val="black"/>
                </a:solidFill>
                <a:latin typeface="Calibri"/>
              </a:rPr>
              <a:t>Reinsaaten</a:t>
            </a:r>
            <a:r>
              <a:rPr lang="en-US" altLang="sv-SE" sz="2000" dirty="0" smtClean="0">
                <a:solidFill>
                  <a:prstClr val="black"/>
                </a:solidFill>
                <a:latin typeface="Calibri"/>
              </a:rPr>
              <a:t> </a:t>
            </a:r>
            <a:r>
              <a:rPr lang="en-US" altLang="sv-SE" sz="2000" dirty="0" err="1" smtClean="0">
                <a:solidFill>
                  <a:prstClr val="black"/>
                </a:solidFill>
                <a:latin typeface="Calibri"/>
              </a:rPr>
              <a:t>wichtiger</a:t>
            </a:r>
            <a:r>
              <a:rPr lang="en-US" altLang="sv-SE" sz="2000" dirty="0" smtClean="0">
                <a:solidFill>
                  <a:prstClr val="black"/>
                </a:solidFill>
                <a:latin typeface="Calibri"/>
              </a:rPr>
              <a:t> </a:t>
            </a:r>
            <a:r>
              <a:rPr lang="en-US" altLang="sv-SE" sz="2000" dirty="0">
                <a:solidFill>
                  <a:prstClr val="black"/>
                </a:solidFill>
                <a:latin typeface="Calibri"/>
              </a:rPr>
              <a:t>als </a:t>
            </a:r>
            <a:r>
              <a:rPr lang="en-US" altLang="sv-SE" sz="2000" dirty="0" err="1">
                <a:solidFill>
                  <a:prstClr val="black"/>
                </a:solidFill>
                <a:latin typeface="Calibri"/>
              </a:rPr>
              <a:t>bei</a:t>
            </a:r>
            <a:r>
              <a:rPr lang="en-US" altLang="sv-SE" sz="2000" dirty="0">
                <a:solidFill>
                  <a:prstClr val="black"/>
                </a:solidFill>
                <a:latin typeface="Calibri"/>
              </a:rPr>
              <a:t> </a:t>
            </a:r>
            <a:r>
              <a:rPr lang="en-US" altLang="sv-SE" sz="2000" dirty="0" err="1" smtClean="0">
                <a:solidFill>
                  <a:prstClr val="black"/>
                </a:solidFill>
                <a:latin typeface="Calibri"/>
              </a:rPr>
              <a:t>Mischungen</a:t>
            </a:r>
            <a:endParaRPr lang="en-US" altLang="sv-SE" sz="2000" dirty="0">
              <a:solidFill>
                <a:prstClr val="black"/>
              </a:solidFill>
              <a:latin typeface="Calibri"/>
            </a:endParaRPr>
          </a:p>
        </p:txBody>
      </p:sp>
    </p:spTree>
    <p:extLst>
      <p:ext uri="{BB962C8B-B14F-4D97-AF65-F5344CB8AC3E}">
        <p14:creationId xmlns:p14="http://schemas.microsoft.com/office/powerpoint/2010/main" val="18495432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r>
              <a:rPr lang="nl-NL" sz="3200" b="1" dirty="0" err="1">
                <a:solidFill>
                  <a:schemeClr val="tx1"/>
                </a:solidFill>
              </a:rPr>
              <a:t>Schlussfolgerungen</a:t>
            </a:r>
            <a:endParaRPr lang="nl-NL" sz="3200" b="1" dirty="0">
              <a:solidFill>
                <a:schemeClr val="tx1"/>
              </a:solidFill>
            </a:endParaRPr>
          </a:p>
        </p:txBody>
      </p:sp>
      <p:sp>
        <p:nvSpPr>
          <p:cNvPr id="2" name="Tijdelijke aanduiding voor tekst 1"/>
          <p:cNvSpPr>
            <a:spLocks noGrp="1"/>
          </p:cNvSpPr>
          <p:nvPr>
            <p:ph type="body" sz="quarter" idx="10"/>
          </p:nvPr>
        </p:nvSpPr>
        <p:spPr>
          <a:xfrm>
            <a:off x="452447" y="1207176"/>
            <a:ext cx="8521188" cy="4965023"/>
          </a:xfrm>
        </p:spPr>
        <p:txBody>
          <a:bodyPr/>
          <a:lstStyle/>
          <a:p>
            <a:r>
              <a:rPr lang="en-US" sz="2000" dirty="0"/>
              <a:t>Im Allgemeinen </a:t>
            </a:r>
            <a:r>
              <a:rPr lang="en-US" sz="2000" dirty="0" err="1"/>
              <a:t>ist</a:t>
            </a:r>
            <a:r>
              <a:rPr lang="en-US" sz="2000" dirty="0"/>
              <a:t> </a:t>
            </a:r>
            <a:r>
              <a:rPr lang="en-US" sz="2000" dirty="0" err="1"/>
              <a:t>Weidegang</a:t>
            </a:r>
            <a:r>
              <a:rPr lang="en-US" sz="2000" dirty="0"/>
              <a:t> </a:t>
            </a:r>
            <a:r>
              <a:rPr lang="en-US" sz="2000" dirty="0" err="1"/>
              <a:t>wirtschaftlich</a:t>
            </a:r>
            <a:r>
              <a:rPr lang="en-US" sz="2000" dirty="0"/>
              <a:t> attraktiver </a:t>
            </a:r>
            <a:r>
              <a:rPr lang="en-US" sz="2000" dirty="0" err="1"/>
              <a:t>als</a:t>
            </a:r>
            <a:r>
              <a:rPr lang="en-US" sz="2000" dirty="0"/>
              <a:t> </a:t>
            </a:r>
            <a:r>
              <a:rPr lang="en-US" sz="2000" dirty="0" err="1"/>
              <a:t>kein</a:t>
            </a:r>
            <a:r>
              <a:rPr lang="en-US" sz="2000" dirty="0"/>
              <a:t> </a:t>
            </a:r>
            <a:r>
              <a:rPr lang="en-US" sz="2000" dirty="0" err="1"/>
              <a:t>Weidegang</a:t>
            </a:r>
            <a:r>
              <a:rPr lang="en-US" sz="2000" dirty="0"/>
              <a:t>.</a:t>
            </a:r>
          </a:p>
          <a:p>
            <a:r>
              <a:rPr lang="en-US" sz="2000" dirty="0"/>
              <a:t>Die einzige Ausnahme ist, wenn die verfügbare Weidefläche zu klein ist (Grasaufnahme weniger als 700 kg TM </a:t>
            </a:r>
            <a:r>
              <a:rPr lang="en-US" sz="2000" dirty="0" err="1"/>
              <a:t>Kuh</a:t>
            </a:r>
            <a:r>
              <a:rPr lang="en-US" sz="2000" dirty="0"/>
              <a:t> / </a:t>
            </a:r>
            <a:r>
              <a:rPr lang="en-US" sz="2000" dirty="0" err="1"/>
              <a:t>Jahr</a:t>
            </a:r>
            <a:r>
              <a:rPr lang="en-US" sz="2000" dirty="0"/>
              <a:t>).</a:t>
            </a:r>
          </a:p>
          <a:p>
            <a:r>
              <a:rPr lang="en-US" sz="2000" dirty="0"/>
              <a:t>Je mehr Gras die Kühe auf der Weide fressen, desto größer ist der Einkommensgewinn.</a:t>
            </a:r>
          </a:p>
          <a:p>
            <a:r>
              <a:rPr lang="en-US" sz="2000" dirty="0"/>
              <a:t>Die </a:t>
            </a:r>
            <a:r>
              <a:rPr lang="en-US" sz="2000" dirty="0" err="1"/>
              <a:t>Wirtschaftlichkeit</a:t>
            </a:r>
            <a:r>
              <a:rPr lang="en-US" sz="2000" dirty="0"/>
              <a:t> ist nicht der wichtigste Einflussfaktor für die Beweidung in Nordwesteuropa.</a:t>
            </a:r>
          </a:p>
          <a:p>
            <a:pPr marL="0" indent="0">
              <a:buNone/>
            </a:pPr>
            <a:endParaRPr lang="en-US" sz="2000" dirty="0"/>
          </a:p>
          <a:p>
            <a:r>
              <a:rPr lang="en-US" sz="2000" dirty="0" err="1"/>
              <a:t>Wenn</a:t>
            </a:r>
            <a:r>
              <a:rPr lang="en-US" sz="2000" dirty="0"/>
              <a:t> es </a:t>
            </a:r>
            <a:r>
              <a:rPr lang="en-US" sz="2000" dirty="0" err="1"/>
              <a:t>nicht</a:t>
            </a:r>
            <a:r>
              <a:rPr lang="en-US" sz="2000" dirty="0"/>
              <a:t> die </a:t>
            </a:r>
            <a:r>
              <a:rPr lang="en-US" sz="2000" dirty="0" err="1"/>
              <a:t>Wirtschaftkeit</a:t>
            </a:r>
            <a:r>
              <a:rPr lang="en-US" sz="2000" dirty="0"/>
              <a:t> ist, was dann?</a:t>
            </a:r>
          </a:p>
          <a:p>
            <a:endParaRPr lang="en-US" sz="2000" dirty="0"/>
          </a:p>
          <a:p>
            <a:r>
              <a:rPr lang="en-US" sz="2000" dirty="0"/>
              <a:t>Niederlande: Partizipative Forschung in 60 Milchviehbetrieben (</a:t>
            </a:r>
            <a:r>
              <a:rPr lang="en-US" sz="2000" dirty="0" err="1"/>
              <a:t>Koe&amp;Wij)</a:t>
            </a:r>
          </a:p>
          <a:p>
            <a:r>
              <a:rPr lang="en-US" sz="2000" dirty="0"/>
              <a:t>Letztendlich sind die persönlichen Vorlieben, Erfahrungen und Gewohnheiten des Landwirts entscheidend für die Wahl zwischen Beweidung und </a:t>
            </a:r>
            <a:r>
              <a:rPr lang="en-US" sz="2000" dirty="0" err="1"/>
              <a:t>Verzicht</a:t>
            </a:r>
            <a:r>
              <a:rPr lang="en-US" sz="2000" dirty="0"/>
              <a:t> auf </a:t>
            </a:r>
            <a:r>
              <a:rPr lang="en-US" sz="2000" dirty="0" err="1"/>
              <a:t>Weide</a:t>
            </a:r>
            <a:r>
              <a:rPr lang="en-US" sz="2000" dirty="0"/>
              <a:t>.</a:t>
            </a:r>
          </a:p>
          <a:p>
            <a:endParaRPr lang="en-US" dirty="0"/>
          </a:p>
          <a:p>
            <a:endParaRPr lang="nl-NL" dirty="0"/>
          </a:p>
        </p:txBody>
      </p:sp>
      <p:pic>
        <p:nvPicPr>
          <p:cNvPr id="4" name="Picture 5" descr="FIETSKO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51977"/>
            <a:ext cx="2209800" cy="149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7450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nl-NL" sz="3200" b="1" dirty="0"/>
              <a:t>Wie kann </a:t>
            </a:r>
            <a:r>
              <a:rPr lang="nl-NL" sz="3200" b="1" dirty="0" err="1"/>
              <a:t>man den Gewinn steigern</a:t>
            </a:r>
            <a:r>
              <a:rPr lang="nl-NL" sz="3200" b="1" dirty="0"/>
              <a:t>?</a:t>
            </a:r>
          </a:p>
        </p:txBody>
      </p:sp>
      <p:sp>
        <p:nvSpPr>
          <p:cNvPr id="6" name="Tijdelijke aanduiding voor tekst 5"/>
          <p:cNvSpPr>
            <a:spLocks noGrp="1"/>
          </p:cNvSpPr>
          <p:nvPr>
            <p:ph type="body" sz="quarter" idx="10"/>
          </p:nvPr>
        </p:nvSpPr>
        <p:spPr/>
        <p:txBody>
          <a:bodyPr/>
          <a:lstStyle/>
          <a:p>
            <a:r>
              <a:rPr lang="en-US" sz="2000" dirty="0" err="1"/>
              <a:t>Nährstoffergänzung</a:t>
            </a:r>
            <a:r>
              <a:rPr lang="en-US" sz="2000" dirty="0"/>
              <a:t> und Grasaufnahme sind Schlüsselfaktoren.</a:t>
            </a:r>
          </a:p>
          <a:p>
            <a:endParaRPr lang="en-US" sz="2000" dirty="0"/>
          </a:p>
          <a:p>
            <a:r>
              <a:rPr lang="en-US" sz="2000" dirty="0" err="1"/>
              <a:t>Berater</a:t>
            </a:r>
            <a:r>
              <a:rPr lang="en-US" sz="2000" dirty="0"/>
              <a:t>: Viele Betriebe können ihren </a:t>
            </a:r>
            <a:r>
              <a:rPr lang="en-US" sz="2000" dirty="0" err="1"/>
              <a:t>Gewinn</a:t>
            </a:r>
            <a:r>
              <a:rPr lang="en-US" sz="2000" dirty="0"/>
              <a:t> </a:t>
            </a:r>
            <a:r>
              <a:rPr lang="en-US" sz="2000" dirty="0" err="1"/>
              <a:t>durch</a:t>
            </a:r>
            <a:r>
              <a:rPr lang="en-US" sz="2000" dirty="0"/>
              <a:t> </a:t>
            </a:r>
            <a:r>
              <a:rPr lang="en-US" sz="2000" dirty="0" err="1"/>
              <a:t>Weiden</a:t>
            </a:r>
            <a:r>
              <a:rPr lang="en-US" sz="2000" dirty="0"/>
              <a:t> </a:t>
            </a:r>
            <a:r>
              <a:rPr lang="en-US" sz="2000" dirty="0" smtClean="0"/>
              <a:t>um </a:t>
            </a:r>
            <a:r>
              <a:rPr lang="en-US" sz="2000" dirty="0" err="1" smtClean="0"/>
              <a:t>bis</a:t>
            </a:r>
            <a:r>
              <a:rPr lang="en-US" sz="2000" dirty="0" smtClean="0"/>
              <a:t> </a:t>
            </a:r>
            <a:r>
              <a:rPr lang="en-US" sz="2000" dirty="0"/>
              <a:t>zu 10.000 Euro steigern.</a:t>
            </a:r>
          </a:p>
          <a:p>
            <a:pPr lvl="1">
              <a:buFont typeface="Arial" panose="020B0604020202020204" pitchFamily="34" charset="0"/>
              <a:buChar char="•"/>
            </a:pPr>
            <a:r>
              <a:rPr lang="en-US" sz="2000" dirty="0" err="1"/>
              <a:t>Grasaufnahme</a:t>
            </a:r>
            <a:r>
              <a:rPr lang="en-US" sz="2000" dirty="0"/>
              <a:t> </a:t>
            </a:r>
            <a:r>
              <a:rPr lang="en-US" sz="2000" dirty="0" err="1"/>
              <a:t>steigern</a:t>
            </a:r>
            <a:endParaRPr lang="en-US" sz="2000" dirty="0"/>
          </a:p>
          <a:p>
            <a:pPr lvl="1">
              <a:buFont typeface="Arial" panose="020B0604020202020204" pitchFamily="34" charset="0"/>
              <a:buChar char="•"/>
            </a:pPr>
            <a:r>
              <a:rPr lang="en-US" sz="2000" dirty="0"/>
              <a:t>Weniger Supplementierung</a:t>
            </a:r>
          </a:p>
          <a:p>
            <a:pPr lvl="1">
              <a:buFont typeface="Arial" panose="020B0604020202020204" pitchFamily="34" charset="0"/>
              <a:buChar char="•"/>
            </a:pPr>
            <a:r>
              <a:rPr lang="en-US" sz="2000" dirty="0" err="1"/>
              <a:t>Kein</a:t>
            </a:r>
            <a:r>
              <a:rPr lang="en-US" sz="2000" dirty="0"/>
              <a:t> </a:t>
            </a:r>
            <a:r>
              <a:rPr lang="en-US" sz="2000" dirty="0" err="1"/>
              <a:t>Maisanbau</a:t>
            </a:r>
            <a:r>
              <a:rPr lang="en-US" sz="2000" dirty="0"/>
              <a:t> in der Nähe des Hofes</a:t>
            </a:r>
          </a:p>
          <a:p>
            <a:pPr lvl="1">
              <a:buFont typeface="Arial" panose="020B0604020202020204" pitchFamily="34" charset="0"/>
              <a:buChar char="•"/>
            </a:pPr>
            <a:r>
              <a:rPr lang="en-US" sz="2000" dirty="0" err="1"/>
              <a:t>Optimierung der</a:t>
            </a:r>
            <a:r>
              <a:rPr lang="en-US" sz="2000" dirty="0"/>
              <a:t> Grünlandwirtschaft</a:t>
            </a:r>
          </a:p>
          <a:p>
            <a:pPr lvl="1">
              <a:buFont typeface="Arial" panose="020B0604020202020204" pitchFamily="34" charset="0"/>
              <a:buChar char="•"/>
            </a:pPr>
            <a:r>
              <a:rPr lang="en-US" sz="2000" dirty="0"/>
              <a:t>Früh starten und spät enden</a:t>
            </a:r>
          </a:p>
          <a:p>
            <a:endParaRPr lang="en-US" sz="2000" dirty="0"/>
          </a:p>
          <a:p>
            <a:pPr marL="0" indent="0">
              <a:buNone/>
            </a:pPr>
            <a:r>
              <a:rPr lang="en-US" sz="2000" dirty="0"/>
              <a:t>Kosten pro kg TM für Weidegras im Durchschnitt 10 </a:t>
            </a:r>
            <a:r>
              <a:rPr lang="en-US" sz="2000" dirty="0" err="1"/>
              <a:t>ct</a:t>
            </a:r>
            <a:r>
              <a:rPr lang="en-US" sz="2000" dirty="0"/>
              <a:t> weniger als für konserviertes Gras.</a:t>
            </a:r>
          </a:p>
          <a:p>
            <a:endParaRPr lang="en-US" dirty="0"/>
          </a:p>
          <a:p>
            <a:endParaRPr lang="nl-NL" dirty="0"/>
          </a:p>
        </p:txBody>
      </p:sp>
    </p:spTree>
    <p:extLst>
      <p:ext uri="{BB962C8B-B14F-4D97-AF65-F5344CB8AC3E}">
        <p14:creationId xmlns:p14="http://schemas.microsoft.com/office/powerpoint/2010/main" val="42561825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pPr algn="l"/>
            <a:r>
              <a:rPr lang="en-GB" sz="2800" b="1" dirty="0">
                <a:solidFill>
                  <a:schemeClr val="tx1"/>
                </a:solidFill>
              </a:rPr>
              <a:t>Einfluss der Beweidung auf das landwirtschaftliche Einkommen </a:t>
            </a:r>
            <a:r>
              <a:rPr lang="en-GB" sz="1800" dirty="0">
                <a:solidFill>
                  <a:schemeClr val="tx1"/>
                </a:solidFill>
              </a:rPr>
              <a:t>(</a:t>
            </a:r>
            <a:r>
              <a:rPr lang="en-GB" sz="1800" dirty="0" err="1">
                <a:solidFill>
                  <a:schemeClr val="tx1"/>
                </a:solidFill>
              </a:rPr>
              <a:t>Reijs</a:t>
            </a:r>
            <a:r>
              <a:rPr lang="en-GB" sz="1800" i="1" dirty="0">
                <a:solidFill>
                  <a:schemeClr val="tx1"/>
                </a:solidFill>
              </a:rPr>
              <a:t> et al</a:t>
            </a:r>
            <a:r>
              <a:rPr lang="en-GB" sz="1800" dirty="0">
                <a:solidFill>
                  <a:schemeClr val="tx1"/>
                </a:solidFill>
              </a:rPr>
              <a:t>., 2013)</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1643" y="1069977"/>
            <a:ext cx="7317260" cy="53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80982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6657303" cy="1353086"/>
          </a:xfrm>
        </p:spPr>
        <p:txBody>
          <a:bodyPr/>
          <a:lstStyle/>
          <a:p>
            <a:pPr algn="l"/>
            <a:r>
              <a:rPr lang="nl-NL" sz="2800" b="1" dirty="0">
                <a:solidFill>
                  <a:schemeClr val="tx1"/>
                </a:solidFill>
              </a:rPr>
              <a:t>Marge pro Kuh bei unterschiedlichn Weidestunden und unterschiedlicher Milchproduktion</a:t>
            </a:r>
            <a:r>
              <a:rPr lang="nl-NL" sz="1600" dirty="0">
                <a:solidFill>
                  <a:schemeClr val="tx1"/>
                </a:solidFill>
              </a:rPr>
              <a:t> (Booij, 2015)</a:t>
            </a:r>
          </a:p>
        </p:txBody>
      </p:sp>
      <p:sp>
        <p:nvSpPr>
          <p:cNvPr id="4" name="Rectangle 2"/>
          <p:cNvSpPr>
            <a:spLocks noChangeArrowheads="1"/>
          </p:cNvSpPr>
          <p:nvPr/>
        </p:nvSpPr>
        <p:spPr bwMode="auto">
          <a:xfrm>
            <a:off x="1143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defRPr/>
            </a:pPr>
            <a:endParaRPr lang="nl-NL" dirty="0">
              <a:solidFill>
                <a:srgbClr val="005172"/>
              </a:solidFill>
            </a:endParaRPr>
          </a:p>
        </p:txBody>
      </p:sp>
      <p:pic>
        <p:nvPicPr>
          <p:cNvPr id="409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493" y="1743072"/>
            <a:ext cx="7737762" cy="4349991"/>
          </a:xfrm>
          <a:prstGeom prst="rect">
            <a:avLst/>
          </a:prstGeom>
          <a:noFill/>
          <a:ln w="9525">
            <a:solidFill>
              <a:srgbClr val="000000"/>
            </a:solidFill>
            <a:round/>
            <a:headEnd/>
            <a:tailEnd/>
          </a:ln>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18339245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680" y="1427266"/>
            <a:ext cx="2856222" cy="840125"/>
          </a:xfrm>
        </p:spPr>
        <p:txBody>
          <a:bodyPr/>
          <a:lstStyle/>
          <a:p>
            <a:pPr algn="l"/>
            <a:r>
              <a:rPr lang="en-GB" sz="2400" b="0" dirty="0">
                <a:solidFill>
                  <a:schemeClr val="tx1"/>
                </a:solidFill>
              </a:rPr>
              <a:t>Ergebnisse 2013</a:t>
            </a:r>
          </a:p>
        </p:txBody>
      </p:sp>
      <p:sp>
        <p:nvSpPr>
          <p:cNvPr id="3" name="Tijdelijke aanduiding voor tekst 2"/>
          <p:cNvSpPr>
            <a:spLocks noGrp="1"/>
          </p:cNvSpPr>
          <p:nvPr>
            <p:ph type="body" sz="quarter" idx="10"/>
          </p:nvPr>
        </p:nvSpPr>
        <p:spPr>
          <a:xfrm>
            <a:off x="179512" y="1847329"/>
            <a:ext cx="3862768" cy="4089600"/>
          </a:xfrm>
        </p:spPr>
        <p:txBody>
          <a:bodyPr/>
          <a:lstStyle/>
          <a:p>
            <a:pPr>
              <a:buFont typeface="Arial" panose="020B0604020202020204" pitchFamily="34" charset="0"/>
              <a:buChar char="•"/>
            </a:pPr>
            <a:r>
              <a:rPr lang="en-GB" sz="1600" dirty="0"/>
              <a:t>Keine Auswirkung auf die Milchproduktion pro Kuh</a:t>
            </a:r>
          </a:p>
          <a:p>
            <a:pPr>
              <a:buFont typeface="Arial" panose="020B0604020202020204" pitchFamily="34" charset="0"/>
              <a:buChar char="•"/>
            </a:pPr>
            <a:r>
              <a:rPr lang="en-GB" sz="1600" dirty="0"/>
              <a:t>Bei der Beweidung: </a:t>
            </a:r>
            <a:r>
              <a:rPr lang="en-GB" sz="1600" dirty="0" err="1"/>
              <a:t>weniger</a:t>
            </a:r>
            <a:r>
              <a:rPr lang="en-GB" sz="1600" dirty="0"/>
              <a:t> </a:t>
            </a:r>
            <a:r>
              <a:rPr lang="en-GB" sz="1600" dirty="0" err="1"/>
              <a:t>Kraftfutterkosten</a:t>
            </a:r>
            <a:r>
              <a:rPr lang="en-GB" sz="1600" dirty="0"/>
              <a:t>, mehr Raufutterkosten (aufgrund geringerer jährlicher Grasproduktion), keine Auswirkung auf die Gesamtfutterkosten.</a:t>
            </a:r>
          </a:p>
          <a:p>
            <a:pPr>
              <a:buFont typeface="Arial" panose="020B0604020202020204" pitchFamily="34" charset="0"/>
              <a:buChar char="•"/>
            </a:pPr>
            <a:r>
              <a:rPr lang="en-GB" sz="1600" dirty="0"/>
              <a:t>Bei Beweidung: weniger Maschinenkosten</a:t>
            </a:r>
          </a:p>
          <a:p>
            <a:pPr>
              <a:buFont typeface="Arial" panose="020B0604020202020204" pitchFamily="34" charset="0"/>
              <a:buChar char="•"/>
            </a:pPr>
            <a:r>
              <a:rPr lang="nl-NL" sz="1600" dirty="0"/>
              <a:t>Im Durchschnitt mehr € pro 100 kg Milch bei Weidehaltung: </a:t>
            </a:r>
          </a:p>
          <a:p>
            <a:pPr lvl="1">
              <a:buFont typeface="Arial" panose="020B0604020202020204" pitchFamily="34" charset="0"/>
              <a:buChar char="•"/>
            </a:pPr>
            <a:r>
              <a:rPr lang="nl-NL" sz="1400" dirty="0"/>
              <a:t>&lt; 1000: € 0,27 (nicht</a:t>
            </a:r>
            <a:r>
              <a:rPr lang="nl-NL" sz="1400" i="1" dirty="0"/>
              <a:t> signifikant)</a:t>
            </a:r>
          </a:p>
          <a:p>
            <a:pPr lvl="1">
              <a:buFont typeface="Arial" panose="020B0604020202020204" pitchFamily="34" charset="0"/>
              <a:buChar char="•"/>
            </a:pPr>
            <a:r>
              <a:rPr lang="nl-NL" sz="1400" dirty="0"/>
              <a:t>1000-2000: € 0,82 (</a:t>
            </a:r>
            <a:r>
              <a:rPr lang="nl-NL" sz="1400" i="1" dirty="0"/>
              <a:t>signifikant</a:t>
            </a:r>
            <a:r>
              <a:rPr lang="nl-NL" sz="1400" dirty="0"/>
              <a:t>)</a:t>
            </a:r>
          </a:p>
          <a:p>
            <a:pPr lvl="1">
              <a:buFont typeface="Arial" panose="020B0604020202020204" pitchFamily="34" charset="0"/>
              <a:buChar char="•"/>
            </a:pPr>
            <a:r>
              <a:rPr lang="nl-NL" sz="1400" dirty="0"/>
              <a:t>&gt;2000 € 0,74 (nicht</a:t>
            </a:r>
            <a:r>
              <a:rPr lang="nl-NL" sz="1400" i="1" dirty="0"/>
              <a:t> signifikant)</a:t>
            </a:r>
          </a:p>
          <a:p>
            <a:pPr lvl="1">
              <a:buFont typeface="Arial" panose="020B0604020202020204" pitchFamily="34" charset="0"/>
              <a:buChar char="•"/>
            </a:pPr>
            <a:r>
              <a:rPr lang="nl-NL" sz="1400" dirty="0" err="1"/>
              <a:t>Hinweis</a:t>
            </a:r>
            <a:r>
              <a:rPr lang="nl-NL" sz="1400" dirty="0"/>
              <a:t>: Die Weideprämie betrug 0,50 €.</a:t>
            </a:r>
            <a:endParaRPr lang="en-GB" sz="1400" dirty="0"/>
          </a:p>
        </p:txBody>
      </p:sp>
      <p:sp>
        <p:nvSpPr>
          <p:cNvPr id="4" name="Titel 1"/>
          <p:cNvSpPr txBox="1">
            <a:spLocks/>
          </p:cNvSpPr>
          <p:nvPr/>
        </p:nvSpPr>
        <p:spPr>
          <a:xfrm>
            <a:off x="4435933" y="1256376"/>
            <a:ext cx="4506454" cy="791650"/>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GB" dirty="0">
                <a:solidFill>
                  <a:prstClr val="black"/>
                </a:solidFill>
              </a:rPr>
              <a:t>Ergebnisse 2014</a:t>
            </a:r>
            <a:endParaRPr lang="nl-NL" dirty="0">
              <a:solidFill>
                <a:prstClr val="black"/>
              </a:solidFill>
            </a:endParaRPr>
          </a:p>
        </p:txBody>
      </p:sp>
      <p:sp>
        <p:nvSpPr>
          <p:cNvPr id="5" name="Tijdelijke aanduiding voor tekst 2"/>
          <p:cNvSpPr txBox="1">
            <a:spLocks/>
          </p:cNvSpPr>
          <p:nvPr/>
        </p:nvSpPr>
        <p:spPr>
          <a:xfrm>
            <a:off x="4394090" y="1835249"/>
            <a:ext cx="4548297" cy="4089600"/>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bg2"/>
              </a:buClr>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defRPr/>
            </a:pPr>
            <a:r>
              <a:rPr lang="en-GB" dirty="0">
                <a:solidFill>
                  <a:prstClr val="black"/>
                </a:solidFill>
              </a:rPr>
              <a:t>Höhere Milchleistung (0,5 </a:t>
            </a:r>
            <a:r>
              <a:rPr lang="en-GB" dirty="0" err="1">
                <a:solidFill>
                  <a:prstClr val="black"/>
                </a:solidFill>
              </a:rPr>
              <a:t>ct</a:t>
            </a:r>
            <a:r>
              <a:rPr lang="en-GB" dirty="0">
                <a:solidFill>
                  <a:prstClr val="black"/>
                </a:solidFill>
              </a:rPr>
              <a:t> Weideprämie im Jahr 2014)</a:t>
            </a:r>
          </a:p>
          <a:p>
            <a:pPr marL="342900" indent="-342900">
              <a:buFont typeface="Arial" panose="020B0604020202020204" pitchFamily="34" charset="0"/>
              <a:buChar char="•"/>
              <a:defRPr/>
            </a:pPr>
            <a:r>
              <a:rPr lang="en-GB" dirty="0" err="1">
                <a:solidFill>
                  <a:prstClr val="black"/>
                </a:solidFill>
              </a:rPr>
              <a:t>Weniger</a:t>
            </a:r>
            <a:r>
              <a:rPr lang="en-GB" dirty="0">
                <a:solidFill>
                  <a:prstClr val="black"/>
                </a:solidFill>
              </a:rPr>
              <a:t> </a:t>
            </a:r>
            <a:r>
              <a:rPr lang="en-GB" dirty="0" err="1">
                <a:solidFill>
                  <a:prstClr val="black"/>
                </a:solidFill>
              </a:rPr>
              <a:t>Kraftfutterkosten</a:t>
            </a:r>
            <a:endParaRPr lang="en-GB" dirty="0">
              <a:solidFill>
                <a:prstClr val="black"/>
              </a:solidFill>
            </a:endParaRPr>
          </a:p>
          <a:p>
            <a:pPr marL="342900" indent="-342900">
              <a:buFont typeface="Arial" panose="020B0604020202020204" pitchFamily="34" charset="0"/>
              <a:buChar char="•"/>
              <a:defRPr/>
            </a:pPr>
            <a:r>
              <a:rPr lang="en-GB" dirty="0">
                <a:solidFill>
                  <a:prstClr val="black"/>
                </a:solidFill>
              </a:rPr>
              <a:t>Weniger Gesamtfutterkosten</a:t>
            </a:r>
          </a:p>
          <a:p>
            <a:pPr marL="342900" indent="-342900">
              <a:buFont typeface="Arial" panose="020B0604020202020204" pitchFamily="34" charset="0"/>
              <a:buChar char="•"/>
              <a:defRPr/>
            </a:pPr>
            <a:r>
              <a:rPr lang="en-GB" dirty="0">
                <a:solidFill>
                  <a:prstClr val="black"/>
                </a:solidFill>
              </a:rPr>
              <a:t>Höherer Gewinn </a:t>
            </a:r>
          </a:p>
          <a:p>
            <a:pPr marL="342900" indent="-342900">
              <a:buFont typeface="Arial" panose="020B0604020202020204" pitchFamily="34" charset="0"/>
              <a:buChar char="•"/>
              <a:defRPr/>
            </a:pPr>
            <a:endParaRPr lang="en-GB" dirty="0">
              <a:solidFill>
                <a:prstClr val="black"/>
              </a:solidFill>
            </a:endParaRPr>
          </a:p>
          <a:p>
            <a:pPr>
              <a:buFont typeface="Arial" panose="020B0604020202020204" pitchFamily="34" charset="0"/>
              <a:buChar char="•"/>
              <a:defRPr/>
            </a:pPr>
            <a:r>
              <a:rPr lang="nl-NL" dirty="0" err="1">
                <a:solidFill>
                  <a:prstClr val="black"/>
                </a:solidFill>
              </a:rPr>
              <a:t>Allerdings</a:t>
            </a:r>
            <a:r>
              <a:rPr lang="nl-NL" dirty="0">
                <a:solidFill>
                  <a:prstClr val="black"/>
                </a:solidFill>
              </a:rPr>
              <a:t>: </a:t>
            </a:r>
            <a:r>
              <a:rPr lang="nl-NL" dirty="0" err="1">
                <a:solidFill>
                  <a:prstClr val="black"/>
                </a:solidFill>
              </a:rPr>
              <a:t>große Variationsbreite</a:t>
            </a:r>
            <a:endParaRPr lang="nl-NL" dirty="0">
              <a:solidFill>
                <a:prstClr val="black"/>
              </a:solidFill>
            </a:endParaRPr>
          </a:p>
          <a:p>
            <a:pPr>
              <a:defRPr/>
            </a:pPr>
            <a:endParaRPr lang="en-GB" dirty="0">
              <a:solidFill>
                <a:prstClr val="black"/>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49899" y="4659568"/>
            <a:ext cx="4392488" cy="195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p:cNvSpPr txBox="1"/>
          <p:nvPr/>
        </p:nvSpPr>
        <p:spPr>
          <a:xfrm>
            <a:off x="1531075" y="6083302"/>
            <a:ext cx="3057655" cy="738664"/>
          </a:xfrm>
          <a:prstGeom prst="rect">
            <a:avLst/>
          </a:prstGeom>
          <a:noFill/>
        </p:spPr>
        <p:txBody>
          <a:bodyPr wrap="square" rtlCol="0">
            <a:spAutoFit/>
          </a:bodyPr>
          <a:lstStyle/>
          <a:p>
            <a:pPr>
              <a:defRPr/>
            </a:pPr>
            <a:r>
              <a:rPr lang="nl-NL" sz="1400" dirty="0">
                <a:solidFill>
                  <a:prstClr val="black"/>
                </a:solidFill>
              </a:rPr>
              <a:t>Quelle: kommerzielle Milchviehbetriebe Flynth;</a:t>
            </a:r>
          </a:p>
          <a:p>
            <a:pPr>
              <a:defRPr/>
            </a:pPr>
            <a:r>
              <a:rPr lang="nl-NL" sz="1400" dirty="0">
                <a:solidFill>
                  <a:prstClr val="black"/>
                </a:solidFill>
              </a:rPr>
              <a:t>Van den Pol-van </a:t>
            </a:r>
            <a:r>
              <a:rPr lang="nl-NL" sz="1400" dirty="0" err="1">
                <a:solidFill>
                  <a:prstClr val="black"/>
                </a:solidFill>
              </a:rPr>
              <a:t>Dasselaar</a:t>
            </a:r>
            <a:r>
              <a:rPr lang="nl-NL" sz="1400" dirty="0">
                <a:solidFill>
                  <a:prstClr val="black"/>
                </a:solidFill>
              </a:rPr>
              <a:t>, 2016</a:t>
            </a:r>
          </a:p>
        </p:txBody>
      </p:sp>
      <p:sp>
        <p:nvSpPr>
          <p:cNvPr id="8" name="Titel 1"/>
          <p:cNvSpPr txBox="1">
            <a:spLocks/>
          </p:cNvSpPr>
          <p:nvPr/>
        </p:nvSpPr>
        <p:spPr>
          <a:xfrm>
            <a:off x="367332" y="-127358"/>
            <a:ext cx="8442796" cy="791650"/>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GB" b="1" dirty="0">
                <a:solidFill>
                  <a:prstClr val="black"/>
                </a:solidFill>
              </a:rPr>
              <a:t>Buchhaltungsdaten von kommerziellen Betrieben</a:t>
            </a:r>
          </a:p>
        </p:txBody>
      </p:sp>
      <p:sp>
        <p:nvSpPr>
          <p:cNvPr id="9" name="Tijdelijke aanduiding voor tekst 3"/>
          <p:cNvSpPr txBox="1">
            <a:spLocks/>
          </p:cNvSpPr>
          <p:nvPr/>
        </p:nvSpPr>
        <p:spPr>
          <a:xfrm>
            <a:off x="413422" y="346921"/>
            <a:ext cx="7961336" cy="1177173"/>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bg2"/>
              </a:buClr>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defRPr/>
            </a:pPr>
            <a:endParaRPr lang="nl-NL" sz="1400" dirty="0">
              <a:solidFill>
                <a:prstClr val="black"/>
              </a:solidFill>
            </a:endParaRPr>
          </a:p>
          <a:p>
            <a:pPr marL="0" indent="0">
              <a:buFont typeface="Wingdings" pitchFamily="2" charset="2"/>
              <a:buNone/>
              <a:defRPr/>
            </a:pPr>
            <a:r>
              <a:rPr lang="nl-NL" sz="1400" dirty="0">
                <a:solidFill>
                  <a:prstClr val="black"/>
                </a:solidFill>
              </a:rPr>
              <a:t>2013 und 2014: ~ 1000 Farmen &gt; 4 </a:t>
            </a:r>
            <a:r>
              <a:rPr lang="nl-NL" sz="1400" dirty="0" err="1">
                <a:solidFill>
                  <a:prstClr val="black"/>
                </a:solidFill>
              </a:rPr>
              <a:t>Gruppen</a:t>
            </a:r>
            <a:endParaRPr lang="nl-NL" sz="1400" dirty="0">
              <a:solidFill>
                <a:prstClr val="black"/>
              </a:solidFill>
            </a:endParaRPr>
          </a:p>
          <a:p>
            <a:pPr lvl="1">
              <a:buClr>
                <a:srgbClr val="CAF278"/>
              </a:buClr>
              <a:defRPr/>
            </a:pPr>
            <a:r>
              <a:rPr lang="nl-NL" sz="1200" dirty="0">
                <a:solidFill>
                  <a:prstClr val="black"/>
                </a:solidFill>
              </a:rPr>
              <a:t>Keine </a:t>
            </a:r>
            <a:r>
              <a:rPr lang="nl-NL" sz="1200" dirty="0" err="1">
                <a:solidFill>
                  <a:prstClr val="black"/>
                </a:solidFill>
              </a:rPr>
              <a:t>Beweidung</a:t>
            </a:r>
            <a:endParaRPr lang="nl-NL" sz="1200" dirty="0">
              <a:solidFill>
                <a:prstClr val="black"/>
              </a:solidFill>
            </a:endParaRPr>
          </a:p>
          <a:p>
            <a:pPr lvl="1">
              <a:buClr>
                <a:srgbClr val="CAF278"/>
              </a:buClr>
              <a:defRPr/>
            </a:pPr>
            <a:r>
              <a:rPr lang="nl-NL" sz="1200" dirty="0">
                <a:solidFill>
                  <a:prstClr val="black"/>
                </a:solidFill>
              </a:rPr>
              <a:t>3 Gruppen Weidebetriebe, mit unterschiedlicher Anzahl Weidestunden pro Jahr</a:t>
            </a:r>
          </a:p>
          <a:p>
            <a:pPr lvl="1">
              <a:buClr>
                <a:srgbClr val="CAF278"/>
              </a:buClr>
              <a:defRPr/>
            </a:pPr>
            <a:endParaRPr lang="nl-NL" dirty="0">
              <a:solidFill>
                <a:prstClr val="black"/>
              </a:solidFill>
            </a:endParaRPr>
          </a:p>
          <a:p>
            <a:pPr lvl="1">
              <a:buClr>
                <a:srgbClr val="CAF278"/>
              </a:buClr>
              <a:defRPr/>
            </a:pPr>
            <a:endParaRPr lang="nl-NL" dirty="0">
              <a:solidFill>
                <a:prstClr val="black"/>
              </a:solidFill>
            </a:endParaRPr>
          </a:p>
        </p:txBody>
      </p:sp>
    </p:spTree>
    <p:extLst>
      <p:ext uri="{BB962C8B-B14F-4D97-AF65-F5344CB8AC3E}">
        <p14:creationId xmlns:p14="http://schemas.microsoft.com/office/powerpoint/2010/main" val="26310033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91642" y="230188"/>
            <a:ext cx="5376502" cy="791650"/>
          </a:xfrm>
          <a:noFill/>
        </p:spPr>
        <p:txBody>
          <a:bodyPr/>
          <a:lstStyle/>
          <a:p>
            <a:pPr algn="l"/>
            <a:r>
              <a:rPr lang="nl-NL" sz="2400" dirty="0" err="1">
                <a:solidFill>
                  <a:schemeClr val="tx1"/>
                </a:solidFill>
              </a:rPr>
              <a:t>Weiden</a:t>
            </a:r>
            <a:r>
              <a:rPr lang="nl-NL" sz="2400" dirty="0">
                <a:solidFill>
                  <a:schemeClr val="tx1"/>
                </a:solidFill>
              </a:rPr>
              <a:t> oder </a:t>
            </a:r>
            <a:r>
              <a:rPr lang="nl-NL" sz="2400" dirty="0" err="1">
                <a:solidFill>
                  <a:schemeClr val="tx1"/>
                </a:solidFill>
              </a:rPr>
              <a:t>nicht Weiden</a:t>
            </a:r>
            <a:endParaRPr lang="nl-NL" sz="2400" dirty="0">
              <a:solidFill>
                <a:schemeClr val="tx1"/>
              </a:solidFill>
            </a:endParaRPr>
          </a:p>
        </p:txBody>
      </p:sp>
      <p:sp>
        <p:nvSpPr>
          <p:cNvPr id="224259" name="Rectangle 3"/>
          <p:cNvSpPr>
            <a:spLocks noGrp="1" noChangeArrowheads="1"/>
          </p:cNvSpPr>
          <p:nvPr>
            <p:ph idx="1"/>
          </p:nvPr>
        </p:nvSpPr>
        <p:spPr>
          <a:xfrm>
            <a:off x="491642" y="230188"/>
            <a:ext cx="8218488" cy="6323012"/>
          </a:xfrm>
        </p:spPr>
        <p:txBody>
          <a:bodyPr/>
          <a:lstStyle/>
          <a:p>
            <a:endParaRPr lang="nl-NL" dirty="0"/>
          </a:p>
          <a:p>
            <a:pPr>
              <a:buFont typeface="Arial" panose="020B0604020202020204" pitchFamily="34" charset="0"/>
              <a:buChar char="•"/>
            </a:pPr>
            <a:r>
              <a:rPr lang="nl-NL" sz="1800" dirty="0"/>
              <a:t>Trend zum Rückgang der Milchviehbestände bei uneingeschränkter Besatzdichte (%) in Europa wird sich fortsetzen.</a:t>
            </a:r>
          </a:p>
          <a:p>
            <a:pPr>
              <a:buFont typeface="Arial" panose="020B0604020202020204" pitchFamily="34" charset="0"/>
              <a:buChar char="•"/>
            </a:pPr>
            <a:r>
              <a:rPr lang="nl-NL" sz="1800" dirty="0" err="1"/>
              <a:t>Hinter diesem Rückgang</a:t>
            </a:r>
            <a:r>
              <a:rPr lang="nl-NL" sz="1800" dirty="0"/>
              <a:t> stehen </a:t>
            </a:r>
            <a:r>
              <a:rPr lang="nl-NL" sz="1800" dirty="0" err="1"/>
              <a:t>wirtschaftliche</a:t>
            </a:r>
            <a:r>
              <a:rPr lang="nl-NL" sz="1800" dirty="0"/>
              <a:t>, praktische </a:t>
            </a:r>
            <a:r>
              <a:rPr lang="nl-NL" sz="1800" dirty="0" err="1"/>
              <a:t>und</a:t>
            </a:r>
            <a:r>
              <a:rPr lang="nl-NL" sz="1800" dirty="0"/>
              <a:t> persönliche </a:t>
            </a:r>
            <a:r>
              <a:rPr lang="nl-NL" sz="1800" dirty="0" err="1"/>
              <a:t>Motive.</a:t>
            </a:r>
            <a:endParaRPr lang="nl-NL" sz="1800" dirty="0"/>
          </a:p>
          <a:p>
            <a:pPr>
              <a:buFont typeface="Arial" panose="020B0604020202020204" pitchFamily="34" charset="0"/>
              <a:buChar char="•"/>
            </a:pPr>
            <a:r>
              <a:rPr lang="nl-NL" sz="1800" dirty="0" err="1"/>
              <a:t>Die Anzahl</a:t>
            </a:r>
            <a:r>
              <a:rPr lang="nl-NL" sz="1800" dirty="0"/>
              <a:t> der </a:t>
            </a:r>
            <a:r>
              <a:rPr lang="nl-NL" sz="1800" dirty="0" err="1"/>
              <a:t>weidenden Milchviehhaltung kann durch Gesetzgebung</a:t>
            </a:r>
            <a:r>
              <a:rPr lang="nl-NL" sz="1800" dirty="0"/>
              <a:t>, Wissenstransfer </a:t>
            </a:r>
            <a:r>
              <a:rPr lang="nl-NL" sz="1800" dirty="0" err="1"/>
              <a:t>und</a:t>
            </a:r>
            <a:r>
              <a:rPr lang="nl-NL" sz="1800" dirty="0"/>
              <a:t> Entwicklung </a:t>
            </a:r>
            <a:r>
              <a:rPr lang="nl-NL" sz="1800" dirty="0" err="1"/>
              <a:t>relativ einfacher</a:t>
            </a:r>
            <a:r>
              <a:rPr lang="nl-NL" sz="1800" dirty="0"/>
              <a:t> Weidesysteme</a:t>
            </a:r>
            <a:r>
              <a:rPr lang="nl-NL" sz="1800" dirty="0" err="1"/>
              <a:t> beeinflusst werden.</a:t>
            </a:r>
          </a:p>
          <a:p>
            <a:pPr>
              <a:buFont typeface="Arial" panose="020B0604020202020204" pitchFamily="34" charset="0"/>
              <a:buChar char="•"/>
            </a:pPr>
            <a:r>
              <a:rPr lang="nl-NL" sz="1800" dirty="0"/>
              <a:t>Entwicklungen in der Milchwirtschaft, insbesondere die Zunahme der </a:t>
            </a:r>
            <a:r>
              <a:rPr lang="nl-NL" sz="1800" dirty="0" smtClean="0"/>
              <a:t>Herdengröße.</a:t>
            </a:r>
            <a:endParaRPr lang="nl-NL" sz="1800" dirty="0"/>
          </a:p>
          <a:p>
            <a:pPr>
              <a:buFont typeface="Arial" panose="020B0604020202020204" pitchFamily="34" charset="0"/>
              <a:buChar char="•"/>
            </a:pPr>
            <a:r>
              <a:rPr lang="nl-NL" sz="1800" dirty="0" err="1"/>
              <a:t>Die Beweidung</a:t>
            </a:r>
            <a:r>
              <a:rPr lang="nl-NL" sz="1800" dirty="0"/>
              <a:t> schneidet </a:t>
            </a:r>
            <a:r>
              <a:rPr lang="nl-NL" sz="1800" dirty="0" err="1"/>
              <a:t>insgesamt</a:t>
            </a:r>
            <a:r>
              <a:rPr lang="nl-NL" sz="1800" dirty="0"/>
              <a:t> gut ab.</a:t>
            </a:r>
          </a:p>
          <a:p>
            <a:pPr>
              <a:buFont typeface="Arial" panose="020B0604020202020204" pitchFamily="34" charset="0"/>
              <a:buChar char="•"/>
            </a:pPr>
            <a:r>
              <a:rPr lang="nl-NL" sz="1800" dirty="0"/>
              <a:t>Die persönliche </a:t>
            </a:r>
            <a:r>
              <a:rPr lang="nl-NL" sz="1800" dirty="0" err="1"/>
              <a:t>Präferenz des</a:t>
            </a:r>
            <a:r>
              <a:rPr lang="nl-NL" sz="1800" dirty="0"/>
              <a:t> Landwirts </a:t>
            </a:r>
            <a:r>
              <a:rPr lang="nl-NL" sz="1800" dirty="0" err="1"/>
              <a:t>bestimmt das verwendete Weidesystem.</a:t>
            </a:r>
            <a:endParaRPr lang="nl-NL" sz="1800" dirty="0"/>
          </a:p>
          <a:p>
            <a:pPr>
              <a:buFont typeface="Arial" panose="020B0604020202020204" pitchFamily="34" charset="0"/>
              <a:buChar char="•"/>
            </a:pPr>
            <a:r>
              <a:rPr lang="nl-NL" sz="1800" dirty="0"/>
              <a:t>Das Wissen über </a:t>
            </a:r>
            <a:r>
              <a:rPr lang="nl-NL" sz="1800" dirty="0" err="1"/>
              <a:t>die</a:t>
            </a:r>
            <a:r>
              <a:rPr lang="nl-NL" sz="1800" dirty="0"/>
              <a:t> Auswirkungen der </a:t>
            </a:r>
            <a:r>
              <a:rPr lang="nl-NL" sz="1800" dirty="0" err="1"/>
              <a:t>Beweidung</a:t>
            </a:r>
            <a:r>
              <a:rPr lang="nl-NL" sz="1800" dirty="0"/>
              <a:t> wird </a:t>
            </a:r>
            <a:r>
              <a:rPr lang="nl-NL" sz="1800" dirty="0" err="1"/>
              <a:t>durch</a:t>
            </a:r>
            <a:r>
              <a:rPr lang="nl-NL" sz="1800" dirty="0"/>
              <a:t> persönliche </a:t>
            </a:r>
            <a:r>
              <a:rPr lang="nl-NL" sz="1800" dirty="0" err="1"/>
              <a:t>Vorlieben und Erfahrungen beeinflusst.</a:t>
            </a:r>
            <a:endParaRPr lang="nl-NL" sz="1800" dirty="0"/>
          </a:p>
          <a:p>
            <a:pPr>
              <a:buFont typeface="Arial" panose="020B0604020202020204" pitchFamily="34" charset="0"/>
              <a:buChar char="•"/>
            </a:pPr>
            <a:r>
              <a:rPr lang="nl-NL" sz="1800" dirty="0" err="1"/>
              <a:t>Die Einstellungen können</a:t>
            </a:r>
            <a:r>
              <a:rPr lang="nl-NL" sz="1800" dirty="0"/>
              <a:t> sich ändern:</a:t>
            </a:r>
          </a:p>
          <a:p>
            <a:pPr lvl="1">
              <a:buFont typeface="Arial" panose="020B0604020202020204" pitchFamily="34" charset="0"/>
              <a:buChar char="•"/>
            </a:pPr>
            <a:r>
              <a:rPr lang="nl-NL" sz="1600" dirty="0" err="1"/>
              <a:t>Mit</a:t>
            </a:r>
            <a:r>
              <a:rPr lang="nl-NL" sz="1600" dirty="0"/>
              <a:t> der Zeit</a:t>
            </a:r>
          </a:p>
          <a:p>
            <a:pPr lvl="1">
              <a:buFont typeface="Arial" panose="020B0604020202020204" pitchFamily="34" charset="0"/>
              <a:buChar char="•"/>
            </a:pPr>
            <a:r>
              <a:rPr lang="nl-NL" sz="1600" dirty="0" err="1"/>
              <a:t>Bei</a:t>
            </a:r>
            <a:r>
              <a:rPr lang="nl-NL" sz="1600" dirty="0"/>
              <a:t> großen Lebensereignissen</a:t>
            </a:r>
          </a:p>
          <a:p>
            <a:pPr lvl="1">
              <a:buFont typeface="Arial" panose="020B0604020202020204" pitchFamily="34" charset="0"/>
              <a:buChar char="•"/>
            </a:pPr>
            <a:r>
              <a:rPr lang="nl-NL" sz="1600" dirty="0"/>
              <a:t>Kommunikation </a:t>
            </a:r>
            <a:r>
              <a:rPr lang="nl-NL" sz="1600" dirty="0" err="1"/>
              <a:t>mit der</a:t>
            </a:r>
            <a:r>
              <a:rPr lang="nl-NL" sz="1600" dirty="0"/>
              <a:t> Gesellschaft</a:t>
            </a:r>
          </a:p>
          <a:p>
            <a:pPr>
              <a:buFont typeface="Arial" panose="020B0604020202020204" pitchFamily="34" charset="0"/>
              <a:buChar char="•"/>
            </a:pPr>
            <a:r>
              <a:rPr lang="nl-NL" sz="1800" dirty="0" err="1"/>
              <a:t>Neben den bereits beschriebenen Elementen gibt</a:t>
            </a:r>
            <a:r>
              <a:rPr lang="nl-NL" sz="1800" dirty="0"/>
              <a:t> es </a:t>
            </a:r>
            <a:r>
              <a:rPr lang="nl-NL" sz="1800" dirty="0" err="1"/>
              <a:t>jedoch noch einen weiteren</a:t>
            </a:r>
            <a:r>
              <a:rPr lang="nl-NL" sz="1800" dirty="0"/>
              <a:t> wichtigen Einflussfaktor: DER EINZELNE LANDWIRT</a:t>
            </a:r>
          </a:p>
          <a:p>
            <a:endParaRPr lang="nl-NL" dirty="0"/>
          </a:p>
          <a:p>
            <a:endParaRPr lang="nl-NL" dirty="0"/>
          </a:p>
        </p:txBody>
      </p:sp>
      <p:pic>
        <p:nvPicPr>
          <p:cNvPr id="224260" name="Picture 4" descr="Mts%20Hofstra_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4572000"/>
            <a:ext cx="2567709" cy="128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1374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67544" y="1166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nl-NL" b="1" dirty="0">
                <a:solidFill>
                  <a:prstClr val="black"/>
                </a:solidFill>
              </a:rPr>
              <a:t>Dilemma: hoher Grünfutterverzehr oder hohe Ausnutzung?</a:t>
            </a:r>
          </a:p>
        </p:txBody>
      </p:sp>
      <p:sp>
        <p:nvSpPr>
          <p:cNvPr id="6" name="Rectangle 3"/>
          <p:cNvSpPr txBox="1">
            <a:spLocks noChangeArrowheads="1"/>
          </p:cNvSpPr>
          <p:nvPr/>
        </p:nvSpPr>
        <p:spPr>
          <a:xfrm>
            <a:off x="457968" y="1246312"/>
            <a:ext cx="8218488" cy="4632515"/>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714375" indent="-176213"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898525" indent="-18415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defRPr/>
            </a:pPr>
            <a:r>
              <a:rPr lang="nl-NL" sz="1800" dirty="0">
                <a:solidFill>
                  <a:prstClr val="black"/>
                </a:solidFill>
              </a:rPr>
              <a:t>Die Produktivität von Milchvieh wird durch die Aufnahme von Grünfutter und durch den Nährwert des Grünfutters beeinflusst.</a:t>
            </a:r>
          </a:p>
          <a:p>
            <a:pPr>
              <a:buFont typeface="Arial" panose="020B0604020202020204" pitchFamily="34" charset="0"/>
              <a:buChar char="•"/>
              <a:defRPr/>
            </a:pPr>
            <a:r>
              <a:rPr lang="nl-NL" sz="1800" dirty="0">
                <a:solidFill>
                  <a:prstClr val="black"/>
                </a:solidFill>
              </a:rPr>
              <a:t>Ein sehr effektiver Weg, um </a:t>
            </a:r>
            <a:r>
              <a:rPr lang="nl-NL" sz="1800" dirty="0" smtClean="0">
                <a:solidFill>
                  <a:prstClr val="black"/>
                </a:solidFill>
              </a:rPr>
              <a:t>die TM-Aufnahme </a:t>
            </a:r>
            <a:r>
              <a:rPr lang="nl-NL" sz="1800" dirty="0">
                <a:solidFill>
                  <a:prstClr val="black"/>
                </a:solidFill>
              </a:rPr>
              <a:t>zu erhöhen, ist </a:t>
            </a:r>
            <a:r>
              <a:rPr lang="nl-NL" sz="1800" dirty="0" smtClean="0">
                <a:solidFill>
                  <a:prstClr val="black"/>
                </a:solidFill>
              </a:rPr>
              <a:t>eine gesteigerte Futterverfügbarkeit</a:t>
            </a:r>
            <a:endParaRPr lang="nl-NL" sz="1800" dirty="0">
              <a:solidFill>
                <a:prstClr val="black"/>
              </a:solidFill>
            </a:endParaRPr>
          </a:p>
          <a:p>
            <a:pPr>
              <a:buFont typeface="Arial" panose="020B0604020202020204" pitchFamily="34" charset="0"/>
              <a:buChar char="•"/>
              <a:defRPr/>
            </a:pPr>
            <a:r>
              <a:rPr lang="nl-NL" sz="1800" dirty="0">
                <a:solidFill>
                  <a:prstClr val="black"/>
                </a:solidFill>
              </a:rPr>
              <a:t>Dies führt jedoch zu einer geringeren Grünfutterausnutzung.</a:t>
            </a:r>
          </a:p>
          <a:p>
            <a:pPr>
              <a:buFont typeface="Arial" panose="020B0604020202020204" pitchFamily="34" charset="0"/>
              <a:buChar char="•"/>
              <a:defRPr/>
            </a:pPr>
            <a:r>
              <a:rPr lang="nl-NL" sz="1800" dirty="0" err="1">
                <a:solidFill>
                  <a:prstClr val="black"/>
                </a:solidFill>
              </a:rPr>
              <a:t>Negativer</a:t>
            </a:r>
            <a:r>
              <a:rPr lang="nl-NL" sz="1800" dirty="0">
                <a:solidFill>
                  <a:prstClr val="black"/>
                </a:solidFill>
              </a:rPr>
              <a:t> Einfluss </a:t>
            </a:r>
            <a:r>
              <a:rPr lang="nl-NL" sz="1800" dirty="0" err="1">
                <a:solidFill>
                  <a:prstClr val="black"/>
                </a:solidFill>
              </a:rPr>
              <a:t>höherer Residuen</a:t>
            </a:r>
            <a:r>
              <a:rPr lang="nl-NL" sz="1800" dirty="0">
                <a:solidFill>
                  <a:prstClr val="black"/>
                </a:solidFill>
              </a:rPr>
              <a:t> auf </a:t>
            </a:r>
            <a:r>
              <a:rPr lang="nl-NL" sz="1800" dirty="0" err="1">
                <a:solidFill>
                  <a:prstClr val="black"/>
                </a:solidFill>
              </a:rPr>
              <a:t>nachfolgende Weidegänge</a:t>
            </a:r>
            <a:endParaRPr lang="nl-NL" sz="1800" dirty="0">
              <a:solidFill>
                <a:prstClr val="black"/>
              </a:solidFill>
            </a:endParaRPr>
          </a:p>
          <a:p>
            <a:pPr>
              <a:lnSpc>
                <a:spcPct val="90000"/>
              </a:lnSpc>
              <a:buFont typeface="Arial" panose="020B0604020202020204" pitchFamily="34" charset="0"/>
              <a:buChar char="•"/>
              <a:defRPr/>
            </a:pPr>
            <a:r>
              <a:rPr lang="nl-NL" sz="1800" dirty="0">
                <a:solidFill>
                  <a:prstClr val="black"/>
                </a:solidFill>
              </a:rPr>
              <a:t>Strategien</a:t>
            </a:r>
          </a:p>
          <a:p>
            <a:pPr lvl="1">
              <a:lnSpc>
                <a:spcPct val="90000"/>
              </a:lnSpc>
              <a:buFont typeface="Arial" panose="020B0604020202020204" pitchFamily="34" charset="0"/>
              <a:buChar char="•"/>
              <a:defRPr/>
            </a:pPr>
            <a:r>
              <a:rPr lang="nl-NL" sz="1600" dirty="0" err="1">
                <a:solidFill>
                  <a:prstClr val="black"/>
                </a:solidFill>
              </a:rPr>
              <a:t>Frühe Beweidung</a:t>
            </a:r>
            <a:endParaRPr lang="nl-NL" sz="1600" dirty="0">
              <a:solidFill>
                <a:prstClr val="black"/>
              </a:solidFill>
            </a:endParaRPr>
          </a:p>
          <a:p>
            <a:pPr lvl="1">
              <a:lnSpc>
                <a:spcPct val="90000"/>
              </a:lnSpc>
              <a:buFont typeface="Arial" panose="020B0604020202020204" pitchFamily="34" charset="0"/>
              <a:buChar char="•"/>
              <a:defRPr/>
            </a:pPr>
            <a:r>
              <a:rPr lang="nl-NL" sz="1600" dirty="0" smtClean="0">
                <a:solidFill>
                  <a:prstClr val="black"/>
                </a:solidFill>
              </a:rPr>
              <a:t>Eingeschränkter </a:t>
            </a:r>
            <a:r>
              <a:rPr lang="nl-NL" sz="1600" dirty="0">
                <a:solidFill>
                  <a:prstClr val="black"/>
                </a:solidFill>
              </a:rPr>
              <a:t>Weidegang zwingt die Kuh, effizienter zu grasen.</a:t>
            </a:r>
          </a:p>
          <a:p>
            <a:pPr lvl="1">
              <a:lnSpc>
                <a:spcPct val="90000"/>
              </a:lnSpc>
              <a:buFont typeface="Arial" panose="020B0604020202020204" pitchFamily="34" charset="0"/>
              <a:buChar char="•"/>
              <a:defRPr/>
            </a:pPr>
            <a:r>
              <a:rPr lang="nl-NL" sz="1600" dirty="0" smtClean="0">
                <a:solidFill>
                  <a:prstClr val="black"/>
                </a:solidFill>
              </a:rPr>
              <a:t>Leader-Follower-System (Hochertrags </a:t>
            </a:r>
            <a:r>
              <a:rPr lang="nl-NL" sz="1600" dirty="0" smtClean="0">
                <a:solidFill>
                  <a:prstClr val="black"/>
                </a:solidFill>
                <a:sym typeface="Wingdings" pitchFamily="2" charset="2"/>
              </a:rPr>
              <a:t></a:t>
            </a:r>
            <a:r>
              <a:rPr lang="nl-NL" sz="1600" dirty="0" smtClean="0">
                <a:solidFill>
                  <a:prstClr val="black"/>
                </a:solidFill>
              </a:rPr>
              <a:t> Niedrigertrags </a:t>
            </a:r>
            <a:r>
              <a:rPr lang="nl-NL" sz="1600" dirty="0">
                <a:solidFill>
                  <a:prstClr val="black"/>
                </a:solidFill>
              </a:rPr>
              <a:t>oder Milchvieh </a:t>
            </a:r>
            <a:r>
              <a:rPr lang="nl-NL" sz="1600" dirty="0" smtClean="0">
                <a:solidFill>
                  <a:prstClr val="black"/>
                </a:solidFill>
                <a:sym typeface="Wingdings" pitchFamily="2" charset="2"/>
              </a:rPr>
              <a:t></a:t>
            </a:r>
            <a:r>
              <a:rPr lang="nl-NL" sz="1600" dirty="0" smtClean="0">
                <a:solidFill>
                  <a:prstClr val="black"/>
                </a:solidFill>
              </a:rPr>
              <a:t> </a:t>
            </a:r>
            <a:r>
              <a:rPr lang="nl-NL" sz="1600" dirty="0">
                <a:solidFill>
                  <a:prstClr val="black"/>
                </a:solidFill>
              </a:rPr>
              <a:t>Färsen oder Schafe)</a:t>
            </a:r>
          </a:p>
          <a:p>
            <a:pPr lvl="1">
              <a:lnSpc>
                <a:spcPct val="90000"/>
              </a:lnSpc>
              <a:buFont typeface="Arial" panose="020B0604020202020204" pitchFamily="34" charset="0"/>
              <a:buChar char="•"/>
              <a:defRPr/>
            </a:pPr>
            <a:r>
              <a:rPr lang="nl-NL" sz="1600" dirty="0" smtClean="0">
                <a:solidFill>
                  <a:prstClr val="black"/>
                </a:solidFill>
              </a:rPr>
              <a:t>“Topping” der Bestände auf eine einheitliche Höhe?</a:t>
            </a:r>
            <a:endParaRPr lang="nl-NL" sz="1600" dirty="0">
              <a:solidFill>
                <a:prstClr val="black"/>
              </a:solidFill>
            </a:endParaRPr>
          </a:p>
          <a:p>
            <a:pPr>
              <a:lnSpc>
                <a:spcPct val="90000"/>
              </a:lnSpc>
              <a:buFont typeface="Arial" panose="020B0604020202020204" pitchFamily="34" charset="0"/>
              <a:buChar char="•"/>
              <a:defRPr/>
            </a:pPr>
            <a:r>
              <a:rPr lang="nl-NL" sz="1800" dirty="0">
                <a:solidFill>
                  <a:prstClr val="black"/>
                </a:solidFill>
              </a:rPr>
              <a:t>Es gibt Möglichkeiten, </a:t>
            </a:r>
            <a:r>
              <a:rPr lang="nl-NL" sz="1800" dirty="0" smtClean="0">
                <a:solidFill>
                  <a:prstClr val="black"/>
                </a:solidFill>
              </a:rPr>
              <a:t>die TM-Aufnahme </a:t>
            </a:r>
            <a:r>
              <a:rPr lang="nl-NL" sz="1800" dirty="0">
                <a:solidFill>
                  <a:prstClr val="black"/>
                </a:solidFill>
              </a:rPr>
              <a:t>durch die Beweidung von Milchkühen zu erhöhen, aber sie sind recht komplex.</a:t>
            </a:r>
          </a:p>
          <a:p>
            <a:pPr>
              <a:defRPr/>
            </a:pPr>
            <a:endParaRPr lang="nl-NL" sz="1800" b="1" dirty="0">
              <a:solidFill>
                <a:prstClr val="black"/>
              </a:solidFill>
            </a:endParaRPr>
          </a:p>
          <a:p>
            <a:pPr lvl="1">
              <a:defRPr/>
            </a:pPr>
            <a:endParaRPr lang="nl-NL" sz="1600" dirty="0">
              <a:solidFill>
                <a:prstClr val="black"/>
              </a:solidFill>
            </a:endParaRPr>
          </a:p>
        </p:txBody>
      </p:sp>
      <p:pic>
        <p:nvPicPr>
          <p:cNvPr id="7" name="Picture 4" descr="ONDERZOE"/>
          <p:cNvPicPr>
            <a:picLocks noChangeAspect="1" noChangeArrowheads="1"/>
          </p:cNvPicPr>
          <p:nvPr/>
        </p:nvPicPr>
        <p:blipFill>
          <a:blip r:embed="rId2" cstate="screen">
            <a:lum bright="2000"/>
            <a:extLst>
              <a:ext uri="{28A0092B-C50C-407E-A947-70E740481C1C}">
                <a14:useLocalDpi xmlns:a14="http://schemas.microsoft.com/office/drawing/2010/main"/>
              </a:ext>
            </a:extLst>
          </a:blip>
          <a:srcRect/>
          <a:stretch>
            <a:fillRect/>
          </a:stretch>
        </p:blipFill>
        <p:spPr bwMode="auto">
          <a:xfrm>
            <a:off x="2623330" y="5447891"/>
            <a:ext cx="2164484" cy="143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LelyVoya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7815" y="5447890"/>
            <a:ext cx="2195398" cy="143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1146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pPr algn="l"/>
            <a:r>
              <a:rPr lang="nl-NL" sz="3200" dirty="0">
                <a:solidFill>
                  <a:schemeClr val="tx1"/>
                </a:solidFill>
              </a:rPr>
              <a:t>Werkzeuge </a:t>
            </a:r>
            <a:r>
              <a:rPr lang="nl-NL" sz="3200" dirty="0" err="1">
                <a:solidFill>
                  <a:schemeClr val="tx1"/>
                </a:solidFill>
              </a:rPr>
              <a:t>zur Messung des Grasertrags</a:t>
            </a:r>
            <a:r>
              <a:rPr lang="nl-NL" dirty="0"/>
              <a:t/>
            </a:r>
            <a:br>
              <a:rPr lang="nl-NL" dirty="0"/>
            </a:br>
            <a:endParaRPr lang="nl-NL" dirty="0"/>
          </a:p>
        </p:txBody>
      </p:sp>
      <p:sp>
        <p:nvSpPr>
          <p:cNvPr id="4" name="Tijdelijke aanduiding voor tekst 3"/>
          <p:cNvSpPr>
            <a:spLocks noGrp="1"/>
          </p:cNvSpPr>
          <p:nvPr>
            <p:ph type="body" sz="quarter" idx="10"/>
          </p:nvPr>
        </p:nvSpPr>
        <p:spPr/>
        <p:txBody>
          <a:bodyPr/>
          <a:lstStyle/>
          <a:p>
            <a:r>
              <a:rPr lang="en-US" sz="2000" dirty="0"/>
              <a:t>Messen</a:t>
            </a:r>
          </a:p>
          <a:p>
            <a:pPr lvl="1">
              <a:buFont typeface="Arial" panose="020B0604020202020204" pitchFamily="34" charset="0"/>
              <a:buChar char="•"/>
            </a:pPr>
            <a:r>
              <a:rPr lang="en-US" sz="1800" dirty="0"/>
              <a:t>RPM (Rising plate </a:t>
            </a:r>
            <a:r>
              <a:rPr lang="en-US" sz="1800" dirty="0" smtClean="0"/>
              <a:t>meter)</a:t>
            </a:r>
            <a:endParaRPr lang="en-US" sz="1800" dirty="0"/>
          </a:p>
          <a:p>
            <a:pPr lvl="1">
              <a:buFont typeface="Arial" panose="020B0604020202020204" pitchFamily="34" charset="0"/>
              <a:buChar char="•"/>
            </a:pPr>
            <a:r>
              <a:rPr lang="en-US" sz="1800" dirty="0"/>
              <a:t>Schneiden und Wiegen</a:t>
            </a:r>
          </a:p>
          <a:p>
            <a:pPr lvl="1">
              <a:buFont typeface="Arial" panose="020B0604020202020204" pitchFamily="34" charset="0"/>
              <a:buChar char="•"/>
            </a:pPr>
            <a:r>
              <a:rPr lang="en-US" sz="1800" dirty="0"/>
              <a:t>Erfahrung</a:t>
            </a:r>
          </a:p>
          <a:p>
            <a:pPr lvl="1">
              <a:buFont typeface="Arial" panose="020B0604020202020204" pitchFamily="34" charset="0"/>
              <a:buChar char="•"/>
            </a:pPr>
            <a:r>
              <a:rPr lang="en-US" sz="1800" dirty="0"/>
              <a:t>Satelliten / Drohnen</a:t>
            </a:r>
          </a:p>
          <a:p>
            <a:endParaRPr lang="en-US" sz="2000" dirty="0"/>
          </a:p>
          <a:p>
            <a:r>
              <a:rPr lang="en-US" sz="2000" b="1" dirty="0"/>
              <a:t>Wöchentlich messen!</a:t>
            </a:r>
          </a:p>
          <a:p>
            <a:endParaRPr lang="en-US" sz="2000" dirty="0"/>
          </a:p>
          <a:p>
            <a:r>
              <a:rPr lang="en-US" sz="2000" dirty="0"/>
              <a:t>Diverse </a:t>
            </a:r>
            <a:r>
              <a:rPr lang="en-US" sz="2000" dirty="0" err="1"/>
              <a:t>Arten</a:t>
            </a:r>
            <a:r>
              <a:rPr lang="en-US" sz="2000" dirty="0"/>
              <a:t> von Rising plate </a:t>
            </a:r>
            <a:r>
              <a:rPr lang="en-US" sz="2000" dirty="0" smtClean="0"/>
              <a:t>meter</a:t>
            </a:r>
            <a:endParaRPr lang="en-US" sz="2000" dirty="0"/>
          </a:p>
          <a:p>
            <a:pPr lvl="1">
              <a:buFont typeface="Arial" panose="020B0604020202020204" pitchFamily="34" charset="0"/>
              <a:buChar char="•"/>
            </a:pPr>
            <a:r>
              <a:rPr lang="en-US" sz="1800" dirty="0" err="1"/>
              <a:t>Manuell</a:t>
            </a:r>
            <a:r>
              <a:rPr lang="en-US" sz="1800" dirty="0"/>
              <a:t> </a:t>
            </a:r>
          </a:p>
          <a:p>
            <a:pPr lvl="1">
              <a:buFont typeface="Arial" panose="020B0604020202020204" pitchFamily="34" charset="0"/>
              <a:buChar char="•"/>
            </a:pPr>
            <a:r>
              <a:rPr lang="en-US" sz="1800" dirty="0"/>
              <a:t>Automatisch</a:t>
            </a:r>
          </a:p>
          <a:p>
            <a:r>
              <a:rPr lang="en-US" sz="2000" dirty="0">
                <a:hlinkClick r:id="rId2"/>
              </a:rPr>
              <a:t>https://www.youtube.com/watch?v=9zp8PRConnM</a:t>
            </a:r>
            <a:endParaRPr lang="en-US" sz="2000" dirty="0"/>
          </a:p>
          <a:p>
            <a:pPr marL="0" indent="0">
              <a:buNone/>
            </a:pPr>
            <a:endParaRPr lang="en-US" sz="2000" dirty="0"/>
          </a:p>
          <a:p>
            <a:endParaRPr lang="nl-NL" dirty="0"/>
          </a:p>
        </p:txBody>
      </p:sp>
      <p:sp>
        <p:nvSpPr>
          <p:cNvPr id="3" name="Tijdelijke aanduiding voor inhoud 2"/>
          <p:cNvSpPr>
            <a:spLocks noGrp="1"/>
          </p:cNvSpPr>
          <p:nvPr>
            <p:ph idx="4294967295"/>
          </p:nvPr>
        </p:nvSpPr>
        <p:spPr/>
        <p:txBody>
          <a:bodyPr/>
          <a:lstStyle/>
          <a:p>
            <a:endParaRPr lang="nl-NL" b="1" dirty="0"/>
          </a:p>
          <a:p>
            <a:endParaRPr lang="nl-NL" dirty="0"/>
          </a:p>
        </p:txBody>
      </p:sp>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5996" y="1320198"/>
            <a:ext cx="1879255" cy="15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52541" y="3231162"/>
            <a:ext cx="2382441" cy="178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34663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15636" y="82550"/>
            <a:ext cx="8331489" cy="1353086"/>
          </a:xfrm>
          <a:noFill/>
        </p:spPr>
        <p:txBody>
          <a:bodyPr/>
          <a:lstStyle/>
          <a:p>
            <a:pPr algn="l"/>
            <a:r>
              <a:rPr lang="en-GB" altLang="en-US" sz="3200" b="1" dirty="0">
                <a:solidFill>
                  <a:schemeClr val="tx1"/>
                </a:solidFill>
              </a:rPr>
              <a:t>Gesetzgebung: Nitratrichtlinie und </a:t>
            </a:r>
            <a:br>
              <a:rPr lang="en-GB" altLang="en-US" sz="3200" b="1" dirty="0">
                <a:solidFill>
                  <a:schemeClr val="tx1"/>
                </a:solidFill>
              </a:rPr>
            </a:br>
            <a:r>
              <a:rPr lang="en-GB" altLang="en-US" sz="3200" b="1" dirty="0">
                <a:solidFill>
                  <a:schemeClr val="tx1"/>
                </a:solidFill>
              </a:rPr>
              <a:t>Niederländisches Aktionsprogramm</a:t>
            </a:r>
          </a:p>
        </p:txBody>
      </p:sp>
      <p:sp>
        <p:nvSpPr>
          <p:cNvPr id="14339" name="Rectangle 3"/>
          <p:cNvSpPr>
            <a:spLocks noGrp="1" noChangeArrowheads="1"/>
          </p:cNvSpPr>
          <p:nvPr>
            <p:ph idx="1"/>
          </p:nvPr>
        </p:nvSpPr>
        <p:spPr>
          <a:xfrm>
            <a:off x="457200" y="1191820"/>
            <a:ext cx="8229600" cy="5361380"/>
          </a:xfrm>
        </p:spPr>
        <p:txBody>
          <a:bodyPr/>
          <a:lstStyle/>
          <a:p>
            <a:pPr>
              <a:buFont typeface="Arial" panose="020B0604020202020204" pitchFamily="34" charset="0"/>
              <a:buChar char="•"/>
            </a:pPr>
            <a:r>
              <a:rPr lang="en-GB" altLang="en-US" sz="1800" dirty="0"/>
              <a:t>Max. 170 kg N </a:t>
            </a:r>
            <a:r>
              <a:rPr lang="en-GB" altLang="en-US" sz="1800" dirty="0" err="1"/>
              <a:t>aus</a:t>
            </a:r>
            <a:r>
              <a:rPr lang="en-GB" altLang="en-US" sz="1800" dirty="0"/>
              <a:t> </a:t>
            </a:r>
            <a:r>
              <a:rPr lang="en-GB" altLang="en-US" sz="1800" dirty="0" err="1"/>
              <a:t>Gülle</a:t>
            </a:r>
            <a:r>
              <a:rPr lang="en-GB" altLang="en-US" sz="1800" dirty="0"/>
              <a:t> pro </a:t>
            </a:r>
            <a:r>
              <a:rPr lang="en-GB" altLang="en-US" sz="1800" dirty="0" smtClean="0"/>
              <a:t>ha, da </a:t>
            </a:r>
            <a:r>
              <a:rPr lang="en-GB" altLang="en-US" sz="1800" dirty="0" err="1" smtClean="0"/>
              <a:t>sonst</a:t>
            </a:r>
            <a:r>
              <a:rPr lang="en-GB" altLang="en-US" sz="1800" dirty="0" smtClean="0"/>
              <a:t> N-</a:t>
            </a:r>
            <a:r>
              <a:rPr lang="en-GB" altLang="en-US" sz="1800" dirty="0" err="1" smtClean="0"/>
              <a:t>Auswaschung</a:t>
            </a:r>
            <a:r>
              <a:rPr lang="en-GB" altLang="en-US" sz="1800" dirty="0" smtClean="0"/>
              <a:t> </a:t>
            </a:r>
            <a:r>
              <a:rPr lang="en-GB" altLang="en-US" sz="1800" dirty="0"/>
              <a:t>(Nitratrichtlinie)</a:t>
            </a:r>
          </a:p>
          <a:p>
            <a:pPr>
              <a:buFont typeface="Arial" panose="020B0604020202020204" pitchFamily="34" charset="0"/>
              <a:buChar char="•"/>
            </a:pPr>
            <a:r>
              <a:rPr lang="en-GB" altLang="en-US" sz="1800" dirty="0"/>
              <a:t>Niederlande: höhere N-Aufnahme aufgrund guter Klimabedingungen -&gt; Ausnahmeregelung bis zu 250 kg N </a:t>
            </a:r>
            <a:r>
              <a:rPr lang="en-GB" altLang="en-US" sz="1800" dirty="0" smtClean="0"/>
              <a:t>(</a:t>
            </a:r>
            <a:r>
              <a:rPr lang="en-GB" altLang="en-US" sz="1800" dirty="0" err="1" smtClean="0"/>
              <a:t>wenn</a:t>
            </a:r>
            <a:r>
              <a:rPr lang="en-GB" altLang="en-US" sz="1800" dirty="0" smtClean="0"/>
              <a:t> </a:t>
            </a:r>
            <a:r>
              <a:rPr lang="en-GB" altLang="en-US" sz="1800" dirty="0"/>
              <a:t>mindestens 80% Gras)</a:t>
            </a:r>
            <a:endParaRPr lang="en-GB" sz="1800" dirty="0"/>
          </a:p>
          <a:p>
            <a:pPr>
              <a:buFont typeface="Arial" panose="020B0604020202020204" pitchFamily="34" charset="0"/>
              <a:buChar char="•"/>
            </a:pPr>
            <a:r>
              <a:rPr lang="en-GB" sz="1800" dirty="0"/>
              <a:t>Es wurden Düngungsstandards definiert.</a:t>
            </a:r>
          </a:p>
          <a:p>
            <a:pPr>
              <a:buFont typeface="Arial" panose="020B0604020202020204" pitchFamily="34" charset="0"/>
              <a:buChar char="•"/>
              <a:defRPr/>
            </a:pPr>
            <a:r>
              <a:rPr lang="en-GB" sz="1800" dirty="0" err="1"/>
              <a:t>Grünlandbasierte</a:t>
            </a:r>
            <a:r>
              <a:rPr lang="en-GB" sz="1800" dirty="0"/>
              <a:t> </a:t>
            </a:r>
            <a:r>
              <a:rPr lang="en-GB" sz="1800" dirty="0" err="1"/>
              <a:t>Systeme</a:t>
            </a:r>
            <a:r>
              <a:rPr lang="en-GB" sz="1800" dirty="0"/>
              <a:t>: max. 250 kg N/ha</a:t>
            </a:r>
          </a:p>
          <a:p>
            <a:pPr>
              <a:buFont typeface="Arial" panose="020B0604020202020204" pitchFamily="34" charset="0"/>
              <a:buChar char="•"/>
              <a:defRPr/>
            </a:pPr>
            <a:r>
              <a:rPr lang="en-GB" sz="1800" dirty="0"/>
              <a:t>Max. </a:t>
            </a:r>
            <a:r>
              <a:rPr lang="en-GB" sz="1800" dirty="0" smtClean="0"/>
              <a:t>N-</a:t>
            </a:r>
            <a:r>
              <a:rPr lang="en-GB" sz="1800" dirty="0" err="1" smtClean="0"/>
              <a:t>Düngung</a:t>
            </a:r>
            <a:r>
              <a:rPr lang="en-GB" sz="1800" dirty="0" smtClean="0"/>
              <a:t> </a:t>
            </a:r>
            <a:r>
              <a:rPr lang="en-GB" sz="1800" dirty="0" err="1" smtClean="0"/>
              <a:t>aus</a:t>
            </a:r>
            <a:r>
              <a:rPr lang="en-GB" sz="1800" dirty="0" smtClean="0"/>
              <a:t> </a:t>
            </a:r>
            <a:r>
              <a:rPr lang="en-GB" sz="1800" dirty="0"/>
              <a:t>organischem und synthetischem Dünger: 320 - 250 kg/ha, je nach </a:t>
            </a:r>
            <a:r>
              <a:rPr lang="en-GB" sz="1800" dirty="0" err="1"/>
              <a:t>Bodenart</a:t>
            </a:r>
            <a:r>
              <a:rPr lang="en-GB" sz="1800" dirty="0"/>
              <a:t> </a:t>
            </a:r>
            <a:r>
              <a:rPr lang="en-GB" sz="1800" dirty="0" smtClean="0"/>
              <a:t>und </a:t>
            </a:r>
            <a:r>
              <a:rPr lang="en-GB" sz="1800" dirty="0" err="1" smtClean="0"/>
              <a:t>ob</a:t>
            </a:r>
            <a:r>
              <a:rPr lang="en-GB" sz="1800" dirty="0" smtClean="0"/>
              <a:t> </a:t>
            </a:r>
            <a:r>
              <a:rPr lang="en-GB" sz="1800" dirty="0" err="1" smtClean="0"/>
              <a:t>Beweidung</a:t>
            </a:r>
            <a:r>
              <a:rPr lang="en-GB" sz="1800" dirty="0" smtClean="0"/>
              <a:t> </a:t>
            </a:r>
            <a:r>
              <a:rPr lang="en-GB" sz="1800" dirty="0" err="1" smtClean="0"/>
              <a:t>stattfindet</a:t>
            </a:r>
            <a:endParaRPr lang="en-GB" sz="1800" dirty="0"/>
          </a:p>
          <a:p>
            <a:pPr>
              <a:buFont typeface="Arial" panose="020B0604020202020204" pitchFamily="34" charset="0"/>
              <a:buChar char="•"/>
              <a:defRPr/>
            </a:pPr>
            <a:r>
              <a:rPr lang="en-GB" sz="1800" dirty="0"/>
              <a:t>Einschränkungen bei der </a:t>
            </a:r>
            <a:r>
              <a:rPr lang="en-GB" sz="1800" dirty="0" err="1" smtClean="0"/>
              <a:t>Phosphatdüngung</a:t>
            </a:r>
            <a:r>
              <a:rPr lang="en-GB" sz="1800" dirty="0" smtClean="0"/>
              <a:t>, </a:t>
            </a:r>
            <a:r>
              <a:rPr lang="en-GB" sz="1800" dirty="0"/>
              <a:t>keine Unterscheidung zwischen organischem und synthetischem Dünger</a:t>
            </a:r>
          </a:p>
          <a:p>
            <a:pPr>
              <a:buFont typeface="Arial" panose="020B0604020202020204" pitchFamily="34" charset="0"/>
              <a:buChar char="•"/>
            </a:pPr>
            <a:r>
              <a:rPr lang="en-GB" sz="1800" dirty="0"/>
              <a:t>Hochleistungs-Milchviehbetriebe in den </a:t>
            </a:r>
            <a:r>
              <a:rPr lang="en-GB" sz="1800" dirty="0" err="1" smtClean="0"/>
              <a:t>Niederlanden</a:t>
            </a:r>
            <a:r>
              <a:rPr lang="en-GB" sz="1800" dirty="0" smtClean="0"/>
              <a:t> </a:t>
            </a:r>
            <a:r>
              <a:rPr lang="en-GB" sz="1800" dirty="0" err="1" smtClean="0"/>
              <a:t>sind</a:t>
            </a:r>
            <a:r>
              <a:rPr lang="en-GB" sz="1800" dirty="0" smtClean="0"/>
              <a:t> </a:t>
            </a:r>
            <a:r>
              <a:rPr lang="en-GB" sz="1800" dirty="0" err="1" smtClean="0"/>
              <a:t>durch</a:t>
            </a:r>
            <a:r>
              <a:rPr lang="en-GB" sz="1800" dirty="0" smtClean="0"/>
              <a:t> </a:t>
            </a:r>
            <a:r>
              <a:rPr lang="en-GB" sz="1800" dirty="0"/>
              <a:t>hohe Flüsse von N und P </a:t>
            </a:r>
            <a:r>
              <a:rPr lang="en-GB" sz="1800" dirty="0" err="1" smtClean="0"/>
              <a:t>gekennzeichnet</a:t>
            </a:r>
            <a:r>
              <a:rPr lang="en-GB" sz="1800" dirty="0" smtClean="0"/>
              <a:t>.</a:t>
            </a:r>
            <a:endParaRPr lang="en-GB" sz="1800" dirty="0"/>
          </a:p>
          <a:p>
            <a:pPr>
              <a:buFont typeface="Arial" panose="020B0604020202020204" pitchFamily="34" charset="0"/>
              <a:buChar char="•"/>
            </a:pPr>
            <a:r>
              <a:rPr lang="en-GB" sz="1800" dirty="0"/>
              <a:t>Forschung zur Vermeidung von Umweltschäden und zur Steigerung der Produktionseffizienz</a:t>
            </a:r>
          </a:p>
          <a:p>
            <a:pPr>
              <a:buFont typeface="Arial" panose="020B0604020202020204" pitchFamily="34" charset="0"/>
              <a:buChar char="•"/>
            </a:pPr>
            <a:r>
              <a:rPr lang="en-GB" sz="1800" dirty="0"/>
              <a:t>Einblicke in den </a:t>
            </a:r>
            <a:r>
              <a:rPr lang="en-GB" sz="1800" dirty="0" err="1"/>
              <a:t>Nährstofffluss</a:t>
            </a:r>
            <a:r>
              <a:rPr lang="en-GB" sz="1800" dirty="0"/>
              <a:t> auf betrieblicher Ebene</a:t>
            </a:r>
          </a:p>
          <a:p>
            <a:pPr>
              <a:buFont typeface="Arial" panose="020B0604020202020204" pitchFamily="34" charset="0"/>
              <a:buChar char="•"/>
            </a:pPr>
            <a:r>
              <a:rPr lang="en-GB" sz="1800" dirty="0"/>
              <a:t>Praktische Werkzeuge für Landwirte, z.B. </a:t>
            </a:r>
            <a:r>
              <a:rPr lang="en-US" sz="1800" dirty="0"/>
              <a:t>ANCA (Annual Nutrient Cycle Assessment)</a:t>
            </a:r>
          </a:p>
          <a:p>
            <a:pPr>
              <a:buFont typeface="Arial" panose="020B0604020202020204" pitchFamily="34" charset="0"/>
              <a:buChar char="•"/>
            </a:pPr>
            <a:r>
              <a:rPr lang="en-US" sz="1800" dirty="0"/>
              <a:t>Ab 2015 ANCA </a:t>
            </a:r>
            <a:r>
              <a:rPr lang="en-US" sz="1800" dirty="0" err="1"/>
              <a:t>als</a:t>
            </a:r>
            <a:r>
              <a:rPr lang="en-US" sz="1800" dirty="0"/>
              <a:t> </a:t>
            </a:r>
            <a:r>
              <a:rPr lang="en-US" sz="1800" dirty="0" err="1"/>
              <a:t>Lizenz-zur-Produktion</a:t>
            </a:r>
            <a:endParaRPr lang="en-GB" altLang="en-US" dirty="0"/>
          </a:p>
        </p:txBody>
      </p:sp>
    </p:spTree>
    <p:extLst>
      <p:ext uri="{BB962C8B-B14F-4D97-AF65-F5344CB8AC3E}">
        <p14:creationId xmlns:p14="http://schemas.microsoft.com/office/powerpoint/2010/main" val="3930965948"/>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491642" y="230188"/>
            <a:ext cx="8442796" cy="840125"/>
          </a:xfrm>
          <a:noFill/>
        </p:spPr>
        <p:txBody>
          <a:bodyPr/>
          <a:lstStyle/>
          <a:p>
            <a:pPr algn="l" eaLnBrk="1" hangingPunct="1"/>
            <a:r>
              <a:rPr lang="en-GB" altLang="en-US" sz="3200" b="1" dirty="0">
                <a:solidFill>
                  <a:schemeClr val="tx1"/>
                </a:solidFill>
              </a:rPr>
              <a:t>Betriebsspezifische Ausscheidung (BEX)</a:t>
            </a:r>
          </a:p>
        </p:txBody>
      </p:sp>
      <p:sp>
        <p:nvSpPr>
          <p:cNvPr id="4099" name="Rectangle 5"/>
          <p:cNvSpPr>
            <a:spLocks noGrp="1" noChangeArrowheads="1"/>
          </p:cNvSpPr>
          <p:nvPr>
            <p:ph idx="1"/>
          </p:nvPr>
        </p:nvSpPr>
        <p:spPr>
          <a:xfrm>
            <a:off x="397823" y="1435411"/>
            <a:ext cx="8348353" cy="4997450"/>
          </a:xfrm>
        </p:spPr>
        <p:txBody>
          <a:bodyPr/>
          <a:lstStyle/>
          <a:p>
            <a:pPr eaLnBrk="1" hangingPunct="1">
              <a:buFont typeface="Arial" panose="020B0604020202020204" pitchFamily="34" charset="0"/>
              <a:buChar char="•"/>
              <a:defRPr/>
            </a:pPr>
            <a:r>
              <a:rPr lang="en-GB" sz="1800" dirty="0"/>
              <a:t>Standards anwenden: einfache Handhabung, Gülleexport ist bekannt.</a:t>
            </a:r>
          </a:p>
          <a:p>
            <a:pPr eaLnBrk="1" hangingPunct="1">
              <a:buFont typeface="Arial" panose="020B0604020202020204" pitchFamily="34" charset="0"/>
              <a:buChar char="•"/>
              <a:defRPr/>
            </a:pPr>
            <a:endParaRPr lang="en-GB" sz="1800" dirty="0"/>
          </a:p>
          <a:p>
            <a:pPr eaLnBrk="1" hangingPunct="1">
              <a:buFont typeface="Arial" panose="020B0604020202020204" pitchFamily="34" charset="0"/>
              <a:buChar char="•"/>
              <a:defRPr/>
            </a:pPr>
            <a:r>
              <a:rPr lang="en-GB" sz="1800" dirty="0" err="1"/>
              <a:t>Verwendung</a:t>
            </a:r>
            <a:r>
              <a:rPr lang="en-GB" sz="1800" dirty="0"/>
              <a:t> der </a:t>
            </a:r>
            <a:r>
              <a:rPr lang="en-GB" sz="1800" dirty="0" err="1"/>
              <a:t>Betriebs-spezifischen</a:t>
            </a:r>
            <a:r>
              <a:rPr lang="en-GB" sz="1800" dirty="0"/>
              <a:t> </a:t>
            </a:r>
            <a:r>
              <a:rPr lang="en-GB" sz="1800" dirty="0" err="1"/>
              <a:t>Ausscheidung</a:t>
            </a:r>
            <a:r>
              <a:rPr lang="en-GB" sz="1800" dirty="0"/>
              <a:t> (BEX):</a:t>
            </a:r>
          </a:p>
          <a:p>
            <a:pPr lvl="1">
              <a:buFont typeface="Arial" panose="020B0604020202020204" pitchFamily="34" charset="0"/>
              <a:buChar char="•"/>
              <a:defRPr/>
            </a:pPr>
            <a:r>
              <a:rPr lang="en-GB" sz="1600" dirty="0"/>
              <a:t>Wirtschaftsministerium gab eine Eröffnungsrede</a:t>
            </a:r>
          </a:p>
          <a:p>
            <a:pPr lvl="1">
              <a:buFont typeface="Arial" panose="020B0604020202020204" pitchFamily="34" charset="0"/>
              <a:buChar char="•"/>
              <a:defRPr/>
            </a:pPr>
            <a:r>
              <a:rPr lang="en-GB" sz="1600" dirty="0"/>
              <a:t>Herausforderung: Berechnung der </a:t>
            </a:r>
            <a:r>
              <a:rPr lang="en-GB" sz="1600" dirty="0" err="1" smtClean="0"/>
              <a:t>Betriebs-spezifischen</a:t>
            </a:r>
            <a:r>
              <a:rPr lang="en-GB" sz="1600" dirty="0" smtClean="0"/>
              <a:t> </a:t>
            </a:r>
            <a:r>
              <a:rPr lang="en-GB" sz="1600" dirty="0"/>
              <a:t>Ausscheidung von N und P</a:t>
            </a:r>
          </a:p>
          <a:p>
            <a:pPr lvl="1">
              <a:buFont typeface="Arial" panose="020B0604020202020204" pitchFamily="34" charset="0"/>
              <a:buChar char="•"/>
              <a:defRPr/>
            </a:pPr>
            <a:r>
              <a:rPr lang="en-GB" sz="1600" dirty="0"/>
              <a:t>Das System ist evidenzbasiert, transparent und wartbar.</a:t>
            </a:r>
          </a:p>
          <a:p>
            <a:pPr>
              <a:buFont typeface="Arial" panose="020B0604020202020204" pitchFamily="34" charset="0"/>
              <a:buChar char="•"/>
              <a:defRPr/>
            </a:pPr>
            <a:endParaRPr lang="en-GB" sz="2800" dirty="0"/>
          </a:p>
          <a:p>
            <a:pPr>
              <a:buFont typeface="Arial" panose="020B0604020202020204" pitchFamily="34" charset="0"/>
              <a:buChar char="•"/>
              <a:defRPr/>
            </a:pPr>
            <a:r>
              <a:rPr lang="en-GB" sz="1800" dirty="0"/>
              <a:t>Regt die </a:t>
            </a:r>
            <a:r>
              <a:rPr lang="en-GB" sz="1800" dirty="0" err="1"/>
              <a:t>Landwirte</a:t>
            </a:r>
            <a:r>
              <a:rPr lang="en-GB" sz="1800" dirty="0"/>
              <a:t> an, ihre Nährstoffeffizienz zu verbessern.</a:t>
            </a:r>
          </a:p>
          <a:p>
            <a:pPr>
              <a:buFont typeface="Arial" panose="020B0604020202020204" pitchFamily="34" charset="0"/>
              <a:buChar char="•"/>
              <a:defRPr/>
            </a:pPr>
            <a:endParaRPr lang="en-GB" sz="2800" dirty="0"/>
          </a:p>
          <a:p>
            <a:pPr>
              <a:buFont typeface="Arial" panose="020B0604020202020204" pitchFamily="34" charset="0"/>
              <a:buChar char="•"/>
              <a:defRPr/>
            </a:pPr>
            <a:r>
              <a:rPr lang="en-GB" sz="1800" dirty="0"/>
              <a:t>Erklärung:</a:t>
            </a:r>
          </a:p>
          <a:p>
            <a:pPr marL="0" indent="0">
              <a:buNone/>
              <a:defRPr/>
            </a:pPr>
            <a:r>
              <a:rPr lang="en-GB" sz="1800" dirty="0">
                <a:hlinkClick r:id="rId2"/>
              </a:rPr>
              <a:t>https://www.youtube.com/watch?v=1cnERj9fooc</a:t>
            </a:r>
            <a:endParaRPr lang="en-GB" sz="1800" dirty="0"/>
          </a:p>
          <a:p>
            <a:pPr marL="0" indent="0">
              <a:buNone/>
              <a:defRPr/>
            </a:pPr>
            <a:endParaRPr lang="en-GB" sz="2800" dirty="0"/>
          </a:p>
          <a:p>
            <a:pPr eaLnBrk="1" hangingPunct="1">
              <a:defRPr/>
            </a:pPr>
            <a:endParaRPr lang="en-GB" sz="2800" dirty="0"/>
          </a:p>
        </p:txBody>
      </p:sp>
      <p:pic>
        <p:nvPicPr>
          <p:cNvPr id="4" name="Picture 2" descr="M:\Koeien en Kansen\kringloopwijzer\kringloopwijzer-puzzel-BEX.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8114" y="3799151"/>
            <a:ext cx="2686452" cy="250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M:\Koeien en Kansen\kringloopwijzer\kringloopwijzer-puzzel-BEA.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Koeien en Kansen\kringloopwijzer\kringloopwijzer-puzzel-BEP.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M:\Koeien en Kansen\kringloopwijzer\kringloopwijzer-puzzel-BE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M:\Koeien en Kansen\kringloopwijzer\kringloopwijzer-puzzel-BEC.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11393" y="3816462"/>
            <a:ext cx="2732607" cy="254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00138" y="1102545"/>
            <a:ext cx="753610" cy="4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292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3825" y="2192339"/>
            <a:ext cx="8528050" cy="356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4737471" y="1768094"/>
            <a:ext cx="1930489" cy="338554"/>
          </a:xfrm>
          <a:prstGeom prst="rect">
            <a:avLst/>
          </a:prstGeom>
          <a:noFill/>
        </p:spPr>
        <p:txBody>
          <a:bodyPr wrap="square" rtlCol="0">
            <a:spAutoFit/>
          </a:bodyPr>
          <a:lstStyle/>
          <a:p>
            <a:pPr defTabSz="457200">
              <a:defRPr/>
            </a:pPr>
            <a:r>
              <a:rPr lang="sv-SE" sz="1600" b="1" i="1" dirty="0" err="1">
                <a:solidFill>
                  <a:prstClr val="black"/>
                </a:solidFill>
              </a:rPr>
              <a:t>Frühe Ernte</a:t>
            </a:r>
            <a:endParaRPr lang="sv-SE" sz="1600" b="1" i="1" dirty="0">
              <a:solidFill>
                <a:prstClr val="black"/>
              </a:solidFill>
            </a:endParaRPr>
          </a:p>
        </p:txBody>
      </p:sp>
      <p:sp>
        <p:nvSpPr>
          <p:cNvPr id="7" name="textruta 6"/>
          <p:cNvSpPr txBox="1"/>
          <p:nvPr/>
        </p:nvSpPr>
        <p:spPr>
          <a:xfrm>
            <a:off x="2256337" y="1772451"/>
            <a:ext cx="1930489" cy="338554"/>
          </a:xfrm>
          <a:prstGeom prst="rect">
            <a:avLst/>
          </a:prstGeom>
          <a:noFill/>
        </p:spPr>
        <p:txBody>
          <a:bodyPr wrap="square" rtlCol="0">
            <a:spAutoFit/>
          </a:bodyPr>
          <a:lstStyle/>
          <a:p>
            <a:pPr defTabSz="457200">
              <a:defRPr/>
            </a:pPr>
            <a:r>
              <a:rPr lang="sv-SE" sz="1600" b="1" i="1" dirty="0" err="1">
                <a:solidFill>
                  <a:prstClr val="black"/>
                </a:solidFill>
              </a:rPr>
              <a:t>Spätlese</a:t>
            </a:r>
            <a:endParaRPr lang="sv-SE" sz="1600" b="1" i="1" dirty="0">
              <a:solidFill>
                <a:prstClr val="black"/>
              </a:solidFill>
            </a:endParaRPr>
          </a:p>
        </p:txBody>
      </p:sp>
      <p:sp>
        <p:nvSpPr>
          <p:cNvPr id="4" name="textruta 3"/>
          <p:cNvSpPr txBox="1"/>
          <p:nvPr/>
        </p:nvSpPr>
        <p:spPr>
          <a:xfrm>
            <a:off x="431226" y="3119718"/>
            <a:ext cx="1487221" cy="338554"/>
          </a:xfrm>
          <a:prstGeom prst="rect">
            <a:avLst/>
          </a:prstGeom>
          <a:noFill/>
        </p:spPr>
        <p:txBody>
          <a:bodyPr wrap="square" rtlCol="0">
            <a:spAutoFit/>
          </a:bodyPr>
          <a:lstStyle/>
          <a:p>
            <a:pPr defTabSz="457200">
              <a:defRPr/>
            </a:pPr>
            <a:r>
              <a:rPr lang="sv-SE" sz="1600" dirty="0" err="1">
                <a:solidFill>
                  <a:prstClr val="black"/>
                </a:solidFill>
              </a:rPr>
              <a:t>Silageaufnahme</a:t>
            </a:r>
            <a:endParaRPr lang="sv-SE" sz="1600" dirty="0">
              <a:solidFill>
                <a:prstClr val="black"/>
              </a:solidFill>
            </a:endParaRPr>
          </a:p>
        </p:txBody>
      </p:sp>
      <p:sp>
        <p:nvSpPr>
          <p:cNvPr id="9" name="textruta 8"/>
          <p:cNvSpPr txBox="1"/>
          <p:nvPr/>
        </p:nvSpPr>
        <p:spPr>
          <a:xfrm>
            <a:off x="6858460" y="3112533"/>
            <a:ext cx="1487221" cy="338554"/>
          </a:xfrm>
          <a:prstGeom prst="rect">
            <a:avLst/>
          </a:prstGeom>
          <a:noFill/>
        </p:spPr>
        <p:txBody>
          <a:bodyPr wrap="square" rtlCol="0">
            <a:spAutoFit/>
          </a:bodyPr>
          <a:lstStyle/>
          <a:p>
            <a:pPr defTabSz="457200">
              <a:defRPr/>
            </a:pPr>
            <a:r>
              <a:rPr lang="sv-SE" sz="1600" dirty="0" err="1">
                <a:solidFill>
                  <a:prstClr val="black"/>
                </a:solidFill>
              </a:rPr>
              <a:t>Silageaufnahme</a:t>
            </a:r>
            <a:endParaRPr lang="sv-SE" sz="1600" dirty="0">
              <a:solidFill>
                <a:prstClr val="black"/>
              </a:solidFill>
            </a:endParaRPr>
          </a:p>
        </p:txBody>
      </p:sp>
      <p:sp>
        <p:nvSpPr>
          <p:cNvPr id="5" name="textruta 4"/>
          <p:cNvSpPr txBox="1"/>
          <p:nvPr/>
        </p:nvSpPr>
        <p:spPr>
          <a:xfrm>
            <a:off x="8362950" y="6296025"/>
            <a:ext cx="583827" cy="369332"/>
          </a:xfrm>
          <a:prstGeom prst="rect">
            <a:avLst/>
          </a:prstGeom>
          <a:solidFill>
            <a:schemeClr val="bg1"/>
          </a:solidFill>
        </p:spPr>
        <p:txBody>
          <a:bodyPr wrap="square" rtlCol="0">
            <a:spAutoFit/>
          </a:bodyPr>
          <a:lstStyle/>
          <a:p>
            <a:pPr defTabSz="457200">
              <a:defRPr/>
            </a:pPr>
            <a:endParaRPr lang="sv-SE" dirty="0">
              <a:solidFill>
                <a:prstClr val="black"/>
              </a:solidFill>
            </a:endParaRPr>
          </a:p>
        </p:txBody>
      </p:sp>
      <p:sp>
        <p:nvSpPr>
          <p:cNvPr id="6" name="Afgeronde rechthoek 5"/>
          <p:cNvSpPr/>
          <p:nvPr/>
        </p:nvSpPr>
        <p:spPr>
          <a:xfrm>
            <a:off x="123825" y="1587785"/>
            <a:ext cx="8822952" cy="4311126"/>
          </a:xfrm>
          <a:prstGeom prst="roundRect">
            <a:avLst/>
          </a:prstGeom>
          <a:solidFill>
            <a:schemeClr val="accent3">
              <a:alpha val="31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nl-NL">
              <a:solidFill>
                <a:prstClr val="white"/>
              </a:solidFill>
            </a:endParaRPr>
          </a:p>
        </p:txBody>
      </p:sp>
      <p:sp>
        <p:nvSpPr>
          <p:cNvPr id="8" name="Textfeld 7"/>
          <p:cNvSpPr txBox="1"/>
          <p:nvPr/>
        </p:nvSpPr>
        <p:spPr>
          <a:xfrm>
            <a:off x="2057400" y="1755642"/>
            <a:ext cx="4343400" cy="369332"/>
          </a:xfrm>
          <a:prstGeom prst="rect">
            <a:avLst/>
          </a:prstGeom>
          <a:solidFill>
            <a:schemeClr val="bg1"/>
          </a:solidFill>
        </p:spPr>
        <p:txBody>
          <a:bodyPr wrap="square" rtlCol="0">
            <a:spAutoFit/>
          </a:bodyPr>
          <a:lstStyle/>
          <a:p>
            <a:r>
              <a:rPr lang="de-DE" dirty="0" smtClean="0"/>
              <a:t>späte Ernte                             frühe Ernte</a:t>
            </a:r>
            <a:endParaRPr lang="en-US" dirty="0"/>
          </a:p>
        </p:txBody>
      </p:sp>
      <p:sp>
        <p:nvSpPr>
          <p:cNvPr id="2" name="Título 1"/>
          <p:cNvSpPr>
            <a:spLocks noGrp="1"/>
          </p:cNvSpPr>
          <p:nvPr>
            <p:ph type="ctrTitle"/>
          </p:nvPr>
        </p:nvSpPr>
        <p:spPr>
          <a:xfrm>
            <a:off x="123825" y="99601"/>
            <a:ext cx="6887375" cy="1175281"/>
          </a:xfrm>
        </p:spPr>
        <p:txBody>
          <a:bodyPr/>
          <a:lstStyle/>
          <a:p>
            <a:r>
              <a:rPr lang="en-US" sz="2400" dirty="0">
                <a:solidFill>
                  <a:schemeClr val="tx1"/>
                </a:solidFill>
                <a:latin typeface="+mn-lt"/>
              </a:rPr>
              <a:t>Der Erntezeitpunkt hat einen "Turbo"-Effekt auf die Futterqualität, </a:t>
            </a:r>
            <a:r>
              <a:rPr lang="en-US" sz="2400" dirty="0" err="1">
                <a:solidFill>
                  <a:schemeClr val="tx1"/>
                </a:solidFill>
                <a:latin typeface="+mn-lt"/>
              </a:rPr>
              <a:t>früh</a:t>
            </a:r>
            <a:r>
              <a:rPr lang="en-US" sz="2400" dirty="0">
                <a:solidFill>
                  <a:schemeClr val="tx1"/>
                </a:solidFill>
                <a:latin typeface="+mn-lt"/>
              </a:rPr>
              <a:t> geerntetes </a:t>
            </a:r>
            <a:r>
              <a:rPr lang="en-US" sz="2400" dirty="0" err="1">
                <a:solidFill>
                  <a:schemeClr val="tx1"/>
                </a:solidFill>
                <a:latin typeface="+mn-lt"/>
              </a:rPr>
              <a:t>Futter</a:t>
            </a:r>
            <a:r>
              <a:rPr lang="en-US" sz="2400" dirty="0">
                <a:solidFill>
                  <a:schemeClr val="tx1"/>
                </a:solidFill>
                <a:latin typeface="+mn-lt"/>
              </a:rPr>
              <a:t> </a:t>
            </a:r>
            <a:r>
              <a:rPr lang="en-US" sz="2400" dirty="0" err="1">
                <a:solidFill>
                  <a:schemeClr val="tx1"/>
                </a:solidFill>
                <a:latin typeface="+mn-lt"/>
              </a:rPr>
              <a:t>wird</a:t>
            </a:r>
            <a:r>
              <a:rPr lang="en-US" sz="2400" dirty="0">
                <a:solidFill>
                  <a:schemeClr val="tx1"/>
                </a:solidFill>
                <a:latin typeface="+mn-lt"/>
              </a:rPr>
              <a:t> </a:t>
            </a:r>
            <a:r>
              <a:rPr lang="en-US" sz="2400" dirty="0" err="1">
                <a:solidFill>
                  <a:schemeClr val="tx1"/>
                </a:solidFill>
                <a:latin typeface="+mn-lt"/>
              </a:rPr>
              <a:t>besser</a:t>
            </a:r>
            <a:r>
              <a:rPr lang="en-US" sz="2400" dirty="0">
                <a:solidFill>
                  <a:schemeClr val="tx1"/>
                </a:solidFill>
                <a:latin typeface="+mn-lt"/>
              </a:rPr>
              <a:t> </a:t>
            </a:r>
            <a:r>
              <a:rPr lang="en-US" sz="2400" dirty="0" err="1">
                <a:solidFill>
                  <a:schemeClr val="tx1"/>
                </a:solidFill>
                <a:latin typeface="+mn-lt"/>
              </a:rPr>
              <a:t>aufgenommen</a:t>
            </a:r>
            <a:endParaRPr lang="en-US" sz="2400" dirty="0">
              <a:solidFill>
                <a:schemeClr val="tx1"/>
              </a:solidFill>
              <a:latin typeface="+mn-lt"/>
            </a:endParaRPr>
          </a:p>
        </p:txBody>
      </p:sp>
    </p:spTree>
    <p:extLst>
      <p:ext uri="{BB962C8B-B14F-4D97-AF65-F5344CB8AC3E}">
        <p14:creationId xmlns:p14="http://schemas.microsoft.com/office/powerpoint/2010/main" val="34492188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a:r>
              <a:rPr lang="nl-NL" altLang="nl-NL" sz="3200" b="1" dirty="0">
                <a:solidFill>
                  <a:schemeClr val="tx1"/>
                </a:solidFill>
              </a:rPr>
              <a:t>“Neue” Düngemittel</a:t>
            </a:r>
          </a:p>
        </p:txBody>
      </p:sp>
      <p:sp>
        <p:nvSpPr>
          <p:cNvPr id="2" name="Tijdelijke aanduiding voor tekst 1"/>
          <p:cNvSpPr>
            <a:spLocks noGrp="1"/>
          </p:cNvSpPr>
          <p:nvPr>
            <p:ph type="body" sz="quarter" idx="10"/>
          </p:nvPr>
        </p:nvSpPr>
        <p:spPr>
          <a:xfrm>
            <a:off x="452447" y="1160218"/>
            <a:ext cx="8521188" cy="4089600"/>
          </a:xfrm>
        </p:spPr>
        <p:txBody>
          <a:bodyPr/>
          <a:lstStyle/>
          <a:p>
            <a:r>
              <a:rPr lang="en-US" sz="2000" dirty="0"/>
              <a:t>Flüssigdünger</a:t>
            </a:r>
          </a:p>
          <a:p>
            <a:r>
              <a:rPr lang="en-US" sz="2000" dirty="0" err="1"/>
              <a:t>Aufbereitung</a:t>
            </a:r>
            <a:r>
              <a:rPr lang="en-US" sz="2000" dirty="0"/>
              <a:t> von Gülle</a:t>
            </a:r>
          </a:p>
          <a:p>
            <a:r>
              <a:rPr lang="en-US" sz="2000" dirty="0" err="1" smtClean="0"/>
              <a:t>Gülleseparation</a:t>
            </a:r>
            <a:r>
              <a:rPr lang="en-US" sz="2000" dirty="0" smtClean="0"/>
              <a:t> </a:t>
            </a:r>
            <a:r>
              <a:rPr lang="en-US" sz="2000" dirty="0"/>
              <a:t>in einen festen (hauptsächlich P) und einen flüssigen Bestandteil (hauptsächlich N)</a:t>
            </a:r>
          </a:p>
          <a:p>
            <a:endParaRPr lang="nl-NL" dirty="0"/>
          </a:p>
        </p:txBody>
      </p:sp>
      <p:pic>
        <p:nvPicPr>
          <p:cNvPr id="29700" name="Picture 4" descr="vloeibarekunstmes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90010" y="3205018"/>
            <a:ext cx="3349432" cy="219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p:cNvGrpSpPr>
            <a:grpSpLocks/>
          </p:cNvGrpSpPr>
          <p:nvPr/>
        </p:nvGrpSpPr>
        <p:grpSpPr bwMode="auto">
          <a:xfrm>
            <a:off x="916360" y="2730061"/>
            <a:ext cx="4173650" cy="3130757"/>
            <a:chOff x="558" y="192"/>
            <a:chExt cx="5350" cy="3631"/>
          </a:xfrm>
        </p:grpSpPr>
        <p:pic>
          <p:nvPicPr>
            <p:cNvPr id="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8" y="192"/>
              <a:ext cx="2723" cy="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88" y="1301"/>
              <a:ext cx="2620" cy="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7" y="2069"/>
              <a:ext cx="2631" cy="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914968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dirty="0" err="1">
                <a:solidFill>
                  <a:schemeClr val="tx1"/>
                </a:solidFill>
              </a:rPr>
              <a:t>FarmWalk</a:t>
            </a:r>
            <a:r>
              <a:rPr lang="nl-NL" sz="3200" b="1" dirty="0"/>
              <a:t/>
            </a:r>
            <a:br>
              <a:rPr lang="nl-NL" sz="3200" b="1" dirty="0"/>
            </a:br>
            <a:r>
              <a:rPr lang="nl-NL" sz="3200" dirty="0"/>
              <a:t>    </a:t>
            </a:r>
            <a:endParaRPr lang="nl-NL" sz="3200" b="1" baseline="30000" dirty="0">
              <a:solidFill>
                <a:schemeClr val="tx1"/>
              </a:solidFill>
            </a:endParaRPr>
          </a:p>
        </p:txBody>
      </p:sp>
      <p:sp>
        <p:nvSpPr>
          <p:cNvPr id="7" name="Tijdelijke aanduiding voor tekst 6"/>
          <p:cNvSpPr>
            <a:spLocks noGrp="1"/>
          </p:cNvSpPr>
          <p:nvPr>
            <p:ph type="body" sz="quarter" idx="10"/>
          </p:nvPr>
        </p:nvSpPr>
        <p:spPr>
          <a:xfrm>
            <a:off x="421200" y="1595552"/>
            <a:ext cx="5314582" cy="4652848"/>
          </a:xfrm>
        </p:spPr>
        <p:txBody>
          <a:bodyPr/>
          <a:lstStyle/>
          <a:p>
            <a:r>
              <a:rPr lang="en-US" sz="2400" dirty="0" err="1"/>
              <a:t>Wöchentliche</a:t>
            </a:r>
            <a:r>
              <a:rPr lang="en-US" sz="2400" dirty="0"/>
              <a:t> Tour </a:t>
            </a:r>
            <a:r>
              <a:rPr lang="en-US" sz="2400" dirty="0" err="1"/>
              <a:t>durch</a:t>
            </a:r>
            <a:r>
              <a:rPr lang="en-US" sz="2400" dirty="0"/>
              <a:t> die Felder</a:t>
            </a:r>
          </a:p>
          <a:p>
            <a:r>
              <a:rPr lang="en-US" sz="2400" dirty="0" err="1"/>
              <a:t>Individuell</a:t>
            </a:r>
            <a:r>
              <a:rPr lang="en-US" sz="2400" dirty="0"/>
              <a:t> und in Gruppen</a:t>
            </a:r>
          </a:p>
          <a:p>
            <a:r>
              <a:rPr lang="en-US" sz="2400" dirty="0" err="1"/>
              <a:t>Schauen</a:t>
            </a:r>
            <a:r>
              <a:rPr lang="en-US" sz="2400" dirty="0"/>
              <a:t>, </a:t>
            </a:r>
            <a:r>
              <a:rPr lang="en-US" sz="2400" dirty="0" err="1"/>
              <a:t>messen</a:t>
            </a:r>
            <a:r>
              <a:rPr lang="en-US" sz="2400" dirty="0"/>
              <a:t>, </a:t>
            </a:r>
            <a:r>
              <a:rPr lang="en-US" sz="2400" dirty="0" err="1"/>
              <a:t>entscheiden</a:t>
            </a:r>
            <a:r>
              <a:rPr lang="en-US" sz="2400" dirty="0"/>
              <a:t>, </a:t>
            </a:r>
            <a:r>
              <a:rPr lang="en-US" sz="2400" dirty="0" err="1"/>
              <a:t>handeln</a:t>
            </a:r>
            <a:endParaRPr lang="en-US" sz="2400" dirty="0"/>
          </a:p>
          <a:p>
            <a:r>
              <a:rPr lang="en-US" sz="2400" dirty="0" err="1"/>
              <a:t>Informationen</a:t>
            </a:r>
            <a:r>
              <a:rPr lang="en-US" sz="2400" dirty="0"/>
              <a:t> </a:t>
            </a:r>
            <a:r>
              <a:rPr lang="en-US" sz="2400" dirty="0" err="1"/>
              <a:t>zur</a:t>
            </a:r>
            <a:r>
              <a:rPr lang="en-US" sz="2400" dirty="0"/>
              <a:t> </a:t>
            </a:r>
            <a:r>
              <a:rPr lang="en-US" sz="2400" dirty="0" err="1"/>
              <a:t>Entscheidungshilfe</a:t>
            </a:r>
            <a:r>
              <a:rPr lang="en-US" sz="2400" dirty="0"/>
              <a:t> </a:t>
            </a:r>
            <a:r>
              <a:rPr lang="en-US" sz="2400" dirty="0" err="1"/>
              <a:t>für</a:t>
            </a:r>
            <a:r>
              <a:rPr lang="en-US" sz="2400" dirty="0"/>
              <a:t> die </a:t>
            </a:r>
            <a:r>
              <a:rPr lang="en-US" sz="2400" dirty="0" err="1"/>
              <a:t>nächsten</a:t>
            </a:r>
            <a:r>
              <a:rPr lang="en-US" sz="2400" dirty="0"/>
              <a:t> </a:t>
            </a:r>
            <a:r>
              <a:rPr lang="en-US" sz="2400" dirty="0" err="1"/>
              <a:t>Tage</a:t>
            </a:r>
            <a:r>
              <a:rPr lang="en-US" sz="2400" dirty="0"/>
              <a:t>, </a:t>
            </a:r>
            <a:r>
              <a:rPr lang="en-US" sz="2400" dirty="0" err="1"/>
              <a:t>Wochen</a:t>
            </a:r>
            <a:r>
              <a:rPr lang="en-US" sz="2400" dirty="0"/>
              <a:t> und </a:t>
            </a:r>
            <a:r>
              <a:rPr lang="en-US" sz="2400" dirty="0" err="1"/>
              <a:t>Monate</a:t>
            </a:r>
            <a:endParaRPr lang="en-US" sz="2400" dirty="0"/>
          </a:p>
          <a:p>
            <a:endParaRPr lang="en-US" dirty="0"/>
          </a:p>
          <a:p>
            <a:endParaRPr lang="en-US" dirty="0"/>
          </a:p>
          <a:p>
            <a:r>
              <a:rPr lang="en-US" sz="2800" dirty="0" err="1"/>
              <a:t>Ergebnis</a:t>
            </a:r>
            <a:r>
              <a:rPr lang="en-US" sz="2800" dirty="0"/>
              <a:t>: </a:t>
            </a:r>
            <a:r>
              <a:rPr lang="en-US" sz="2800" dirty="0" err="1" smtClean="0"/>
              <a:t>mehr</a:t>
            </a:r>
            <a:r>
              <a:rPr lang="en-US" sz="2800" dirty="0" smtClean="0"/>
              <a:t> </a:t>
            </a:r>
            <a:r>
              <a:rPr lang="en-US" sz="2800" dirty="0" err="1" smtClean="0"/>
              <a:t>Kontrolle</a:t>
            </a:r>
            <a:endParaRPr lang="en-US" sz="2800" dirty="0"/>
          </a:p>
          <a:p>
            <a:endParaRPr lang="nl-NL" dirty="0"/>
          </a:p>
        </p:txBody>
      </p:sp>
      <p:pic>
        <p:nvPicPr>
          <p:cNvPr id="11" name="Afbeelding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6016" y="4144263"/>
            <a:ext cx="4392489" cy="2648230"/>
          </a:xfrm>
          <a:prstGeom prst="rect">
            <a:avLst/>
          </a:prstGeom>
        </p:spPr>
      </p:pic>
      <p:pic>
        <p:nvPicPr>
          <p:cNvPr id="12" name="Picture 5" descr="C:\Users\Gebruiker\AppData\Local\Microsoft\Windows\Temporary Internet Files\Content.Outlook\QBK0N1ZQ\stichtingweidegang.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51633" y="1187121"/>
            <a:ext cx="2736304" cy="259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80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220961"/>
            <a:ext cx="2715257" cy="3620343"/>
          </a:xfrm>
          <a:prstGeom prst="rect">
            <a:avLst/>
          </a:prstGeom>
        </p:spPr>
      </p:pic>
      <p:sp>
        <p:nvSpPr>
          <p:cNvPr id="2" name="Titel 1"/>
          <p:cNvSpPr>
            <a:spLocks noGrp="1"/>
          </p:cNvSpPr>
          <p:nvPr>
            <p:ph type="title"/>
          </p:nvPr>
        </p:nvSpPr>
        <p:spPr>
          <a:xfrm>
            <a:off x="491642" y="230188"/>
            <a:ext cx="8442796" cy="791650"/>
          </a:xfrm>
        </p:spPr>
        <p:txBody>
          <a:bodyPr/>
          <a:lstStyle/>
          <a:p>
            <a:pPr algn="l"/>
            <a:r>
              <a:rPr lang="nl-NL" sz="3200" b="1" dirty="0">
                <a:solidFill>
                  <a:schemeClr val="tx1"/>
                </a:solidFill>
              </a:rPr>
              <a:t>Weide Coaches</a:t>
            </a:r>
          </a:p>
        </p:txBody>
      </p:sp>
      <p:sp>
        <p:nvSpPr>
          <p:cNvPr id="3" name="Tijdelijke aanduiding voor inhoud 2"/>
          <p:cNvSpPr>
            <a:spLocks noGrp="1"/>
          </p:cNvSpPr>
          <p:nvPr>
            <p:ph idx="1"/>
          </p:nvPr>
        </p:nvSpPr>
        <p:spPr>
          <a:xfrm>
            <a:off x="355600" y="1493672"/>
            <a:ext cx="8229600" cy="4824536"/>
          </a:xfrm>
        </p:spPr>
        <p:txBody>
          <a:bodyPr>
            <a:normAutofit/>
          </a:bodyPr>
          <a:lstStyle/>
          <a:p>
            <a:pPr>
              <a:buFont typeface="Arial" panose="020B0604020202020204" pitchFamily="34" charset="0"/>
              <a:buChar char="•"/>
            </a:pPr>
            <a:r>
              <a:rPr lang="nl-NL" altLang="nl-NL" sz="2400" dirty="0"/>
              <a:t>Weide Coaches schulen Milchbauern bei FarmWalk®. </a:t>
            </a:r>
          </a:p>
          <a:p>
            <a:pPr lvl="1">
              <a:buFont typeface="Arial" panose="020B0604020202020204" pitchFamily="34" charset="0"/>
              <a:buChar char="•"/>
            </a:pPr>
            <a:r>
              <a:rPr lang="nl-NL" altLang="nl-NL" sz="2000" dirty="0" err="1"/>
              <a:t>mehrere</a:t>
            </a:r>
            <a:r>
              <a:rPr lang="nl-NL" altLang="nl-NL" sz="2000" dirty="0"/>
              <a:t> Treffen </a:t>
            </a:r>
            <a:r>
              <a:rPr lang="nl-NL" altLang="nl-NL" sz="2000" dirty="0" err="1"/>
              <a:t>während</a:t>
            </a:r>
            <a:r>
              <a:rPr lang="nl-NL" altLang="nl-NL" sz="2000" dirty="0"/>
              <a:t> der </a:t>
            </a:r>
            <a:r>
              <a:rPr lang="nl-NL" altLang="nl-NL" sz="2000" dirty="0" err="1"/>
              <a:t>Wachstumsperiode</a:t>
            </a:r>
            <a:r>
              <a:rPr lang="nl-NL" altLang="nl-NL" sz="2000" dirty="0"/>
              <a:t>, </a:t>
            </a:r>
            <a:r>
              <a:rPr lang="nl-NL" altLang="nl-NL" sz="2000" dirty="0" err="1"/>
              <a:t>Gruppen</a:t>
            </a:r>
            <a:r>
              <a:rPr lang="nl-NL" altLang="nl-NL" sz="2000" dirty="0"/>
              <a:t> von 10 Personen</a:t>
            </a:r>
          </a:p>
          <a:p>
            <a:pPr>
              <a:buFont typeface="Arial" panose="020B0604020202020204" pitchFamily="34" charset="0"/>
              <a:buChar char="•"/>
            </a:pPr>
            <a:r>
              <a:rPr lang="nl-NL" altLang="nl-NL" sz="2400" dirty="0"/>
              <a:t>Sie werden selbst </a:t>
            </a:r>
            <a:r>
              <a:rPr lang="nl-NL" altLang="nl-NL" sz="2400" dirty="0" smtClean="0"/>
              <a:t>weitergebildet</a:t>
            </a:r>
            <a:endParaRPr lang="nl-NL" altLang="nl-NL" sz="2000" dirty="0"/>
          </a:p>
        </p:txBody>
      </p:sp>
      <p:pic>
        <p:nvPicPr>
          <p:cNvPr id="5" name="Afbeelding 4"/>
          <p:cNvPicPr>
            <a:picLocks noChangeAspect="1"/>
          </p:cNvPicPr>
          <p:nvPr/>
        </p:nvPicPr>
        <p:blipFill>
          <a:blip r:embed="rId3"/>
          <a:stretch>
            <a:fillRect/>
          </a:stretch>
        </p:blipFill>
        <p:spPr>
          <a:xfrm>
            <a:off x="1831517" y="3237657"/>
            <a:ext cx="4821378" cy="3616033"/>
          </a:xfrm>
          <a:prstGeom prst="rect">
            <a:avLst/>
          </a:prstGeom>
        </p:spPr>
      </p:pic>
      <p:pic>
        <p:nvPicPr>
          <p:cNvPr id="19" name="Afbeelding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032" y="4920381"/>
            <a:ext cx="2602244" cy="1951683"/>
          </a:xfrm>
          <a:prstGeom prst="rect">
            <a:avLst/>
          </a:prstGeom>
        </p:spPr>
      </p:pic>
      <p:pic>
        <p:nvPicPr>
          <p:cNvPr id="20" name="Afbeelding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57375" y="4302439"/>
            <a:ext cx="2489287" cy="1866966"/>
          </a:xfrm>
          <a:prstGeom prst="rect">
            <a:avLst/>
          </a:prstGeom>
        </p:spPr>
      </p:pic>
      <p:pic>
        <p:nvPicPr>
          <p:cNvPr id="13" name="Afbeelding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6169496" y="2590816"/>
            <a:ext cx="3078102" cy="171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4243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dirty="0">
                <a:solidFill>
                  <a:schemeClr val="tx1"/>
                </a:solidFill>
              </a:rPr>
              <a:t>Entwickeln Sie </a:t>
            </a:r>
            <a:r>
              <a:rPr lang="nl-NL" sz="3200" dirty="0" err="1">
                <a:solidFill>
                  <a:schemeClr val="tx1"/>
                </a:solidFill>
              </a:rPr>
              <a:t>FarmWalk®.</a:t>
            </a:r>
            <a:r>
              <a:rPr lang="nl-NL" sz="3200" b="1" dirty="0">
                <a:solidFill>
                  <a:schemeClr val="tx1"/>
                </a:solidFill>
              </a:rPr>
              <a:t/>
            </a:r>
            <a:br>
              <a:rPr lang="nl-NL" sz="3200" b="1" dirty="0">
                <a:solidFill>
                  <a:schemeClr val="tx1"/>
                </a:solidFill>
              </a:rPr>
            </a:br>
            <a:r>
              <a:rPr lang="nl-NL" sz="3200" dirty="0">
                <a:solidFill>
                  <a:schemeClr val="tx1"/>
                </a:solidFill>
              </a:rPr>
              <a:t>    </a:t>
            </a:r>
            <a:endParaRPr lang="nl-NL" sz="3200" b="1" baseline="30000" dirty="0">
              <a:solidFill>
                <a:schemeClr val="tx1"/>
              </a:solidFill>
            </a:endParaRPr>
          </a:p>
        </p:txBody>
      </p:sp>
      <p:graphicFrame>
        <p:nvGraphicFramePr>
          <p:cNvPr id="4" name="Diagram 3"/>
          <p:cNvGraphicFramePr/>
          <p:nvPr>
            <p:extLst>
              <p:ext uri="{D42A27DB-BD31-4B8C-83A1-F6EECF244321}">
                <p14:modId xmlns:p14="http://schemas.microsoft.com/office/powerpoint/2010/main" val="774071324"/>
              </p:ext>
            </p:extLst>
          </p:nvPr>
        </p:nvGraphicFramePr>
        <p:xfrm>
          <a:off x="228600" y="1143000"/>
          <a:ext cx="8496944"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49493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nl-NL" sz="3200" b="1" i="1" dirty="0">
                <a:solidFill>
                  <a:schemeClr val="tx1"/>
                </a:solidFill>
              </a:rPr>
              <a:t>Grip op Gras</a:t>
            </a:r>
            <a:r>
              <a:rPr lang="nl-NL" sz="3200" b="1" dirty="0">
                <a:solidFill>
                  <a:schemeClr val="tx1"/>
                </a:solidFill>
              </a:rPr>
              <a:t>: FeedWedge-Instrument</a:t>
            </a:r>
          </a:p>
        </p:txBody>
      </p:sp>
      <p:pic>
        <p:nvPicPr>
          <p:cNvPr id="5" name="Picture 2" descr="Afbeeldingsresultaat voor grip op gr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2518" y="1597891"/>
            <a:ext cx="7141025" cy="405582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3"/>
          <a:stretch>
            <a:fillRect/>
          </a:stretch>
        </p:blipFill>
        <p:spPr>
          <a:xfrm>
            <a:off x="7027788" y="116632"/>
            <a:ext cx="2095500" cy="2038350"/>
          </a:xfrm>
          <a:prstGeom prst="rect">
            <a:avLst/>
          </a:prstGeom>
        </p:spPr>
      </p:pic>
      <p:pic>
        <p:nvPicPr>
          <p:cNvPr id="2052" name="Picture 4" descr="Afbeeldingsresultaat voor grip op gr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24328" y="2492896"/>
            <a:ext cx="1497647" cy="255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5004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3004" name="Picture 12" descr="koppel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935038"/>
            <a:ext cx="2057400" cy="1350962"/>
          </a:xfrm>
          <a:prstGeom prst="rect">
            <a:avLst/>
          </a:prstGeom>
          <a:noFill/>
          <a:extLst>
            <a:ext uri="{909E8E84-426E-40DD-AFC4-6F175D3DCCD1}">
              <a14:hiddenFill xmlns:a14="http://schemas.microsoft.com/office/drawing/2010/main">
                <a:solidFill>
                  <a:srgbClr val="FFFFFF"/>
                </a:solidFill>
              </a14:hiddenFill>
            </a:ext>
          </a:extLst>
        </p:spPr>
      </p:pic>
      <p:pic>
        <p:nvPicPr>
          <p:cNvPr id="213005" name="Picture 13" descr="1037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6600" y="2266950"/>
            <a:ext cx="20574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13006" name="Picture 14" descr="robo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3787775"/>
            <a:ext cx="2057400" cy="1546225"/>
          </a:xfrm>
          <a:prstGeom prst="rect">
            <a:avLst/>
          </a:prstGeom>
          <a:noFill/>
          <a:extLst>
            <a:ext uri="{909E8E84-426E-40DD-AFC4-6F175D3DCCD1}">
              <a14:hiddenFill xmlns:a14="http://schemas.microsoft.com/office/drawing/2010/main">
                <a:solidFill>
                  <a:srgbClr val="FFFFFF"/>
                </a:solidFill>
              </a14:hiddenFill>
            </a:ext>
          </a:extLst>
        </p:spPr>
      </p:pic>
      <p:pic>
        <p:nvPicPr>
          <p:cNvPr id="213007" name="Picture 15" descr="grazende k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6600" y="5302250"/>
            <a:ext cx="2057400" cy="1555750"/>
          </a:xfrm>
          <a:prstGeom prst="rect">
            <a:avLst/>
          </a:prstGeom>
          <a:noFill/>
          <a:extLst>
            <a:ext uri="{909E8E84-426E-40DD-AFC4-6F175D3DCCD1}">
              <a14:hiddenFill xmlns:a14="http://schemas.microsoft.com/office/drawing/2010/main">
                <a:solidFill>
                  <a:srgbClr val="FFFFFF"/>
                </a:solidFill>
              </a14:hiddenFill>
            </a:ext>
          </a:extLst>
        </p:spPr>
      </p:pic>
      <p:sp>
        <p:nvSpPr>
          <p:cNvPr id="213008" name="Rectangle 16"/>
          <p:cNvSpPr>
            <a:spLocks noChangeArrowheads="1"/>
          </p:cNvSpPr>
          <p:nvPr/>
        </p:nvSpPr>
        <p:spPr bwMode="auto">
          <a:xfrm>
            <a:off x="7010400" y="990600"/>
            <a:ext cx="381000" cy="5867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solidFill>
                <a:srgbClr val="000000"/>
              </a:solidFill>
              <a:latin typeface="Arial" charset="0"/>
            </a:endParaRPr>
          </a:p>
        </p:txBody>
      </p:sp>
      <p:pic>
        <p:nvPicPr>
          <p:cNvPr id="212994" name="Picture 2" descr="koe &amp; wij powerpoint"/>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015413" cy="1014413"/>
          </a:xfrm>
          <a:prstGeom prst="rect">
            <a:avLst/>
          </a:prstGeom>
          <a:noFill/>
          <a:extLst>
            <a:ext uri="{909E8E84-426E-40DD-AFC4-6F175D3DCCD1}">
              <a14:hiddenFill xmlns:a14="http://schemas.microsoft.com/office/drawing/2010/main">
                <a:solidFill>
                  <a:srgbClr val="FFFFFF"/>
                </a:solidFill>
              </a14:hiddenFill>
            </a:ext>
          </a:extLst>
        </p:spPr>
      </p:pic>
      <p:sp>
        <p:nvSpPr>
          <p:cNvPr id="212995" name="Rectangle 3"/>
          <p:cNvSpPr>
            <a:spLocks noGrp="1" noChangeArrowheads="1"/>
          </p:cNvSpPr>
          <p:nvPr>
            <p:ph type="title"/>
          </p:nvPr>
        </p:nvSpPr>
        <p:spPr>
          <a:xfrm>
            <a:off x="323528" y="914400"/>
            <a:ext cx="6904360" cy="935038"/>
          </a:xfrm>
        </p:spPr>
        <p:txBody>
          <a:bodyPr/>
          <a:lstStyle/>
          <a:p>
            <a:pPr algn="l"/>
            <a:r>
              <a:rPr lang="en-GB" sz="2400" b="1" dirty="0">
                <a:solidFill>
                  <a:schemeClr val="tx1"/>
                </a:solidFill>
              </a:rPr>
              <a:t/>
            </a:r>
            <a:br>
              <a:rPr lang="en-GB" sz="2400" b="1" dirty="0">
                <a:solidFill>
                  <a:schemeClr val="tx1"/>
                </a:solidFill>
              </a:rPr>
            </a:br>
            <a:r>
              <a:rPr lang="en-GB" sz="2400" b="1" dirty="0">
                <a:solidFill>
                  <a:schemeClr val="tx1"/>
                </a:solidFill>
              </a:rPr>
              <a:t>Weidehaltungshinweise von Betriebsarbeitsgruppen</a:t>
            </a:r>
          </a:p>
        </p:txBody>
      </p:sp>
      <p:sp>
        <p:nvSpPr>
          <p:cNvPr id="213003" name="Rectangle 11"/>
          <p:cNvSpPr>
            <a:spLocks noGrp="1" noChangeArrowheads="1"/>
          </p:cNvSpPr>
          <p:nvPr>
            <p:ph idx="1"/>
          </p:nvPr>
        </p:nvSpPr>
        <p:spPr>
          <a:xfrm>
            <a:off x="73967" y="2078058"/>
            <a:ext cx="7620000" cy="3255942"/>
          </a:xfrm>
          <a:noFill/>
          <a:ln/>
        </p:spPr>
        <p:txBody>
          <a:bodyPr/>
          <a:lstStyle/>
          <a:p>
            <a:pPr marL="609600" indent="-609600">
              <a:lnSpc>
                <a:spcPct val="80000"/>
              </a:lnSpc>
              <a:buFontTx/>
              <a:buNone/>
            </a:pPr>
            <a:r>
              <a:rPr lang="en-GB" sz="2800" dirty="0"/>
              <a:t>1</a:t>
            </a:r>
            <a:r>
              <a:rPr lang="en-GB" sz="2400" dirty="0"/>
              <a:t>. </a:t>
            </a:r>
            <a:r>
              <a:rPr lang="en-GB" sz="2400" dirty="0" err="1"/>
              <a:t>Es</a:t>
            </a:r>
            <a:r>
              <a:rPr lang="en-GB" sz="2400" dirty="0"/>
              <a:t> </a:t>
            </a:r>
            <a:r>
              <a:rPr lang="en-GB" sz="2400" dirty="0" err="1" smtClean="0"/>
              <a:t>gibt</a:t>
            </a:r>
            <a:r>
              <a:rPr lang="en-GB" sz="2400" dirty="0" smtClean="0"/>
              <a:t> </a:t>
            </a:r>
            <a:r>
              <a:rPr lang="en-GB" sz="2400" dirty="0" err="1" smtClean="0"/>
              <a:t>immer</a:t>
            </a:r>
            <a:r>
              <a:rPr lang="en-GB" sz="2400" dirty="0" smtClean="0"/>
              <a:t> </a:t>
            </a:r>
            <a:r>
              <a:rPr lang="en-GB" sz="2400" dirty="0"/>
              <a:t>ein Weidesystem, das zu Ihnen passt.</a:t>
            </a:r>
          </a:p>
          <a:p>
            <a:pPr marL="1752600" lvl="3" indent="-381000">
              <a:lnSpc>
                <a:spcPct val="80000"/>
              </a:lnSpc>
              <a:buFontTx/>
              <a:buNone/>
            </a:pPr>
            <a:r>
              <a:rPr lang="en-GB" sz="1200" dirty="0"/>
              <a:t>Wo ein Wille ist, </a:t>
            </a:r>
            <a:r>
              <a:rPr lang="en-GB" sz="1200" dirty="0" err="1" smtClean="0"/>
              <a:t>ist</a:t>
            </a:r>
            <a:r>
              <a:rPr lang="en-GB" sz="1200" dirty="0" smtClean="0"/>
              <a:t> </a:t>
            </a:r>
            <a:r>
              <a:rPr lang="en-GB" sz="1200" dirty="0" err="1" smtClean="0"/>
              <a:t>auch</a:t>
            </a:r>
            <a:r>
              <a:rPr lang="en-GB" sz="1200" dirty="0" smtClean="0"/>
              <a:t> </a:t>
            </a:r>
            <a:r>
              <a:rPr lang="en-GB" sz="1200" dirty="0" err="1" smtClean="0"/>
              <a:t>ein</a:t>
            </a:r>
            <a:r>
              <a:rPr lang="en-GB" sz="1200" dirty="0" smtClean="0"/>
              <a:t> </a:t>
            </a:r>
            <a:r>
              <a:rPr lang="en-GB" sz="1200" dirty="0" err="1" smtClean="0"/>
              <a:t>Weg</a:t>
            </a:r>
            <a:r>
              <a:rPr lang="en-GB" sz="1200" dirty="0" smtClean="0"/>
              <a:t> </a:t>
            </a:r>
            <a:r>
              <a:rPr lang="en-GB" sz="1200" dirty="0" err="1" smtClean="0"/>
              <a:t>zu</a:t>
            </a:r>
            <a:r>
              <a:rPr lang="en-GB" sz="1200" dirty="0" smtClean="0"/>
              <a:t> </a:t>
            </a:r>
            <a:r>
              <a:rPr lang="en-GB" sz="1200" dirty="0" err="1"/>
              <a:t>weiden</a:t>
            </a:r>
            <a:r>
              <a:rPr lang="en-GB" sz="1200" dirty="0"/>
              <a:t>.</a:t>
            </a:r>
          </a:p>
          <a:p>
            <a:pPr marL="609600" indent="-609600">
              <a:lnSpc>
                <a:spcPct val="80000"/>
              </a:lnSpc>
              <a:buFontTx/>
              <a:buNone/>
            </a:pPr>
            <a:r>
              <a:rPr lang="en-GB" sz="2400" dirty="0"/>
              <a:t>2. Ein guter Weidemanager ist ein flexibler Weidemanager.</a:t>
            </a:r>
          </a:p>
          <a:p>
            <a:pPr marL="1752600" lvl="3" indent="-381000">
              <a:lnSpc>
                <a:spcPct val="80000"/>
              </a:lnSpc>
              <a:buFontTx/>
              <a:buNone/>
            </a:pPr>
            <a:r>
              <a:rPr lang="en-GB" sz="1200" dirty="0"/>
              <a:t>Schließlich haben wir alle das gleiche Wetter, </a:t>
            </a:r>
          </a:p>
          <a:p>
            <a:pPr marL="1752600" lvl="3" indent="-381000">
              <a:lnSpc>
                <a:spcPct val="80000"/>
              </a:lnSpc>
              <a:buFontTx/>
              <a:buNone/>
            </a:pPr>
            <a:r>
              <a:rPr lang="en-GB" sz="1200" dirty="0"/>
              <a:t>nicht wahr?</a:t>
            </a:r>
            <a:endParaRPr lang="en-GB" sz="1600" dirty="0"/>
          </a:p>
          <a:p>
            <a:pPr marL="609600" indent="-609600">
              <a:lnSpc>
                <a:spcPct val="80000"/>
              </a:lnSpc>
              <a:buFontTx/>
              <a:buNone/>
            </a:pPr>
            <a:r>
              <a:rPr lang="en-GB" sz="2400" dirty="0"/>
              <a:t>3. Geh mit dem Strom; die Kuh ist der Chef.</a:t>
            </a:r>
          </a:p>
          <a:p>
            <a:pPr marL="1752600" lvl="3" indent="-381000">
              <a:lnSpc>
                <a:spcPct val="80000"/>
              </a:lnSpc>
              <a:buFontTx/>
              <a:buNone/>
            </a:pPr>
            <a:r>
              <a:rPr lang="en-GB" sz="1600" dirty="0"/>
              <a:t>Eine gesunde Kuh hat ihren eigenen Rhythmus.</a:t>
            </a:r>
          </a:p>
          <a:p>
            <a:pPr marL="609600" indent="-609600">
              <a:lnSpc>
                <a:spcPct val="80000"/>
              </a:lnSpc>
              <a:buFontTx/>
              <a:buNone/>
            </a:pPr>
            <a:r>
              <a:rPr lang="en-GB" sz="2400" dirty="0"/>
              <a:t>4. Harnstoff kann definitiv beeinflusst werden </a:t>
            </a:r>
          </a:p>
          <a:p>
            <a:pPr marL="1752600" lvl="3" indent="-381000">
              <a:lnSpc>
                <a:spcPct val="80000"/>
              </a:lnSpc>
              <a:buFontTx/>
              <a:buNone/>
            </a:pPr>
            <a:r>
              <a:rPr lang="en-GB" sz="1600" dirty="0"/>
              <a:t> Weniger Gülle und mehr Futter wirken Wunder.</a:t>
            </a:r>
          </a:p>
          <a:p>
            <a:pPr marL="609600" indent="-609600">
              <a:lnSpc>
                <a:spcPct val="80000"/>
              </a:lnSpc>
              <a:buFontTx/>
              <a:buNone/>
            </a:pPr>
            <a:r>
              <a:rPr lang="en-GB" sz="2400" dirty="0"/>
              <a:t>5. Mähen als Instrument der Weidehaltung</a:t>
            </a:r>
          </a:p>
          <a:p>
            <a:pPr marL="1752600" lvl="3" indent="-381000">
              <a:lnSpc>
                <a:spcPct val="80000"/>
              </a:lnSpc>
              <a:buFontTx/>
              <a:buNone/>
            </a:pPr>
            <a:r>
              <a:rPr lang="en-GB" sz="1600" dirty="0"/>
              <a:t>Mehr Geschmack durch Mähen</a:t>
            </a:r>
          </a:p>
          <a:p>
            <a:pPr marL="609600" indent="-609600">
              <a:lnSpc>
                <a:spcPct val="80000"/>
              </a:lnSpc>
              <a:buFontTx/>
              <a:buAutoNum type="arabicPeriod"/>
            </a:pPr>
            <a:endParaRPr lang="en-GB" sz="2800" dirty="0"/>
          </a:p>
          <a:p>
            <a:pPr marL="609600" indent="-609600">
              <a:lnSpc>
                <a:spcPct val="80000"/>
              </a:lnSpc>
            </a:pPr>
            <a:endParaRPr lang="en-GB" sz="2800" b="1" dirty="0"/>
          </a:p>
        </p:txBody>
      </p:sp>
    </p:spTree>
    <p:extLst>
      <p:ext uri="{BB962C8B-B14F-4D97-AF65-F5344CB8AC3E}">
        <p14:creationId xmlns:p14="http://schemas.microsoft.com/office/powerpoint/2010/main" val="9093878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a:xfrm>
            <a:off x="491642" y="230188"/>
            <a:ext cx="8442796" cy="791650"/>
          </a:xfrm>
        </p:spPr>
        <p:txBody>
          <a:bodyPr/>
          <a:lstStyle/>
          <a:p>
            <a:pPr algn="l"/>
            <a:r>
              <a:rPr lang="en-US" altLang="nl-NL" sz="2400" b="1" dirty="0">
                <a:solidFill>
                  <a:schemeClr val="tx1"/>
                </a:solidFill>
              </a:rPr>
              <a:t>Praktische Ratschläge: Weiden und große Herden</a:t>
            </a:r>
            <a:endParaRPr lang="nl-NL" altLang="nl-NL" sz="2400" b="1" dirty="0">
              <a:solidFill>
                <a:schemeClr val="tx1"/>
              </a:solidFill>
            </a:endParaRPr>
          </a:p>
        </p:txBody>
      </p:sp>
      <p:sp>
        <p:nvSpPr>
          <p:cNvPr id="41987" name="Tijdelijke aanduiding voor inhoud 3"/>
          <p:cNvSpPr>
            <a:spLocks noGrp="1"/>
          </p:cNvSpPr>
          <p:nvPr>
            <p:ph idx="1"/>
          </p:nvPr>
        </p:nvSpPr>
        <p:spPr>
          <a:xfrm>
            <a:off x="457200" y="1125538"/>
            <a:ext cx="8229600" cy="4038600"/>
          </a:xfrm>
        </p:spPr>
        <p:txBody>
          <a:bodyPr/>
          <a:lstStyle/>
          <a:p>
            <a:pPr>
              <a:buFont typeface="Arial" panose="020B0604020202020204" pitchFamily="34" charset="0"/>
              <a:buChar char="•"/>
            </a:pPr>
            <a:r>
              <a:rPr lang="en-US" altLang="nl-NL" sz="2400" dirty="0"/>
              <a:t>Mach </a:t>
            </a:r>
            <a:r>
              <a:rPr lang="en-US" altLang="nl-NL" sz="2400" dirty="0" err="1" smtClean="0"/>
              <a:t>es</a:t>
            </a:r>
            <a:r>
              <a:rPr lang="en-US" altLang="nl-NL" sz="2400" dirty="0" smtClean="0"/>
              <a:t>!</a:t>
            </a:r>
            <a:endParaRPr lang="en-US" altLang="nl-NL" sz="2400" dirty="0"/>
          </a:p>
          <a:p>
            <a:pPr lvl="1">
              <a:buFont typeface="Arial" panose="020B0604020202020204" pitchFamily="34" charset="0"/>
              <a:buChar char="•"/>
            </a:pPr>
            <a:r>
              <a:rPr lang="en-US" altLang="nl-NL" sz="2400" dirty="0"/>
              <a:t>Was ist eine große Herde?</a:t>
            </a:r>
          </a:p>
          <a:p>
            <a:pPr>
              <a:buFont typeface="Arial" panose="020B0604020202020204" pitchFamily="34" charset="0"/>
              <a:buChar char="•"/>
            </a:pPr>
            <a:r>
              <a:rPr lang="en-US" altLang="nl-NL" sz="2400" dirty="0"/>
              <a:t>Alles größer.....</a:t>
            </a:r>
          </a:p>
          <a:p>
            <a:pPr lvl="1">
              <a:buFont typeface="Arial" panose="020B0604020202020204" pitchFamily="34" charset="0"/>
              <a:buChar char="•"/>
            </a:pPr>
            <a:r>
              <a:rPr lang="en-US" altLang="nl-NL" sz="2400" dirty="0" err="1" smtClean="0"/>
              <a:t>beeinflusst</a:t>
            </a:r>
            <a:r>
              <a:rPr lang="en-US" altLang="nl-NL" sz="2400" dirty="0" smtClean="0"/>
              <a:t> </a:t>
            </a:r>
            <a:r>
              <a:rPr lang="en-US" altLang="nl-NL" sz="2400" dirty="0"/>
              <a:t>auch....</a:t>
            </a:r>
          </a:p>
          <a:p>
            <a:pPr>
              <a:buFont typeface="Arial" panose="020B0604020202020204" pitchFamily="34" charset="0"/>
              <a:buChar char="•"/>
            </a:pPr>
            <a:r>
              <a:rPr lang="en-US" altLang="nl-NL" sz="2400" dirty="0" err="1"/>
              <a:t>Kuhverkehr</a:t>
            </a:r>
            <a:r>
              <a:rPr lang="en-US" altLang="nl-NL" sz="2400" dirty="0"/>
              <a:t>, Wasserversorgung</a:t>
            </a:r>
          </a:p>
          <a:p>
            <a:pPr>
              <a:buFont typeface="Arial" panose="020B0604020202020204" pitchFamily="34" charset="0"/>
              <a:buChar char="•"/>
            </a:pPr>
            <a:r>
              <a:rPr lang="en-US" altLang="nl-NL" sz="2400" dirty="0"/>
              <a:t>Genügend Graszugabe</a:t>
            </a:r>
          </a:p>
          <a:p>
            <a:pPr>
              <a:buFont typeface="Arial" panose="020B0604020202020204" pitchFamily="34" charset="0"/>
              <a:buChar char="•"/>
            </a:pPr>
            <a:r>
              <a:rPr lang="en-US" altLang="nl-NL" sz="2400" dirty="0" err="1" smtClean="0"/>
              <a:t>Teile</a:t>
            </a:r>
            <a:r>
              <a:rPr lang="en-US" altLang="nl-NL" sz="2400" dirty="0" smtClean="0"/>
              <a:t> </a:t>
            </a:r>
            <a:r>
              <a:rPr lang="en-US" altLang="nl-NL" sz="2400" dirty="0"/>
              <a:t>die Herde.....</a:t>
            </a:r>
          </a:p>
          <a:p>
            <a:pPr lvl="1">
              <a:buFont typeface="Arial" panose="020B0604020202020204" pitchFamily="34" charset="0"/>
              <a:buChar char="•"/>
            </a:pPr>
            <a:r>
              <a:rPr lang="en-US" altLang="nl-NL" sz="2400" dirty="0"/>
              <a:t>Hohe und </a:t>
            </a:r>
            <a:r>
              <a:rPr lang="en-US" altLang="nl-NL" sz="2400" dirty="0" err="1"/>
              <a:t>niedrige</a:t>
            </a:r>
            <a:r>
              <a:rPr lang="en-US" altLang="nl-NL" sz="2400" dirty="0"/>
              <a:t> </a:t>
            </a:r>
            <a:r>
              <a:rPr lang="en-US" altLang="nl-NL" sz="2400" dirty="0" err="1"/>
              <a:t>Leistung</a:t>
            </a:r>
            <a:r>
              <a:rPr lang="en-US" altLang="nl-NL" sz="2400" dirty="0"/>
              <a:t>, Alter, Laktationsstadium</a:t>
            </a:r>
          </a:p>
          <a:p>
            <a:pPr>
              <a:buFont typeface="Arial" panose="020B0604020202020204" pitchFamily="34" charset="0"/>
              <a:buChar char="•"/>
            </a:pPr>
            <a:r>
              <a:rPr lang="en-US" altLang="nl-NL" sz="2400" dirty="0" err="1"/>
              <a:t>Kurze</a:t>
            </a:r>
            <a:r>
              <a:rPr lang="en-US" altLang="nl-NL" sz="2400" dirty="0"/>
              <a:t> </a:t>
            </a:r>
            <a:r>
              <a:rPr lang="en-US" altLang="nl-NL" sz="2400" dirty="0" smtClean="0"/>
              <a:t>Rotation, um </a:t>
            </a:r>
            <a:r>
              <a:rPr lang="en-US" altLang="nl-NL" sz="2400" dirty="0" err="1" smtClean="0"/>
              <a:t>Trittschäden</a:t>
            </a:r>
            <a:r>
              <a:rPr lang="en-US" altLang="nl-NL" sz="2400" dirty="0" smtClean="0"/>
              <a:t> </a:t>
            </a:r>
            <a:r>
              <a:rPr lang="en-US" altLang="nl-NL" sz="2400" dirty="0" err="1" smtClean="0"/>
              <a:t>zu</a:t>
            </a:r>
            <a:r>
              <a:rPr lang="en-US" altLang="nl-NL" sz="2400" dirty="0" smtClean="0"/>
              <a:t> </a:t>
            </a:r>
            <a:r>
              <a:rPr lang="en-US" altLang="nl-NL" sz="2400" dirty="0" err="1" smtClean="0"/>
              <a:t>vermeiden</a:t>
            </a:r>
            <a:endParaRPr lang="en-US" altLang="nl-NL" sz="2400" dirty="0"/>
          </a:p>
          <a:p>
            <a:pPr>
              <a:buFont typeface="Arial" panose="020B0604020202020204" pitchFamily="34" charset="0"/>
              <a:buChar char="•"/>
            </a:pPr>
            <a:r>
              <a:rPr lang="en-US" altLang="nl-NL" sz="2400" dirty="0" err="1"/>
              <a:t>Keine</a:t>
            </a:r>
            <a:r>
              <a:rPr lang="en-US" altLang="nl-NL" sz="2400" dirty="0"/>
              <a:t> </a:t>
            </a:r>
            <a:r>
              <a:rPr lang="en-US" altLang="nl-NL" sz="2400" dirty="0" err="1"/>
              <a:t>Eile</a:t>
            </a:r>
            <a:r>
              <a:rPr lang="en-US" altLang="nl-NL" sz="2400" dirty="0"/>
              <a:t>, Kühe sollten das Tempo </a:t>
            </a:r>
            <a:r>
              <a:rPr lang="en-US" altLang="nl-NL" sz="2400" dirty="0" err="1" smtClean="0"/>
              <a:t>bestimmen</a:t>
            </a:r>
            <a:endParaRPr lang="en-US" altLang="nl-NL" sz="2400" dirty="0"/>
          </a:p>
          <a:p>
            <a:endParaRPr lang="nl-NL" altLang="nl-NL" dirty="0"/>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5925" y="1125538"/>
            <a:ext cx="3648075" cy="273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5" name="Afbeelding 4"/>
          <p:cNvPicPr>
            <a:picLocks noChangeAspect="1"/>
          </p:cNvPicPr>
          <p:nvPr/>
        </p:nvPicPr>
        <p:blipFill>
          <a:blip r:embed="rId3"/>
          <a:stretch>
            <a:fillRect/>
          </a:stretch>
        </p:blipFill>
        <p:spPr>
          <a:xfrm>
            <a:off x="4713040" y="5845976"/>
            <a:ext cx="9016765" cy="1012024"/>
          </a:xfrm>
          <a:prstGeom prst="rect">
            <a:avLst/>
          </a:prstGeom>
        </p:spPr>
      </p:pic>
    </p:spTree>
    <p:extLst>
      <p:ext uri="{BB962C8B-B14F-4D97-AF65-F5344CB8AC3E}">
        <p14:creationId xmlns:p14="http://schemas.microsoft.com/office/powerpoint/2010/main" val="34902164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pPr algn="l"/>
            <a:r>
              <a:rPr lang="en-US" sz="2800" dirty="0">
                <a:solidFill>
                  <a:schemeClr val="tx1"/>
                </a:solidFill>
              </a:rPr>
              <a:t>Innovationen &amp; Forschungsthemen in der NL</a:t>
            </a:r>
            <a:r>
              <a:rPr lang="en-GB" sz="2800" b="1" dirty="0">
                <a:solidFill>
                  <a:schemeClr val="tx1"/>
                </a:solidFill>
              </a:rPr>
              <a:t/>
            </a:r>
            <a:br>
              <a:rPr lang="en-GB" sz="2800" b="1" dirty="0">
                <a:solidFill>
                  <a:schemeClr val="tx1"/>
                </a:solidFill>
              </a:rPr>
            </a:br>
            <a:r>
              <a:rPr lang="en-GB" sz="2800" dirty="0">
                <a:solidFill>
                  <a:schemeClr val="tx1"/>
                </a:solidFill>
              </a:rPr>
              <a:t>    </a:t>
            </a:r>
            <a:endParaRPr lang="en-GB" sz="2800" b="1" dirty="0">
              <a:solidFill>
                <a:schemeClr val="tx1"/>
              </a:solidFill>
            </a:endParaRPr>
          </a:p>
        </p:txBody>
      </p:sp>
      <p:sp>
        <p:nvSpPr>
          <p:cNvPr id="4" name="Tijdelijke aanduiding voor tekst 3"/>
          <p:cNvSpPr>
            <a:spLocks noGrp="1"/>
          </p:cNvSpPr>
          <p:nvPr>
            <p:ph type="body" sz="quarter" idx="10"/>
          </p:nvPr>
        </p:nvSpPr>
        <p:spPr/>
        <p:txBody>
          <a:bodyPr/>
          <a:lstStyle/>
          <a:p>
            <a:endParaRPr lang="nl-NL" dirty="0"/>
          </a:p>
        </p:txBody>
      </p:sp>
      <p:pic>
        <p:nvPicPr>
          <p:cNvPr id="6" name="Picture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bwMode="auto">
          <a:xfrm>
            <a:off x="749507" y="1564458"/>
            <a:ext cx="6086475" cy="40814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4288" y="1340768"/>
            <a:ext cx="165893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2280" y="3357436"/>
            <a:ext cx="1318751" cy="360040"/>
          </a:xfrm>
          <a:prstGeom prst="rect">
            <a:avLst/>
          </a:prstGeom>
        </p:spPr>
      </p:pic>
    </p:spTree>
    <p:extLst>
      <p:ext uri="{BB962C8B-B14F-4D97-AF65-F5344CB8AC3E}">
        <p14:creationId xmlns:p14="http://schemas.microsoft.com/office/powerpoint/2010/main" val="8232178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GNES_achtergrond pp_051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203" y="359588"/>
            <a:ext cx="8995284" cy="6382173"/>
          </a:xfrm>
          <a:prstGeom prst="rect">
            <a:avLst/>
          </a:prstGeom>
        </p:spPr>
      </p:pic>
      <p:pic>
        <p:nvPicPr>
          <p:cNvPr id="7" name="Afbeelding 6" descr="achtergrond engel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087" y="1083735"/>
            <a:ext cx="8253781" cy="5637936"/>
          </a:xfrm>
          <a:prstGeom prst="rect">
            <a:avLst/>
          </a:prstGeom>
        </p:spPr>
      </p:pic>
      <p:pic>
        <p:nvPicPr>
          <p:cNvPr id="9" name="Afbeelding 8"/>
          <p:cNvPicPr>
            <a:picLocks noChangeAspect="1"/>
          </p:cNvPicPr>
          <p:nvPr/>
        </p:nvPicPr>
        <p:blipFill>
          <a:blip r:embed="rId4"/>
          <a:stretch>
            <a:fillRect/>
          </a:stretch>
        </p:blipFill>
        <p:spPr>
          <a:xfrm>
            <a:off x="3633702" y="3031812"/>
            <a:ext cx="2568946" cy="838209"/>
          </a:xfrm>
          <a:prstGeom prst="rect">
            <a:avLst/>
          </a:prstGeom>
        </p:spPr>
      </p:pic>
      <p:pic>
        <p:nvPicPr>
          <p:cNvPr id="10" name="Afbeelding 9"/>
          <p:cNvPicPr>
            <a:picLocks noChangeAspect="1"/>
          </p:cNvPicPr>
          <p:nvPr/>
        </p:nvPicPr>
        <p:blipFill>
          <a:blip r:embed="rId4"/>
          <a:stretch>
            <a:fillRect/>
          </a:stretch>
        </p:blipFill>
        <p:spPr>
          <a:xfrm rot="17840203">
            <a:off x="2581962" y="2136208"/>
            <a:ext cx="2552700" cy="825500"/>
          </a:xfrm>
          <a:prstGeom prst="rect">
            <a:avLst/>
          </a:prstGeom>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b="18410"/>
          <a:stretch/>
        </p:blipFill>
        <p:spPr>
          <a:xfrm>
            <a:off x="3551767" y="3865035"/>
            <a:ext cx="2959100" cy="2476498"/>
          </a:xfrm>
          <a:prstGeom prst="rect">
            <a:avLst/>
          </a:prstGeom>
        </p:spPr>
      </p:pic>
      <p:pic>
        <p:nvPicPr>
          <p:cNvPr id="2" name="Afbeelding 1"/>
          <p:cNvPicPr>
            <a:picLocks noChangeAspect="1"/>
          </p:cNvPicPr>
          <p:nvPr/>
        </p:nvPicPr>
        <p:blipFill>
          <a:blip r:embed="rId6"/>
          <a:stretch>
            <a:fillRect/>
          </a:stretch>
        </p:blipFill>
        <p:spPr>
          <a:xfrm>
            <a:off x="5791200" y="3872313"/>
            <a:ext cx="2451100" cy="1104900"/>
          </a:xfrm>
          <a:prstGeom prst="rect">
            <a:avLst/>
          </a:prstGeom>
        </p:spPr>
      </p:pic>
      <p:pic>
        <p:nvPicPr>
          <p:cNvPr id="5" name="Afbeelding 4"/>
          <p:cNvPicPr>
            <a:picLocks noChangeAspect="1"/>
          </p:cNvPicPr>
          <p:nvPr/>
        </p:nvPicPr>
        <p:blipFill>
          <a:blip r:embed="rId7"/>
          <a:stretch>
            <a:fillRect/>
          </a:stretch>
        </p:blipFill>
        <p:spPr>
          <a:xfrm>
            <a:off x="1466770" y="4055532"/>
            <a:ext cx="4279900" cy="609600"/>
          </a:xfrm>
          <a:prstGeom prst="rect">
            <a:avLst/>
          </a:prstGeom>
        </p:spPr>
      </p:pic>
      <p:sp>
        <p:nvSpPr>
          <p:cNvPr id="3" name="Tekstvak 2"/>
          <p:cNvSpPr txBox="1"/>
          <p:nvPr/>
        </p:nvSpPr>
        <p:spPr>
          <a:xfrm>
            <a:off x="4673841" y="2087293"/>
            <a:ext cx="2613891" cy="923330"/>
          </a:xfrm>
          <a:prstGeom prst="rect">
            <a:avLst/>
          </a:prstGeom>
          <a:noFill/>
        </p:spPr>
        <p:txBody>
          <a:bodyPr wrap="square" rtlCol="0">
            <a:spAutoFit/>
          </a:bodyPr>
          <a:lstStyle/>
          <a:p>
            <a:pPr>
              <a:defRPr/>
            </a:pPr>
            <a:r>
              <a:rPr lang="en-GB" dirty="0">
                <a:solidFill>
                  <a:prstClr val="black"/>
                </a:solidFill>
              </a:rPr>
              <a:t>Technisch</a:t>
            </a:r>
          </a:p>
          <a:p>
            <a:pPr>
              <a:defRPr/>
            </a:pPr>
            <a:r>
              <a:rPr lang="en-GB" dirty="0" err="1">
                <a:solidFill>
                  <a:prstClr val="black"/>
                </a:solidFill>
              </a:rPr>
              <a:t>Wirschaftlich</a:t>
            </a:r>
            <a:endParaRPr lang="en-GB" dirty="0">
              <a:solidFill>
                <a:prstClr val="black"/>
              </a:solidFill>
            </a:endParaRPr>
          </a:p>
          <a:p>
            <a:pPr>
              <a:defRPr/>
            </a:pPr>
            <a:r>
              <a:rPr lang="en-GB" dirty="0">
                <a:solidFill>
                  <a:prstClr val="black"/>
                </a:solidFill>
              </a:rPr>
              <a:t>Sozial</a:t>
            </a:r>
            <a:endParaRPr lang="nl-NL" dirty="0">
              <a:solidFill>
                <a:prstClr val="black"/>
              </a:solidFill>
            </a:endParaRPr>
          </a:p>
        </p:txBody>
      </p:sp>
      <p:pic>
        <p:nvPicPr>
          <p:cNvPr id="11" name="Afbeelding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58709" y="452582"/>
            <a:ext cx="1357746" cy="905164"/>
          </a:xfrm>
          <a:prstGeom prst="rect">
            <a:avLst/>
          </a:prstGeom>
        </p:spPr>
      </p:pic>
      <p:pic>
        <p:nvPicPr>
          <p:cNvPr id="12"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58709" y="1458638"/>
            <a:ext cx="1345679" cy="70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58709" y="2273597"/>
            <a:ext cx="1357746" cy="77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p:cNvPicPr>
            <a:picLocks noChangeAspect="1"/>
          </p:cNvPicPr>
          <p:nvPr/>
        </p:nvPicPr>
        <p:blipFill>
          <a:blip r:embed="rId11"/>
          <a:stretch>
            <a:fillRect/>
          </a:stretch>
        </p:blipFill>
        <p:spPr>
          <a:xfrm>
            <a:off x="1307003" y="484680"/>
            <a:ext cx="1084910" cy="1583969"/>
          </a:xfrm>
          <a:prstGeom prst="rect">
            <a:avLst/>
          </a:prstGeom>
        </p:spPr>
      </p:pic>
      <p:sp>
        <p:nvSpPr>
          <p:cNvPr id="14" name="Tekstvak 13"/>
          <p:cNvSpPr txBox="1"/>
          <p:nvPr/>
        </p:nvSpPr>
        <p:spPr>
          <a:xfrm>
            <a:off x="2529386" y="522300"/>
            <a:ext cx="4058917" cy="369332"/>
          </a:xfrm>
          <a:prstGeom prst="rect">
            <a:avLst/>
          </a:prstGeom>
          <a:noFill/>
        </p:spPr>
        <p:txBody>
          <a:bodyPr wrap="square" rtlCol="0">
            <a:spAutoFit/>
          </a:bodyPr>
          <a:lstStyle/>
          <a:p>
            <a:pPr>
              <a:defRPr/>
            </a:pPr>
            <a:r>
              <a:rPr lang="nl-NL" dirty="0" err="1">
                <a:solidFill>
                  <a:prstClr val="black"/>
                </a:solidFill>
              </a:rPr>
              <a:t>Weideforschung</a:t>
            </a:r>
            <a:endParaRPr lang="nl-NL" dirty="0">
              <a:solidFill>
                <a:prstClr val="black"/>
              </a:solidFill>
            </a:endParaRPr>
          </a:p>
        </p:txBody>
      </p:sp>
    </p:spTree>
    <p:extLst>
      <p:ext uri="{BB962C8B-B14F-4D97-AF65-F5344CB8AC3E}">
        <p14:creationId xmlns:p14="http://schemas.microsoft.com/office/powerpoint/2010/main" val="409652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algn="l"/>
            <a:r>
              <a:rPr lang="nl-NL" sz="3200" dirty="0">
                <a:solidFill>
                  <a:schemeClr val="tx1"/>
                </a:solidFill>
              </a:rPr>
              <a:t>Mobiles </a:t>
            </a:r>
            <a:r>
              <a:rPr lang="nl-NL" sz="3200" dirty="0" err="1">
                <a:solidFill>
                  <a:schemeClr val="tx1"/>
                </a:solidFill>
              </a:rPr>
              <a:t>Melken</a:t>
            </a:r>
            <a:r>
              <a:rPr lang="nl-NL" sz="3200" b="1" dirty="0">
                <a:solidFill>
                  <a:schemeClr val="tx1"/>
                </a:solidFill>
              </a:rPr>
              <a:t/>
            </a:r>
            <a:br>
              <a:rPr lang="nl-NL" sz="3200" b="1" dirty="0">
                <a:solidFill>
                  <a:schemeClr val="tx1"/>
                </a:solidFill>
              </a:rPr>
            </a:br>
            <a:r>
              <a:rPr lang="nl-NL" sz="3200" dirty="0">
                <a:solidFill>
                  <a:schemeClr val="tx1"/>
                </a:solidFill>
              </a:rPr>
              <a:t>    </a:t>
            </a:r>
            <a:endParaRPr lang="nl-NL" sz="3200" b="1" dirty="0">
              <a:solidFill>
                <a:schemeClr val="tx1"/>
              </a:solidFill>
            </a:endParaRPr>
          </a:p>
        </p:txBody>
      </p:sp>
      <p:sp>
        <p:nvSpPr>
          <p:cNvPr id="288772" name="Rectangle 4"/>
          <p:cNvSpPr>
            <a:spLocks noGrp="1" noChangeArrowheads="1"/>
          </p:cNvSpPr>
          <p:nvPr>
            <p:ph idx="4294967295"/>
          </p:nvPr>
        </p:nvSpPr>
        <p:spPr>
          <a:xfrm>
            <a:off x="228600" y="1398717"/>
            <a:ext cx="5317724" cy="4540443"/>
          </a:xfrm>
        </p:spPr>
        <p:txBody>
          <a:bodyPr/>
          <a:lstStyle/>
          <a:p>
            <a:pPr>
              <a:lnSpc>
                <a:spcPct val="90000"/>
              </a:lnSpc>
              <a:buFont typeface="Arial" panose="020B0604020202020204" pitchFamily="34" charset="0"/>
              <a:buChar char="•"/>
            </a:pPr>
            <a:r>
              <a:rPr lang="en-US" sz="2400" dirty="0"/>
              <a:t>Perspektiven für </a:t>
            </a:r>
          </a:p>
          <a:p>
            <a:pPr lvl="1">
              <a:lnSpc>
                <a:spcPct val="90000"/>
              </a:lnSpc>
              <a:buFont typeface="Arial" panose="020B0604020202020204" pitchFamily="34" charset="0"/>
              <a:buChar char="•"/>
            </a:pPr>
            <a:r>
              <a:rPr lang="en-US" sz="2000" dirty="0" err="1"/>
              <a:t>Weiden</a:t>
            </a:r>
            <a:r>
              <a:rPr lang="en-US" sz="2000" dirty="0"/>
              <a:t> in großer </a:t>
            </a:r>
            <a:r>
              <a:rPr lang="en-US" sz="2000" dirty="0" err="1"/>
              <a:t>Entfernung</a:t>
            </a:r>
            <a:r>
              <a:rPr lang="en-US" sz="2000" dirty="0"/>
              <a:t> </a:t>
            </a:r>
            <a:r>
              <a:rPr lang="en-US" sz="2000" dirty="0" err="1"/>
              <a:t>vom</a:t>
            </a:r>
            <a:r>
              <a:rPr lang="en-US" sz="2000" dirty="0"/>
              <a:t> </a:t>
            </a:r>
            <a:r>
              <a:rPr lang="en-US" sz="2000" dirty="0" err="1" smtClean="0"/>
              <a:t>Betriebsstandort</a:t>
            </a:r>
            <a:endParaRPr lang="en-US" sz="2000" dirty="0"/>
          </a:p>
          <a:p>
            <a:pPr lvl="1">
              <a:lnSpc>
                <a:spcPct val="90000"/>
              </a:lnSpc>
              <a:buFont typeface="Arial" panose="020B0604020202020204" pitchFamily="34" charset="0"/>
              <a:buChar char="•"/>
            </a:pPr>
            <a:r>
              <a:rPr lang="en-US" sz="2000" dirty="0"/>
              <a:t>Partielle Beweidung großer Herden</a:t>
            </a:r>
          </a:p>
          <a:p>
            <a:pPr lvl="1">
              <a:lnSpc>
                <a:spcPct val="90000"/>
              </a:lnSpc>
              <a:buFont typeface="Arial" panose="020B0604020202020204" pitchFamily="34" charset="0"/>
              <a:buChar char="•"/>
            </a:pPr>
            <a:r>
              <a:rPr lang="en-US" sz="2000" dirty="0" err="1"/>
              <a:t>Naturnahe</a:t>
            </a:r>
            <a:r>
              <a:rPr lang="en-US" sz="2000" dirty="0"/>
              <a:t> </a:t>
            </a:r>
            <a:r>
              <a:rPr lang="en-US" sz="2000" dirty="0" err="1"/>
              <a:t>Landwirtschaft</a:t>
            </a:r>
            <a:endParaRPr lang="en-US" sz="2000" dirty="0"/>
          </a:p>
          <a:p>
            <a:pPr>
              <a:lnSpc>
                <a:spcPct val="90000"/>
              </a:lnSpc>
              <a:buFont typeface="Arial" panose="020B0604020202020204" pitchFamily="34" charset="0"/>
              <a:buChar char="•"/>
            </a:pPr>
            <a:endParaRPr lang="en-US" sz="2400" dirty="0"/>
          </a:p>
          <a:p>
            <a:pPr>
              <a:lnSpc>
                <a:spcPct val="90000"/>
              </a:lnSpc>
              <a:buFont typeface="Arial" panose="020B0604020202020204" pitchFamily="34" charset="0"/>
              <a:buChar char="•"/>
            </a:pPr>
            <a:r>
              <a:rPr lang="en-US" sz="2400" dirty="0"/>
              <a:t>Forschungsthemen "</a:t>
            </a:r>
            <a:r>
              <a:rPr lang="en-US" sz="2400" dirty="0" err="1"/>
              <a:t>Natureluur</a:t>
            </a:r>
            <a:r>
              <a:rPr lang="en-US" sz="2400" dirty="0"/>
              <a:t>" (NL)</a:t>
            </a:r>
          </a:p>
          <a:p>
            <a:pPr marL="0" indent="0">
              <a:lnSpc>
                <a:spcPct val="90000"/>
              </a:lnSpc>
              <a:buNone/>
            </a:pPr>
            <a:r>
              <a:rPr lang="en-US" sz="2400" dirty="0"/>
              <a:t>       (2008-2010)</a:t>
            </a:r>
          </a:p>
          <a:p>
            <a:pPr lvl="1">
              <a:lnSpc>
                <a:spcPct val="90000"/>
              </a:lnSpc>
              <a:buFont typeface="Arial" panose="020B0604020202020204" pitchFamily="34" charset="0"/>
              <a:buChar char="•"/>
            </a:pPr>
            <a:r>
              <a:rPr lang="en-US" sz="2000" dirty="0"/>
              <a:t>Technische Entwicklung dieser Innovation</a:t>
            </a:r>
          </a:p>
          <a:p>
            <a:pPr lvl="1">
              <a:lnSpc>
                <a:spcPct val="90000"/>
              </a:lnSpc>
              <a:buFont typeface="Arial" panose="020B0604020202020204" pitchFamily="34" charset="0"/>
              <a:buChar char="•"/>
            </a:pPr>
            <a:r>
              <a:rPr lang="en-US" sz="2000" dirty="0" err="1"/>
              <a:t>Erkunden</a:t>
            </a:r>
            <a:r>
              <a:rPr lang="en-US" sz="2000" dirty="0"/>
              <a:t> der Weidesysteme mit </a:t>
            </a:r>
            <a:r>
              <a:rPr lang="en-US" sz="2000" dirty="0" err="1"/>
              <a:t>Natureluur</a:t>
            </a:r>
            <a:r>
              <a:rPr lang="en-US" sz="2000" dirty="0"/>
              <a:t>".</a:t>
            </a:r>
          </a:p>
          <a:p>
            <a:pPr lvl="1">
              <a:lnSpc>
                <a:spcPct val="90000"/>
              </a:lnSpc>
              <a:buFont typeface="Arial" panose="020B0604020202020204" pitchFamily="34" charset="0"/>
              <a:buChar char="•"/>
            </a:pPr>
            <a:r>
              <a:rPr lang="en-US" sz="2000" dirty="0"/>
              <a:t>Wie werden sich die Kühe verhalten?</a:t>
            </a:r>
          </a:p>
          <a:p>
            <a:pPr lvl="1">
              <a:lnSpc>
                <a:spcPct val="90000"/>
              </a:lnSpc>
              <a:buFont typeface="Arial" panose="020B0604020202020204" pitchFamily="34" charset="0"/>
              <a:buChar char="•"/>
            </a:pPr>
            <a:r>
              <a:rPr lang="en-US" sz="2000" dirty="0" err="1"/>
              <a:t>Optimierung</a:t>
            </a:r>
            <a:r>
              <a:rPr lang="en-US" sz="2000" dirty="0"/>
              <a:t> des </a:t>
            </a:r>
            <a:r>
              <a:rPr lang="en-US" sz="2000" dirty="0" err="1"/>
              <a:t>Milchvieh</a:t>
            </a:r>
            <a:r>
              <a:rPr lang="en-US" sz="2000" dirty="0"/>
              <a:t>-Managements</a:t>
            </a:r>
          </a:p>
          <a:p>
            <a:pPr>
              <a:lnSpc>
                <a:spcPct val="90000"/>
              </a:lnSpc>
            </a:pPr>
            <a:endParaRPr lang="nl-NL" sz="2400" dirty="0"/>
          </a:p>
        </p:txBody>
      </p:sp>
      <p:pic>
        <p:nvPicPr>
          <p:cNvPr id="288773" name="Picture 5" descr="F:\foto's\persfoto's Natureluur\Natureluur pers 2 intern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0" y="332656"/>
            <a:ext cx="3200400" cy="2101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F:\foto's\foto's fred\_RGB9293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5930" y="3306917"/>
            <a:ext cx="3229470" cy="216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20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4804" y="152373"/>
            <a:ext cx="6887375" cy="1086639"/>
          </a:xfrm>
        </p:spPr>
        <p:txBody>
          <a:bodyPr/>
          <a:lstStyle/>
          <a:p>
            <a:r>
              <a:rPr lang="en-US" sz="2400" dirty="0" err="1">
                <a:solidFill>
                  <a:schemeClr val="tx1"/>
                </a:solidFill>
                <a:latin typeface="+mn-lt"/>
              </a:rPr>
              <a:t>Hochwertige</a:t>
            </a:r>
            <a:r>
              <a:rPr lang="en-US" sz="2400" dirty="0">
                <a:solidFill>
                  <a:schemeClr val="tx1"/>
                </a:solidFill>
                <a:latin typeface="+mn-lt"/>
              </a:rPr>
              <a:t> </a:t>
            </a:r>
            <a:r>
              <a:rPr lang="en-US" sz="2400" dirty="0" err="1">
                <a:solidFill>
                  <a:schemeClr val="tx1"/>
                </a:solidFill>
                <a:latin typeface="+mn-lt"/>
              </a:rPr>
              <a:t>Grassilage</a:t>
            </a:r>
            <a:r>
              <a:rPr lang="en-US" sz="2400" dirty="0">
                <a:solidFill>
                  <a:schemeClr val="tx1"/>
                </a:solidFill>
                <a:latin typeface="+mn-lt"/>
              </a:rPr>
              <a:t> </a:t>
            </a:r>
            <a:r>
              <a:rPr lang="en-US" sz="2400" dirty="0" err="1">
                <a:solidFill>
                  <a:schemeClr val="tx1"/>
                </a:solidFill>
                <a:latin typeface="+mn-lt"/>
              </a:rPr>
              <a:t>für</a:t>
            </a:r>
            <a:r>
              <a:rPr lang="en-US" sz="2400" dirty="0">
                <a:solidFill>
                  <a:schemeClr val="tx1"/>
                </a:solidFill>
                <a:latin typeface="+mn-lt"/>
              </a:rPr>
              <a:t> </a:t>
            </a:r>
            <a:r>
              <a:rPr lang="en-US" sz="2400" dirty="0" err="1">
                <a:solidFill>
                  <a:schemeClr val="tx1"/>
                </a:solidFill>
                <a:latin typeface="+mn-lt"/>
              </a:rPr>
              <a:t>Milchkühe</a:t>
            </a:r>
            <a:r>
              <a:rPr lang="en-US" sz="2400" dirty="0">
                <a:solidFill>
                  <a:schemeClr val="tx1"/>
                </a:solidFill>
                <a:latin typeface="+mn-lt"/>
              </a:rPr>
              <a:t> </a:t>
            </a:r>
            <a:r>
              <a:rPr lang="en-US" sz="2400" dirty="0" err="1">
                <a:solidFill>
                  <a:schemeClr val="tx1"/>
                </a:solidFill>
                <a:latin typeface="+mn-lt"/>
              </a:rPr>
              <a:t>zeigt</a:t>
            </a:r>
            <a:r>
              <a:rPr lang="en-US" sz="2400" dirty="0">
                <a:solidFill>
                  <a:schemeClr val="tx1"/>
                </a:solidFill>
                <a:latin typeface="+mn-lt"/>
              </a:rPr>
              <a:t> </a:t>
            </a:r>
            <a:r>
              <a:rPr lang="en-US" sz="2400" dirty="0" err="1">
                <a:solidFill>
                  <a:schemeClr val="tx1"/>
                </a:solidFill>
                <a:latin typeface="+mn-lt"/>
              </a:rPr>
              <a:t>sich</a:t>
            </a:r>
            <a:r>
              <a:rPr lang="en-US" sz="2400" dirty="0">
                <a:solidFill>
                  <a:schemeClr val="tx1"/>
                </a:solidFill>
                <a:latin typeface="+mn-lt"/>
              </a:rPr>
              <a:t> </a:t>
            </a:r>
            <a:r>
              <a:rPr lang="en-US" sz="2400" dirty="0" err="1">
                <a:solidFill>
                  <a:schemeClr val="tx1"/>
                </a:solidFill>
                <a:latin typeface="+mn-lt"/>
              </a:rPr>
              <a:t>unter</a:t>
            </a:r>
            <a:r>
              <a:rPr lang="en-US" sz="2400" dirty="0">
                <a:solidFill>
                  <a:schemeClr val="tx1"/>
                </a:solidFill>
                <a:latin typeface="+mn-lt"/>
              </a:rPr>
              <a:t> </a:t>
            </a:r>
            <a:r>
              <a:rPr lang="en-US" sz="2400" dirty="0" err="1">
                <a:solidFill>
                  <a:schemeClr val="tx1"/>
                </a:solidFill>
                <a:latin typeface="+mn-lt"/>
              </a:rPr>
              <a:t>anderem</a:t>
            </a:r>
            <a:r>
              <a:rPr lang="en-US" sz="2400" dirty="0">
                <a:solidFill>
                  <a:schemeClr val="tx1"/>
                </a:solidFill>
                <a:latin typeface="+mn-lt"/>
              </a:rPr>
              <a:t> </a:t>
            </a:r>
            <a:r>
              <a:rPr lang="en-US" sz="2400" dirty="0" err="1">
                <a:solidFill>
                  <a:schemeClr val="tx1"/>
                </a:solidFill>
                <a:latin typeface="+mn-lt"/>
              </a:rPr>
              <a:t>durch</a:t>
            </a:r>
            <a:r>
              <a:rPr lang="en-US" sz="2400" dirty="0">
                <a:solidFill>
                  <a:schemeClr val="tx1"/>
                </a:solidFill>
                <a:latin typeface="+mn-lt"/>
              </a:rPr>
              <a:t>:</a:t>
            </a:r>
          </a:p>
        </p:txBody>
      </p:sp>
      <p:sp>
        <p:nvSpPr>
          <p:cNvPr id="7" name="Rectangle 3"/>
          <p:cNvSpPr>
            <a:spLocks noGrp="1" noChangeArrowheads="1"/>
          </p:cNvSpPr>
          <p:nvPr/>
        </p:nvSpPr>
        <p:spPr bwMode="auto">
          <a:xfrm>
            <a:off x="332836" y="1249121"/>
            <a:ext cx="6691313" cy="308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40000"/>
              </a:spcBef>
              <a:buSzPct val="130000"/>
              <a:defRPr/>
            </a:pPr>
            <a:r>
              <a:rPr lang="en-AU" altLang="en-US" sz="2000" kern="0" dirty="0">
                <a:solidFill>
                  <a:prstClr val="black"/>
                </a:solidFill>
                <a:latin typeface="Calibri"/>
              </a:rPr>
              <a:t>Guter Nährwert</a:t>
            </a:r>
          </a:p>
          <a:p>
            <a:pPr lvl="1" eaLnBrk="1" hangingPunct="1">
              <a:spcBef>
                <a:spcPct val="40000"/>
              </a:spcBef>
              <a:buSzPct val="130000"/>
              <a:tabLst>
                <a:tab pos="3233738" algn="l"/>
              </a:tabLst>
              <a:defRPr/>
            </a:pPr>
            <a:r>
              <a:rPr lang="en-AU" altLang="en-US" sz="2000" kern="0" dirty="0">
                <a:solidFill>
                  <a:prstClr val="black"/>
                </a:solidFill>
                <a:latin typeface="Calibri"/>
              </a:rPr>
              <a:t>Energie 11-11,5 </a:t>
            </a:r>
            <a:r>
              <a:rPr lang="en-AU" altLang="en-US" sz="2000" kern="0" dirty="0" smtClean="0">
                <a:solidFill>
                  <a:prstClr val="black"/>
                </a:solidFill>
                <a:latin typeface="Calibri"/>
              </a:rPr>
              <a:t>MJ ME/kg </a:t>
            </a:r>
            <a:r>
              <a:rPr lang="en-AU" altLang="en-US" sz="2000" kern="0" dirty="0">
                <a:solidFill>
                  <a:prstClr val="black"/>
                </a:solidFill>
                <a:latin typeface="Calibri"/>
              </a:rPr>
              <a:t>TM</a:t>
            </a:r>
          </a:p>
          <a:p>
            <a:pPr lvl="1" eaLnBrk="1" hangingPunct="1">
              <a:spcBef>
                <a:spcPct val="40000"/>
              </a:spcBef>
              <a:buSzPct val="130000"/>
              <a:tabLst>
                <a:tab pos="3233738" algn="l"/>
              </a:tabLst>
              <a:defRPr/>
            </a:pPr>
            <a:r>
              <a:rPr lang="en-AU" altLang="en-US" sz="2000" kern="0" dirty="0">
                <a:solidFill>
                  <a:prstClr val="black"/>
                </a:solidFill>
                <a:latin typeface="Calibri"/>
              </a:rPr>
              <a:t>Rohprotein 130-160 g/kg TM </a:t>
            </a:r>
          </a:p>
          <a:p>
            <a:pPr lvl="1" eaLnBrk="1" hangingPunct="1">
              <a:spcBef>
                <a:spcPct val="40000"/>
              </a:spcBef>
              <a:buSzPct val="130000"/>
              <a:tabLst>
                <a:tab pos="3233738" algn="l"/>
              </a:tabLst>
              <a:defRPr/>
            </a:pPr>
            <a:r>
              <a:rPr lang="en-AU" altLang="en-US" sz="2000" kern="0" dirty="0">
                <a:solidFill>
                  <a:prstClr val="black"/>
                </a:solidFill>
                <a:latin typeface="Calibri"/>
              </a:rPr>
              <a:t>30-35 % </a:t>
            </a:r>
            <a:r>
              <a:rPr lang="en-AU" altLang="en-US" sz="2000" kern="0" dirty="0" smtClean="0">
                <a:solidFill>
                  <a:prstClr val="black"/>
                </a:solidFill>
                <a:latin typeface="Calibri"/>
              </a:rPr>
              <a:t>TM-</a:t>
            </a:r>
            <a:r>
              <a:rPr lang="en-AU" altLang="en-US" sz="2000" kern="0" dirty="0" err="1" smtClean="0">
                <a:solidFill>
                  <a:prstClr val="black"/>
                </a:solidFill>
                <a:latin typeface="Calibri"/>
              </a:rPr>
              <a:t>Gehalt</a:t>
            </a:r>
            <a:endParaRPr lang="en-AU" altLang="en-US" sz="2000" kern="0" dirty="0">
              <a:solidFill>
                <a:prstClr val="black"/>
              </a:solidFill>
              <a:latin typeface="Calibri"/>
            </a:endParaRPr>
          </a:p>
          <a:p>
            <a:pPr lvl="1" eaLnBrk="1" hangingPunct="1">
              <a:spcBef>
                <a:spcPct val="40000"/>
              </a:spcBef>
              <a:buSzPct val="130000"/>
              <a:tabLst>
                <a:tab pos="3233738" algn="l"/>
              </a:tabLst>
              <a:defRPr/>
            </a:pPr>
            <a:r>
              <a:rPr lang="en-AU" altLang="en-US" sz="2000" kern="0" dirty="0">
                <a:solidFill>
                  <a:prstClr val="black"/>
                </a:solidFill>
                <a:latin typeface="Calibri"/>
              </a:rPr>
              <a:t>Faser 450-550 g NDF/kg TM</a:t>
            </a:r>
          </a:p>
          <a:p>
            <a:pPr eaLnBrk="1" hangingPunct="1">
              <a:spcBef>
                <a:spcPct val="40000"/>
              </a:spcBef>
              <a:buSzPct val="130000"/>
              <a:defRPr/>
            </a:pPr>
            <a:r>
              <a:rPr lang="en-AU" altLang="en-US" sz="2000" kern="0" dirty="0" err="1">
                <a:solidFill>
                  <a:prstClr val="black"/>
                </a:solidFill>
                <a:latin typeface="Calibri"/>
              </a:rPr>
              <a:t>Schmackhaftigkeit</a:t>
            </a:r>
            <a:r>
              <a:rPr lang="en-AU" altLang="en-US" sz="2000" kern="0" dirty="0">
                <a:solidFill>
                  <a:prstClr val="black"/>
                </a:solidFill>
                <a:latin typeface="Calibri"/>
              </a:rPr>
              <a:t> - hoher Zuckergehalt</a:t>
            </a:r>
          </a:p>
          <a:p>
            <a:pPr eaLnBrk="1" hangingPunct="1">
              <a:spcBef>
                <a:spcPct val="40000"/>
              </a:spcBef>
              <a:buSzPct val="130000"/>
              <a:defRPr/>
            </a:pPr>
            <a:r>
              <a:rPr lang="en-AU" altLang="en-US" sz="2000" kern="0" dirty="0">
                <a:solidFill>
                  <a:prstClr val="black"/>
                </a:solidFill>
                <a:latin typeface="Calibri"/>
              </a:rPr>
              <a:t>Gute Hygienequalität</a:t>
            </a:r>
          </a:p>
        </p:txBody>
      </p:sp>
      <p:pic>
        <p:nvPicPr>
          <p:cNvPr id="3" name="Bildobjekt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2238" y="3797982"/>
            <a:ext cx="3812988" cy="2859741"/>
          </a:xfrm>
          <a:prstGeom prst="rect">
            <a:avLst/>
          </a:prstGeom>
          <a:ln>
            <a:noFill/>
          </a:ln>
          <a:effectLst>
            <a:outerShdw blurRad="292100" dist="139700" dir="2700000" algn="tl" rotWithShape="0">
              <a:srgbClr val="333333">
                <a:alpha val="65000"/>
              </a:srgbClr>
            </a:outerShdw>
          </a:effectLst>
        </p:spPr>
      </p:pic>
      <p:sp>
        <p:nvSpPr>
          <p:cNvPr id="6" name="textruta 5"/>
          <p:cNvSpPr txBox="1"/>
          <p:nvPr/>
        </p:nvSpPr>
        <p:spPr>
          <a:xfrm>
            <a:off x="7519442" y="6332368"/>
            <a:ext cx="1511558" cy="246221"/>
          </a:xfrm>
          <a:prstGeom prst="rect">
            <a:avLst/>
          </a:prstGeom>
          <a:noFill/>
        </p:spPr>
        <p:txBody>
          <a:bodyPr wrap="square" rtlCol="0">
            <a:spAutoFit/>
          </a:bodyPr>
          <a:lstStyle/>
          <a:p>
            <a:pPr defTabSz="457200">
              <a:defRPr/>
            </a:pPr>
            <a:r>
              <a:rPr lang="sv-SE" sz="1000" dirty="0">
                <a:solidFill>
                  <a:prstClr val="white"/>
                </a:solidFill>
              </a:rPr>
              <a:t>Foto: Rolf Spörndly</a:t>
            </a:r>
          </a:p>
        </p:txBody>
      </p:sp>
      <p:sp>
        <p:nvSpPr>
          <p:cNvPr id="8" name="Rechteck 7"/>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6389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1" y="230188"/>
            <a:ext cx="7054467" cy="791650"/>
          </a:xfrm>
        </p:spPr>
        <p:txBody>
          <a:bodyPr/>
          <a:lstStyle/>
          <a:p>
            <a:pPr algn="l"/>
            <a:r>
              <a:rPr lang="nl-NL" sz="2400" b="1" dirty="0" err="1">
                <a:solidFill>
                  <a:schemeClr val="tx1"/>
                </a:solidFill>
              </a:rPr>
              <a:t>Dynamische Beweidung</a:t>
            </a:r>
            <a:r>
              <a:rPr lang="nl-NL" sz="2400" b="1" dirty="0">
                <a:solidFill>
                  <a:schemeClr val="tx1"/>
                </a:solidFill>
              </a:rPr>
              <a:t>; </a:t>
            </a:r>
            <a:r>
              <a:rPr lang="nl-NL" sz="2400" b="1" dirty="0" err="1">
                <a:solidFill>
                  <a:schemeClr val="tx1"/>
                </a:solidFill>
              </a:rPr>
              <a:t>Auswahl des</a:t>
            </a:r>
            <a:r>
              <a:rPr lang="nl-NL" sz="2400" b="1" dirty="0">
                <a:solidFill>
                  <a:schemeClr val="tx1"/>
                </a:solidFill>
              </a:rPr>
              <a:t> richtigen Weidesystems</a:t>
            </a:r>
          </a:p>
        </p:txBody>
      </p:sp>
      <p:sp>
        <p:nvSpPr>
          <p:cNvPr id="3" name="Tijdelijke aanduiding voor tekst 2"/>
          <p:cNvSpPr>
            <a:spLocks noGrp="1"/>
          </p:cNvSpPr>
          <p:nvPr>
            <p:ph type="body" sz="quarter" idx="10"/>
          </p:nvPr>
        </p:nvSpPr>
        <p:spPr>
          <a:xfrm>
            <a:off x="421200" y="1835249"/>
            <a:ext cx="4070991" cy="4089600"/>
          </a:xfrm>
        </p:spPr>
        <p:txBody>
          <a:bodyPr/>
          <a:lstStyle/>
          <a:p>
            <a:r>
              <a:rPr lang="nl-NL" sz="2000" dirty="0"/>
              <a:t>Wählen Sie das passende System für.....</a:t>
            </a:r>
          </a:p>
          <a:p>
            <a:pPr lvl="1">
              <a:buFont typeface="Arial" panose="020B0604020202020204" pitchFamily="34" charset="0"/>
              <a:buChar char="•"/>
            </a:pPr>
            <a:r>
              <a:rPr lang="nl-NL" sz="2000" dirty="0" err="1"/>
              <a:t>Ihren</a:t>
            </a:r>
            <a:r>
              <a:rPr lang="nl-NL" sz="2000" dirty="0"/>
              <a:t> Betrieb </a:t>
            </a:r>
            <a:r>
              <a:rPr lang="nl-NL" sz="2000" dirty="0" err="1"/>
              <a:t>und</a:t>
            </a:r>
            <a:endParaRPr lang="nl-NL" sz="2000" dirty="0"/>
          </a:p>
          <a:p>
            <a:pPr lvl="1">
              <a:buFont typeface="Arial" panose="020B0604020202020204" pitchFamily="34" charset="0"/>
              <a:buChar char="•"/>
            </a:pPr>
            <a:r>
              <a:rPr lang="nl-NL" sz="2000" dirty="0" err="1"/>
              <a:t>Ihre Präferenzen</a:t>
            </a:r>
            <a:endParaRPr lang="nl-NL" sz="2000" dirty="0"/>
          </a:p>
          <a:p>
            <a:r>
              <a:rPr lang="nl-NL" sz="2000" dirty="0" smtClean="0"/>
              <a:t>z.B</a:t>
            </a:r>
            <a:r>
              <a:rPr lang="nl-NL" sz="2000" dirty="0"/>
              <a:t>. maximales Graswachstum und </a:t>
            </a:r>
            <a:r>
              <a:rPr lang="nl-NL" sz="2000" dirty="0" smtClean="0"/>
              <a:t>Grasausnutzung</a:t>
            </a:r>
            <a:r>
              <a:rPr lang="nl-NL" sz="2000" dirty="0"/>
              <a:t>: </a:t>
            </a:r>
            <a:r>
              <a:rPr lang="nl-NL" sz="2000" dirty="0" smtClean="0"/>
              <a:t>Portionsweide</a:t>
            </a:r>
            <a:r>
              <a:rPr lang="nl-NL" sz="2000" dirty="0"/>
              <a:t>, Rotationsweide</a:t>
            </a:r>
          </a:p>
          <a:p>
            <a:r>
              <a:rPr lang="nl-NL" sz="2000" dirty="0"/>
              <a:t>z</a:t>
            </a:r>
            <a:r>
              <a:rPr lang="nl-NL" sz="2000" dirty="0" smtClean="0"/>
              <a:t>.B</a:t>
            </a:r>
            <a:r>
              <a:rPr lang="nl-NL" sz="2000" dirty="0"/>
              <a:t>. minimaler Arbeitsaufwand: </a:t>
            </a:r>
            <a:r>
              <a:rPr lang="nl-NL" sz="2000" dirty="0" smtClean="0"/>
              <a:t>Standweide</a:t>
            </a:r>
            <a:endParaRPr lang="nl-NL" sz="2000" dirty="0"/>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60059"/>
          <a:stretch/>
        </p:blipFill>
        <p:spPr bwMode="auto">
          <a:xfrm>
            <a:off x="4582731" y="1678969"/>
            <a:ext cx="4563965" cy="208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58967"/>
          <a:stretch/>
        </p:blipFill>
        <p:spPr bwMode="auto">
          <a:xfrm>
            <a:off x="4585429" y="3782050"/>
            <a:ext cx="4558571" cy="214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7578" y="1182596"/>
            <a:ext cx="4374269" cy="420931"/>
          </a:xfrm>
          <a:prstGeom prst="rect">
            <a:avLst/>
          </a:prstGeom>
        </p:spPr>
      </p:pic>
    </p:spTree>
    <p:extLst>
      <p:ext uri="{BB962C8B-B14F-4D97-AF65-F5344CB8AC3E}">
        <p14:creationId xmlns:p14="http://schemas.microsoft.com/office/powerpoint/2010/main" val="26214543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b="1" dirty="0">
                <a:solidFill>
                  <a:schemeClr val="tx1"/>
                </a:solidFill>
              </a:rPr>
              <a:t>Roboter </a:t>
            </a:r>
            <a:r>
              <a:rPr lang="nl-NL" sz="3200" b="1" dirty="0" err="1">
                <a:solidFill>
                  <a:schemeClr val="tx1"/>
                </a:solidFill>
              </a:rPr>
              <a:t>und Weidegang</a:t>
            </a:r>
            <a:endParaRPr lang="nl-NL" sz="3200" b="1" dirty="0">
              <a:solidFill>
                <a:schemeClr val="tx1"/>
              </a:solidFill>
            </a:endParaRPr>
          </a:p>
        </p:txBody>
      </p:sp>
      <p:sp>
        <p:nvSpPr>
          <p:cNvPr id="3" name="Tijdelijke aanduiding voor tekst 2"/>
          <p:cNvSpPr>
            <a:spLocks noGrp="1"/>
          </p:cNvSpPr>
          <p:nvPr>
            <p:ph type="body" sz="quarter" idx="10"/>
          </p:nvPr>
        </p:nvSpPr>
        <p:spPr>
          <a:xfrm>
            <a:off x="413251" y="1613576"/>
            <a:ext cx="8521188" cy="4089600"/>
          </a:xfrm>
        </p:spPr>
        <p:txBody>
          <a:bodyPr/>
          <a:lstStyle/>
          <a:p>
            <a:pPr>
              <a:buFont typeface="Arial" panose="020B0604020202020204" pitchFamily="34" charset="0"/>
              <a:buChar char="•"/>
            </a:pPr>
            <a:r>
              <a:rPr lang="en-GB" sz="2400" dirty="0"/>
              <a:t>Siehe Broschüre (auf Niederländisch): </a:t>
            </a:r>
            <a:r>
              <a:rPr lang="en-GB" sz="2400" dirty="0">
                <a:hlinkClick r:id="rId2"/>
              </a:rPr>
              <a:t>http://www.stichtingweidegang.nl/images/RobotenWeiden/Eindproducten/RobotWeiden_Concepten_102015.pdf</a:t>
            </a:r>
            <a:endParaRPr lang="en-GB" sz="2400" dirty="0"/>
          </a:p>
          <a:p>
            <a:endParaRPr lang="nl-N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96952"/>
            <a:ext cx="9144000" cy="2021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4"/>
          <a:stretch>
            <a:fillRect/>
          </a:stretch>
        </p:blipFill>
        <p:spPr>
          <a:xfrm>
            <a:off x="6228184" y="5012928"/>
            <a:ext cx="2915816" cy="538942"/>
          </a:xfrm>
          <a:prstGeom prst="rect">
            <a:avLst/>
          </a:prstGeom>
        </p:spPr>
      </p:pic>
    </p:spTree>
    <p:extLst>
      <p:ext uri="{BB962C8B-B14F-4D97-AF65-F5344CB8AC3E}">
        <p14:creationId xmlns:p14="http://schemas.microsoft.com/office/powerpoint/2010/main" val="36664690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046" y="229557"/>
            <a:ext cx="8442796" cy="791650"/>
          </a:xfrm>
        </p:spPr>
        <p:txBody>
          <a:bodyPr/>
          <a:lstStyle/>
          <a:p>
            <a:pPr algn="l"/>
            <a:r>
              <a:rPr lang="en-GB" sz="2000" b="1" dirty="0" err="1">
                <a:solidFill>
                  <a:schemeClr val="tx1"/>
                </a:solidFill>
              </a:rPr>
              <a:t>Instrumente</a:t>
            </a:r>
            <a:r>
              <a:rPr lang="en-GB" sz="2000" b="1" dirty="0">
                <a:solidFill>
                  <a:schemeClr val="tx1"/>
                </a:solidFill>
              </a:rPr>
              <a:t>; Frisch-Gras Dashboard</a:t>
            </a:r>
            <a:br>
              <a:rPr lang="en-GB" sz="2000" b="1" dirty="0">
                <a:solidFill>
                  <a:schemeClr val="tx1"/>
                </a:solidFill>
              </a:rPr>
            </a:br>
            <a:r>
              <a:rPr lang="en-GB" sz="2000" b="1" dirty="0">
                <a:solidFill>
                  <a:schemeClr val="tx1"/>
                </a:solidFill>
              </a:rPr>
              <a:t>Sommer 2013</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272316" y="-56406"/>
            <a:ext cx="5163760" cy="174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5919" y="1660525"/>
            <a:ext cx="5164137"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8876" y="3406775"/>
            <a:ext cx="4775200" cy="178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0025" y="5083286"/>
            <a:ext cx="4289425" cy="178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 3"/>
          <p:cNvGraphicFramePr>
            <a:graphicFrameLocks noGrp="1"/>
          </p:cNvGraphicFramePr>
          <p:nvPr>
            <p:extLst>
              <p:ext uri="{D42A27DB-BD31-4B8C-83A1-F6EECF244321}">
                <p14:modId xmlns:p14="http://schemas.microsoft.com/office/powerpoint/2010/main" val="2443794756"/>
              </p:ext>
            </p:extLst>
          </p:nvPr>
        </p:nvGraphicFramePr>
        <p:xfrm>
          <a:off x="6660232" y="3719567"/>
          <a:ext cx="1752600" cy="1143000"/>
        </p:xfrm>
        <a:graphic>
          <a:graphicData uri="http://schemas.openxmlformats.org/drawingml/2006/table">
            <a:tbl>
              <a:tblPr/>
              <a:tblGrid>
                <a:gridCol w="354351">
                  <a:extLst>
                    <a:ext uri="{9D8B030D-6E8A-4147-A177-3AD203B41FA5}">
                      <a16:colId xmlns:a16="http://schemas.microsoft.com/office/drawing/2014/main" val="20000"/>
                    </a:ext>
                  </a:extLst>
                </a:gridCol>
                <a:gridCol w="1398249">
                  <a:extLst>
                    <a:ext uri="{9D8B030D-6E8A-4147-A177-3AD203B41FA5}">
                      <a16:colId xmlns:a16="http://schemas.microsoft.com/office/drawing/2014/main" val="20001"/>
                    </a:ext>
                  </a:extLst>
                </a:gridCol>
              </a:tblGrid>
              <a:tr h="190500">
                <a:tc gridSpan="2">
                  <a:txBody>
                    <a:bodyPr/>
                    <a:lstStyle/>
                    <a:p>
                      <a:pPr algn="l" fontAlgn="b"/>
                      <a:r>
                        <a:rPr lang="nl-NL" sz="1100" b="1" i="0" u="none" strike="noStrike" dirty="0">
                          <a:solidFill>
                            <a:srgbClr val="000000"/>
                          </a:solidFill>
                          <a:effectLst/>
                          <a:latin typeface="Calibri" panose="020F0502020204030204" pitchFamily="34" charset="0"/>
                        </a:rPr>
                        <a:t>Kg TM-Aufnahme pro Tag ab: </a:t>
                      </a:r>
                    </a:p>
                  </a:txBody>
                  <a:tcPr marL="0" marR="0" marT="0" marB="0" anchor="b">
                    <a:lnL>
                      <a:noFill/>
                    </a:lnL>
                    <a:lnR>
                      <a:noFill/>
                    </a:lnR>
                    <a:lnT>
                      <a:noFill/>
                    </a:lnT>
                    <a:lnB>
                      <a:noFill/>
                    </a:lnB>
                  </a:tcPr>
                </a:tc>
                <a:tc hMerge="1">
                  <a:txBody>
                    <a:bodyPr/>
                    <a:lstStyle/>
                    <a:p>
                      <a:endParaRPr lang="nl-NL"/>
                    </a:p>
                  </a:txBody>
                  <a:tcPr/>
                </a:tc>
                <a:extLst>
                  <a:ext uri="{0D108BD9-81ED-4DB2-BD59-A6C34878D82A}">
                    <a16:rowId xmlns:a16="http://schemas.microsoft.com/office/drawing/2014/main" val="10000"/>
                  </a:ext>
                </a:extLst>
              </a:tr>
              <a:tr h="190500">
                <a:tc>
                  <a:txBody>
                    <a:bodyPr/>
                    <a:lstStyle/>
                    <a:p>
                      <a:pPr algn="l" fontAlgn="b"/>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993300"/>
                    </a:solidFill>
                  </a:tcPr>
                </a:tc>
                <a:tc>
                  <a:txBody>
                    <a:bodyPr/>
                    <a:lstStyle/>
                    <a:p>
                      <a:pPr algn="l" fontAlgn="b"/>
                      <a:r>
                        <a:rPr lang="nl-NL" sz="1100" b="0" i="0" u="none" strike="noStrike" dirty="0">
                          <a:solidFill>
                            <a:srgbClr val="000000"/>
                          </a:solidFill>
                          <a:effectLst/>
                          <a:latin typeface="Calibri" panose="020F0502020204030204" pitchFamily="34" charset="0"/>
                        </a:rPr>
                        <a:t>Kraftfutter</a:t>
                      </a:r>
                    </a:p>
                  </a:txBody>
                  <a:tcPr marL="0" marR="0" marT="0" marB="0" anchor="b">
                    <a:lnL>
                      <a:noFill/>
                    </a:lnL>
                    <a:lnR>
                      <a:noFill/>
                    </a:lnR>
                    <a:lnT>
                      <a:noFill/>
                    </a:lnT>
                    <a:lnB>
                      <a:noFill/>
                    </a:lnB>
                  </a:tcPr>
                </a:tc>
                <a:extLst>
                  <a:ext uri="{0D108BD9-81ED-4DB2-BD59-A6C34878D82A}">
                    <a16:rowId xmlns:a16="http://schemas.microsoft.com/office/drawing/2014/main" val="10001"/>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E26B0A"/>
                    </a:solidFill>
                  </a:tcPr>
                </a:tc>
                <a:tc>
                  <a:txBody>
                    <a:bodyPr/>
                    <a:lstStyle/>
                    <a:p>
                      <a:pPr algn="l" fontAlgn="b"/>
                      <a:r>
                        <a:rPr lang="nl-NL" sz="1100" b="0" i="0" u="none" strike="noStrike" dirty="0" err="1">
                          <a:solidFill>
                            <a:srgbClr val="000000"/>
                          </a:solidFill>
                          <a:effectLst/>
                          <a:latin typeface="Calibri" panose="020F0502020204030204" pitchFamily="34" charset="0"/>
                        </a:rPr>
                        <a:t>Andere</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00"/>
                    </a:solidFill>
                  </a:tcPr>
                </a:tc>
                <a:tc>
                  <a:txBody>
                    <a:bodyPr/>
                    <a:lstStyle/>
                    <a:p>
                      <a:pPr algn="l" fontAlgn="b"/>
                      <a:r>
                        <a:rPr lang="nl-NL" sz="1100" b="0" i="0" u="none" strike="noStrike" dirty="0" err="1">
                          <a:solidFill>
                            <a:srgbClr val="000000"/>
                          </a:solidFill>
                          <a:effectLst/>
                          <a:latin typeface="Calibri" panose="020F0502020204030204" pitchFamily="34" charset="0"/>
                        </a:rPr>
                        <a:t>Maissilage</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76933C"/>
                    </a:solidFill>
                  </a:tcPr>
                </a:tc>
                <a:tc>
                  <a:txBody>
                    <a:bodyPr/>
                    <a:lstStyle/>
                    <a:p>
                      <a:pPr algn="l" fontAlgn="b"/>
                      <a:r>
                        <a:rPr lang="nl-NL" sz="1100" b="0" i="0" u="none" strike="noStrike" dirty="0" err="1">
                          <a:solidFill>
                            <a:srgbClr val="000000"/>
                          </a:solidFill>
                          <a:effectLst/>
                          <a:latin typeface="Calibri" panose="020F0502020204030204" pitchFamily="34" charset="0"/>
                        </a:rPr>
                        <a:t>Grassilage</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FF00"/>
                    </a:solidFill>
                  </a:tcPr>
                </a:tc>
                <a:tc>
                  <a:txBody>
                    <a:bodyPr/>
                    <a:lstStyle/>
                    <a:p>
                      <a:pPr algn="l" fontAlgn="b"/>
                      <a:r>
                        <a:rPr lang="nl-NL" sz="1100" b="0" i="0" u="none" strike="noStrike" dirty="0">
                          <a:solidFill>
                            <a:srgbClr val="000000"/>
                          </a:solidFill>
                          <a:effectLst/>
                          <a:latin typeface="Calibri" panose="020F0502020204030204" pitchFamily="34" charset="0"/>
                        </a:rPr>
                        <a:t>Weidegras</a:t>
                      </a:r>
                    </a:p>
                  </a:txBody>
                  <a:tcPr marL="0" marR="0" marT="0" marB="0" anchor="b">
                    <a:lnL>
                      <a:noFill/>
                    </a:lnL>
                    <a:lnR>
                      <a:noFill/>
                    </a:lnR>
                    <a:lnT>
                      <a:noFill/>
                    </a:lnT>
                    <a:lnB>
                      <a:noFill/>
                    </a:lnB>
                  </a:tcPr>
                </a:tc>
                <a:extLst>
                  <a:ext uri="{0D108BD9-81ED-4DB2-BD59-A6C34878D82A}">
                    <a16:rowId xmlns:a16="http://schemas.microsoft.com/office/drawing/2014/main" val="10005"/>
                  </a:ext>
                </a:extLst>
              </a:tr>
            </a:tbl>
          </a:graphicData>
        </a:graphic>
      </p:graphicFrame>
      <p:sp>
        <p:nvSpPr>
          <p:cNvPr id="3" name="Textfeld 2"/>
          <p:cNvSpPr txBox="1"/>
          <p:nvPr/>
        </p:nvSpPr>
        <p:spPr>
          <a:xfrm>
            <a:off x="6172200" y="0"/>
            <a:ext cx="1355724" cy="369332"/>
          </a:xfrm>
          <a:prstGeom prst="rect">
            <a:avLst/>
          </a:prstGeom>
          <a:solidFill>
            <a:schemeClr val="bg1"/>
          </a:solidFill>
        </p:spPr>
        <p:txBody>
          <a:bodyPr wrap="square" rtlCol="0">
            <a:spAutoFit/>
          </a:bodyPr>
          <a:lstStyle/>
          <a:p>
            <a:r>
              <a:rPr lang="de-DE" dirty="0" smtClean="0"/>
              <a:t>Betrieb 1</a:t>
            </a:r>
            <a:endParaRPr lang="en-US" dirty="0"/>
          </a:p>
        </p:txBody>
      </p:sp>
      <p:sp>
        <p:nvSpPr>
          <p:cNvPr id="9" name="Textfeld 8"/>
          <p:cNvSpPr txBox="1"/>
          <p:nvPr/>
        </p:nvSpPr>
        <p:spPr>
          <a:xfrm>
            <a:off x="4999038" y="1764268"/>
            <a:ext cx="1355724" cy="369332"/>
          </a:xfrm>
          <a:prstGeom prst="rect">
            <a:avLst/>
          </a:prstGeom>
          <a:solidFill>
            <a:schemeClr val="bg1"/>
          </a:solidFill>
        </p:spPr>
        <p:txBody>
          <a:bodyPr wrap="square" rtlCol="0">
            <a:spAutoFit/>
          </a:bodyPr>
          <a:lstStyle/>
          <a:p>
            <a:r>
              <a:rPr lang="de-DE" dirty="0" smtClean="0"/>
              <a:t>Betrieb 2</a:t>
            </a:r>
            <a:endParaRPr lang="en-US" dirty="0"/>
          </a:p>
        </p:txBody>
      </p:sp>
      <p:sp>
        <p:nvSpPr>
          <p:cNvPr id="10" name="Textfeld 9"/>
          <p:cNvSpPr txBox="1"/>
          <p:nvPr/>
        </p:nvSpPr>
        <p:spPr>
          <a:xfrm>
            <a:off x="2971800" y="3416300"/>
            <a:ext cx="1355724" cy="369332"/>
          </a:xfrm>
          <a:prstGeom prst="rect">
            <a:avLst/>
          </a:prstGeom>
          <a:solidFill>
            <a:schemeClr val="bg1"/>
          </a:solidFill>
        </p:spPr>
        <p:txBody>
          <a:bodyPr wrap="square" rtlCol="0">
            <a:spAutoFit/>
          </a:bodyPr>
          <a:lstStyle/>
          <a:p>
            <a:r>
              <a:rPr lang="de-DE" dirty="0" smtClean="0"/>
              <a:t>Betrieb 3</a:t>
            </a:r>
            <a:endParaRPr lang="en-US" dirty="0"/>
          </a:p>
        </p:txBody>
      </p:sp>
      <p:sp>
        <p:nvSpPr>
          <p:cNvPr id="11" name="Textfeld 10"/>
          <p:cNvSpPr txBox="1"/>
          <p:nvPr/>
        </p:nvSpPr>
        <p:spPr>
          <a:xfrm>
            <a:off x="1749426" y="5096887"/>
            <a:ext cx="1355724" cy="369332"/>
          </a:xfrm>
          <a:prstGeom prst="rect">
            <a:avLst/>
          </a:prstGeom>
          <a:solidFill>
            <a:schemeClr val="bg1"/>
          </a:solidFill>
        </p:spPr>
        <p:txBody>
          <a:bodyPr wrap="square" rtlCol="0">
            <a:spAutoFit/>
          </a:bodyPr>
          <a:lstStyle/>
          <a:p>
            <a:r>
              <a:rPr lang="de-DE" dirty="0" smtClean="0"/>
              <a:t>Betrieb 4</a:t>
            </a:r>
            <a:endParaRPr lang="en-US" dirty="0"/>
          </a:p>
        </p:txBody>
      </p:sp>
    </p:spTree>
    <p:extLst>
      <p:ext uri="{BB962C8B-B14F-4D97-AF65-F5344CB8AC3E}">
        <p14:creationId xmlns:p14="http://schemas.microsoft.com/office/powerpoint/2010/main" val="11388482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US" sz="3200" b="1" dirty="0">
                <a:solidFill>
                  <a:schemeClr val="tx1"/>
                </a:solidFill>
              </a:rPr>
              <a:t>Sensordaten - Belegungszeit</a:t>
            </a:r>
            <a:endParaRPr lang="en-GB" sz="3200" b="1" dirty="0">
              <a:solidFill>
                <a:schemeClr val="tx1"/>
              </a:solidFill>
            </a:endParaRPr>
          </a:p>
        </p:txBody>
      </p:sp>
      <p:sp>
        <p:nvSpPr>
          <p:cNvPr id="3" name="Tijdelijke aanduiding voor tekst 2"/>
          <p:cNvSpPr>
            <a:spLocks noGrp="1"/>
          </p:cNvSpPr>
          <p:nvPr>
            <p:ph type="body" sz="quarter" idx="10"/>
          </p:nvPr>
        </p:nvSpPr>
        <p:spPr>
          <a:xfrm>
            <a:off x="413250" y="1027810"/>
            <a:ext cx="8521188" cy="4089600"/>
          </a:xfrm>
        </p:spPr>
        <p:txBody>
          <a:bodyPr/>
          <a:lstStyle/>
          <a:p>
            <a:endParaRPr lang="en-GB" dirty="0"/>
          </a:p>
          <a:p>
            <a:endParaRPr lang="en-GB" dirty="0"/>
          </a:p>
          <a:p>
            <a:endParaRPr lang="en-GB" dirty="0"/>
          </a:p>
          <a:p>
            <a:endParaRPr lang="en-GB" dirty="0"/>
          </a:p>
          <a:p>
            <a:endParaRPr lang="en-GB" dirty="0"/>
          </a:p>
          <a:p>
            <a:r>
              <a:rPr lang="en-GB" dirty="0"/>
              <a:t>Praktisches Werkzeug für Landwirte</a:t>
            </a:r>
          </a:p>
          <a:p>
            <a:pPr lvl="1"/>
            <a:r>
              <a:rPr lang="en-GB" dirty="0" err="1"/>
              <a:t>Dauerhaftigkeit</a:t>
            </a:r>
            <a:endParaRPr lang="en-GB" dirty="0"/>
          </a:p>
        </p:txBody>
      </p:sp>
      <p:pic>
        <p:nvPicPr>
          <p:cNvPr id="2867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486" y="5234609"/>
            <a:ext cx="4229493" cy="147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486" y="1202981"/>
            <a:ext cx="6145213"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77493" y="980739"/>
            <a:ext cx="333533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3334" y="5117410"/>
            <a:ext cx="35782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9190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l-NL" sz="2000" b="1" dirty="0" err="1">
                <a:solidFill>
                  <a:schemeClr val="tx1"/>
                </a:solidFill>
              </a:rPr>
              <a:t>Innovation</a:t>
            </a:r>
            <a:r>
              <a:rPr lang="nl-NL" sz="2000" b="1" dirty="0">
                <a:solidFill>
                  <a:schemeClr val="tx1"/>
                </a:solidFill>
              </a:rPr>
              <a:t>: Virtueller </a:t>
            </a:r>
            <a:r>
              <a:rPr lang="nl-NL" sz="2000" b="1" dirty="0" err="1">
                <a:solidFill>
                  <a:schemeClr val="tx1"/>
                </a:solidFill>
              </a:rPr>
              <a:t>Zaun</a:t>
            </a:r>
            <a:endParaRPr lang="nl-NL" sz="2000" b="1" dirty="0">
              <a:solidFill>
                <a:schemeClr val="tx1"/>
              </a:solidFill>
            </a:endParaRPr>
          </a:p>
        </p:txBody>
      </p:sp>
      <p:sp>
        <p:nvSpPr>
          <p:cNvPr id="3" name="Text Placeholder 2"/>
          <p:cNvSpPr>
            <a:spLocks noGrp="1"/>
          </p:cNvSpPr>
          <p:nvPr>
            <p:ph type="body" sz="quarter" idx="10"/>
          </p:nvPr>
        </p:nvSpPr>
        <p:spPr>
          <a:xfrm>
            <a:off x="167323" y="1313653"/>
            <a:ext cx="8521188" cy="4089600"/>
          </a:xfrm>
        </p:spPr>
        <p:txBody>
          <a:bodyPr/>
          <a:lstStyle/>
          <a:p>
            <a:pPr lvl="1"/>
            <a:endParaRPr lang="nl-NL" dirty="0"/>
          </a:p>
          <a:p>
            <a:endParaRPr lang="nl-NL" dirty="0"/>
          </a:p>
        </p:txBody>
      </p:sp>
      <p:grpSp>
        <p:nvGrpSpPr>
          <p:cNvPr id="1024" name="Group 1023"/>
          <p:cNvGrpSpPr>
            <a:grpSpLocks noChangeAspect="1"/>
          </p:cNvGrpSpPr>
          <p:nvPr/>
        </p:nvGrpSpPr>
        <p:grpSpPr>
          <a:xfrm>
            <a:off x="3640921" y="171919"/>
            <a:ext cx="5402071" cy="6410011"/>
            <a:chOff x="331301" y="1238287"/>
            <a:chExt cx="3956613" cy="4694854"/>
          </a:xfrm>
        </p:grpSpPr>
        <p:sp>
          <p:nvSpPr>
            <p:cNvPr id="5" name="Rectangle 4"/>
            <p:cNvSpPr/>
            <p:nvPr/>
          </p:nvSpPr>
          <p:spPr>
            <a:xfrm>
              <a:off x="51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kern="0" dirty="0">
                <a:solidFill>
                  <a:sysClr val="window" lastClr="FFFFFF"/>
                </a:solidFill>
              </a:endParaRPr>
            </a:p>
          </p:txBody>
        </p:sp>
        <p:sp>
          <p:nvSpPr>
            <p:cNvPr id="6" name="Rectangle 5"/>
            <p:cNvSpPr/>
            <p:nvPr/>
          </p:nvSpPr>
          <p:spPr>
            <a:xfrm>
              <a:off x="87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kern="0" dirty="0">
                <a:solidFill>
                  <a:sysClr val="window" lastClr="FFFFFF"/>
                </a:solidFill>
              </a:endParaRPr>
            </a:p>
          </p:txBody>
        </p:sp>
        <p:sp>
          <p:nvSpPr>
            <p:cNvPr id="7" name="Rectangle 6"/>
            <p:cNvSpPr/>
            <p:nvPr/>
          </p:nvSpPr>
          <p:spPr>
            <a:xfrm>
              <a:off x="123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kern="0" dirty="0">
                <a:solidFill>
                  <a:sysClr val="window" lastClr="FFFFFF"/>
                </a:solidFill>
              </a:endParaRPr>
            </a:p>
          </p:txBody>
        </p:sp>
        <p:sp>
          <p:nvSpPr>
            <p:cNvPr id="8" name="Rectangle 7"/>
            <p:cNvSpPr/>
            <p:nvPr/>
          </p:nvSpPr>
          <p:spPr>
            <a:xfrm>
              <a:off x="159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kern="0" dirty="0">
                <a:solidFill>
                  <a:sysClr val="window" lastClr="FFFFFF"/>
                </a:solidFill>
              </a:endParaRPr>
            </a:p>
          </p:txBody>
        </p:sp>
        <p:sp>
          <p:nvSpPr>
            <p:cNvPr id="9" name="Rectangle 8"/>
            <p:cNvSpPr/>
            <p:nvPr/>
          </p:nvSpPr>
          <p:spPr>
            <a:xfrm>
              <a:off x="195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kern="0" dirty="0">
                <a:solidFill>
                  <a:sysClr val="window" lastClr="FFFFFF"/>
                </a:solidFill>
              </a:endParaRPr>
            </a:p>
          </p:txBody>
        </p:sp>
        <p:sp>
          <p:nvSpPr>
            <p:cNvPr id="10" name="Rectangle 9"/>
            <p:cNvSpPr/>
            <p:nvPr/>
          </p:nvSpPr>
          <p:spPr>
            <a:xfrm>
              <a:off x="231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kern="0" dirty="0">
                <a:solidFill>
                  <a:sysClr val="window" lastClr="FFFFFF"/>
                </a:solidFill>
              </a:endParaRPr>
            </a:p>
          </p:txBody>
        </p:sp>
        <p:sp>
          <p:nvSpPr>
            <p:cNvPr id="11" name="Rectangle 10"/>
            <p:cNvSpPr/>
            <p:nvPr/>
          </p:nvSpPr>
          <p:spPr>
            <a:xfrm>
              <a:off x="267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kern="0" dirty="0">
                <a:solidFill>
                  <a:sysClr val="window" lastClr="FFFFFF"/>
                </a:solidFill>
              </a:endParaRPr>
            </a:p>
          </p:txBody>
        </p:sp>
        <p:sp>
          <p:nvSpPr>
            <p:cNvPr id="12" name="Rectangle 11"/>
            <p:cNvSpPr/>
            <p:nvPr/>
          </p:nvSpPr>
          <p:spPr>
            <a:xfrm>
              <a:off x="303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kern="0" dirty="0">
                <a:solidFill>
                  <a:sysClr val="window" lastClr="FFFFFF"/>
                </a:solidFill>
              </a:endParaRPr>
            </a:p>
          </p:txBody>
        </p:sp>
        <p:sp>
          <p:nvSpPr>
            <p:cNvPr id="13" name="Rectangle 12"/>
            <p:cNvSpPr/>
            <p:nvPr/>
          </p:nvSpPr>
          <p:spPr>
            <a:xfrm>
              <a:off x="339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kern="0" dirty="0">
                <a:solidFill>
                  <a:sysClr val="window" lastClr="FFFFFF"/>
                </a:solidFill>
              </a:endParaRPr>
            </a:p>
          </p:txBody>
        </p:sp>
        <p:sp>
          <p:nvSpPr>
            <p:cNvPr id="14" name="Rectangle 13"/>
            <p:cNvSpPr/>
            <p:nvPr/>
          </p:nvSpPr>
          <p:spPr>
            <a:xfrm>
              <a:off x="375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GB" kern="0" dirty="0">
                <a:solidFill>
                  <a:sysClr val="window" lastClr="FFFFFF"/>
                </a:solidFill>
              </a:endParaRPr>
            </a:p>
          </p:txBody>
        </p:sp>
        <p:cxnSp>
          <p:nvCxnSpPr>
            <p:cNvPr id="15" name="Straight Connector 14"/>
            <p:cNvCxnSpPr/>
            <p:nvPr/>
          </p:nvCxnSpPr>
          <p:spPr>
            <a:xfrm>
              <a:off x="1235772" y="1238295"/>
              <a:ext cx="0" cy="371000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55772" y="1238293"/>
              <a:ext cx="0" cy="3814778"/>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15772" y="1238292"/>
              <a:ext cx="0" cy="3867167"/>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75772" y="1238291"/>
              <a:ext cx="0" cy="3919556"/>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35772" y="1238290"/>
              <a:ext cx="0" cy="3971945"/>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395772" y="1238289"/>
              <a:ext cx="0" cy="4024334"/>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55772" y="1238288"/>
              <a:ext cx="0" cy="4091819"/>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5772" y="1238287"/>
              <a:ext cx="0" cy="4163267"/>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15772" y="1238287"/>
              <a:ext cx="3600000" cy="1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22509" y="4948295"/>
              <a:ext cx="613264"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74395" y="5000683"/>
              <a:ext cx="92137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30957" y="5053071"/>
              <a:ext cx="1224816"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5181" y="5105459"/>
              <a:ext cx="1530591"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39405" y="5157847"/>
              <a:ext cx="1836368"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93629" y="5210235"/>
              <a:ext cx="2142143"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47853" y="5262623"/>
              <a:ext cx="2447920"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002077" y="5315011"/>
              <a:ext cx="2753695" cy="15106"/>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1056301" y="5372159"/>
              <a:ext cx="3059471" cy="14698"/>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22509" y="4948295"/>
              <a:ext cx="0" cy="615185"/>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72058" y="5000683"/>
              <a:ext cx="4675" cy="56279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30957" y="5053071"/>
              <a:ext cx="0" cy="510409"/>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85181" y="5105459"/>
              <a:ext cx="0" cy="458021"/>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39405" y="5157847"/>
              <a:ext cx="0" cy="405633"/>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93629" y="5210235"/>
              <a:ext cx="0" cy="353245"/>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47853" y="5255887"/>
              <a:ext cx="0" cy="30759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002077" y="5308275"/>
              <a:ext cx="0" cy="255205"/>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56301" y="5384477"/>
              <a:ext cx="0" cy="17900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93629" y="1238287"/>
              <a:ext cx="70767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4710" y="4895907"/>
              <a:ext cx="31106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68285" y="4895908"/>
              <a:ext cx="0" cy="66757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11302"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r>
                <a:rPr lang="en-US" sz="2400" b="1"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rPr>
                <a:t>0</a:t>
              </a:r>
            </a:p>
          </p:txBody>
        </p:sp>
        <p:sp>
          <p:nvSpPr>
            <p:cNvPr id="46" name="Rectangle 45"/>
            <p:cNvSpPr/>
            <p:nvPr/>
          </p:nvSpPr>
          <p:spPr>
            <a:xfrm>
              <a:off x="1941038"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endParaRPr lang="en-US" sz="2400" b="1"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endParaRPr>
            </a:p>
          </p:txBody>
        </p:sp>
        <p:sp>
          <p:nvSpPr>
            <p:cNvPr id="47" name="Rectangle 46"/>
            <p:cNvSpPr/>
            <p:nvPr/>
          </p:nvSpPr>
          <p:spPr>
            <a:xfrm>
              <a:off x="876301"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r>
                <a:rPr lang="en-US" sz="2400" b="1"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rPr>
                <a:t>1</a:t>
              </a:r>
            </a:p>
          </p:txBody>
        </p:sp>
        <p:sp>
          <p:nvSpPr>
            <p:cNvPr id="48" name="Rectangle 47"/>
            <p:cNvSpPr/>
            <p:nvPr/>
          </p:nvSpPr>
          <p:spPr>
            <a:xfrm>
              <a:off x="1241300"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r>
                <a:rPr lang="en-US" sz="2400" b="1"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rPr>
                <a:t>2</a:t>
              </a:r>
            </a:p>
          </p:txBody>
        </p:sp>
        <p:sp>
          <p:nvSpPr>
            <p:cNvPr id="49" name="Rectangle 48"/>
            <p:cNvSpPr/>
            <p:nvPr/>
          </p:nvSpPr>
          <p:spPr>
            <a:xfrm>
              <a:off x="1606299"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r>
                <a:rPr lang="en-US" sz="2400" b="1"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rPr>
                <a:t>3</a:t>
              </a:r>
            </a:p>
          </p:txBody>
        </p:sp>
        <p:sp>
          <p:nvSpPr>
            <p:cNvPr id="50" name="Rectangle 49"/>
            <p:cNvSpPr/>
            <p:nvPr/>
          </p:nvSpPr>
          <p:spPr>
            <a:xfrm>
              <a:off x="1971298"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r>
                <a:rPr lang="en-US" sz="2400" b="1"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rPr>
                <a:t>4</a:t>
              </a:r>
            </a:p>
          </p:txBody>
        </p:sp>
        <p:sp>
          <p:nvSpPr>
            <p:cNvPr id="51" name="Rectangle 50"/>
            <p:cNvSpPr/>
            <p:nvPr/>
          </p:nvSpPr>
          <p:spPr>
            <a:xfrm>
              <a:off x="2336297"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r>
                <a:rPr lang="en-US" sz="2400" b="1"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rPr>
                <a:t>5</a:t>
              </a:r>
            </a:p>
          </p:txBody>
        </p:sp>
        <p:sp>
          <p:nvSpPr>
            <p:cNvPr id="52" name="Rectangle 51"/>
            <p:cNvSpPr/>
            <p:nvPr/>
          </p:nvSpPr>
          <p:spPr>
            <a:xfrm>
              <a:off x="2701296"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r>
                <a:rPr lang="en-US" sz="2400" b="1"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rPr>
                <a:t>6</a:t>
              </a:r>
            </a:p>
          </p:txBody>
        </p:sp>
        <p:sp>
          <p:nvSpPr>
            <p:cNvPr id="53" name="Rectangle 52"/>
            <p:cNvSpPr/>
            <p:nvPr/>
          </p:nvSpPr>
          <p:spPr>
            <a:xfrm>
              <a:off x="3066295"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r>
                <a:rPr lang="en-US" sz="2400" b="1"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rPr>
                <a:t>7</a:t>
              </a:r>
            </a:p>
          </p:txBody>
        </p:sp>
        <p:sp>
          <p:nvSpPr>
            <p:cNvPr id="54" name="Rectangle 53"/>
            <p:cNvSpPr/>
            <p:nvPr/>
          </p:nvSpPr>
          <p:spPr>
            <a:xfrm>
              <a:off x="3431294"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r>
                <a:rPr lang="en-US" sz="2400" b="1"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rPr>
                <a:t>8</a:t>
              </a:r>
            </a:p>
          </p:txBody>
        </p:sp>
        <p:sp>
          <p:nvSpPr>
            <p:cNvPr id="55" name="Rectangle 54"/>
            <p:cNvSpPr/>
            <p:nvPr/>
          </p:nvSpPr>
          <p:spPr>
            <a:xfrm>
              <a:off x="3796293"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r>
                <a:rPr lang="en-US" sz="2400" b="1"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rPr>
                <a:t>9</a:t>
              </a:r>
            </a:p>
          </p:txBody>
        </p:sp>
        <p:sp>
          <p:nvSpPr>
            <p:cNvPr id="56" name="Rectangle 55"/>
            <p:cNvSpPr/>
            <p:nvPr/>
          </p:nvSpPr>
          <p:spPr>
            <a:xfrm>
              <a:off x="336830" y="5563490"/>
              <a:ext cx="904470" cy="3696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nl-NL" sz="1200" b="1" dirty="0">
                  <a:solidFill>
                    <a:srgbClr val="292929"/>
                  </a:solidFill>
                </a:rPr>
                <a:t>Schalttafel</a:t>
              </a:r>
            </a:p>
          </p:txBody>
        </p:sp>
        <p:sp>
          <p:nvSpPr>
            <p:cNvPr id="57" name="Rectangle 56"/>
            <p:cNvSpPr/>
            <p:nvPr/>
          </p:nvSpPr>
          <p:spPr>
            <a:xfrm>
              <a:off x="1467325" y="5563490"/>
              <a:ext cx="1019355" cy="3696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nl-NL" sz="1200" b="1" dirty="0">
                  <a:solidFill>
                    <a:srgbClr val="292929"/>
                  </a:solidFill>
                </a:rPr>
                <a:t>Stromquelle</a:t>
              </a:r>
            </a:p>
          </p:txBody>
        </p:sp>
        <p:cxnSp>
          <p:nvCxnSpPr>
            <p:cNvPr id="58" name="Straight Connector 57"/>
            <p:cNvCxnSpPr>
              <a:stCxn id="57" idx="1"/>
              <a:endCxn id="56" idx="3"/>
            </p:cNvCxnSpPr>
            <p:nvPr/>
          </p:nvCxnSpPr>
          <p:spPr>
            <a:xfrm flipH="1">
              <a:off x="1241300" y="5748316"/>
              <a:ext cx="226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241300" y="5829694"/>
              <a:ext cx="226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15772" y="1238297"/>
              <a:ext cx="0" cy="432518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331301" y="1343386"/>
              <a:ext cx="3956613" cy="3409025"/>
            </a:xfrm>
            <a:prstGeom prst="rect">
              <a:avLst/>
            </a:prstGeom>
            <a:noFill/>
            <a:ln w="635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endParaRPr lang="nl-NL">
                <a:solidFill>
                  <a:srgbClr val="FFFFFF"/>
                </a:solidFill>
              </a:endParaRPr>
            </a:p>
          </p:txBody>
        </p:sp>
        <p:cxnSp>
          <p:nvCxnSpPr>
            <p:cNvPr id="62" name="Straight Connector 61"/>
            <p:cNvCxnSpPr/>
            <p:nvPr/>
          </p:nvCxnSpPr>
          <p:spPr>
            <a:xfrm>
              <a:off x="875772" y="1238296"/>
              <a:ext cx="0" cy="365761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595772" y="1238294"/>
              <a:ext cx="0" cy="376238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69"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328158" y="1632939"/>
            <a:ext cx="415268" cy="419437"/>
          </a:xfrm>
          <a:prstGeom prst="rect">
            <a:avLst/>
          </a:prstGeom>
          <a:noFill/>
          <a:ln>
            <a:noFill/>
          </a:ln>
        </p:spPr>
      </p:pic>
      <p:grpSp>
        <p:nvGrpSpPr>
          <p:cNvPr id="70" name="Group 69"/>
          <p:cNvGrpSpPr/>
          <p:nvPr/>
        </p:nvGrpSpPr>
        <p:grpSpPr>
          <a:xfrm>
            <a:off x="4117339" y="1441344"/>
            <a:ext cx="168375" cy="232284"/>
            <a:chOff x="1628891" y="1138876"/>
            <a:chExt cx="123818" cy="169525"/>
          </a:xfrm>
        </p:grpSpPr>
        <p:sp>
          <p:nvSpPr>
            <p:cNvPr id="71" name="Oval 70"/>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defRPr/>
              </a:pPr>
              <a:r>
                <a:rPr lang="en-GB" sz="1200" kern="0">
                  <a:solidFill>
                    <a:sysClr val="windowText" lastClr="000000"/>
                  </a:solidFill>
                  <a:latin typeface="Times New Roman"/>
                  <a:ea typeface="Times New Roman"/>
                </a:rPr>
                <a:t> </a:t>
              </a:r>
            </a:p>
          </p:txBody>
        </p:sp>
        <p:cxnSp>
          <p:nvCxnSpPr>
            <p:cNvPr id="72" name="Straight Connector 71"/>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73" name="Straight Connector 72"/>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74" name="Oval 73"/>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defRPr/>
              </a:pPr>
              <a:r>
                <a:rPr lang="en-GB" sz="1200" kern="0">
                  <a:solidFill>
                    <a:sysClr val="windowText" lastClr="000000"/>
                  </a:solidFill>
                  <a:latin typeface="Times New Roman"/>
                  <a:ea typeface="Times New Roman"/>
                </a:rPr>
                <a:t> </a:t>
              </a:r>
            </a:p>
          </p:txBody>
        </p:sp>
        <p:cxnSp>
          <p:nvCxnSpPr>
            <p:cNvPr id="75" name="Straight Connector 74"/>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sp>
        <p:nvSpPr>
          <p:cNvPr id="77" name="Lightning Bolt 76"/>
          <p:cNvSpPr/>
          <p:nvPr/>
        </p:nvSpPr>
        <p:spPr>
          <a:xfrm>
            <a:off x="4321159" y="1441344"/>
            <a:ext cx="111536" cy="166066"/>
          </a:xfrm>
          <a:prstGeom prst="lightningBolt">
            <a:avLst/>
          </a:prstGeom>
          <a:solidFill>
            <a:srgbClr val="1F497D"/>
          </a:solidFill>
          <a:ln w="25400" cap="flat" cmpd="sng" algn="ctr">
            <a:solidFill>
              <a:srgbClr val="1F497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defRPr/>
            </a:pPr>
            <a:r>
              <a:rPr lang="en-GB" sz="850" kern="0" dirty="0">
                <a:solidFill>
                  <a:sysClr val="windowText" lastClr="000000"/>
                </a:solidFill>
                <a:ea typeface="Times New Roman"/>
                <a:cs typeface="Times New Roman"/>
              </a:rPr>
              <a:t> </a:t>
            </a:r>
            <a:endParaRPr lang="en-GB" sz="850" kern="0" dirty="0">
              <a:solidFill>
                <a:sysClr val="windowText" lastClr="000000"/>
              </a:solidFill>
              <a:ea typeface="Calibri"/>
              <a:cs typeface="Times New Roman"/>
            </a:endParaRPr>
          </a:p>
        </p:txBody>
      </p:sp>
      <p:pic>
        <p:nvPicPr>
          <p:cNvPr id="78"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93157" y="3141426"/>
            <a:ext cx="462319" cy="419437"/>
          </a:xfrm>
          <a:prstGeom prst="rect">
            <a:avLst/>
          </a:prstGeom>
          <a:noFill/>
          <a:ln>
            <a:noFill/>
          </a:ln>
        </p:spPr>
      </p:pic>
      <p:pic>
        <p:nvPicPr>
          <p:cNvPr id="79"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634109" y="3982083"/>
            <a:ext cx="415268" cy="419437"/>
          </a:xfrm>
          <a:prstGeom prst="rect">
            <a:avLst/>
          </a:prstGeom>
          <a:noFill/>
          <a:ln>
            <a:noFill/>
          </a:ln>
        </p:spPr>
      </p:pic>
      <p:pic>
        <p:nvPicPr>
          <p:cNvPr id="80"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411257" y="789720"/>
            <a:ext cx="372903" cy="419437"/>
          </a:xfrm>
          <a:prstGeom prst="rect">
            <a:avLst/>
          </a:prstGeom>
          <a:noFill/>
          <a:ln>
            <a:noFill/>
          </a:ln>
        </p:spPr>
      </p:pic>
      <p:grpSp>
        <p:nvGrpSpPr>
          <p:cNvPr id="81" name="Group 80"/>
          <p:cNvGrpSpPr/>
          <p:nvPr/>
        </p:nvGrpSpPr>
        <p:grpSpPr>
          <a:xfrm>
            <a:off x="4445204" y="557436"/>
            <a:ext cx="168375" cy="232284"/>
            <a:chOff x="1628891" y="1138876"/>
            <a:chExt cx="123818" cy="169525"/>
          </a:xfrm>
        </p:grpSpPr>
        <p:sp>
          <p:nvSpPr>
            <p:cNvPr id="82" name="Oval 81"/>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defRPr/>
              </a:pPr>
              <a:r>
                <a:rPr lang="en-GB" sz="1200" kern="0">
                  <a:solidFill>
                    <a:sysClr val="windowText" lastClr="000000"/>
                  </a:solidFill>
                  <a:latin typeface="Times New Roman"/>
                  <a:ea typeface="Times New Roman"/>
                </a:rPr>
                <a:t> </a:t>
              </a:r>
            </a:p>
          </p:txBody>
        </p:sp>
        <p:cxnSp>
          <p:nvCxnSpPr>
            <p:cNvPr id="83" name="Straight Connector 82"/>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84" name="Straight Connector 83"/>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85" name="Oval 84"/>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defRPr/>
              </a:pPr>
              <a:r>
                <a:rPr lang="en-GB" sz="1200" kern="0">
                  <a:solidFill>
                    <a:sysClr val="windowText" lastClr="000000"/>
                  </a:solidFill>
                  <a:latin typeface="Times New Roman"/>
                  <a:ea typeface="Times New Roman"/>
                </a:rPr>
                <a:t> </a:t>
              </a:r>
            </a:p>
          </p:txBody>
        </p:sp>
        <p:cxnSp>
          <p:nvCxnSpPr>
            <p:cNvPr id="86" name="Straight Connector 85"/>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sp>
        <p:nvSpPr>
          <p:cNvPr id="87" name="Lightning Bolt 86"/>
          <p:cNvSpPr/>
          <p:nvPr/>
        </p:nvSpPr>
        <p:spPr>
          <a:xfrm>
            <a:off x="5144691" y="2981417"/>
            <a:ext cx="111536" cy="166066"/>
          </a:xfrm>
          <a:prstGeom prst="lightningBolt">
            <a:avLst/>
          </a:prstGeom>
          <a:solidFill>
            <a:srgbClr val="1F497D"/>
          </a:solidFill>
          <a:ln w="25400" cap="flat" cmpd="sng" algn="ctr">
            <a:solidFill>
              <a:srgbClr val="1F497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defRPr/>
            </a:pPr>
            <a:endParaRPr lang="en-GB" sz="850" kern="0" dirty="0">
              <a:solidFill>
                <a:sysClr val="windowText" lastClr="000000"/>
              </a:solidFill>
              <a:ea typeface="Calibri"/>
              <a:cs typeface="Times New Roman"/>
            </a:endParaRPr>
          </a:p>
        </p:txBody>
      </p:sp>
      <p:pic>
        <p:nvPicPr>
          <p:cNvPr id="88"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8306" y="3560863"/>
            <a:ext cx="351824" cy="419437"/>
          </a:xfrm>
          <a:prstGeom prst="rect">
            <a:avLst/>
          </a:prstGeom>
          <a:noFill/>
          <a:ln>
            <a:noFill/>
          </a:ln>
        </p:spPr>
      </p:pic>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804" y="3619541"/>
            <a:ext cx="2783371" cy="258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46860" y="231303"/>
            <a:ext cx="1826351" cy="193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14215" y="1084919"/>
            <a:ext cx="1440672" cy="10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9" name="Group 88"/>
          <p:cNvGrpSpPr/>
          <p:nvPr/>
        </p:nvGrpSpPr>
        <p:grpSpPr>
          <a:xfrm>
            <a:off x="4955942" y="2942094"/>
            <a:ext cx="168375" cy="232284"/>
            <a:chOff x="1628891" y="1138876"/>
            <a:chExt cx="123818" cy="169525"/>
          </a:xfrm>
        </p:grpSpPr>
        <p:sp>
          <p:nvSpPr>
            <p:cNvPr id="90" name="Oval 89"/>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defRPr/>
              </a:pPr>
              <a:r>
                <a:rPr lang="en-GB" sz="1200" kern="0">
                  <a:solidFill>
                    <a:sysClr val="windowText" lastClr="000000"/>
                  </a:solidFill>
                  <a:latin typeface="Times New Roman"/>
                  <a:ea typeface="Times New Roman"/>
                </a:rPr>
                <a:t> </a:t>
              </a:r>
            </a:p>
          </p:txBody>
        </p:sp>
        <p:cxnSp>
          <p:nvCxnSpPr>
            <p:cNvPr id="91" name="Straight Connector 90"/>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92" name="Straight Connector 91"/>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93" name="Oval 92"/>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defRPr/>
              </a:pPr>
              <a:r>
                <a:rPr lang="en-GB" sz="1200" kern="0">
                  <a:solidFill>
                    <a:sysClr val="windowText" lastClr="000000"/>
                  </a:solidFill>
                  <a:latin typeface="Times New Roman"/>
                  <a:ea typeface="Times New Roman"/>
                </a:rPr>
                <a:t> </a:t>
              </a:r>
            </a:p>
          </p:txBody>
        </p:sp>
        <p:cxnSp>
          <p:nvCxnSpPr>
            <p:cNvPr id="94" name="Straight Connector 93"/>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pic>
        <p:nvPicPr>
          <p:cNvPr id="95" name="Afbeelding 94"/>
          <p:cNvPicPr>
            <a:picLocks noChangeAspect="1"/>
          </p:cNvPicPr>
          <p:nvPr/>
        </p:nvPicPr>
        <p:blipFill>
          <a:blip r:embed="rId6"/>
          <a:stretch>
            <a:fillRect/>
          </a:stretch>
        </p:blipFill>
        <p:spPr>
          <a:xfrm>
            <a:off x="120067" y="1133469"/>
            <a:ext cx="3251630" cy="1029512"/>
          </a:xfrm>
          <a:prstGeom prst="rect">
            <a:avLst/>
          </a:prstGeom>
        </p:spPr>
      </p:pic>
    </p:spTree>
    <p:extLst>
      <p:ext uri="{BB962C8B-B14F-4D97-AF65-F5344CB8AC3E}">
        <p14:creationId xmlns:p14="http://schemas.microsoft.com/office/powerpoint/2010/main" val="24336203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96238" y="468307"/>
            <a:ext cx="4055911" cy="1143000"/>
          </a:xfrm>
        </p:spPr>
        <p:txBody>
          <a:bodyPr/>
          <a:lstStyle/>
          <a:p>
            <a:r>
              <a:rPr lang="nl-NL" sz="2800" b="1" dirty="0" err="1">
                <a:solidFill>
                  <a:srgbClr val="53565A"/>
                </a:solidFill>
                <a:cs typeface="Arial Narrow"/>
              </a:rPr>
              <a:t>Bausteine</a:t>
            </a:r>
            <a:r>
              <a:rPr lang="nl-NL" sz="2800" b="1" dirty="0" err="1">
                <a:solidFill>
                  <a:srgbClr val="3F9C00"/>
                </a:solidFill>
                <a:cs typeface="Arial Narrow"/>
              </a:rPr>
              <a:t> Beweidung</a:t>
            </a:r>
            <a:endParaRPr lang="nl-NL" sz="2800" b="1" dirty="0"/>
          </a:p>
        </p:txBody>
      </p:sp>
      <p:pic>
        <p:nvPicPr>
          <p:cNvPr id="3" name="Afbeelding 2" descr="blok-grijs.png">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549" y="1800721"/>
            <a:ext cx="1790997" cy="716188"/>
          </a:xfrm>
          <a:prstGeom prst="rect">
            <a:avLst/>
          </a:prstGeom>
        </p:spPr>
      </p:pic>
      <p:sp>
        <p:nvSpPr>
          <p:cNvPr id="4" name="Subtitel 2">
            <a:hlinkClick r:id="" action="ppaction://noaction"/>
          </p:cNvPr>
          <p:cNvSpPr txBox="1">
            <a:spLocks/>
          </p:cNvSpPr>
          <p:nvPr/>
        </p:nvSpPr>
        <p:spPr>
          <a:xfrm>
            <a:off x="872549" y="1899224"/>
            <a:ext cx="1790997" cy="61768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defRPr/>
            </a:pPr>
            <a:r>
              <a:rPr lang="nl-NL" dirty="0">
                <a:solidFill>
                  <a:prstClr val="white"/>
                </a:solidFill>
                <a:cs typeface="Arial Narrow"/>
              </a:rPr>
              <a:t>Ergänzungs-futter</a:t>
            </a:r>
          </a:p>
        </p:txBody>
      </p:sp>
      <p:pic>
        <p:nvPicPr>
          <p:cNvPr id="5" name="Afbeelding 4" descr="blok-grijs.png">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5849" y="1800721"/>
            <a:ext cx="1790997" cy="716188"/>
          </a:xfrm>
          <a:prstGeom prst="rect">
            <a:avLst/>
          </a:prstGeom>
        </p:spPr>
      </p:pic>
      <p:sp>
        <p:nvSpPr>
          <p:cNvPr id="6" name="Subtitel 2">
            <a:hlinkClick r:id="" action="ppaction://noaction"/>
          </p:cNvPr>
          <p:cNvSpPr txBox="1">
            <a:spLocks/>
          </p:cNvSpPr>
          <p:nvPr/>
        </p:nvSpPr>
        <p:spPr>
          <a:xfrm>
            <a:off x="6295849" y="1899224"/>
            <a:ext cx="1790997" cy="617685"/>
          </a:xfrm>
          <a:prstGeom prst="rect">
            <a:avLst/>
          </a:prstGeom>
        </p:spPr>
        <p:txBody>
          <a:bodyPr vert="horz" lIns="91440" tIns="45720" rIns="91440" bIns="45720" rtlCol="0">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nl-NL" sz="2400" dirty="0" err="1">
                <a:solidFill>
                  <a:prstClr val="white"/>
                </a:solidFill>
                <a:cs typeface="Arial Narrow"/>
              </a:rPr>
              <a:t>Verhalten der Kuh</a:t>
            </a:r>
            <a:endParaRPr lang="nl-NL" sz="2400" dirty="0">
              <a:solidFill>
                <a:prstClr val="white"/>
              </a:solidFill>
              <a:cs typeface="Arial Narrow"/>
            </a:endParaRPr>
          </a:p>
        </p:txBody>
      </p:sp>
      <p:pic>
        <p:nvPicPr>
          <p:cNvPr id="7" name="Afbeelding 6">
            <a:hlinkClick r:id="" action="ppaction://noaction"/>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065" y="1371038"/>
            <a:ext cx="1789200" cy="1145871"/>
          </a:xfrm>
          <a:prstGeom prst="rect">
            <a:avLst/>
          </a:prstGeom>
        </p:spPr>
      </p:pic>
      <p:sp>
        <p:nvSpPr>
          <p:cNvPr id="8" name="Subtitel 2">
            <a:hlinkClick r:id="" action="ppaction://noaction"/>
          </p:cNvPr>
          <p:cNvSpPr txBox="1">
            <a:spLocks/>
          </p:cNvSpPr>
          <p:nvPr/>
        </p:nvSpPr>
        <p:spPr>
          <a:xfrm>
            <a:off x="3609826" y="1899225"/>
            <a:ext cx="1790997" cy="72567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nl-NL" sz="2000" dirty="0">
                <a:solidFill>
                  <a:prstClr val="white"/>
                </a:solidFill>
                <a:cs typeface="Arial Narrow"/>
              </a:rPr>
              <a:t>Grasaufnahme</a:t>
            </a:r>
          </a:p>
        </p:txBody>
      </p:sp>
      <p:cxnSp>
        <p:nvCxnSpPr>
          <p:cNvPr id="9" name="Rechte verbindingslijn 8"/>
          <p:cNvCxnSpPr/>
          <p:nvPr/>
        </p:nvCxnSpPr>
        <p:spPr>
          <a:xfrm flipH="1">
            <a:off x="5556369" y="2202653"/>
            <a:ext cx="591141" cy="0"/>
          </a:xfrm>
          <a:prstGeom prst="line">
            <a:avLst/>
          </a:prstGeom>
          <a:ln w="38100">
            <a:solidFill>
              <a:srgbClr val="3F9C00"/>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10" name="Rechte verbindingslijn 9"/>
          <p:cNvCxnSpPr/>
          <p:nvPr/>
        </p:nvCxnSpPr>
        <p:spPr>
          <a:xfrm flipH="1">
            <a:off x="2809212" y="2202653"/>
            <a:ext cx="591141" cy="0"/>
          </a:xfrm>
          <a:prstGeom prst="line">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1" name="Gebogen verbindingslijn 24"/>
          <p:cNvCxnSpPr/>
          <p:nvPr/>
        </p:nvCxnSpPr>
        <p:spPr>
          <a:xfrm>
            <a:off x="1997364" y="2794000"/>
            <a:ext cx="1402989" cy="461818"/>
          </a:xfrm>
          <a:prstGeom prst="straightConnector1">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2" name="Gebogen verbindingslijn 24"/>
          <p:cNvCxnSpPr/>
          <p:nvPr/>
        </p:nvCxnSpPr>
        <p:spPr>
          <a:xfrm flipH="1">
            <a:off x="5556369" y="2794000"/>
            <a:ext cx="1163087" cy="461818"/>
          </a:xfrm>
          <a:prstGeom prst="straightConnector1">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3" name="Gebogen verbindingslijn 24"/>
          <p:cNvCxnSpPr/>
          <p:nvPr/>
        </p:nvCxnSpPr>
        <p:spPr>
          <a:xfrm flipH="1">
            <a:off x="5556371" y="2794000"/>
            <a:ext cx="1474812" cy="1570182"/>
          </a:xfrm>
          <a:prstGeom prst="straightConnector1">
            <a:avLst/>
          </a:prstGeom>
          <a:ln w="38100">
            <a:solidFill>
              <a:srgbClr val="3F9C00"/>
            </a:solidFill>
            <a:headEnd type="none" w="lg" len="med"/>
            <a:tailEnd type="triangle" w="lg"/>
          </a:ln>
          <a:effectLst/>
        </p:spPr>
        <p:style>
          <a:lnRef idx="2">
            <a:schemeClr val="accent1"/>
          </a:lnRef>
          <a:fillRef idx="0">
            <a:schemeClr val="accent1"/>
          </a:fillRef>
          <a:effectRef idx="1">
            <a:schemeClr val="accent1"/>
          </a:effectRef>
          <a:fontRef idx="minor">
            <a:schemeClr val="tx1"/>
          </a:fontRef>
        </p:style>
      </p:cxnSp>
      <p:pic>
        <p:nvPicPr>
          <p:cNvPr id="14" name="Afbeelding 13" descr="blok-grijs.png">
            <a:hlinkClick r:id="rId5" action="ppaction://hlinksldjump"/>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9826" y="2876758"/>
            <a:ext cx="1790997" cy="716188"/>
          </a:xfrm>
          <a:prstGeom prst="rect">
            <a:avLst/>
          </a:prstGeom>
        </p:spPr>
      </p:pic>
      <p:cxnSp>
        <p:nvCxnSpPr>
          <p:cNvPr id="15" name="Gebogen verbindingslijn 24"/>
          <p:cNvCxnSpPr/>
          <p:nvPr/>
        </p:nvCxnSpPr>
        <p:spPr>
          <a:xfrm flipH="1">
            <a:off x="5556369" y="2794000"/>
            <a:ext cx="1867358" cy="2632364"/>
          </a:xfrm>
          <a:prstGeom prst="straightConnector1">
            <a:avLst/>
          </a:prstGeom>
          <a:ln w="38100">
            <a:solidFill>
              <a:srgbClr val="3F9C00"/>
            </a:solidFill>
            <a:headEnd type="none" w="lg" len="med"/>
            <a:tailEnd type="triangle" w="lg"/>
          </a:ln>
          <a:effectLst/>
        </p:spPr>
        <p:style>
          <a:lnRef idx="2">
            <a:schemeClr val="accent1"/>
          </a:lnRef>
          <a:fillRef idx="0">
            <a:schemeClr val="accent1"/>
          </a:fillRef>
          <a:effectRef idx="1">
            <a:schemeClr val="accent1"/>
          </a:effectRef>
          <a:fontRef idx="minor">
            <a:schemeClr val="tx1"/>
          </a:fontRef>
        </p:style>
      </p:cxnSp>
      <p:sp>
        <p:nvSpPr>
          <p:cNvPr id="16" name="Subtitel 2">
            <a:hlinkClick r:id="rId5" action="ppaction://hlinksldjump"/>
          </p:cNvPr>
          <p:cNvSpPr txBox="1">
            <a:spLocks/>
          </p:cNvSpPr>
          <p:nvPr/>
        </p:nvSpPr>
        <p:spPr>
          <a:xfrm>
            <a:off x="3539857" y="2955581"/>
            <a:ext cx="1946543" cy="6373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nl-NL" sz="2000" dirty="0" err="1">
                <a:solidFill>
                  <a:prstClr val="white"/>
                </a:solidFill>
                <a:cs typeface="Arial Narrow"/>
              </a:rPr>
              <a:t>Grasversorgung</a:t>
            </a:r>
            <a:endParaRPr lang="nl-NL" sz="2000" dirty="0">
              <a:solidFill>
                <a:prstClr val="white"/>
              </a:solidFill>
              <a:cs typeface="Arial Narrow"/>
            </a:endParaRPr>
          </a:p>
        </p:txBody>
      </p:sp>
      <p:pic>
        <p:nvPicPr>
          <p:cNvPr id="17" name="Afbeelding 16" descr="blok-grijs.png">
            <a:hlinkClick r:id="rId5" action="ppaction://hlinksldjump"/>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7216" y="3979475"/>
            <a:ext cx="1946543" cy="716188"/>
          </a:xfrm>
          <a:prstGeom prst="rect">
            <a:avLst/>
          </a:prstGeom>
        </p:spPr>
      </p:pic>
      <p:sp>
        <p:nvSpPr>
          <p:cNvPr id="18" name="Subtitel 2">
            <a:hlinkClick r:id="rId5" action="ppaction://hlinksldjump"/>
          </p:cNvPr>
          <p:cNvSpPr txBox="1">
            <a:spLocks/>
          </p:cNvSpPr>
          <p:nvPr/>
        </p:nvSpPr>
        <p:spPr>
          <a:xfrm>
            <a:off x="3552676" y="4058298"/>
            <a:ext cx="1876574" cy="6373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nl-NL" sz="2000" dirty="0" err="1">
                <a:solidFill>
                  <a:prstClr val="white"/>
                </a:solidFill>
                <a:cs typeface="Arial Narrow"/>
              </a:rPr>
              <a:t>Rasenwachstum </a:t>
            </a:r>
            <a:endParaRPr lang="nl-NL" sz="2000" dirty="0">
              <a:solidFill>
                <a:prstClr val="white"/>
              </a:solidFill>
              <a:cs typeface="Arial Narrow"/>
            </a:endParaRPr>
          </a:p>
        </p:txBody>
      </p:sp>
      <p:pic>
        <p:nvPicPr>
          <p:cNvPr id="19" name="Afbeelding 18" descr="blok-grijs.png">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8421" y="5076555"/>
            <a:ext cx="1790997" cy="716188"/>
          </a:xfrm>
          <a:prstGeom prst="rect">
            <a:avLst/>
          </a:prstGeom>
        </p:spPr>
      </p:pic>
      <p:sp>
        <p:nvSpPr>
          <p:cNvPr id="20" name="Subtitel 2">
            <a:hlinkClick r:id="" action="ppaction://noaction"/>
          </p:cNvPr>
          <p:cNvSpPr txBox="1">
            <a:spLocks/>
          </p:cNvSpPr>
          <p:nvPr/>
        </p:nvSpPr>
        <p:spPr>
          <a:xfrm>
            <a:off x="3598421" y="5155378"/>
            <a:ext cx="1790997" cy="63736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GB" sz="2400" dirty="0">
                <a:solidFill>
                  <a:prstClr val="white"/>
                </a:solidFill>
                <a:cs typeface="Arial Narrow"/>
              </a:rPr>
              <a:t>Boden</a:t>
            </a:r>
            <a:endParaRPr lang="nl-NL" sz="2400" dirty="0">
              <a:solidFill>
                <a:prstClr val="white"/>
              </a:solidFill>
              <a:cs typeface="Arial Narrow"/>
            </a:endParaRPr>
          </a:p>
        </p:txBody>
      </p:sp>
      <p:cxnSp>
        <p:nvCxnSpPr>
          <p:cNvPr id="21" name="Rechte verbindingslijn 20"/>
          <p:cNvCxnSpPr/>
          <p:nvPr/>
        </p:nvCxnSpPr>
        <p:spPr>
          <a:xfrm rot="5400000" flipH="1">
            <a:off x="4387272" y="268846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cxnSp>
        <p:nvCxnSpPr>
          <p:cNvPr id="22" name="Rechte verbindingslijn 21"/>
          <p:cNvCxnSpPr/>
          <p:nvPr/>
        </p:nvCxnSpPr>
        <p:spPr>
          <a:xfrm rot="5400000" flipH="1">
            <a:off x="4387272" y="378482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cxnSp>
        <p:nvCxnSpPr>
          <p:cNvPr id="23" name="Rechte verbindingslijn 22"/>
          <p:cNvCxnSpPr/>
          <p:nvPr/>
        </p:nvCxnSpPr>
        <p:spPr>
          <a:xfrm rot="5400000" flipH="1">
            <a:off x="4376418" y="488190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pic>
        <p:nvPicPr>
          <p:cNvPr id="24" name="Afbeelding 23">
            <a:hlinkClick r:id="" action="ppaction://noaction"/>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9125" y="5901637"/>
            <a:ext cx="762000" cy="499378"/>
          </a:xfrm>
          <a:prstGeom prst="rect">
            <a:avLst/>
          </a:prstGeom>
        </p:spPr>
      </p:pic>
      <p:pic>
        <p:nvPicPr>
          <p:cNvPr id="25" name="Afbeelding 24">
            <a:hlinkClick r:id="" action="ppaction://hlinkshowjump?jump=nextslide"/>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0395" y="5901637"/>
            <a:ext cx="413827" cy="499378"/>
          </a:xfrm>
          <a:prstGeom prst="rect">
            <a:avLst/>
          </a:prstGeom>
        </p:spPr>
      </p:pic>
      <p:pic>
        <p:nvPicPr>
          <p:cNvPr id="26" name="Afbeelding 25">
            <a:hlinkClick r:id="" action="ppaction://hlinkshowjump?jump=previousslide"/>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66028" y="5901637"/>
            <a:ext cx="413827" cy="499377"/>
          </a:xfrm>
          <a:prstGeom prst="rect">
            <a:avLst/>
          </a:prstGeom>
        </p:spPr>
      </p:pic>
      <p:pic>
        <p:nvPicPr>
          <p:cNvPr id="27" name="Afbeelding 26" descr="LOGO-AmazingGrazing-RGB-6x.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818" y="128898"/>
            <a:ext cx="2054370" cy="1376150"/>
          </a:xfrm>
          <a:prstGeom prst="rect">
            <a:avLst/>
          </a:prstGeom>
        </p:spPr>
      </p:pic>
      <p:sp>
        <p:nvSpPr>
          <p:cNvPr id="28" name="Rechthoek 27"/>
          <p:cNvSpPr/>
          <p:nvPr/>
        </p:nvSpPr>
        <p:spPr>
          <a:xfrm>
            <a:off x="226768" y="3110036"/>
            <a:ext cx="2971464" cy="2554545"/>
          </a:xfrm>
          <a:prstGeom prst="rect">
            <a:avLst/>
          </a:prstGeom>
        </p:spPr>
        <p:txBody>
          <a:bodyPr wrap="square">
            <a:spAutoFit/>
          </a:bodyPr>
          <a:lstStyle/>
          <a:p>
            <a:pPr>
              <a:buFont typeface="Wingdings" panose="05000000000000000000" pitchFamily="2" charset="2"/>
              <a:buChar char="Ø"/>
              <a:defRPr/>
            </a:pPr>
            <a:r>
              <a:rPr lang="nl-NL" sz="1400" dirty="0" err="1">
                <a:solidFill>
                  <a:prstClr val="black"/>
                </a:solidFill>
              </a:rPr>
              <a:t>Lösungen für die Beweidung finden</a:t>
            </a:r>
            <a:endParaRPr lang="nl-NL" sz="1400" dirty="0">
              <a:solidFill>
                <a:prstClr val="black"/>
              </a:solidFill>
            </a:endParaRPr>
          </a:p>
          <a:p>
            <a:pPr>
              <a:buFont typeface="Wingdings" panose="05000000000000000000" pitchFamily="2" charset="2"/>
              <a:buChar char="Ø"/>
              <a:defRPr/>
            </a:pPr>
            <a:r>
              <a:rPr lang="en-GB" sz="1400" dirty="0">
                <a:solidFill>
                  <a:prstClr val="black"/>
                </a:solidFill>
              </a:rPr>
              <a:t>Umsetzung in Wissen, Management-Tools und Weidesysteme</a:t>
            </a:r>
            <a:endParaRPr lang="nl-NL" sz="1400" dirty="0">
              <a:solidFill>
                <a:prstClr val="black"/>
              </a:solidFill>
            </a:endParaRPr>
          </a:p>
          <a:p>
            <a:pPr>
              <a:defRPr/>
            </a:pPr>
            <a:endParaRPr lang="nl-NL" sz="1400" dirty="0">
              <a:solidFill>
                <a:prstClr val="black"/>
              </a:solidFill>
            </a:endParaRPr>
          </a:p>
          <a:p>
            <a:pPr algn="ctr">
              <a:defRPr/>
            </a:pPr>
            <a:r>
              <a:rPr lang="nl-NL" b="1" dirty="0">
                <a:solidFill>
                  <a:prstClr val="black"/>
                </a:solidFill>
              </a:rPr>
              <a:t>Regt die Nutzung und Entwicklung des Weidegangs in den </a:t>
            </a:r>
            <a:r>
              <a:rPr lang="nl-NL" b="1" dirty="0" smtClean="0">
                <a:solidFill>
                  <a:prstClr val="black"/>
                </a:solidFill>
              </a:rPr>
              <a:t>Niederlanden, als </a:t>
            </a:r>
            <a:r>
              <a:rPr lang="nl-NL" b="1" dirty="0">
                <a:solidFill>
                  <a:prstClr val="black"/>
                </a:solidFill>
              </a:rPr>
              <a:t>Teil des modernen </a:t>
            </a:r>
            <a:r>
              <a:rPr lang="nl-NL" b="1" dirty="0" smtClean="0">
                <a:solidFill>
                  <a:prstClr val="black"/>
                </a:solidFill>
              </a:rPr>
              <a:t>Handwerks, </a:t>
            </a:r>
            <a:r>
              <a:rPr lang="nl-NL" b="1" dirty="0">
                <a:solidFill>
                  <a:prstClr val="black"/>
                </a:solidFill>
              </a:rPr>
              <a:t>jetzt und in </a:t>
            </a:r>
            <a:r>
              <a:rPr lang="nl-NL" b="1" dirty="0" smtClean="0">
                <a:solidFill>
                  <a:prstClr val="black"/>
                </a:solidFill>
              </a:rPr>
              <a:t>Zukunft an.</a:t>
            </a:r>
            <a:endParaRPr lang="nl-NL" b="1" dirty="0">
              <a:solidFill>
                <a:prstClr val="black"/>
              </a:solidFill>
            </a:endParaRPr>
          </a:p>
        </p:txBody>
      </p:sp>
    </p:spTree>
    <p:custDataLst>
      <p:tags r:id="rId1"/>
    </p:custDataLst>
    <p:extLst>
      <p:ext uri="{BB962C8B-B14F-4D97-AF65-F5344CB8AC3E}">
        <p14:creationId xmlns:p14="http://schemas.microsoft.com/office/powerpoint/2010/main" val="11604363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Belgien</a:t>
            </a:r>
          </a:p>
        </p:txBody>
      </p:sp>
      <p:sp>
        <p:nvSpPr>
          <p:cNvPr id="4" name="Titel 3"/>
          <p:cNvSpPr>
            <a:spLocks noGrp="1"/>
          </p:cNvSpPr>
          <p:nvPr>
            <p:ph type="ctrTitle"/>
          </p:nvPr>
        </p:nvSpPr>
        <p:spPr/>
        <p:txBody>
          <a:bodyPr/>
          <a:lstStyle/>
          <a:p>
            <a:endParaRPr lang="nl-NL"/>
          </a:p>
        </p:txBody>
      </p:sp>
    </p:spTree>
    <p:extLst>
      <p:ext uri="{BB962C8B-B14F-4D97-AF65-F5344CB8AC3E}">
        <p14:creationId xmlns:p14="http://schemas.microsoft.com/office/powerpoint/2010/main" val="649669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1362204-5CA9-4B86-8EAE-435D2268F2C6}"/>
              </a:ext>
            </a:extLst>
          </p:cNvPr>
          <p:cNvSpPr>
            <a:spLocks noGrp="1" noChangeArrowheads="1"/>
          </p:cNvSpPr>
          <p:nvPr>
            <p:ph type="title"/>
          </p:nvPr>
        </p:nvSpPr>
        <p:spPr>
          <a:xfrm>
            <a:off x="240700" y="2058460"/>
            <a:ext cx="8796620" cy="1606016"/>
          </a:xfrm>
          <a:noFill/>
        </p:spPr>
        <p:txBody>
          <a:bodyPr/>
          <a:lstStyle/>
          <a:p>
            <a:pPr algn="l" eaLnBrk="1" hangingPunct="1"/>
            <a:r>
              <a:rPr lang="fr-FR" altLang="nl-NL" sz="2800" b="1" dirty="0" err="1" smtClean="0">
                <a:solidFill>
                  <a:schemeClr val="tx1">
                    <a:lumMod val="95000"/>
                    <a:lumOff val="5000"/>
                  </a:schemeClr>
                </a:solidFill>
                <a:latin typeface="+mn-lt"/>
              </a:rPr>
              <a:t>Leguminosen</a:t>
            </a:r>
            <a:r>
              <a:rPr lang="fr-FR" altLang="nl-NL" sz="2800" b="1" dirty="0" smtClean="0">
                <a:solidFill>
                  <a:schemeClr val="tx1">
                    <a:lumMod val="95000"/>
                    <a:lumOff val="5000"/>
                  </a:schemeClr>
                </a:solidFill>
                <a:latin typeface="+mn-lt"/>
              </a:rPr>
              <a:t>: </a:t>
            </a:r>
            <a:r>
              <a:rPr lang="fr-FR" altLang="nl-NL" sz="2800" b="1" dirty="0">
                <a:solidFill>
                  <a:schemeClr val="tx1">
                    <a:lumMod val="95000"/>
                    <a:lumOff val="5000"/>
                  </a:schemeClr>
                </a:solidFill>
                <a:latin typeface="+mn-lt"/>
              </a:rPr>
              <a:t/>
            </a:r>
            <a:br>
              <a:rPr lang="fr-FR" altLang="nl-NL" sz="2800" b="1" dirty="0">
                <a:solidFill>
                  <a:schemeClr val="tx1">
                    <a:lumMod val="95000"/>
                    <a:lumOff val="5000"/>
                  </a:schemeClr>
                </a:solidFill>
                <a:latin typeface="+mn-lt"/>
              </a:rPr>
            </a:br>
            <a:r>
              <a:rPr lang="fr-FR" altLang="nl-NL" sz="2800" b="1" dirty="0">
                <a:solidFill>
                  <a:schemeClr val="tx1">
                    <a:lumMod val="95000"/>
                    <a:lumOff val="5000"/>
                  </a:schemeClr>
                </a:solidFill>
                <a:latin typeface="+mn-lt"/>
              </a:rPr>
              <a:t>Schlüsselarten </a:t>
            </a:r>
            <a:r>
              <a:rPr lang="fr-FR" altLang="nl-NL" sz="2800" b="1" dirty="0" err="1">
                <a:solidFill>
                  <a:schemeClr val="tx1">
                    <a:lumMod val="95000"/>
                    <a:lumOff val="5000"/>
                  </a:schemeClr>
                </a:solidFill>
                <a:latin typeface="+mn-lt"/>
              </a:rPr>
              <a:t>für</a:t>
            </a:r>
            <a:r>
              <a:rPr lang="fr-FR" altLang="nl-NL" sz="2800" b="1" dirty="0">
                <a:solidFill>
                  <a:schemeClr val="tx1">
                    <a:lumMod val="95000"/>
                    <a:lumOff val="5000"/>
                  </a:schemeClr>
                </a:solidFill>
                <a:latin typeface="+mn-lt"/>
              </a:rPr>
              <a:t> </a:t>
            </a:r>
            <a:r>
              <a:rPr lang="fr-FR" altLang="nl-NL" sz="2800" b="1" dirty="0" err="1" smtClean="0">
                <a:solidFill>
                  <a:schemeClr val="tx1">
                    <a:lumMod val="95000"/>
                    <a:lumOff val="5000"/>
                  </a:schemeClr>
                </a:solidFill>
                <a:latin typeface="+mn-lt"/>
              </a:rPr>
              <a:t>Mischungen</a:t>
            </a:r>
            <a:r>
              <a:rPr lang="fr-FR" altLang="nl-NL" sz="2800" b="1" dirty="0" smtClean="0">
                <a:solidFill>
                  <a:schemeClr val="tx1">
                    <a:lumMod val="95000"/>
                    <a:lumOff val="5000"/>
                  </a:schemeClr>
                </a:solidFill>
                <a:latin typeface="+mn-lt"/>
              </a:rPr>
              <a:t> </a:t>
            </a:r>
            <a:r>
              <a:rPr lang="fr-FR" altLang="nl-NL" sz="2800" b="1" dirty="0">
                <a:solidFill>
                  <a:schemeClr val="tx1">
                    <a:lumMod val="95000"/>
                    <a:lumOff val="5000"/>
                  </a:schemeClr>
                </a:solidFill>
                <a:latin typeface="+mn-lt"/>
              </a:rPr>
              <a:t>in </a:t>
            </a:r>
            <a:r>
              <a:rPr lang="fr-FR" altLang="nl-NL" sz="2800" b="1" dirty="0" err="1" smtClean="0">
                <a:solidFill>
                  <a:schemeClr val="tx1">
                    <a:lumMod val="95000"/>
                    <a:lumOff val="5000"/>
                  </a:schemeClr>
                </a:solidFill>
                <a:latin typeface="+mn-lt"/>
              </a:rPr>
              <a:t>Belgien</a:t>
            </a:r>
            <a:r>
              <a:rPr lang="fr-FR" altLang="nl-NL" sz="2800" b="1" dirty="0" smtClean="0">
                <a:solidFill>
                  <a:schemeClr val="tx1">
                    <a:lumMod val="95000"/>
                    <a:lumOff val="5000"/>
                  </a:schemeClr>
                </a:solidFill>
                <a:latin typeface="+mn-lt"/>
              </a:rPr>
              <a:t> </a:t>
            </a:r>
            <a:r>
              <a:rPr lang="fr-FR" altLang="nl-NL" sz="2800" b="1" dirty="0" err="1" smtClean="0">
                <a:solidFill>
                  <a:schemeClr val="tx1">
                    <a:lumMod val="95000"/>
                    <a:lumOff val="5000"/>
                  </a:schemeClr>
                </a:solidFill>
                <a:latin typeface="+mn-lt"/>
              </a:rPr>
              <a:t>unter</a:t>
            </a:r>
            <a:r>
              <a:rPr lang="fr-FR" altLang="nl-NL" sz="2800" b="1" dirty="0" smtClean="0">
                <a:solidFill>
                  <a:schemeClr val="tx1">
                    <a:lumMod val="95000"/>
                    <a:lumOff val="5000"/>
                  </a:schemeClr>
                </a:solidFill>
                <a:latin typeface="+mn-lt"/>
              </a:rPr>
              <a:t> </a:t>
            </a:r>
            <a:r>
              <a:rPr lang="fr-FR" altLang="nl-NL" sz="2800" b="1" dirty="0" err="1" smtClean="0">
                <a:solidFill>
                  <a:schemeClr val="tx1">
                    <a:lumMod val="95000"/>
                    <a:lumOff val="5000"/>
                  </a:schemeClr>
                </a:solidFill>
                <a:latin typeface="+mn-lt"/>
              </a:rPr>
              <a:t>mild-temepratem</a:t>
            </a:r>
            <a:r>
              <a:rPr lang="fr-FR" altLang="nl-NL" sz="2800" b="1" dirty="0" smtClean="0">
                <a:solidFill>
                  <a:schemeClr val="tx1">
                    <a:lumMod val="95000"/>
                    <a:lumOff val="5000"/>
                  </a:schemeClr>
                </a:solidFill>
                <a:latin typeface="+mn-lt"/>
              </a:rPr>
              <a:t> </a:t>
            </a:r>
            <a:r>
              <a:rPr lang="fr-FR" altLang="nl-NL" sz="2800" b="1" dirty="0" err="1" smtClean="0">
                <a:solidFill>
                  <a:schemeClr val="tx1">
                    <a:lumMod val="95000"/>
                    <a:lumOff val="5000"/>
                  </a:schemeClr>
                </a:solidFill>
                <a:latin typeface="+mn-lt"/>
              </a:rPr>
              <a:t>Klima</a:t>
            </a:r>
            <a:endParaRPr lang="fr-FR" altLang="nl-NL" sz="2800" dirty="0">
              <a:solidFill>
                <a:schemeClr val="tx1">
                  <a:lumMod val="95000"/>
                  <a:lumOff val="5000"/>
                </a:schemeClr>
              </a:solidFill>
              <a:latin typeface="+mn-lt"/>
            </a:endParaRPr>
          </a:p>
        </p:txBody>
      </p:sp>
      <p:sp>
        <p:nvSpPr>
          <p:cNvPr id="4099" name="Rectangle 3">
            <a:extLst>
              <a:ext uri="{FF2B5EF4-FFF2-40B4-BE49-F238E27FC236}">
                <a16:creationId xmlns:a16="http://schemas.microsoft.com/office/drawing/2014/main" id="{442639BE-32BB-4EF9-A421-01F792EF748F}"/>
              </a:ext>
            </a:extLst>
          </p:cNvPr>
          <p:cNvSpPr>
            <a:spLocks noGrp="1" noChangeArrowheads="1"/>
          </p:cNvSpPr>
          <p:nvPr>
            <p:ph type="subTitle" idx="4294967295"/>
          </p:nvPr>
        </p:nvSpPr>
        <p:spPr>
          <a:xfrm>
            <a:off x="0" y="4069080"/>
            <a:ext cx="9144000" cy="1706880"/>
          </a:xfrm>
          <a:prstGeom prst="rect">
            <a:avLst/>
          </a:prstGeom>
          <a:solidFill>
            <a:srgbClr val="FFCC99">
              <a:alpha val="41176"/>
            </a:srgbClr>
          </a:solidFill>
        </p:spPr>
        <p:txBody>
          <a:bodyPr/>
          <a:lstStyle/>
          <a:p>
            <a:pPr eaLnBrk="1" hangingPunct="1"/>
            <a:r>
              <a:rPr lang="en-GB" altLang="nl-NL" sz="2400" b="1" dirty="0">
                <a:latin typeface="Times New Roman" panose="02020603050405020304" pitchFamily="18" charset="0"/>
              </a:rPr>
              <a:t>Peeters A.</a:t>
            </a:r>
            <a:r>
              <a:rPr lang="en-GB" altLang="nl-NL" sz="2400" b="1" baseline="30000" dirty="0">
                <a:latin typeface="Times New Roman" panose="02020603050405020304" pitchFamily="18" charset="0"/>
              </a:rPr>
              <a:t> 1</a:t>
            </a:r>
            <a:r>
              <a:rPr lang="en-GB" altLang="nl-NL" sz="2400" b="1" dirty="0">
                <a:latin typeface="Times New Roman" panose="02020603050405020304" pitchFamily="18" charset="0"/>
              </a:rPr>
              <a:t>, </a:t>
            </a:r>
            <a:r>
              <a:rPr lang="en-GB" altLang="nl-NL" sz="2400" b="1" dirty="0" err="1">
                <a:latin typeface="Times New Roman" panose="02020603050405020304" pitchFamily="18" charset="0"/>
              </a:rPr>
              <a:t>Parente</a:t>
            </a:r>
            <a:r>
              <a:rPr lang="en-GB" altLang="nl-NL" sz="2400" b="1" dirty="0">
                <a:latin typeface="Times New Roman" panose="02020603050405020304" pitchFamily="18" charset="0"/>
              </a:rPr>
              <a:t> G.</a:t>
            </a:r>
            <a:r>
              <a:rPr lang="en-GB" altLang="nl-NL" sz="2400" b="1" baseline="30000" dirty="0">
                <a:latin typeface="Times New Roman" panose="02020603050405020304" pitchFamily="18" charset="0"/>
              </a:rPr>
              <a:t> 2</a:t>
            </a:r>
            <a:r>
              <a:rPr lang="en-GB" altLang="nl-NL" sz="2400" b="1" dirty="0">
                <a:latin typeface="Times New Roman" panose="02020603050405020304" pitchFamily="18" charset="0"/>
              </a:rPr>
              <a:t> und Le Gall A.</a:t>
            </a:r>
            <a:r>
              <a:rPr lang="en-GB" altLang="nl-NL" sz="2400" b="1" baseline="30000" dirty="0">
                <a:latin typeface="Times New Roman" panose="02020603050405020304" pitchFamily="18" charset="0"/>
              </a:rPr>
              <a:t> 3</a:t>
            </a:r>
            <a:endParaRPr lang="en-GB" altLang="nl-NL" sz="2400" b="1" dirty="0">
              <a:latin typeface="Times New Roman" panose="02020603050405020304" pitchFamily="18" charset="0"/>
            </a:endParaRPr>
          </a:p>
          <a:p>
            <a:pPr eaLnBrk="1" hangingPunct="1"/>
            <a:r>
              <a:rPr lang="en-GB" altLang="nl-NL" sz="2400" b="1" i="1" baseline="30000" dirty="0">
                <a:latin typeface="Times New Roman" panose="02020603050405020304" pitchFamily="18" charset="0"/>
              </a:rPr>
              <a:t>	1 Unit</a:t>
            </a:r>
            <a:r>
              <a:rPr lang="en-GB" altLang="nl-NL" sz="2400" b="1" i="1" dirty="0">
                <a:latin typeface="Times New Roman" panose="02020603050405020304" pitchFamily="18" charset="0"/>
              </a:rPr>
              <a:t> for Grassland Ecology, UCL, Belgien</a:t>
            </a:r>
          </a:p>
          <a:p>
            <a:pPr eaLnBrk="1" hangingPunct="1"/>
            <a:r>
              <a:rPr lang="es-ES" altLang="nl-NL" sz="2400" b="1" i="1" baseline="30000" dirty="0">
                <a:latin typeface="Times New Roman" panose="02020603050405020304" pitchFamily="18" charset="0"/>
              </a:rPr>
              <a:t>	2ERSA</a:t>
            </a:r>
            <a:r>
              <a:rPr lang="es-ES" altLang="nl-NL" sz="2400" b="1" i="1" dirty="0">
                <a:latin typeface="Times New Roman" panose="02020603050405020304" pitchFamily="18" charset="0"/>
              </a:rPr>
              <a:t>, </a:t>
            </a:r>
            <a:r>
              <a:rPr lang="es-ES" altLang="nl-NL" sz="2400" b="1" i="1" dirty="0" err="1">
                <a:latin typeface="Times New Roman" panose="02020603050405020304" pitchFamily="18" charset="0"/>
              </a:rPr>
              <a:t>Italien</a:t>
            </a:r>
            <a:endParaRPr lang="es-ES" altLang="nl-NL" sz="2400" b="1" i="1" dirty="0">
              <a:latin typeface="Times New Roman" panose="02020603050405020304" pitchFamily="18" charset="0"/>
            </a:endParaRPr>
          </a:p>
          <a:p>
            <a:pPr eaLnBrk="1" hangingPunct="1"/>
            <a:r>
              <a:rPr lang="en-GB" altLang="nl-NL" sz="2400" b="1" i="1" baseline="30000" dirty="0">
                <a:latin typeface="Times New Roman" panose="02020603050405020304" pitchFamily="18" charset="0"/>
              </a:rPr>
              <a:t>	3Institut</a:t>
            </a:r>
            <a:r>
              <a:rPr lang="en-GB" altLang="nl-NL" sz="2400" b="1" i="1" dirty="0">
                <a:latin typeface="Times New Roman" panose="02020603050405020304" pitchFamily="18" charset="0"/>
              </a:rPr>
              <a:t> de </a:t>
            </a:r>
            <a:r>
              <a:rPr lang="en-GB" altLang="nl-NL" sz="2400" b="1" i="1" dirty="0" err="1">
                <a:latin typeface="Times New Roman" panose="02020603050405020304" pitchFamily="18" charset="0"/>
              </a:rPr>
              <a:t>l</a:t>
            </a:r>
            <a:r>
              <a:rPr lang="en-GB" altLang="fr-FR" sz="2400" b="1" i="1" dirty="0" err="1"/>
              <a:t>'</a:t>
            </a:r>
            <a:r>
              <a:rPr lang="en-GB" altLang="ja-JP" sz="2400" b="1" i="1" dirty="0" err="1">
                <a:latin typeface="Times New Roman" panose="02020603050405020304" pitchFamily="18" charset="0"/>
              </a:rPr>
              <a:t>Elevage</a:t>
            </a:r>
            <a:r>
              <a:rPr lang="en-GB" altLang="ja-JP" sz="2400" b="1" i="1" dirty="0">
                <a:latin typeface="Times New Roman" panose="02020603050405020304" pitchFamily="18" charset="0"/>
              </a:rPr>
              <a:t>, Frankreich</a:t>
            </a:r>
            <a:endParaRPr lang="fr-FR" altLang="nl-NL" sz="2400" b="1" i="1" dirty="0">
              <a:latin typeface="Times New Roman" panose="02020603050405020304" pitchFamily="18" charset="0"/>
            </a:endParaRPr>
          </a:p>
        </p:txBody>
      </p:sp>
    </p:spTree>
    <p:extLst>
      <p:ext uri="{BB962C8B-B14F-4D97-AF65-F5344CB8AC3E}">
        <p14:creationId xmlns:p14="http://schemas.microsoft.com/office/powerpoint/2010/main" val="14984744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a:extLst>
              <a:ext uri="{FF2B5EF4-FFF2-40B4-BE49-F238E27FC236}">
                <a16:creationId xmlns:a16="http://schemas.microsoft.com/office/drawing/2014/main" id="{DCE663BD-7BA4-4D1C-B765-4C22595C39CC}"/>
              </a:ext>
            </a:extLst>
          </p:cNvPr>
          <p:cNvSpPr txBox="1">
            <a:spLocks noChangeArrowheads="1"/>
          </p:cNvSpPr>
          <p:nvPr/>
        </p:nvSpPr>
        <p:spPr bwMode="auto">
          <a:xfrm>
            <a:off x="190500" y="1265382"/>
            <a:ext cx="8953500" cy="360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en-GB" altLang="nl-NL" sz="2400" b="1" dirty="0">
                <a:solidFill>
                  <a:prstClr val="black"/>
                </a:solidFill>
                <a:latin typeface="Calibri"/>
              </a:rPr>
              <a:t>Erneutes Interesse an Futterleguminosen </a:t>
            </a:r>
          </a:p>
          <a:p>
            <a:pPr eaLnBrk="0" fontAlgn="base" hangingPunct="0">
              <a:spcBef>
                <a:spcPct val="0"/>
              </a:spcBef>
              <a:spcAft>
                <a:spcPct val="0"/>
              </a:spcAft>
              <a:buFontTx/>
              <a:buNone/>
              <a:defRPr/>
            </a:pPr>
            <a:endParaRPr lang="en-GB" altLang="nl-NL" sz="2000" b="1" dirty="0">
              <a:solidFill>
                <a:prstClr val="black"/>
              </a:solidFill>
              <a:latin typeface="Calibri"/>
            </a:endParaRPr>
          </a:p>
          <a:p>
            <a:pPr marL="285750" indent="-285750" eaLnBrk="0" fontAlgn="base" hangingPunct="0">
              <a:spcBef>
                <a:spcPct val="0"/>
              </a:spcBef>
              <a:spcAft>
                <a:spcPct val="0"/>
              </a:spcAft>
              <a:defRPr/>
            </a:pPr>
            <a:r>
              <a:rPr lang="en-GB" altLang="nl-NL" sz="2000" b="1" dirty="0">
                <a:solidFill>
                  <a:prstClr val="black"/>
                </a:solidFill>
                <a:latin typeface="Calibri"/>
              </a:rPr>
              <a:t>Aktuelle europäische Forschungsprogramme:</a:t>
            </a:r>
          </a:p>
          <a:p>
            <a:pPr marL="285750" indent="-285750" eaLnBrk="0" fontAlgn="base" hangingPunct="0">
              <a:spcBef>
                <a:spcPct val="0"/>
              </a:spcBef>
              <a:spcAft>
                <a:spcPct val="0"/>
              </a:spcAft>
              <a:defRPr/>
            </a:pPr>
            <a:endParaRPr lang="en-GB" altLang="nl-NL" sz="2000" b="1" dirty="0">
              <a:solidFill>
                <a:prstClr val="black"/>
              </a:solidFill>
              <a:latin typeface="Calibri"/>
            </a:endParaRPr>
          </a:p>
          <a:p>
            <a:pPr marL="1028700" lvl="1" eaLnBrk="0" fontAlgn="base" hangingPunct="0">
              <a:spcBef>
                <a:spcPct val="0"/>
              </a:spcBef>
              <a:spcAft>
                <a:spcPct val="0"/>
              </a:spcAft>
              <a:defRPr/>
            </a:pPr>
            <a:r>
              <a:rPr lang="en-GB" altLang="nl-NL" sz="1600" b="1" dirty="0">
                <a:solidFill>
                  <a:prstClr val="black"/>
                </a:solidFill>
                <a:latin typeface="Calibri"/>
              </a:rPr>
              <a:t>LEGSIL ‘</a:t>
            </a:r>
            <a:r>
              <a:rPr lang="en-GB" altLang="nl-NL" sz="1600" b="1" dirty="0" err="1">
                <a:solidFill>
                  <a:prstClr val="black"/>
                </a:solidFill>
                <a:latin typeface="Calibri"/>
              </a:rPr>
              <a:t>Lesuminosen</a:t>
            </a:r>
            <a:r>
              <a:rPr lang="en-GB" altLang="nl-NL" sz="1600" b="1" dirty="0">
                <a:solidFill>
                  <a:prstClr val="black"/>
                </a:solidFill>
                <a:latin typeface="Calibri"/>
              </a:rPr>
              <a:t>-S</a:t>
            </a:r>
            <a:r>
              <a:rPr lang="en-GB" altLang="nl-NL" sz="1600" b="1" dirty="0" err="1">
                <a:solidFill>
                  <a:prstClr val="black"/>
                </a:solidFill>
                <a:latin typeface="Calibri"/>
              </a:rPr>
              <a:t>ilagen</a:t>
            </a:r>
            <a:r>
              <a:rPr lang="en-GB" altLang="nl-NL" sz="1600" b="1" dirty="0">
                <a:solidFill>
                  <a:prstClr val="black"/>
                </a:solidFill>
                <a:latin typeface="Calibri"/>
              </a:rPr>
              <a:t> für die Tierproduktion</a:t>
            </a:r>
            <a:r>
              <a:rPr lang="en-GB" altLang="fr-FR" sz="1600" b="1" dirty="0">
                <a:solidFill>
                  <a:prstClr val="black"/>
                </a:solidFill>
                <a:latin typeface="Calibri"/>
              </a:rPr>
              <a:t>'</a:t>
            </a:r>
            <a:r>
              <a:rPr lang="en-GB" altLang="nl-NL" sz="1600" b="1" dirty="0">
                <a:solidFill>
                  <a:prstClr val="black"/>
                </a:solidFill>
                <a:latin typeface="Calibri"/>
              </a:rPr>
              <a:t> 1997-2001 </a:t>
            </a:r>
            <a:endParaRPr lang="en-GB" altLang="nl-NL" sz="2000" b="1" dirty="0">
              <a:solidFill>
                <a:prstClr val="black"/>
              </a:solidFill>
              <a:latin typeface="Calibri"/>
            </a:endParaRPr>
          </a:p>
          <a:p>
            <a:pPr marL="1028700" lvl="1" eaLnBrk="0" fontAlgn="base" hangingPunct="0">
              <a:spcBef>
                <a:spcPct val="0"/>
              </a:spcBef>
              <a:spcAft>
                <a:spcPct val="0"/>
              </a:spcAft>
              <a:defRPr/>
            </a:pPr>
            <a:r>
              <a:rPr lang="en-GB" altLang="nl-NL" sz="1600" b="1" dirty="0">
                <a:solidFill>
                  <a:prstClr val="black"/>
                </a:solidFill>
                <a:latin typeface="Calibri"/>
              </a:rPr>
              <a:t>LEGGRAZE ‘Low-input Tier-</a:t>
            </a:r>
            <a:r>
              <a:rPr lang="en-GB" altLang="nl-NL" sz="1600" b="1" dirty="0" err="1">
                <a:solidFill>
                  <a:prstClr val="black"/>
                </a:solidFill>
                <a:latin typeface="Calibri"/>
              </a:rPr>
              <a:t>Produktion</a:t>
            </a:r>
            <a:r>
              <a:rPr lang="en-GB" altLang="nl-NL" sz="1600" b="1" dirty="0">
                <a:solidFill>
                  <a:prstClr val="black"/>
                </a:solidFill>
                <a:latin typeface="Calibri"/>
              </a:rPr>
              <a:t> auf der Grundlage von Futterleguminosen für Weidesysteme</a:t>
            </a:r>
            <a:r>
              <a:rPr lang="en-GB" altLang="fr-FR" sz="1600" b="1" dirty="0">
                <a:solidFill>
                  <a:prstClr val="black"/>
                </a:solidFill>
                <a:latin typeface="Calibri"/>
              </a:rPr>
              <a:t>'</a:t>
            </a:r>
            <a:r>
              <a:rPr lang="en-GB" altLang="nl-NL" sz="1600" b="1" dirty="0">
                <a:solidFill>
                  <a:prstClr val="black"/>
                </a:solidFill>
                <a:latin typeface="Calibri"/>
              </a:rPr>
              <a:t> 2001-2005 </a:t>
            </a:r>
          </a:p>
          <a:p>
            <a:pPr marL="285750" indent="-285750" eaLnBrk="0" fontAlgn="base" hangingPunct="0">
              <a:spcBef>
                <a:spcPct val="0"/>
              </a:spcBef>
              <a:spcAft>
                <a:spcPct val="0"/>
              </a:spcAft>
              <a:defRPr/>
            </a:pPr>
            <a:endParaRPr lang="en-GB" altLang="nl-NL" sz="2000" b="1" dirty="0">
              <a:solidFill>
                <a:prstClr val="black"/>
              </a:solidFill>
              <a:latin typeface="Calibri"/>
            </a:endParaRPr>
          </a:p>
          <a:p>
            <a:pPr marL="285750" indent="-285750" eaLnBrk="0" fontAlgn="base" hangingPunct="0">
              <a:spcBef>
                <a:spcPct val="0"/>
              </a:spcBef>
              <a:spcAft>
                <a:spcPct val="0"/>
              </a:spcAft>
              <a:defRPr/>
            </a:pPr>
            <a:r>
              <a:rPr lang="en-GB" altLang="nl-NL" sz="2000" b="1" dirty="0">
                <a:solidFill>
                  <a:prstClr val="black"/>
                </a:solidFill>
                <a:latin typeface="Calibri"/>
              </a:rPr>
              <a:t>Europäisches Forschungsnetzwerk: </a:t>
            </a:r>
          </a:p>
          <a:p>
            <a:pPr marL="285750" indent="-285750" eaLnBrk="0" fontAlgn="base" hangingPunct="0">
              <a:spcBef>
                <a:spcPct val="0"/>
              </a:spcBef>
              <a:spcAft>
                <a:spcPct val="0"/>
              </a:spcAft>
              <a:defRPr/>
            </a:pPr>
            <a:endParaRPr lang="en-GB" altLang="nl-NL" sz="2000" b="1" dirty="0">
              <a:solidFill>
                <a:prstClr val="black"/>
              </a:solidFill>
              <a:latin typeface="Calibri"/>
            </a:endParaRPr>
          </a:p>
          <a:p>
            <a:pPr marL="1028700" lvl="1" eaLnBrk="0" fontAlgn="base" hangingPunct="0">
              <a:spcBef>
                <a:spcPct val="0"/>
              </a:spcBef>
              <a:spcAft>
                <a:spcPct val="0"/>
              </a:spcAft>
              <a:defRPr/>
            </a:pPr>
            <a:r>
              <a:rPr lang="en-GB" altLang="nl-NL" sz="1600" b="1" dirty="0">
                <a:solidFill>
                  <a:prstClr val="black"/>
                </a:solidFill>
                <a:latin typeface="Calibri"/>
              </a:rPr>
              <a:t>COST-Aktion 852 "Qualitativ hochwertige Futtermittelsysteme auf Leguminosenbasis für </a:t>
            </a:r>
            <a:r>
              <a:rPr lang="en-GB" altLang="nl-NL" sz="1600" b="1" dirty="0" err="1">
                <a:solidFill>
                  <a:prstClr val="black"/>
                </a:solidFill>
                <a:latin typeface="Calibri"/>
              </a:rPr>
              <a:t>kontrastreiche</a:t>
            </a:r>
            <a:r>
              <a:rPr lang="en-GB" altLang="nl-NL" sz="1600" b="1" dirty="0">
                <a:solidFill>
                  <a:prstClr val="black"/>
                </a:solidFill>
                <a:latin typeface="Calibri"/>
              </a:rPr>
              <a:t> Umwelt</a:t>
            </a:r>
            <a:r>
              <a:rPr lang="en-GB" altLang="fr-FR" sz="1600" b="1" dirty="0">
                <a:solidFill>
                  <a:prstClr val="black"/>
                </a:solidFill>
                <a:latin typeface="Calibri"/>
              </a:rPr>
              <a:t>"</a:t>
            </a:r>
            <a:r>
              <a:rPr lang="en-GB" altLang="nl-NL" sz="1600" b="1" dirty="0">
                <a:solidFill>
                  <a:prstClr val="black"/>
                </a:solidFill>
                <a:latin typeface="Calibri"/>
              </a:rPr>
              <a:t> 2001-2006</a:t>
            </a:r>
            <a:endParaRPr lang="fr-FR" altLang="nl-NL" sz="1600" b="1" dirty="0">
              <a:solidFill>
                <a:prstClr val="black"/>
              </a:solidFill>
              <a:latin typeface="Calibri"/>
            </a:endParaRPr>
          </a:p>
        </p:txBody>
      </p:sp>
      <p:sp>
        <p:nvSpPr>
          <p:cNvPr id="2" name="Titel 1"/>
          <p:cNvSpPr>
            <a:spLocks noGrp="1"/>
          </p:cNvSpPr>
          <p:nvPr>
            <p:ph type="ctrTitle"/>
          </p:nvPr>
        </p:nvSpPr>
        <p:spPr>
          <a:xfrm>
            <a:off x="664308" y="710630"/>
            <a:ext cx="6687837" cy="462387"/>
          </a:xfrm>
        </p:spPr>
        <p:txBody>
          <a:bodyPr/>
          <a:lstStyle/>
          <a:p>
            <a:r>
              <a:rPr lang="nl-NL" sz="2000" dirty="0" err="1"/>
              <a:t>Einführung</a:t>
            </a:r>
            <a:endParaRPr lang="nl-NL" sz="2000" dirty="0"/>
          </a:p>
        </p:txBody>
      </p:sp>
    </p:spTree>
    <p:extLst>
      <p:ext uri="{BB962C8B-B14F-4D97-AF65-F5344CB8AC3E}">
        <p14:creationId xmlns:p14="http://schemas.microsoft.com/office/powerpoint/2010/main" val="36283053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C2A8A72-A1B6-4657-926A-CCFDBBF31A22}"/>
              </a:ext>
            </a:extLst>
          </p:cNvPr>
          <p:cNvSpPr>
            <a:spLocks noGrp="1" noChangeArrowheads="1"/>
          </p:cNvSpPr>
          <p:nvPr>
            <p:ph type="title"/>
          </p:nvPr>
        </p:nvSpPr>
        <p:spPr/>
        <p:txBody>
          <a:bodyPr/>
          <a:lstStyle/>
          <a:p>
            <a:pPr algn="l" eaLnBrk="1" hangingPunct="1"/>
            <a:r>
              <a:rPr lang="fr-FR" altLang="nl-NL" sz="2800" b="1" dirty="0" err="1">
                <a:solidFill>
                  <a:schemeClr val="tx1"/>
                </a:solidFill>
                <a:latin typeface="+mn-lt"/>
              </a:rPr>
              <a:t>Arten</a:t>
            </a:r>
            <a:endParaRPr lang="fr-FR" altLang="nl-NL" sz="2800" b="1" dirty="0">
              <a:solidFill>
                <a:schemeClr val="tx1"/>
              </a:solidFill>
              <a:latin typeface="+mn-lt"/>
            </a:endParaRPr>
          </a:p>
        </p:txBody>
      </p:sp>
      <p:sp>
        <p:nvSpPr>
          <p:cNvPr id="3" name="Tijdelijke aanduiding voor inhoud 2"/>
          <p:cNvSpPr>
            <a:spLocks noGrp="1"/>
          </p:cNvSpPr>
          <p:nvPr>
            <p:ph idx="1"/>
          </p:nvPr>
        </p:nvSpPr>
        <p:spPr>
          <a:xfrm>
            <a:off x="628650" y="1576243"/>
            <a:ext cx="7886700" cy="4351338"/>
          </a:xfrm>
        </p:spPr>
        <p:txBody>
          <a:bodyPr/>
          <a:lstStyle/>
          <a:p>
            <a:r>
              <a:rPr lang="en-GB" altLang="nl-NL" sz="2400" b="1" dirty="0"/>
              <a:t>Weißklee (</a:t>
            </a:r>
            <a:r>
              <a:rPr lang="en-GB" altLang="nl-NL" sz="2400" b="1" i="1" dirty="0" err="1"/>
              <a:t>Trifolium repens</a:t>
            </a:r>
            <a:r>
              <a:rPr lang="en-GB" altLang="nl-NL" sz="2400" b="1" dirty="0"/>
              <a:t>)</a:t>
            </a:r>
          </a:p>
          <a:p>
            <a:r>
              <a:rPr lang="en-GB" altLang="nl-NL" sz="2400" b="1" dirty="0"/>
              <a:t>Rotklee (</a:t>
            </a:r>
            <a:r>
              <a:rPr lang="en-GB" altLang="nl-NL" sz="2400" b="1" i="1" dirty="0" err="1"/>
              <a:t>Trifolium pratense</a:t>
            </a:r>
            <a:r>
              <a:rPr lang="en-GB" altLang="nl-NL" sz="2400" b="1" dirty="0"/>
              <a:t>)</a:t>
            </a:r>
          </a:p>
          <a:p>
            <a:r>
              <a:rPr lang="en-GB" altLang="nl-NL" sz="2400" b="1" dirty="0" err="1"/>
              <a:t>Luzerne</a:t>
            </a:r>
            <a:r>
              <a:rPr lang="en-GB" altLang="nl-NL" sz="2400" b="1" dirty="0"/>
              <a:t> (</a:t>
            </a:r>
            <a:r>
              <a:rPr lang="en-GB" altLang="nl-NL" sz="2400" b="1" i="1" dirty="0"/>
              <a:t>Medicago sativa</a:t>
            </a:r>
            <a:r>
              <a:rPr lang="en-GB" altLang="nl-NL" sz="2400" b="1" dirty="0"/>
              <a:t>)</a:t>
            </a:r>
            <a:endParaRPr lang="nl-NL" sz="2400" dirty="0"/>
          </a:p>
        </p:txBody>
      </p:sp>
      <p:grpSp>
        <p:nvGrpSpPr>
          <p:cNvPr id="8196" name="Group 9">
            <a:extLst>
              <a:ext uri="{FF2B5EF4-FFF2-40B4-BE49-F238E27FC236}">
                <a16:creationId xmlns:a16="http://schemas.microsoft.com/office/drawing/2014/main" id="{490D7BB9-3A64-491D-935E-8C40582E436B}"/>
              </a:ext>
            </a:extLst>
          </p:cNvPr>
          <p:cNvGrpSpPr>
            <a:grpSpLocks/>
          </p:cNvGrpSpPr>
          <p:nvPr/>
        </p:nvGrpSpPr>
        <p:grpSpPr bwMode="auto">
          <a:xfrm>
            <a:off x="0" y="3260725"/>
            <a:ext cx="9144000" cy="3216275"/>
            <a:chOff x="471" y="2054"/>
            <a:chExt cx="4857" cy="1690"/>
          </a:xfrm>
        </p:grpSpPr>
        <p:pic>
          <p:nvPicPr>
            <p:cNvPr id="8197" name="Picture 5">
              <a:extLst>
                <a:ext uri="{FF2B5EF4-FFF2-40B4-BE49-F238E27FC236}">
                  <a16:creationId xmlns:a16="http://schemas.microsoft.com/office/drawing/2014/main" id="{9C9AA161-D6B2-495E-B710-BEEF70816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 y="2054"/>
              <a:ext cx="1689" cy="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a:extLst>
                <a:ext uri="{FF2B5EF4-FFF2-40B4-BE49-F238E27FC236}">
                  <a16:creationId xmlns:a16="http://schemas.microsoft.com/office/drawing/2014/main" id="{138BA509-7820-42CF-93CE-9878F593D40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1" y="2064"/>
              <a:ext cx="139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a:extLst>
                <a:ext uri="{FF2B5EF4-FFF2-40B4-BE49-F238E27FC236}">
                  <a16:creationId xmlns:a16="http://schemas.microsoft.com/office/drawing/2014/main" id="{AF30367E-9FE4-4F7C-929E-58A83D9EA1B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43" y="2064"/>
              <a:ext cx="178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02541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p:cNvSpPr txBox="1"/>
          <p:nvPr/>
        </p:nvSpPr>
        <p:spPr>
          <a:xfrm>
            <a:off x="4262523" y="1656174"/>
            <a:ext cx="460613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spcBef>
                <a:spcPct val="50000"/>
              </a:spcBef>
              <a:defRPr sz="2000" b="1">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defTabSz="457200">
              <a:defRPr/>
            </a:pPr>
            <a:r>
              <a:rPr lang="en-US" dirty="0">
                <a:solidFill>
                  <a:prstClr val="black"/>
                </a:solidFill>
              </a:rPr>
              <a:t>1970er und 1980er Jahre - Übergang von </a:t>
            </a:r>
            <a:r>
              <a:rPr lang="en-US" dirty="0">
                <a:solidFill>
                  <a:srgbClr val="9BBB59"/>
                </a:solidFill>
              </a:rPr>
              <a:t>Heu zu Silage</a:t>
            </a:r>
          </a:p>
          <a:p>
            <a:pPr marL="800100" lvl="1" indent="-342900" defTabSz="457200">
              <a:buSzPct val="130000"/>
              <a:buFont typeface="Arial" panose="020B0604020202020204" pitchFamily="34" charset="0"/>
              <a:buChar char="•"/>
              <a:defRPr/>
            </a:pPr>
            <a:r>
              <a:rPr lang="en-US" altLang="sv-SE" sz="2000" dirty="0">
                <a:solidFill>
                  <a:prstClr val="black"/>
                </a:solidFill>
                <a:latin typeface="Calibri"/>
                <a:cs typeface="Times New Roman" panose="02020603050405020304" pitchFamily="18" charset="0"/>
              </a:rPr>
              <a:t>Größere Betriebe</a:t>
            </a:r>
          </a:p>
          <a:p>
            <a:pPr marL="800100" lvl="1" indent="-342900" defTabSz="457200">
              <a:buSzPct val="130000"/>
              <a:buFont typeface="Arial" panose="020B0604020202020204" pitchFamily="34" charset="0"/>
              <a:buChar char="•"/>
              <a:defRPr/>
            </a:pPr>
            <a:r>
              <a:rPr lang="en-US" altLang="sv-SE" sz="2000" dirty="0" err="1" smtClean="0">
                <a:solidFill>
                  <a:prstClr val="black"/>
                </a:solidFill>
                <a:latin typeface="Calibri"/>
                <a:cs typeface="Times New Roman" panose="02020603050405020304" pitchFamily="18" charset="0"/>
              </a:rPr>
              <a:t>Weniger</a:t>
            </a:r>
            <a:r>
              <a:rPr lang="en-US" altLang="sv-SE" sz="2000" dirty="0" smtClean="0">
                <a:solidFill>
                  <a:prstClr val="black"/>
                </a:solidFill>
                <a:latin typeface="Calibri"/>
                <a:cs typeface="Times New Roman" panose="02020603050405020304" pitchFamily="18" charset="0"/>
              </a:rPr>
              <a:t> </a:t>
            </a:r>
            <a:r>
              <a:rPr lang="en-US" altLang="sv-SE" sz="2000" dirty="0">
                <a:solidFill>
                  <a:prstClr val="black"/>
                </a:solidFill>
                <a:latin typeface="Calibri"/>
                <a:cs typeface="Times New Roman" panose="02020603050405020304" pitchFamily="18" charset="0"/>
              </a:rPr>
              <a:t>witterungsabhängig</a:t>
            </a:r>
          </a:p>
          <a:p>
            <a:pPr marL="800100" lvl="1" indent="-342900" defTabSz="457200">
              <a:buSzPct val="130000"/>
              <a:buFont typeface="Arial" panose="020B0604020202020204" pitchFamily="34" charset="0"/>
              <a:buChar char="•"/>
              <a:defRPr/>
            </a:pPr>
            <a:r>
              <a:rPr lang="en-US" altLang="sv-SE" sz="2000" dirty="0" err="1" smtClean="0">
                <a:solidFill>
                  <a:prstClr val="black"/>
                </a:solidFill>
                <a:latin typeface="Calibri"/>
                <a:cs typeface="Times New Roman" panose="02020603050405020304" pitchFamily="18" charset="0"/>
              </a:rPr>
              <a:t>Geringere</a:t>
            </a:r>
            <a:r>
              <a:rPr lang="en-US" altLang="sv-SE" sz="2000" dirty="0" smtClean="0">
                <a:solidFill>
                  <a:prstClr val="black"/>
                </a:solidFill>
                <a:latin typeface="Calibri"/>
                <a:cs typeface="Times New Roman" panose="02020603050405020304" pitchFamily="18" charset="0"/>
              </a:rPr>
              <a:t> </a:t>
            </a:r>
            <a:r>
              <a:rPr lang="en-US" altLang="sv-SE" sz="2000" dirty="0">
                <a:solidFill>
                  <a:prstClr val="black"/>
                </a:solidFill>
                <a:latin typeface="Calibri"/>
                <a:cs typeface="Times New Roman" panose="02020603050405020304" pitchFamily="18" charset="0"/>
              </a:rPr>
              <a:t>Nährstoffverluste</a:t>
            </a:r>
          </a:p>
          <a:p>
            <a:pPr marL="800100" lvl="1" indent="-342900" defTabSz="457200">
              <a:buSzPct val="130000"/>
              <a:buFont typeface="Arial" panose="020B0604020202020204" pitchFamily="34" charset="0"/>
              <a:buChar char="•"/>
              <a:defRPr/>
            </a:pPr>
            <a:r>
              <a:rPr lang="en-US" altLang="sv-SE" sz="2000" dirty="0" err="1" smtClean="0">
                <a:solidFill>
                  <a:prstClr val="black"/>
                </a:solidFill>
                <a:latin typeface="Calibri"/>
                <a:cs typeface="Times New Roman" panose="02020603050405020304" pitchFamily="18" charset="0"/>
              </a:rPr>
              <a:t>Höhere</a:t>
            </a:r>
            <a:r>
              <a:rPr lang="en-US" altLang="sv-SE" sz="2000" dirty="0" smtClean="0">
                <a:solidFill>
                  <a:prstClr val="black"/>
                </a:solidFill>
                <a:latin typeface="Calibri"/>
                <a:cs typeface="Times New Roman" panose="02020603050405020304" pitchFamily="18" charset="0"/>
              </a:rPr>
              <a:t> </a:t>
            </a:r>
            <a:r>
              <a:rPr lang="en-US" altLang="sv-SE" sz="2000" dirty="0">
                <a:solidFill>
                  <a:prstClr val="black"/>
                </a:solidFill>
                <a:latin typeface="Calibri"/>
                <a:cs typeface="Times New Roman" panose="02020603050405020304" pitchFamily="18" charset="0"/>
              </a:rPr>
              <a:t>Milchproduktion</a:t>
            </a:r>
          </a:p>
          <a:p>
            <a:pPr defTabSz="457200">
              <a:defRPr/>
            </a:pPr>
            <a:endParaRPr lang="en-US" dirty="0">
              <a:solidFill>
                <a:prstClr val="black"/>
              </a:solidFill>
            </a:endParaRPr>
          </a:p>
          <a:p>
            <a:pPr defTabSz="457200">
              <a:defRPr/>
            </a:pPr>
            <a:endParaRPr lang="sv-SE" dirty="0">
              <a:solidFill>
                <a:prstClr val="black"/>
              </a:solidFill>
            </a:endParaRPr>
          </a:p>
        </p:txBody>
      </p:sp>
      <p:sp>
        <p:nvSpPr>
          <p:cNvPr id="17" name="Text Box 5"/>
          <p:cNvSpPr txBox="1">
            <a:spLocks noChangeArrowheads="1"/>
          </p:cNvSpPr>
          <p:nvPr/>
        </p:nvSpPr>
        <p:spPr bwMode="auto">
          <a:xfrm>
            <a:off x="190784" y="4665762"/>
            <a:ext cx="4968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457200">
              <a:spcBef>
                <a:spcPct val="50000"/>
              </a:spcBef>
              <a:defRPr/>
            </a:pPr>
            <a:r>
              <a:rPr lang="en-US" altLang="sv-SE" sz="2000" b="1" dirty="0">
                <a:solidFill>
                  <a:prstClr val="black"/>
                </a:solidFill>
                <a:latin typeface="Calibri"/>
                <a:cs typeface="Times New Roman" panose="02020603050405020304" pitchFamily="18" charset="0"/>
              </a:rPr>
              <a:t>Nach 1980 übernahm die Silageherstellung und ist heute die dominierende Erntemethode.</a:t>
            </a:r>
            <a:endParaRPr lang="en-US" altLang="sv-SE" sz="2000" dirty="0">
              <a:solidFill>
                <a:prstClr val="black"/>
              </a:solidFill>
              <a:latin typeface="Calibri"/>
              <a:cs typeface="Times New Roman" panose="02020603050405020304" pitchFamily="18" charset="0"/>
            </a:endParaRPr>
          </a:p>
        </p:txBody>
      </p:sp>
      <p:pic>
        <p:nvPicPr>
          <p:cNvPr id="2" name="Bildobjekt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4822" y="1650568"/>
            <a:ext cx="3794490" cy="2867928"/>
          </a:xfrm>
          <a:prstGeom prst="rect">
            <a:avLst/>
          </a:prstGeom>
        </p:spPr>
      </p:pic>
      <p:pic>
        <p:nvPicPr>
          <p:cNvPr id="3" name="Bildobjekt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5541" y="4014878"/>
            <a:ext cx="3563118" cy="2672339"/>
          </a:xfrm>
          <a:prstGeom prst="rect">
            <a:avLst/>
          </a:prstGeom>
        </p:spPr>
      </p:pic>
      <p:sp>
        <p:nvSpPr>
          <p:cNvPr id="8" name="textruta 7"/>
          <p:cNvSpPr txBox="1"/>
          <p:nvPr/>
        </p:nvSpPr>
        <p:spPr>
          <a:xfrm>
            <a:off x="7458701" y="6352331"/>
            <a:ext cx="1511558" cy="246221"/>
          </a:xfrm>
          <a:prstGeom prst="rect">
            <a:avLst/>
          </a:prstGeom>
          <a:noFill/>
        </p:spPr>
        <p:txBody>
          <a:bodyPr wrap="square" rtlCol="0">
            <a:spAutoFit/>
          </a:bodyPr>
          <a:lstStyle/>
          <a:p>
            <a:pPr defTabSz="457200">
              <a:defRPr/>
            </a:pPr>
            <a:r>
              <a:rPr lang="sv-SE" sz="1000" dirty="0">
                <a:solidFill>
                  <a:prstClr val="white"/>
                </a:solidFill>
              </a:rPr>
              <a:t>Foto: Rolf Spörndly</a:t>
            </a:r>
          </a:p>
        </p:txBody>
      </p:sp>
      <p:sp>
        <p:nvSpPr>
          <p:cNvPr id="10" name="Text Box 5"/>
          <p:cNvSpPr txBox="1">
            <a:spLocks noChangeArrowheads="1"/>
          </p:cNvSpPr>
          <p:nvPr/>
        </p:nvSpPr>
        <p:spPr bwMode="auto">
          <a:xfrm>
            <a:off x="223170" y="76200"/>
            <a:ext cx="799131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457200">
              <a:spcBef>
                <a:spcPct val="50000"/>
              </a:spcBef>
              <a:defRPr/>
            </a:pPr>
            <a:r>
              <a:rPr lang="en-US" altLang="sv-SE" sz="2000" b="1" dirty="0">
                <a:solidFill>
                  <a:prstClr val="black"/>
                </a:solidFill>
                <a:latin typeface="Calibri"/>
                <a:cs typeface="Times New Roman" panose="02020603050405020304" pitchFamily="18" charset="0"/>
              </a:rPr>
              <a:t>Das Futter muss für einen Zeitraum von 8 Monaten im Winter aufbewahrt werden. In der Vergangenheit war die </a:t>
            </a:r>
            <a:r>
              <a:rPr lang="en-US" altLang="sv-SE" sz="2000" b="1" dirty="0">
                <a:solidFill>
                  <a:srgbClr val="9BBB59"/>
                </a:solidFill>
                <a:latin typeface="Calibri"/>
                <a:cs typeface="Times New Roman" panose="02020603050405020304" pitchFamily="18" charset="0"/>
              </a:rPr>
              <a:t>Heuernte</a:t>
            </a:r>
            <a:r>
              <a:rPr lang="en-US" altLang="sv-SE" sz="2000" b="1" dirty="0">
                <a:solidFill>
                  <a:prstClr val="black"/>
                </a:solidFill>
                <a:latin typeface="Calibri"/>
                <a:cs typeface="Times New Roman" panose="02020603050405020304" pitchFamily="18" charset="0"/>
              </a:rPr>
              <a:t> die einzige verfügbare Methode.</a:t>
            </a:r>
            <a:endParaRPr lang="en-US" altLang="sv-SE" sz="2000" dirty="0">
              <a:solidFill>
                <a:prstClr val="black"/>
              </a:solidFill>
              <a:latin typeface="Calibri"/>
              <a:cs typeface="Times New Roman" panose="02020603050405020304" pitchFamily="18" charset="0"/>
            </a:endParaRPr>
          </a:p>
        </p:txBody>
      </p:sp>
    </p:spTree>
    <p:extLst>
      <p:ext uri="{BB962C8B-B14F-4D97-AF65-F5344CB8AC3E}">
        <p14:creationId xmlns:p14="http://schemas.microsoft.com/office/powerpoint/2010/main" val="141888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a:extLst>
              <a:ext uri="{FF2B5EF4-FFF2-40B4-BE49-F238E27FC236}">
                <a16:creationId xmlns:a16="http://schemas.microsoft.com/office/drawing/2014/main" id="{DB4E228E-09C9-4BCE-B5DB-A65A24290B3B}"/>
              </a:ext>
            </a:extLst>
          </p:cNvPr>
          <p:cNvSpPr>
            <a:spLocks noGrp="1" noChangeArrowheads="1"/>
          </p:cNvSpPr>
          <p:nvPr>
            <p:ph type="title"/>
          </p:nvPr>
        </p:nvSpPr>
        <p:spPr/>
        <p:txBody>
          <a:bodyPr/>
          <a:lstStyle/>
          <a:p>
            <a:pPr algn="l"/>
            <a:r>
              <a:rPr lang="en-GB" altLang="nl-NL" sz="2800" dirty="0">
                <a:solidFill>
                  <a:schemeClr val="tx1"/>
                </a:solidFill>
                <a:latin typeface="+mn-lt"/>
                <a:ea typeface="MS PGothic" panose="020B0600070205080204" pitchFamily="34" charset="-128"/>
              </a:rPr>
              <a:t>Sekundäre Arten</a:t>
            </a:r>
            <a:endParaRPr lang="fr-FR" altLang="nl-NL" sz="2800" b="1" dirty="0">
              <a:solidFill>
                <a:schemeClr val="tx1"/>
              </a:solidFill>
              <a:latin typeface="+mn-lt"/>
            </a:endParaRPr>
          </a:p>
        </p:txBody>
      </p:sp>
      <p:sp>
        <p:nvSpPr>
          <p:cNvPr id="2" name="Tijdelijke aanduiding voor inhoud 1"/>
          <p:cNvSpPr>
            <a:spLocks noGrp="1"/>
          </p:cNvSpPr>
          <p:nvPr>
            <p:ph idx="1"/>
          </p:nvPr>
        </p:nvSpPr>
        <p:spPr>
          <a:xfrm>
            <a:off x="628650" y="1536339"/>
            <a:ext cx="7886700" cy="4351338"/>
          </a:xfrm>
        </p:spPr>
        <p:txBody>
          <a:bodyPr/>
          <a:lstStyle/>
          <a:p>
            <a:r>
              <a:rPr lang="en-GB" altLang="nl-NL" sz="2400" b="1" dirty="0" err="1"/>
              <a:t>Esparsette</a:t>
            </a:r>
            <a:r>
              <a:rPr lang="en-GB" altLang="nl-NL" sz="2400" b="1" dirty="0"/>
              <a:t> (</a:t>
            </a:r>
            <a:r>
              <a:rPr lang="en-GB" altLang="nl-NL" sz="2400" b="1" i="1" dirty="0" err="1"/>
              <a:t>Onobrychis</a:t>
            </a:r>
            <a:r>
              <a:rPr lang="en-GB" altLang="nl-NL" sz="2400" b="1" i="1" dirty="0"/>
              <a:t> </a:t>
            </a:r>
            <a:r>
              <a:rPr lang="en-GB" altLang="nl-NL" sz="2400" b="1" i="1" dirty="0" err="1"/>
              <a:t>viciifolia</a:t>
            </a:r>
            <a:r>
              <a:rPr lang="en-GB" altLang="nl-NL" sz="2400" b="1" dirty="0"/>
              <a:t>)</a:t>
            </a:r>
          </a:p>
          <a:p>
            <a:r>
              <a:rPr lang="en-GB" altLang="nl-NL" sz="2400" b="1" dirty="0" err="1"/>
              <a:t>Hornklee</a:t>
            </a:r>
            <a:r>
              <a:rPr lang="en-GB" altLang="nl-NL" sz="2400" b="1" dirty="0"/>
              <a:t> (</a:t>
            </a:r>
            <a:r>
              <a:rPr lang="en-GB" altLang="nl-NL" sz="2400" b="1" i="1" dirty="0"/>
              <a:t>Lotus</a:t>
            </a:r>
            <a:r>
              <a:rPr lang="en-GB" altLang="nl-NL" sz="2400" b="1" dirty="0"/>
              <a:t> spp.)</a:t>
            </a:r>
          </a:p>
          <a:p>
            <a:r>
              <a:rPr lang="en-GB" altLang="nl-NL" sz="2400" b="1" dirty="0" err="1"/>
              <a:t>Schweden</a:t>
            </a:r>
            <a:r>
              <a:rPr lang="en-GB" altLang="nl-NL" sz="2400" b="1" dirty="0"/>
              <a:t>-Klee (</a:t>
            </a:r>
            <a:r>
              <a:rPr lang="en-GB" altLang="nl-NL" sz="2400" b="1" i="1" dirty="0" err="1"/>
              <a:t>Trifolium</a:t>
            </a:r>
            <a:r>
              <a:rPr lang="en-GB" altLang="nl-NL" sz="2400" b="1" i="1" dirty="0"/>
              <a:t> </a:t>
            </a:r>
            <a:r>
              <a:rPr lang="en-GB" altLang="nl-NL" sz="2400" b="1" i="1" dirty="0" err="1"/>
              <a:t>hybridum</a:t>
            </a:r>
            <a:r>
              <a:rPr lang="en-GB" altLang="nl-NL" sz="2400" b="1" dirty="0"/>
              <a:t>)</a:t>
            </a:r>
          </a:p>
          <a:p>
            <a:r>
              <a:rPr lang="en-GB" altLang="nl-NL" sz="2400" b="1" dirty="0" err="1"/>
              <a:t>Kaukasus-Geißraute</a:t>
            </a:r>
            <a:r>
              <a:rPr lang="en-GB" altLang="nl-NL" sz="2400" b="1" dirty="0"/>
              <a:t> (</a:t>
            </a:r>
            <a:r>
              <a:rPr lang="en-GB" altLang="nl-NL" sz="2400" b="1" i="1" dirty="0" err="1"/>
              <a:t>Galega</a:t>
            </a:r>
            <a:r>
              <a:rPr lang="en-GB" altLang="nl-NL" sz="2400" b="1" i="1" dirty="0"/>
              <a:t> </a:t>
            </a:r>
            <a:r>
              <a:rPr lang="en-GB" altLang="nl-NL" sz="2400" b="1" i="1" dirty="0" err="1"/>
              <a:t>orientalis</a:t>
            </a:r>
            <a:r>
              <a:rPr lang="en-GB" altLang="nl-NL" sz="2400" b="1" dirty="0"/>
              <a:t>)</a:t>
            </a:r>
            <a:endParaRPr lang="nl-NL" sz="2400" dirty="0"/>
          </a:p>
        </p:txBody>
      </p:sp>
      <p:grpSp>
        <p:nvGrpSpPr>
          <p:cNvPr id="10244" name="Group 1032">
            <a:extLst>
              <a:ext uri="{FF2B5EF4-FFF2-40B4-BE49-F238E27FC236}">
                <a16:creationId xmlns:a16="http://schemas.microsoft.com/office/drawing/2014/main" id="{935BE558-D24C-4FC1-AFAC-3E09DAD556AB}"/>
              </a:ext>
            </a:extLst>
          </p:cNvPr>
          <p:cNvGrpSpPr>
            <a:grpSpLocks/>
          </p:cNvGrpSpPr>
          <p:nvPr/>
        </p:nvGrpSpPr>
        <p:grpSpPr bwMode="auto">
          <a:xfrm>
            <a:off x="0" y="3673475"/>
            <a:ext cx="9144000" cy="3032125"/>
            <a:chOff x="0" y="2314"/>
            <a:chExt cx="5760" cy="1910"/>
          </a:xfrm>
        </p:grpSpPr>
        <p:pic>
          <p:nvPicPr>
            <p:cNvPr id="10245" name="Picture 1028">
              <a:extLst>
                <a:ext uri="{FF2B5EF4-FFF2-40B4-BE49-F238E27FC236}">
                  <a16:creationId xmlns:a16="http://schemas.microsoft.com/office/drawing/2014/main" id="{6C2DD05E-7751-4A06-B7A3-4B32337264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 y="2314"/>
              <a:ext cx="2544"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29">
              <a:extLst>
                <a:ext uri="{FF2B5EF4-FFF2-40B4-BE49-F238E27FC236}">
                  <a16:creationId xmlns:a16="http://schemas.microsoft.com/office/drawing/2014/main" id="{9F8E45FF-6C36-4A78-A4D2-035B66F1E166}"/>
                </a:ext>
              </a:extLst>
            </p:cNvPr>
            <p:cNvPicPr>
              <a:picLocks noChangeAspect="1" noChangeArrowheads="1"/>
            </p:cNvPicPr>
            <p:nvPr/>
          </p:nvPicPr>
          <p:blipFill>
            <a:blip r:embed="rId4" cstate="screen">
              <a:lum contrast="36000"/>
              <a:extLst>
                <a:ext uri="{28A0092B-C50C-407E-A947-70E740481C1C}">
                  <a14:useLocalDpi xmlns:a14="http://schemas.microsoft.com/office/drawing/2010/main"/>
                </a:ext>
              </a:extLst>
            </a:blip>
            <a:srcRect/>
            <a:stretch>
              <a:fillRect/>
            </a:stretch>
          </p:blipFill>
          <p:spPr bwMode="auto">
            <a:xfrm>
              <a:off x="0" y="2320"/>
              <a:ext cx="1428"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030">
              <a:extLst>
                <a:ext uri="{FF2B5EF4-FFF2-40B4-BE49-F238E27FC236}">
                  <a16:creationId xmlns:a16="http://schemas.microsoft.com/office/drawing/2014/main" id="{F366A89F-2389-488F-8E0C-7A164A37CF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22047"/>
            <a:stretch>
              <a:fillRect/>
            </a:stretch>
          </p:blipFill>
          <p:spPr bwMode="auto">
            <a:xfrm>
              <a:off x="3168" y="2314"/>
              <a:ext cx="1576" cy="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031">
              <a:extLst>
                <a:ext uri="{FF2B5EF4-FFF2-40B4-BE49-F238E27FC236}">
                  <a16:creationId xmlns:a16="http://schemas.microsoft.com/office/drawing/2014/main" id="{4BD1A672-624C-4AB2-B61F-F7A0E748F15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3" y="2314"/>
              <a:ext cx="1237"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059131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a:extLst>
              <a:ext uri="{FF2B5EF4-FFF2-40B4-BE49-F238E27FC236}">
                <a16:creationId xmlns:a16="http://schemas.microsoft.com/office/drawing/2014/main" id="{013376E6-40AF-4D9A-A8C1-0998C96D48D7}"/>
              </a:ext>
            </a:extLst>
          </p:cNvPr>
          <p:cNvSpPr>
            <a:spLocks noGrp="1" noChangeArrowheads="1"/>
          </p:cNvSpPr>
          <p:nvPr>
            <p:ph type="title"/>
          </p:nvPr>
        </p:nvSpPr>
        <p:spPr/>
        <p:txBody>
          <a:bodyPr/>
          <a:lstStyle/>
          <a:p>
            <a:pPr algn="l" eaLnBrk="1" hangingPunct="1"/>
            <a:r>
              <a:rPr lang="en-GB" altLang="nl-NL" sz="2800" b="1" dirty="0">
                <a:solidFill>
                  <a:schemeClr val="tx1"/>
                </a:solidFill>
                <a:latin typeface="+mn-lt"/>
              </a:rPr>
              <a:t>Neuartige Arten </a:t>
            </a:r>
            <a:br>
              <a:rPr lang="en-GB" altLang="nl-NL" sz="2800" b="1" dirty="0">
                <a:solidFill>
                  <a:schemeClr val="tx1"/>
                </a:solidFill>
                <a:latin typeface="+mn-lt"/>
              </a:rPr>
            </a:br>
            <a:endParaRPr lang="fr-FR" altLang="nl-NL" sz="2800" b="1" dirty="0">
              <a:solidFill>
                <a:schemeClr val="tx1"/>
              </a:solidFill>
              <a:latin typeface="+mn-lt"/>
            </a:endParaRPr>
          </a:p>
        </p:txBody>
      </p:sp>
      <p:sp>
        <p:nvSpPr>
          <p:cNvPr id="3" name="Tijdelijke aanduiding voor inhoud 2"/>
          <p:cNvSpPr>
            <a:spLocks noGrp="1"/>
          </p:cNvSpPr>
          <p:nvPr>
            <p:ph idx="1"/>
          </p:nvPr>
        </p:nvSpPr>
        <p:spPr/>
        <p:txBody>
          <a:bodyPr/>
          <a:lstStyle/>
          <a:p>
            <a:r>
              <a:rPr lang="en-GB" altLang="nl-NL" sz="2400" b="1" dirty="0"/>
              <a:t>Kaukasischer Klee (</a:t>
            </a:r>
            <a:r>
              <a:rPr lang="en-GB" altLang="nl-NL" sz="2400" b="1" i="1" dirty="0" err="1"/>
              <a:t>Trifolium</a:t>
            </a:r>
            <a:r>
              <a:rPr lang="en-GB" altLang="nl-NL" sz="2400" b="1" i="1" dirty="0"/>
              <a:t> </a:t>
            </a:r>
            <a:r>
              <a:rPr lang="en-GB" altLang="nl-NL" sz="2400" b="1" i="1" dirty="0" err="1"/>
              <a:t>ambiguum</a:t>
            </a:r>
            <a:r>
              <a:rPr lang="en-GB" altLang="nl-NL" sz="2400" b="1" dirty="0"/>
              <a:t>)</a:t>
            </a:r>
            <a:endParaRPr lang="nl-NL" sz="2400" dirty="0"/>
          </a:p>
        </p:txBody>
      </p:sp>
      <p:pic>
        <p:nvPicPr>
          <p:cNvPr id="12292" name="Picture 1028">
            <a:extLst>
              <a:ext uri="{FF2B5EF4-FFF2-40B4-BE49-F238E27FC236}">
                <a16:creationId xmlns:a16="http://schemas.microsoft.com/office/drawing/2014/main" id="{CC177B0E-EA13-4B5A-99A8-ED1BCD06E7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4437" y="2585690"/>
            <a:ext cx="3915641" cy="401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5478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FC12994D-1EB7-4153-8DF6-4DBA383B9722}"/>
              </a:ext>
            </a:extLst>
          </p:cNvPr>
          <p:cNvSpPr txBox="1">
            <a:spLocks noChangeArrowheads="1"/>
          </p:cNvSpPr>
          <p:nvPr/>
        </p:nvSpPr>
        <p:spPr bwMode="auto">
          <a:xfrm>
            <a:off x="0" y="76200"/>
            <a:ext cx="91440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b="1" dirty="0">
                <a:solidFill>
                  <a:prstClr val="black"/>
                </a:solidFill>
                <a:latin typeface="Calibri"/>
              </a:rPr>
              <a:t>Klee-Gras-</a:t>
            </a:r>
            <a:r>
              <a:rPr lang="en-GB" altLang="nl-NL" b="1" dirty="0" err="1">
                <a:solidFill>
                  <a:prstClr val="black"/>
                </a:solidFill>
                <a:latin typeface="Calibri"/>
              </a:rPr>
              <a:t>Mischungen</a:t>
            </a:r>
            <a:endParaRPr lang="fr-FR" altLang="nl-NL" b="1" dirty="0">
              <a:solidFill>
                <a:prstClr val="black"/>
              </a:solidFill>
              <a:latin typeface="Calibri"/>
            </a:endParaRPr>
          </a:p>
        </p:txBody>
      </p:sp>
      <p:pic>
        <p:nvPicPr>
          <p:cNvPr id="14339" name="Picture 9" descr="image 5">
            <a:extLst>
              <a:ext uri="{FF2B5EF4-FFF2-40B4-BE49-F238E27FC236}">
                <a16:creationId xmlns:a16="http://schemas.microsoft.com/office/drawing/2014/main" id="{EC57C083-657D-43C0-89FE-E9A0BF0A5AED}"/>
              </a:ext>
            </a:extLst>
          </p:cNvPr>
          <p:cNvPicPr>
            <a:picLocks noChangeAspect="1" noChangeArrowheads="1"/>
          </p:cNvPicPr>
          <p:nvPr/>
        </p:nvPicPr>
        <p:blipFill>
          <a:blip r:embed="rId3" cstate="screen">
            <a:lum bright="-20000" contrast="40000"/>
            <a:extLst>
              <a:ext uri="{28A0092B-C50C-407E-A947-70E740481C1C}">
                <a14:useLocalDpi xmlns:a14="http://schemas.microsoft.com/office/drawing/2010/main"/>
              </a:ext>
            </a:extLst>
          </a:blip>
          <a:srcRect/>
          <a:stretch>
            <a:fillRect/>
          </a:stretch>
        </p:blipFill>
        <p:spPr bwMode="auto">
          <a:xfrm>
            <a:off x="2576513" y="839788"/>
            <a:ext cx="4205287" cy="6018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14340" name="Text Box 10">
            <a:extLst>
              <a:ext uri="{FF2B5EF4-FFF2-40B4-BE49-F238E27FC236}">
                <a16:creationId xmlns:a16="http://schemas.microsoft.com/office/drawing/2014/main" id="{2DBA177C-7F76-4D9E-86D6-06174C70D9C2}"/>
              </a:ext>
            </a:extLst>
          </p:cNvPr>
          <p:cNvSpPr txBox="1">
            <a:spLocks noChangeArrowheads="1"/>
          </p:cNvSpPr>
          <p:nvPr/>
        </p:nvSpPr>
        <p:spPr bwMode="auto">
          <a:xfrm>
            <a:off x="-152400" y="807115"/>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a:rPr>
              <a:t>Kompatibilität zwischen Sorten zweier Arten</a:t>
            </a:r>
            <a:endParaRPr lang="fr-FR" altLang="nl-NL" sz="2400" b="1" dirty="0">
              <a:solidFill>
                <a:prstClr val="black"/>
              </a:solidFill>
              <a:latin typeface="Calibri"/>
            </a:endParaRPr>
          </a:p>
        </p:txBody>
      </p:sp>
      <p:sp>
        <p:nvSpPr>
          <p:cNvPr id="14341" name="Text Box 11">
            <a:extLst>
              <a:ext uri="{FF2B5EF4-FFF2-40B4-BE49-F238E27FC236}">
                <a16:creationId xmlns:a16="http://schemas.microsoft.com/office/drawing/2014/main" id="{FC29F255-9963-476A-B416-E3984EF163C1}"/>
              </a:ext>
            </a:extLst>
          </p:cNvPr>
          <p:cNvSpPr txBox="1">
            <a:spLocks noChangeArrowheads="1"/>
          </p:cNvSpPr>
          <p:nvPr/>
        </p:nvSpPr>
        <p:spPr bwMode="auto">
          <a:xfrm>
            <a:off x="2514600" y="1676400"/>
            <a:ext cx="15240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1800" b="1" dirty="0" err="1">
                <a:solidFill>
                  <a:prstClr val="black"/>
                </a:solidFill>
                <a:latin typeface="Calibri"/>
              </a:rPr>
              <a:t>Spät-diploid</a:t>
            </a:r>
            <a:endParaRPr lang="fr-FR" altLang="nl-NL" sz="1800" b="1" dirty="0">
              <a:solidFill>
                <a:prstClr val="black"/>
              </a:solidFill>
              <a:latin typeface="Calibri"/>
            </a:endParaRPr>
          </a:p>
        </p:txBody>
      </p:sp>
      <p:sp>
        <p:nvSpPr>
          <p:cNvPr id="14342" name="Text Box 12">
            <a:extLst>
              <a:ext uri="{FF2B5EF4-FFF2-40B4-BE49-F238E27FC236}">
                <a16:creationId xmlns:a16="http://schemas.microsoft.com/office/drawing/2014/main" id="{23C8BE3B-FDAF-44CA-941F-8F630EA96064}"/>
              </a:ext>
            </a:extLst>
          </p:cNvPr>
          <p:cNvSpPr txBox="1">
            <a:spLocks noChangeArrowheads="1"/>
          </p:cNvSpPr>
          <p:nvPr/>
        </p:nvSpPr>
        <p:spPr bwMode="auto">
          <a:xfrm>
            <a:off x="2286000" y="3276600"/>
            <a:ext cx="2057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1800" b="1" dirty="0" err="1">
                <a:solidFill>
                  <a:prstClr val="black"/>
                </a:solidFill>
                <a:latin typeface="Calibri"/>
              </a:rPr>
              <a:t>Spät-tetraploid</a:t>
            </a:r>
            <a:endParaRPr lang="fr-FR" altLang="nl-NL" sz="1800" b="1" dirty="0">
              <a:solidFill>
                <a:prstClr val="black"/>
              </a:solidFill>
              <a:latin typeface="Calibri"/>
            </a:endParaRPr>
          </a:p>
        </p:txBody>
      </p:sp>
      <p:sp>
        <p:nvSpPr>
          <p:cNvPr id="14343" name="Text Box 13">
            <a:extLst>
              <a:ext uri="{FF2B5EF4-FFF2-40B4-BE49-F238E27FC236}">
                <a16:creationId xmlns:a16="http://schemas.microsoft.com/office/drawing/2014/main" id="{12D4D910-8C5C-4DE7-AA3F-8B3C54EA6B52}"/>
              </a:ext>
            </a:extLst>
          </p:cNvPr>
          <p:cNvSpPr txBox="1">
            <a:spLocks noChangeArrowheads="1"/>
          </p:cNvSpPr>
          <p:nvPr/>
        </p:nvSpPr>
        <p:spPr bwMode="auto">
          <a:xfrm>
            <a:off x="1981200" y="4953000"/>
            <a:ext cx="2438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1800" b="1" dirty="0">
                <a:solidFill>
                  <a:prstClr val="black"/>
                </a:solidFill>
                <a:latin typeface="Calibri"/>
              </a:rPr>
              <a:t>Sehr </a:t>
            </a:r>
            <a:r>
              <a:rPr lang="fr-FR" altLang="nl-NL" sz="1800" b="1" dirty="0" err="1">
                <a:solidFill>
                  <a:prstClr val="black"/>
                </a:solidFill>
                <a:latin typeface="Calibri"/>
              </a:rPr>
              <a:t>spät-tetraploid</a:t>
            </a:r>
            <a:endParaRPr lang="fr-FR" altLang="nl-NL" sz="1800" b="1" dirty="0">
              <a:solidFill>
                <a:prstClr val="black"/>
              </a:solidFill>
              <a:latin typeface="Calibri"/>
            </a:endParaRPr>
          </a:p>
        </p:txBody>
      </p:sp>
      <p:sp>
        <p:nvSpPr>
          <p:cNvPr id="14344" name="Text Box 14">
            <a:extLst>
              <a:ext uri="{FF2B5EF4-FFF2-40B4-BE49-F238E27FC236}">
                <a16:creationId xmlns:a16="http://schemas.microsoft.com/office/drawing/2014/main" id="{363AA36F-45A5-4486-AE89-1916F241A6E7}"/>
              </a:ext>
            </a:extLst>
          </p:cNvPr>
          <p:cNvSpPr txBox="1">
            <a:spLocks noChangeArrowheads="1"/>
          </p:cNvSpPr>
          <p:nvPr/>
        </p:nvSpPr>
        <p:spPr bwMode="auto">
          <a:xfrm>
            <a:off x="5334000" y="1722438"/>
            <a:ext cx="1676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1800" b="1">
                <a:solidFill>
                  <a:prstClr val="black"/>
                </a:solidFill>
                <a:latin typeface="Calibri"/>
              </a:rPr>
              <a:t>Großblättrig</a:t>
            </a:r>
          </a:p>
        </p:txBody>
      </p:sp>
      <p:sp>
        <p:nvSpPr>
          <p:cNvPr id="14345" name="Text Box 15">
            <a:extLst>
              <a:ext uri="{FF2B5EF4-FFF2-40B4-BE49-F238E27FC236}">
                <a16:creationId xmlns:a16="http://schemas.microsoft.com/office/drawing/2014/main" id="{83EF35B1-E380-43F4-924F-DD8DD969DE3A}"/>
              </a:ext>
            </a:extLst>
          </p:cNvPr>
          <p:cNvSpPr txBox="1">
            <a:spLocks noChangeArrowheads="1"/>
          </p:cNvSpPr>
          <p:nvPr/>
        </p:nvSpPr>
        <p:spPr bwMode="auto">
          <a:xfrm>
            <a:off x="5334000" y="3276600"/>
            <a:ext cx="2514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1800" b="1" dirty="0">
                <a:solidFill>
                  <a:prstClr val="black"/>
                </a:solidFill>
                <a:latin typeface="Calibri"/>
              </a:rPr>
              <a:t>Mittelgroßblättrig</a:t>
            </a:r>
          </a:p>
        </p:txBody>
      </p:sp>
      <p:sp>
        <p:nvSpPr>
          <p:cNvPr id="14346" name="Text Box 16">
            <a:extLst>
              <a:ext uri="{FF2B5EF4-FFF2-40B4-BE49-F238E27FC236}">
                <a16:creationId xmlns:a16="http://schemas.microsoft.com/office/drawing/2014/main" id="{6B7B09C8-5571-4DE6-B360-1FF8898B2030}"/>
              </a:ext>
            </a:extLst>
          </p:cNvPr>
          <p:cNvSpPr txBox="1">
            <a:spLocks noChangeArrowheads="1"/>
          </p:cNvSpPr>
          <p:nvPr/>
        </p:nvSpPr>
        <p:spPr bwMode="auto">
          <a:xfrm>
            <a:off x="5334000" y="4922838"/>
            <a:ext cx="1676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1800" b="1">
                <a:solidFill>
                  <a:prstClr val="black"/>
                </a:solidFill>
                <a:latin typeface="Calibri"/>
              </a:rPr>
              <a:t>Kleinblättrig</a:t>
            </a:r>
          </a:p>
        </p:txBody>
      </p:sp>
      <p:sp>
        <p:nvSpPr>
          <p:cNvPr id="14347" name="Text Box 17">
            <a:extLst>
              <a:ext uri="{FF2B5EF4-FFF2-40B4-BE49-F238E27FC236}">
                <a16:creationId xmlns:a16="http://schemas.microsoft.com/office/drawing/2014/main" id="{5231AEFC-C5C7-4CFA-B649-71EA6FA8F32A}"/>
              </a:ext>
            </a:extLst>
          </p:cNvPr>
          <p:cNvSpPr txBox="1">
            <a:spLocks noChangeArrowheads="1"/>
          </p:cNvSpPr>
          <p:nvPr/>
        </p:nvSpPr>
        <p:spPr bwMode="auto">
          <a:xfrm>
            <a:off x="1905000" y="1219200"/>
            <a:ext cx="6324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1800" b="1" dirty="0" err="1">
                <a:solidFill>
                  <a:srgbClr val="FF022B"/>
                </a:solidFill>
                <a:latin typeface="Calibri"/>
              </a:rPr>
              <a:t>Weidelgras-Sorten</a:t>
            </a:r>
            <a:r>
              <a:rPr lang="fr-FR" altLang="nl-NL" sz="1800" b="1" dirty="0">
                <a:solidFill>
                  <a:srgbClr val="FF022B"/>
                </a:solidFill>
                <a:latin typeface="Calibri"/>
              </a:rPr>
              <a:t>     	</a:t>
            </a:r>
            <a:r>
              <a:rPr lang="fr-FR" altLang="nl-NL" sz="1800" b="1" dirty="0" err="1">
                <a:solidFill>
                  <a:srgbClr val="FF022B"/>
                </a:solidFill>
                <a:latin typeface="Calibri"/>
              </a:rPr>
              <a:t>Weißklee-Sorten</a:t>
            </a:r>
            <a:endParaRPr lang="fr-FR" altLang="nl-NL" sz="1800" b="1" dirty="0">
              <a:solidFill>
                <a:srgbClr val="FF022B"/>
              </a:solidFill>
              <a:latin typeface="Calibri"/>
            </a:endParaRPr>
          </a:p>
        </p:txBody>
      </p:sp>
    </p:spTree>
    <p:extLst>
      <p:ext uri="{BB962C8B-B14F-4D97-AF65-F5344CB8AC3E}">
        <p14:creationId xmlns:p14="http://schemas.microsoft.com/office/powerpoint/2010/main" val="30627363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a:extLst>
              <a:ext uri="{FF2B5EF4-FFF2-40B4-BE49-F238E27FC236}">
                <a16:creationId xmlns:a16="http://schemas.microsoft.com/office/drawing/2014/main" id="{00245AF4-2F76-4546-BAA8-E49D5D78139D}"/>
              </a:ext>
            </a:extLst>
          </p:cNvPr>
          <p:cNvSpPr txBox="1">
            <a:spLocks noChangeArrowheads="1"/>
          </p:cNvSpPr>
          <p:nvPr/>
        </p:nvSpPr>
        <p:spPr bwMode="auto">
          <a:xfrm>
            <a:off x="457200" y="993560"/>
            <a:ext cx="8077200"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eaLnBrk="0" fontAlgn="base" hangingPunct="0">
              <a:spcBef>
                <a:spcPct val="0"/>
              </a:spcBef>
              <a:spcAft>
                <a:spcPct val="0"/>
              </a:spcAft>
              <a:defRPr/>
            </a:pPr>
            <a:r>
              <a:rPr lang="en-GB" altLang="nl-NL" sz="2400" b="1" dirty="0" err="1">
                <a:solidFill>
                  <a:prstClr val="black"/>
                </a:solidFill>
                <a:latin typeface="Calibri"/>
              </a:rPr>
              <a:t>Weißklee</a:t>
            </a:r>
            <a:r>
              <a:rPr lang="en-GB" altLang="nl-NL" sz="2400" b="1" dirty="0">
                <a:solidFill>
                  <a:prstClr val="black"/>
                </a:solidFill>
                <a:latin typeface="Calibri"/>
              </a:rPr>
              <a:t> </a:t>
            </a:r>
            <a:r>
              <a:rPr lang="en-GB" altLang="nl-NL" sz="2400" b="1" dirty="0" err="1">
                <a:solidFill>
                  <a:prstClr val="black"/>
                </a:solidFill>
                <a:latin typeface="Calibri"/>
              </a:rPr>
              <a:t>im</a:t>
            </a:r>
            <a:r>
              <a:rPr lang="en-GB" altLang="nl-NL" sz="2400" b="1" dirty="0">
                <a:solidFill>
                  <a:prstClr val="black"/>
                </a:solidFill>
                <a:latin typeface="Calibri"/>
              </a:rPr>
              <a:t> </a:t>
            </a:r>
            <a:r>
              <a:rPr lang="en-GB" altLang="nl-NL" sz="2400" b="1" dirty="0" err="1">
                <a:solidFill>
                  <a:prstClr val="black"/>
                </a:solidFill>
                <a:latin typeface="Calibri"/>
              </a:rPr>
              <a:t>Reinbestand</a:t>
            </a:r>
            <a:r>
              <a:rPr lang="en-GB" altLang="nl-NL" sz="2400" b="1" dirty="0">
                <a:solidFill>
                  <a:prstClr val="black"/>
                </a:solidFill>
                <a:latin typeface="Calibri"/>
              </a:rPr>
              <a:t>: </a:t>
            </a:r>
          </a:p>
          <a:p>
            <a:pPr eaLnBrk="0" fontAlgn="base" hangingPunct="0">
              <a:spcBef>
                <a:spcPct val="0"/>
              </a:spcBef>
              <a:spcAft>
                <a:spcPct val="0"/>
              </a:spcAft>
              <a:buFontTx/>
              <a:buNone/>
              <a:defRPr/>
            </a:pPr>
            <a:endParaRPr lang="en-GB" altLang="nl-NL" sz="2400" b="1" dirty="0">
              <a:solidFill>
                <a:prstClr val="black"/>
              </a:solidFill>
              <a:latin typeface="Calibri"/>
            </a:endParaRPr>
          </a:p>
          <a:p>
            <a:pPr eaLnBrk="0" fontAlgn="base" hangingPunct="0">
              <a:spcBef>
                <a:spcPct val="0"/>
              </a:spcBef>
              <a:spcAft>
                <a:spcPct val="0"/>
              </a:spcAft>
              <a:buFontTx/>
              <a:buNone/>
              <a:defRPr/>
            </a:pPr>
            <a:r>
              <a:rPr lang="en-GB" altLang="nl-NL" sz="2400" b="1" dirty="0">
                <a:solidFill>
                  <a:prstClr val="black"/>
                </a:solidFill>
                <a:latin typeface="Calibri"/>
              </a:rPr>
              <a:t>	ca. 6-9 t TM / ha</a:t>
            </a:r>
          </a:p>
          <a:p>
            <a:pPr eaLnBrk="0" fontAlgn="base" hangingPunct="0">
              <a:spcBef>
                <a:spcPct val="0"/>
              </a:spcBef>
              <a:spcAft>
                <a:spcPct val="0"/>
              </a:spcAft>
              <a:buFontTx/>
              <a:buNone/>
              <a:defRPr/>
            </a:pPr>
            <a:endParaRPr lang="en-GB" altLang="nl-NL" sz="2400" b="1" dirty="0">
              <a:solidFill>
                <a:prstClr val="black"/>
              </a:solidFill>
              <a:latin typeface="Calibri"/>
            </a:endParaRPr>
          </a:p>
          <a:p>
            <a:pPr marL="342900" indent="-342900" eaLnBrk="0" fontAlgn="base" hangingPunct="0">
              <a:spcBef>
                <a:spcPct val="0"/>
              </a:spcBef>
              <a:spcAft>
                <a:spcPct val="0"/>
              </a:spcAft>
              <a:defRPr/>
            </a:pPr>
            <a:r>
              <a:rPr lang="en-GB" altLang="nl-NL" sz="2400" b="1" dirty="0">
                <a:solidFill>
                  <a:prstClr val="black"/>
                </a:solidFill>
                <a:latin typeface="Calibri"/>
              </a:rPr>
              <a:t>Weißklee-/</a:t>
            </a:r>
            <a:r>
              <a:rPr lang="en-GB" altLang="nl-NL" sz="2400" b="1" dirty="0" err="1">
                <a:solidFill>
                  <a:prstClr val="black"/>
                </a:solidFill>
                <a:latin typeface="Calibri"/>
              </a:rPr>
              <a:t>Grasmischungen</a:t>
            </a:r>
            <a:r>
              <a:rPr lang="en-GB" altLang="nl-NL" sz="2400" b="1" dirty="0">
                <a:solidFill>
                  <a:prstClr val="black"/>
                </a:solidFill>
                <a:latin typeface="Calibri"/>
              </a:rPr>
              <a:t> an </a:t>
            </a:r>
            <a:r>
              <a:rPr lang="en-GB" altLang="nl-NL" sz="2400" b="1" dirty="0" err="1">
                <a:solidFill>
                  <a:prstClr val="black"/>
                </a:solidFill>
                <a:latin typeface="Calibri"/>
              </a:rPr>
              <a:t>Gunstlagen</a:t>
            </a:r>
            <a:r>
              <a:rPr lang="en-GB" altLang="nl-NL" sz="2400" b="1" dirty="0">
                <a:solidFill>
                  <a:prstClr val="black"/>
                </a:solidFill>
                <a:latin typeface="Calibri"/>
              </a:rPr>
              <a:t> in </a:t>
            </a:r>
            <a:r>
              <a:rPr lang="en-GB" altLang="nl-NL" sz="2400" b="1" dirty="0" err="1">
                <a:solidFill>
                  <a:prstClr val="black"/>
                </a:solidFill>
                <a:latin typeface="Calibri"/>
              </a:rPr>
              <a:t>Westeuropa</a:t>
            </a:r>
            <a:r>
              <a:rPr lang="en-GB" altLang="nl-NL" sz="2400" b="1" dirty="0">
                <a:solidFill>
                  <a:prstClr val="black"/>
                </a:solidFill>
                <a:latin typeface="Calibri"/>
              </a:rPr>
              <a:t>: </a:t>
            </a:r>
          </a:p>
          <a:p>
            <a:pPr eaLnBrk="0" fontAlgn="base" hangingPunct="0">
              <a:spcBef>
                <a:spcPct val="0"/>
              </a:spcBef>
              <a:spcAft>
                <a:spcPct val="0"/>
              </a:spcAft>
              <a:buFontTx/>
              <a:buNone/>
              <a:defRPr/>
            </a:pPr>
            <a:endParaRPr lang="en-GB" altLang="nl-NL" sz="2400" b="1" dirty="0">
              <a:solidFill>
                <a:prstClr val="black"/>
              </a:solidFill>
              <a:latin typeface="Calibri"/>
            </a:endParaRPr>
          </a:p>
          <a:p>
            <a:pPr eaLnBrk="0" fontAlgn="base" hangingPunct="0">
              <a:spcBef>
                <a:spcPct val="0"/>
              </a:spcBef>
              <a:spcAft>
                <a:spcPct val="0"/>
              </a:spcAft>
              <a:buFontTx/>
              <a:buNone/>
              <a:defRPr/>
            </a:pPr>
            <a:r>
              <a:rPr lang="en-GB" altLang="nl-NL" sz="2400" b="1" dirty="0">
                <a:solidFill>
                  <a:prstClr val="black"/>
                </a:solidFill>
                <a:latin typeface="Calibri"/>
              </a:rPr>
              <a:t>	7-11 t TM / ha und bis zu 20 t TM / ha</a:t>
            </a:r>
          </a:p>
          <a:p>
            <a:pPr eaLnBrk="0" fontAlgn="base" hangingPunct="0">
              <a:spcBef>
                <a:spcPct val="0"/>
              </a:spcBef>
              <a:spcAft>
                <a:spcPct val="0"/>
              </a:spcAft>
              <a:buFontTx/>
              <a:buNone/>
              <a:defRPr/>
            </a:pPr>
            <a:endParaRPr lang="en-GB" altLang="nl-NL" sz="2400" b="1" dirty="0">
              <a:solidFill>
                <a:prstClr val="black"/>
              </a:solidFill>
              <a:latin typeface="Calibri"/>
            </a:endParaRPr>
          </a:p>
          <a:p>
            <a:pPr marL="342900" indent="-342900" eaLnBrk="0" fontAlgn="base" hangingPunct="0">
              <a:spcBef>
                <a:spcPct val="0"/>
              </a:spcBef>
              <a:spcAft>
                <a:spcPct val="0"/>
              </a:spcAft>
              <a:defRPr/>
            </a:pPr>
            <a:r>
              <a:rPr lang="en-GB" altLang="nl-NL" sz="2400" b="1" dirty="0" err="1">
                <a:solidFill>
                  <a:prstClr val="black"/>
                </a:solidFill>
                <a:latin typeface="Calibri"/>
              </a:rPr>
              <a:t>Im</a:t>
            </a:r>
            <a:r>
              <a:rPr lang="en-GB" altLang="nl-NL" sz="2400" b="1" dirty="0">
                <a:solidFill>
                  <a:prstClr val="black"/>
                </a:solidFill>
                <a:latin typeface="Calibri"/>
              </a:rPr>
              <a:t> </a:t>
            </a:r>
            <a:r>
              <a:rPr lang="en-GB" altLang="nl-NL" sz="2400" b="1" dirty="0" err="1">
                <a:solidFill>
                  <a:prstClr val="black"/>
                </a:solidFill>
                <a:latin typeface="Calibri"/>
              </a:rPr>
              <a:t>Mischungen</a:t>
            </a:r>
            <a:r>
              <a:rPr lang="en-GB" altLang="nl-NL" sz="2400" b="1" dirty="0">
                <a:solidFill>
                  <a:prstClr val="black"/>
                </a:solidFill>
                <a:latin typeface="Calibri"/>
              </a:rPr>
              <a:t> Norden </a:t>
            </a:r>
            <a:r>
              <a:rPr lang="en-GB" altLang="nl-NL" sz="2400" b="1" dirty="0" err="1">
                <a:solidFill>
                  <a:prstClr val="black"/>
                </a:solidFill>
                <a:latin typeface="Calibri"/>
              </a:rPr>
              <a:t>Europas</a:t>
            </a:r>
            <a:r>
              <a:rPr lang="en-GB" altLang="nl-NL" sz="2400" b="1" dirty="0">
                <a:solidFill>
                  <a:prstClr val="black"/>
                </a:solidFill>
                <a:latin typeface="Calibri"/>
              </a:rPr>
              <a:t>: </a:t>
            </a:r>
          </a:p>
          <a:p>
            <a:pPr eaLnBrk="0" fontAlgn="base" hangingPunct="0">
              <a:spcBef>
                <a:spcPct val="0"/>
              </a:spcBef>
              <a:spcAft>
                <a:spcPct val="0"/>
              </a:spcAft>
              <a:buFontTx/>
              <a:buNone/>
              <a:defRPr/>
            </a:pPr>
            <a:endParaRPr lang="en-GB" altLang="nl-NL" sz="2400" b="1" dirty="0">
              <a:solidFill>
                <a:prstClr val="black"/>
              </a:solidFill>
              <a:latin typeface="Calibri"/>
            </a:endParaRPr>
          </a:p>
          <a:p>
            <a:pPr eaLnBrk="0" fontAlgn="base" hangingPunct="0">
              <a:spcBef>
                <a:spcPct val="0"/>
              </a:spcBef>
              <a:spcAft>
                <a:spcPct val="0"/>
              </a:spcAft>
              <a:buFontTx/>
              <a:buNone/>
              <a:defRPr/>
            </a:pPr>
            <a:r>
              <a:rPr lang="en-GB" altLang="nl-NL" sz="2400" b="1" dirty="0">
                <a:solidFill>
                  <a:prstClr val="black"/>
                </a:solidFill>
                <a:latin typeface="Calibri"/>
              </a:rPr>
              <a:t>	ca. 6-8 t TM / ha</a:t>
            </a:r>
          </a:p>
        </p:txBody>
      </p:sp>
      <p:pic>
        <p:nvPicPr>
          <p:cNvPr id="16388" name="Picture 4">
            <a:extLst>
              <a:ext uri="{FF2B5EF4-FFF2-40B4-BE49-F238E27FC236}">
                <a16:creationId xmlns:a16="http://schemas.microsoft.com/office/drawing/2014/main" id="{BE9D26EE-0648-4E93-BE56-CDA3B26687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9745" y="4432251"/>
            <a:ext cx="3214255" cy="241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28650" y="365127"/>
            <a:ext cx="7886700" cy="504886"/>
          </a:xfrm>
        </p:spPr>
        <p:txBody>
          <a:bodyPr/>
          <a:lstStyle/>
          <a:p>
            <a:pPr algn="l"/>
            <a:r>
              <a:rPr lang="nl-NL" sz="2400" dirty="0">
                <a:solidFill>
                  <a:schemeClr val="tx1"/>
                </a:solidFill>
              </a:rPr>
              <a:t>Jahresproduktion von Weißklee</a:t>
            </a:r>
          </a:p>
        </p:txBody>
      </p:sp>
    </p:spTree>
    <p:extLst>
      <p:ext uri="{BB962C8B-B14F-4D97-AF65-F5344CB8AC3E}">
        <p14:creationId xmlns:p14="http://schemas.microsoft.com/office/powerpoint/2010/main" val="5262695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5" name="Group 43">
            <a:extLst>
              <a:ext uri="{FF2B5EF4-FFF2-40B4-BE49-F238E27FC236}">
                <a16:creationId xmlns:a16="http://schemas.microsoft.com/office/drawing/2014/main" id="{25F5A93E-95CA-4A60-AE4D-B3A75DD470FA}"/>
              </a:ext>
            </a:extLst>
          </p:cNvPr>
          <p:cNvGrpSpPr>
            <a:grpSpLocks/>
          </p:cNvGrpSpPr>
          <p:nvPr/>
        </p:nvGrpSpPr>
        <p:grpSpPr bwMode="auto">
          <a:xfrm>
            <a:off x="242888" y="1295400"/>
            <a:ext cx="8596313" cy="4876800"/>
            <a:chOff x="345" y="912"/>
            <a:chExt cx="5415" cy="3072"/>
          </a:xfrm>
        </p:grpSpPr>
        <p:sp>
          <p:nvSpPr>
            <p:cNvPr id="18438" name="Text Box 4">
              <a:extLst>
                <a:ext uri="{FF2B5EF4-FFF2-40B4-BE49-F238E27FC236}">
                  <a16:creationId xmlns:a16="http://schemas.microsoft.com/office/drawing/2014/main" id="{008899FC-FC5C-44B0-9EA3-82D5699CE419}"/>
                </a:ext>
              </a:extLst>
            </p:cNvPr>
            <p:cNvSpPr txBox="1">
              <a:spLocks noChangeArrowheads="1"/>
            </p:cNvSpPr>
            <p:nvPr/>
          </p:nvSpPr>
          <p:spPr bwMode="auto">
            <a:xfrm>
              <a:off x="768" y="3476"/>
              <a:ext cx="1248"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2000" b="1">
                  <a:solidFill>
                    <a:srgbClr val="FEFF12"/>
                  </a:solidFill>
                  <a:latin typeface="Comic Sans MS" panose="030F0702030302020204" pitchFamily="66" charset="0"/>
                  <a:cs typeface="Times New Roman" panose="02020603050405020304" pitchFamily="18" charset="0"/>
                </a:rPr>
                <a:t>Optimaler Kleegehalt</a:t>
              </a:r>
              <a:endParaRPr lang="fr-FR" altLang="nl-NL" sz="2000" b="1">
                <a:solidFill>
                  <a:srgbClr val="FEFF12"/>
                </a:solidFill>
                <a:latin typeface="Comic Sans MS" panose="030F0702030302020204" pitchFamily="66" charset="0"/>
                <a:cs typeface="Times New Roman" panose="02020603050405020304" pitchFamily="18" charset="0"/>
              </a:endParaRPr>
            </a:p>
          </p:txBody>
        </p:sp>
        <p:sp>
          <p:nvSpPr>
            <p:cNvPr id="18439" name="Line 5">
              <a:extLst>
                <a:ext uri="{FF2B5EF4-FFF2-40B4-BE49-F238E27FC236}">
                  <a16:creationId xmlns:a16="http://schemas.microsoft.com/office/drawing/2014/main" id="{F2B09728-05E7-4AC1-BDE3-1FE850F24158}"/>
                </a:ext>
              </a:extLst>
            </p:cNvPr>
            <p:cNvSpPr>
              <a:spLocks noChangeShapeType="1"/>
            </p:cNvSpPr>
            <p:nvPr/>
          </p:nvSpPr>
          <p:spPr bwMode="auto">
            <a:xfrm>
              <a:off x="2016"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40" name="Line 6">
              <a:extLst>
                <a:ext uri="{FF2B5EF4-FFF2-40B4-BE49-F238E27FC236}">
                  <a16:creationId xmlns:a16="http://schemas.microsoft.com/office/drawing/2014/main" id="{E5741E21-FDEA-4697-AD3A-25E8041A9CA3}"/>
                </a:ext>
              </a:extLst>
            </p:cNvPr>
            <p:cNvSpPr>
              <a:spLocks noChangeShapeType="1"/>
            </p:cNvSpPr>
            <p:nvPr/>
          </p:nvSpPr>
          <p:spPr bwMode="auto">
            <a:xfrm>
              <a:off x="2880"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41" name="Line 7">
              <a:extLst>
                <a:ext uri="{FF2B5EF4-FFF2-40B4-BE49-F238E27FC236}">
                  <a16:creationId xmlns:a16="http://schemas.microsoft.com/office/drawing/2014/main" id="{5B3F7087-154F-48B7-AC3B-8A335AA3C488}"/>
                </a:ext>
              </a:extLst>
            </p:cNvPr>
            <p:cNvSpPr>
              <a:spLocks noChangeShapeType="1"/>
            </p:cNvSpPr>
            <p:nvPr/>
          </p:nvSpPr>
          <p:spPr bwMode="auto">
            <a:xfrm>
              <a:off x="3984"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42" name="Text Box 8">
              <a:extLst>
                <a:ext uri="{FF2B5EF4-FFF2-40B4-BE49-F238E27FC236}">
                  <a16:creationId xmlns:a16="http://schemas.microsoft.com/office/drawing/2014/main" id="{7DA14927-40DF-40BE-9416-AAB554F8FA3D}"/>
                </a:ext>
              </a:extLst>
            </p:cNvPr>
            <p:cNvSpPr txBox="1">
              <a:spLocks noChangeArrowheads="1"/>
            </p:cNvSpPr>
            <p:nvPr/>
          </p:nvSpPr>
          <p:spPr bwMode="auto">
            <a:xfrm>
              <a:off x="2016" y="3552"/>
              <a:ext cx="864"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2000" b="1">
                  <a:solidFill>
                    <a:srgbClr val="FEFF12"/>
                  </a:solidFill>
                  <a:latin typeface="Comic Sans MS" panose="030F0702030302020204" pitchFamily="66" charset="0"/>
                  <a:cs typeface="Times New Roman" panose="02020603050405020304" pitchFamily="18" charset="0"/>
                </a:rPr>
                <a:t>20-30%</a:t>
              </a:r>
              <a:endParaRPr lang="fr-FR" altLang="nl-NL" sz="2000" b="1">
                <a:solidFill>
                  <a:srgbClr val="FEFF12"/>
                </a:solidFill>
                <a:latin typeface="Comic Sans MS" panose="030F0702030302020204" pitchFamily="66" charset="0"/>
                <a:cs typeface="Times New Roman" panose="02020603050405020304" pitchFamily="18" charset="0"/>
              </a:endParaRPr>
            </a:p>
          </p:txBody>
        </p:sp>
        <p:sp>
          <p:nvSpPr>
            <p:cNvPr id="18443" name="Text Box 9">
              <a:extLst>
                <a:ext uri="{FF2B5EF4-FFF2-40B4-BE49-F238E27FC236}">
                  <a16:creationId xmlns:a16="http://schemas.microsoft.com/office/drawing/2014/main" id="{C824B621-C83C-41D1-BD88-1DD2A9070ACA}"/>
                </a:ext>
              </a:extLst>
            </p:cNvPr>
            <p:cNvSpPr txBox="1">
              <a:spLocks noChangeArrowheads="1"/>
            </p:cNvSpPr>
            <p:nvPr/>
          </p:nvSpPr>
          <p:spPr bwMode="auto">
            <a:xfrm>
              <a:off x="2976" y="3552"/>
              <a:ext cx="960"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2000" b="1">
                  <a:solidFill>
                    <a:srgbClr val="FEFF12"/>
                  </a:solidFill>
                  <a:latin typeface="Comic Sans MS" panose="030F0702030302020204" pitchFamily="66" charset="0"/>
                  <a:cs typeface="Times New Roman" panose="02020603050405020304" pitchFamily="18" charset="0"/>
                </a:rPr>
                <a:t>40-50%</a:t>
              </a:r>
              <a:endParaRPr lang="fr-FR" altLang="nl-NL" sz="2000" b="1">
                <a:solidFill>
                  <a:srgbClr val="FEFF12"/>
                </a:solidFill>
                <a:latin typeface="Comic Sans MS" panose="030F0702030302020204" pitchFamily="66" charset="0"/>
                <a:cs typeface="Times New Roman" panose="02020603050405020304" pitchFamily="18" charset="0"/>
              </a:endParaRPr>
            </a:p>
          </p:txBody>
        </p:sp>
        <p:sp>
          <p:nvSpPr>
            <p:cNvPr id="18444" name="Line 11">
              <a:extLst>
                <a:ext uri="{FF2B5EF4-FFF2-40B4-BE49-F238E27FC236}">
                  <a16:creationId xmlns:a16="http://schemas.microsoft.com/office/drawing/2014/main" id="{EC82E22B-3331-435A-8F4A-A45EFA671746}"/>
                </a:ext>
              </a:extLst>
            </p:cNvPr>
            <p:cNvSpPr>
              <a:spLocks noChangeShapeType="1"/>
            </p:cNvSpPr>
            <p:nvPr/>
          </p:nvSpPr>
          <p:spPr bwMode="auto">
            <a:xfrm>
              <a:off x="1680" y="3120"/>
              <a:ext cx="3744" cy="0"/>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83980" name="Freeform 12">
              <a:extLst>
                <a:ext uri="{FF2B5EF4-FFF2-40B4-BE49-F238E27FC236}">
                  <a16:creationId xmlns:a16="http://schemas.microsoft.com/office/drawing/2014/main" id="{9BADB663-1C00-44F1-8EE8-BFA2134F18ED}"/>
                </a:ext>
              </a:extLst>
            </p:cNvPr>
            <p:cNvSpPr>
              <a:spLocks/>
            </p:cNvSpPr>
            <p:nvPr/>
          </p:nvSpPr>
          <p:spPr bwMode="auto">
            <a:xfrm>
              <a:off x="1824" y="1536"/>
              <a:ext cx="3456" cy="1344"/>
            </a:xfrm>
            <a:custGeom>
              <a:avLst/>
              <a:gdLst>
                <a:gd name="T0" fmla="*/ 0 w 3456"/>
                <a:gd name="T1" fmla="*/ 1296 h 1344"/>
                <a:gd name="T2" fmla="*/ 144 w 3456"/>
                <a:gd name="T3" fmla="*/ 1152 h 1344"/>
                <a:gd name="T4" fmla="*/ 176 w 3456"/>
                <a:gd name="T5" fmla="*/ 1104 h 1344"/>
                <a:gd name="T6" fmla="*/ 240 w 3456"/>
                <a:gd name="T7" fmla="*/ 1008 h 1344"/>
                <a:gd name="T8" fmla="*/ 336 w 3456"/>
                <a:gd name="T9" fmla="*/ 816 h 1344"/>
                <a:gd name="T10" fmla="*/ 432 w 3456"/>
                <a:gd name="T11" fmla="*/ 624 h 1344"/>
                <a:gd name="T12" fmla="*/ 528 w 3456"/>
                <a:gd name="T13" fmla="*/ 384 h 1344"/>
                <a:gd name="T14" fmla="*/ 624 w 3456"/>
                <a:gd name="T15" fmla="*/ 192 h 1344"/>
                <a:gd name="T16" fmla="*/ 720 w 3456"/>
                <a:gd name="T17" fmla="*/ 96 h 1344"/>
                <a:gd name="T18" fmla="*/ 816 w 3456"/>
                <a:gd name="T19" fmla="*/ 48 h 1344"/>
                <a:gd name="T20" fmla="*/ 1008 w 3456"/>
                <a:gd name="T21" fmla="*/ 0 h 1344"/>
                <a:gd name="T22" fmla="*/ 1152 w 3456"/>
                <a:gd name="T23" fmla="*/ 48 h 1344"/>
                <a:gd name="T24" fmla="*/ 1296 w 3456"/>
                <a:gd name="T25" fmla="*/ 144 h 1344"/>
                <a:gd name="T26" fmla="*/ 1440 w 3456"/>
                <a:gd name="T27" fmla="*/ 384 h 1344"/>
                <a:gd name="T28" fmla="*/ 1536 w 3456"/>
                <a:gd name="T29" fmla="*/ 624 h 1344"/>
                <a:gd name="T30" fmla="*/ 1656 w 3456"/>
                <a:gd name="T31" fmla="*/ 856 h 1344"/>
                <a:gd name="T32" fmla="*/ 1776 w 3456"/>
                <a:gd name="T33" fmla="*/ 1008 h 1344"/>
                <a:gd name="T34" fmla="*/ 1968 w 3456"/>
                <a:gd name="T35" fmla="*/ 1056 h 1344"/>
                <a:gd name="T36" fmla="*/ 2160 w 3456"/>
                <a:gd name="T37" fmla="*/ 1008 h 1344"/>
                <a:gd name="T38" fmla="*/ 2256 w 3456"/>
                <a:gd name="T39" fmla="*/ 912 h 1344"/>
                <a:gd name="T40" fmla="*/ 2352 w 3456"/>
                <a:gd name="T41" fmla="*/ 720 h 1344"/>
                <a:gd name="T42" fmla="*/ 2448 w 3456"/>
                <a:gd name="T43" fmla="*/ 576 h 1344"/>
                <a:gd name="T44" fmla="*/ 2592 w 3456"/>
                <a:gd name="T45" fmla="*/ 528 h 1344"/>
                <a:gd name="T46" fmla="*/ 2784 w 3456"/>
                <a:gd name="T47" fmla="*/ 528 h 1344"/>
                <a:gd name="T48" fmla="*/ 2928 w 3456"/>
                <a:gd name="T49" fmla="*/ 608 h 1344"/>
                <a:gd name="T50" fmla="*/ 3072 w 3456"/>
                <a:gd name="T51" fmla="*/ 768 h 1344"/>
                <a:gd name="T52" fmla="*/ 3216 w 3456"/>
                <a:gd name="T53" fmla="*/ 960 h 1344"/>
                <a:gd name="T54" fmla="*/ 3328 w 3456"/>
                <a:gd name="T55" fmla="*/ 1128 h 1344"/>
                <a:gd name="T56" fmla="*/ 3456 w 3456"/>
                <a:gd name="T57" fmla="*/ 1344 h 13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6" h="1344">
                  <a:moveTo>
                    <a:pt x="0" y="1296"/>
                  </a:moveTo>
                  <a:cubicBezTo>
                    <a:pt x="56" y="1240"/>
                    <a:pt x="115" y="1184"/>
                    <a:pt x="144" y="1152"/>
                  </a:cubicBezTo>
                  <a:cubicBezTo>
                    <a:pt x="173" y="1120"/>
                    <a:pt x="160" y="1128"/>
                    <a:pt x="176" y="1104"/>
                  </a:cubicBezTo>
                  <a:cubicBezTo>
                    <a:pt x="192" y="1080"/>
                    <a:pt x="213" y="1056"/>
                    <a:pt x="240" y="1008"/>
                  </a:cubicBezTo>
                  <a:cubicBezTo>
                    <a:pt x="267" y="960"/>
                    <a:pt x="304" y="880"/>
                    <a:pt x="336" y="816"/>
                  </a:cubicBezTo>
                  <a:cubicBezTo>
                    <a:pt x="368" y="752"/>
                    <a:pt x="400" y="696"/>
                    <a:pt x="432" y="624"/>
                  </a:cubicBezTo>
                  <a:cubicBezTo>
                    <a:pt x="464" y="552"/>
                    <a:pt x="496" y="456"/>
                    <a:pt x="528" y="384"/>
                  </a:cubicBezTo>
                  <a:cubicBezTo>
                    <a:pt x="560" y="312"/>
                    <a:pt x="592" y="240"/>
                    <a:pt x="624" y="192"/>
                  </a:cubicBezTo>
                  <a:cubicBezTo>
                    <a:pt x="656" y="144"/>
                    <a:pt x="688" y="120"/>
                    <a:pt x="720" y="96"/>
                  </a:cubicBezTo>
                  <a:cubicBezTo>
                    <a:pt x="752" y="72"/>
                    <a:pt x="768" y="64"/>
                    <a:pt x="816" y="48"/>
                  </a:cubicBezTo>
                  <a:cubicBezTo>
                    <a:pt x="864" y="32"/>
                    <a:pt x="952" y="0"/>
                    <a:pt x="1008" y="0"/>
                  </a:cubicBezTo>
                  <a:cubicBezTo>
                    <a:pt x="1064" y="0"/>
                    <a:pt x="1104" y="24"/>
                    <a:pt x="1152" y="48"/>
                  </a:cubicBezTo>
                  <a:cubicBezTo>
                    <a:pt x="1200" y="72"/>
                    <a:pt x="1248" y="88"/>
                    <a:pt x="1296" y="144"/>
                  </a:cubicBezTo>
                  <a:cubicBezTo>
                    <a:pt x="1344" y="200"/>
                    <a:pt x="1400" y="304"/>
                    <a:pt x="1440" y="384"/>
                  </a:cubicBezTo>
                  <a:cubicBezTo>
                    <a:pt x="1480" y="464"/>
                    <a:pt x="1500" y="545"/>
                    <a:pt x="1536" y="624"/>
                  </a:cubicBezTo>
                  <a:cubicBezTo>
                    <a:pt x="1572" y="703"/>
                    <a:pt x="1616" y="792"/>
                    <a:pt x="1656" y="856"/>
                  </a:cubicBezTo>
                  <a:cubicBezTo>
                    <a:pt x="1696" y="920"/>
                    <a:pt x="1724" y="975"/>
                    <a:pt x="1776" y="1008"/>
                  </a:cubicBezTo>
                  <a:cubicBezTo>
                    <a:pt x="1828" y="1041"/>
                    <a:pt x="1904" y="1056"/>
                    <a:pt x="1968" y="1056"/>
                  </a:cubicBezTo>
                  <a:cubicBezTo>
                    <a:pt x="2032" y="1056"/>
                    <a:pt x="2112" y="1032"/>
                    <a:pt x="2160" y="1008"/>
                  </a:cubicBezTo>
                  <a:cubicBezTo>
                    <a:pt x="2208" y="984"/>
                    <a:pt x="2224" y="960"/>
                    <a:pt x="2256" y="912"/>
                  </a:cubicBezTo>
                  <a:cubicBezTo>
                    <a:pt x="2288" y="864"/>
                    <a:pt x="2320" y="776"/>
                    <a:pt x="2352" y="720"/>
                  </a:cubicBezTo>
                  <a:cubicBezTo>
                    <a:pt x="2384" y="664"/>
                    <a:pt x="2408" y="608"/>
                    <a:pt x="2448" y="576"/>
                  </a:cubicBezTo>
                  <a:cubicBezTo>
                    <a:pt x="2488" y="544"/>
                    <a:pt x="2536" y="536"/>
                    <a:pt x="2592" y="528"/>
                  </a:cubicBezTo>
                  <a:cubicBezTo>
                    <a:pt x="2648" y="520"/>
                    <a:pt x="2728" y="515"/>
                    <a:pt x="2784" y="528"/>
                  </a:cubicBezTo>
                  <a:cubicBezTo>
                    <a:pt x="2840" y="541"/>
                    <a:pt x="2880" y="568"/>
                    <a:pt x="2928" y="608"/>
                  </a:cubicBezTo>
                  <a:cubicBezTo>
                    <a:pt x="2976" y="648"/>
                    <a:pt x="3024" y="709"/>
                    <a:pt x="3072" y="768"/>
                  </a:cubicBezTo>
                  <a:cubicBezTo>
                    <a:pt x="3120" y="827"/>
                    <a:pt x="3173" y="900"/>
                    <a:pt x="3216" y="960"/>
                  </a:cubicBezTo>
                  <a:cubicBezTo>
                    <a:pt x="3259" y="1020"/>
                    <a:pt x="3288" y="1064"/>
                    <a:pt x="3328" y="1128"/>
                  </a:cubicBezTo>
                  <a:cubicBezTo>
                    <a:pt x="3368" y="1192"/>
                    <a:pt x="3429" y="1299"/>
                    <a:pt x="3456" y="1344"/>
                  </a:cubicBezTo>
                </a:path>
              </a:pathLst>
            </a:custGeom>
            <a:noFill/>
            <a:ln w="50800" cap="flat" cmpd="sng">
              <a:solidFill>
                <a:srgbClr val="09FF3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0" fontAlgn="base" hangingPunct="0">
                <a:spcBef>
                  <a:spcPct val="0"/>
                </a:spcBef>
                <a:spcAft>
                  <a:spcPct val="0"/>
                </a:spcAft>
                <a:defRPr/>
              </a:pPr>
              <a:endParaRPr lang="nl-NL" sz="2400">
                <a:solidFill>
                  <a:srgbClr val="000000"/>
                </a:solidFill>
                <a:latin typeface="Arial" panose="020B0604020202020204" pitchFamily="34" charset="0"/>
                <a:ea typeface="MS PGothic" panose="020B0600070205080204" pitchFamily="34" charset="-128"/>
              </a:endParaRPr>
            </a:p>
          </p:txBody>
        </p:sp>
        <p:sp>
          <p:nvSpPr>
            <p:cNvPr id="83981" name="Freeform 13">
              <a:extLst>
                <a:ext uri="{FF2B5EF4-FFF2-40B4-BE49-F238E27FC236}">
                  <a16:creationId xmlns:a16="http://schemas.microsoft.com/office/drawing/2014/main" id="{60949062-FF2D-4454-8357-5916B9EA17A7}"/>
                </a:ext>
              </a:extLst>
            </p:cNvPr>
            <p:cNvSpPr>
              <a:spLocks/>
            </p:cNvSpPr>
            <p:nvPr/>
          </p:nvSpPr>
          <p:spPr bwMode="auto">
            <a:xfrm>
              <a:off x="3120" y="1632"/>
              <a:ext cx="1032" cy="772"/>
            </a:xfrm>
            <a:custGeom>
              <a:avLst/>
              <a:gdLst>
                <a:gd name="T0" fmla="*/ 0 w 1032"/>
                <a:gd name="T1" fmla="*/ 0 h 772"/>
                <a:gd name="T2" fmla="*/ 120 w 1032"/>
                <a:gd name="T3" fmla="*/ 136 h 772"/>
                <a:gd name="T4" fmla="*/ 192 w 1032"/>
                <a:gd name="T5" fmla="*/ 240 h 772"/>
                <a:gd name="T6" fmla="*/ 288 w 1032"/>
                <a:gd name="T7" fmla="*/ 384 h 772"/>
                <a:gd name="T8" fmla="*/ 432 w 1032"/>
                <a:gd name="T9" fmla="*/ 528 h 772"/>
                <a:gd name="T10" fmla="*/ 528 w 1032"/>
                <a:gd name="T11" fmla="*/ 624 h 772"/>
                <a:gd name="T12" fmla="*/ 672 w 1032"/>
                <a:gd name="T13" fmla="*/ 720 h 772"/>
                <a:gd name="T14" fmla="*/ 728 w 1032"/>
                <a:gd name="T15" fmla="*/ 744 h 772"/>
                <a:gd name="T16" fmla="*/ 864 w 1032"/>
                <a:gd name="T17" fmla="*/ 768 h 772"/>
                <a:gd name="T18" fmla="*/ 960 w 1032"/>
                <a:gd name="T19" fmla="*/ 720 h 772"/>
                <a:gd name="T20" fmla="*/ 1032 w 1032"/>
                <a:gd name="T21" fmla="*/ 672 h 7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32" h="772">
                  <a:moveTo>
                    <a:pt x="0" y="0"/>
                  </a:moveTo>
                  <a:cubicBezTo>
                    <a:pt x="20" y="23"/>
                    <a:pt x="88" y="96"/>
                    <a:pt x="120" y="136"/>
                  </a:cubicBezTo>
                  <a:cubicBezTo>
                    <a:pt x="152" y="176"/>
                    <a:pt x="164" y="199"/>
                    <a:pt x="192" y="240"/>
                  </a:cubicBezTo>
                  <a:cubicBezTo>
                    <a:pt x="220" y="281"/>
                    <a:pt x="248" y="336"/>
                    <a:pt x="288" y="384"/>
                  </a:cubicBezTo>
                  <a:cubicBezTo>
                    <a:pt x="328" y="432"/>
                    <a:pt x="392" y="488"/>
                    <a:pt x="432" y="528"/>
                  </a:cubicBezTo>
                  <a:cubicBezTo>
                    <a:pt x="472" y="568"/>
                    <a:pt x="488" y="592"/>
                    <a:pt x="528" y="624"/>
                  </a:cubicBezTo>
                  <a:cubicBezTo>
                    <a:pt x="568" y="656"/>
                    <a:pt x="639" y="700"/>
                    <a:pt x="672" y="720"/>
                  </a:cubicBezTo>
                  <a:cubicBezTo>
                    <a:pt x="705" y="740"/>
                    <a:pt x="696" y="736"/>
                    <a:pt x="728" y="744"/>
                  </a:cubicBezTo>
                  <a:cubicBezTo>
                    <a:pt x="760" y="752"/>
                    <a:pt x="825" y="772"/>
                    <a:pt x="864" y="768"/>
                  </a:cubicBezTo>
                  <a:cubicBezTo>
                    <a:pt x="903" y="764"/>
                    <a:pt x="932" y="736"/>
                    <a:pt x="960" y="720"/>
                  </a:cubicBezTo>
                  <a:cubicBezTo>
                    <a:pt x="988" y="704"/>
                    <a:pt x="1017" y="682"/>
                    <a:pt x="1032" y="672"/>
                  </a:cubicBezTo>
                </a:path>
              </a:pathLst>
            </a:custGeom>
            <a:noFill/>
            <a:ln w="38100" cap="flat" cmpd="sng">
              <a:solidFill>
                <a:srgbClr val="FF022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0" fontAlgn="base" hangingPunct="0">
                <a:spcBef>
                  <a:spcPct val="0"/>
                </a:spcBef>
                <a:spcAft>
                  <a:spcPct val="0"/>
                </a:spcAft>
                <a:defRPr/>
              </a:pPr>
              <a:endParaRPr lang="nl-NL" sz="2400">
                <a:solidFill>
                  <a:srgbClr val="000000"/>
                </a:solidFill>
                <a:latin typeface="Arial" panose="020B0604020202020204" pitchFamily="34" charset="0"/>
                <a:ea typeface="MS PGothic" panose="020B0600070205080204" pitchFamily="34" charset="-128"/>
              </a:endParaRPr>
            </a:p>
          </p:txBody>
        </p:sp>
        <p:sp>
          <p:nvSpPr>
            <p:cNvPr id="18447" name="Line 14">
              <a:extLst>
                <a:ext uri="{FF2B5EF4-FFF2-40B4-BE49-F238E27FC236}">
                  <a16:creationId xmlns:a16="http://schemas.microsoft.com/office/drawing/2014/main" id="{B2606AD2-F756-4762-922B-9737A115DB10}"/>
                </a:ext>
              </a:extLst>
            </p:cNvPr>
            <p:cNvSpPr>
              <a:spLocks noChangeShapeType="1"/>
            </p:cNvSpPr>
            <p:nvPr/>
          </p:nvSpPr>
          <p:spPr bwMode="auto">
            <a:xfrm flipV="1">
              <a:off x="1680" y="1344"/>
              <a:ext cx="0" cy="1776"/>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48" name="Text Box 15">
              <a:extLst>
                <a:ext uri="{FF2B5EF4-FFF2-40B4-BE49-F238E27FC236}">
                  <a16:creationId xmlns:a16="http://schemas.microsoft.com/office/drawing/2014/main" id="{A53FA7D7-2E6D-4CD7-863C-884BC885601F}"/>
                </a:ext>
              </a:extLst>
            </p:cNvPr>
            <p:cNvSpPr txBox="1">
              <a:spLocks noChangeArrowheads="1"/>
            </p:cNvSpPr>
            <p:nvPr/>
          </p:nvSpPr>
          <p:spPr bwMode="auto">
            <a:xfrm>
              <a:off x="345" y="1625"/>
              <a:ext cx="1063"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2000" b="1" dirty="0" err="1">
                  <a:solidFill>
                    <a:srgbClr val="FEFF12"/>
                  </a:solidFill>
                  <a:latin typeface="Comic Sans MS" panose="030F0702030302020204" pitchFamily="66" charset="0"/>
                  <a:cs typeface="Times New Roman" panose="02020603050405020304" pitchFamily="18" charset="0"/>
                </a:rPr>
                <a:t>Wachstumsrate</a:t>
              </a:r>
              <a:endParaRPr lang="fr-FR" altLang="nl-NL" sz="2000" b="1" dirty="0">
                <a:solidFill>
                  <a:srgbClr val="FEFF12"/>
                </a:solidFill>
                <a:latin typeface="Comic Sans MS" panose="030F0702030302020204" pitchFamily="66" charset="0"/>
                <a:cs typeface="Times New Roman" panose="02020603050405020304" pitchFamily="18" charset="0"/>
              </a:endParaRPr>
            </a:p>
          </p:txBody>
        </p:sp>
        <p:sp>
          <p:nvSpPr>
            <p:cNvPr id="18449" name="Text Box 16">
              <a:extLst>
                <a:ext uri="{FF2B5EF4-FFF2-40B4-BE49-F238E27FC236}">
                  <a16:creationId xmlns:a16="http://schemas.microsoft.com/office/drawing/2014/main" id="{0900EAFC-FD84-48C2-AC41-130A4E66C087}"/>
                </a:ext>
              </a:extLst>
            </p:cNvPr>
            <p:cNvSpPr txBox="1">
              <a:spLocks noChangeArrowheads="1"/>
            </p:cNvSpPr>
            <p:nvPr/>
          </p:nvSpPr>
          <p:spPr bwMode="auto">
            <a:xfrm>
              <a:off x="1536" y="912"/>
              <a:ext cx="1200"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lang="fr-BE" altLang="nl-NL" sz="2000" b="1" dirty="0" err="1">
                  <a:solidFill>
                    <a:srgbClr val="09FF3C"/>
                  </a:solidFill>
                  <a:latin typeface="Comic Sans MS" panose="030F0702030302020204" pitchFamily="66" charset="0"/>
                  <a:cs typeface="Times New Roman" panose="02020603050405020304" pitchFamily="18" charset="0"/>
                </a:rPr>
                <a:t>Früheres Wachstum</a:t>
              </a:r>
              <a:r>
                <a:rPr lang="fr-BE" altLang="nl-NL" sz="2000" b="1" dirty="0">
                  <a:solidFill>
                    <a:srgbClr val="09FF3C"/>
                  </a:solidFill>
                  <a:latin typeface="Comic Sans MS" panose="030F0702030302020204" pitchFamily="66" charset="0"/>
                  <a:cs typeface="Times New Roman" panose="02020603050405020304" pitchFamily="18" charset="0"/>
                </a:rPr>
                <a:t> von Gräsern</a:t>
              </a:r>
              <a:endParaRPr lang="fr-FR" altLang="nl-NL" sz="2000" b="1" dirty="0">
                <a:solidFill>
                  <a:srgbClr val="09FF3C"/>
                </a:solidFill>
                <a:latin typeface="Comic Sans MS" panose="030F0702030302020204" pitchFamily="66" charset="0"/>
                <a:cs typeface="Times New Roman" panose="02020603050405020304" pitchFamily="18" charset="0"/>
              </a:endParaRPr>
            </a:p>
          </p:txBody>
        </p:sp>
        <p:sp>
          <p:nvSpPr>
            <p:cNvPr id="18450" name="Text Box 17">
              <a:extLst>
                <a:ext uri="{FF2B5EF4-FFF2-40B4-BE49-F238E27FC236}">
                  <a16:creationId xmlns:a16="http://schemas.microsoft.com/office/drawing/2014/main" id="{6E4FC166-D884-4425-8823-9F3A2D9A9B47}"/>
                </a:ext>
              </a:extLst>
            </p:cNvPr>
            <p:cNvSpPr txBox="1">
              <a:spLocks noChangeArrowheads="1"/>
            </p:cNvSpPr>
            <p:nvPr/>
          </p:nvSpPr>
          <p:spPr bwMode="auto">
            <a:xfrm>
              <a:off x="3408" y="1344"/>
              <a:ext cx="121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lang="fr-BE" altLang="nl-NL" sz="2000" b="1" dirty="0">
                  <a:solidFill>
                    <a:srgbClr val="FF022B"/>
                  </a:solidFill>
                  <a:latin typeface="Comic Sans MS" panose="030F0702030302020204" pitchFamily="66" charset="0"/>
                  <a:cs typeface="Times New Roman" panose="02020603050405020304" pitchFamily="18" charset="0"/>
                </a:rPr>
                <a:t>Sommer-</a:t>
              </a:r>
              <a:r>
                <a:rPr lang="fr-BE" altLang="nl-NL" sz="2000" b="1" dirty="0" err="1">
                  <a:solidFill>
                    <a:srgbClr val="FF022B"/>
                  </a:solidFill>
                  <a:latin typeface="Comic Sans MS" panose="030F0702030302020204" pitchFamily="66" charset="0"/>
                  <a:cs typeface="Times New Roman" panose="02020603050405020304" pitchFamily="18" charset="0"/>
                </a:rPr>
                <a:t>ausgleich</a:t>
              </a:r>
              <a:endParaRPr lang="fr-FR" altLang="nl-NL" sz="2000" b="1" dirty="0">
                <a:solidFill>
                  <a:srgbClr val="FF022B"/>
                </a:solidFill>
                <a:latin typeface="Comic Sans MS" panose="030F0702030302020204" pitchFamily="66" charset="0"/>
                <a:cs typeface="Times New Roman" panose="02020603050405020304" pitchFamily="18" charset="0"/>
              </a:endParaRPr>
            </a:p>
          </p:txBody>
        </p:sp>
        <p:sp>
          <p:nvSpPr>
            <p:cNvPr id="18451" name="Line 18">
              <a:extLst>
                <a:ext uri="{FF2B5EF4-FFF2-40B4-BE49-F238E27FC236}">
                  <a16:creationId xmlns:a16="http://schemas.microsoft.com/office/drawing/2014/main" id="{F0EA841C-0C1A-4A91-8AFC-706191BB1A97}"/>
                </a:ext>
              </a:extLst>
            </p:cNvPr>
            <p:cNvSpPr>
              <a:spLocks noChangeShapeType="1"/>
            </p:cNvSpPr>
            <p:nvPr/>
          </p:nvSpPr>
          <p:spPr bwMode="auto">
            <a:xfrm flipH="1">
              <a:off x="3648" y="1920"/>
              <a:ext cx="192" cy="240"/>
            </a:xfrm>
            <a:prstGeom prst="line">
              <a:avLst/>
            </a:prstGeom>
            <a:noFill/>
            <a:ln w="38100">
              <a:solidFill>
                <a:srgbClr val="FF022B"/>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52" name="Text Box 19">
              <a:extLst>
                <a:ext uri="{FF2B5EF4-FFF2-40B4-BE49-F238E27FC236}">
                  <a16:creationId xmlns:a16="http://schemas.microsoft.com/office/drawing/2014/main" id="{AD54880B-304D-4304-A8CE-BEC83A4D6714}"/>
                </a:ext>
              </a:extLst>
            </p:cNvPr>
            <p:cNvSpPr txBox="1">
              <a:spLocks noChangeArrowheads="1"/>
            </p:cNvSpPr>
            <p:nvPr/>
          </p:nvSpPr>
          <p:spPr bwMode="auto">
            <a:xfrm>
              <a:off x="2297" y="2609"/>
              <a:ext cx="1735"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lang="fr-BE" altLang="nl-NL" sz="2000" b="1">
                  <a:solidFill>
                    <a:srgbClr val="FF022B"/>
                  </a:solidFill>
                  <a:latin typeface="Comic Sans MS" panose="030F0702030302020204" pitchFamily="66" charset="0"/>
                  <a:cs typeface="Times New Roman" panose="02020603050405020304" pitchFamily="18" charset="0"/>
                </a:rPr>
                <a:t> Weißklee / Gras</a:t>
              </a:r>
              <a:endParaRPr lang="fr-FR" altLang="nl-NL" sz="2000" b="1">
                <a:solidFill>
                  <a:srgbClr val="FF022B"/>
                </a:solidFill>
                <a:latin typeface="Comic Sans MS" panose="030F0702030302020204" pitchFamily="66" charset="0"/>
                <a:cs typeface="Times New Roman" panose="02020603050405020304" pitchFamily="18" charset="0"/>
              </a:endParaRPr>
            </a:p>
          </p:txBody>
        </p:sp>
        <p:sp>
          <p:nvSpPr>
            <p:cNvPr id="18453" name="Text Box 20">
              <a:extLst>
                <a:ext uri="{FF2B5EF4-FFF2-40B4-BE49-F238E27FC236}">
                  <a16:creationId xmlns:a16="http://schemas.microsoft.com/office/drawing/2014/main" id="{F9376CB6-A1AD-4978-B175-86EE77CC7F34}"/>
                </a:ext>
              </a:extLst>
            </p:cNvPr>
            <p:cNvSpPr txBox="1">
              <a:spLocks noChangeArrowheads="1"/>
            </p:cNvSpPr>
            <p:nvPr/>
          </p:nvSpPr>
          <p:spPr bwMode="auto">
            <a:xfrm>
              <a:off x="4666" y="1488"/>
              <a:ext cx="1094"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2000" b="1" dirty="0">
                  <a:solidFill>
                    <a:srgbClr val="09FF3C"/>
                  </a:solidFill>
                  <a:latin typeface="Comic Sans MS" panose="030F0702030302020204" pitchFamily="66" charset="0"/>
                  <a:cs typeface="Times New Roman" panose="02020603050405020304" pitchFamily="18" charset="0"/>
                </a:rPr>
                <a:t>Reine </a:t>
              </a:r>
              <a:r>
                <a:rPr lang="fr-BE" altLang="nl-NL" sz="2000" b="1" dirty="0" err="1">
                  <a:solidFill>
                    <a:srgbClr val="09FF3C"/>
                  </a:solidFill>
                  <a:latin typeface="Comic Sans MS" panose="030F0702030302020204" pitchFamily="66" charset="0"/>
                  <a:cs typeface="Times New Roman" panose="02020603050405020304" pitchFamily="18" charset="0"/>
                </a:rPr>
                <a:t>Gräser</a:t>
              </a:r>
              <a:endParaRPr lang="fr-FR" altLang="nl-NL" sz="2000" b="1" dirty="0">
                <a:solidFill>
                  <a:srgbClr val="09FF3C"/>
                </a:solidFill>
                <a:latin typeface="Comic Sans MS" panose="030F0702030302020204" pitchFamily="66" charset="0"/>
                <a:cs typeface="Times New Roman" panose="02020603050405020304" pitchFamily="18" charset="0"/>
              </a:endParaRPr>
            </a:p>
          </p:txBody>
        </p:sp>
        <p:sp>
          <p:nvSpPr>
            <p:cNvPr id="18454" name="Line 21">
              <a:extLst>
                <a:ext uri="{FF2B5EF4-FFF2-40B4-BE49-F238E27FC236}">
                  <a16:creationId xmlns:a16="http://schemas.microsoft.com/office/drawing/2014/main" id="{0677DCF5-F9C8-40F5-A05F-7A44D7F47A01}"/>
                </a:ext>
              </a:extLst>
            </p:cNvPr>
            <p:cNvSpPr>
              <a:spLocks noChangeShapeType="1"/>
            </p:cNvSpPr>
            <p:nvPr/>
          </p:nvSpPr>
          <p:spPr bwMode="auto">
            <a:xfrm flipV="1">
              <a:off x="4944" y="2448"/>
              <a:ext cx="0" cy="192"/>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55" name="Line 22">
              <a:extLst>
                <a:ext uri="{FF2B5EF4-FFF2-40B4-BE49-F238E27FC236}">
                  <a16:creationId xmlns:a16="http://schemas.microsoft.com/office/drawing/2014/main" id="{77B9EDCA-36D8-4017-89FB-62585FA3F451}"/>
                </a:ext>
              </a:extLst>
            </p:cNvPr>
            <p:cNvSpPr>
              <a:spLocks noChangeShapeType="1"/>
            </p:cNvSpPr>
            <p:nvPr/>
          </p:nvSpPr>
          <p:spPr bwMode="auto">
            <a:xfrm flipH="1">
              <a:off x="2208" y="2784"/>
              <a:ext cx="240" cy="0"/>
            </a:xfrm>
            <a:prstGeom prst="line">
              <a:avLst/>
            </a:prstGeom>
            <a:noFill/>
            <a:ln w="38100">
              <a:solidFill>
                <a:srgbClr val="FF022B"/>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56" name="Line 23">
              <a:extLst>
                <a:ext uri="{FF2B5EF4-FFF2-40B4-BE49-F238E27FC236}">
                  <a16:creationId xmlns:a16="http://schemas.microsoft.com/office/drawing/2014/main" id="{B4C6BAB3-2415-42CC-83D8-A6C7327537EC}"/>
                </a:ext>
              </a:extLst>
            </p:cNvPr>
            <p:cNvSpPr>
              <a:spLocks noChangeShapeType="1"/>
            </p:cNvSpPr>
            <p:nvPr/>
          </p:nvSpPr>
          <p:spPr bwMode="auto">
            <a:xfrm>
              <a:off x="2112"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57" name="Line 24">
              <a:extLst>
                <a:ext uri="{FF2B5EF4-FFF2-40B4-BE49-F238E27FC236}">
                  <a16:creationId xmlns:a16="http://schemas.microsoft.com/office/drawing/2014/main" id="{5BD60EDF-C2F5-4BCB-92FB-3FE71E671D21}"/>
                </a:ext>
              </a:extLst>
            </p:cNvPr>
            <p:cNvSpPr>
              <a:spLocks noChangeShapeType="1"/>
            </p:cNvSpPr>
            <p:nvPr/>
          </p:nvSpPr>
          <p:spPr bwMode="auto">
            <a:xfrm>
              <a:off x="2496"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58" name="Line 25">
              <a:extLst>
                <a:ext uri="{FF2B5EF4-FFF2-40B4-BE49-F238E27FC236}">
                  <a16:creationId xmlns:a16="http://schemas.microsoft.com/office/drawing/2014/main" id="{4BC6230A-8410-4877-BD1B-0DBD4997DA07}"/>
                </a:ext>
              </a:extLst>
            </p:cNvPr>
            <p:cNvSpPr>
              <a:spLocks noChangeShapeType="1"/>
            </p:cNvSpPr>
            <p:nvPr/>
          </p:nvSpPr>
          <p:spPr bwMode="auto">
            <a:xfrm>
              <a:off x="2880"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59" name="Line 26">
              <a:extLst>
                <a:ext uri="{FF2B5EF4-FFF2-40B4-BE49-F238E27FC236}">
                  <a16:creationId xmlns:a16="http://schemas.microsoft.com/office/drawing/2014/main" id="{EADFBC03-9B1A-44DC-8C40-EA181B2B6DBA}"/>
                </a:ext>
              </a:extLst>
            </p:cNvPr>
            <p:cNvSpPr>
              <a:spLocks noChangeShapeType="1"/>
            </p:cNvSpPr>
            <p:nvPr/>
          </p:nvSpPr>
          <p:spPr bwMode="auto">
            <a:xfrm>
              <a:off x="3264"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60" name="Line 27">
              <a:extLst>
                <a:ext uri="{FF2B5EF4-FFF2-40B4-BE49-F238E27FC236}">
                  <a16:creationId xmlns:a16="http://schemas.microsoft.com/office/drawing/2014/main" id="{0D151874-2A9D-407E-844A-6F6BFA39D08B}"/>
                </a:ext>
              </a:extLst>
            </p:cNvPr>
            <p:cNvSpPr>
              <a:spLocks noChangeShapeType="1"/>
            </p:cNvSpPr>
            <p:nvPr/>
          </p:nvSpPr>
          <p:spPr bwMode="auto">
            <a:xfrm>
              <a:off x="3648"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61" name="Line 28">
              <a:extLst>
                <a:ext uri="{FF2B5EF4-FFF2-40B4-BE49-F238E27FC236}">
                  <a16:creationId xmlns:a16="http://schemas.microsoft.com/office/drawing/2014/main" id="{DF8C0A11-021C-4D20-A968-D0B6672BC17D}"/>
                </a:ext>
              </a:extLst>
            </p:cNvPr>
            <p:cNvSpPr>
              <a:spLocks noChangeShapeType="1"/>
            </p:cNvSpPr>
            <p:nvPr/>
          </p:nvSpPr>
          <p:spPr bwMode="auto">
            <a:xfrm>
              <a:off x="4032"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62" name="Line 29">
              <a:extLst>
                <a:ext uri="{FF2B5EF4-FFF2-40B4-BE49-F238E27FC236}">
                  <a16:creationId xmlns:a16="http://schemas.microsoft.com/office/drawing/2014/main" id="{B5734B6C-5A75-4763-83D8-A0F610D25CBE}"/>
                </a:ext>
              </a:extLst>
            </p:cNvPr>
            <p:cNvSpPr>
              <a:spLocks noChangeShapeType="1"/>
            </p:cNvSpPr>
            <p:nvPr/>
          </p:nvSpPr>
          <p:spPr bwMode="auto">
            <a:xfrm>
              <a:off x="4416"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63" name="Line 30">
              <a:extLst>
                <a:ext uri="{FF2B5EF4-FFF2-40B4-BE49-F238E27FC236}">
                  <a16:creationId xmlns:a16="http://schemas.microsoft.com/office/drawing/2014/main" id="{09259C0D-602D-4311-9E77-42313D104D4D}"/>
                </a:ext>
              </a:extLst>
            </p:cNvPr>
            <p:cNvSpPr>
              <a:spLocks noChangeShapeType="1"/>
            </p:cNvSpPr>
            <p:nvPr/>
          </p:nvSpPr>
          <p:spPr bwMode="auto">
            <a:xfrm>
              <a:off x="4800"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64" name="Text Box 31">
              <a:extLst>
                <a:ext uri="{FF2B5EF4-FFF2-40B4-BE49-F238E27FC236}">
                  <a16:creationId xmlns:a16="http://schemas.microsoft.com/office/drawing/2014/main" id="{74FA91C7-D3AE-4965-9858-EB4536BD05C6}"/>
                </a:ext>
              </a:extLst>
            </p:cNvPr>
            <p:cNvSpPr txBox="1">
              <a:spLocks noChangeArrowheads="1"/>
            </p:cNvSpPr>
            <p:nvPr/>
          </p:nvSpPr>
          <p:spPr bwMode="auto">
            <a:xfrm>
              <a:off x="1814" y="3101"/>
              <a:ext cx="24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800" b="1">
                  <a:solidFill>
                    <a:srgbClr val="FEFF12"/>
                  </a:solidFill>
                  <a:latin typeface="Comic Sans MS" panose="030F0702030302020204" pitchFamily="66" charset="0"/>
                  <a:cs typeface="Times New Roman" panose="02020603050405020304" pitchFamily="18" charset="0"/>
                </a:rPr>
                <a:t>M</a:t>
              </a:r>
              <a:endParaRPr lang="fr-FR" altLang="nl-NL" sz="1800" b="1">
                <a:solidFill>
                  <a:srgbClr val="FEFF12"/>
                </a:solidFill>
                <a:latin typeface="Comic Sans MS" panose="030F0702030302020204" pitchFamily="66" charset="0"/>
                <a:cs typeface="Times New Roman" panose="02020603050405020304" pitchFamily="18" charset="0"/>
              </a:endParaRPr>
            </a:p>
          </p:txBody>
        </p:sp>
        <p:sp>
          <p:nvSpPr>
            <p:cNvPr id="18465" name="Text Box 32">
              <a:extLst>
                <a:ext uri="{FF2B5EF4-FFF2-40B4-BE49-F238E27FC236}">
                  <a16:creationId xmlns:a16="http://schemas.microsoft.com/office/drawing/2014/main" id="{A689B6D7-E0B3-4B81-B03A-058243A515EF}"/>
                </a:ext>
              </a:extLst>
            </p:cNvPr>
            <p:cNvSpPr txBox="1">
              <a:spLocks noChangeArrowheads="1"/>
            </p:cNvSpPr>
            <p:nvPr/>
          </p:nvSpPr>
          <p:spPr bwMode="auto">
            <a:xfrm>
              <a:off x="2198" y="3101"/>
              <a:ext cx="22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800" b="1">
                  <a:solidFill>
                    <a:srgbClr val="FEFF12"/>
                  </a:solidFill>
                  <a:latin typeface="Comic Sans MS" panose="030F0702030302020204" pitchFamily="66" charset="0"/>
                  <a:cs typeface="Times New Roman" panose="02020603050405020304" pitchFamily="18" charset="0"/>
                </a:rPr>
                <a:t>A</a:t>
              </a:r>
              <a:endParaRPr lang="fr-FR" altLang="nl-NL" sz="1800" b="1">
                <a:solidFill>
                  <a:srgbClr val="FEFF12"/>
                </a:solidFill>
                <a:latin typeface="Comic Sans MS" panose="030F0702030302020204" pitchFamily="66" charset="0"/>
                <a:cs typeface="Times New Roman" panose="02020603050405020304" pitchFamily="18" charset="0"/>
              </a:endParaRPr>
            </a:p>
          </p:txBody>
        </p:sp>
        <p:sp>
          <p:nvSpPr>
            <p:cNvPr id="18466" name="Text Box 33">
              <a:extLst>
                <a:ext uri="{FF2B5EF4-FFF2-40B4-BE49-F238E27FC236}">
                  <a16:creationId xmlns:a16="http://schemas.microsoft.com/office/drawing/2014/main" id="{B2E9D59D-B3E2-464A-A95D-14D443873BAD}"/>
                </a:ext>
              </a:extLst>
            </p:cNvPr>
            <p:cNvSpPr txBox="1">
              <a:spLocks noChangeArrowheads="1"/>
            </p:cNvSpPr>
            <p:nvPr/>
          </p:nvSpPr>
          <p:spPr bwMode="auto">
            <a:xfrm>
              <a:off x="2592" y="3094"/>
              <a:ext cx="24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800" b="1">
                  <a:solidFill>
                    <a:srgbClr val="FEFF12"/>
                  </a:solidFill>
                  <a:latin typeface="Comic Sans MS" panose="030F0702030302020204" pitchFamily="66" charset="0"/>
                  <a:cs typeface="Times New Roman" panose="02020603050405020304" pitchFamily="18" charset="0"/>
                </a:rPr>
                <a:t>M</a:t>
              </a:r>
              <a:endParaRPr lang="fr-FR" altLang="nl-NL" sz="1800" b="1">
                <a:solidFill>
                  <a:srgbClr val="FEFF12"/>
                </a:solidFill>
                <a:latin typeface="Comic Sans MS" panose="030F0702030302020204" pitchFamily="66" charset="0"/>
                <a:cs typeface="Times New Roman" panose="02020603050405020304" pitchFamily="18" charset="0"/>
              </a:endParaRPr>
            </a:p>
          </p:txBody>
        </p:sp>
        <p:sp>
          <p:nvSpPr>
            <p:cNvPr id="18467" name="Text Box 34">
              <a:extLst>
                <a:ext uri="{FF2B5EF4-FFF2-40B4-BE49-F238E27FC236}">
                  <a16:creationId xmlns:a16="http://schemas.microsoft.com/office/drawing/2014/main" id="{6F0C0E02-2E41-422B-9F2C-71F2E9A4F27B}"/>
                </a:ext>
              </a:extLst>
            </p:cNvPr>
            <p:cNvSpPr txBox="1">
              <a:spLocks noChangeArrowheads="1"/>
            </p:cNvSpPr>
            <p:nvPr/>
          </p:nvSpPr>
          <p:spPr bwMode="auto">
            <a:xfrm>
              <a:off x="2966" y="3101"/>
              <a:ext cx="21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800" b="1">
                  <a:solidFill>
                    <a:srgbClr val="FEFF12"/>
                  </a:solidFill>
                  <a:latin typeface="Comic Sans MS" panose="030F0702030302020204" pitchFamily="66" charset="0"/>
                  <a:cs typeface="Times New Roman" panose="02020603050405020304" pitchFamily="18" charset="0"/>
                </a:rPr>
                <a:t>J</a:t>
              </a:r>
              <a:endParaRPr lang="fr-FR" altLang="nl-NL" sz="1800" b="1">
                <a:solidFill>
                  <a:srgbClr val="FEFF12"/>
                </a:solidFill>
                <a:latin typeface="Comic Sans MS" panose="030F0702030302020204" pitchFamily="66" charset="0"/>
                <a:cs typeface="Times New Roman" panose="02020603050405020304" pitchFamily="18" charset="0"/>
              </a:endParaRPr>
            </a:p>
          </p:txBody>
        </p:sp>
        <p:sp>
          <p:nvSpPr>
            <p:cNvPr id="18468" name="Text Box 35">
              <a:extLst>
                <a:ext uri="{FF2B5EF4-FFF2-40B4-BE49-F238E27FC236}">
                  <a16:creationId xmlns:a16="http://schemas.microsoft.com/office/drawing/2014/main" id="{C8461BC9-C92A-4564-868A-7915AD2D885C}"/>
                </a:ext>
              </a:extLst>
            </p:cNvPr>
            <p:cNvSpPr txBox="1">
              <a:spLocks noChangeArrowheads="1"/>
            </p:cNvSpPr>
            <p:nvPr/>
          </p:nvSpPr>
          <p:spPr bwMode="auto">
            <a:xfrm>
              <a:off x="3350" y="3101"/>
              <a:ext cx="21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800" b="1">
                  <a:solidFill>
                    <a:srgbClr val="FEFF12"/>
                  </a:solidFill>
                  <a:latin typeface="Comic Sans MS" panose="030F0702030302020204" pitchFamily="66" charset="0"/>
                  <a:cs typeface="Times New Roman" panose="02020603050405020304" pitchFamily="18" charset="0"/>
                </a:rPr>
                <a:t>J</a:t>
              </a:r>
              <a:endParaRPr lang="fr-FR" altLang="nl-NL" sz="1800" b="1">
                <a:solidFill>
                  <a:srgbClr val="FEFF12"/>
                </a:solidFill>
                <a:latin typeface="Comic Sans MS" panose="030F0702030302020204" pitchFamily="66" charset="0"/>
                <a:cs typeface="Times New Roman" panose="02020603050405020304" pitchFamily="18" charset="0"/>
              </a:endParaRPr>
            </a:p>
          </p:txBody>
        </p:sp>
        <p:sp>
          <p:nvSpPr>
            <p:cNvPr id="18469" name="Text Box 36">
              <a:extLst>
                <a:ext uri="{FF2B5EF4-FFF2-40B4-BE49-F238E27FC236}">
                  <a16:creationId xmlns:a16="http://schemas.microsoft.com/office/drawing/2014/main" id="{8DA5245E-7F61-442B-B9E1-44F46CEECA0F}"/>
                </a:ext>
              </a:extLst>
            </p:cNvPr>
            <p:cNvSpPr txBox="1">
              <a:spLocks noChangeArrowheads="1"/>
            </p:cNvSpPr>
            <p:nvPr/>
          </p:nvSpPr>
          <p:spPr bwMode="auto">
            <a:xfrm>
              <a:off x="3734" y="3101"/>
              <a:ext cx="22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800" b="1">
                  <a:solidFill>
                    <a:srgbClr val="FEFF12"/>
                  </a:solidFill>
                  <a:latin typeface="Comic Sans MS" panose="030F0702030302020204" pitchFamily="66" charset="0"/>
                  <a:cs typeface="Times New Roman" panose="02020603050405020304" pitchFamily="18" charset="0"/>
                </a:rPr>
                <a:t>A</a:t>
              </a:r>
              <a:endParaRPr lang="fr-FR" altLang="nl-NL" sz="1800" b="1">
                <a:solidFill>
                  <a:srgbClr val="FEFF12"/>
                </a:solidFill>
                <a:latin typeface="Comic Sans MS" panose="030F0702030302020204" pitchFamily="66" charset="0"/>
                <a:cs typeface="Times New Roman" panose="02020603050405020304" pitchFamily="18" charset="0"/>
              </a:endParaRPr>
            </a:p>
          </p:txBody>
        </p:sp>
        <p:sp>
          <p:nvSpPr>
            <p:cNvPr id="18470" name="Text Box 37">
              <a:extLst>
                <a:ext uri="{FF2B5EF4-FFF2-40B4-BE49-F238E27FC236}">
                  <a16:creationId xmlns:a16="http://schemas.microsoft.com/office/drawing/2014/main" id="{783776F0-3584-443E-949F-28EE209616BE}"/>
                </a:ext>
              </a:extLst>
            </p:cNvPr>
            <p:cNvSpPr txBox="1">
              <a:spLocks noChangeArrowheads="1"/>
            </p:cNvSpPr>
            <p:nvPr/>
          </p:nvSpPr>
          <p:spPr bwMode="auto">
            <a:xfrm>
              <a:off x="4128" y="3094"/>
              <a:ext cx="21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800" b="1">
                  <a:solidFill>
                    <a:srgbClr val="FEFF12"/>
                  </a:solidFill>
                  <a:latin typeface="Comic Sans MS" panose="030F0702030302020204" pitchFamily="66" charset="0"/>
                  <a:cs typeface="Times New Roman" panose="02020603050405020304" pitchFamily="18" charset="0"/>
                </a:rPr>
                <a:t>S</a:t>
              </a:r>
              <a:endParaRPr lang="fr-FR" altLang="nl-NL" sz="1800" b="1">
                <a:solidFill>
                  <a:srgbClr val="FEFF12"/>
                </a:solidFill>
                <a:latin typeface="Comic Sans MS" panose="030F0702030302020204" pitchFamily="66" charset="0"/>
                <a:cs typeface="Times New Roman" panose="02020603050405020304" pitchFamily="18" charset="0"/>
              </a:endParaRPr>
            </a:p>
          </p:txBody>
        </p:sp>
        <p:sp>
          <p:nvSpPr>
            <p:cNvPr id="18471" name="Text Box 38">
              <a:extLst>
                <a:ext uri="{FF2B5EF4-FFF2-40B4-BE49-F238E27FC236}">
                  <a16:creationId xmlns:a16="http://schemas.microsoft.com/office/drawing/2014/main" id="{5F6DB9AC-8F59-44C6-8610-3FE8D4F48E5C}"/>
                </a:ext>
              </a:extLst>
            </p:cNvPr>
            <p:cNvSpPr txBox="1">
              <a:spLocks noChangeArrowheads="1"/>
            </p:cNvSpPr>
            <p:nvPr/>
          </p:nvSpPr>
          <p:spPr bwMode="auto">
            <a:xfrm>
              <a:off x="4550" y="3101"/>
              <a:ext cx="23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800" b="1">
                  <a:solidFill>
                    <a:srgbClr val="FEFF12"/>
                  </a:solidFill>
                  <a:latin typeface="Comic Sans MS" panose="030F0702030302020204" pitchFamily="66" charset="0"/>
                  <a:cs typeface="Times New Roman" panose="02020603050405020304" pitchFamily="18" charset="0"/>
                </a:rPr>
                <a:t>O</a:t>
              </a:r>
              <a:endParaRPr lang="fr-FR" altLang="nl-NL" sz="1800" b="1">
                <a:solidFill>
                  <a:srgbClr val="FEFF12"/>
                </a:solidFill>
                <a:latin typeface="Comic Sans MS" panose="030F0702030302020204" pitchFamily="66" charset="0"/>
                <a:cs typeface="Times New Roman" panose="02020603050405020304" pitchFamily="18" charset="0"/>
              </a:endParaRPr>
            </a:p>
          </p:txBody>
        </p:sp>
        <p:sp>
          <p:nvSpPr>
            <p:cNvPr id="18472" name="Text Box 39">
              <a:extLst>
                <a:ext uri="{FF2B5EF4-FFF2-40B4-BE49-F238E27FC236}">
                  <a16:creationId xmlns:a16="http://schemas.microsoft.com/office/drawing/2014/main" id="{A20ADDE6-2A78-43A6-930C-D791565BF20D}"/>
                </a:ext>
              </a:extLst>
            </p:cNvPr>
            <p:cNvSpPr txBox="1">
              <a:spLocks noChangeArrowheads="1"/>
            </p:cNvSpPr>
            <p:nvPr/>
          </p:nvSpPr>
          <p:spPr bwMode="auto">
            <a:xfrm>
              <a:off x="4886" y="3101"/>
              <a:ext cx="23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800" b="1">
                  <a:solidFill>
                    <a:srgbClr val="FEFF12"/>
                  </a:solidFill>
                  <a:latin typeface="Comic Sans MS" panose="030F0702030302020204" pitchFamily="66" charset="0"/>
                  <a:cs typeface="Times New Roman" panose="02020603050405020304" pitchFamily="18" charset="0"/>
                </a:rPr>
                <a:t>N</a:t>
              </a:r>
              <a:endParaRPr lang="fr-FR" altLang="nl-NL" sz="1800" b="1">
                <a:solidFill>
                  <a:srgbClr val="FEFF12"/>
                </a:solidFill>
                <a:latin typeface="Comic Sans MS" panose="030F0702030302020204" pitchFamily="66" charset="0"/>
                <a:cs typeface="Times New Roman" panose="02020603050405020304" pitchFamily="18" charset="0"/>
              </a:endParaRPr>
            </a:p>
          </p:txBody>
        </p:sp>
        <p:sp>
          <p:nvSpPr>
            <p:cNvPr id="84008" name="Freeform 40">
              <a:extLst>
                <a:ext uri="{FF2B5EF4-FFF2-40B4-BE49-F238E27FC236}">
                  <a16:creationId xmlns:a16="http://schemas.microsoft.com/office/drawing/2014/main" id="{2965E099-BD8A-4294-B1AD-732CA2347467}"/>
                </a:ext>
              </a:extLst>
            </p:cNvPr>
            <p:cNvSpPr>
              <a:spLocks/>
            </p:cNvSpPr>
            <p:nvPr/>
          </p:nvSpPr>
          <p:spPr bwMode="auto">
            <a:xfrm>
              <a:off x="1920" y="1920"/>
              <a:ext cx="432" cy="1056"/>
            </a:xfrm>
            <a:custGeom>
              <a:avLst/>
              <a:gdLst>
                <a:gd name="T0" fmla="*/ 0 w 432"/>
                <a:gd name="T1" fmla="*/ 1056 h 1056"/>
                <a:gd name="T2" fmla="*/ 216 w 432"/>
                <a:gd name="T3" fmla="*/ 808 h 1056"/>
                <a:gd name="T4" fmla="*/ 336 w 432"/>
                <a:gd name="T5" fmla="*/ 568 h 1056"/>
                <a:gd name="T6" fmla="*/ 400 w 432"/>
                <a:gd name="T7" fmla="*/ 368 h 1056"/>
                <a:gd name="T8" fmla="*/ 424 w 432"/>
                <a:gd name="T9" fmla="*/ 184 h 1056"/>
                <a:gd name="T10" fmla="*/ 432 w 432"/>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2" h="1056">
                  <a:moveTo>
                    <a:pt x="0" y="1056"/>
                  </a:moveTo>
                  <a:cubicBezTo>
                    <a:pt x="36" y="1015"/>
                    <a:pt x="160" y="889"/>
                    <a:pt x="216" y="808"/>
                  </a:cubicBezTo>
                  <a:cubicBezTo>
                    <a:pt x="272" y="727"/>
                    <a:pt x="305" y="641"/>
                    <a:pt x="336" y="568"/>
                  </a:cubicBezTo>
                  <a:cubicBezTo>
                    <a:pt x="408" y="416"/>
                    <a:pt x="385" y="432"/>
                    <a:pt x="400" y="368"/>
                  </a:cubicBezTo>
                  <a:cubicBezTo>
                    <a:pt x="415" y="304"/>
                    <a:pt x="419" y="245"/>
                    <a:pt x="424" y="184"/>
                  </a:cubicBezTo>
                  <a:cubicBezTo>
                    <a:pt x="429" y="123"/>
                    <a:pt x="430" y="38"/>
                    <a:pt x="432" y="0"/>
                  </a:cubicBezTo>
                </a:path>
              </a:pathLst>
            </a:custGeom>
            <a:noFill/>
            <a:ln w="38100" cap="flat" cmpd="sng">
              <a:solidFill>
                <a:srgbClr val="FF022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0" fontAlgn="base" hangingPunct="0">
                <a:spcBef>
                  <a:spcPct val="0"/>
                </a:spcBef>
                <a:spcAft>
                  <a:spcPct val="0"/>
                </a:spcAft>
                <a:defRPr/>
              </a:pPr>
              <a:endParaRPr lang="nl-NL" sz="2400">
                <a:solidFill>
                  <a:srgbClr val="000000"/>
                </a:solidFill>
                <a:latin typeface="Arial" panose="020B0604020202020204" pitchFamily="34" charset="0"/>
                <a:ea typeface="MS PGothic" panose="020B0600070205080204" pitchFamily="34" charset="-128"/>
              </a:endParaRPr>
            </a:p>
          </p:txBody>
        </p:sp>
        <p:sp>
          <p:nvSpPr>
            <p:cNvPr id="18474" name="Line 41">
              <a:extLst>
                <a:ext uri="{FF2B5EF4-FFF2-40B4-BE49-F238E27FC236}">
                  <a16:creationId xmlns:a16="http://schemas.microsoft.com/office/drawing/2014/main" id="{C064D620-8997-4F87-92F4-A29A3EA8AD9B}"/>
                </a:ext>
              </a:extLst>
            </p:cNvPr>
            <p:cNvSpPr>
              <a:spLocks noChangeShapeType="1"/>
            </p:cNvSpPr>
            <p:nvPr/>
          </p:nvSpPr>
          <p:spPr bwMode="auto">
            <a:xfrm flipH="1">
              <a:off x="2016" y="1728"/>
              <a:ext cx="0" cy="768"/>
            </a:xfrm>
            <a:prstGeom prst="line">
              <a:avLst/>
            </a:prstGeom>
            <a:noFill/>
            <a:ln w="38100">
              <a:solidFill>
                <a:srgbClr val="09FF3C"/>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sp>
          <p:nvSpPr>
            <p:cNvPr id="18475" name="Line 42">
              <a:extLst>
                <a:ext uri="{FF2B5EF4-FFF2-40B4-BE49-F238E27FC236}">
                  <a16:creationId xmlns:a16="http://schemas.microsoft.com/office/drawing/2014/main" id="{FDF10CFE-56BF-4001-9A68-010F3F85AE5D}"/>
                </a:ext>
              </a:extLst>
            </p:cNvPr>
            <p:cNvSpPr>
              <a:spLocks noChangeShapeType="1"/>
            </p:cNvSpPr>
            <p:nvPr/>
          </p:nvSpPr>
          <p:spPr bwMode="auto">
            <a:xfrm flipH="1">
              <a:off x="4896" y="1824"/>
              <a:ext cx="96" cy="336"/>
            </a:xfrm>
            <a:prstGeom prst="line">
              <a:avLst/>
            </a:prstGeom>
            <a:noFill/>
            <a:ln w="38100">
              <a:solidFill>
                <a:srgbClr val="09FF3C"/>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grpSp>
      <p:pic>
        <p:nvPicPr>
          <p:cNvPr id="18436" name="Picture 45">
            <a:extLst>
              <a:ext uri="{FF2B5EF4-FFF2-40B4-BE49-F238E27FC236}">
                <a16:creationId xmlns:a16="http://schemas.microsoft.com/office/drawing/2014/main" id="{954868DF-AF3E-4896-AA2B-EFC8CAFAF40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5069" y="46759"/>
            <a:ext cx="1225874"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algn="l"/>
            <a:r>
              <a:rPr lang="nl-NL" sz="2400" dirty="0"/>
              <a:t>Produktivität von Weißklee</a:t>
            </a:r>
            <a:br>
              <a:rPr lang="nl-NL" sz="2400" dirty="0"/>
            </a:br>
            <a:endParaRPr lang="nl-NL" sz="2400" dirty="0"/>
          </a:p>
        </p:txBody>
      </p:sp>
      <p:sp>
        <p:nvSpPr>
          <p:cNvPr id="4" name="Afgeronde rechthoek 3"/>
          <p:cNvSpPr/>
          <p:nvPr/>
        </p:nvSpPr>
        <p:spPr>
          <a:xfrm>
            <a:off x="332509" y="1043709"/>
            <a:ext cx="8682182" cy="5292436"/>
          </a:xfrm>
          <a:prstGeom prst="roundRect">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algn="ctr" defTabSz="457200">
              <a:defRPr/>
            </a:pPr>
            <a:endParaRPr lang="nl-NL">
              <a:solidFill>
                <a:prstClr val="white"/>
              </a:solidFill>
            </a:endParaRPr>
          </a:p>
        </p:txBody>
      </p:sp>
    </p:spTree>
    <p:extLst>
      <p:ext uri="{BB962C8B-B14F-4D97-AF65-F5344CB8AC3E}">
        <p14:creationId xmlns:p14="http://schemas.microsoft.com/office/powerpoint/2010/main" val="35859548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a:extLst>
              <a:ext uri="{FF2B5EF4-FFF2-40B4-BE49-F238E27FC236}">
                <a16:creationId xmlns:a16="http://schemas.microsoft.com/office/drawing/2014/main" id="{D9D16FCD-68CA-4011-9781-2FD598697AD4}"/>
              </a:ext>
            </a:extLst>
          </p:cNvPr>
          <p:cNvSpPr txBox="1">
            <a:spLocks noChangeArrowheads="1"/>
          </p:cNvSpPr>
          <p:nvPr/>
        </p:nvSpPr>
        <p:spPr bwMode="auto">
          <a:xfrm>
            <a:off x="76200" y="1300232"/>
            <a:ext cx="90678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en-GB" altLang="nl-NL" sz="2000" b="1" dirty="0">
                <a:solidFill>
                  <a:prstClr val="black"/>
                </a:solidFill>
                <a:latin typeface="Calibri"/>
              </a:rPr>
              <a:t>Rotklee ist ertragreicher als Weißklee.</a:t>
            </a:r>
          </a:p>
          <a:p>
            <a:pPr eaLnBrk="0" fontAlgn="base" hangingPunct="0">
              <a:spcBef>
                <a:spcPct val="0"/>
              </a:spcBef>
              <a:spcAft>
                <a:spcPct val="0"/>
              </a:spcAft>
              <a:buFontTx/>
              <a:buNone/>
              <a:defRPr/>
            </a:pPr>
            <a:r>
              <a:rPr lang="en-GB" altLang="nl-NL" sz="2000" b="1" dirty="0">
                <a:solidFill>
                  <a:prstClr val="black"/>
                </a:solidFill>
                <a:latin typeface="Calibri"/>
              </a:rPr>
              <a:t>Tabelle 1. Typische Jahreserträge (t TM / ha)</a:t>
            </a:r>
            <a:endParaRPr lang="fr-FR" altLang="nl-NL" sz="2000" b="1" dirty="0">
              <a:solidFill>
                <a:prstClr val="black"/>
              </a:solidFill>
              <a:latin typeface="Calibri"/>
            </a:endParaRPr>
          </a:p>
        </p:txBody>
      </p:sp>
      <p:graphicFrame>
        <p:nvGraphicFramePr>
          <p:cNvPr id="86080" name="Group 64">
            <a:extLst>
              <a:ext uri="{FF2B5EF4-FFF2-40B4-BE49-F238E27FC236}">
                <a16:creationId xmlns:a16="http://schemas.microsoft.com/office/drawing/2014/main" id="{D2C9EC4C-48B7-452E-BE59-87CBD2C880DE}"/>
              </a:ext>
            </a:extLst>
          </p:cNvPr>
          <p:cNvGraphicFramePr>
            <a:graphicFrameLocks noGrp="1"/>
          </p:cNvGraphicFramePr>
          <p:nvPr>
            <p:extLst>
              <p:ext uri="{D42A27DB-BD31-4B8C-83A1-F6EECF244321}">
                <p14:modId xmlns:p14="http://schemas.microsoft.com/office/powerpoint/2010/main" val="1272096627"/>
              </p:ext>
            </p:extLst>
          </p:nvPr>
        </p:nvGraphicFramePr>
        <p:xfrm>
          <a:off x="0" y="2124075"/>
          <a:ext cx="8682182" cy="3260726"/>
        </p:xfrm>
        <a:graphic>
          <a:graphicData uri="http://schemas.openxmlformats.org/drawingml/2006/table">
            <a:tbl>
              <a:tblPr>
                <a:tableStyleId>{8799B23B-EC83-4686-B30A-512413B5E67A}</a:tableStyleId>
              </a:tblPr>
              <a:tblGrid>
                <a:gridCol w="4558146">
                  <a:extLst>
                    <a:ext uri="{9D8B030D-6E8A-4147-A177-3AD203B41FA5}">
                      <a16:colId xmlns:a16="http://schemas.microsoft.com/office/drawing/2014/main" val="20000"/>
                    </a:ext>
                  </a:extLst>
                </a:gridCol>
                <a:gridCol w="1497192">
                  <a:extLst>
                    <a:ext uri="{9D8B030D-6E8A-4147-A177-3AD203B41FA5}">
                      <a16:colId xmlns:a16="http://schemas.microsoft.com/office/drawing/2014/main" val="20001"/>
                    </a:ext>
                  </a:extLst>
                </a:gridCol>
                <a:gridCol w="1403181">
                  <a:extLst>
                    <a:ext uri="{9D8B030D-6E8A-4147-A177-3AD203B41FA5}">
                      <a16:colId xmlns:a16="http://schemas.microsoft.com/office/drawing/2014/main" val="20002"/>
                    </a:ext>
                  </a:extLst>
                </a:gridCol>
                <a:gridCol w="1223663">
                  <a:extLst>
                    <a:ext uri="{9D8B030D-6E8A-4147-A177-3AD203B41FA5}">
                      <a16:colId xmlns:a16="http://schemas.microsoft.com/office/drawing/2014/main" val="20003"/>
                    </a:ext>
                  </a:extLst>
                </a:gridCol>
              </a:tblGrid>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rgbClr val="FEFF12"/>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A1</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A2</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A3</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solidFill>
                            <a:schemeClr val="accent2"/>
                          </a:solidFill>
                          <a:effectLst/>
                        </a:rPr>
                        <a:t>Reine </a:t>
                      </a:r>
                      <a:r>
                        <a:rPr kumimoji="0" lang="en-GB" sz="2000" u="none" strike="noStrike" cap="none" normalizeH="0" baseline="0" dirty="0" err="1">
                          <a:ln>
                            <a:noFill/>
                          </a:ln>
                          <a:solidFill>
                            <a:schemeClr val="accent2"/>
                          </a:solidFill>
                          <a:effectLst/>
                        </a:rPr>
                        <a:t>Rotklee-Bestände</a:t>
                      </a:r>
                      <a:endParaRPr kumimoji="0" lang="fr-FR" sz="2000" b="1" i="0" u="none" strike="noStrike" cap="none" normalizeH="0" baseline="0" dirty="0">
                        <a:ln>
                          <a:noFill/>
                        </a:ln>
                        <a:solidFill>
                          <a:schemeClr val="accent2"/>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1"/>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Westeuropa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10-14</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7-10</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3-4</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2"/>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Südeuropa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13-21</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6-13</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3"/>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Nordeuropa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7-8</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7-8</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4"/>
                  </a:ext>
                </a:extLst>
              </a:tr>
              <a:tr h="407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solidFill>
                            <a:schemeClr val="accent2"/>
                          </a:solidFill>
                          <a:effectLst/>
                        </a:rPr>
                        <a:t>Rotklee-/Grasmischungen</a:t>
                      </a:r>
                      <a:endParaRPr kumimoji="0" lang="fr-FR" sz="2000" b="1" i="0" u="none" strike="noStrike" cap="none" normalizeH="0" baseline="0" dirty="0">
                        <a:ln>
                          <a:noFill/>
                        </a:ln>
                        <a:solidFill>
                          <a:schemeClr val="accent2"/>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5"/>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Westeuropa</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11-17</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8-15</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6"/>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Nordeuropa</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6-9</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7-9</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5</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7"/>
                  </a:ext>
                </a:extLst>
              </a:tr>
            </a:tbl>
          </a:graphicData>
        </a:graphic>
      </p:graphicFrame>
      <p:sp>
        <p:nvSpPr>
          <p:cNvPr id="20531" name="Rectangle 52">
            <a:extLst>
              <a:ext uri="{FF2B5EF4-FFF2-40B4-BE49-F238E27FC236}">
                <a16:creationId xmlns:a16="http://schemas.microsoft.com/office/drawing/2014/main" id="{E97D7421-CB4D-4254-9C5B-C75525E71A12}"/>
              </a:ext>
            </a:extLst>
          </p:cNvPr>
          <p:cNvSpPr>
            <a:spLocks noChangeArrowheads="1"/>
          </p:cNvSpPr>
          <p:nvPr/>
        </p:nvSpPr>
        <p:spPr bwMode="auto">
          <a:xfrm>
            <a:off x="0" y="6376988"/>
            <a:ext cx="8847294"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fontAlgn="base">
              <a:spcAft>
                <a:spcPct val="0"/>
              </a:spcAft>
              <a:buFontTx/>
              <a:buNone/>
              <a:defRPr/>
            </a:pPr>
            <a:r>
              <a:rPr lang="en-GB" altLang="nl-NL" sz="1800" dirty="0">
                <a:solidFill>
                  <a:prstClr val="black"/>
                </a:solidFill>
                <a:latin typeface="Comic Sans MS" panose="030F0702030302020204" pitchFamily="66" charset="0"/>
              </a:rPr>
              <a:t>A1: erstes Produktionsjahr; A2: zweites Produktionsjahr; A3: drittes Produktionsjahr</a:t>
            </a:r>
          </a:p>
        </p:txBody>
      </p:sp>
      <p:pic>
        <p:nvPicPr>
          <p:cNvPr id="20532" name="Picture 65">
            <a:extLst>
              <a:ext uri="{FF2B5EF4-FFF2-40B4-BE49-F238E27FC236}">
                <a16:creationId xmlns:a16="http://schemas.microsoft.com/office/drawing/2014/main" id="{737B6076-B9B3-4D27-B860-A233462065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5163" y="0"/>
            <a:ext cx="8842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algn="l"/>
            <a:r>
              <a:rPr lang="nl-NL" sz="2400" dirty="0">
                <a:solidFill>
                  <a:schemeClr val="tx1"/>
                </a:solidFill>
              </a:rPr>
              <a:t>Produktivität von Rotklee</a:t>
            </a:r>
          </a:p>
        </p:txBody>
      </p:sp>
    </p:spTree>
    <p:extLst>
      <p:ext uri="{BB962C8B-B14F-4D97-AF65-F5344CB8AC3E}">
        <p14:creationId xmlns:p14="http://schemas.microsoft.com/office/powerpoint/2010/main" val="38971946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2530" name="Group 54">
            <a:extLst>
              <a:ext uri="{FF2B5EF4-FFF2-40B4-BE49-F238E27FC236}">
                <a16:creationId xmlns:a16="http://schemas.microsoft.com/office/drawing/2014/main" id="{1DFC3742-375B-4E1B-A9CE-3699F8D638C5}"/>
              </a:ext>
            </a:extLst>
          </p:cNvPr>
          <p:cNvGrpSpPr>
            <a:grpSpLocks/>
          </p:cNvGrpSpPr>
          <p:nvPr/>
        </p:nvGrpSpPr>
        <p:grpSpPr bwMode="auto">
          <a:xfrm>
            <a:off x="304800" y="304800"/>
            <a:ext cx="6934200" cy="6324600"/>
            <a:chOff x="192" y="192"/>
            <a:chExt cx="4368" cy="3984"/>
          </a:xfrm>
        </p:grpSpPr>
        <p:graphicFrame>
          <p:nvGraphicFramePr>
            <p:cNvPr id="22536" name="Object 43">
              <a:extLst>
                <a:ext uri="{FF2B5EF4-FFF2-40B4-BE49-F238E27FC236}">
                  <a16:creationId xmlns:a16="http://schemas.microsoft.com/office/drawing/2014/main" id="{AB4CD049-74F4-4F1B-92E9-3A0F52145479}"/>
                </a:ext>
              </a:extLst>
            </p:cNvPr>
            <p:cNvGraphicFramePr>
              <a:graphicFrameLocks noChangeAspect="1"/>
            </p:cNvGraphicFramePr>
            <p:nvPr/>
          </p:nvGraphicFramePr>
          <p:xfrm>
            <a:off x="192" y="556"/>
            <a:ext cx="4032" cy="3620"/>
          </p:xfrm>
          <a:graphic>
            <a:graphicData uri="http://schemas.openxmlformats.org/presentationml/2006/ole">
              <mc:AlternateContent xmlns:mc="http://schemas.openxmlformats.org/markup-compatibility/2006">
                <mc:Choice xmlns:v="urn:schemas-microsoft-com:vml" Requires="v">
                  <p:oleObj spid="_x0000_s11289" name="Feuille de calcul" r:id="rId4" imgW="14503400" imgH="9893300" progId="Excel.Sheet.8">
                    <p:embed/>
                  </p:oleObj>
                </mc:Choice>
                <mc:Fallback>
                  <p:oleObj name="Feuille de calcul" r:id="rId4" imgW="14503400" imgH="98933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556"/>
                          <a:ext cx="4032" cy="362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2537" name="Line 44">
              <a:extLst>
                <a:ext uri="{FF2B5EF4-FFF2-40B4-BE49-F238E27FC236}">
                  <a16:creationId xmlns:a16="http://schemas.microsoft.com/office/drawing/2014/main" id="{4516AFAC-511A-48BA-B5AA-E4E4A4CA3C02}"/>
                </a:ext>
              </a:extLst>
            </p:cNvPr>
            <p:cNvSpPr>
              <a:spLocks noChangeShapeType="1"/>
            </p:cNvSpPr>
            <p:nvPr/>
          </p:nvSpPr>
          <p:spPr bwMode="auto">
            <a:xfrm flipH="1">
              <a:off x="486" y="357"/>
              <a:ext cx="1281" cy="562"/>
            </a:xfrm>
            <a:prstGeom prst="line">
              <a:avLst/>
            </a:prstGeom>
            <a:noFill/>
            <a:ln w="25400">
              <a:solidFill>
                <a:srgbClr val="DD080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prstClr val="black"/>
                </a:solidFill>
                <a:latin typeface="Arial" panose="020B0604020202020204" pitchFamily="34" charset="0"/>
                <a:ea typeface="MS PGothic" panose="020B0600070205080204" pitchFamily="34" charset="-128"/>
              </a:endParaRPr>
            </a:p>
          </p:txBody>
        </p:sp>
        <p:sp>
          <p:nvSpPr>
            <p:cNvPr id="22538" name="Text Box 45">
              <a:extLst>
                <a:ext uri="{FF2B5EF4-FFF2-40B4-BE49-F238E27FC236}">
                  <a16:creationId xmlns:a16="http://schemas.microsoft.com/office/drawing/2014/main" id="{A87D7B8D-F4D1-41D2-BC29-D723950D7630}"/>
                </a:ext>
              </a:extLst>
            </p:cNvPr>
            <p:cNvSpPr txBox="1">
              <a:spLocks noChangeArrowheads="1"/>
            </p:cNvSpPr>
            <p:nvPr/>
          </p:nvSpPr>
          <p:spPr bwMode="auto">
            <a:xfrm>
              <a:off x="1958" y="209"/>
              <a:ext cx="26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2000" b="1" dirty="0" err="1">
                  <a:solidFill>
                    <a:prstClr val="black"/>
                  </a:solidFill>
                  <a:latin typeface="Comic Sans MS" panose="030F0702030302020204" pitchFamily="66" charset="0"/>
                </a:rPr>
                <a:t>Rotklee</a:t>
              </a:r>
              <a:r>
                <a:rPr lang="fr-FR" altLang="nl-NL" sz="2000" b="1" dirty="0">
                  <a:solidFill>
                    <a:prstClr val="black"/>
                  </a:solidFill>
                  <a:latin typeface="Comic Sans MS" panose="030F0702030302020204" pitchFamily="66" charset="0"/>
                </a:rPr>
                <a:t> / </a:t>
              </a:r>
              <a:r>
                <a:rPr lang="fr-FR" altLang="nl-NL" sz="2000" b="1" dirty="0" err="1">
                  <a:solidFill>
                    <a:prstClr val="black"/>
                  </a:solidFill>
                  <a:latin typeface="Comic Sans MS" panose="030F0702030302020204" pitchFamily="66" charset="0"/>
                </a:rPr>
                <a:t>Grasmischung</a:t>
              </a:r>
              <a:r>
                <a:rPr lang="fr-FR" altLang="nl-NL" sz="2000" b="1" dirty="0">
                  <a:solidFill>
                    <a:prstClr val="black"/>
                  </a:solidFill>
                  <a:latin typeface="Comic Sans MS" panose="030F0702030302020204" pitchFamily="66" charset="0"/>
                </a:rPr>
                <a:t> </a:t>
              </a:r>
              <a:r>
                <a:rPr lang="fr-FR" altLang="nl-NL" sz="2000" b="1" dirty="0" err="1">
                  <a:solidFill>
                    <a:prstClr val="black"/>
                  </a:solidFill>
                  <a:latin typeface="Comic Sans MS" panose="030F0702030302020204" pitchFamily="66" charset="0"/>
                </a:rPr>
                <a:t>Ertrag</a:t>
              </a:r>
              <a:endParaRPr lang="fr-FR" altLang="nl-NL" sz="2000" dirty="0">
                <a:solidFill>
                  <a:prstClr val="black"/>
                </a:solidFill>
              </a:endParaRPr>
            </a:p>
          </p:txBody>
        </p:sp>
        <p:sp>
          <p:nvSpPr>
            <p:cNvPr id="22539" name="Text Box 46">
              <a:extLst>
                <a:ext uri="{FF2B5EF4-FFF2-40B4-BE49-F238E27FC236}">
                  <a16:creationId xmlns:a16="http://schemas.microsoft.com/office/drawing/2014/main" id="{91E26B8F-D249-42A4-B8D1-E6D3ABCB5EE4}"/>
                </a:ext>
              </a:extLst>
            </p:cNvPr>
            <p:cNvSpPr txBox="1">
              <a:spLocks noChangeArrowheads="1"/>
            </p:cNvSpPr>
            <p:nvPr/>
          </p:nvSpPr>
          <p:spPr bwMode="auto">
            <a:xfrm>
              <a:off x="2546" y="3878"/>
              <a:ext cx="1865"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1800" b="1">
                  <a:solidFill>
                    <a:prstClr val="black"/>
                  </a:solidFill>
                  <a:latin typeface="Comic Sans MS" panose="030F0702030302020204" pitchFamily="66" charset="0"/>
                </a:rPr>
                <a:t>N Düngemittel (kg/ha)</a:t>
              </a:r>
            </a:p>
          </p:txBody>
        </p:sp>
        <p:sp>
          <p:nvSpPr>
            <p:cNvPr id="22540" name="Text Box 47">
              <a:extLst>
                <a:ext uri="{FF2B5EF4-FFF2-40B4-BE49-F238E27FC236}">
                  <a16:creationId xmlns:a16="http://schemas.microsoft.com/office/drawing/2014/main" id="{19275971-758A-4F2A-82D6-556910E5E980}"/>
                </a:ext>
              </a:extLst>
            </p:cNvPr>
            <p:cNvSpPr txBox="1">
              <a:spLocks noChangeArrowheads="1"/>
            </p:cNvSpPr>
            <p:nvPr/>
          </p:nvSpPr>
          <p:spPr bwMode="auto">
            <a:xfrm>
              <a:off x="251" y="192"/>
              <a:ext cx="142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1800" b="1" dirty="0" err="1">
                  <a:solidFill>
                    <a:prstClr val="black"/>
                  </a:solidFill>
                  <a:latin typeface="Comic Sans MS" panose="030F0702030302020204" pitchFamily="66" charset="0"/>
                </a:rPr>
                <a:t>Ertrag</a:t>
              </a:r>
              <a:r>
                <a:rPr lang="fr-FR" altLang="nl-NL" sz="1800" b="1" dirty="0">
                  <a:solidFill>
                    <a:prstClr val="black"/>
                  </a:solidFill>
                  <a:latin typeface="Comic Sans MS" panose="030F0702030302020204" pitchFamily="66" charset="0"/>
                </a:rPr>
                <a:t> (t TM/ha)</a:t>
              </a:r>
            </a:p>
          </p:txBody>
        </p:sp>
        <p:sp>
          <p:nvSpPr>
            <p:cNvPr id="22542" name="Text Box 51">
              <a:extLst>
                <a:ext uri="{FF2B5EF4-FFF2-40B4-BE49-F238E27FC236}">
                  <a16:creationId xmlns:a16="http://schemas.microsoft.com/office/drawing/2014/main" id="{4AC1338E-DF64-4FFB-B917-2E402B252EF1}"/>
                </a:ext>
              </a:extLst>
            </p:cNvPr>
            <p:cNvSpPr txBox="1">
              <a:spLocks noChangeArrowheads="1"/>
            </p:cNvSpPr>
            <p:nvPr/>
          </p:nvSpPr>
          <p:spPr bwMode="auto">
            <a:xfrm>
              <a:off x="2438" y="2599"/>
              <a:ext cx="207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2000" b="1" dirty="0">
                  <a:solidFill>
                    <a:prstClr val="black"/>
                  </a:solidFill>
                  <a:latin typeface="Comic Sans MS" panose="030F0702030302020204" pitchFamily="66" charset="0"/>
                </a:rPr>
                <a:t>N-</a:t>
              </a:r>
              <a:r>
                <a:rPr lang="fr-FR" altLang="nl-NL" sz="2000" b="1" dirty="0" err="1">
                  <a:solidFill>
                    <a:prstClr val="black"/>
                  </a:solidFill>
                  <a:latin typeface="Comic Sans MS" panose="030F0702030302020204" pitchFamily="66" charset="0"/>
                </a:rPr>
                <a:t>gedüngter</a:t>
              </a:r>
              <a:r>
                <a:rPr lang="fr-FR" altLang="nl-NL" sz="2000" b="1" dirty="0">
                  <a:solidFill>
                    <a:prstClr val="black"/>
                  </a:solidFill>
                  <a:latin typeface="Comic Sans MS" panose="030F0702030302020204" pitchFamily="66" charset="0"/>
                </a:rPr>
                <a:t> </a:t>
              </a:r>
              <a:r>
                <a:rPr lang="fr-FR" altLang="nl-NL" sz="2000" b="1" dirty="0" err="1">
                  <a:solidFill>
                    <a:prstClr val="black"/>
                  </a:solidFill>
                  <a:latin typeface="Comic Sans MS" panose="030F0702030302020204" pitchFamily="66" charset="0"/>
                </a:rPr>
                <a:t>Grasertrag</a:t>
              </a:r>
              <a:endParaRPr lang="fr-FR" altLang="nl-NL" sz="2000" dirty="0">
                <a:solidFill>
                  <a:prstClr val="black"/>
                </a:solidFill>
              </a:endParaRPr>
            </a:p>
          </p:txBody>
        </p:sp>
        <p:sp>
          <p:nvSpPr>
            <p:cNvPr id="22543" name="Line 53">
              <a:extLst>
                <a:ext uri="{FF2B5EF4-FFF2-40B4-BE49-F238E27FC236}">
                  <a16:creationId xmlns:a16="http://schemas.microsoft.com/office/drawing/2014/main" id="{A658F268-0010-4350-95D7-30084B00F638}"/>
                </a:ext>
              </a:extLst>
            </p:cNvPr>
            <p:cNvSpPr>
              <a:spLocks noChangeShapeType="1"/>
            </p:cNvSpPr>
            <p:nvPr/>
          </p:nvSpPr>
          <p:spPr bwMode="auto">
            <a:xfrm flipH="1" flipV="1">
              <a:off x="2160" y="1824"/>
              <a:ext cx="528" cy="72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latin typeface="Arial" panose="020B0604020202020204" pitchFamily="34" charset="0"/>
                <a:ea typeface="MS PGothic" panose="020B0600070205080204" pitchFamily="34" charset="-128"/>
              </a:endParaRPr>
            </a:p>
          </p:txBody>
        </p:sp>
      </p:grpSp>
      <p:pic>
        <p:nvPicPr>
          <p:cNvPr id="22531" name="Picture 55">
            <a:extLst>
              <a:ext uri="{FF2B5EF4-FFF2-40B4-BE49-F238E27FC236}">
                <a16:creationId xmlns:a16="http://schemas.microsoft.com/office/drawing/2014/main" id="{84B7E04D-F049-49C9-B0B4-36CC35D4F1B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0" y="167640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2" name="Group 59">
            <a:extLst>
              <a:ext uri="{FF2B5EF4-FFF2-40B4-BE49-F238E27FC236}">
                <a16:creationId xmlns:a16="http://schemas.microsoft.com/office/drawing/2014/main" id="{275D9434-B924-49A6-A1E6-C6FC48302BE3}"/>
              </a:ext>
            </a:extLst>
          </p:cNvPr>
          <p:cNvGrpSpPr>
            <a:grpSpLocks/>
          </p:cNvGrpSpPr>
          <p:nvPr/>
        </p:nvGrpSpPr>
        <p:grpSpPr bwMode="auto">
          <a:xfrm>
            <a:off x="3429000" y="4807744"/>
            <a:ext cx="3657600" cy="1273175"/>
            <a:chOff x="2208" y="2894"/>
            <a:chExt cx="2304" cy="802"/>
          </a:xfrm>
        </p:grpSpPr>
        <p:pic>
          <p:nvPicPr>
            <p:cNvPr id="22533" name="Picture 56" descr="image 7">
              <a:extLst>
                <a:ext uri="{FF2B5EF4-FFF2-40B4-BE49-F238E27FC236}">
                  <a16:creationId xmlns:a16="http://schemas.microsoft.com/office/drawing/2014/main" id="{37A9E5C0-71E4-4E52-9FA2-A8F7F4BD5819}"/>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3721"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2534" name="Picture 57" descr="image 7">
              <a:extLst>
                <a:ext uri="{FF2B5EF4-FFF2-40B4-BE49-F238E27FC236}">
                  <a16:creationId xmlns:a16="http://schemas.microsoft.com/office/drawing/2014/main" id="{13431F94-3455-4663-BF46-15945DCDCC66}"/>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2208"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2535" name="Picture 58" descr="image 7">
              <a:extLst>
                <a:ext uri="{FF2B5EF4-FFF2-40B4-BE49-F238E27FC236}">
                  <a16:creationId xmlns:a16="http://schemas.microsoft.com/office/drawing/2014/main" id="{D3DCA0B4-E3FA-47F4-AEC2-5007D379A98C}"/>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2953"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4" name="Titel 3"/>
          <p:cNvSpPr>
            <a:spLocks noGrp="1"/>
          </p:cNvSpPr>
          <p:nvPr>
            <p:ph type="title"/>
          </p:nvPr>
        </p:nvSpPr>
        <p:spPr/>
        <p:txBody>
          <a:bodyPr/>
          <a:lstStyle/>
          <a:p>
            <a:endParaRPr lang="nl-NL"/>
          </a:p>
        </p:txBody>
      </p:sp>
    </p:spTree>
    <p:extLst>
      <p:ext uri="{BB962C8B-B14F-4D97-AF65-F5344CB8AC3E}">
        <p14:creationId xmlns:p14="http://schemas.microsoft.com/office/powerpoint/2010/main" val="38722015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ext Box 11">
            <a:extLst>
              <a:ext uri="{FF2B5EF4-FFF2-40B4-BE49-F238E27FC236}">
                <a16:creationId xmlns:a16="http://schemas.microsoft.com/office/drawing/2014/main" id="{7C144CFF-56AB-4431-B3B9-2FA2AD982364}"/>
              </a:ext>
            </a:extLst>
          </p:cNvPr>
          <p:cNvSpPr txBox="1">
            <a:spLocks noChangeArrowheads="1"/>
          </p:cNvSpPr>
          <p:nvPr/>
        </p:nvSpPr>
        <p:spPr bwMode="auto">
          <a:xfrm>
            <a:off x="2041525" y="26304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endParaRPr>
          </a:p>
        </p:txBody>
      </p:sp>
      <p:graphicFrame>
        <p:nvGraphicFramePr>
          <p:cNvPr id="104514" name="Group 66">
            <a:extLst>
              <a:ext uri="{FF2B5EF4-FFF2-40B4-BE49-F238E27FC236}">
                <a16:creationId xmlns:a16="http://schemas.microsoft.com/office/drawing/2014/main" id="{C59BF965-C552-45F5-B8A9-F94DCD9CF4D4}"/>
              </a:ext>
            </a:extLst>
          </p:cNvPr>
          <p:cNvGraphicFramePr>
            <a:graphicFrameLocks noGrp="1"/>
          </p:cNvGraphicFramePr>
          <p:nvPr>
            <p:extLst>
              <p:ext uri="{D42A27DB-BD31-4B8C-83A1-F6EECF244321}">
                <p14:modId xmlns:p14="http://schemas.microsoft.com/office/powerpoint/2010/main" val="2694762662"/>
              </p:ext>
            </p:extLst>
          </p:nvPr>
        </p:nvGraphicFramePr>
        <p:xfrm>
          <a:off x="0" y="2667000"/>
          <a:ext cx="9067800" cy="3607435"/>
        </p:xfrm>
        <a:graphic>
          <a:graphicData uri="http://schemas.openxmlformats.org/drawingml/2006/table">
            <a:tbl>
              <a:tblPr>
                <a:tableStyleId>{8799B23B-EC83-4686-B30A-512413B5E67A}</a:tableStyleId>
              </a:tblPr>
              <a:tblGrid>
                <a:gridCol w="50292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Jahresertrag</a:t>
                      </a:r>
                      <a:r>
                        <a:rPr kumimoji="0" lang="en-GB" sz="2400" u="none" strike="noStrike" cap="none" normalizeH="0" baseline="0" dirty="0">
                          <a:ln>
                            <a:noFill/>
                          </a:ln>
                          <a:effectLst/>
                        </a:rPr>
                        <a:t> (t TM / ha)</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0"/>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Esparsette</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7-15</a:t>
                      </a:r>
                      <a:endParaRPr kumimoji="0" lang="fr-FR" sz="2400" b="1" i="0" u="none" strike="noStrike" cap="none" normalizeH="0" baseline="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1"/>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Hornklee</a:t>
                      </a:r>
                      <a:r>
                        <a:rPr kumimoji="0" lang="en-GB" sz="2400" u="none" strike="noStrike" cap="none" normalizeH="0" baseline="0" dirty="0">
                          <a:ln>
                            <a:noFill/>
                          </a:ln>
                          <a:effectLst/>
                        </a:rPr>
                        <a:t> (Monokultur)</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5-7</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2"/>
                  </a:ext>
                </a:extLst>
              </a:tr>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Schweden</a:t>
                      </a:r>
                      <a:r>
                        <a:rPr kumimoji="0" lang="en-GB" sz="2400" u="none" strike="noStrike" cap="none" normalizeH="0" baseline="0" dirty="0">
                          <a:ln>
                            <a:noFill/>
                          </a:ln>
                          <a:effectLst/>
                        </a:rPr>
                        <a:t>-Klee</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rot/weißes Kleeblatt</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3"/>
                  </a:ext>
                </a:extLst>
              </a:tr>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GB" altLang="nl-NL" sz="2400" b="0" dirty="0" err="1"/>
                        <a:t>Kaukasus-Geißraute</a:t>
                      </a:r>
                      <a:r>
                        <a:rPr kumimoji="0" lang="en-GB" sz="2400" u="none" strike="noStrike" cap="none" normalizeH="0" baseline="0" dirty="0">
                          <a:ln>
                            <a:noFill/>
                          </a:ln>
                          <a:effectLst/>
                        </a:rPr>
                        <a:t> (</a:t>
                      </a:r>
                      <a:r>
                        <a:rPr kumimoji="0" lang="en-GB" sz="2400" u="none" strike="noStrike" cap="none" normalizeH="0" baseline="0" dirty="0" err="1">
                          <a:ln>
                            <a:noFill/>
                          </a:ln>
                          <a:effectLst/>
                        </a:rPr>
                        <a:t>Monokultur</a:t>
                      </a:r>
                      <a:r>
                        <a:rPr kumimoji="0" lang="en-GB" sz="2400" u="none" strike="noStrike" cap="none" normalizeH="0" baseline="0" dirty="0">
                          <a:ln>
                            <a:noFill/>
                          </a:ln>
                          <a:effectLst/>
                        </a:rPr>
                        <a:t> </a:t>
                      </a:r>
                      <a:r>
                        <a:rPr kumimoji="0" lang="en-GB" sz="2400" u="none" strike="noStrike" cap="none" normalizeH="0" baseline="0" dirty="0" err="1">
                          <a:ln>
                            <a:noFill/>
                          </a:ln>
                          <a:effectLst/>
                        </a:rPr>
                        <a:t>oder</a:t>
                      </a:r>
                      <a:r>
                        <a:rPr kumimoji="0" lang="en-GB" sz="2400" u="none" strike="noStrike" cap="none" normalizeH="0" baseline="0" dirty="0">
                          <a:ln>
                            <a:noFill/>
                          </a:ln>
                          <a:effectLst/>
                        </a:rPr>
                        <a:t> </a:t>
                      </a:r>
                      <a:r>
                        <a:rPr kumimoji="0" lang="en-GB" sz="2400" u="none" strike="noStrike" cap="none" normalizeH="0" baseline="0" dirty="0" err="1">
                          <a:ln>
                            <a:noFill/>
                          </a:ln>
                          <a:effectLst/>
                        </a:rPr>
                        <a:t>Mischung</a:t>
                      </a:r>
                      <a:r>
                        <a:rPr kumimoji="0" lang="en-GB" sz="2400" u="none" strike="noStrike" cap="none" normalizeH="0" baseline="0" dirty="0">
                          <a:ln>
                            <a:noFill/>
                          </a:ln>
                          <a:effectLst/>
                        </a:rPr>
                        <a:t>)</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8-10</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4"/>
                  </a:ext>
                </a:extLst>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Kaukasischer</a:t>
                      </a:r>
                      <a:r>
                        <a:rPr kumimoji="0" lang="en-GB" sz="2400" u="none" strike="noStrike" cap="none" normalizeH="0" baseline="0" dirty="0">
                          <a:ln>
                            <a:noFill/>
                          </a:ln>
                          <a:effectLst/>
                        </a:rPr>
                        <a:t> Klee</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 in Europa</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5"/>
                  </a:ext>
                </a:extLst>
              </a:tr>
            </a:tbl>
          </a:graphicData>
        </a:graphic>
      </p:graphicFrame>
      <p:grpSp>
        <p:nvGrpSpPr>
          <p:cNvPr id="24602" name="Group 54">
            <a:extLst>
              <a:ext uri="{FF2B5EF4-FFF2-40B4-BE49-F238E27FC236}">
                <a16:creationId xmlns:a16="http://schemas.microsoft.com/office/drawing/2014/main" id="{D7FC8D22-8237-4418-BD34-D5FE6D8D8D3B}"/>
              </a:ext>
            </a:extLst>
          </p:cNvPr>
          <p:cNvGrpSpPr>
            <a:grpSpLocks/>
          </p:cNvGrpSpPr>
          <p:nvPr/>
        </p:nvGrpSpPr>
        <p:grpSpPr bwMode="auto">
          <a:xfrm>
            <a:off x="0" y="152400"/>
            <a:ext cx="9144000" cy="2438400"/>
            <a:chOff x="0" y="144"/>
            <a:chExt cx="5461" cy="1440"/>
          </a:xfrm>
        </p:grpSpPr>
        <p:grpSp>
          <p:nvGrpSpPr>
            <p:cNvPr id="24603" name="Group 48">
              <a:extLst>
                <a:ext uri="{FF2B5EF4-FFF2-40B4-BE49-F238E27FC236}">
                  <a16:creationId xmlns:a16="http://schemas.microsoft.com/office/drawing/2014/main" id="{A560D452-BC23-4C4D-BF48-FE4EABEAEAB3}"/>
                </a:ext>
              </a:extLst>
            </p:cNvPr>
            <p:cNvGrpSpPr>
              <a:grpSpLocks/>
            </p:cNvGrpSpPr>
            <p:nvPr/>
          </p:nvGrpSpPr>
          <p:grpSpPr bwMode="auto">
            <a:xfrm>
              <a:off x="0" y="144"/>
              <a:ext cx="4560" cy="1440"/>
              <a:chOff x="0" y="2314"/>
              <a:chExt cx="5760" cy="1910"/>
            </a:xfrm>
          </p:grpSpPr>
          <p:pic>
            <p:nvPicPr>
              <p:cNvPr id="24605" name="Picture 49">
                <a:extLst>
                  <a:ext uri="{FF2B5EF4-FFF2-40B4-BE49-F238E27FC236}">
                    <a16:creationId xmlns:a16="http://schemas.microsoft.com/office/drawing/2014/main" id="{56380A6C-73BD-4CB5-9254-233EF74662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 y="2314"/>
                <a:ext cx="2545"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50">
                <a:extLst>
                  <a:ext uri="{FF2B5EF4-FFF2-40B4-BE49-F238E27FC236}">
                    <a16:creationId xmlns:a16="http://schemas.microsoft.com/office/drawing/2014/main" id="{59CFEE8E-65AC-4E56-9942-71C224E9EC06}"/>
                  </a:ext>
                </a:extLst>
              </p:cNvPr>
              <p:cNvPicPr>
                <a:picLocks noChangeAspect="1" noChangeArrowheads="1"/>
              </p:cNvPicPr>
              <p:nvPr/>
            </p:nvPicPr>
            <p:blipFill>
              <a:blip r:embed="rId4" cstate="screen">
                <a:lum contrast="36000"/>
                <a:extLst>
                  <a:ext uri="{28A0092B-C50C-407E-A947-70E740481C1C}">
                    <a14:useLocalDpi xmlns:a14="http://schemas.microsoft.com/office/drawing/2010/main"/>
                  </a:ext>
                </a:extLst>
              </a:blip>
              <a:srcRect/>
              <a:stretch>
                <a:fillRect/>
              </a:stretch>
            </p:blipFill>
            <p:spPr bwMode="auto">
              <a:xfrm>
                <a:off x="0" y="2320"/>
                <a:ext cx="1428"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51">
                <a:extLst>
                  <a:ext uri="{FF2B5EF4-FFF2-40B4-BE49-F238E27FC236}">
                    <a16:creationId xmlns:a16="http://schemas.microsoft.com/office/drawing/2014/main" id="{CE3A2C92-0C21-4297-B935-8407556ADA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9" y="2314"/>
                <a:ext cx="1576" cy="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52">
                <a:extLst>
                  <a:ext uri="{FF2B5EF4-FFF2-40B4-BE49-F238E27FC236}">
                    <a16:creationId xmlns:a16="http://schemas.microsoft.com/office/drawing/2014/main" id="{11E7C07F-34D0-49C7-B86E-2D51E33B446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3" y="2314"/>
                <a:ext cx="1237"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604" name="Picture 53">
              <a:extLst>
                <a:ext uri="{FF2B5EF4-FFF2-40B4-BE49-F238E27FC236}">
                  <a16:creationId xmlns:a16="http://schemas.microsoft.com/office/drawing/2014/main" id="{FC01700A-E7E9-4C80-A6E7-246B9523AB3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0" y="144"/>
              <a:ext cx="901"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35561851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a:extLst>
              <a:ext uri="{FF2B5EF4-FFF2-40B4-BE49-F238E27FC236}">
                <a16:creationId xmlns:a16="http://schemas.microsoft.com/office/drawing/2014/main" id="{E1EDC89E-81E1-4CEC-882B-29C77F3FE6B4}"/>
              </a:ext>
            </a:extLst>
          </p:cNvPr>
          <p:cNvSpPr txBox="1">
            <a:spLocks noChangeArrowheads="1"/>
          </p:cNvSpPr>
          <p:nvPr/>
        </p:nvSpPr>
        <p:spPr bwMode="auto">
          <a:xfrm>
            <a:off x="708549" y="2510632"/>
            <a:ext cx="8016586"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en-GB" altLang="nl-NL" sz="2400" b="1" dirty="0">
                <a:solidFill>
                  <a:prstClr val="black"/>
                </a:solidFill>
                <a:latin typeface="Calibri"/>
              </a:rPr>
              <a:t>	</a:t>
            </a:r>
            <a:r>
              <a:rPr lang="en-GB" altLang="nl-NL" sz="2400" b="1" dirty="0" err="1">
                <a:solidFill>
                  <a:prstClr val="black"/>
                </a:solidFill>
                <a:latin typeface="Calibri"/>
              </a:rPr>
              <a:t>Leguminosen</a:t>
            </a:r>
            <a:r>
              <a:rPr lang="en-GB" altLang="nl-NL" sz="2400" b="1" dirty="0">
                <a:solidFill>
                  <a:prstClr val="black"/>
                </a:solidFill>
                <a:latin typeface="Calibri"/>
              </a:rPr>
              <a:t>: 		</a:t>
            </a:r>
            <a:r>
              <a:rPr lang="en-GB" altLang="nl-NL" sz="2400" b="1" dirty="0" err="1">
                <a:solidFill>
                  <a:prstClr val="black"/>
                </a:solidFill>
                <a:latin typeface="Calibri"/>
              </a:rPr>
              <a:t>Gräser</a:t>
            </a:r>
            <a:r>
              <a:rPr lang="en-GB" altLang="nl-NL" sz="2400" b="1" dirty="0">
                <a:solidFill>
                  <a:prstClr val="black"/>
                </a:solidFill>
                <a:latin typeface="Calibri"/>
              </a:rPr>
              <a:t>:</a:t>
            </a:r>
          </a:p>
          <a:p>
            <a:pPr eaLnBrk="0" fontAlgn="base" hangingPunct="0">
              <a:spcBef>
                <a:spcPct val="0"/>
              </a:spcBef>
              <a:spcAft>
                <a:spcPct val="0"/>
              </a:spcAft>
              <a:buFontTx/>
              <a:buNone/>
              <a:defRPr/>
            </a:pPr>
            <a:endParaRPr lang="en-GB" altLang="nl-NL" sz="2400" b="1" dirty="0">
              <a:solidFill>
                <a:prstClr val="black"/>
              </a:solidFill>
              <a:latin typeface="Calibri"/>
            </a:endParaRPr>
          </a:p>
          <a:p>
            <a:pPr marL="342900" indent="-342900" eaLnBrk="0" fontAlgn="base" hangingPunct="0">
              <a:spcBef>
                <a:spcPct val="0"/>
              </a:spcBef>
              <a:spcAft>
                <a:spcPct val="0"/>
              </a:spcAft>
              <a:defRPr/>
            </a:pPr>
            <a:r>
              <a:rPr lang="en-GB" altLang="nl-NL" sz="2400" b="1" dirty="0">
                <a:solidFill>
                  <a:prstClr val="black"/>
                </a:solidFill>
                <a:latin typeface="Calibri"/>
              </a:rPr>
              <a:t>höhere Verdaulichkeit, </a:t>
            </a:r>
            <a:r>
              <a:rPr lang="en-GB" altLang="nl-NL" sz="2400" b="1" dirty="0" err="1">
                <a:solidFill>
                  <a:prstClr val="black"/>
                </a:solidFill>
                <a:latin typeface="Calibri"/>
              </a:rPr>
              <a:t>Rohprotein</a:t>
            </a:r>
            <a:r>
              <a:rPr lang="en-GB" altLang="nl-NL" sz="2400" b="1" dirty="0">
                <a:solidFill>
                  <a:prstClr val="black"/>
                </a:solidFill>
                <a:latin typeface="Calibri"/>
              </a:rPr>
              <a:t> (RP), Pektin, Lignin, Asche, Ca und Mg Gehalt</a:t>
            </a:r>
          </a:p>
          <a:p>
            <a:pPr marL="342900" indent="-342900" eaLnBrk="0" fontAlgn="base" hangingPunct="0">
              <a:spcBef>
                <a:spcPct val="0"/>
              </a:spcBef>
              <a:spcAft>
                <a:spcPct val="0"/>
              </a:spcAft>
              <a:defRPr/>
            </a:pPr>
            <a:endParaRPr lang="en-GB" altLang="nl-NL" sz="2400" b="1" dirty="0">
              <a:solidFill>
                <a:prstClr val="black"/>
              </a:solidFill>
              <a:latin typeface="Calibri"/>
            </a:endParaRPr>
          </a:p>
          <a:p>
            <a:pPr marL="342900" indent="-342900" eaLnBrk="0" fontAlgn="base" hangingPunct="0">
              <a:spcBef>
                <a:spcPct val="0"/>
              </a:spcBef>
              <a:spcAft>
                <a:spcPct val="0"/>
              </a:spcAft>
              <a:defRPr/>
            </a:pPr>
            <a:r>
              <a:rPr lang="en-GB" altLang="nl-NL" sz="2400" b="1" dirty="0" err="1">
                <a:solidFill>
                  <a:prstClr val="black"/>
                </a:solidFill>
                <a:latin typeface="Calibri"/>
              </a:rPr>
              <a:t>Geringere</a:t>
            </a:r>
            <a:r>
              <a:rPr lang="en-GB" altLang="nl-NL" sz="2400" b="1" dirty="0">
                <a:solidFill>
                  <a:prstClr val="black"/>
                </a:solidFill>
                <a:latin typeface="Calibri"/>
              </a:rPr>
              <a:t> </a:t>
            </a:r>
            <a:r>
              <a:rPr lang="en-GB" altLang="nl-NL" sz="2400" b="1" dirty="0" err="1">
                <a:solidFill>
                  <a:prstClr val="black"/>
                </a:solidFill>
                <a:latin typeface="Calibri"/>
              </a:rPr>
              <a:t>Verdaulichkeit</a:t>
            </a:r>
            <a:r>
              <a:rPr lang="en-GB" altLang="nl-NL" sz="2400" b="1" dirty="0">
                <a:solidFill>
                  <a:prstClr val="black"/>
                </a:solidFill>
                <a:latin typeface="Calibri"/>
              </a:rPr>
              <a:t> der </a:t>
            </a:r>
            <a:r>
              <a:rPr lang="en-GB" altLang="nl-NL" sz="2400" b="1" dirty="0" err="1">
                <a:solidFill>
                  <a:prstClr val="black"/>
                </a:solidFill>
                <a:latin typeface="Calibri"/>
              </a:rPr>
              <a:t>Summe</a:t>
            </a:r>
            <a:r>
              <a:rPr lang="en-GB" altLang="nl-NL" sz="2400" b="1" dirty="0">
                <a:solidFill>
                  <a:prstClr val="black"/>
                </a:solidFill>
                <a:latin typeface="Calibri"/>
              </a:rPr>
              <a:t> der </a:t>
            </a:r>
            <a:r>
              <a:rPr lang="en-GB" altLang="nl-NL" sz="2400" b="1" dirty="0" err="1">
                <a:solidFill>
                  <a:prstClr val="black"/>
                </a:solidFill>
                <a:latin typeface="Calibri"/>
              </a:rPr>
              <a:t>Gerüststubstanz</a:t>
            </a:r>
            <a:r>
              <a:rPr lang="en-GB" altLang="nl-NL" sz="2400" b="1" dirty="0">
                <a:solidFill>
                  <a:prstClr val="black"/>
                </a:solidFill>
                <a:latin typeface="Calibri"/>
              </a:rPr>
              <a:t> </a:t>
            </a:r>
            <a:r>
              <a:rPr lang="en-GB" altLang="nl-NL" sz="2400" b="1" dirty="0" err="1">
                <a:solidFill>
                  <a:prstClr val="black"/>
                </a:solidFill>
                <a:latin typeface="Calibri"/>
              </a:rPr>
              <a:t>oder</a:t>
            </a:r>
            <a:r>
              <a:rPr lang="en-GB" altLang="nl-NL" sz="2400" b="1" dirty="0">
                <a:solidFill>
                  <a:prstClr val="black"/>
                </a:solidFill>
                <a:latin typeface="Calibri"/>
              </a:rPr>
              <a:t> </a:t>
            </a:r>
            <a:r>
              <a:rPr lang="en-GB" altLang="nl-NL" sz="2400" b="1" i="1" dirty="0" err="1" smtClean="0">
                <a:solidFill>
                  <a:prstClr val="black"/>
                </a:solidFill>
                <a:latin typeface="Calibri"/>
              </a:rPr>
              <a:t>Neutralen-Detergenzien-Faser</a:t>
            </a:r>
            <a:r>
              <a:rPr lang="en-GB" altLang="nl-NL" sz="2400" b="1" dirty="0" smtClean="0">
                <a:solidFill>
                  <a:prstClr val="black"/>
                </a:solidFill>
                <a:latin typeface="Calibri"/>
              </a:rPr>
              <a:t> </a:t>
            </a:r>
            <a:r>
              <a:rPr lang="en-GB" altLang="nl-NL" sz="2400" b="1" dirty="0">
                <a:solidFill>
                  <a:prstClr val="black"/>
                </a:solidFill>
                <a:latin typeface="Calibri"/>
              </a:rPr>
              <a:t>(NDF), Hemicellulose und wasserlöslichen Kohlenhydraten (WSC)</a:t>
            </a:r>
          </a:p>
          <a:p>
            <a:pPr eaLnBrk="0" fontAlgn="base" hangingPunct="0">
              <a:spcBef>
                <a:spcPct val="0"/>
              </a:spcBef>
              <a:spcAft>
                <a:spcPct val="0"/>
              </a:spcAft>
              <a:buFontTx/>
              <a:buNone/>
              <a:defRPr/>
            </a:pPr>
            <a:endParaRPr lang="en-GB" altLang="nl-NL" sz="2400" b="1" dirty="0">
              <a:solidFill>
                <a:prstClr val="black"/>
              </a:solidFill>
              <a:latin typeface="Calibri"/>
            </a:endParaRPr>
          </a:p>
          <a:p>
            <a:pPr marL="342900" indent="-342900" eaLnBrk="0" fontAlgn="base" hangingPunct="0">
              <a:spcBef>
                <a:spcPct val="0"/>
              </a:spcBef>
              <a:spcAft>
                <a:spcPct val="0"/>
              </a:spcAft>
              <a:defRPr/>
            </a:pPr>
            <a:r>
              <a:rPr lang="en-GB" altLang="nl-NL" sz="2400" b="1" dirty="0">
                <a:solidFill>
                  <a:prstClr val="black"/>
                </a:solidFill>
                <a:latin typeface="Calibri"/>
              </a:rPr>
              <a:t>Ü</a:t>
            </a:r>
            <a:r>
              <a:rPr lang="en-GB" altLang="nl-NL" sz="2400" b="1" dirty="0" err="1">
                <a:solidFill>
                  <a:prstClr val="black"/>
                </a:solidFill>
                <a:latin typeface="Calibri"/>
              </a:rPr>
              <a:t>berlegenheit</a:t>
            </a:r>
            <a:r>
              <a:rPr lang="en-GB" altLang="nl-NL" sz="2400" b="1" dirty="0">
                <a:solidFill>
                  <a:prstClr val="black"/>
                </a:solidFill>
                <a:latin typeface="Calibri"/>
              </a:rPr>
              <a:t> </a:t>
            </a:r>
            <a:r>
              <a:rPr lang="en-GB" altLang="nl-NL" sz="2400" b="1" dirty="0" err="1">
                <a:solidFill>
                  <a:prstClr val="black"/>
                </a:solidFill>
                <a:latin typeface="Calibri"/>
              </a:rPr>
              <a:t>bei</a:t>
            </a:r>
            <a:r>
              <a:rPr lang="en-GB" altLang="nl-NL" sz="2400" b="1" dirty="0">
                <a:solidFill>
                  <a:prstClr val="black"/>
                </a:solidFill>
                <a:latin typeface="Calibri"/>
              </a:rPr>
              <a:t> </a:t>
            </a:r>
            <a:r>
              <a:rPr lang="en-GB" altLang="nl-NL" sz="2400" b="1" dirty="0" err="1">
                <a:solidFill>
                  <a:prstClr val="black"/>
                </a:solidFill>
                <a:latin typeface="Calibri"/>
              </a:rPr>
              <a:t>Nährwerten</a:t>
            </a:r>
            <a:r>
              <a:rPr lang="en-GB" altLang="nl-NL" sz="2400" b="1" dirty="0">
                <a:solidFill>
                  <a:prstClr val="black"/>
                </a:solidFill>
                <a:latin typeface="Calibri"/>
              </a:rPr>
              <a:t> </a:t>
            </a:r>
            <a:r>
              <a:rPr lang="en-GB" altLang="nl-NL" sz="2400" b="1" dirty="0" err="1">
                <a:solidFill>
                  <a:prstClr val="black"/>
                </a:solidFill>
                <a:latin typeface="Calibri"/>
              </a:rPr>
              <a:t>sowie</a:t>
            </a:r>
            <a:r>
              <a:rPr lang="en-GB" altLang="nl-NL" sz="2400" b="1" dirty="0">
                <a:solidFill>
                  <a:prstClr val="black"/>
                </a:solidFill>
                <a:latin typeface="Calibri"/>
              </a:rPr>
              <a:t> </a:t>
            </a:r>
            <a:r>
              <a:rPr lang="en-GB" altLang="nl-NL" sz="2400" b="1" dirty="0" err="1">
                <a:solidFill>
                  <a:prstClr val="black"/>
                </a:solidFill>
                <a:latin typeface="Calibri"/>
              </a:rPr>
              <a:t>höhere</a:t>
            </a:r>
            <a:r>
              <a:rPr lang="en-GB" altLang="nl-NL" sz="2400" b="1" dirty="0">
                <a:solidFill>
                  <a:prstClr val="black"/>
                </a:solidFill>
                <a:latin typeface="Calibri"/>
              </a:rPr>
              <a:t> Aufnahmeeigenschaften</a:t>
            </a:r>
            <a:endParaRPr lang="fr-FR" altLang="nl-NL" sz="2400" b="1" dirty="0">
              <a:solidFill>
                <a:prstClr val="black"/>
              </a:solidFill>
              <a:latin typeface="Calibri"/>
            </a:endParaRPr>
          </a:p>
        </p:txBody>
      </p:sp>
      <p:sp>
        <p:nvSpPr>
          <p:cNvPr id="26628" name="Line 4">
            <a:extLst>
              <a:ext uri="{FF2B5EF4-FFF2-40B4-BE49-F238E27FC236}">
                <a16:creationId xmlns:a16="http://schemas.microsoft.com/office/drawing/2014/main" id="{3905CF0A-3073-4BC7-BB6A-3D95794E0AD0}"/>
              </a:ext>
            </a:extLst>
          </p:cNvPr>
          <p:cNvSpPr>
            <a:spLocks noChangeShapeType="1"/>
          </p:cNvSpPr>
          <p:nvPr/>
        </p:nvSpPr>
        <p:spPr bwMode="auto">
          <a:xfrm>
            <a:off x="3733800" y="2206625"/>
            <a:ext cx="1295400" cy="0"/>
          </a:xfrm>
          <a:prstGeom prst="line">
            <a:avLst/>
          </a:prstGeom>
          <a:noFill/>
          <a:ln w="25400">
            <a:solidFill>
              <a:srgbClr val="FEFF1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srgbClr val="000000"/>
              </a:solidFill>
              <a:latin typeface="Arial" panose="020B0604020202020204" pitchFamily="34" charset="0"/>
              <a:ea typeface="MS PGothic" panose="020B0600070205080204" pitchFamily="34" charset="-128"/>
            </a:endParaRPr>
          </a:p>
        </p:txBody>
      </p:sp>
      <p:grpSp>
        <p:nvGrpSpPr>
          <p:cNvPr id="26629" name="Group 11">
            <a:extLst>
              <a:ext uri="{FF2B5EF4-FFF2-40B4-BE49-F238E27FC236}">
                <a16:creationId xmlns:a16="http://schemas.microsoft.com/office/drawing/2014/main" id="{51E26F06-BFAE-4323-BA8F-A4551A5EC256}"/>
              </a:ext>
            </a:extLst>
          </p:cNvPr>
          <p:cNvGrpSpPr>
            <a:grpSpLocks/>
          </p:cNvGrpSpPr>
          <p:nvPr/>
        </p:nvGrpSpPr>
        <p:grpSpPr bwMode="auto">
          <a:xfrm>
            <a:off x="1317930" y="1237457"/>
            <a:ext cx="6781800" cy="1273175"/>
            <a:chOff x="768" y="384"/>
            <a:chExt cx="4272" cy="802"/>
          </a:xfrm>
        </p:grpSpPr>
        <p:pic>
          <p:nvPicPr>
            <p:cNvPr id="26630" name="Picture 6" descr="image 9">
              <a:extLst>
                <a:ext uri="{FF2B5EF4-FFF2-40B4-BE49-F238E27FC236}">
                  <a16:creationId xmlns:a16="http://schemas.microsoft.com/office/drawing/2014/main" id="{203DB250-725A-4B8A-9BE3-A106BD703AFF}"/>
                </a:ext>
              </a:extLst>
            </p:cNvPr>
            <p:cNvPicPr>
              <a:picLocks noChangeAspect="1" noChangeArrowheads="1"/>
            </p:cNvPicPr>
            <p:nvPr/>
          </p:nvPicPr>
          <p:blipFill>
            <a:blip r:embed="rId3" cstate="screen">
              <a:lum bright="-20000" contrast="40000"/>
              <a:extLst>
                <a:ext uri="{28A0092B-C50C-407E-A947-70E740481C1C}">
                  <a14:useLocalDpi xmlns:a14="http://schemas.microsoft.com/office/drawing/2010/main"/>
                </a:ext>
              </a:extLst>
            </a:blip>
            <a:srcRect/>
            <a:stretch>
              <a:fillRect/>
            </a:stretch>
          </p:blipFill>
          <p:spPr bwMode="auto">
            <a:xfrm>
              <a:off x="768" y="384"/>
              <a:ext cx="1968" cy="7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1" name="Picture 8" descr="image 7">
              <a:extLst>
                <a:ext uri="{FF2B5EF4-FFF2-40B4-BE49-F238E27FC236}">
                  <a16:creationId xmlns:a16="http://schemas.microsoft.com/office/drawing/2014/main" id="{D4D16D7B-CB66-4EF6-8778-960CC8309578}"/>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4249"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2" name="Picture 9" descr="image 7">
              <a:extLst>
                <a:ext uri="{FF2B5EF4-FFF2-40B4-BE49-F238E27FC236}">
                  <a16:creationId xmlns:a16="http://schemas.microsoft.com/office/drawing/2014/main" id="{46B5F8A7-ABC3-4A1B-B1A4-59FF0AB6AB38}"/>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2736"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3" name="Picture 10" descr="image 7">
              <a:extLst>
                <a:ext uri="{FF2B5EF4-FFF2-40B4-BE49-F238E27FC236}">
                  <a16:creationId xmlns:a16="http://schemas.microsoft.com/office/drawing/2014/main" id="{542C077C-39E0-4CB8-8E65-EC014C2928AC}"/>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3481"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4" name="Titel 3"/>
          <p:cNvSpPr>
            <a:spLocks noGrp="1"/>
          </p:cNvSpPr>
          <p:nvPr>
            <p:ph type="title"/>
          </p:nvPr>
        </p:nvSpPr>
        <p:spPr>
          <a:xfrm>
            <a:off x="498780" y="446381"/>
            <a:ext cx="7886700" cy="1325563"/>
          </a:xfrm>
        </p:spPr>
        <p:txBody>
          <a:bodyPr/>
          <a:lstStyle/>
          <a:p>
            <a:pPr algn="l"/>
            <a:r>
              <a:rPr lang="en-GB" altLang="nl-NL" sz="2400" dirty="0">
                <a:solidFill>
                  <a:schemeClr val="tx1"/>
                </a:solidFill>
                <a:latin typeface="+mn-lt"/>
                <a:ea typeface="MS PGothic" panose="020B0600070205080204" pitchFamily="34" charset="-128"/>
              </a:rPr>
              <a:t>Nährwert, </a:t>
            </a:r>
            <a:r>
              <a:rPr lang="en-GB" altLang="nl-NL" sz="2400" dirty="0" err="1">
                <a:solidFill>
                  <a:schemeClr val="tx1"/>
                </a:solidFill>
                <a:latin typeface="+mn-lt"/>
                <a:ea typeface="MS PGothic" panose="020B0600070205080204" pitchFamily="34" charset="-128"/>
              </a:rPr>
              <a:t>Futterverzehr</a:t>
            </a:r>
            <a:r>
              <a:rPr lang="en-GB" altLang="nl-NL" sz="2400" dirty="0">
                <a:solidFill>
                  <a:schemeClr val="tx1"/>
                </a:solidFill>
                <a:latin typeface="+mn-lt"/>
                <a:ea typeface="MS PGothic" panose="020B0600070205080204" pitchFamily="34" charset="-128"/>
              </a:rPr>
              <a:t> und Tierleistung</a:t>
            </a:r>
            <a:r>
              <a:rPr lang="fr-FR" altLang="nl-NL" sz="2400" dirty="0">
                <a:solidFill>
                  <a:schemeClr val="tx1"/>
                </a:solidFill>
                <a:latin typeface="Comic Sans MS" panose="030F0702030302020204" pitchFamily="66" charset="0"/>
                <a:ea typeface="MS PGothic" panose="020B0600070205080204" pitchFamily="34" charset="-128"/>
              </a:rPr>
              <a:t/>
            </a:r>
            <a:br>
              <a:rPr lang="fr-FR" altLang="nl-NL" sz="2400" dirty="0">
                <a:solidFill>
                  <a:schemeClr val="tx1"/>
                </a:solidFill>
                <a:latin typeface="Comic Sans MS" panose="030F0702030302020204" pitchFamily="66" charset="0"/>
                <a:ea typeface="MS PGothic" panose="020B0600070205080204" pitchFamily="34" charset="-128"/>
              </a:rPr>
            </a:br>
            <a:endParaRPr lang="nl-NL" sz="2400" dirty="0">
              <a:solidFill>
                <a:schemeClr val="tx1"/>
              </a:solidFill>
            </a:endParaRPr>
          </a:p>
        </p:txBody>
      </p:sp>
    </p:spTree>
    <p:extLst>
      <p:ext uri="{BB962C8B-B14F-4D97-AF65-F5344CB8AC3E}">
        <p14:creationId xmlns:p14="http://schemas.microsoft.com/office/powerpoint/2010/main" val="14133226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48749A24-79E5-4A85-A610-24C3AFCF9561}"/>
              </a:ext>
            </a:extLst>
          </p:cNvPr>
          <p:cNvSpPr txBox="1">
            <a:spLocks noChangeArrowheads="1"/>
          </p:cNvSpPr>
          <p:nvPr/>
        </p:nvSpPr>
        <p:spPr bwMode="auto">
          <a:xfrm>
            <a:off x="-585355" y="75123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panose="020F0502020204030204" pitchFamily="34" charset="0"/>
                <a:cs typeface="Calibri" panose="020F0502020204030204" pitchFamily="34" charset="0"/>
              </a:rPr>
              <a:t>Nährwert, </a:t>
            </a:r>
            <a:r>
              <a:rPr lang="en-GB" altLang="nl-NL" sz="2400" b="1" dirty="0" err="1">
                <a:solidFill>
                  <a:prstClr val="black"/>
                </a:solidFill>
                <a:latin typeface="Calibri" panose="020F0502020204030204" pitchFamily="34" charset="0"/>
                <a:cs typeface="Calibri" panose="020F0502020204030204" pitchFamily="34" charset="0"/>
              </a:rPr>
              <a:t>Futterverzehr</a:t>
            </a:r>
            <a:r>
              <a:rPr lang="en-GB" altLang="nl-NL" sz="2400" b="1" dirty="0">
                <a:solidFill>
                  <a:prstClr val="black"/>
                </a:solidFill>
                <a:latin typeface="Calibri" panose="020F0502020204030204" pitchFamily="34" charset="0"/>
                <a:cs typeface="Calibri" panose="020F0502020204030204" pitchFamily="34" charset="0"/>
              </a:rPr>
              <a:t> und </a:t>
            </a:r>
            <a:r>
              <a:rPr lang="en-GB" altLang="nl-NL" sz="2400" b="1" dirty="0" err="1">
                <a:solidFill>
                  <a:prstClr val="black"/>
                </a:solidFill>
                <a:latin typeface="Calibri" panose="020F0502020204030204" pitchFamily="34" charset="0"/>
                <a:cs typeface="Calibri" panose="020F0502020204030204" pitchFamily="34" charset="0"/>
              </a:rPr>
              <a:t>Tierleistung</a:t>
            </a:r>
            <a:endParaRPr lang="fr-FR" altLang="nl-NL" sz="2400" b="1" dirty="0">
              <a:solidFill>
                <a:prstClr val="black"/>
              </a:solidFill>
              <a:latin typeface="Calibri" panose="020F0502020204030204" pitchFamily="34" charset="0"/>
              <a:cs typeface="Calibri" panose="020F0502020204030204" pitchFamily="34" charset="0"/>
            </a:endParaRPr>
          </a:p>
        </p:txBody>
      </p:sp>
      <p:sp>
        <p:nvSpPr>
          <p:cNvPr id="28675" name="Text Box 3">
            <a:extLst>
              <a:ext uri="{FF2B5EF4-FFF2-40B4-BE49-F238E27FC236}">
                <a16:creationId xmlns:a16="http://schemas.microsoft.com/office/drawing/2014/main" id="{053A2369-F216-439B-81C1-2B73C140251D}"/>
              </a:ext>
            </a:extLst>
          </p:cNvPr>
          <p:cNvSpPr txBox="1">
            <a:spLocks noChangeArrowheads="1"/>
          </p:cNvSpPr>
          <p:nvPr/>
        </p:nvSpPr>
        <p:spPr bwMode="auto">
          <a:xfrm>
            <a:off x="481445" y="3094386"/>
            <a:ext cx="8077200"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en-GB" altLang="nl-NL" sz="2400" b="1" dirty="0">
                <a:solidFill>
                  <a:prstClr val="black"/>
                </a:solidFill>
                <a:latin typeface="Calibri" panose="020F0502020204030204" pitchFamily="34" charset="0"/>
                <a:cs typeface="Calibri" panose="020F0502020204030204" pitchFamily="34" charset="0"/>
              </a:rPr>
              <a:t>		</a:t>
            </a:r>
            <a:r>
              <a:rPr lang="en-GB" altLang="nl-NL" sz="2400" b="1" dirty="0" err="1">
                <a:solidFill>
                  <a:prstClr val="black"/>
                </a:solidFill>
                <a:latin typeface="Calibri" panose="020F0502020204030204" pitchFamily="34" charset="0"/>
                <a:cs typeface="Calibri" panose="020F0502020204030204" pitchFamily="34" charset="0"/>
              </a:rPr>
              <a:t>Leguminosen</a:t>
            </a:r>
            <a:r>
              <a:rPr lang="en-GB" altLang="nl-NL" sz="2400" b="1" dirty="0">
                <a:solidFill>
                  <a:prstClr val="black"/>
                </a:solidFill>
                <a:latin typeface="Calibri" panose="020F0502020204030204" pitchFamily="34" charset="0"/>
                <a:cs typeface="Calibri" panose="020F0502020204030204" pitchFamily="34" charset="0"/>
              </a:rPr>
              <a:t>  </a:t>
            </a:r>
            <a:r>
              <a:rPr lang="en-GB" altLang="nl-NL" sz="2400" b="1" dirty="0" smtClean="0">
                <a:solidFill>
                  <a:prstClr val="black"/>
                </a:solidFill>
                <a:latin typeface="Calibri" panose="020F0502020204030204" pitchFamily="34" charset="0"/>
                <a:cs typeface="Calibri" panose="020F0502020204030204" pitchFamily="34" charset="0"/>
              </a:rPr>
              <a:t>                   </a:t>
            </a:r>
            <a:r>
              <a:rPr lang="en-GB" altLang="nl-NL" sz="2400" b="1" dirty="0" err="1" smtClean="0">
                <a:solidFill>
                  <a:prstClr val="black"/>
                </a:solidFill>
                <a:latin typeface="Calibri" panose="020F0502020204030204" pitchFamily="34" charset="0"/>
                <a:cs typeface="Calibri" panose="020F0502020204030204" pitchFamily="34" charset="0"/>
              </a:rPr>
              <a:t>Gräser</a:t>
            </a:r>
            <a:r>
              <a:rPr lang="en-GB" altLang="nl-NL" sz="2400" b="1" dirty="0">
                <a:solidFill>
                  <a:prstClr val="black"/>
                </a:solidFill>
                <a:latin typeface="Calibri" panose="020F0502020204030204" pitchFamily="34" charset="0"/>
                <a:cs typeface="Calibri" panose="020F0502020204030204" pitchFamily="34" charset="0"/>
              </a:rPr>
              <a:t>:</a:t>
            </a:r>
          </a:p>
          <a:p>
            <a:pPr eaLnBrk="0" fontAlgn="base" hangingPunct="0">
              <a:spcBef>
                <a:spcPct val="0"/>
              </a:spcBef>
              <a:spcAft>
                <a:spcPct val="0"/>
              </a:spcAft>
              <a:buFontTx/>
              <a:buNone/>
              <a:defRPr/>
            </a:pPr>
            <a:endParaRPr lang="en-GB" altLang="nl-NL" sz="2400" b="1" dirty="0">
              <a:solidFill>
                <a:prstClr val="black"/>
              </a:solidFill>
              <a:latin typeface="Calibri" panose="020F0502020204030204" pitchFamily="34" charset="0"/>
              <a:cs typeface="Calibri" panose="020F0502020204030204" pitchFamily="34" charset="0"/>
            </a:endParaRPr>
          </a:p>
          <a:p>
            <a:pPr marL="342900" indent="-342900" eaLnBrk="0" fontAlgn="base" hangingPunct="0">
              <a:spcBef>
                <a:spcPct val="0"/>
              </a:spcBef>
              <a:spcAft>
                <a:spcPct val="0"/>
              </a:spcAft>
              <a:defRPr/>
            </a:pPr>
            <a:r>
              <a:rPr lang="en-GB" altLang="nl-NL" sz="2400" dirty="0">
                <a:solidFill>
                  <a:prstClr val="black"/>
                </a:solidFill>
                <a:latin typeface="Calibri" panose="020F0502020204030204" pitchFamily="34" charset="0"/>
                <a:cs typeface="Calibri" panose="020F0502020204030204" pitchFamily="34" charset="0"/>
              </a:rPr>
              <a:t>Ein hoher Proteingehalt in </a:t>
            </a:r>
            <a:r>
              <a:rPr lang="en-GB" altLang="nl-NL" sz="2400" dirty="0" err="1">
                <a:solidFill>
                  <a:prstClr val="black"/>
                </a:solidFill>
                <a:latin typeface="Calibri" panose="020F0502020204030204" pitchFamily="34" charset="0"/>
                <a:cs typeface="Calibri" panose="020F0502020204030204" pitchFamily="34" charset="0"/>
              </a:rPr>
              <a:t>Leguminosen</a:t>
            </a:r>
            <a:r>
              <a:rPr lang="en-GB" altLang="nl-NL" sz="2400" dirty="0">
                <a:solidFill>
                  <a:prstClr val="black"/>
                </a:solidFill>
                <a:latin typeface="Calibri" panose="020F0502020204030204" pitchFamily="34" charset="0"/>
                <a:cs typeface="Calibri" panose="020F0502020204030204" pitchFamily="34" charset="0"/>
              </a:rPr>
              <a:t> kann ebenfalls ein Problem sein.</a:t>
            </a:r>
          </a:p>
          <a:p>
            <a:pPr marL="342900" indent="-342900" eaLnBrk="0" fontAlgn="base" hangingPunct="0">
              <a:spcBef>
                <a:spcPct val="0"/>
              </a:spcBef>
              <a:spcAft>
                <a:spcPct val="0"/>
              </a:spcAft>
              <a:defRPr/>
            </a:pPr>
            <a:endParaRPr lang="en-GB" altLang="nl-NL" sz="2400" dirty="0">
              <a:solidFill>
                <a:prstClr val="black"/>
              </a:solidFill>
              <a:latin typeface="Calibri" panose="020F0502020204030204" pitchFamily="34" charset="0"/>
              <a:cs typeface="Calibri" panose="020F0502020204030204" pitchFamily="34" charset="0"/>
            </a:endParaRPr>
          </a:p>
          <a:p>
            <a:pPr marL="342900" indent="-342900" eaLnBrk="0" fontAlgn="base" hangingPunct="0">
              <a:spcBef>
                <a:spcPct val="0"/>
              </a:spcBef>
              <a:spcAft>
                <a:spcPct val="0"/>
              </a:spcAft>
              <a:defRPr/>
            </a:pPr>
            <a:r>
              <a:rPr lang="en-GB" altLang="nl-NL" sz="2400" dirty="0">
                <a:solidFill>
                  <a:prstClr val="black"/>
                </a:solidFill>
                <a:latin typeface="Calibri" panose="020F0502020204030204" pitchFamily="34" charset="0"/>
                <a:cs typeface="Calibri" panose="020F0502020204030204" pitchFamily="34" charset="0"/>
              </a:rPr>
              <a:t>Ineffiziente Verwendung von Protein im Pansen kann zu einer hohen Belastung durch N-basierte Schadstoffe führen.</a:t>
            </a:r>
            <a:endParaRPr lang="fr-FR" altLang="nl-NL" sz="2400" dirty="0">
              <a:solidFill>
                <a:prstClr val="black"/>
              </a:solidFill>
              <a:latin typeface="Calibri" panose="020F0502020204030204" pitchFamily="34" charset="0"/>
              <a:cs typeface="Calibri" panose="020F0502020204030204" pitchFamily="34" charset="0"/>
            </a:endParaRPr>
          </a:p>
        </p:txBody>
      </p:sp>
      <p:sp>
        <p:nvSpPr>
          <p:cNvPr id="28676" name="Line 4">
            <a:extLst>
              <a:ext uri="{FF2B5EF4-FFF2-40B4-BE49-F238E27FC236}">
                <a16:creationId xmlns:a16="http://schemas.microsoft.com/office/drawing/2014/main" id="{B1AF4FE2-718D-4C2A-8108-965865066654}"/>
              </a:ext>
            </a:extLst>
          </p:cNvPr>
          <p:cNvSpPr>
            <a:spLocks noChangeShapeType="1"/>
          </p:cNvSpPr>
          <p:nvPr/>
        </p:nvSpPr>
        <p:spPr bwMode="auto">
          <a:xfrm>
            <a:off x="4199658" y="3332884"/>
            <a:ext cx="1295400" cy="0"/>
          </a:xfrm>
          <a:prstGeom prst="line">
            <a:avLst/>
          </a:prstGeom>
          <a:noFill/>
          <a:ln w="254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2" name="Titel 1"/>
          <p:cNvSpPr>
            <a:spLocks noGrp="1"/>
          </p:cNvSpPr>
          <p:nvPr>
            <p:ph type="title"/>
          </p:nvPr>
        </p:nvSpPr>
        <p:spPr/>
        <p:txBody>
          <a:bodyPr/>
          <a:lstStyle/>
          <a:p>
            <a:endParaRPr lang="nl-NL"/>
          </a:p>
        </p:txBody>
      </p:sp>
      <p:pic>
        <p:nvPicPr>
          <p:cNvPr id="3" name="Afbeelding 2"/>
          <p:cNvPicPr>
            <a:picLocks noChangeAspect="1"/>
          </p:cNvPicPr>
          <p:nvPr/>
        </p:nvPicPr>
        <p:blipFill>
          <a:blip r:embed="rId3"/>
          <a:stretch>
            <a:fillRect/>
          </a:stretch>
        </p:blipFill>
        <p:spPr>
          <a:xfrm>
            <a:off x="826654" y="1442945"/>
            <a:ext cx="7639050" cy="1609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17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6232" y="105644"/>
            <a:ext cx="6887375" cy="587083"/>
          </a:xfrm>
        </p:spPr>
        <p:txBody>
          <a:bodyPr/>
          <a:lstStyle/>
          <a:p>
            <a:r>
              <a:rPr lang="en-US" sz="2400" dirty="0" err="1">
                <a:solidFill>
                  <a:schemeClr val="tx1"/>
                </a:solidFill>
                <a:latin typeface="+mn-lt"/>
              </a:rPr>
              <a:t>Tägliche</a:t>
            </a:r>
            <a:r>
              <a:rPr lang="en-US" sz="2400" dirty="0">
                <a:solidFill>
                  <a:schemeClr val="tx1"/>
                </a:solidFill>
                <a:latin typeface="+mn-lt"/>
              </a:rPr>
              <a:t> </a:t>
            </a:r>
            <a:r>
              <a:rPr lang="en-US" sz="2400" dirty="0" err="1">
                <a:solidFill>
                  <a:schemeClr val="tx1"/>
                </a:solidFill>
                <a:latin typeface="+mn-lt"/>
              </a:rPr>
              <a:t>Futteraufnahme</a:t>
            </a:r>
            <a:r>
              <a:rPr lang="en-US" sz="2400" dirty="0">
                <a:solidFill>
                  <a:schemeClr val="tx1"/>
                </a:solidFill>
                <a:latin typeface="+mn-lt"/>
              </a:rPr>
              <a:t> und Leistungsdaten der </a:t>
            </a:r>
            <a:r>
              <a:rPr lang="en-US" sz="2400" dirty="0" err="1">
                <a:solidFill>
                  <a:schemeClr val="tx1"/>
                </a:solidFill>
                <a:latin typeface="+mn-lt"/>
              </a:rPr>
              <a:t>Tiere</a:t>
            </a:r>
            <a:endParaRPr lang="en-US" sz="2400" dirty="0">
              <a:solidFill>
                <a:schemeClr val="tx1"/>
              </a:solidFill>
              <a:latin typeface="+mn-lt"/>
            </a:endParaRPr>
          </a:p>
        </p:txBody>
      </p:sp>
      <p:sp>
        <p:nvSpPr>
          <p:cNvPr id="4" name="Rektangel 3"/>
          <p:cNvSpPr/>
          <p:nvPr/>
        </p:nvSpPr>
        <p:spPr>
          <a:xfrm>
            <a:off x="7201042" y="6550223"/>
            <a:ext cx="1890261" cy="307777"/>
          </a:xfrm>
          <a:prstGeom prst="rect">
            <a:avLst/>
          </a:prstGeom>
        </p:spPr>
        <p:txBody>
          <a:bodyPr wrap="none">
            <a:spAutoFit/>
          </a:bodyPr>
          <a:lstStyle/>
          <a:p>
            <a:pPr>
              <a:spcBef>
                <a:spcPct val="40000"/>
              </a:spcBef>
              <a:buSzPct val="130000"/>
              <a:defRPr/>
            </a:pPr>
            <a:r>
              <a:rPr lang="en-US" altLang="en-US" sz="1400" kern="0" dirty="0">
                <a:solidFill>
                  <a:prstClr val="black"/>
                </a:solidFill>
              </a:rPr>
              <a:t>(Aus </a:t>
            </a:r>
            <a:r>
              <a:rPr lang="en-US" altLang="en-US" sz="1400" kern="0" dirty="0" err="1">
                <a:solidFill>
                  <a:prstClr val="black"/>
                </a:solidFill>
              </a:rPr>
              <a:t>Bertilsson</a:t>
            </a:r>
            <a:r>
              <a:rPr lang="en-US" altLang="en-US" sz="1400" kern="0" dirty="0">
                <a:solidFill>
                  <a:prstClr val="black"/>
                </a:solidFill>
              </a:rPr>
              <a:t>, 1983)</a:t>
            </a:r>
            <a:endParaRPr lang="sv-SE" altLang="en-US" sz="1400" kern="0" dirty="0">
              <a:solidFill>
                <a:prstClr val="black"/>
              </a:solidFill>
            </a:endParaRPr>
          </a:p>
        </p:txBody>
      </p:sp>
      <p:sp>
        <p:nvSpPr>
          <p:cNvPr id="9" name="Rectangle 3"/>
          <p:cNvSpPr>
            <a:spLocks noGrp="1" noChangeArrowheads="1"/>
          </p:cNvSpPr>
          <p:nvPr/>
        </p:nvSpPr>
        <p:spPr bwMode="auto">
          <a:xfrm>
            <a:off x="186232" y="4857984"/>
            <a:ext cx="8777659" cy="1071762"/>
          </a:xfrm>
          <a:prstGeom prst="rect">
            <a:avLst/>
          </a:prstGeom>
          <a:solidFill>
            <a:schemeClr val="accent3"/>
          </a:solidFill>
          <a:ln>
            <a:noFill/>
          </a:ln>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40000"/>
              </a:spcBef>
              <a:buSzPct val="130000"/>
              <a:buFontTx/>
              <a:buNone/>
              <a:defRPr/>
            </a:pPr>
            <a:r>
              <a:rPr lang="en-US" altLang="en-US" sz="2000" kern="0" dirty="0">
                <a:solidFill>
                  <a:prstClr val="black"/>
                </a:solidFill>
                <a:latin typeface="Calibri"/>
              </a:rPr>
              <a:t>Der Schlüssel zu einer höheren Milchproduktion mit Silage </a:t>
            </a:r>
            <a:r>
              <a:rPr lang="en-US" altLang="en-US" sz="2000" kern="0" dirty="0" err="1" smtClean="0">
                <a:solidFill>
                  <a:prstClr val="black"/>
                </a:solidFill>
                <a:latin typeface="Calibri"/>
              </a:rPr>
              <a:t>ergibt</a:t>
            </a:r>
            <a:r>
              <a:rPr lang="en-US" altLang="en-US" sz="2000" kern="0" dirty="0" smtClean="0">
                <a:solidFill>
                  <a:prstClr val="black"/>
                </a:solidFill>
                <a:latin typeface="Calibri"/>
              </a:rPr>
              <a:t> </a:t>
            </a:r>
            <a:r>
              <a:rPr lang="en-US" altLang="en-US" sz="2000" kern="0" dirty="0" err="1" smtClean="0">
                <a:solidFill>
                  <a:prstClr val="black"/>
                </a:solidFill>
                <a:latin typeface="Calibri"/>
              </a:rPr>
              <a:t>sich</a:t>
            </a:r>
            <a:r>
              <a:rPr lang="en-US" altLang="en-US" sz="2000" kern="0" dirty="0" smtClean="0">
                <a:solidFill>
                  <a:prstClr val="black"/>
                </a:solidFill>
                <a:latin typeface="Calibri"/>
              </a:rPr>
              <a:t> </a:t>
            </a:r>
            <a:r>
              <a:rPr lang="en-US" altLang="en-US" sz="2000" kern="0" dirty="0" err="1" smtClean="0">
                <a:solidFill>
                  <a:prstClr val="black"/>
                </a:solidFill>
                <a:latin typeface="Calibri"/>
              </a:rPr>
              <a:t>aus</a:t>
            </a:r>
            <a:r>
              <a:rPr lang="en-US" altLang="en-US" sz="2000" kern="0" dirty="0" smtClean="0">
                <a:solidFill>
                  <a:prstClr val="black"/>
                </a:solidFill>
                <a:latin typeface="Calibri"/>
              </a:rPr>
              <a:t> der </a:t>
            </a:r>
            <a:r>
              <a:rPr lang="en-US" altLang="en-US" sz="2000" kern="0" dirty="0" err="1" smtClean="0">
                <a:solidFill>
                  <a:prstClr val="black"/>
                </a:solidFill>
                <a:latin typeface="Calibri"/>
              </a:rPr>
              <a:t>Tatsache</a:t>
            </a:r>
            <a:r>
              <a:rPr lang="en-US" altLang="en-US" sz="2000" kern="0" dirty="0" smtClean="0">
                <a:solidFill>
                  <a:prstClr val="black"/>
                </a:solidFill>
                <a:latin typeface="Calibri"/>
              </a:rPr>
              <a:t>, </a:t>
            </a:r>
            <a:r>
              <a:rPr lang="en-US" altLang="en-US" sz="2000" kern="0" dirty="0" err="1" smtClean="0">
                <a:solidFill>
                  <a:prstClr val="black"/>
                </a:solidFill>
                <a:latin typeface="Calibri"/>
              </a:rPr>
              <a:t>dass</a:t>
            </a:r>
            <a:r>
              <a:rPr lang="en-US" altLang="en-US" sz="2000" kern="0" dirty="0" smtClean="0">
                <a:solidFill>
                  <a:prstClr val="black"/>
                </a:solidFill>
                <a:latin typeface="Calibri"/>
              </a:rPr>
              <a:t> </a:t>
            </a:r>
            <a:r>
              <a:rPr lang="en-US" altLang="en-US" sz="2000" kern="0" dirty="0" err="1" smtClean="0">
                <a:solidFill>
                  <a:prstClr val="black"/>
                </a:solidFill>
                <a:latin typeface="Calibri"/>
              </a:rPr>
              <a:t>eine</a:t>
            </a:r>
            <a:r>
              <a:rPr lang="en-US" altLang="en-US" sz="2000" kern="0" dirty="0" smtClean="0">
                <a:solidFill>
                  <a:prstClr val="black"/>
                </a:solidFill>
                <a:latin typeface="Calibri"/>
              </a:rPr>
              <a:t> </a:t>
            </a:r>
            <a:r>
              <a:rPr lang="en-US" altLang="en-US" sz="2000" kern="0" dirty="0" err="1" smtClean="0">
                <a:solidFill>
                  <a:prstClr val="black"/>
                </a:solidFill>
                <a:latin typeface="Calibri"/>
              </a:rPr>
              <a:t>frühere</a:t>
            </a:r>
            <a:r>
              <a:rPr lang="en-US" altLang="en-US" sz="2000" kern="0" dirty="0" smtClean="0">
                <a:solidFill>
                  <a:prstClr val="black"/>
                </a:solidFill>
                <a:latin typeface="Calibri"/>
              </a:rPr>
              <a:t> </a:t>
            </a:r>
            <a:r>
              <a:rPr lang="en-US" altLang="en-US" sz="2000" kern="0" dirty="0" err="1" smtClean="0">
                <a:solidFill>
                  <a:prstClr val="black"/>
                </a:solidFill>
                <a:latin typeface="Calibri"/>
              </a:rPr>
              <a:t>Ernte</a:t>
            </a:r>
            <a:r>
              <a:rPr lang="en-US" altLang="en-US" sz="2000" kern="0" dirty="0" smtClean="0">
                <a:solidFill>
                  <a:prstClr val="black"/>
                </a:solidFill>
                <a:latin typeface="Calibri"/>
              </a:rPr>
              <a:t> </a:t>
            </a:r>
            <a:r>
              <a:rPr lang="en-US" altLang="en-US" sz="2000" kern="0" dirty="0" err="1" smtClean="0">
                <a:solidFill>
                  <a:prstClr val="black"/>
                </a:solidFill>
                <a:latin typeface="Calibri"/>
              </a:rPr>
              <a:t>möglich</a:t>
            </a:r>
            <a:r>
              <a:rPr lang="en-US" altLang="en-US" sz="2000" kern="0" dirty="0" smtClean="0">
                <a:solidFill>
                  <a:prstClr val="black"/>
                </a:solidFill>
                <a:latin typeface="Calibri"/>
              </a:rPr>
              <a:t> </a:t>
            </a:r>
            <a:r>
              <a:rPr lang="en-US" altLang="en-US" sz="2000" kern="0" dirty="0" err="1" smtClean="0">
                <a:solidFill>
                  <a:prstClr val="black"/>
                </a:solidFill>
                <a:latin typeface="Calibri"/>
              </a:rPr>
              <a:t>ist</a:t>
            </a:r>
            <a:r>
              <a:rPr lang="en-US" altLang="en-US" sz="2000" kern="0" dirty="0" smtClean="0">
                <a:solidFill>
                  <a:prstClr val="black"/>
                </a:solidFill>
                <a:latin typeface="Calibri"/>
              </a:rPr>
              <a:t>! (</a:t>
            </a:r>
            <a:r>
              <a:rPr lang="en-US" altLang="en-US" sz="2000" kern="0" dirty="0" err="1" smtClean="0">
                <a:solidFill>
                  <a:prstClr val="black"/>
                </a:solidFill>
                <a:latin typeface="Calibri"/>
              </a:rPr>
              <a:t>Es</a:t>
            </a:r>
            <a:r>
              <a:rPr lang="en-US" altLang="en-US" sz="2000" kern="0" dirty="0" smtClean="0">
                <a:solidFill>
                  <a:prstClr val="black"/>
                </a:solidFill>
                <a:latin typeface="Calibri"/>
              </a:rPr>
              <a:t> muss </a:t>
            </a:r>
            <a:r>
              <a:rPr lang="en-US" altLang="en-US" sz="2000" kern="0" dirty="0" err="1" smtClean="0">
                <a:solidFill>
                  <a:prstClr val="black"/>
                </a:solidFill>
                <a:latin typeface="Calibri"/>
              </a:rPr>
              <a:t>nicht</a:t>
            </a:r>
            <a:r>
              <a:rPr lang="en-US" altLang="en-US" sz="2000" kern="0" dirty="0" smtClean="0">
                <a:solidFill>
                  <a:prstClr val="black"/>
                </a:solidFill>
                <a:latin typeface="Calibri"/>
              </a:rPr>
              <a:t> </a:t>
            </a:r>
            <a:r>
              <a:rPr lang="en-US" altLang="en-US" sz="2000" kern="0" dirty="0" err="1" smtClean="0">
                <a:solidFill>
                  <a:prstClr val="black"/>
                </a:solidFill>
                <a:latin typeface="Calibri"/>
              </a:rPr>
              <a:t>mehr</a:t>
            </a:r>
            <a:r>
              <a:rPr lang="en-US" altLang="en-US" sz="2000" kern="0" dirty="0" smtClean="0">
                <a:solidFill>
                  <a:prstClr val="black"/>
                </a:solidFill>
                <a:latin typeface="Calibri"/>
              </a:rPr>
              <a:t> auf </a:t>
            </a:r>
            <a:r>
              <a:rPr lang="en-US" altLang="en-US" sz="2000" kern="0" dirty="0" err="1" smtClean="0">
                <a:solidFill>
                  <a:prstClr val="black"/>
                </a:solidFill>
                <a:latin typeface="Calibri"/>
              </a:rPr>
              <a:t>Heuwetter</a:t>
            </a:r>
            <a:r>
              <a:rPr lang="en-US" altLang="en-US" sz="2000" kern="0" dirty="0" smtClean="0">
                <a:solidFill>
                  <a:prstClr val="black"/>
                </a:solidFill>
                <a:latin typeface="Calibri"/>
              </a:rPr>
              <a:t> </a:t>
            </a:r>
            <a:r>
              <a:rPr lang="en-US" altLang="en-US" sz="2000" kern="0" dirty="0" err="1" smtClean="0">
                <a:solidFill>
                  <a:prstClr val="black"/>
                </a:solidFill>
                <a:latin typeface="Calibri"/>
              </a:rPr>
              <a:t>gewartet</a:t>
            </a:r>
            <a:r>
              <a:rPr lang="en-US" altLang="en-US" sz="2000" kern="0" dirty="0" smtClean="0">
                <a:solidFill>
                  <a:prstClr val="black"/>
                </a:solidFill>
                <a:latin typeface="Calibri"/>
              </a:rPr>
              <a:t> </a:t>
            </a:r>
            <a:r>
              <a:rPr lang="en-US" altLang="en-US" sz="2000" kern="0" dirty="0" err="1" smtClean="0">
                <a:solidFill>
                  <a:prstClr val="black"/>
                </a:solidFill>
                <a:latin typeface="Calibri"/>
              </a:rPr>
              <a:t>werden</a:t>
            </a:r>
            <a:r>
              <a:rPr lang="en-US" altLang="en-US" sz="2000" kern="0" dirty="0" smtClean="0">
                <a:solidFill>
                  <a:prstClr val="black"/>
                </a:solidFill>
                <a:latin typeface="Calibri"/>
              </a:rPr>
              <a:t>)</a:t>
            </a:r>
            <a:endParaRPr lang="en-US" altLang="en-US" sz="2000" kern="0" dirty="0">
              <a:solidFill>
                <a:prstClr val="black"/>
              </a:solidFill>
              <a:latin typeface="Calibri"/>
            </a:endParaRPr>
          </a:p>
        </p:txBody>
      </p:sp>
      <p:graphicFrame>
        <p:nvGraphicFramePr>
          <p:cNvPr id="3" name="Tabell 2"/>
          <p:cNvGraphicFramePr>
            <a:graphicFrameLocks noGrp="1"/>
          </p:cNvGraphicFramePr>
          <p:nvPr>
            <p:extLst>
              <p:ext uri="{D42A27DB-BD31-4B8C-83A1-F6EECF244321}">
                <p14:modId xmlns:p14="http://schemas.microsoft.com/office/powerpoint/2010/main" val="421472805"/>
              </p:ext>
            </p:extLst>
          </p:nvPr>
        </p:nvGraphicFramePr>
        <p:xfrm>
          <a:off x="186232" y="1198801"/>
          <a:ext cx="8777659" cy="3038706"/>
        </p:xfrm>
        <a:graphic>
          <a:graphicData uri="http://schemas.openxmlformats.org/drawingml/2006/table">
            <a:tbl>
              <a:tblPr firstRow="1" firstCol="1" bandRow="1">
                <a:tableStyleId>{F5AB1C69-6EDB-4FF4-983F-18BD219EF322}</a:tableStyleId>
              </a:tblPr>
              <a:tblGrid>
                <a:gridCol w="3559489">
                  <a:extLst>
                    <a:ext uri="{9D8B030D-6E8A-4147-A177-3AD203B41FA5}">
                      <a16:colId xmlns:a16="http://schemas.microsoft.com/office/drawing/2014/main" val="20000"/>
                    </a:ext>
                  </a:extLst>
                </a:gridCol>
                <a:gridCol w="1486211">
                  <a:extLst>
                    <a:ext uri="{9D8B030D-6E8A-4147-A177-3AD203B41FA5}">
                      <a16:colId xmlns:a16="http://schemas.microsoft.com/office/drawing/2014/main" val="20001"/>
                    </a:ext>
                  </a:extLst>
                </a:gridCol>
                <a:gridCol w="1895044">
                  <a:extLst>
                    <a:ext uri="{9D8B030D-6E8A-4147-A177-3AD203B41FA5}">
                      <a16:colId xmlns:a16="http://schemas.microsoft.com/office/drawing/2014/main" val="20002"/>
                    </a:ext>
                  </a:extLst>
                </a:gridCol>
                <a:gridCol w="1836915">
                  <a:extLst>
                    <a:ext uri="{9D8B030D-6E8A-4147-A177-3AD203B41FA5}">
                      <a16:colId xmlns:a16="http://schemas.microsoft.com/office/drawing/2014/main" val="20003"/>
                    </a:ext>
                  </a:extLst>
                </a:gridCol>
              </a:tblGrid>
              <a:tr h="734732">
                <a:tc>
                  <a:txBody>
                    <a:bodyPr/>
                    <a:lstStyle/>
                    <a:p>
                      <a:pPr algn="just">
                        <a:spcAft>
                          <a:spcPts val="0"/>
                        </a:spcAft>
                      </a:pPr>
                      <a:r>
                        <a:rPr lang="en-GB" sz="1800" dirty="0">
                          <a:effectLst/>
                        </a:rPr>
                        <a:t> </a:t>
                      </a:r>
                      <a:endParaRPr lang="sv-SE" sz="1800" dirty="0">
                        <a:effectLst/>
                        <a:latin typeface="+mn-lt"/>
                        <a:ea typeface="Calibri"/>
                      </a:endParaRPr>
                    </a:p>
                  </a:txBody>
                  <a:tcPr marL="68580" marR="68580" marT="0" marB="0"/>
                </a:tc>
                <a:tc>
                  <a:txBody>
                    <a:bodyPr/>
                    <a:lstStyle/>
                    <a:p>
                      <a:pPr algn="just">
                        <a:spcAft>
                          <a:spcPts val="0"/>
                        </a:spcAft>
                      </a:pPr>
                      <a:r>
                        <a:rPr lang="en-GB" sz="1800" kern="1200" dirty="0"/>
                        <a:t>Frühes Schnittheu</a:t>
                      </a:r>
                      <a:endParaRPr lang="sv-SE" sz="1800" b="1" kern="1200" dirty="0">
                        <a:solidFill>
                          <a:schemeClr val="lt1"/>
                        </a:solidFill>
                        <a:latin typeface="+mn-lt"/>
                        <a:ea typeface="+mn-ea"/>
                        <a:cs typeface="+mn-cs"/>
                      </a:endParaRPr>
                    </a:p>
                  </a:txBody>
                  <a:tcPr marL="68580" marR="68580" marT="0" marB="0"/>
                </a:tc>
                <a:tc>
                  <a:txBody>
                    <a:bodyPr/>
                    <a:lstStyle/>
                    <a:p>
                      <a:pPr algn="just">
                        <a:spcAft>
                          <a:spcPts val="0"/>
                        </a:spcAft>
                      </a:pPr>
                      <a:r>
                        <a:rPr lang="en-GB" sz="1800" kern="1200" dirty="0"/>
                        <a:t>Früh geschnittene Silage</a:t>
                      </a:r>
                      <a:endParaRPr lang="sv-SE" sz="1800" b="1" kern="1200" dirty="0">
                        <a:solidFill>
                          <a:schemeClr val="lt1"/>
                        </a:solidFill>
                        <a:latin typeface="+mn-lt"/>
                        <a:ea typeface="+mn-ea"/>
                        <a:cs typeface="+mn-cs"/>
                      </a:endParaRPr>
                    </a:p>
                  </a:txBody>
                  <a:tcPr marL="68580" marR="68580" marT="0" marB="0"/>
                </a:tc>
                <a:tc>
                  <a:txBody>
                    <a:bodyPr/>
                    <a:lstStyle/>
                    <a:p>
                      <a:pPr algn="just">
                        <a:spcAft>
                          <a:spcPts val="0"/>
                        </a:spcAft>
                      </a:pPr>
                      <a:r>
                        <a:rPr lang="en-GB" sz="1800" kern="1200" dirty="0" err="1"/>
                        <a:t>Spät</a:t>
                      </a:r>
                      <a:r>
                        <a:rPr lang="en-GB" sz="1800" kern="1200" dirty="0"/>
                        <a:t> </a:t>
                      </a:r>
                      <a:r>
                        <a:rPr lang="en-GB" sz="1800" kern="1200" dirty="0" err="1"/>
                        <a:t>geerntete</a:t>
                      </a:r>
                      <a:r>
                        <a:rPr lang="en-GB" sz="1800" kern="1200" dirty="0"/>
                        <a:t> Silage</a:t>
                      </a:r>
                      <a:endParaRPr lang="sv-SE" sz="1800" b="1" kern="1200" dirty="0">
                        <a:solidFill>
                          <a:schemeClr val="lt1"/>
                        </a:solidFill>
                        <a:latin typeface="+mn-lt"/>
                        <a:ea typeface="+mn-ea"/>
                        <a:cs typeface="+mn-cs"/>
                      </a:endParaRPr>
                    </a:p>
                  </a:txBody>
                  <a:tcPr marL="68580" marR="68580" marT="0" marB="0"/>
                </a:tc>
                <a:extLst>
                  <a:ext uri="{0D108BD9-81ED-4DB2-BD59-A6C34878D82A}">
                    <a16:rowId xmlns:a16="http://schemas.microsoft.com/office/drawing/2014/main" val="10000"/>
                  </a:ext>
                </a:extLst>
              </a:tr>
              <a:tr h="331083">
                <a:tc>
                  <a:txBody>
                    <a:bodyPr/>
                    <a:lstStyle/>
                    <a:p>
                      <a:pPr algn="just">
                        <a:spcAft>
                          <a:spcPts val="0"/>
                        </a:spcAft>
                      </a:pPr>
                      <a:r>
                        <a:rPr lang="en-GB" sz="1800" dirty="0" err="1">
                          <a:effectLst/>
                        </a:rPr>
                        <a:t>Futteraufnahme</a:t>
                      </a:r>
                      <a:r>
                        <a:rPr lang="en-GB" sz="1800" dirty="0">
                          <a:effectLst/>
                        </a:rPr>
                        <a:t>, kg TM Tag</a:t>
                      </a:r>
                      <a:r>
                        <a:rPr lang="en-GB" sz="1800" baseline="30000" dirty="0">
                          <a:effectLst/>
                        </a:rPr>
                        <a:t>-1</a:t>
                      </a:r>
                      <a:endParaRPr lang="sv-SE" sz="1800" baseline="30000" dirty="0">
                        <a:effectLst/>
                        <a:latin typeface="+mn-lt"/>
                        <a:ea typeface="Calibri"/>
                      </a:endParaRPr>
                    </a:p>
                  </a:txBody>
                  <a:tcPr marL="68580" marR="68580" marT="0" marB="0"/>
                </a:tc>
                <a:tc>
                  <a:txBody>
                    <a:bodyPr/>
                    <a:lstStyle/>
                    <a:p>
                      <a:pPr algn="just">
                        <a:spcAft>
                          <a:spcPts val="0"/>
                        </a:spcAft>
                      </a:pPr>
                      <a:r>
                        <a:rPr lang="en-GB" sz="1800" dirty="0">
                          <a:effectLst/>
                        </a:rPr>
                        <a:t>8.</a:t>
                      </a:r>
                      <a:r>
                        <a:rPr lang="en-GB" sz="1800" baseline="30000" dirty="0">
                          <a:effectLst/>
                        </a:rPr>
                        <a:t>7a</a:t>
                      </a:r>
                      <a:endParaRPr lang="sv-SE" sz="1800" dirty="0">
                        <a:effectLst/>
                        <a:latin typeface="+mn-lt"/>
                        <a:ea typeface="Calibri"/>
                      </a:endParaRPr>
                    </a:p>
                  </a:txBody>
                  <a:tcPr marL="68580" marR="68580" marT="0" marB="0"/>
                </a:tc>
                <a:tc>
                  <a:txBody>
                    <a:bodyPr/>
                    <a:lstStyle/>
                    <a:p>
                      <a:pPr algn="just">
                        <a:spcAft>
                          <a:spcPts val="0"/>
                        </a:spcAft>
                      </a:pPr>
                      <a:r>
                        <a:rPr lang="en-GB" sz="1800">
                          <a:effectLst/>
                        </a:rPr>
                        <a:t>8.</a:t>
                      </a:r>
                      <a:r>
                        <a:rPr lang="en-GB" sz="1800" baseline="30000">
                          <a:effectLst/>
                        </a:rPr>
                        <a:t>4b</a:t>
                      </a:r>
                      <a:endParaRPr lang="sv-SE" sz="1800">
                        <a:effectLst/>
                        <a:latin typeface="+mn-lt"/>
                        <a:ea typeface="Calibri"/>
                      </a:endParaRPr>
                    </a:p>
                  </a:txBody>
                  <a:tcPr marL="68580" marR="68580" marT="0" marB="0"/>
                </a:tc>
                <a:tc>
                  <a:txBody>
                    <a:bodyPr/>
                    <a:lstStyle/>
                    <a:p>
                      <a:pPr algn="just">
                        <a:spcAft>
                          <a:spcPts val="0"/>
                        </a:spcAft>
                      </a:pPr>
                      <a:r>
                        <a:rPr lang="en-GB" sz="1800">
                          <a:effectLst/>
                        </a:rPr>
                        <a:t>8.5b</a:t>
                      </a:r>
                      <a:endParaRPr lang="sv-SE" sz="1800">
                        <a:effectLst/>
                        <a:latin typeface="+mn-lt"/>
                        <a:ea typeface="Calibri"/>
                      </a:endParaRPr>
                    </a:p>
                  </a:txBody>
                  <a:tcPr marL="68580" marR="68580" marT="0" marB="0"/>
                </a:tc>
                <a:extLst>
                  <a:ext uri="{0D108BD9-81ED-4DB2-BD59-A6C34878D82A}">
                    <a16:rowId xmlns:a16="http://schemas.microsoft.com/office/drawing/2014/main" val="10001"/>
                  </a:ext>
                </a:extLst>
              </a:tr>
              <a:tr h="489821">
                <a:tc>
                  <a:txBody>
                    <a:bodyPr/>
                    <a:lstStyle/>
                    <a:p>
                      <a:pPr algn="just">
                        <a:spcAft>
                          <a:spcPts val="0"/>
                        </a:spcAft>
                      </a:pPr>
                      <a:r>
                        <a:rPr lang="en-GB" sz="1800" dirty="0" err="1">
                          <a:effectLst/>
                        </a:rPr>
                        <a:t>Konzentrataufnahme</a:t>
                      </a:r>
                      <a:r>
                        <a:rPr lang="en-GB" sz="1800" dirty="0">
                          <a:effectLst/>
                        </a:rPr>
                        <a:t>, kg TM Tag</a:t>
                      </a:r>
                      <a:r>
                        <a:rPr lang="en-GB" sz="1800" baseline="30000" dirty="0">
                          <a:effectLst/>
                        </a:rPr>
                        <a:t>-1</a:t>
                      </a:r>
                      <a:endParaRPr lang="sv-SE" sz="1800" baseline="30000" dirty="0">
                        <a:effectLst/>
                        <a:latin typeface="+mn-lt"/>
                        <a:ea typeface="Calibri"/>
                      </a:endParaRPr>
                    </a:p>
                  </a:txBody>
                  <a:tcPr marL="68580" marR="68580" marT="0" marB="0"/>
                </a:tc>
                <a:tc>
                  <a:txBody>
                    <a:bodyPr/>
                    <a:lstStyle/>
                    <a:p>
                      <a:pPr algn="just">
                        <a:spcAft>
                          <a:spcPts val="0"/>
                        </a:spcAft>
                      </a:pPr>
                      <a:r>
                        <a:rPr lang="en-GB" sz="1800">
                          <a:effectLst/>
                        </a:rPr>
                        <a:t>8.1</a:t>
                      </a:r>
                      <a:endParaRPr lang="sv-SE" sz="1800">
                        <a:effectLst/>
                        <a:latin typeface="+mn-lt"/>
                        <a:ea typeface="Calibri"/>
                      </a:endParaRPr>
                    </a:p>
                  </a:txBody>
                  <a:tcPr marL="68580" marR="68580" marT="0" marB="0"/>
                </a:tc>
                <a:tc>
                  <a:txBody>
                    <a:bodyPr/>
                    <a:lstStyle/>
                    <a:p>
                      <a:pPr algn="just">
                        <a:spcAft>
                          <a:spcPts val="0"/>
                        </a:spcAft>
                      </a:pPr>
                      <a:r>
                        <a:rPr lang="en-GB" sz="1800">
                          <a:effectLst/>
                        </a:rPr>
                        <a:t>8.4</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8.6</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331083">
                <a:tc>
                  <a:txBody>
                    <a:bodyPr/>
                    <a:lstStyle/>
                    <a:p>
                      <a:pPr algn="just">
                        <a:spcAft>
                          <a:spcPts val="0"/>
                        </a:spcAft>
                      </a:pPr>
                      <a:r>
                        <a:rPr lang="en-GB" sz="1800" dirty="0" err="1">
                          <a:effectLst/>
                        </a:rPr>
                        <a:t>Energieaufnahme</a:t>
                      </a:r>
                      <a:r>
                        <a:rPr lang="en-GB" sz="1800" dirty="0">
                          <a:effectLst/>
                        </a:rPr>
                        <a:t>, MJ Tag</a:t>
                      </a:r>
                      <a:r>
                        <a:rPr lang="en-GB" sz="1800" baseline="30000" dirty="0">
                          <a:effectLst/>
                        </a:rPr>
                        <a:t>-1</a:t>
                      </a:r>
                      <a:endParaRPr lang="sv-SE" sz="1800" baseline="30000" dirty="0">
                        <a:effectLst/>
                        <a:latin typeface="+mn-lt"/>
                        <a:ea typeface="Calibri"/>
                      </a:endParaRPr>
                    </a:p>
                  </a:txBody>
                  <a:tcPr marL="68580" marR="68580" marT="0" marB="0"/>
                </a:tc>
                <a:tc>
                  <a:txBody>
                    <a:bodyPr/>
                    <a:lstStyle/>
                    <a:p>
                      <a:pPr algn="just">
                        <a:spcAft>
                          <a:spcPts val="0"/>
                        </a:spcAft>
                      </a:pPr>
                      <a:r>
                        <a:rPr lang="en-GB" sz="1800">
                          <a:effectLst/>
                        </a:rPr>
                        <a:t>197</a:t>
                      </a:r>
                      <a:endParaRPr lang="sv-SE" sz="1800">
                        <a:effectLst/>
                        <a:latin typeface="+mn-lt"/>
                        <a:ea typeface="Calibri"/>
                      </a:endParaRPr>
                    </a:p>
                  </a:txBody>
                  <a:tcPr marL="68580" marR="68580" marT="0" marB="0"/>
                </a:tc>
                <a:tc>
                  <a:txBody>
                    <a:bodyPr/>
                    <a:lstStyle/>
                    <a:p>
                      <a:pPr algn="just">
                        <a:spcAft>
                          <a:spcPts val="0"/>
                        </a:spcAft>
                      </a:pPr>
                      <a:r>
                        <a:rPr lang="en-GB" sz="1800">
                          <a:effectLst/>
                        </a:rPr>
                        <a:t>199</a:t>
                      </a:r>
                      <a:endParaRPr lang="sv-SE" sz="1800">
                        <a:effectLst/>
                        <a:latin typeface="+mn-lt"/>
                        <a:ea typeface="Calibri"/>
                      </a:endParaRPr>
                    </a:p>
                  </a:txBody>
                  <a:tcPr marL="68580" marR="68580" marT="0" marB="0"/>
                </a:tc>
                <a:tc>
                  <a:txBody>
                    <a:bodyPr/>
                    <a:lstStyle/>
                    <a:p>
                      <a:pPr algn="just">
                        <a:spcAft>
                          <a:spcPts val="0"/>
                        </a:spcAft>
                      </a:pPr>
                      <a:r>
                        <a:rPr lang="en-GB" sz="1800">
                          <a:effectLst/>
                        </a:rPr>
                        <a:t>194</a:t>
                      </a:r>
                      <a:endParaRPr lang="sv-SE" sz="1800">
                        <a:effectLst/>
                        <a:latin typeface="+mn-lt"/>
                        <a:ea typeface="Calibri"/>
                      </a:endParaRPr>
                    </a:p>
                  </a:txBody>
                  <a:tcPr marL="68580" marR="68580" marT="0" marB="0"/>
                </a:tc>
                <a:extLst>
                  <a:ext uri="{0D108BD9-81ED-4DB2-BD59-A6C34878D82A}">
                    <a16:rowId xmlns:a16="http://schemas.microsoft.com/office/drawing/2014/main" val="10003"/>
                  </a:ext>
                </a:extLst>
              </a:tr>
              <a:tr h="331083">
                <a:tc>
                  <a:txBody>
                    <a:bodyPr/>
                    <a:lstStyle/>
                    <a:p>
                      <a:pPr algn="just">
                        <a:spcAft>
                          <a:spcPts val="0"/>
                        </a:spcAft>
                      </a:pPr>
                      <a:r>
                        <a:rPr lang="en-GB" sz="1800" dirty="0" err="1">
                          <a:effectLst/>
                        </a:rPr>
                        <a:t>Milchproduktion</a:t>
                      </a:r>
                      <a:r>
                        <a:rPr lang="en-GB" sz="1800" dirty="0">
                          <a:effectLst/>
                        </a:rPr>
                        <a:t>, kg Tag</a:t>
                      </a:r>
                      <a:r>
                        <a:rPr lang="en-GB" sz="1800" baseline="30000" dirty="0">
                          <a:effectLst/>
                        </a:rPr>
                        <a:t>-1</a:t>
                      </a:r>
                      <a:endParaRPr lang="sv-SE" sz="1800" baseline="30000" dirty="0">
                        <a:effectLst/>
                        <a:latin typeface="+mn-lt"/>
                        <a:ea typeface="Calibri"/>
                      </a:endParaRPr>
                    </a:p>
                  </a:txBody>
                  <a:tcPr marL="68580" marR="68580" marT="0" marB="0"/>
                </a:tc>
                <a:tc>
                  <a:txBody>
                    <a:bodyPr/>
                    <a:lstStyle/>
                    <a:p>
                      <a:pPr algn="just">
                        <a:spcAft>
                          <a:spcPts val="0"/>
                        </a:spcAft>
                      </a:pPr>
                      <a:r>
                        <a:rPr lang="en-GB" sz="1800">
                          <a:effectLst/>
                        </a:rPr>
                        <a:t>26.</a:t>
                      </a:r>
                      <a:r>
                        <a:rPr lang="en-GB" sz="1800" baseline="30000">
                          <a:effectLst/>
                        </a:rPr>
                        <a:t>1a</a:t>
                      </a:r>
                      <a:endParaRPr lang="sv-SE" sz="1800">
                        <a:effectLst/>
                        <a:latin typeface="+mn-lt"/>
                        <a:ea typeface="Calibri"/>
                      </a:endParaRPr>
                    </a:p>
                  </a:txBody>
                  <a:tcPr marL="68580" marR="68580" marT="0" marB="0"/>
                </a:tc>
                <a:tc>
                  <a:txBody>
                    <a:bodyPr/>
                    <a:lstStyle/>
                    <a:p>
                      <a:pPr algn="just">
                        <a:spcAft>
                          <a:spcPts val="0"/>
                        </a:spcAft>
                      </a:pPr>
                      <a:r>
                        <a:rPr lang="en-GB" sz="1800">
                          <a:effectLst/>
                        </a:rPr>
                        <a:t>27.</a:t>
                      </a:r>
                      <a:r>
                        <a:rPr lang="en-GB" sz="1800" baseline="30000">
                          <a:effectLst/>
                        </a:rPr>
                        <a:t>4b</a:t>
                      </a:r>
                      <a:endParaRPr lang="sv-SE" sz="1800">
                        <a:effectLst/>
                        <a:latin typeface="+mn-lt"/>
                        <a:ea typeface="Calibri"/>
                      </a:endParaRPr>
                    </a:p>
                  </a:txBody>
                  <a:tcPr marL="68580" marR="68580" marT="0" marB="0"/>
                </a:tc>
                <a:tc>
                  <a:txBody>
                    <a:bodyPr/>
                    <a:lstStyle/>
                    <a:p>
                      <a:pPr algn="just">
                        <a:spcAft>
                          <a:spcPts val="0"/>
                        </a:spcAft>
                      </a:pPr>
                      <a:r>
                        <a:rPr lang="en-GB" sz="1800">
                          <a:effectLst/>
                        </a:rPr>
                        <a:t>26</a:t>
                      </a:r>
                      <a:r>
                        <a:rPr lang="en-GB" sz="1800" baseline="30000">
                          <a:effectLst/>
                        </a:rPr>
                        <a:t>.2a</a:t>
                      </a:r>
                      <a:endParaRPr lang="sv-SE" sz="1800">
                        <a:effectLst/>
                        <a:latin typeface="+mn-lt"/>
                        <a:ea typeface="Calibri"/>
                      </a:endParaRPr>
                    </a:p>
                  </a:txBody>
                  <a:tcPr marL="68580" marR="68580" marT="0" marB="0"/>
                </a:tc>
                <a:extLst>
                  <a:ext uri="{0D108BD9-81ED-4DB2-BD59-A6C34878D82A}">
                    <a16:rowId xmlns:a16="http://schemas.microsoft.com/office/drawing/2014/main" val="10004"/>
                  </a:ext>
                </a:extLst>
              </a:tr>
              <a:tr h="331083">
                <a:tc>
                  <a:txBody>
                    <a:bodyPr/>
                    <a:lstStyle/>
                    <a:p>
                      <a:pPr algn="just">
                        <a:spcAft>
                          <a:spcPts val="0"/>
                        </a:spcAft>
                      </a:pPr>
                      <a:r>
                        <a:rPr lang="en-GB" sz="1800" dirty="0">
                          <a:effectLst/>
                        </a:rPr>
                        <a:t>Milchfettgehalt, </a:t>
                      </a:r>
                      <a:r>
                        <a:rPr lang="en-GB" sz="1800" dirty="0" smtClean="0">
                          <a:effectLst/>
                        </a:rPr>
                        <a:t>%</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4.56</a:t>
                      </a:r>
                      <a:endParaRPr lang="sv-SE" sz="1800" dirty="0">
                        <a:effectLst/>
                        <a:latin typeface="+mn-lt"/>
                        <a:ea typeface="Calibri"/>
                      </a:endParaRPr>
                    </a:p>
                  </a:txBody>
                  <a:tcPr marL="68580" marR="68580" marT="0" marB="0"/>
                </a:tc>
                <a:tc>
                  <a:txBody>
                    <a:bodyPr/>
                    <a:lstStyle/>
                    <a:p>
                      <a:pPr algn="just">
                        <a:spcAft>
                          <a:spcPts val="0"/>
                        </a:spcAft>
                      </a:pPr>
                      <a:r>
                        <a:rPr lang="en-GB" sz="1800">
                          <a:effectLst/>
                        </a:rPr>
                        <a:t>4.65</a:t>
                      </a:r>
                      <a:endParaRPr lang="sv-SE" sz="1800">
                        <a:effectLst/>
                        <a:latin typeface="+mn-lt"/>
                        <a:ea typeface="Calibri"/>
                      </a:endParaRPr>
                    </a:p>
                  </a:txBody>
                  <a:tcPr marL="68580" marR="68580" marT="0" marB="0"/>
                </a:tc>
                <a:tc>
                  <a:txBody>
                    <a:bodyPr/>
                    <a:lstStyle/>
                    <a:p>
                      <a:pPr algn="just">
                        <a:spcAft>
                          <a:spcPts val="0"/>
                        </a:spcAft>
                      </a:pPr>
                      <a:r>
                        <a:rPr lang="en-GB" sz="1800">
                          <a:effectLst/>
                        </a:rPr>
                        <a:t>4.57</a:t>
                      </a:r>
                      <a:endParaRPr lang="sv-SE" sz="1800">
                        <a:effectLst/>
                        <a:latin typeface="+mn-lt"/>
                        <a:ea typeface="Calibri"/>
                      </a:endParaRPr>
                    </a:p>
                  </a:txBody>
                  <a:tcPr marL="68580" marR="68580" marT="0" marB="0"/>
                </a:tc>
                <a:extLst>
                  <a:ext uri="{0D108BD9-81ED-4DB2-BD59-A6C34878D82A}">
                    <a16:rowId xmlns:a16="http://schemas.microsoft.com/office/drawing/2014/main" val="10005"/>
                  </a:ext>
                </a:extLst>
              </a:tr>
              <a:tr h="489821">
                <a:tc>
                  <a:txBody>
                    <a:bodyPr/>
                    <a:lstStyle/>
                    <a:p>
                      <a:pPr algn="just">
                        <a:spcAft>
                          <a:spcPts val="0"/>
                        </a:spcAft>
                      </a:pPr>
                      <a:r>
                        <a:rPr lang="en-GB" sz="1800" dirty="0">
                          <a:effectLst/>
                        </a:rPr>
                        <a:t>Fettkorrigierte Milch, kg ECM Tag</a:t>
                      </a:r>
                      <a:r>
                        <a:rPr lang="en-GB" sz="1800" baseline="30000" dirty="0">
                          <a:effectLst/>
                        </a:rPr>
                        <a:t>-1</a:t>
                      </a:r>
                      <a:endParaRPr lang="sv-SE" sz="1800" baseline="30000" dirty="0">
                        <a:effectLst/>
                        <a:latin typeface="+mn-lt"/>
                        <a:ea typeface="Calibri"/>
                      </a:endParaRPr>
                    </a:p>
                  </a:txBody>
                  <a:tcPr marL="68580" marR="68580" marT="0" marB="0"/>
                </a:tc>
                <a:tc>
                  <a:txBody>
                    <a:bodyPr/>
                    <a:lstStyle/>
                    <a:p>
                      <a:pPr algn="just">
                        <a:spcAft>
                          <a:spcPts val="0"/>
                        </a:spcAft>
                      </a:pPr>
                      <a:r>
                        <a:rPr lang="en-GB" sz="1800">
                          <a:effectLst/>
                        </a:rPr>
                        <a:t>28.</a:t>
                      </a:r>
                      <a:r>
                        <a:rPr lang="en-GB" sz="1800" baseline="30000">
                          <a:effectLst/>
                        </a:rPr>
                        <a:t>6a</a:t>
                      </a:r>
                      <a:endParaRPr lang="sv-SE" sz="1800">
                        <a:effectLst/>
                        <a:latin typeface="+mn-lt"/>
                        <a:ea typeface="Calibri"/>
                      </a:endParaRPr>
                    </a:p>
                  </a:txBody>
                  <a:tcPr marL="68580" marR="68580" marT="0" marB="0"/>
                </a:tc>
                <a:tc>
                  <a:txBody>
                    <a:bodyPr/>
                    <a:lstStyle/>
                    <a:p>
                      <a:pPr algn="just">
                        <a:spcAft>
                          <a:spcPts val="0"/>
                        </a:spcAft>
                      </a:pPr>
                      <a:r>
                        <a:rPr lang="en-GB" sz="1800">
                          <a:effectLst/>
                        </a:rPr>
                        <a:t>30.5b</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28</a:t>
                      </a:r>
                      <a:r>
                        <a:rPr lang="en-GB" sz="1800" baseline="30000" dirty="0">
                          <a:effectLst/>
                        </a:rPr>
                        <a:t>.3a</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807879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F1E76536-ECD9-4BD4-A19E-96204231A888}"/>
              </a:ext>
            </a:extLst>
          </p:cNvPr>
          <p:cNvSpPr txBox="1">
            <a:spLocks noChangeArrowheads="1"/>
          </p:cNvSpPr>
          <p:nvPr/>
        </p:nvSpPr>
        <p:spPr bwMode="auto">
          <a:xfrm>
            <a:off x="381000" y="307032"/>
            <a:ext cx="719512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err="1">
                <a:solidFill>
                  <a:prstClr val="black"/>
                </a:solidFill>
                <a:latin typeface="Calibri" panose="020F0502020204030204" pitchFamily="34" charset="0"/>
                <a:cs typeface="Calibri" panose="020F0502020204030204" pitchFamily="34" charset="0"/>
              </a:rPr>
              <a:t>Nährwert</a:t>
            </a:r>
            <a:r>
              <a:rPr lang="en-GB" altLang="nl-NL" sz="2400" b="1" dirty="0">
                <a:solidFill>
                  <a:prstClr val="black"/>
                </a:solidFill>
                <a:latin typeface="Calibri" panose="020F0502020204030204" pitchFamily="34" charset="0"/>
                <a:cs typeface="Calibri" panose="020F0502020204030204" pitchFamily="34" charset="0"/>
              </a:rPr>
              <a:t>, </a:t>
            </a:r>
            <a:r>
              <a:rPr lang="en-GB" altLang="nl-NL" sz="2400" b="1" dirty="0" err="1">
                <a:solidFill>
                  <a:prstClr val="black"/>
                </a:solidFill>
                <a:latin typeface="Calibri" panose="020F0502020204030204" pitchFamily="34" charset="0"/>
                <a:cs typeface="Calibri" panose="020F0502020204030204" pitchFamily="34" charset="0"/>
              </a:rPr>
              <a:t>Futterverzehr</a:t>
            </a:r>
            <a:r>
              <a:rPr lang="en-GB" altLang="nl-NL" sz="2400" b="1" dirty="0">
                <a:solidFill>
                  <a:prstClr val="black"/>
                </a:solidFill>
                <a:latin typeface="Calibri" panose="020F0502020204030204" pitchFamily="34" charset="0"/>
                <a:cs typeface="Calibri" panose="020F0502020204030204" pitchFamily="34" charset="0"/>
              </a:rPr>
              <a:t> und </a:t>
            </a:r>
            <a:r>
              <a:rPr lang="en-GB" altLang="nl-NL" sz="2400" b="1" dirty="0" err="1">
                <a:solidFill>
                  <a:prstClr val="black"/>
                </a:solidFill>
                <a:latin typeface="Calibri" panose="020F0502020204030204" pitchFamily="34" charset="0"/>
                <a:cs typeface="Calibri" panose="020F0502020204030204" pitchFamily="34" charset="0"/>
              </a:rPr>
              <a:t>Tierleistung</a:t>
            </a:r>
            <a:endParaRPr lang="fr-FR" altLang="nl-NL" sz="2400" b="1" dirty="0">
              <a:solidFill>
                <a:prstClr val="black"/>
              </a:solidFill>
              <a:latin typeface="Calibri" panose="020F0502020204030204" pitchFamily="34" charset="0"/>
              <a:cs typeface="Calibri" panose="020F0502020204030204" pitchFamily="34" charset="0"/>
            </a:endParaRPr>
          </a:p>
        </p:txBody>
      </p:sp>
      <p:sp>
        <p:nvSpPr>
          <p:cNvPr id="30723" name="Text Box 3">
            <a:extLst>
              <a:ext uri="{FF2B5EF4-FFF2-40B4-BE49-F238E27FC236}">
                <a16:creationId xmlns:a16="http://schemas.microsoft.com/office/drawing/2014/main" id="{49673792-2BAA-465A-8883-9D21D2A37623}"/>
              </a:ext>
            </a:extLst>
          </p:cNvPr>
          <p:cNvSpPr txBox="1">
            <a:spLocks noChangeArrowheads="1"/>
          </p:cNvSpPr>
          <p:nvPr/>
        </p:nvSpPr>
        <p:spPr bwMode="auto">
          <a:xfrm>
            <a:off x="381000" y="1249218"/>
            <a:ext cx="8077200" cy="4524315"/>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eaLnBrk="0" fontAlgn="base" hangingPunct="0">
              <a:spcBef>
                <a:spcPct val="0"/>
              </a:spcBef>
              <a:spcAft>
                <a:spcPct val="0"/>
              </a:spcAft>
              <a:defRPr/>
            </a:pPr>
            <a:r>
              <a:rPr lang="en-GB" altLang="nl-NL" sz="2400" dirty="0">
                <a:solidFill>
                  <a:prstClr val="black"/>
                </a:solidFill>
                <a:latin typeface="Calibri" panose="020F0502020204030204" pitchFamily="34" charset="0"/>
                <a:cs typeface="Calibri" panose="020F0502020204030204" pitchFamily="34" charset="0"/>
              </a:rPr>
              <a:t>Hoher Proteingehalt: Eine reduzierte Proteolyse kann ein Weg sein, das Problem zu lösen.</a:t>
            </a:r>
          </a:p>
          <a:p>
            <a:pPr marL="342900" indent="-342900" eaLnBrk="0" fontAlgn="base" hangingPunct="0">
              <a:spcBef>
                <a:spcPct val="0"/>
              </a:spcBef>
              <a:spcAft>
                <a:spcPct val="0"/>
              </a:spcAft>
              <a:defRPr/>
            </a:pPr>
            <a:endParaRPr lang="en-GB" altLang="nl-NL" sz="2400" dirty="0">
              <a:solidFill>
                <a:prstClr val="black"/>
              </a:solidFill>
              <a:latin typeface="Calibri" panose="020F0502020204030204" pitchFamily="34" charset="0"/>
              <a:cs typeface="Calibri" panose="020F0502020204030204" pitchFamily="34" charset="0"/>
            </a:endParaRPr>
          </a:p>
          <a:p>
            <a:pPr marL="342900" indent="-342900" eaLnBrk="0" fontAlgn="base" hangingPunct="0">
              <a:spcBef>
                <a:spcPct val="0"/>
              </a:spcBef>
              <a:spcAft>
                <a:spcPct val="0"/>
              </a:spcAft>
              <a:defRPr/>
            </a:pPr>
            <a:r>
              <a:rPr lang="en-GB" altLang="nl-NL" sz="2400" dirty="0" err="1">
                <a:solidFill>
                  <a:prstClr val="black"/>
                </a:solidFill>
                <a:latin typeface="Calibri" panose="020F0502020204030204" pitchFamily="34" charset="0"/>
                <a:cs typeface="Calibri" panose="020F0502020204030204" pitchFamily="34" charset="0"/>
              </a:rPr>
              <a:t>Esparette</a:t>
            </a:r>
            <a:r>
              <a:rPr lang="en-GB" altLang="nl-NL" sz="2400" dirty="0">
                <a:solidFill>
                  <a:prstClr val="black"/>
                </a:solidFill>
                <a:latin typeface="Calibri" panose="020F0502020204030204" pitchFamily="34" charset="0"/>
                <a:cs typeface="Calibri" panose="020F0502020204030204" pitchFamily="34" charset="0"/>
              </a:rPr>
              <a:t> und </a:t>
            </a:r>
            <a:r>
              <a:rPr lang="en-GB" altLang="nl-NL" sz="2400" dirty="0" err="1">
                <a:solidFill>
                  <a:prstClr val="black"/>
                </a:solidFill>
                <a:latin typeface="Calibri" panose="020F0502020204030204" pitchFamily="34" charset="0"/>
                <a:cs typeface="Calibri" panose="020F0502020204030204" pitchFamily="34" charset="0"/>
              </a:rPr>
              <a:t>Hornklee</a:t>
            </a:r>
            <a:r>
              <a:rPr lang="en-GB" altLang="nl-NL" sz="2400" dirty="0">
                <a:solidFill>
                  <a:prstClr val="black"/>
                </a:solidFill>
                <a:latin typeface="Calibri" panose="020F0502020204030204" pitchFamily="34" charset="0"/>
                <a:cs typeface="Calibri" panose="020F0502020204030204" pitchFamily="34" charset="0"/>
              </a:rPr>
              <a:t>: Kondensierte Tannine reduzieren den Abbau des Hauptblattproteins (Rubisco) und in geringerem Maße seine </a:t>
            </a:r>
            <a:r>
              <a:rPr lang="en-GB" altLang="nl-NL" sz="2400" dirty="0" err="1" smtClean="0">
                <a:solidFill>
                  <a:prstClr val="black"/>
                </a:solidFill>
                <a:latin typeface="Calibri" panose="020F0502020204030204" pitchFamily="34" charset="0"/>
                <a:cs typeface="Calibri" panose="020F0502020204030204" pitchFamily="34" charset="0"/>
              </a:rPr>
              <a:t>Löslichkeit</a:t>
            </a:r>
            <a:r>
              <a:rPr lang="en-GB" altLang="nl-NL" sz="2400" dirty="0" smtClean="0">
                <a:solidFill>
                  <a:prstClr val="black"/>
                </a:solidFill>
                <a:latin typeface="Calibri" panose="020F0502020204030204" pitchFamily="34" charset="0"/>
                <a:cs typeface="Calibri" panose="020F0502020204030204" pitchFamily="34" charset="0"/>
              </a:rPr>
              <a:t> </a:t>
            </a:r>
            <a:r>
              <a:rPr lang="en-GB" altLang="nl-NL" sz="2400" dirty="0">
                <a:solidFill>
                  <a:prstClr val="black"/>
                </a:solidFill>
                <a:latin typeface="Calibri" panose="020F0502020204030204" pitchFamily="34" charset="0"/>
                <a:cs typeface="Calibri" panose="020F0502020204030204" pitchFamily="34" charset="0"/>
              </a:rPr>
              <a:t>im Pansen.</a:t>
            </a:r>
          </a:p>
          <a:p>
            <a:pPr marL="342900" indent="-342900" eaLnBrk="0" fontAlgn="base" hangingPunct="0">
              <a:spcBef>
                <a:spcPct val="0"/>
              </a:spcBef>
              <a:spcAft>
                <a:spcPct val="0"/>
              </a:spcAft>
              <a:defRPr/>
            </a:pPr>
            <a:r>
              <a:rPr lang="en-GB" altLang="nl-NL" sz="2400" dirty="0">
                <a:solidFill>
                  <a:prstClr val="black"/>
                </a:solidFill>
                <a:latin typeface="Calibri" panose="020F0502020204030204" pitchFamily="34" charset="0"/>
                <a:cs typeface="Calibri" panose="020F0502020204030204" pitchFamily="34" charset="0"/>
              </a:rPr>
              <a:t>Dadurch wird dem Dünndarm </a:t>
            </a:r>
            <a:r>
              <a:rPr lang="en-GB" altLang="nl-NL" sz="2400" dirty="0" err="1">
                <a:solidFill>
                  <a:prstClr val="black"/>
                </a:solidFill>
                <a:latin typeface="Calibri" panose="020F0502020204030204" pitchFamily="34" charset="0"/>
                <a:cs typeface="Calibri" panose="020F0502020204030204" pitchFamily="34" charset="0"/>
              </a:rPr>
              <a:t>mehr</a:t>
            </a:r>
            <a:r>
              <a:rPr lang="en-GB" altLang="nl-NL" sz="2400" dirty="0">
                <a:solidFill>
                  <a:prstClr val="black"/>
                </a:solidFill>
                <a:latin typeface="Calibri" panose="020F0502020204030204" pitchFamily="34" charset="0"/>
                <a:cs typeface="Calibri" panose="020F0502020204030204" pitchFamily="34" charset="0"/>
              </a:rPr>
              <a:t> </a:t>
            </a:r>
            <a:br>
              <a:rPr lang="en-GB" altLang="nl-NL" sz="2400" dirty="0">
                <a:solidFill>
                  <a:prstClr val="black"/>
                </a:solidFill>
                <a:latin typeface="Calibri" panose="020F0502020204030204" pitchFamily="34" charset="0"/>
                <a:cs typeface="Calibri" panose="020F0502020204030204" pitchFamily="34" charset="0"/>
              </a:rPr>
            </a:br>
            <a:r>
              <a:rPr lang="en-GB" altLang="nl-NL" sz="2400" dirty="0" err="1">
                <a:solidFill>
                  <a:prstClr val="black"/>
                </a:solidFill>
                <a:latin typeface="Calibri" panose="020F0502020204030204" pitchFamily="34" charset="0"/>
                <a:cs typeface="Calibri" panose="020F0502020204030204" pitchFamily="34" charset="0"/>
              </a:rPr>
              <a:t>Nicht-Ammoniumstickstoff</a:t>
            </a:r>
            <a:r>
              <a:rPr lang="en-GB" altLang="nl-NL" sz="2400" dirty="0">
                <a:solidFill>
                  <a:prstClr val="black"/>
                </a:solidFill>
                <a:latin typeface="Calibri" panose="020F0502020204030204" pitchFamily="34" charset="0"/>
                <a:cs typeface="Calibri" panose="020F0502020204030204" pitchFamily="34" charset="0"/>
              </a:rPr>
              <a:t> zugeführt.</a:t>
            </a:r>
          </a:p>
          <a:p>
            <a:pPr marL="342900" indent="-342900" eaLnBrk="0" fontAlgn="base" hangingPunct="0">
              <a:spcBef>
                <a:spcPct val="0"/>
              </a:spcBef>
              <a:spcAft>
                <a:spcPct val="0"/>
              </a:spcAft>
              <a:defRPr/>
            </a:pPr>
            <a:endParaRPr lang="en-GB" altLang="nl-NL" sz="2400" dirty="0">
              <a:solidFill>
                <a:prstClr val="black"/>
              </a:solidFill>
              <a:latin typeface="Calibri" panose="020F0502020204030204" pitchFamily="34" charset="0"/>
              <a:cs typeface="Calibri" panose="020F0502020204030204" pitchFamily="34" charset="0"/>
            </a:endParaRPr>
          </a:p>
          <a:p>
            <a:pPr marL="342900" indent="-342900" eaLnBrk="0" fontAlgn="base" hangingPunct="0">
              <a:spcBef>
                <a:spcPct val="0"/>
              </a:spcBef>
              <a:spcAft>
                <a:spcPct val="0"/>
              </a:spcAft>
              <a:defRPr/>
            </a:pPr>
            <a:r>
              <a:rPr lang="en-GB" altLang="nl-NL" sz="2400" dirty="0">
                <a:solidFill>
                  <a:prstClr val="black"/>
                </a:solidFill>
                <a:latin typeface="Calibri" panose="020F0502020204030204" pitchFamily="34" charset="0"/>
                <a:cs typeface="Calibri" panose="020F0502020204030204" pitchFamily="34" charset="0"/>
              </a:rPr>
              <a:t>Tanningehalt bei 20-40 g / </a:t>
            </a:r>
            <a:r>
              <a:rPr lang="en-GB" altLang="nl-NL" sz="2400" dirty="0" smtClean="0">
                <a:solidFill>
                  <a:prstClr val="black"/>
                </a:solidFill>
                <a:latin typeface="Calibri" panose="020F0502020204030204" pitchFamily="34" charset="0"/>
                <a:cs typeface="Calibri" panose="020F0502020204030204" pitchFamily="34" charset="0"/>
              </a:rPr>
              <a:t>kg TM: </a:t>
            </a:r>
            <a:r>
              <a:rPr lang="en-GB" altLang="nl-NL" sz="2400" dirty="0" err="1" smtClean="0">
                <a:solidFill>
                  <a:prstClr val="black"/>
                </a:solidFill>
                <a:latin typeface="Calibri" panose="020F0502020204030204" pitchFamily="34" charset="0"/>
                <a:cs typeface="Calibri" panose="020F0502020204030204" pitchFamily="34" charset="0"/>
              </a:rPr>
              <a:t>höhere</a:t>
            </a:r>
            <a:r>
              <a:rPr lang="en-GB" altLang="nl-NL" sz="2400" dirty="0" smtClean="0">
                <a:solidFill>
                  <a:prstClr val="black"/>
                </a:solidFill>
                <a:latin typeface="Calibri" panose="020F0502020204030204" pitchFamily="34" charset="0"/>
                <a:cs typeface="Calibri" panose="020F0502020204030204" pitchFamily="34" charset="0"/>
              </a:rPr>
              <a:t> Protein-N-</a:t>
            </a:r>
            <a:r>
              <a:rPr lang="en-GB" altLang="nl-NL" sz="2400" dirty="0" err="1" smtClean="0">
                <a:solidFill>
                  <a:prstClr val="black"/>
                </a:solidFill>
                <a:latin typeface="Calibri" panose="020F0502020204030204" pitchFamily="34" charset="0"/>
                <a:cs typeface="Calibri" panose="020F0502020204030204" pitchFamily="34" charset="0"/>
              </a:rPr>
              <a:t>Ausnutzung</a:t>
            </a:r>
            <a:r>
              <a:rPr lang="en-GB" altLang="nl-NL" sz="2400" dirty="0">
                <a:solidFill>
                  <a:prstClr val="black"/>
                </a:solidFill>
                <a:latin typeface="Calibri" panose="020F0502020204030204" pitchFamily="34" charset="0"/>
                <a:cs typeface="Calibri" panose="020F0502020204030204" pitchFamily="34" charset="0"/>
              </a:rPr>
              <a:t>, Vermeidung von Blähungen und Reduzierung der negativen Auswirkungen von </a:t>
            </a:r>
            <a:r>
              <a:rPr lang="en-GB" altLang="nl-NL" sz="2400" dirty="0" err="1">
                <a:solidFill>
                  <a:prstClr val="black"/>
                </a:solidFill>
                <a:latin typeface="Calibri" panose="020F0502020204030204" pitchFamily="34" charset="0"/>
                <a:cs typeface="Calibri" panose="020F0502020204030204" pitchFamily="34" charset="0"/>
              </a:rPr>
              <a:t>Endoparasiten</a:t>
            </a:r>
            <a:r>
              <a:rPr lang="en-GB" altLang="nl-NL" sz="2400" dirty="0">
                <a:solidFill>
                  <a:prstClr val="black"/>
                </a:solidFill>
                <a:latin typeface="Calibri" panose="020F0502020204030204" pitchFamily="34" charset="0"/>
                <a:cs typeface="Calibri" panose="020F0502020204030204" pitchFamily="34" charset="0"/>
              </a:rPr>
              <a:t> bei Schafen.</a:t>
            </a:r>
            <a:endParaRPr lang="fr-FR" altLang="nl-NL" sz="2400" dirty="0">
              <a:solidFill>
                <a:prstClr val="black"/>
              </a:solidFill>
              <a:latin typeface="Calibri" panose="020F0502020204030204" pitchFamily="34" charset="0"/>
              <a:cs typeface="Calibri" panose="020F0502020204030204" pitchFamily="34" charset="0"/>
            </a:endParaRPr>
          </a:p>
        </p:txBody>
      </p:sp>
      <p:sp>
        <p:nvSpPr>
          <p:cNvPr id="2" name="Titel 1"/>
          <p:cNvSpPr>
            <a:spLocks noGrp="1"/>
          </p:cNvSpPr>
          <p:nvPr>
            <p:ph type="title"/>
          </p:nvPr>
        </p:nvSpPr>
        <p:spPr/>
        <p:txBody>
          <a:bodyPr/>
          <a:lstStyle/>
          <a:p>
            <a:endParaRPr lang="nl-NL" dirty="0"/>
          </a:p>
        </p:txBody>
      </p:sp>
    </p:spTree>
    <p:extLst>
      <p:ext uri="{BB962C8B-B14F-4D97-AF65-F5344CB8AC3E}">
        <p14:creationId xmlns:p14="http://schemas.microsoft.com/office/powerpoint/2010/main" val="31736295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2770" name="Text Box 5">
            <a:extLst>
              <a:ext uri="{FF2B5EF4-FFF2-40B4-BE49-F238E27FC236}">
                <a16:creationId xmlns:a16="http://schemas.microsoft.com/office/drawing/2014/main" id="{E4D37205-90FF-4E69-BB0C-D3BD87989590}"/>
              </a:ext>
            </a:extLst>
          </p:cNvPr>
          <p:cNvSpPr txBox="1">
            <a:spLocks noChangeArrowheads="1"/>
          </p:cNvSpPr>
          <p:nvPr/>
        </p:nvSpPr>
        <p:spPr bwMode="auto">
          <a:xfrm>
            <a:off x="295564" y="544731"/>
            <a:ext cx="5457536" cy="400110"/>
          </a:xfrm>
          <a:prstGeom prst="rect">
            <a:avLst/>
          </a:prstGeom>
          <a:solidFill>
            <a:schemeClr val="accent3"/>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2000" b="1" dirty="0">
                <a:solidFill>
                  <a:prstClr val="black"/>
                </a:solidFill>
                <a:latin typeface="Calibri"/>
                <a:cs typeface="Times New Roman" panose="02020603050405020304" pitchFamily="18" charset="0"/>
              </a:rPr>
              <a:t>Ziel: 40-50% </a:t>
            </a:r>
            <a:r>
              <a:rPr lang="fr-BE" altLang="nl-NL" sz="2000" b="1" dirty="0" err="1">
                <a:solidFill>
                  <a:prstClr val="black"/>
                </a:solidFill>
                <a:latin typeface="Calibri"/>
                <a:cs typeface="Times New Roman" panose="02020603050405020304" pitchFamily="18" charset="0"/>
              </a:rPr>
              <a:t>Weißklee</a:t>
            </a:r>
            <a:r>
              <a:rPr lang="fr-BE" altLang="nl-NL" sz="2000" b="1" dirty="0">
                <a:solidFill>
                  <a:prstClr val="black"/>
                </a:solidFill>
                <a:latin typeface="Calibri"/>
                <a:cs typeface="Times New Roman" panose="02020603050405020304" pitchFamily="18" charset="0"/>
              </a:rPr>
              <a:t> im </a:t>
            </a:r>
            <a:r>
              <a:rPr lang="fr-BE" altLang="nl-NL" sz="2000" b="1" dirty="0" err="1">
                <a:solidFill>
                  <a:prstClr val="black"/>
                </a:solidFill>
                <a:latin typeface="Calibri"/>
                <a:cs typeface="Times New Roman" panose="02020603050405020304" pitchFamily="18" charset="0"/>
              </a:rPr>
              <a:t>Sommer</a:t>
            </a:r>
            <a:endParaRPr lang="fr-FR" altLang="nl-NL" sz="2000" b="1" dirty="0">
              <a:solidFill>
                <a:prstClr val="black"/>
              </a:solidFill>
              <a:latin typeface="Calibri"/>
              <a:cs typeface="Times New Roman" panose="02020603050405020304" pitchFamily="18" charset="0"/>
            </a:endParaRPr>
          </a:p>
        </p:txBody>
      </p:sp>
      <p:sp>
        <p:nvSpPr>
          <p:cNvPr id="32771" name="Line 13">
            <a:extLst>
              <a:ext uri="{FF2B5EF4-FFF2-40B4-BE49-F238E27FC236}">
                <a16:creationId xmlns:a16="http://schemas.microsoft.com/office/drawing/2014/main" id="{ED5CEF0F-27C0-468E-BA92-90F87876ED03}"/>
              </a:ext>
            </a:extLst>
          </p:cNvPr>
          <p:cNvSpPr>
            <a:spLocks noChangeShapeType="1"/>
          </p:cNvSpPr>
          <p:nvPr/>
        </p:nvSpPr>
        <p:spPr bwMode="auto">
          <a:xfrm>
            <a:off x="3810000" y="5257800"/>
            <a:ext cx="0" cy="2286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32772" name="Line 14">
            <a:extLst>
              <a:ext uri="{FF2B5EF4-FFF2-40B4-BE49-F238E27FC236}">
                <a16:creationId xmlns:a16="http://schemas.microsoft.com/office/drawing/2014/main" id="{399559D4-0E0A-4307-AD85-D16739A72467}"/>
              </a:ext>
            </a:extLst>
          </p:cNvPr>
          <p:cNvSpPr>
            <a:spLocks noChangeShapeType="1"/>
          </p:cNvSpPr>
          <p:nvPr/>
        </p:nvSpPr>
        <p:spPr bwMode="auto">
          <a:xfrm>
            <a:off x="3810000" y="2057400"/>
            <a:ext cx="0" cy="7620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32773" name="Line 15">
            <a:extLst>
              <a:ext uri="{FF2B5EF4-FFF2-40B4-BE49-F238E27FC236}">
                <a16:creationId xmlns:a16="http://schemas.microsoft.com/office/drawing/2014/main" id="{FF5FB570-641F-49CA-8A0A-E191F4B6D4C5}"/>
              </a:ext>
            </a:extLst>
          </p:cNvPr>
          <p:cNvSpPr>
            <a:spLocks noChangeShapeType="1"/>
          </p:cNvSpPr>
          <p:nvPr/>
        </p:nvSpPr>
        <p:spPr bwMode="auto">
          <a:xfrm flipV="1">
            <a:off x="6934200" y="4191000"/>
            <a:ext cx="0" cy="3048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32774" name="Line 16">
            <a:extLst>
              <a:ext uri="{FF2B5EF4-FFF2-40B4-BE49-F238E27FC236}">
                <a16:creationId xmlns:a16="http://schemas.microsoft.com/office/drawing/2014/main" id="{58221E86-4B80-4EF7-A8D4-8E7569904406}"/>
              </a:ext>
            </a:extLst>
          </p:cNvPr>
          <p:cNvSpPr>
            <a:spLocks noChangeShapeType="1"/>
          </p:cNvSpPr>
          <p:nvPr/>
        </p:nvSpPr>
        <p:spPr bwMode="auto">
          <a:xfrm>
            <a:off x="7391400" y="2209800"/>
            <a:ext cx="0" cy="4572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32775" name="Line 17">
            <a:extLst>
              <a:ext uri="{FF2B5EF4-FFF2-40B4-BE49-F238E27FC236}">
                <a16:creationId xmlns:a16="http://schemas.microsoft.com/office/drawing/2014/main" id="{B17FC8A8-8487-4B37-B28D-AB8318D11590}"/>
              </a:ext>
            </a:extLst>
          </p:cNvPr>
          <p:cNvSpPr>
            <a:spLocks noChangeShapeType="1"/>
          </p:cNvSpPr>
          <p:nvPr/>
        </p:nvSpPr>
        <p:spPr bwMode="auto">
          <a:xfrm>
            <a:off x="3124200" y="6183313"/>
            <a:ext cx="48768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32776" name="Line 18">
            <a:extLst>
              <a:ext uri="{FF2B5EF4-FFF2-40B4-BE49-F238E27FC236}">
                <a16:creationId xmlns:a16="http://schemas.microsoft.com/office/drawing/2014/main" id="{907E39A2-006C-4DFB-AD3A-43F235221DE2}"/>
              </a:ext>
            </a:extLst>
          </p:cNvPr>
          <p:cNvSpPr>
            <a:spLocks noChangeShapeType="1"/>
          </p:cNvSpPr>
          <p:nvPr/>
        </p:nvSpPr>
        <p:spPr bwMode="auto">
          <a:xfrm>
            <a:off x="3276600" y="6183313"/>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32777" name="Line 19">
            <a:extLst>
              <a:ext uri="{FF2B5EF4-FFF2-40B4-BE49-F238E27FC236}">
                <a16:creationId xmlns:a16="http://schemas.microsoft.com/office/drawing/2014/main" id="{160129B5-44D7-4A59-B8CC-CC54D909EE0E}"/>
              </a:ext>
            </a:extLst>
          </p:cNvPr>
          <p:cNvSpPr>
            <a:spLocks noChangeShapeType="1"/>
          </p:cNvSpPr>
          <p:nvPr/>
        </p:nvSpPr>
        <p:spPr bwMode="auto">
          <a:xfrm>
            <a:off x="7848600" y="6183313"/>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32778" name="Rectangle 29">
            <a:extLst>
              <a:ext uri="{FF2B5EF4-FFF2-40B4-BE49-F238E27FC236}">
                <a16:creationId xmlns:a16="http://schemas.microsoft.com/office/drawing/2014/main" id="{4CEA6B2A-A9CB-4F30-9586-9E012E83029A}"/>
              </a:ext>
            </a:extLst>
          </p:cNvPr>
          <p:cNvSpPr>
            <a:spLocks noChangeArrowheads="1"/>
          </p:cNvSpPr>
          <p:nvPr/>
        </p:nvSpPr>
        <p:spPr bwMode="auto">
          <a:xfrm>
            <a:off x="4419600" y="1524000"/>
            <a:ext cx="990600" cy="4114800"/>
          </a:xfrm>
          <a:prstGeom prst="rect">
            <a:avLst/>
          </a:prstGeom>
          <a:solidFill>
            <a:srgbClr val="00CC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prstClr val="black"/>
              </a:solidFill>
              <a:latin typeface="Calibri"/>
            </a:endParaRPr>
          </a:p>
        </p:txBody>
      </p:sp>
      <p:sp>
        <p:nvSpPr>
          <p:cNvPr id="32779" name="Rectangle 30">
            <a:extLst>
              <a:ext uri="{FF2B5EF4-FFF2-40B4-BE49-F238E27FC236}">
                <a16:creationId xmlns:a16="http://schemas.microsoft.com/office/drawing/2014/main" id="{BC7C1810-F952-4395-928F-1AE048E3C9CD}"/>
              </a:ext>
            </a:extLst>
          </p:cNvPr>
          <p:cNvSpPr>
            <a:spLocks noChangeArrowheads="1"/>
          </p:cNvSpPr>
          <p:nvPr/>
        </p:nvSpPr>
        <p:spPr bwMode="auto">
          <a:xfrm>
            <a:off x="5410200" y="1524000"/>
            <a:ext cx="762000" cy="4114800"/>
          </a:xfrm>
          <a:prstGeom prst="rect">
            <a:avLst/>
          </a:prstGeom>
          <a:solidFill>
            <a:srgbClr val="FF9900"/>
          </a:solidFill>
          <a:ln>
            <a:noFill/>
          </a:ln>
          <a:extLst>
            <a:ext uri="{91240B29-F687-4F45-9708-019B960494DF}">
              <a14:hiddenLine xmlns:a14="http://schemas.microsoft.com/office/drawing/2010/main" w="9525">
                <a:solidFill>
                  <a:srgbClr val="FF99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prstClr val="black"/>
              </a:solidFill>
              <a:latin typeface="Calibri"/>
            </a:endParaRPr>
          </a:p>
        </p:txBody>
      </p:sp>
      <p:sp>
        <p:nvSpPr>
          <p:cNvPr id="32780" name="Text Box 39">
            <a:extLst>
              <a:ext uri="{FF2B5EF4-FFF2-40B4-BE49-F238E27FC236}">
                <a16:creationId xmlns:a16="http://schemas.microsoft.com/office/drawing/2014/main" id="{EC267DC8-9F9A-4F23-9F34-DDC258213C63}"/>
              </a:ext>
            </a:extLst>
          </p:cNvPr>
          <p:cNvSpPr txBox="1">
            <a:spLocks noChangeArrowheads="1"/>
          </p:cNvSpPr>
          <p:nvPr/>
        </p:nvSpPr>
        <p:spPr bwMode="auto">
          <a:xfrm>
            <a:off x="6858000" y="14478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50000"/>
              </a:spcBef>
              <a:spcAft>
                <a:spcPct val="0"/>
              </a:spcAft>
              <a:buFontTx/>
              <a:buNone/>
              <a:defRPr/>
            </a:pPr>
            <a:r>
              <a:rPr lang="fr-FR" altLang="nl-NL" sz="1800" b="1" dirty="0" err="1" smtClean="0">
                <a:solidFill>
                  <a:prstClr val="black"/>
                </a:solidFill>
                <a:latin typeface="Calibri"/>
              </a:rPr>
              <a:t>Trockenmasse-ertrag</a:t>
            </a:r>
            <a:r>
              <a:rPr lang="fr-FR" altLang="nl-NL" sz="1800" b="1" dirty="0" smtClean="0">
                <a:solidFill>
                  <a:prstClr val="black"/>
                </a:solidFill>
                <a:latin typeface="Calibri"/>
              </a:rPr>
              <a:t> </a:t>
            </a:r>
            <a:r>
              <a:rPr lang="fr-FR" altLang="nl-NL" sz="1800" b="1" dirty="0">
                <a:solidFill>
                  <a:prstClr val="black"/>
                </a:solidFill>
                <a:latin typeface="Calibri"/>
              </a:rPr>
              <a:t>(t/ha)</a:t>
            </a:r>
          </a:p>
        </p:txBody>
      </p:sp>
      <p:sp>
        <p:nvSpPr>
          <p:cNvPr id="32781" name="Text Box 40">
            <a:extLst>
              <a:ext uri="{FF2B5EF4-FFF2-40B4-BE49-F238E27FC236}">
                <a16:creationId xmlns:a16="http://schemas.microsoft.com/office/drawing/2014/main" id="{FCCDD8F2-A565-4D49-A0A1-E9A9C04A54E8}"/>
              </a:ext>
            </a:extLst>
          </p:cNvPr>
          <p:cNvSpPr txBox="1">
            <a:spLocks noChangeArrowheads="1"/>
          </p:cNvSpPr>
          <p:nvPr/>
        </p:nvSpPr>
        <p:spPr bwMode="auto">
          <a:xfrm>
            <a:off x="2438400" y="16002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50000"/>
              </a:spcBef>
              <a:spcAft>
                <a:spcPct val="0"/>
              </a:spcAft>
              <a:buFontTx/>
              <a:buNone/>
              <a:defRPr/>
            </a:pPr>
            <a:r>
              <a:rPr lang="fr-FR" altLang="nl-NL" sz="1800" b="1">
                <a:solidFill>
                  <a:prstClr val="black"/>
                </a:solidFill>
                <a:latin typeface="Calibri"/>
              </a:rPr>
              <a:t>Produktion pro Tier</a:t>
            </a:r>
          </a:p>
        </p:txBody>
      </p:sp>
      <p:sp>
        <p:nvSpPr>
          <p:cNvPr id="32782" name="Text Box 41">
            <a:extLst>
              <a:ext uri="{FF2B5EF4-FFF2-40B4-BE49-F238E27FC236}">
                <a16:creationId xmlns:a16="http://schemas.microsoft.com/office/drawing/2014/main" id="{DE0CC79A-5EB6-4E8D-9349-757F3841C0B1}"/>
              </a:ext>
            </a:extLst>
          </p:cNvPr>
          <p:cNvSpPr txBox="1">
            <a:spLocks noChangeArrowheads="1"/>
          </p:cNvSpPr>
          <p:nvPr/>
        </p:nvSpPr>
        <p:spPr bwMode="auto">
          <a:xfrm>
            <a:off x="2438400" y="45720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50000"/>
              </a:spcBef>
              <a:spcAft>
                <a:spcPct val="0"/>
              </a:spcAft>
              <a:buFontTx/>
              <a:buNone/>
              <a:defRPr/>
            </a:pPr>
            <a:r>
              <a:rPr lang="fr-FR" altLang="nl-NL" sz="1800" b="1" dirty="0" err="1">
                <a:solidFill>
                  <a:prstClr val="black"/>
                </a:solidFill>
                <a:latin typeface="Calibri"/>
              </a:rPr>
              <a:t>Risiko</a:t>
            </a:r>
            <a:r>
              <a:rPr lang="fr-FR" altLang="nl-NL" sz="1800" b="1" dirty="0">
                <a:solidFill>
                  <a:prstClr val="black"/>
                </a:solidFill>
                <a:latin typeface="Calibri"/>
              </a:rPr>
              <a:t> der </a:t>
            </a:r>
            <a:r>
              <a:rPr lang="fr-FR" altLang="nl-NL" sz="1800" b="1" dirty="0" err="1">
                <a:solidFill>
                  <a:prstClr val="black"/>
                </a:solidFill>
                <a:latin typeface="Calibri"/>
              </a:rPr>
              <a:t>Nitrat-Auswaschung</a:t>
            </a:r>
            <a:endParaRPr lang="fr-FR" altLang="nl-NL" sz="1800" b="1" dirty="0">
              <a:solidFill>
                <a:prstClr val="black"/>
              </a:solidFill>
              <a:latin typeface="Calibri"/>
            </a:endParaRPr>
          </a:p>
        </p:txBody>
      </p:sp>
      <p:sp>
        <p:nvSpPr>
          <p:cNvPr id="32783" name="Text Box 42">
            <a:extLst>
              <a:ext uri="{FF2B5EF4-FFF2-40B4-BE49-F238E27FC236}">
                <a16:creationId xmlns:a16="http://schemas.microsoft.com/office/drawing/2014/main" id="{A17B9872-0776-4717-B0C6-9BEAC5B3D920}"/>
              </a:ext>
            </a:extLst>
          </p:cNvPr>
          <p:cNvSpPr txBox="1">
            <a:spLocks noChangeArrowheads="1"/>
          </p:cNvSpPr>
          <p:nvPr/>
        </p:nvSpPr>
        <p:spPr bwMode="auto">
          <a:xfrm>
            <a:off x="6553200" y="4572000"/>
            <a:ext cx="1806575"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50000"/>
              </a:spcBef>
              <a:spcAft>
                <a:spcPct val="0"/>
              </a:spcAft>
              <a:buFontTx/>
              <a:buNone/>
              <a:defRPr/>
            </a:pPr>
            <a:r>
              <a:rPr lang="fr-FR" altLang="nl-NL" sz="1800" b="1" dirty="0" err="1">
                <a:solidFill>
                  <a:prstClr val="black"/>
                </a:solidFill>
                <a:latin typeface="Calibri"/>
              </a:rPr>
              <a:t>Bläh</a:t>
            </a:r>
            <a:r>
              <a:rPr lang="fr-FR" altLang="nl-NL" sz="1800" b="1" dirty="0">
                <a:solidFill>
                  <a:prstClr val="black"/>
                </a:solidFill>
                <a:latin typeface="Calibri"/>
              </a:rPr>
              <a:t>-R</a:t>
            </a:r>
            <a:r>
              <a:rPr lang="fr-FR" altLang="nl-NL" sz="1800" b="1" dirty="0" err="1">
                <a:solidFill>
                  <a:prstClr val="black"/>
                </a:solidFill>
                <a:latin typeface="Calibri"/>
              </a:rPr>
              <a:t>isiko</a:t>
            </a:r>
            <a:endParaRPr lang="fr-FR" altLang="nl-NL" sz="1800" b="1" dirty="0">
              <a:solidFill>
                <a:prstClr val="black"/>
              </a:solidFill>
              <a:latin typeface="Calibri"/>
            </a:endParaRPr>
          </a:p>
        </p:txBody>
      </p:sp>
      <p:sp>
        <p:nvSpPr>
          <p:cNvPr id="32784" name="Text Box 43">
            <a:extLst>
              <a:ext uri="{FF2B5EF4-FFF2-40B4-BE49-F238E27FC236}">
                <a16:creationId xmlns:a16="http://schemas.microsoft.com/office/drawing/2014/main" id="{D01E9E66-3D63-46DD-9D30-8E2DBB85435D}"/>
              </a:ext>
            </a:extLst>
          </p:cNvPr>
          <p:cNvSpPr txBox="1">
            <a:spLocks noChangeArrowheads="1"/>
          </p:cNvSpPr>
          <p:nvPr/>
        </p:nvSpPr>
        <p:spPr bwMode="auto">
          <a:xfrm>
            <a:off x="4267200" y="5791200"/>
            <a:ext cx="29718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50000"/>
              </a:spcBef>
              <a:spcAft>
                <a:spcPct val="0"/>
              </a:spcAft>
              <a:buFontTx/>
              <a:buNone/>
              <a:defRPr/>
            </a:pPr>
            <a:r>
              <a:rPr lang="fr-FR" altLang="nl-NL" sz="1400" b="1" dirty="0">
                <a:solidFill>
                  <a:prstClr val="black"/>
                </a:solidFill>
                <a:latin typeface="Calibri"/>
              </a:rPr>
              <a:t>Optimum	     </a:t>
            </a:r>
            <a:r>
              <a:rPr lang="fr-FR" altLang="nl-NL" sz="1400" b="1" dirty="0" err="1">
                <a:solidFill>
                  <a:prstClr val="black"/>
                </a:solidFill>
                <a:latin typeface="Calibri"/>
              </a:rPr>
              <a:t>Risikobereich</a:t>
            </a:r>
            <a:endParaRPr lang="fr-FR" altLang="nl-NL" sz="1400" b="1" dirty="0">
              <a:solidFill>
                <a:prstClr val="black"/>
              </a:solidFill>
              <a:latin typeface="Calibri"/>
            </a:endParaRPr>
          </a:p>
        </p:txBody>
      </p:sp>
      <p:sp>
        <p:nvSpPr>
          <p:cNvPr id="32785" name="Line 44">
            <a:extLst>
              <a:ext uri="{FF2B5EF4-FFF2-40B4-BE49-F238E27FC236}">
                <a16:creationId xmlns:a16="http://schemas.microsoft.com/office/drawing/2014/main" id="{CE7BA887-F01A-4DAB-AF41-221FFABD8BBC}"/>
              </a:ext>
            </a:extLst>
          </p:cNvPr>
          <p:cNvSpPr>
            <a:spLocks noChangeShapeType="1"/>
          </p:cNvSpPr>
          <p:nvPr/>
        </p:nvSpPr>
        <p:spPr bwMode="auto">
          <a:xfrm>
            <a:off x="4419600" y="5791200"/>
            <a:ext cx="990600" cy="0"/>
          </a:xfrm>
          <a:prstGeom prst="line">
            <a:avLst/>
          </a:prstGeom>
          <a:noFill/>
          <a:ln w="38100">
            <a:solidFill>
              <a:srgbClr val="00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32786" name="Line 45">
            <a:extLst>
              <a:ext uri="{FF2B5EF4-FFF2-40B4-BE49-F238E27FC236}">
                <a16:creationId xmlns:a16="http://schemas.microsoft.com/office/drawing/2014/main" id="{52B388E8-5C2F-4F88-89EB-061B87FB0598}"/>
              </a:ext>
            </a:extLst>
          </p:cNvPr>
          <p:cNvSpPr>
            <a:spLocks noChangeShapeType="1"/>
          </p:cNvSpPr>
          <p:nvPr/>
        </p:nvSpPr>
        <p:spPr bwMode="auto">
          <a:xfrm>
            <a:off x="5410200" y="5791200"/>
            <a:ext cx="762000" cy="0"/>
          </a:xfrm>
          <a:prstGeom prst="line">
            <a:avLst/>
          </a:prstGeom>
          <a:noFill/>
          <a:ln w="38100">
            <a:solidFill>
              <a:srgbClr val="FF99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32787" name="Line 46">
            <a:extLst>
              <a:ext uri="{FF2B5EF4-FFF2-40B4-BE49-F238E27FC236}">
                <a16:creationId xmlns:a16="http://schemas.microsoft.com/office/drawing/2014/main" id="{5ED91E34-DF53-4E99-8939-9FE348834AED}"/>
              </a:ext>
            </a:extLst>
          </p:cNvPr>
          <p:cNvSpPr>
            <a:spLocks noChangeShapeType="1"/>
          </p:cNvSpPr>
          <p:nvPr/>
        </p:nvSpPr>
        <p:spPr bwMode="auto">
          <a:xfrm>
            <a:off x="3124200" y="6183313"/>
            <a:ext cx="4876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32788" name="Line 47">
            <a:extLst>
              <a:ext uri="{FF2B5EF4-FFF2-40B4-BE49-F238E27FC236}">
                <a16:creationId xmlns:a16="http://schemas.microsoft.com/office/drawing/2014/main" id="{991D2FFC-8EE0-4B4F-A4EA-85876D71BF9B}"/>
              </a:ext>
            </a:extLst>
          </p:cNvPr>
          <p:cNvSpPr>
            <a:spLocks noChangeShapeType="1"/>
          </p:cNvSpPr>
          <p:nvPr/>
        </p:nvSpPr>
        <p:spPr bwMode="auto">
          <a:xfrm>
            <a:off x="3276600" y="6183313"/>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32789" name="Line 48">
            <a:extLst>
              <a:ext uri="{FF2B5EF4-FFF2-40B4-BE49-F238E27FC236}">
                <a16:creationId xmlns:a16="http://schemas.microsoft.com/office/drawing/2014/main" id="{F782A809-E075-496B-B71A-181704A66816}"/>
              </a:ext>
            </a:extLst>
          </p:cNvPr>
          <p:cNvSpPr>
            <a:spLocks noChangeShapeType="1"/>
          </p:cNvSpPr>
          <p:nvPr/>
        </p:nvSpPr>
        <p:spPr bwMode="auto">
          <a:xfrm>
            <a:off x="7848600" y="6183313"/>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32790" name="Text Box 49">
            <a:extLst>
              <a:ext uri="{FF2B5EF4-FFF2-40B4-BE49-F238E27FC236}">
                <a16:creationId xmlns:a16="http://schemas.microsoft.com/office/drawing/2014/main" id="{A71410C0-6D0D-42AB-9BD6-C3BE677B9305}"/>
              </a:ext>
            </a:extLst>
          </p:cNvPr>
          <p:cNvSpPr txBox="1">
            <a:spLocks noChangeArrowheads="1"/>
          </p:cNvSpPr>
          <p:nvPr/>
        </p:nvSpPr>
        <p:spPr bwMode="auto">
          <a:xfrm>
            <a:off x="3124200" y="6345238"/>
            <a:ext cx="184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50000"/>
              </a:spcBef>
              <a:spcAft>
                <a:spcPct val="0"/>
              </a:spcAft>
              <a:buFontTx/>
              <a:buNone/>
              <a:defRPr/>
            </a:pPr>
            <a:r>
              <a:rPr lang="fr-FR" altLang="nl-NL" sz="1400" b="1">
                <a:solidFill>
                  <a:prstClr val="black"/>
                </a:solidFill>
                <a:latin typeface="Calibri"/>
              </a:rPr>
              <a:t>0</a:t>
            </a:r>
          </a:p>
        </p:txBody>
      </p:sp>
      <p:sp>
        <p:nvSpPr>
          <p:cNvPr id="32791" name="Text Box 50">
            <a:extLst>
              <a:ext uri="{FF2B5EF4-FFF2-40B4-BE49-F238E27FC236}">
                <a16:creationId xmlns:a16="http://schemas.microsoft.com/office/drawing/2014/main" id="{83A04B1A-B1EA-4262-B097-063EB0028854}"/>
              </a:ext>
            </a:extLst>
          </p:cNvPr>
          <p:cNvSpPr txBox="1">
            <a:spLocks noChangeArrowheads="1"/>
          </p:cNvSpPr>
          <p:nvPr/>
        </p:nvSpPr>
        <p:spPr bwMode="auto">
          <a:xfrm>
            <a:off x="7503535" y="6335713"/>
            <a:ext cx="609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50000"/>
              </a:spcBef>
              <a:spcAft>
                <a:spcPct val="0"/>
              </a:spcAft>
              <a:buFontTx/>
              <a:buNone/>
              <a:defRPr/>
            </a:pPr>
            <a:r>
              <a:rPr lang="fr-FR" altLang="nl-NL" sz="1400" b="1">
                <a:solidFill>
                  <a:prstClr val="black"/>
                </a:solidFill>
                <a:latin typeface="Calibri"/>
              </a:rPr>
              <a:t>100</a:t>
            </a:r>
          </a:p>
        </p:txBody>
      </p:sp>
      <p:sp>
        <p:nvSpPr>
          <p:cNvPr id="32792" name="Text Box 51">
            <a:extLst>
              <a:ext uri="{FF2B5EF4-FFF2-40B4-BE49-F238E27FC236}">
                <a16:creationId xmlns:a16="http://schemas.microsoft.com/office/drawing/2014/main" id="{E20CB846-EB19-46B5-A06A-776FBB895A09}"/>
              </a:ext>
            </a:extLst>
          </p:cNvPr>
          <p:cNvSpPr txBox="1">
            <a:spLocks noChangeArrowheads="1"/>
          </p:cNvSpPr>
          <p:nvPr/>
        </p:nvSpPr>
        <p:spPr bwMode="auto">
          <a:xfrm>
            <a:off x="4191000" y="6335713"/>
            <a:ext cx="28956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50000"/>
              </a:spcBef>
              <a:spcAft>
                <a:spcPct val="0"/>
              </a:spcAft>
              <a:buFontTx/>
              <a:buNone/>
              <a:defRPr/>
            </a:pPr>
            <a:r>
              <a:rPr lang="fr-FR" altLang="nl-NL" sz="2000" b="1">
                <a:solidFill>
                  <a:prstClr val="black"/>
                </a:solidFill>
                <a:latin typeface="Calibri"/>
              </a:rPr>
              <a:t>Kleeanteil (%)</a:t>
            </a:r>
          </a:p>
        </p:txBody>
      </p:sp>
      <p:sp>
        <p:nvSpPr>
          <p:cNvPr id="32793" name="Text Box 54">
            <a:extLst>
              <a:ext uri="{FF2B5EF4-FFF2-40B4-BE49-F238E27FC236}">
                <a16:creationId xmlns:a16="http://schemas.microsoft.com/office/drawing/2014/main" id="{4DA717E0-2CAC-4E43-B00B-BD384DDB222B}"/>
              </a:ext>
            </a:extLst>
          </p:cNvPr>
          <p:cNvSpPr txBox="1">
            <a:spLocks noChangeArrowheads="1"/>
          </p:cNvSpPr>
          <p:nvPr/>
        </p:nvSpPr>
        <p:spPr bwMode="auto">
          <a:xfrm>
            <a:off x="533400" y="6365875"/>
            <a:ext cx="22860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50000"/>
              </a:spcBef>
              <a:spcAft>
                <a:spcPct val="0"/>
              </a:spcAft>
              <a:buFontTx/>
              <a:buNone/>
              <a:defRPr/>
            </a:pPr>
            <a:r>
              <a:rPr lang="fr-FR" altLang="nl-NL" sz="1400" b="1">
                <a:solidFill>
                  <a:prstClr val="black"/>
                </a:solidFill>
                <a:latin typeface="Calibri"/>
              </a:rPr>
              <a:t>Quelle: Pfimlin, 1993</a:t>
            </a:r>
          </a:p>
        </p:txBody>
      </p:sp>
      <p:sp>
        <p:nvSpPr>
          <p:cNvPr id="90168" name="Freeform 56">
            <a:extLst>
              <a:ext uri="{FF2B5EF4-FFF2-40B4-BE49-F238E27FC236}">
                <a16:creationId xmlns:a16="http://schemas.microsoft.com/office/drawing/2014/main" id="{BDD43F75-CDC5-4BFF-8E08-D71910ADC84A}"/>
              </a:ext>
            </a:extLst>
          </p:cNvPr>
          <p:cNvSpPr>
            <a:spLocks/>
          </p:cNvSpPr>
          <p:nvPr/>
        </p:nvSpPr>
        <p:spPr bwMode="auto">
          <a:xfrm>
            <a:off x="3810000" y="3886200"/>
            <a:ext cx="2667000" cy="1676400"/>
          </a:xfrm>
          <a:custGeom>
            <a:avLst/>
            <a:gdLst>
              <a:gd name="T0" fmla="*/ 0 w 1680"/>
              <a:gd name="T1" fmla="*/ 1676400 h 1056"/>
              <a:gd name="T2" fmla="*/ 914400 w 1680"/>
              <a:gd name="T3" fmla="*/ 1447800 h 1056"/>
              <a:gd name="T4" fmla="*/ 1905000 w 1680"/>
              <a:gd name="T5" fmla="*/ 914400 h 1056"/>
              <a:gd name="T6" fmla="*/ 2667000 w 1680"/>
              <a:gd name="T7" fmla="*/ 0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0" h="1056">
                <a:moveTo>
                  <a:pt x="0" y="1056"/>
                </a:moveTo>
                <a:cubicBezTo>
                  <a:pt x="188" y="1024"/>
                  <a:pt x="376" y="992"/>
                  <a:pt x="576" y="912"/>
                </a:cubicBezTo>
                <a:cubicBezTo>
                  <a:pt x="776" y="832"/>
                  <a:pt x="1016" y="728"/>
                  <a:pt x="1200" y="576"/>
                </a:cubicBezTo>
                <a:cubicBezTo>
                  <a:pt x="1384" y="424"/>
                  <a:pt x="1532" y="212"/>
                  <a:pt x="1680" y="0"/>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0" fontAlgn="base" hangingPunct="0">
              <a:spcBef>
                <a:spcPct val="0"/>
              </a:spcBef>
              <a:spcAft>
                <a:spcPct val="0"/>
              </a:spcAft>
              <a:defRPr/>
            </a:pPr>
            <a:endParaRPr lang="nl-NL" sz="2400">
              <a:solidFill>
                <a:prstClr val="black"/>
              </a:solidFill>
              <a:ea typeface="MS PGothic" panose="020B0600070205080204" pitchFamily="34" charset="-128"/>
            </a:endParaRPr>
          </a:p>
        </p:txBody>
      </p:sp>
      <p:sp>
        <p:nvSpPr>
          <p:cNvPr id="32795" name="Line 57">
            <a:extLst>
              <a:ext uri="{FF2B5EF4-FFF2-40B4-BE49-F238E27FC236}">
                <a16:creationId xmlns:a16="http://schemas.microsoft.com/office/drawing/2014/main" id="{CE07C516-8584-481B-B1C5-CCAFF39FFB2C}"/>
              </a:ext>
            </a:extLst>
          </p:cNvPr>
          <p:cNvSpPr>
            <a:spLocks noChangeShapeType="1"/>
          </p:cNvSpPr>
          <p:nvPr/>
        </p:nvSpPr>
        <p:spPr bwMode="auto">
          <a:xfrm flipV="1">
            <a:off x="4038600" y="4038600"/>
            <a:ext cx="3124200" cy="1752600"/>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90170" name="Freeform 58">
            <a:extLst>
              <a:ext uri="{FF2B5EF4-FFF2-40B4-BE49-F238E27FC236}">
                <a16:creationId xmlns:a16="http://schemas.microsoft.com/office/drawing/2014/main" id="{7F8E3171-E8AD-47F7-A98E-186AA1DEC742}"/>
              </a:ext>
            </a:extLst>
          </p:cNvPr>
          <p:cNvSpPr>
            <a:spLocks/>
          </p:cNvSpPr>
          <p:nvPr/>
        </p:nvSpPr>
        <p:spPr bwMode="auto">
          <a:xfrm>
            <a:off x="3352800" y="1828800"/>
            <a:ext cx="4267200" cy="2146300"/>
          </a:xfrm>
          <a:custGeom>
            <a:avLst/>
            <a:gdLst>
              <a:gd name="T0" fmla="*/ 0 w 2688"/>
              <a:gd name="T1" fmla="*/ 2146300 h 1352"/>
              <a:gd name="T2" fmla="*/ 685800 w 2688"/>
              <a:gd name="T3" fmla="*/ 1155700 h 1352"/>
              <a:gd name="T4" fmla="*/ 1447800 w 2688"/>
              <a:gd name="T5" fmla="*/ 469900 h 1352"/>
              <a:gd name="T6" fmla="*/ 2209800 w 2688"/>
              <a:gd name="T7" fmla="*/ 165100 h 1352"/>
              <a:gd name="T8" fmla="*/ 3048000 w 2688"/>
              <a:gd name="T9" fmla="*/ 165100 h 1352"/>
              <a:gd name="T10" fmla="*/ 4267200 w 2688"/>
              <a:gd name="T11" fmla="*/ 1155700 h 13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88" h="1352">
                <a:moveTo>
                  <a:pt x="0" y="1352"/>
                </a:moveTo>
                <a:cubicBezTo>
                  <a:pt x="140" y="1128"/>
                  <a:pt x="280" y="904"/>
                  <a:pt x="432" y="728"/>
                </a:cubicBezTo>
                <a:cubicBezTo>
                  <a:pt x="584" y="552"/>
                  <a:pt x="752" y="400"/>
                  <a:pt x="912" y="296"/>
                </a:cubicBezTo>
                <a:cubicBezTo>
                  <a:pt x="1072" y="192"/>
                  <a:pt x="1224" y="136"/>
                  <a:pt x="1392" y="104"/>
                </a:cubicBezTo>
                <a:cubicBezTo>
                  <a:pt x="1560" y="72"/>
                  <a:pt x="1704" y="0"/>
                  <a:pt x="1920" y="104"/>
                </a:cubicBezTo>
                <a:cubicBezTo>
                  <a:pt x="2136" y="208"/>
                  <a:pt x="2560" y="624"/>
                  <a:pt x="2688" y="728"/>
                </a:cubicBezTo>
              </a:path>
            </a:pathLst>
          </a:custGeom>
          <a:noFill/>
          <a:ln w="38100" cap="flat" cmpd="sng">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0" fontAlgn="base" hangingPunct="0">
              <a:spcBef>
                <a:spcPct val="0"/>
              </a:spcBef>
              <a:spcAft>
                <a:spcPct val="0"/>
              </a:spcAft>
              <a:defRPr/>
            </a:pPr>
            <a:endParaRPr lang="nl-NL" sz="2400">
              <a:solidFill>
                <a:prstClr val="black"/>
              </a:solidFill>
              <a:ea typeface="MS PGothic" panose="020B0600070205080204" pitchFamily="34" charset="-128"/>
            </a:endParaRPr>
          </a:p>
        </p:txBody>
      </p:sp>
      <p:sp>
        <p:nvSpPr>
          <p:cNvPr id="90171" name="Freeform 59">
            <a:extLst>
              <a:ext uri="{FF2B5EF4-FFF2-40B4-BE49-F238E27FC236}">
                <a16:creationId xmlns:a16="http://schemas.microsoft.com/office/drawing/2014/main" id="{2028E398-7F86-4261-8869-B44E254E6F32}"/>
              </a:ext>
            </a:extLst>
          </p:cNvPr>
          <p:cNvSpPr>
            <a:spLocks/>
          </p:cNvSpPr>
          <p:nvPr/>
        </p:nvSpPr>
        <p:spPr bwMode="auto">
          <a:xfrm>
            <a:off x="3581400" y="2209800"/>
            <a:ext cx="3581400" cy="1016000"/>
          </a:xfrm>
          <a:custGeom>
            <a:avLst/>
            <a:gdLst>
              <a:gd name="T0" fmla="*/ 3581400 w 2256"/>
              <a:gd name="T1" fmla="*/ 1016000 h 640"/>
              <a:gd name="T2" fmla="*/ 3048000 w 2256"/>
              <a:gd name="T3" fmla="*/ 330200 h 640"/>
              <a:gd name="T4" fmla="*/ 2514600 w 2256"/>
              <a:gd name="T5" fmla="*/ 25400 h 640"/>
              <a:gd name="T6" fmla="*/ 1676400 w 2256"/>
              <a:gd name="T7" fmla="*/ 177800 h 640"/>
              <a:gd name="T8" fmla="*/ 0 w 2256"/>
              <a:gd name="T9" fmla="*/ 787400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56" h="640">
                <a:moveTo>
                  <a:pt x="2256" y="640"/>
                </a:moveTo>
                <a:cubicBezTo>
                  <a:pt x="2144" y="476"/>
                  <a:pt x="2032" y="312"/>
                  <a:pt x="1920" y="208"/>
                </a:cubicBezTo>
                <a:cubicBezTo>
                  <a:pt x="1808" y="104"/>
                  <a:pt x="1728" y="32"/>
                  <a:pt x="1584" y="16"/>
                </a:cubicBezTo>
                <a:cubicBezTo>
                  <a:pt x="1440" y="0"/>
                  <a:pt x="1320" y="32"/>
                  <a:pt x="1056" y="112"/>
                </a:cubicBezTo>
                <a:cubicBezTo>
                  <a:pt x="792" y="192"/>
                  <a:pt x="396" y="344"/>
                  <a:pt x="0" y="496"/>
                </a:cubicBezTo>
              </a:path>
            </a:pathLst>
          </a:custGeom>
          <a:noFill/>
          <a:ln w="38100"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0" fontAlgn="base" hangingPunct="0">
              <a:spcBef>
                <a:spcPct val="0"/>
              </a:spcBef>
              <a:spcAft>
                <a:spcPct val="0"/>
              </a:spcAft>
              <a:defRPr/>
            </a:pPr>
            <a:endParaRPr lang="nl-NL" sz="2400">
              <a:solidFill>
                <a:prstClr val="black"/>
              </a:solidFill>
              <a:ea typeface="MS PGothic" panose="020B0600070205080204" pitchFamily="34" charset="-128"/>
            </a:endParaRPr>
          </a:p>
        </p:txBody>
      </p:sp>
      <p:pic>
        <p:nvPicPr>
          <p:cNvPr id="32798" name="Picture 60">
            <a:extLst>
              <a:ext uri="{FF2B5EF4-FFF2-40B4-BE49-F238E27FC236}">
                <a16:creationId xmlns:a16="http://schemas.microsoft.com/office/drawing/2014/main" id="{2FA2F2EA-B57C-412A-9EEA-18A814C002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971800"/>
            <a:ext cx="1447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latin typeface="+mn-lt"/>
            </a:endParaRPr>
          </a:p>
        </p:txBody>
      </p:sp>
    </p:spTree>
    <p:extLst>
      <p:ext uri="{BB962C8B-B14F-4D97-AF65-F5344CB8AC3E}">
        <p14:creationId xmlns:p14="http://schemas.microsoft.com/office/powerpoint/2010/main" val="4529783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4818" name="Text Box 4">
            <a:extLst>
              <a:ext uri="{FF2B5EF4-FFF2-40B4-BE49-F238E27FC236}">
                <a16:creationId xmlns:a16="http://schemas.microsoft.com/office/drawing/2014/main" id="{6332443D-F0A1-4C85-BF34-7C1CFE7560F4}"/>
              </a:ext>
            </a:extLst>
          </p:cNvPr>
          <p:cNvSpPr txBox="1">
            <a:spLocks noChangeArrowheads="1"/>
          </p:cNvSpPr>
          <p:nvPr/>
        </p:nvSpPr>
        <p:spPr bwMode="auto">
          <a:xfrm>
            <a:off x="1447800" y="1905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50000"/>
              </a:spcBef>
              <a:spcAft>
                <a:spcPct val="0"/>
              </a:spcAft>
              <a:buFontTx/>
              <a:buNone/>
              <a:defRPr/>
            </a:pPr>
            <a:endParaRPr lang="nl-NL" altLang="nl-NL" sz="1200" b="1">
              <a:solidFill>
                <a:srgbClr val="FEFF12"/>
              </a:solidFill>
              <a:latin typeface="Calibri" panose="020F0502020204030204" pitchFamily="34" charset="0"/>
              <a:cs typeface="Calibri" panose="020F0502020204030204" pitchFamily="34" charset="0"/>
            </a:endParaRPr>
          </a:p>
        </p:txBody>
      </p:sp>
      <p:sp>
        <p:nvSpPr>
          <p:cNvPr id="34819" name="Text Box 5">
            <a:extLst>
              <a:ext uri="{FF2B5EF4-FFF2-40B4-BE49-F238E27FC236}">
                <a16:creationId xmlns:a16="http://schemas.microsoft.com/office/drawing/2014/main" id="{D23BD2E2-64D2-4B84-B8C3-0605DEF22145}"/>
              </a:ext>
            </a:extLst>
          </p:cNvPr>
          <p:cNvSpPr txBox="1">
            <a:spLocks noChangeArrowheads="1"/>
          </p:cNvSpPr>
          <p:nvPr/>
        </p:nvSpPr>
        <p:spPr bwMode="auto">
          <a:xfrm>
            <a:off x="3352800" y="304800"/>
            <a:ext cx="363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2400" b="1">
                <a:solidFill>
                  <a:srgbClr val="FEFF12"/>
                </a:solidFill>
                <a:latin typeface="Calibri" panose="020F0502020204030204" pitchFamily="34" charset="0"/>
                <a:cs typeface="Calibri" panose="020F0502020204030204" pitchFamily="34" charset="0"/>
              </a:rPr>
              <a:t>Fleischproduktion</a:t>
            </a:r>
            <a:endParaRPr lang="fr-FR" altLang="nl-NL" sz="2400" b="1">
              <a:solidFill>
                <a:srgbClr val="FEFF12"/>
              </a:solidFill>
              <a:latin typeface="Calibri" panose="020F0502020204030204" pitchFamily="34" charset="0"/>
              <a:cs typeface="Calibri" panose="020F0502020204030204" pitchFamily="34" charset="0"/>
            </a:endParaRPr>
          </a:p>
        </p:txBody>
      </p:sp>
      <p:grpSp>
        <p:nvGrpSpPr>
          <p:cNvPr id="34820" name="Group 50">
            <a:extLst>
              <a:ext uri="{FF2B5EF4-FFF2-40B4-BE49-F238E27FC236}">
                <a16:creationId xmlns:a16="http://schemas.microsoft.com/office/drawing/2014/main" id="{04849AAF-6684-4453-82E6-B1AB22DA19FB}"/>
              </a:ext>
            </a:extLst>
          </p:cNvPr>
          <p:cNvGrpSpPr>
            <a:grpSpLocks/>
          </p:cNvGrpSpPr>
          <p:nvPr/>
        </p:nvGrpSpPr>
        <p:grpSpPr bwMode="auto">
          <a:xfrm>
            <a:off x="2286000" y="1344613"/>
            <a:ext cx="6665917" cy="5302250"/>
            <a:chOff x="1440" y="847"/>
            <a:chExt cx="4199" cy="3340"/>
          </a:xfrm>
        </p:grpSpPr>
        <p:sp>
          <p:nvSpPr>
            <p:cNvPr id="34822" name="Text Box 6">
              <a:extLst>
                <a:ext uri="{FF2B5EF4-FFF2-40B4-BE49-F238E27FC236}">
                  <a16:creationId xmlns:a16="http://schemas.microsoft.com/office/drawing/2014/main" id="{8A19F52C-2584-4A94-BDD8-EEBF967FD2D5}"/>
                </a:ext>
              </a:extLst>
            </p:cNvPr>
            <p:cNvSpPr txBox="1">
              <a:spLocks noChangeArrowheads="1"/>
            </p:cNvSpPr>
            <p:nvPr/>
          </p:nvSpPr>
          <p:spPr bwMode="auto">
            <a:xfrm>
              <a:off x="2143" y="4013"/>
              <a:ext cx="203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200" b="1">
                  <a:solidFill>
                    <a:srgbClr val="FEFF12"/>
                  </a:solidFill>
                  <a:latin typeface="Calibri" panose="020F0502020204030204" pitchFamily="34" charset="0"/>
                  <a:cs typeface="Calibri" panose="020F0502020204030204" pitchFamily="34" charset="0"/>
                </a:rPr>
                <a:t>Quelle: Institut de l'Elevage, 1993</a:t>
              </a:r>
              <a:endParaRPr lang="fr-FR" altLang="nl-NL" sz="1200" b="1">
                <a:solidFill>
                  <a:srgbClr val="FEFF12"/>
                </a:solidFill>
                <a:latin typeface="Calibri" panose="020F0502020204030204" pitchFamily="34" charset="0"/>
                <a:cs typeface="Calibri" panose="020F0502020204030204" pitchFamily="34" charset="0"/>
              </a:endParaRPr>
            </a:p>
          </p:txBody>
        </p:sp>
        <p:sp>
          <p:nvSpPr>
            <p:cNvPr id="34823" name="Text Box 7">
              <a:extLst>
                <a:ext uri="{FF2B5EF4-FFF2-40B4-BE49-F238E27FC236}">
                  <a16:creationId xmlns:a16="http://schemas.microsoft.com/office/drawing/2014/main" id="{C543F8EA-97E3-412B-8123-2106D290A72B}"/>
                </a:ext>
              </a:extLst>
            </p:cNvPr>
            <p:cNvSpPr txBox="1">
              <a:spLocks noChangeArrowheads="1"/>
            </p:cNvSpPr>
            <p:nvPr/>
          </p:nvSpPr>
          <p:spPr bwMode="auto">
            <a:xfrm>
              <a:off x="1680" y="1208"/>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5000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1400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4824" name="Text Box 8">
              <a:extLst>
                <a:ext uri="{FF2B5EF4-FFF2-40B4-BE49-F238E27FC236}">
                  <a16:creationId xmlns:a16="http://schemas.microsoft.com/office/drawing/2014/main" id="{022CF4E1-EEE3-4343-A0DD-7F3411C45A36}"/>
                </a:ext>
              </a:extLst>
            </p:cNvPr>
            <p:cNvSpPr txBox="1">
              <a:spLocks noChangeArrowheads="1"/>
            </p:cNvSpPr>
            <p:nvPr/>
          </p:nvSpPr>
          <p:spPr bwMode="auto">
            <a:xfrm>
              <a:off x="1680" y="1645"/>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1200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4825" name="Text Box 9">
              <a:extLst>
                <a:ext uri="{FF2B5EF4-FFF2-40B4-BE49-F238E27FC236}">
                  <a16:creationId xmlns:a16="http://schemas.microsoft.com/office/drawing/2014/main" id="{B3FAE92D-AA77-4C45-8A8A-0C28B8C99556}"/>
                </a:ext>
              </a:extLst>
            </p:cNvPr>
            <p:cNvSpPr txBox="1">
              <a:spLocks noChangeArrowheads="1"/>
            </p:cNvSpPr>
            <p:nvPr/>
          </p:nvSpPr>
          <p:spPr bwMode="auto">
            <a:xfrm>
              <a:off x="1680" y="2078"/>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1000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4826" name="Line 10">
              <a:extLst>
                <a:ext uri="{FF2B5EF4-FFF2-40B4-BE49-F238E27FC236}">
                  <a16:creationId xmlns:a16="http://schemas.microsoft.com/office/drawing/2014/main" id="{64FC3361-B3CC-4BC3-B385-DA70CB982A39}"/>
                </a:ext>
              </a:extLst>
            </p:cNvPr>
            <p:cNvSpPr>
              <a:spLocks noChangeShapeType="1"/>
            </p:cNvSpPr>
            <p:nvPr/>
          </p:nvSpPr>
          <p:spPr bwMode="auto">
            <a:xfrm>
              <a:off x="2125" y="1320"/>
              <a:ext cx="1" cy="218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27" name="Line 11">
              <a:extLst>
                <a:ext uri="{FF2B5EF4-FFF2-40B4-BE49-F238E27FC236}">
                  <a16:creationId xmlns:a16="http://schemas.microsoft.com/office/drawing/2014/main" id="{0F363A0C-46B5-43C8-8EA0-C9A5E8A245D3}"/>
                </a:ext>
              </a:extLst>
            </p:cNvPr>
            <p:cNvSpPr>
              <a:spLocks noChangeShapeType="1"/>
            </p:cNvSpPr>
            <p:nvPr/>
          </p:nvSpPr>
          <p:spPr bwMode="auto">
            <a:xfrm>
              <a:off x="2125" y="3505"/>
              <a:ext cx="2763"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28" name="Line 12">
              <a:extLst>
                <a:ext uri="{FF2B5EF4-FFF2-40B4-BE49-F238E27FC236}">
                  <a16:creationId xmlns:a16="http://schemas.microsoft.com/office/drawing/2014/main" id="{1CC25E6E-E6B5-4236-8F75-FBF6007ADF4C}"/>
                </a:ext>
              </a:extLst>
            </p:cNvPr>
            <p:cNvSpPr>
              <a:spLocks noChangeShapeType="1"/>
            </p:cNvSpPr>
            <p:nvPr/>
          </p:nvSpPr>
          <p:spPr bwMode="auto">
            <a:xfrm flipV="1">
              <a:off x="2112" y="1392"/>
              <a:ext cx="2693" cy="2129"/>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29" name="Line 13">
              <a:extLst>
                <a:ext uri="{FF2B5EF4-FFF2-40B4-BE49-F238E27FC236}">
                  <a16:creationId xmlns:a16="http://schemas.microsoft.com/office/drawing/2014/main" id="{4C4D4E7D-6F93-4C92-9FD9-ACD05A9A8409}"/>
                </a:ext>
              </a:extLst>
            </p:cNvPr>
            <p:cNvSpPr>
              <a:spLocks noChangeShapeType="1"/>
            </p:cNvSpPr>
            <p:nvPr/>
          </p:nvSpPr>
          <p:spPr bwMode="auto">
            <a:xfrm>
              <a:off x="2042" y="3057"/>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30" name="Line 14">
              <a:extLst>
                <a:ext uri="{FF2B5EF4-FFF2-40B4-BE49-F238E27FC236}">
                  <a16:creationId xmlns:a16="http://schemas.microsoft.com/office/drawing/2014/main" id="{ED9AEEEB-6610-4D4C-A938-4691838BB030}"/>
                </a:ext>
              </a:extLst>
            </p:cNvPr>
            <p:cNvSpPr>
              <a:spLocks noChangeShapeType="1"/>
            </p:cNvSpPr>
            <p:nvPr/>
          </p:nvSpPr>
          <p:spPr bwMode="auto">
            <a:xfrm>
              <a:off x="2042" y="2665"/>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31" name="Line 15">
              <a:extLst>
                <a:ext uri="{FF2B5EF4-FFF2-40B4-BE49-F238E27FC236}">
                  <a16:creationId xmlns:a16="http://schemas.microsoft.com/office/drawing/2014/main" id="{9B2AE028-C02E-4258-937D-1BC1C089E71D}"/>
                </a:ext>
              </a:extLst>
            </p:cNvPr>
            <p:cNvSpPr>
              <a:spLocks noChangeShapeType="1"/>
            </p:cNvSpPr>
            <p:nvPr/>
          </p:nvSpPr>
          <p:spPr bwMode="auto">
            <a:xfrm>
              <a:off x="2042" y="2216"/>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32" name="Line 16">
              <a:extLst>
                <a:ext uri="{FF2B5EF4-FFF2-40B4-BE49-F238E27FC236}">
                  <a16:creationId xmlns:a16="http://schemas.microsoft.com/office/drawing/2014/main" id="{77A6B703-4BD7-4C21-BB90-B81DF36B18AD}"/>
                </a:ext>
              </a:extLst>
            </p:cNvPr>
            <p:cNvSpPr>
              <a:spLocks noChangeShapeType="1"/>
            </p:cNvSpPr>
            <p:nvPr/>
          </p:nvSpPr>
          <p:spPr bwMode="auto">
            <a:xfrm>
              <a:off x="2042" y="1768"/>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33" name="Line 17">
              <a:extLst>
                <a:ext uri="{FF2B5EF4-FFF2-40B4-BE49-F238E27FC236}">
                  <a16:creationId xmlns:a16="http://schemas.microsoft.com/office/drawing/2014/main" id="{7DA89CFC-1DE5-487E-BA33-9FD8A4C001B3}"/>
                </a:ext>
              </a:extLst>
            </p:cNvPr>
            <p:cNvSpPr>
              <a:spLocks noChangeShapeType="1"/>
            </p:cNvSpPr>
            <p:nvPr/>
          </p:nvSpPr>
          <p:spPr bwMode="auto">
            <a:xfrm>
              <a:off x="2064" y="1320"/>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34" name="Line 18">
              <a:extLst>
                <a:ext uri="{FF2B5EF4-FFF2-40B4-BE49-F238E27FC236}">
                  <a16:creationId xmlns:a16="http://schemas.microsoft.com/office/drawing/2014/main" id="{D12B1539-02BE-4921-9065-B818E8899D0D}"/>
                </a:ext>
              </a:extLst>
            </p:cNvPr>
            <p:cNvSpPr>
              <a:spLocks noChangeShapeType="1"/>
            </p:cNvSpPr>
            <p:nvPr/>
          </p:nvSpPr>
          <p:spPr bwMode="auto">
            <a:xfrm>
              <a:off x="2538"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35" name="Line 19">
              <a:extLst>
                <a:ext uri="{FF2B5EF4-FFF2-40B4-BE49-F238E27FC236}">
                  <a16:creationId xmlns:a16="http://schemas.microsoft.com/office/drawing/2014/main" id="{4B56ADDB-D1A8-4480-BB5A-C9AD6897D0FA}"/>
                </a:ext>
              </a:extLst>
            </p:cNvPr>
            <p:cNvSpPr>
              <a:spLocks noChangeShapeType="1"/>
            </p:cNvSpPr>
            <p:nvPr/>
          </p:nvSpPr>
          <p:spPr bwMode="auto">
            <a:xfrm>
              <a:off x="3046"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36" name="Line 20">
              <a:extLst>
                <a:ext uri="{FF2B5EF4-FFF2-40B4-BE49-F238E27FC236}">
                  <a16:creationId xmlns:a16="http://schemas.microsoft.com/office/drawing/2014/main" id="{A77F3BA2-C91A-45A5-9DB7-0D35B1F517C6}"/>
                </a:ext>
              </a:extLst>
            </p:cNvPr>
            <p:cNvSpPr>
              <a:spLocks noChangeShapeType="1"/>
            </p:cNvSpPr>
            <p:nvPr/>
          </p:nvSpPr>
          <p:spPr bwMode="auto">
            <a:xfrm>
              <a:off x="3555" y="3504"/>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37" name="Line 21">
              <a:extLst>
                <a:ext uri="{FF2B5EF4-FFF2-40B4-BE49-F238E27FC236}">
                  <a16:creationId xmlns:a16="http://schemas.microsoft.com/office/drawing/2014/main" id="{55E38F64-99D4-4686-8ADD-DBB30F28FB8B}"/>
                </a:ext>
              </a:extLst>
            </p:cNvPr>
            <p:cNvSpPr>
              <a:spLocks noChangeShapeType="1"/>
            </p:cNvSpPr>
            <p:nvPr/>
          </p:nvSpPr>
          <p:spPr bwMode="auto">
            <a:xfrm>
              <a:off x="4051"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38" name="Line 22">
              <a:extLst>
                <a:ext uri="{FF2B5EF4-FFF2-40B4-BE49-F238E27FC236}">
                  <a16:creationId xmlns:a16="http://schemas.microsoft.com/office/drawing/2014/main" id="{6788E867-977D-4934-A478-F4C2D376082E}"/>
                </a:ext>
              </a:extLst>
            </p:cNvPr>
            <p:cNvSpPr>
              <a:spLocks noChangeShapeType="1"/>
            </p:cNvSpPr>
            <p:nvPr/>
          </p:nvSpPr>
          <p:spPr bwMode="auto">
            <a:xfrm>
              <a:off x="4559"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4839" name="Oval 23">
              <a:extLst>
                <a:ext uri="{FF2B5EF4-FFF2-40B4-BE49-F238E27FC236}">
                  <a16:creationId xmlns:a16="http://schemas.microsoft.com/office/drawing/2014/main" id="{D16CE0A1-01AA-4055-A3E6-212B07B05E14}"/>
                </a:ext>
              </a:extLst>
            </p:cNvPr>
            <p:cNvSpPr>
              <a:spLocks noChangeArrowheads="1"/>
            </p:cNvSpPr>
            <p:nvPr/>
          </p:nvSpPr>
          <p:spPr bwMode="auto">
            <a:xfrm>
              <a:off x="2570" y="2328"/>
              <a:ext cx="68"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40" name="Oval 24">
              <a:extLst>
                <a:ext uri="{FF2B5EF4-FFF2-40B4-BE49-F238E27FC236}">
                  <a16:creationId xmlns:a16="http://schemas.microsoft.com/office/drawing/2014/main" id="{2F06D678-C388-45A5-94D3-3A60D8AA27A9}"/>
                </a:ext>
              </a:extLst>
            </p:cNvPr>
            <p:cNvSpPr>
              <a:spLocks noChangeArrowheads="1"/>
            </p:cNvSpPr>
            <p:nvPr/>
          </p:nvSpPr>
          <p:spPr bwMode="auto">
            <a:xfrm>
              <a:off x="2888" y="2385"/>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41" name="Oval 25">
              <a:extLst>
                <a:ext uri="{FF2B5EF4-FFF2-40B4-BE49-F238E27FC236}">
                  <a16:creationId xmlns:a16="http://schemas.microsoft.com/office/drawing/2014/main" id="{805E7BDE-11E9-4C9B-BFA2-82D9AC3EEC4F}"/>
                </a:ext>
              </a:extLst>
            </p:cNvPr>
            <p:cNvSpPr>
              <a:spLocks noChangeArrowheads="1"/>
            </p:cNvSpPr>
            <p:nvPr/>
          </p:nvSpPr>
          <p:spPr bwMode="auto">
            <a:xfrm>
              <a:off x="3015" y="2609"/>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42" name="Oval 26">
              <a:extLst>
                <a:ext uri="{FF2B5EF4-FFF2-40B4-BE49-F238E27FC236}">
                  <a16:creationId xmlns:a16="http://schemas.microsoft.com/office/drawing/2014/main" id="{B2AB0AC7-2470-4A22-8E8C-02E5BD469200}"/>
                </a:ext>
              </a:extLst>
            </p:cNvPr>
            <p:cNvSpPr>
              <a:spLocks noChangeArrowheads="1"/>
            </p:cNvSpPr>
            <p:nvPr/>
          </p:nvSpPr>
          <p:spPr bwMode="auto">
            <a:xfrm>
              <a:off x="3333" y="3001"/>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43" name="Oval 27">
              <a:extLst>
                <a:ext uri="{FF2B5EF4-FFF2-40B4-BE49-F238E27FC236}">
                  <a16:creationId xmlns:a16="http://schemas.microsoft.com/office/drawing/2014/main" id="{A16576FA-3897-4A1D-A59C-BA85C6F5F741}"/>
                </a:ext>
              </a:extLst>
            </p:cNvPr>
            <p:cNvSpPr>
              <a:spLocks noChangeArrowheads="1"/>
            </p:cNvSpPr>
            <p:nvPr/>
          </p:nvSpPr>
          <p:spPr bwMode="auto">
            <a:xfrm>
              <a:off x="3078" y="2328"/>
              <a:ext cx="70"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44" name="Oval 28">
              <a:extLst>
                <a:ext uri="{FF2B5EF4-FFF2-40B4-BE49-F238E27FC236}">
                  <a16:creationId xmlns:a16="http://schemas.microsoft.com/office/drawing/2014/main" id="{F9AFB017-0AA3-49A8-9FC0-DA96810BA344}"/>
                </a:ext>
              </a:extLst>
            </p:cNvPr>
            <p:cNvSpPr>
              <a:spLocks noChangeArrowheads="1"/>
            </p:cNvSpPr>
            <p:nvPr/>
          </p:nvSpPr>
          <p:spPr bwMode="auto">
            <a:xfrm>
              <a:off x="3078" y="2441"/>
              <a:ext cx="70"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45" name="Oval 29">
              <a:extLst>
                <a:ext uri="{FF2B5EF4-FFF2-40B4-BE49-F238E27FC236}">
                  <a16:creationId xmlns:a16="http://schemas.microsoft.com/office/drawing/2014/main" id="{B9D44932-A1FB-46F5-96A3-D9B617642641}"/>
                </a:ext>
              </a:extLst>
            </p:cNvPr>
            <p:cNvSpPr>
              <a:spLocks noChangeArrowheads="1"/>
            </p:cNvSpPr>
            <p:nvPr/>
          </p:nvSpPr>
          <p:spPr bwMode="auto">
            <a:xfrm>
              <a:off x="3206" y="2553"/>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46" name="Oval 30">
              <a:extLst>
                <a:ext uri="{FF2B5EF4-FFF2-40B4-BE49-F238E27FC236}">
                  <a16:creationId xmlns:a16="http://schemas.microsoft.com/office/drawing/2014/main" id="{D8EEDCE3-425C-4ED0-B35D-CE0ED84B1B00}"/>
                </a:ext>
              </a:extLst>
            </p:cNvPr>
            <p:cNvSpPr>
              <a:spLocks noChangeArrowheads="1"/>
            </p:cNvSpPr>
            <p:nvPr/>
          </p:nvSpPr>
          <p:spPr bwMode="auto">
            <a:xfrm>
              <a:off x="3396" y="2328"/>
              <a:ext cx="70"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47" name="Oval 31">
              <a:extLst>
                <a:ext uri="{FF2B5EF4-FFF2-40B4-BE49-F238E27FC236}">
                  <a16:creationId xmlns:a16="http://schemas.microsoft.com/office/drawing/2014/main" id="{00076A51-ABDB-47FB-AD68-FCF6E5F18F0D}"/>
                </a:ext>
              </a:extLst>
            </p:cNvPr>
            <p:cNvSpPr>
              <a:spLocks noChangeArrowheads="1"/>
            </p:cNvSpPr>
            <p:nvPr/>
          </p:nvSpPr>
          <p:spPr bwMode="auto">
            <a:xfrm>
              <a:off x="3333" y="2385"/>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48" name="Oval 32">
              <a:extLst>
                <a:ext uri="{FF2B5EF4-FFF2-40B4-BE49-F238E27FC236}">
                  <a16:creationId xmlns:a16="http://schemas.microsoft.com/office/drawing/2014/main" id="{5807FE40-6895-488E-81EA-528751BD0294}"/>
                </a:ext>
              </a:extLst>
            </p:cNvPr>
            <p:cNvSpPr>
              <a:spLocks noChangeArrowheads="1"/>
            </p:cNvSpPr>
            <p:nvPr/>
          </p:nvSpPr>
          <p:spPr bwMode="auto">
            <a:xfrm>
              <a:off x="3651" y="2104"/>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49" name="Oval 33">
              <a:extLst>
                <a:ext uri="{FF2B5EF4-FFF2-40B4-BE49-F238E27FC236}">
                  <a16:creationId xmlns:a16="http://schemas.microsoft.com/office/drawing/2014/main" id="{1F19490E-5087-4AA9-A1B5-71BCB7D36E44}"/>
                </a:ext>
              </a:extLst>
            </p:cNvPr>
            <p:cNvSpPr>
              <a:spLocks noChangeArrowheads="1"/>
            </p:cNvSpPr>
            <p:nvPr/>
          </p:nvSpPr>
          <p:spPr bwMode="auto">
            <a:xfrm>
              <a:off x="3714" y="1936"/>
              <a:ext cx="70"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50" name="Oval 34">
              <a:extLst>
                <a:ext uri="{FF2B5EF4-FFF2-40B4-BE49-F238E27FC236}">
                  <a16:creationId xmlns:a16="http://schemas.microsoft.com/office/drawing/2014/main" id="{C3B1FD78-5A0F-40C7-85BB-FE9D4E93B343}"/>
                </a:ext>
              </a:extLst>
            </p:cNvPr>
            <p:cNvSpPr>
              <a:spLocks noChangeArrowheads="1"/>
            </p:cNvSpPr>
            <p:nvPr/>
          </p:nvSpPr>
          <p:spPr bwMode="auto">
            <a:xfrm>
              <a:off x="3651" y="1936"/>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51" name="Oval 35">
              <a:extLst>
                <a:ext uri="{FF2B5EF4-FFF2-40B4-BE49-F238E27FC236}">
                  <a16:creationId xmlns:a16="http://schemas.microsoft.com/office/drawing/2014/main" id="{B41B12B9-9EDE-4C0E-BAF9-1F01935BFDB7}"/>
                </a:ext>
              </a:extLst>
            </p:cNvPr>
            <p:cNvSpPr>
              <a:spLocks noChangeArrowheads="1"/>
            </p:cNvSpPr>
            <p:nvPr/>
          </p:nvSpPr>
          <p:spPr bwMode="auto">
            <a:xfrm>
              <a:off x="4223" y="1656"/>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4852" name="Text Box 36">
              <a:extLst>
                <a:ext uri="{FF2B5EF4-FFF2-40B4-BE49-F238E27FC236}">
                  <a16:creationId xmlns:a16="http://schemas.microsoft.com/office/drawing/2014/main" id="{2A233CA3-B0FF-472F-9C4F-B61DB39611FD}"/>
                </a:ext>
              </a:extLst>
            </p:cNvPr>
            <p:cNvSpPr txBox="1">
              <a:spLocks noChangeArrowheads="1"/>
            </p:cNvSpPr>
            <p:nvPr/>
          </p:nvSpPr>
          <p:spPr bwMode="auto">
            <a:xfrm>
              <a:off x="1743" y="253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800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4853" name="Text Box 37">
              <a:extLst>
                <a:ext uri="{FF2B5EF4-FFF2-40B4-BE49-F238E27FC236}">
                  <a16:creationId xmlns:a16="http://schemas.microsoft.com/office/drawing/2014/main" id="{9CD518AF-B26A-450E-81DA-AEF8A7BEF1C8}"/>
                </a:ext>
              </a:extLst>
            </p:cNvPr>
            <p:cNvSpPr txBox="1">
              <a:spLocks noChangeArrowheads="1"/>
            </p:cNvSpPr>
            <p:nvPr/>
          </p:nvSpPr>
          <p:spPr bwMode="auto">
            <a:xfrm>
              <a:off x="1743" y="291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600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4854" name="Text Box 38">
              <a:extLst>
                <a:ext uri="{FF2B5EF4-FFF2-40B4-BE49-F238E27FC236}">
                  <a16:creationId xmlns:a16="http://schemas.microsoft.com/office/drawing/2014/main" id="{D5EFA520-BF0E-4746-A398-D189043E78C9}"/>
                </a:ext>
              </a:extLst>
            </p:cNvPr>
            <p:cNvSpPr txBox="1">
              <a:spLocks noChangeArrowheads="1"/>
            </p:cNvSpPr>
            <p:nvPr/>
          </p:nvSpPr>
          <p:spPr bwMode="auto">
            <a:xfrm>
              <a:off x="1730" y="3443"/>
              <a:ext cx="16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50000"/>
                </a:spcBef>
                <a:spcAft>
                  <a:spcPct val="0"/>
                </a:spcAft>
                <a:buFontTx/>
                <a:buNone/>
                <a:defRPr/>
              </a:pPr>
              <a:endParaRPr lang="nl-NL" altLang="nl-NL" sz="1200" b="1">
                <a:solidFill>
                  <a:srgbClr val="FEFF12"/>
                </a:solidFill>
                <a:latin typeface="Calibri" panose="020F0502020204030204" pitchFamily="34" charset="0"/>
                <a:cs typeface="Calibri" panose="020F0502020204030204" pitchFamily="34" charset="0"/>
              </a:endParaRPr>
            </a:p>
          </p:txBody>
        </p:sp>
        <p:sp>
          <p:nvSpPr>
            <p:cNvPr id="34855" name="Text Box 39">
              <a:extLst>
                <a:ext uri="{FF2B5EF4-FFF2-40B4-BE49-F238E27FC236}">
                  <a16:creationId xmlns:a16="http://schemas.microsoft.com/office/drawing/2014/main" id="{1B7E823B-CB44-4DF3-ABBA-B1EBAFA9F9D6}"/>
                </a:ext>
              </a:extLst>
            </p:cNvPr>
            <p:cNvSpPr txBox="1">
              <a:spLocks noChangeArrowheads="1"/>
            </p:cNvSpPr>
            <p:nvPr/>
          </p:nvSpPr>
          <p:spPr bwMode="auto">
            <a:xfrm>
              <a:off x="1743" y="333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400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4856" name="Text Box 40">
              <a:extLst>
                <a:ext uri="{FF2B5EF4-FFF2-40B4-BE49-F238E27FC236}">
                  <a16:creationId xmlns:a16="http://schemas.microsoft.com/office/drawing/2014/main" id="{B079C5EF-9FF9-477B-83C5-7426ED7B9A3F}"/>
                </a:ext>
              </a:extLst>
            </p:cNvPr>
            <p:cNvSpPr txBox="1">
              <a:spLocks noChangeArrowheads="1"/>
            </p:cNvSpPr>
            <p:nvPr/>
          </p:nvSpPr>
          <p:spPr bwMode="auto">
            <a:xfrm>
              <a:off x="1920"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400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4857" name="Text Box 41">
              <a:extLst>
                <a:ext uri="{FF2B5EF4-FFF2-40B4-BE49-F238E27FC236}">
                  <a16:creationId xmlns:a16="http://schemas.microsoft.com/office/drawing/2014/main" id="{F6DA60F0-14E3-4C3A-ACBB-7FCCE5D561F2}"/>
                </a:ext>
              </a:extLst>
            </p:cNvPr>
            <p:cNvSpPr txBox="1">
              <a:spLocks noChangeArrowheads="1"/>
            </p:cNvSpPr>
            <p:nvPr/>
          </p:nvSpPr>
          <p:spPr bwMode="auto">
            <a:xfrm>
              <a:off x="2366"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600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4858" name="Text Box 42">
              <a:extLst>
                <a:ext uri="{FF2B5EF4-FFF2-40B4-BE49-F238E27FC236}">
                  <a16:creationId xmlns:a16="http://schemas.microsoft.com/office/drawing/2014/main" id="{75D49E9F-0238-43B2-925A-3EF1105A5326}"/>
                </a:ext>
              </a:extLst>
            </p:cNvPr>
            <p:cNvSpPr txBox="1">
              <a:spLocks noChangeArrowheads="1"/>
            </p:cNvSpPr>
            <p:nvPr/>
          </p:nvSpPr>
          <p:spPr bwMode="auto">
            <a:xfrm>
              <a:off x="2874"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800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4859" name="Text Box 43">
              <a:extLst>
                <a:ext uri="{FF2B5EF4-FFF2-40B4-BE49-F238E27FC236}">
                  <a16:creationId xmlns:a16="http://schemas.microsoft.com/office/drawing/2014/main" id="{83F60D77-3FC9-4B14-8F19-B7E922A14B0A}"/>
                </a:ext>
              </a:extLst>
            </p:cNvPr>
            <p:cNvSpPr txBox="1">
              <a:spLocks noChangeArrowheads="1"/>
            </p:cNvSpPr>
            <p:nvPr/>
          </p:nvSpPr>
          <p:spPr bwMode="auto">
            <a:xfrm>
              <a:off x="3333"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1000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4860" name="Text Box 44">
              <a:extLst>
                <a:ext uri="{FF2B5EF4-FFF2-40B4-BE49-F238E27FC236}">
                  <a16:creationId xmlns:a16="http://schemas.microsoft.com/office/drawing/2014/main" id="{88836E78-47F8-49C6-9180-E06FCD64B0FF}"/>
                </a:ext>
              </a:extLst>
            </p:cNvPr>
            <p:cNvSpPr txBox="1">
              <a:spLocks noChangeArrowheads="1"/>
            </p:cNvSpPr>
            <p:nvPr/>
          </p:nvSpPr>
          <p:spPr bwMode="auto">
            <a:xfrm>
              <a:off x="3840"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1200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4861" name="Text Box 45">
              <a:extLst>
                <a:ext uri="{FF2B5EF4-FFF2-40B4-BE49-F238E27FC236}">
                  <a16:creationId xmlns:a16="http://schemas.microsoft.com/office/drawing/2014/main" id="{9DDC12DC-B6F3-4D99-A22E-F807B294BC3C}"/>
                </a:ext>
              </a:extLst>
            </p:cNvPr>
            <p:cNvSpPr txBox="1">
              <a:spLocks noChangeArrowheads="1"/>
            </p:cNvSpPr>
            <p:nvPr/>
          </p:nvSpPr>
          <p:spPr bwMode="auto">
            <a:xfrm>
              <a:off x="4350"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1400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4862" name="Text Box 46">
              <a:extLst>
                <a:ext uri="{FF2B5EF4-FFF2-40B4-BE49-F238E27FC236}">
                  <a16:creationId xmlns:a16="http://schemas.microsoft.com/office/drawing/2014/main" id="{E5C76B47-F1B0-48AA-8B61-561A1DD617E9}"/>
                </a:ext>
              </a:extLst>
            </p:cNvPr>
            <p:cNvSpPr txBox="1">
              <a:spLocks noChangeArrowheads="1"/>
            </p:cNvSpPr>
            <p:nvPr/>
          </p:nvSpPr>
          <p:spPr bwMode="auto">
            <a:xfrm>
              <a:off x="1440" y="847"/>
              <a:ext cx="215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600" b="1" dirty="0" err="1" smtClean="0">
                  <a:solidFill>
                    <a:srgbClr val="FF022B"/>
                  </a:solidFill>
                  <a:latin typeface="Calibri" panose="020F0502020204030204" pitchFamily="34" charset="0"/>
                  <a:cs typeface="Calibri" panose="020F0502020204030204" pitchFamily="34" charset="0"/>
                </a:rPr>
                <a:t>Tägliche</a:t>
              </a:r>
              <a:r>
                <a:rPr lang="fr-BE" altLang="nl-NL" sz="1600" b="1" dirty="0" smtClean="0">
                  <a:solidFill>
                    <a:srgbClr val="FF022B"/>
                  </a:solidFill>
                  <a:latin typeface="Calibri" panose="020F0502020204030204" pitchFamily="34" charset="0"/>
                  <a:cs typeface="Calibri" panose="020F0502020204030204" pitchFamily="34" charset="0"/>
                </a:rPr>
                <a:t> </a:t>
              </a:r>
              <a:r>
                <a:rPr lang="fr-BE" altLang="nl-NL" sz="1600" b="1" dirty="0" err="1" smtClean="0">
                  <a:solidFill>
                    <a:srgbClr val="FF022B"/>
                  </a:solidFill>
                  <a:latin typeface="Calibri" panose="020F0502020204030204" pitchFamily="34" charset="0"/>
                  <a:cs typeface="Calibri" panose="020F0502020204030204" pitchFamily="34" charset="0"/>
                </a:rPr>
                <a:t>Zunahme</a:t>
              </a:r>
              <a:r>
                <a:rPr lang="fr-BE" altLang="nl-NL" sz="1600" b="1" dirty="0" smtClean="0">
                  <a:solidFill>
                    <a:srgbClr val="FF022B"/>
                  </a:solidFill>
                  <a:latin typeface="Calibri" panose="020F0502020204030204" pitchFamily="34" charset="0"/>
                  <a:cs typeface="Calibri" panose="020F0502020204030204" pitchFamily="34" charset="0"/>
                </a:rPr>
                <a:t> </a:t>
              </a:r>
              <a:r>
                <a:rPr lang="fr-BE" altLang="nl-NL" sz="1600" b="1" dirty="0" err="1" smtClean="0">
                  <a:solidFill>
                    <a:srgbClr val="FF022B"/>
                  </a:solidFill>
                  <a:latin typeface="Calibri" panose="020F0502020204030204" pitchFamily="34" charset="0"/>
                  <a:cs typeface="Calibri" panose="020F0502020204030204" pitchFamily="34" charset="0"/>
                </a:rPr>
                <a:t>auf</a:t>
              </a:r>
              <a:r>
                <a:rPr lang="fr-BE" altLang="nl-NL" sz="1600" b="1" dirty="0" smtClean="0">
                  <a:solidFill>
                    <a:srgbClr val="FF022B"/>
                  </a:solidFill>
                  <a:latin typeface="Calibri" panose="020F0502020204030204" pitchFamily="34" charset="0"/>
                  <a:cs typeface="Calibri" panose="020F0502020204030204" pitchFamily="34" charset="0"/>
                </a:rPr>
                <a:t> </a:t>
              </a:r>
              <a:r>
                <a:rPr lang="fr-BE" altLang="nl-NL" sz="1600" b="1" dirty="0">
                  <a:solidFill>
                    <a:srgbClr val="FF022B"/>
                  </a:solidFill>
                  <a:latin typeface="Calibri" panose="020F0502020204030204" pitchFamily="34" charset="0"/>
                  <a:cs typeface="Calibri" panose="020F0502020204030204" pitchFamily="34" charset="0"/>
                </a:rPr>
                <a:t>Klee-Gras (g/d) </a:t>
              </a:r>
              <a:endParaRPr lang="fr-FR" altLang="nl-NL" sz="1600" b="1" dirty="0">
                <a:solidFill>
                  <a:srgbClr val="FF022B"/>
                </a:solidFill>
                <a:latin typeface="Calibri" panose="020F0502020204030204" pitchFamily="34" charset="0"/>
                <a:cs typeface="Calibri" panose="020F0502020204030204" pitchFamily="34" charset="0"/>
              </a:endParaRPr>
            </a:p>
          </p:txBody>
        </p:sp>
        <p:sp>
          <p:nvSpPr>
            <p:cNvPr id="34863" name="Text Box 47">
              <a:extLst>
                <a:ext uri="{FF2B5EF4-FFF2-40B4-BE49-F238E27FC236}">
                  <a16:creationId xmlns:a16="http://schemas.microsoft.com/office/drawing/2014/main" id="{86A0476C-4CD3-4750-A6B8-A88DD0884ED8}"/>
                </a:ext>
              </a:extLst>
            </p:cNvPr>
            <p:cNvSpPr txBox="1">
              <a:spLocks noChangeArrowheads="1"/>
            </p:cNvSpPr>
            <p:nvPr/>
          </p:nvSpPr>
          <p:spPr bwMode="auto">
            <a:xfrm>
              <a:off x="2366" y="1328"/>
              <a:ext cx="219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600" b="1" dirty="0" err="1">
                  <a:solidFill>
                    <a:srgbClr val="FF022B"/>
                  </a:solidFill>
                  <a:latin typeface="Calibri" panose="020F0502020204030204" pitchFamily="34" charset="0"/>
                  <a:cs typeface="Calibri" panose="020F0502020204030204" pitchFamily="34" charset="0"/>
                </a:rPr>
                <a:t>Durchschnitt</a:t>
              </a:r>
              <a:r>
                <a:rPr lang="fr-BE" altLang="nl-NL" sz="1600" b="1" dirty="0">
                  <a:solidFill>
                    <a:srgbClr val="FF022B"/>
                  </a:solidFill>
                  <a:latin typeface="Calibri" panose="020F0502020204030204" pitchFamily="34" charset="0"/>
                  <a:cs typeface="Calibri" panose="020F0502020204030204" pitchFamily="34" charset="0"/>
                </a:rPr>
                <a:t> </a:t>
              </a:r>
              <a:r>
                <a:rPr lang="fr-BE" altLang="nl-NL" sz="1600" b="1" dirty="0" err="1">
                  <a:solidFill>
                    <a:srgbClr val="FF022B"/>
                  </a:solidFill>
                  <a:latin typeface="Calibri" panose="020F0502020204030204" pitchFamily="34" charset="0"/>
                  <a:cs typeface="Calibri" panose="020F0502020204030204" pitchFamily="34" charset="0"/>
                </a:rPr>
                <a:t>auf</a:t>
              </a:r>
              <a:r>
                <a:rPr lang="fr-BE" altLang="nl-NL" sz="1600" b="1" dirty="0">
                  <a:solidFill>
                    <a:srgbClr val="FF022B"/>
                  </a:solidFill>
                  <a:latin typeface="Calibri" panose="020F0502020204030204" pitchFamily="34" charset="0"/>
                  <a:cs typeface="Calibri" panose="020F0502020204030204" pitchFamily="34" charset="0"/>
                </a:rPr>
                <a:t> Klee-Gras = 940</a:t>
              </a:r>
              <a:endParaRPr lang="fr-FR" altLang="nl-NL" sz="1600" b="1" dirty="0">
                <a:solidFill>
                  <a:srgbClr val="FEFF12"/>
                </a:solidFill>
                <a:latin typeface="Calibri" panose="020F0502020204030204" pitchFamily="34" charset="0"/>
                <a:cs typeface="Calibri" panose="020F0502020204030204" pitchFamily="34" charset="0"/>
              </a:endParaRPr>
            </a:p>
          </p:txBody>
        </p:sp>
        <p:sp>
          <p:nvSpPr>
            <p:cNvPr id="34864" name="Text Box 48">
              <a:extLst>
                <a:ext uri="{FF2B5EF4-FFF2-40B4-BE49-F238E27FC236}">
                  <a16:creationId xmlns:a16="http://schemas.microsoft.com/office/drawing/2014/main" id="{F95C14FD-C423-4BCC-A7C6-41FDC350016E}"/>
                </a:ext>
              </a:extLst>
            </p:cNvPr>
            <p:cNvSpPr txBox="1">
              <a:spLocks noChangeArrowheads="1"/>
            </p:cNvSpPr>
            <p:nvPr/>
          </p:nvSpPr>
          <p:spPr bwMode="auto">
            <a:xfrm>
              <a:off x="3460" y="2673"/>
              <a:ext cx="201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600" b="1" dirty="0" err="1">
                  <a:solidFill>
                    <a:srgbClr val="09FF3C"/>
                  </a:solidFill>
                  <a:latin typeface="Calibri" panose="020F0502020204030204" pitchFamily="34" charset="0"/>
                  <a:cs typeface="Calibri" panose="020F0502020204030204" pitchFamily="34" charset="0"/>
                </a:rPr>
                <a:t>Durchschnitt</a:t>
              </a:r>
              <a:r>
                <a:rPr lang="fr-BE" altLang="nl-NL" sz="1600" b="1" dirty="0">
                  <a:solidFill>
                    <a:srgbClr val="09FF3C"/>
                  </a:solidFill>
                  <a:latin typeface="Calibri" panose="020F0502020204030204" pitchFamily="34" charset="0"/>
                  <a:cs typeface="Calibri" panose="020F0502020204030204" pitchFamily="34" charset="0"/>
                </a:rPr>
                <a:t> </a:t>
              </a:r>
              <a:r>
                <a:rPr lang="fr-BE" altLang="nl-NL" sz="1600" b="1" dirty="0" err="1">
                  <a:solidFill>
                    <a:srgbClr val="09FF3C"/>
                  </a:solidFill>
                  <a:latin typeface="Calibri" panose="020F0502020204030204" pitchFamily="34" charset="0"/>
                  <a:cs typeface="Calibri" panose="020F0502020204030204" pitchFamily="34" charset="0"/>
                </a:rPr>
                <a:t>auf</a:t>
              </a:r>
              <a:r>
                <a:rPr lang="fr-BE" altLang="nl-NL" sz="1600" b="1" dirty="0">
                  <a:solidFill>
                    <a:srgbClr val="09FF3C"/>
                  </a:solidFill>
                  <a:latin typeface="Calibri" panose="020F0502020204030204" pitchFamily="34" charset="0"/>
                  <a:cs typeface="Calibri" panose="020F0502020204030204" pitchFamily="34" charset="0"/>
                </a:rPr>
                <a:t> </a:t>
              </a:r>
              <a:r>
                <a:rPr lang="fr-BE" altLang="nl-NL" sz="1600" b="1" dirty="0" err="1" smtClean="0">
                  <a:solidFill>
                    <a:srgbClr val="09FF3C"/>
                  </a:solidFill>
                  <a:latin typeface="Calibri" panose="020F0502020204030204" pitchFamily="34" charset="0"/>
                  <a:cs typeface="Calibri" panose="020F0502020204030204" pitchFamily="34" charset="0"/>
                </a:rPr>
                <a:t>Weidelgras</a:t>
              </a:r>
              <a:r>
                <a:rPr lang="fr-BE" altLang="nl-NL" sz="1600" b="1" dirty="0" smtClean="0">
                  <a:solidFill>
                    <a:srgbClr val="09FF3C"/>
                  </a:solidFill>
                  <a:latin typeface="Calibri" panose="020F0502020204030204" pitchFamily="34" charset="0"/>
                  <a:cs typeface="Calibri" panose="020F0502020204030204" pitchFamily="34" charset="0"/>
                </a:rPr>
                <a:t> </a:t>
              </a:r>
              <a:r>
                <a:rPr lang="fr-BE" altLang="nl-NL" sz="1600" b="1" dirty="0">
                  <a:solidFill>
                    <a:srgbClr val="09FF3C"/>
                  </a:solidFill>
                  <a:latin typeface="Calibri" panose="020F0502020204030204" pitchFamily="34" charset="0"/>
                  <a:cs typeface="Calibri" panose="020F0502020204030204" pitchFamily="34" charset="0"/>
                </a:rPr>
                <a:t>= 908</a:t>
              </a:r>
              <a:endParaRPr lang="fr-FR" altLang="nl-NL" sz="1600" b="1" dirty="0">
                <a:solidFill>
                  <a:srgbClr val="FEFF12"/>
                </a:solidFill>
                <a:latin typeface="Calibri" panose="020F0502020204030204" pitchFamily="34" charset="0"/>
                <a:cs typeface="Calibri" panose="020F0502020204030204" pitchFamily="34" charset="0"/>
              </a:endParaRPr>
            </a:p>
          </p:txBody>
        </p:sp>
        <p:sp>
          <p:nvSpPr>
            <p:cNvPr id="34865" name="Text Box 49">
              <a:extLst>
                <a:ext uri="{FF2B5EF4-FFF2-40B4-BE49-F238E27FC236}">
                  <a16:creationId xmlns:a16="http://schemas.microsoft.com/office/drawing/2014/main" id="{8F67C05A-743E-4073-A630-8D9B56769347}"/>
                </a:ext>
              </a:extLst>
            </p:cNvPr>
            <p:cNvSpPr txBox="1">
              <a:spLocks noChangeArrowheads="1"/>
            </p:cNvSpPr>
            <p:nvPr/>
          </p:nvSpPr>
          <p:spPr bwMode="auto">
            <a:xfrm>
              <a:off x="3552" y="3700"/>
              <a:ext cx="208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defRPr/>
              </a:pPr>
              <a:r>
                <a:rPr lang="fr-BE" altLang="nl-NL" sz="1600" b="1" dirty="0" err="1" smtClean="0">
                  <a:solidFill>
                    <a:srgbClr val="09FF3C"/>
                  </a:solidFill>
                  <a:latin typeface="Calibri" panose="020F0502020204030204" pitchFamily="34" charset="0"/>
                  <a:cs typeface="Calibri" panose="020F0502020204030204" pitchFamily="34" charset="0"/>
                </a:rPr>
                <a:t>Tägl</a:t>
              </a:r>
              <a:r>
                <a:rPr lang="fr-BE" altLang="nl-NL" sz="1600" b="1" dirty="0" smtClean="0">
                  <a:solidFill>
                    <a:srgbClr val="09FF3C"/>
                  </a:solidFill>
                  <a:latin typeface="Calibri" panose="020F0502020204030204" pitchFamily="34" charset="0"/>
                  <a:cs typeface="Calibri" panose="020F0502020204030204" pitchFamily="34" charset="0"/>
                </a:rPr>
                <a:t>. </a:t>
              </a:r>
              <a:r>
                <a:rPr lang="fr-BE" altLang="nl-NL" sz="1600" b="1" dirty="0" err="1" smtClean="0">
                  <a:solidFill>
                    <a:srgbClr val="09FF3C"/>
                  </a:solidFill>
                  <a:latin typeface="Calibri" panose="020F0502020204030204" pitchFamily="34" charset="0"/>
                  <a:cs typeface="Calibri" panose="020F0502020204030204" pitchFamily="34" charset="0"/>
                </a:rPr>
                <a:t>Zunahme</a:t>
              </a:r>
              <a:r>
                <a:rPr lang="fr-BE" altLang="nl-NL" sz="1600" b="1" dirty="0" smtClean="0">
                  <a:solidFill>
                    <a:srgbClr val="09FF3C"/>
                  </a:solidFill>
                  <a:latin typeface="Calibri" panose="020F0502020204030204" pitchFamily="34" charset="0"/>
                  <a:cs typeface="Calibri" panose="020F0502020204030204" pitchFamily="34" charset="0"/>
                </a:rPr>
                <a:t> </a:t>
              </a:r>
              <a:r>
                <a:rPr lang="fr-BE" altLang="nl-NL" sz="1600" b="1" dirty="0" err="1" smtClean="0">
                  <a:solidFill>
                    <a:srgbClr val="09FF3C"/>
                  </a:solidFill>
                  <a:latin typeface="Calibri" panose="020F0502020204030204" pitchFamily="34" charset="0"/>
                  <a:cs typeface="Calibri" panose="020F0502020204030204" pitchFamily="34" charset="0"/>
                </a:rPr>
                <a:t>auf</a:t>
              </a:r>
              <a:r>
                <a:rPr lang="fr-BE" altLang="nl-NL" sz="1600" b="1" dirty="0" smtClean="0">
                  <a:solidFill>
                    <a:srgbClr val="09FF3C"/>
                  </a:solidFill>
                  <a:latin typeface="Calibri" panose="020F0502020204030204" pitchFamily="34" charset="0"/>
                  <a:cs typeface="Calibri" panose="020F0502020204030204" pitchFamily="34" charset="0"/>
                </a:rPr>
                <a:t> </a:t>
              </a:r>
              <a:r>
                <a:rPr lang="fr-BE" altLang="nl-NL" sz="1600" b="1" dirty="0" err="1" smtClean="0">
                  <a:solidFill>
                    <a:srgbClr val="09FF3C"/>
                  </a:solidFill>
                  <a:latin typeface="Calibri" panose="020F0502020204030204" pitchFamily="34" charset="0"/>
                  <a:cs typeface="Calibri" panose="020F0502020204030204" pitchFamily="34" charset="0"/>
                </a:rPr>
                <a:t>Weidelgras</a:t>
              </a:r>
              <a:r>
                <a:rPr lang="fr-BE" altLang="nl-NL" sz="1600" b="1" dirty="0" smtClean="0">
                  <a:solidFill>
                    <a:srgbClr val="09FF3C"/>
                  </a:solidFill>
                  <a:latin typeface="Calibri" panose="020F0502020204030204" pitchFamily="34" charset="0"/>
                  <a:cs typeface="Calibri" panose="020F0502020204030204" pitchFamily="34" charset="0"/>
                </a:rPr>
                <a:t> (g/d</a:t>
              </a:r>
              <a:r>
                <a:rPr lang="fr-BE" altLang="nl-NL" sz="1600" b="1" dirty="0">
                  <a:solidFill>
                    <a:srgbClr val="09FF3C"/>
                  </a:solidFill>
                  <a:latin typeface="Calibri" panose="020F0502020204030204" pitchFamily="34" charset="0"/>
                  <a:cs typeface="Calibri" panose="020F0502020204030204" pitchFamily="34" charset="0"/>
                </a:rPr>
                <a:t>)</a:t>
              </a:r>
              <a:endParaRPr lang="fr-FR" altLang="nl-NL" sz="1600" b="1" dirty="0">
                <a:solidFill>
                  <a:srgbClr val="09FF3C"/>
                </a:solidFill>
                <a:latin typeface="Calibri" panose="020F0502020204030204" pitchFamily="34" charset="0"/>
                <a:cs typeface="Calibri" panose="020F0502020204030204" pitchFamily="34" charset="0"/>
              </a:endParaRPr>
            </a:p>
          </p:txBody>
        </p:sp>
      </p:grpSp>
      <p:pic>
        <p:nvPicPr>
          <p:cNvPr id="34821" name="Picture 51" descr="image 1">
            <a:extLst>
              <a:ext uri="{FF2B5EF4-FFF2-40B4-BE49-F238E27FC236}">
                <a16:creationId xmlns:a16="http://schemas.microsoft.com/office/drawing/2014/main" id="{F3A5DF63-C4D5-45A3-B71D-E22158D47E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981200"/>
            <a:ext cx="11382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5808962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6866" name="Text Box 5">
            <a:extLst>
              <a:ext uri="{FF2B5EF4-FFF2-40B4-BE49-F238E27FC236}">
                <a16:creationId xmlns:a16="http://schemas.microsoft.com/office/drawing/2014/main" id="{85968C60-26FA-4C07-80B5-C419840B50DE}"/>
              </a:ext>
            </a:extLst>
          </p:cNvPr>
          <p:cNvSpPr txBox="1">
            <a:spLocks noChangeArrowheads="1"/>
          </p:cNvSpPr>
          <p:nvPr/>
        </p:nvSpPr>
        <p:spPr bwMode="auto">
          <a:xfrm>
            <a:off x="3276600" y="381000"/>
            <a:ext cx="3328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2400" b="1">
                <a:solidFill>
                  <a:srgbClr val="FEFF12"/>
                </a:solidFill>
                <a:latin typeface="Calibri" panose="020F0502020204030204" pitchFamily="34" charset="0"/>
                <a:cs typeface="Calibri" panose="020F0502020204030204" pitchFamily="34" charset="0"/>
              </a:rPr>
              <a:t>Molkereiproduktion</a:t>
            </a:r>
            <a:endParaRPr lang="fr-FR" altLang="nl-NL" sz="2400" b="1">
              <a:solidFill>
                <a:srgbClr val="FEFF12"/>
              </a:solidFill>
              <a:latin typeface="Calibri" panose="020F0502020204030204" pitchFamily="34" charset="0"/>
              <a:cs typeface="Calibri" panose="020F0502020204030204" pitchFamily="34" charset="0"/>
            </a:endParaRPr>
          </a:p>
        </p:txBody>
      </p:sp>
      <p:grpSp>
        <p:nvGrpSpPr>
          <p:cNvPr id="36867" name="Group 45">
            <a:extLst>
              <a:ext uri="{FF2B5EF4-FFF2-40B4-BE49-F238E27FC236}">
                <a16:creationId xmlns:a16="http://schemas.microsoft.com/office/drawing/2014/main" id="{381059AA-3CDF-484F-AA05-B1EFCBF339A2}"/>
              </a:ext>
            </a:extLst>
          </p:cNvPr>
          <p:cNvGrpSpPr>
            <a:grpSpLocks/>
          </p:cNvGrpSpPr>
          <p:nvPr/>
        </p:nvGrpSpPr>
        <p:grpSpPr bwMode="auto">
          <a:xfrm>
            <a:off x="2514600" y="1219200"/>
            <a:ext cx="6043613" cy="5454650"/>
            <a:chOff x="1584" y="768"/>
            <a:chExt cx="3807" cy="3436"/>
          </a:xfrm>
        </p:grpSpPr>
        <p:sp>
          <p:nvSpPr>
            <p:cNvPr id="36869" name="Text Box 4">
              <a:extLst>
                <a:ext uri="{FF2B5EF4-FFF2-40B4-BE49-F238E27FC236}">
                  <a16:creationId xmlns:a16="http://schemas.microsoft.com/office/drawing/2014/main" id="{03F4BD80-362C-410D-B9D3-E6DAB475AD90}"/>
                </a:ext>
              </a:extLst>
            </p:cNvPr>
            <p:cNvSpPr txBox="1">
              <a:spLocks noChangeArrowheads="1"/>
            </p:cNvSpPr>
            <p:nvPr/>
          </p:nvSpPr>
          <p:spPr bwMode="auto">
            <a:xfrm>
              <a:off x="2592" y="4010"/>
              <a:ext cx="201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Quelle: Pflimlin et al., 1993</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6870" name="Text Box 7">
              <a:extLst>
                <a:ext uri="{FF2B5EF4-FFF2-40B4-BE49-F238E27FC236}">
                  <a16:creationId xmlns:a16="http://schemas.microsoft.com/office/drawing/2014/main" id="{981074EB-076A-4235-A9D5-5574AFBA1939}"/>
                </a:ext>
              </a:extLst>
            </p:cNvPr>
            <p:cNvSpPr txBox="1">
              <a:spLocks noChangeArrowheads="1"/>
            </p:cNvSpPr>
            <p:nvPr/>
          </p:nvSpPr>
          <p:spPr bwMode="auto">
            <a:xfrm>
              <a:off x="1791" y="815"/>
              <a:ext cx="169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endParaRPr lang="nl-NL" altLang="nl-NL" sz="1400" b="1">
                <a:solidFill>
                  <a:srgbClr val="FEFF12"/>
                </a:solidFill>
                <a:latin typeface="Calibri" panose="020F0502020204030204" pitchFamily="34" charset="0"/>
                <a:cs typeface="Calibri" panose="020F0502020204030204" pitchFamily="34" charset="0"/>
              </a:endParaRPr>
            </a:p>
          </p:txBody>
        </p:sp>
        <p:sp>
          <p:nvSpPr>
            <p:cNvPr id="36871" name="Line 8">
              <a:extLst>
                <a:ext uri="{FF2B5EF4-FFF2-40B4-BE49-F238E27FC236}">
                  <a16:creationId xmlns:a16="http://schemas.microsoft.com/office/drawing/2014/main" id="{ED27C603-6553-45C8-922C-794FCA13D55F}"/>
                </a:ext>
              </a:extLst>
            </p:cNvPr>
            <p:cNvSpPr>
              <a:spLocks noChangeShapeType="1"/>
            </p:cNvSpPr>
            <p:nvPr/>
          </p:nvSpPr>
          <p:spPr bwMode="auto">
            <a:xfrm>
              <a:off x="1936" y="1248"/>
              <a:ext cx="1" cy="2118"/>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6872" name="Line 9">
              <a:extLst>
                <a:ext uri="{FF2B5EF4-FFF2-40B4-BE49-F238E27FC236}">
                  <a16:creationId xmlns:a16="http://schemas.microsoft.com/office/drawing/2014/main" id="{0F674A70-14A6-4640-BE77-CA274CA884BA}"/>
                </a:ext>
              </a:extLst>
            </p:cNvPr>
            <p:cNvSpPr>
              <a:spLocks noChangeShapeType="1"/>
            </p:cNvSpPr>
            <p:nvPr/>
          </p:nvSpPr>
          <p:spPr bwMode="auto">
            <a:xfrm>
              <a:off x="1936" y="3366"/>
              <a:ext cx="2892"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6873" name="Line 10">
              <a:extLst>
                <a:ext uri="{FF2B5EF4-FFF2-40B4-BE49-F238E27FC236}">
                  <a16:creationId xmlns:a16="http://schemas.microsoft.com/office/drawing/2014/main" id="{C00DE5B3-E4FE-43D6-8B07-9C5F9AABB96B}"/>
                </a:ext>
              </a:extLst>
            </p:cNvPr>
            <p:cNvSpPr>
              <a:spLocks noChangeShapeType="1"/>
            </p:cNvSpPr>
            <p:nvPr/>
          </p:nvSpPr>
          <p:spPr bwMode="auto">
            <a:xfrm>
              <a:off x="1867" y="2823"/>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6874" name="Line 11">
              <a:extLst>
                <a:ext uri="{FF2B5EF4-FFF2-40B4-BE49-F238E27FC236}">
                  <a16:creationId xmlns:a16="http://schemas.microsoft.com/office/drawing/2014/main" id="{DA7DBAC7-1336-4B7A-BE7B-396E76114B78}"/>
                </a:ext>
              </a:extLst>
            </p:cNvPr>
            <p:cNvSpPr>
              <a:spLocks noChangeShapeType="1"/>
            </p:cNvSpPr>
            <p:nvPr/>
          </p:nvSpPr>
          <p:spPr bwMode="auto">
            <a:xfrm>
              <a:off x="1867" y="2335"/>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6875" name="Line 12">
              <a:extLst>
                <a:ext uri="{FF2B5EF4-FFF2-40B4-BE49-F238E27FC236}">
                  <a16:creationId xmlns:a16="http://schemas.microsoft.com/office/drawing/2014/main" id="{2D4E0497-78AF-4E77-BDF4-CCEDBC9D5868}"/>
                </a:ext>
              </a:extLst>
            </p:cNvPr>
            <p:cNvSpPr>
              <a:spLocks noChangeShapeType="1"/>
            </p:cNvSpPr>
            <p:nvPr/>
          </p:nvSpPr>
          <p:spPr bwMode="auto">
            <a:xfrm>
              <a:off x="1867" y="1737"/>
              <a:ext cx="69" cy="2"/>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6876" name="Line 13">
              <a:extLst>
                <a:ext uri="{FF2B5EF4-FFF2-40B4-BE49-F238E27FC236}">
                  <a16:creationId xmlns:a16="http://schemas.microsoft.com/office/drawing/2014/main" id="{7C9D15A0-1850-4A4B-B2A3-4E5DADFE0A4A}"/>
                </a:ext>
              </a:extLst>
            </p:cNvPr>
            <p:cNvSpPr>
              <a:spLocks noChangeShapeType="1"/>
            </p:cNvSpPr>
            <p:nvPr/>
          </p:nvSpPr>
          <p:spPr bwMode="auto">
            <a:xfrm>
              <a:off x="1867" y="1248"/>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6877" name="Line 14">
              <a:extLst>
                <a:ext uri="{FF2B5EF4-FFF2-40B4-BE49-F238E27FC236}">
                  <a16:creationId xmlns:a16="http://schemas.microsoft.com/office/drawing/2014/main" id="{721A9F59-79CF-416A-AA33-A1739257D3EB}"/>
                </a:ext>
              </a:extLst>
            </p:cNvPr>
            <p:cNvSpPr>
              <a:spLocks noChangeShapeType="1"/>
            </p:cNvSpPr>
            <p:nvPr/>
          </p:nvSpPr>
          <p:spPr bwMode="auto">
            <a:xfrm flipV="1">
              <a:off x="1936" y="1248"/>
              <a:ext cx="2892" cy="2118"/>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6878" name="Line 15">
              <a:extLst>
                <a:ext uri="{FF2B5EF4-FFF2-40B4-BE49-F238E27FC236}">
                  <a16:creationId xmlns:a16="http://schemas.microsoft.com/office/drawing/2014/main" id="{3992862B-DD68-4958-BDC1-010387841979}"/>
                </a:ext>
              </a:extLst>
            </p:cNvPr>
            <p:cNvSpPr>
              <a:spLocks noChangeShapeType="1"/>
            </p:cNvSpPr>
            <p:nvPr/>
          </p:nvSpPr>
          <p:spPr bwMode="auto">
            <a:xfrm>
              <a:off x="2642"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6879" name="Line 16">
              <a:extLst>
                <a:ext uri="{FF2B5EF4-FFF2-40B4-BE49-F238E27FC236}">
                  <a16:creationId xmlns:a16="http://schemas.microsoft.com/office/drawing/2014/main" id="{9EFEBA9A-1E0C-405F-8DC5-0BE65BDE62F1}"/>
                </a:ext>
              </a:extLst>
            </p:cNvPr>
            <p:cNvSpPr>
              <a:spLocks noChangeShapeType="1"/>
            </p:cNvSpPr>
            <p:nvPr/>
          </p:nvSpPr>
          <p:spPr bwMode="auto">
            <a:xfrm>
              <a:off x="3418"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6880" name="Line 17">
              <a:extLst>
                <a:ext uri="{FF2B5EF4-FFF2-40B4-BE49-F238E27FC236}">
                  <a16:creationId xmlns:a16="http://schemas.microsoft.com/office/drawing/2014/main" id="{7179C12C-DE23-47C6-A773-D2956C2658AE}"/>
                </a:ext>
              </a:extLst>
            </p:cNvPr>
            <p:cNvSpPr>
              <a:spLocks noChangeShapeType="1"/>
            </p:cNvSpPr>
            <p:nvPr/>
          </p:nvSpPr>
          <p:spPr bwMode="auto">
            <a:xfrm>
              <a:off x="4124"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6881" name="Line 18">
              <a:extLst>
                <a:ext uri="{FF2B5EF4-FFF2-40B4-BE49-F238E27FC236}">
                  <a16:creationId xmlns:a16="http://schemas.microsoft.com/office/drawing/2014/main" id="{C2B218DE-9703-4E72-BF39-2E7D0DDFF9E3}"/>
                </a:ext>
              </a:extLst>
            </p:cNvPr>
            <p:cNvSpPr>
              <a:spLocks noChangeShapeType="1"/>
            </p:cNvSpPr>
            <p:nvPr/>
          </p:nvSpPr>
          <p:spPr bwMode="auto">
            <a:xfrm>
              <a:off x="4828"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cs typeface="Calibri" panose="020F0502020204030204" pitchFamily="34" charset="0"/>
              </a:endParaRPr>
            </a:p>
          </p:txBody>
        </p:sp>
        <p:sp>
          <p:nvSpPr>
            <p:cNvPr id="36882" name="Oval 19">
              <a:extLst>
                <a:ext uri="{FF2B5EF4-FFF2-40B4-BE49-F238E27FC236}">
                  <a16:creationId xmlns:a16="http://schemas.microsoft.com/office/drawing/2014/main" id="{32D89509-3E81-4132-8798-8718E418549E}"/>
                </a:ext>
              </a:extLst>
            </p:cNvPr>
            <p:cNvSpPr>
              <a:spLocks noChangeArrowheads="1"/>
            </p:cNvSpPr>
            <p:nvPr/>
          </p:nvSpPr>
          <p:spPr bwMode="auto">
            <a:xfrm>
              <a:off x="2501" y="2880"/>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6883" name="Oval 20">
              <a:extLst>
                <a:ext uri="{FF2B5EF4-FFF2-40B4-BE49-F238E27FC236}">
                  <a16:creationId xmlns:a16="http://schemas.microsoft.com/office/drawing/2014/main" id="{D3001690-94E1-415B-BFFC-E8760CC94936}"/>
                </a:ext>
              </a:extLst>
            </p:cNvPr>
            <p:cNvSpPr>
              <a:spLocks noChangeArrowheads="1"/>
            </p:cNvSpPr>
            <p:nvPr/>
          </p:nvSpPr>
          <p:spPr bwMode="auto">
            <a:xfrm>
              <a:off x="2925" y="2657"/>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6884" name="Oval 21">
              <a:extLst>
                <a:ext uri="{FF2B5EF4-FFF2-40B4-BE49-F238E27FC236}">
                  <a16:creationId xmlns:a16="http://schemas.microsoft.com/office/drawing/2014/main" id="{A5B4204B-B085-4133-B353-71A1E6400A9C}"/>
                </a:ext>
              </a:extLst>
            </p:cNvPr>
            <p:cNvSpPr>
              <a:spLocks noChangeArrowheads="1"/>
            </p:cNvSpPr>
            <p:nvPr/>
          </p:nvSpPr>
          <p:spPr bwMode="auto">
            <a:xfrm>
              <a:off x="2995" y="2440"/>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6885" name="Oval 22">
              <a:extLst>
                <a:ext uri="{FF2B5EF4-FFF2-40B4-BE49-F238E27FC236}">
                  <a16:creationId xmlns:a16="http://schemas.microsoft.com/office/drawing/2014/main" id="{A33AA5E6-E268-4D41-9A55-F4D34C092CB9}"/>
                </a:ext>
              </a:extLst>
            </p:cNvPr>
            <p:cNvSpPr>
              <a:spLocks noChangeArrowheads="1"/>
            </p:cNvSpPr>
            <p:nvPr/>
          </p:nvSpPr>
          <p:spPr bwMode="auto">
            <a:xfrm>
              <a:off x="2995" y="2548"/>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6886" name="Oval 23">
              <a:extLst>
                <a:ext uri="{FF2B5EF4-FFF2-40B4-BE49-F238E27FC236}">
                  <a16:creationId xmlns:a16="http://schemas.microsoft.com/office/drawing/2014/main" id="{799D4D17-75C6-4D38-B580-6C01230E6ACB}"/>
                </a:ext>
              </a:extLst>
            </p:cNvPr>
            <p:cNvSpPr>
              <a:spLocks noChangeArrowheads="1"/>
            </p:cNvSpPr>
            <p:nvPr/>
          </p:nvSpPr>
          <p:spPr bwMode="auto">
            <a:xfrm>
              <a:off x="3135" y="2440"/>
              <a:ext cx="71"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6887" name="Oval 24">
              <a:extLst>
                <a:ext uri="{FF2B5EF4-FFF2-40B4-BE49-F238E27FC236}">
                  <a16:creationId xmlns:a16="http://schemas.microsoft.com/office/drawing/2014/main" id="{F6C8E178-5448-4AD7-BC0E-91C2C6A898B2}"/>
                </a:ext>
              </a:extLst>
            </p:cNvPr>
            <p:cNvSpPr>
              <a:spLocks noChangeArrowheads="1"/>
            </p:cNvSpPr>
            <p:nvPr/>
          </p:nvSpPr>
          <p:spPr bwMode="auto">
            <a:xfrm>
              <a:off x="3277" y="2385"/>
              <a:ext cx="70"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6888" name="Oval 25">
              <a:extLst>
                <a:ext uri="{FF2B5EF4-FFF2-40B4-BE49-F238E27FC236}">
                  <a16:creationId xmlns:a16="http://schemas.microsoft.com/office/drawing/2014/main" id="{0DFA44B3-2568-414E-A6AA-426C74F43061}"/>
                </a:ext>
              </a:extLst>
            </p:cNvPr>
            <p:cNvSpPr>
              <a:spLocks noChangeArrowheads="1"/>
            </p:cNvSpPr>
            <p:nvPr/>
          </p:nvSpPr>
          <p:spPr bwMode="auto">
            <a:xfrm>
              <a:off x="3277" y="2223"/>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6889" name="Oval 26">
              <a:extLst>
                <a:ext uri="{FF2B5EF4-FFF2-40B4-BE49-F238E27FC236}">
                  <a16:creationId xmlns:a16="http://schemas.microsoft.com/office/drawing/2014/main" id="{C5F09F39-6E7B-4D3E-A16E-C0ACCE900B11}"/>
                </a:ext>
              </a:extLst>
            </p:cNvPr>
            <p:cNvSpPr>
              <a:spLocks noChangeArrowheads="1"/>
            </p:cNvSpPr>
            <p:nvPr/>
          </p:nvSpPr>
          <p:spPr bwMode="auto">
            <a:xfrm flipV="1">
              <a:off x="3418" y="2331"/>
              <a:ext cx="71"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6890" name="Oval 27">
              <a:extLst>
                <a:ext uri="{FF2B5EF4-FFF2-40B4-BE49-F238E27FC236}">
                  <a16:creationId xmlns:a16="http://schemas.microsoft.com/office/drawing/2014/main" id="{19481119-21D7-4EDB-8A68-B8A7F2E93C07}"/>
                </a:ext>
              </a:extLst>
            </p:cNvPr>
            <p:cNvSpPr>
              <a:spLocks noChangeArrowheads="1"/>
            </p:cNvSpPr>
            <p:nvPr/>
          </p:nvSpPr>
          <p:spPr bwMode="auto">
            <a:xfrm>
              <a:off x="3559" y="2223"/>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6891" name="Oval 28">
              <a:extLst>
                <a:ext uri="{FF2B5EF4-FFF2-40B4-BE49-F238E27FC236}">
                  <a16:creationId xmlns:a16="http://schemas.microsoft.com/office/drawing/2014/main" id="{147D4094-CD23-40E1-899F-A8CBA9CCF6B5}"/>
                </a:ext>
              </a:extLst>
            </p:cNvPr>
            <p:cNvSpPr>
              <a:spLocks noChangeArrowheads="1"/>
            </p:cNvSpPr>
            <p:nvPr/>
          </p:nvSpPr>
          <p:spPr bwMode="auto">
            <a:xfrm>
              <a:off x="3982" y="1787"/>
              <a:ext cx="71"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6892" name="Oval 29">
              <a:extLst>
                <a:ext uri="{FF2B5EF4-FFF2-40B4-BE49-F238E27FC236}">
                  <a16:creationId xmlns:a16="http://schemas.microsoft.com/office/drawing/2014/main" id="{9D7BF550-8716-49D7-AB21-FFB76D360974}"/>
                </a:ext>
              </a:extLst>
            </p:cNvPr>
            <p:cNvSpPr>
              <a:spLocks noChangeArrowheads="1"/>
            </p:cNvSpPr>
            <p:nvPr/>
          </p:nvSpPr>
          <p:spPr bwMode="auto">
            <a:xfrm>
              <a:off x="4124" y="1625"/>
              <a:ext cx="69"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6893" name="Oval 30">
              <a:extLst>
                <a:ext uri="{FF2B5EF4-FFF2-40B4-BE49-F238E27FC236}">
                  <a16:creationId xmlns:a16="http://schemas.microsoft.com/office/drawing/2014/main" id="{7D04AB3A-0F7B-4902-8965-80E30AC64371}"/>
                </a:ext>
              </a:extLst>
            </p:cNvPr>
            <p:cNvSpPr>
              <a:spLocks noChangeArrowheads="1"/>
            </p:cNvSpPr>
            <p:nvPr/>
          </p:nvSpPr>
          <p:spPr bwMode="auto">
            <a:xfrm>
              <a:off x="4193" y="1570"/>
              <a:ext cx="71"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panose="020F0502020204030204" pitchFamily="34" charset="0"/>
                <a:cs typeface="Calibri" panose="020F0502020204030204" pitchFamily="34" charset="0"/>
              </a:endParaRPr>
            </a:p>
          </p:txBody>
        </p:sp>
        <p:sp>
          <p:nvSpPr>
            <p:cNvPr id="36894" name="Text Box 31">
              <a:extLst>
                <a:ext uri="{FF2B5EF4-FFF2-40B4-BE49-F238E27FC236}">
                  <a16:creationId xmlns:a16="http://schemas.microsoft.com/office/drawing/2014/main" id="{19C80196-620A-4D7E-BF4F-4680960C7543}"/>
                </a:ext>
              </a:extLst>
            </p:cNvPr>
            <p:cNvSpPr txBox="1">
              <a:spLocks noChangeArrowheads="1"/>
            </p:cNvSpPr>
            <p:nvPr/>
          </p:nvSpPr>
          <p:spPr bwMode="auto">
            <a:xfrm>
              <a:off x="1796"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10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6895" name="Text Box 32">
              <a:extLst>
                <a:ext uri="{FF2B5EF4-FFF2-40B4-BE49-F238E27FC236}">
                  <a16:creationId xmlns:a16="http://schemas.microsoft.com/office/drawing/2014/main" id="{5D3E4C53-B174-4708-8A9D-E21EBBA7851C}"/>
                </a:ext>
              </a:extLst>
            </p:cNvPr>
            <p:cNvSpPr txBox="1">
              <a:spLocks noChangeArrowheads="1"/>
            </p:cNvSpPr>
            <p:nvPr/>
          </p:nvSpPr>
          <p:spPr bwMode="auto">
            <a:xfrm>
              <a:off x="2431"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15</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6896" name="Text Box 33">
              <a:extLst>
                <a:ext uri="{FF2B5EF4-FFF2-40B4-BE49-F238E27FC236}">
                  <a16:creationId xmlns:a16="http://schemas.microsoft.com/office/drawing/2014/main" id="{A7BFB22F-FBF6-40D1-A81D-DFE8AE0E31DF}"/>
                </a:ext>
              </a:extLst>
            </p:cNvPr>
            <p:cNvSpPr txBox="1">
              <a:spLocks noChangeArrowheads="1"/>
            </p:cNvSpPr>
            <p:nvPr/>
          </p:nvSpPr>
          <p:spPr bwMode="auto">
            <a:xfrm>
              <a:off x="3277"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20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6897" name="Text Box 34">
              <a:extLst>
                <a:ext uri="{FF2B5EF4-FFF2-40B4-BE49-F238E27FC236}">
                  <a16:creationId xmlns:a16="http://schemas.microsoft.com/office/drawing/2014/main" id="{AAECB1F5-530E-4ED3-8A16-84360CCAC649}"/>
                </a:ext>
              </a:extLst>
            </p:cNvPr>
            <p:cNvSpPr txBox="1">
              <a:spLocks noChangeArrowheads="1"/>
            </p:cNvSpPr>
            <p:nvPr/>
          </p:nvSpPr>
          <p:spPr bwMode="auto">
            <a:xfrm>
              <a:off x="3982" y="3362"/>
              <a:ext cx="49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25</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6898" name="Text Box 35">
              <a:extLst>
                <a:ext uri="{FF2B5EF4-FFF2-40B4-BE49-F238E27FC236}">
                  <a16:creationId xmlns:a16="http://schemas.microsoft.com/office/drawing/2014/main" id="{812CD3B7-EE35-467C-BC2E-1B23A383BDD4}"/>
                </a:ext>
              </a:extLst>
            </p:cNvPr>
            <p:cNvSpPr txBox="1">
              <a:spLocks noChangeArrowheads="1"/>
            </p:cNvSpPr>
            <p:nvPr/>
          </p:nvSpPr>
          <p:spPr bwMode="auto">
            <a:xfrm>
              <a:off x="4617" y="3362"/>
              <a:ext cx="4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30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6899" name="Text Box 36">
              <a:extLst>
                <a:ext uri="{FF2B5EF4-FFF2-40B4-BE49-F238E27FC236}">
                  <a16:creationId xmlns:a16="http://schemas.microsoft.com/office/drawing/2014/main" id="{5AAB1F5A-4BBE-4879-B62C-9F6BA4D35E31}"/>
                </a:ext>
              </a:extLst>
            </p:cNvPr>
            <p:cNvSpPr txBox="1">
              <a:spLocks noChangeArrowheads="1"/>
            </p:cNvSpPr>
            <p:nvPr/>
          </p:nvSpPr>
          <p:spPr bwMode="auto">
            <a:xfrm>
              <a:off x="1584" y="3200"/>
              <a:ext cx="4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10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6900" name="Text Box 37">
              <a:extLst>
                <a:ext uri="{FF2B5EF4-FFF2-40B4-BE49-F238E27FC236}">
                  <a16:creationId xmlns:a16="http://schemas.microsoft.com/office/drawing/2014/main" id="{EC8E0E34-2BF0-46AF-A56F-F50819EA7F7B}"/>
                </a:ext>
              </a:extLst>
            </p:cNvPr>
            <p:cNvSpPr txBox="1">
              <a:spLocks noChangeArrowheads="1"/>
            </p:cNvSpPr>
            <p:nvPr/>
          </p:nvSpPr>
          <p:spPr bwMode="auto">
            <a:xfrm>
              <a:off x="1584" y="2711"/>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15</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6901" name="Text Box 38">
              <a:extLst>
                <a:ext uri="{FF2B5EF4-FFF2-40B4-BE49-F238E27FC236}">
                  <a16:creationId xmlns:a16="http://schemas.microsoft.com/office/drawing/2014/main" id="{8BB82078-377B-4F4C-BC2D-CE1AE14DFA01}"/>
                </a:ext>
              </a:extLst>
            </p:cNvPr>
            <p:cNvSpPr txBox="1">
              <a:spLocks noChangeArrowheads="1"/>
            </p:cNvSpPr>
            <p:nvPr/>
          </p:nvSpPr>
          <p:spPr bwMode="auto">
            <a:xfrm>
              <a:off x="1584" y="2223"/>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20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6902" name="Text Box 39">
              <a:extLst>
                <a:ext uri="{FF2B5EF4-FFF2-40B4-BE49-F238E27FC236}">
                  <a16:creationId xmlns:a16="http://schemas.microsoft.com/office/drawing/2014/main" id="{0A7A2224-D02A-4F09-9160-5F9BC174807B}"/>
                </a:ext>
              </a:extLst>
            </p:cNvPr>
            <p:cNvSpPr txBox="1">
              <a:spLocks noChangeArrowheads="1"/>
            </p:cNvSpPr>
            <p:nvPr/>
          </p:nvSpPr>
          <p:spPr bwMode="auto">
            <a:xfrm>
              <a:off x="1584" y="1625"/>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25</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6903" name="Text Box 40">
              <a:extLst>
                <a:ext uri="{FF2B5EF4-FFF2-40B4-BE49-F238E27FC236}">
                  <a16:creationId xmlns:a16="http://schemas.microsoft.com/office/drawing/2014/main" id="{6E078E81-A5D3-424C-8E59-B18FF4EB18CB}"/>
                </a:ext>
              </a:extLst>
            </p:cNvPr>
            <p:cNvSpPr txBox="1">
              <a:spLocks noChangeArrowheads="1"/>
            </p:cNvSpPr>
            <p:nvPr/>
          </p:nvSpPr>
          <p:spPr bwMode="auto">
            <a:xfrm>
              <a:off x="1584" y="1136"/>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400" b="1">
                  <a:solidFill>
                    <a:srgbClr val="FEFF12"/>
                  </a:solidFill>
                  <a:latin typeface="Calibri" panose="020F0502020204030204" pitchFamily="34" charset="0"/>
                  <a:cs typeface="Calibri" panose="020F0502020204030204" pitchFamily="34" charset="0"/>
                </a:rPr>
                <a:t>30</a:t>
              </a:r>
              <a:endParaRPr lang="fr-FR" altLang="nl-NL" sz="1400" b="1">
                <a:solidFill>
                  <a:srgbClr val="FEFF12"/>
                </a:solidFill>
                <a:latin typeface="Calibri" panose="020F0502020204030204" pitchFamily="34" charset="0"/>
                <a:cs typeface="Calibri" panose="020F0502020204030204" pitchFamily="34" charset="0"/>
              </a:endParaRPr>
            </a:p>
          </p:txBody>
        </p:sp>
        <p:sp>
          <p:nvSpPr>
            <p:cNvPr id="36904" name="Text Box 41">
              <a:extLst>
                <a:ext uri="{FF2B5EF4-FFF2-40B4-BE49-F238E27FC236}">
                  <a16:creationId xmlns:a16="http://schemas.microsoft.com/office/drawing/2014/main" id="{FA36EC0A-0AFC-4B95-8A92-AA70F5ADFC06}"/>
                </a:ext>
              </a:extLst>
            </p:cNvPr>
            <p:cNvSpPr txBox="1">
              <a:spLocks noChangeArrowheads="1"/>
            </p:cNvSpPr>
            <p:nvPr/>
          </p:nvSpPr>
          <p:spPr bwMode="auto">
            <a:xfrm>
              <a:off x="1680" y="768"/>
              <a:ext cx="271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600" b="1" dirty="0" err="1">
                  <a:solidFill>
                    <a:srgbClr val="FF022B"/>
                  </a:solidFill>
                  <a:latin typeface="Calibri" panose="020F0502020204030204" pitchFamily="34" charset="0"/>
                  <a:cs typeface="Calibri" panose="020F0502020204030204" pitchFamily="34" charset="0"/>
                </a:rPr>
                <a:t>Milch</a:t>
              </a:r>
              <a:r>
                <a:rPr lang="fr-BE" altLang="nl-NL" sz="1600" b="1" dirty="0">
                  <a:solidFill>
                    <a:srgbClr val="FF022B"/>
                  </a:solidFill>
                  <a:latin typeface="Calibri" panose="020F0502020204030204" pitchFamily="34" charset="0"/>
                  <a:cs typeface="Calibri" panose="020F0502020204030204" pitchFamily="34" charset="0"/>
                </a:rPr>
                <a:t> pro </a:t>
              </a:r>
              <a:r>
                <a:rPr lang="fr-BE" altLang="nl-NL" sz="1600" b="1" dirty="0" err="1">
                  <a:solidFill>
                    <a:srgbClr val="FF022B"/>
                  </a:solidFill>
                  <a:latin typeface="Calibri" panose="020F0502020204030204" pitchFamily="34" charset="0"/>
                  <a:cs typeface="Calibri" panose="020F0502020204030204" pitchFamily="34" charset="0"/>
                </a:rPr>
                <a:t>Kuh</a:t>
              </a:r>
              <a:r>
                <a:rPr lang="fr-BE" altLang="nl-NL" sz="1600" b="1" dirty="0">
                  <a:solidFill>
                    <a:srgbClr val="FF022B"/>
                  </a:solidFill>
                  <a:latin typeface="Calibri" panose="020F0502020204030204" pitchFamily="34" charset="0"/>
                  <a:cs typeface="Calibri" panose="020F0502020204030204" pitchFamily="34" charset="0"/>
                </a:rPr>
                <a:t> </a:t>
              </a:r>
              <a:r>
                <a:rPr lang="fr-BE" altLang="nl-NL" sz="1600" b="1" dirty="0" err="1">
                  <a:solidFill>
                    <a:srgbClr val="FF022B"/>
                  </a:solidFill>
                  <a:latin typeface="Calibri" panose="020F0502020204030204" pitchFamily="34" charset="0"/>
                  <a:cs typeface="Calibri" panose="020F0502020204030204" pitchFamily="34" charset="0"/>
                </a:rPr>
                <a:t>auf</a:t>
              </a:r>
              <a:r>
                <a:rPr lang="fr-BE" altLang="nl-NL" sz="1600" b="1" dirty="0">
                  <a:solidFill>
                    <a:srgbClr val="FF022B"/>
                  </a:solidFill>
                  <a:latin typeface="Calibri" panose="020F0502020204030204" pitchFamily="34" charset="0"/>
                  <a:cs typeface="Calibri" panose="020F0502020204030204" pitchFamily="34" charset="0"/>
                </a:rPr>
                <a:t> Klee-Gras (kg/Tag)</a:t>
              </a:r>
              <a:endParaRPr lang="fr-FR" altLang="nl-NL" sz="1600" b="1" dirty="0">
                <a:solidFill>
                  <a:srgbClr val="FF022B"/>
                </a:solidFill>
                <a:latin typeface="Calibri" panose="020F0502020204030204" pitchFamily="34" charset="0"/>
                <a:cs typeface="Calibri" panose="020F0502020204030204" pitchFamily="34" charset="0"/>
              </a:endParaRPr>
            </a:p>
          </p:txBody>
        </p:sp>
        <p:sp>
          <p:nvSpPr>
            <p:cNvPr id="36905" name="Text Box 42">
              <a:extLst>
                <a:ext uri="{FF2B5EF4-FFF2-40B4-BE49-F238E27FC236}">
                  <a16:creationId xmlns:a16="http://schemas.microsoft.com/office/drawing/2014/main" id="{8719591F-C942-4EC8-B688-8388813EC957}"/>
                </a:ext>
              </a:extLst>
            </p:cNvPr>
            <p:cNvSpPr txBox="1">
              <a:spLocks noChangeArrowheads="1"/>
            </p:cNvSpPr>
            <p:nvPr/>
          </p:nvSpPr>
          <p:spPr bwMode="auto">
            <a:xfrm>
              <a:off x="2928" y="3648"/>
              <a:ext cx="206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600" b="1" dirty="0" err="1">
                  <a:solidFill>
                    <a:srgbClr val="09FF3C"/>
                  </a:solidFill>
                  <a:latin typeface="Calibri" panose="020F0502020204030204" pitchFamily="34" charset="0"/>
                  <a:cs typeface="Calibri" panose="020F0502020204030204" pitchFamily="34" charset="0"/>
                </a:rPr>
                <a:t>Milch</a:t>
              </a:r>
              <a:r>
                <a:rPr lang="fr-BE" altLang="nl-NL" sz="1600" b="1" dirty="0">
                  <a:solidFill>
                    <a:srgbClr val="09FF3C"/>
                  </a:solidFill>
                  <a:latin typeface="Calibri" panose="020F0502020204030204" pitchFamily="34" charset="0"/>
                  <a:cs typeface="Calibri" panose="020F0502020204030204" pitchFamily="34" charset="0"/>
                </a:rPr>
                <a:t> pro </a:t>
              </a:r>
              <a:r>
                <a:rPr lang="fr-BE" altLang="nl-NL" sz="1600" b="1" dirty="0" err="1">
                  <a:solidFill>
                    <a:srgbClr val="09FF3C"/>
                  </a:solidFill>
                  <a:latin typeface="Calibri" panose="020F0502020204030204" pitchFamily="34" charset="0"/>
                  <a:cs typeface="Calibri" panose="020F0502020204030204" pitchFamily="34" charset="0"/>
                </a:rPr>
                <a:t>Kuh</a:t>
              </a:r>
              <a:r>
                <a:rPr lang="fr-BE" altLang="nl-NL" sz="1600" b="1" dirty="0">
                  <a:solidFill>
                    <a:srgbClr val="09FF3C"/>
                  </a:solidFill>
                  <a:latin typeface="Calibri" panose="020F0502020204030204" pitchFamily="34" charset="0"/>
                  <a:cs typeface="Calibri" panose="020F0502020204030204" pitchFamily="34" charset="0"/>
                </a:rPr>
                <a:t> </a:t>
              </a:r>
              <a:r>
                <a:rPr lang="fr-BE" altLang="nl-NL" sz="1600" b="1" dirty="0" err="1">
                  <a:solidFill>
                    <a:srgbClr val="09FF3C"/>
                  </a:solidFill>
                  <a:latin typeface="Calibri" panose="020F0502020204030204" pitchFamily="34" charset="0"/>
                  <a:cs typeface="Calibri" panose="020F0502020204030204" pitchFamily="34" charset="0"/>
                </a:rPr>
                <a:t>auf</a:t>
              </a:r>
              <a:r>
                <a:rPr lang="fr-BE" altLang="nl-NL" sz="1600" b="1" dirty="0">
                  <a:solidFill>
                    <a:srgbClr val="09FF3C"/>
                  </a:solidFill>
                  <a:latin typeface="Calibri" panose="020F0502020204030204" pitchFamily="34" charset="0"/>
                  <a:cs typeface="Calibri" panose="020F0502020204030204" pitchFamily="34" charset="0"/>
                </a:rPr>
                <a:t> </a:t>
              </a:r>
              <a:r>
                <a:rPr lang="fr-BE" altLang="nl-NL" sz="1600" b="1" dirty="0" err="1">
                  <a:solidFill>
                    <a:srgbClr val="09FF3C"/>
                  </a:solidFill>
                  <a:latin typeface="Calibri" panose="020F0502020204030204" pitchFamily="34" charset="0"/>
                  <a:cs typeface="Calibri" panose="020F0502020204030204" pitchFamily="34" charset="0"/>
                </a:rPr>
                <a:t>Weidelgras</a:t>
              </a:r>
              <a:r>
                <a:rPr lang="fr-BE" altLang="nl-NL" sz="1600" b="1" dirty="0">
                  <a:solidFill>
                    <a:srgbClr val="09FF3C"/>
                  </a:solidFill>
                  <a:latin typeface="Calibri" panose="020F0502020204030204" pitchFamily="34" charset="0"/>
                  <a:cs typeface="Calibri" panose="020F0502020204030204" pitchFamily="34" charset="0"/>
                </a:rPr>
                <a:t> (kg/Tag)</a:t>
              </a:r>
              <a:endParaRPr lang="fr-FR" altLang="nl-NL" sz="1600" b="1" dirty="0">
                <a:solidFill>
                  <a:srgbClr val="09FF3C"/>
                </a:solidFill>
                <a:latin typeface="Calibri" panose="020F0502020204030204" pitchFamily="34" charset="0"/>
                <a:cs typeface="Calibri" panose="020F0502020204030204" pitchFamily="34" charset="0"/>
              </a:endParaRPr>
            </a:p>
          </p:txBody>
        </p:sp>
        <p:sp>
          <p:nvSpPr>
            <p:cNvPr id="36906" name="Text Box 43">
              <a:extLst>
                <a:ext uri="{FF2B5EF4-FFF2-40B4-BE49-F238E27FC236}">
                  <a16:creationId xmlns:a16="http://schemas.microsoft.com/office/drawing/2014/main" id="{3C54D711-7955-4139-A722-B09CA973F2F0}"/>
                </a:ext>
              </a:extLst>
            </p:cNvPr>
            <p:cNvSpPr txBox="1">
              <a:spLocks noChangeArrowheads="1"/>
            </p:cNvSpPr>
            <p:nvPr/>
          </p:nvSpPr>
          <p:spPr bwMode="auto">
            <a:xfrm>
              <a:off x="2190" y="1204"/>
              <a:ext cx="213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600" b="1" dirty="0" err="1">
                  <a:solidFill>
                    <a:srgbClr val="FF022B"/>
                  </a:solidFill>
                  <a:latin typeface="Calibri" panose="020F0502020204030204" pitchFamily="34" charset="0"/>
                  <a:cs typeface="Calibri" panose="020F0502020204030204" pitchFamily="34" charset="0"/>
                </a:rPr>
                <a:t>Durchschnitt</a:t>
              </a:r>
              <a:r>
                <a:rPr lang="fr-BE" altLang="nl-NL" sz="1600" b="1" dirty="0">
                  <a:solidFill>
                    <a:srgbClr val="FF022B"/>
                  </a:solidFill>
                  <a:latin typeface="Calibri" panose="020F0502020204030204" pitchFamily="34" charset="0"/>
                  <a:cs typeface="Calibri" panose="020F0502020204030204" pitchFamily="34" charset="0"/>
                </a:rPr>
                <a:t> </a:t>
              </a:r>
              <a:r>
                <a:rPr lang="fr-BE" altLang="nl-NL" sz="1600" b="1" dirty="0" err="1">
                  <a:solidFill>
                    <a:srgbClr val="FF022B"/>
                  </a:solidFill>
                  <a:latin typeface="Calibri" panose="020F0502020204030204" pitchFamily="34" charset="0"/>
                  <a:cs typeface="Calibri" panose="020F0502020204030204" pitchFamily="34" charset="0"/>
                </a:rPr>
                <a:t>auf</a:t>
              </a:r>
              <a:r>
                <a:rPr lang="fr-BE" altLang="nl-NL" sz="1600" b="1" dirty="0">
                  <a:solidFill>
                    <a:srgbClr val="FF022B"/>
                  </a:solidFill>
                  <a:latin typeface="Calibri" panose="020F0502020204030204" pitchFamily="34" charset="0"/>
                  <a:cs typeface="Calibri" panose="020F0502020204030204" pitchFamily="34" charset="0"/>
                </a:rPr>
                <a:t> Klee-Gras = 20,2</a:t>
              </a:r>
              <a:endParaRPr lang="fr-FR" altLang="nl-NL" sz="1600" b="1" dirty="0">
                <a:solidFill>
                  <a:srgbClr val="FF022B"/>
                </a:solidFill>
                <a:latin typeface="Calibri" panose="020F0502020204030204" pitchFamily="34" charset="0"/>
                <a:cs typeface="Calibri" panose="020F0502020204030204" pitchFamily="34" charset="0"/>
              </a:endParaRPr>
            </a:p>
          </p:txBody>
        </p:sp>
        <p:sp>
          <p:nvSpPr>
            <p:cNvPr id="36907" name="Text Box 44">
              <a:extLst>
                <a:ext uri="{FF2B5EF4-FFF2-40B4-BE49-F238E27FC236}">
                  <a16:creationId xmlns:a16="http://schemas.microsoft.com/office/drawing/2014/main" id="{E30583A9-9E7C-49E2-9AA1-ED90E0DB6ED3}"/>
                </a:ext>
              </a:extLst>
            </p:cNvPr>
            <p:cNvSpPr txBox="1">
              <a:spLocks noChangeArrowheads="1"/>
            </p:cNvSpPr>
            <p:nvPr/>
          </p:nvSpPr>
          <p:spPr bwMode="auto">
            <a:xfrm>
              <a:off x="3504" y="2592"/>
              <a:ext cx="188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600" b="1" dirty="0" err="1">
                  <a:solidFill>
                    <a:srgbClr val="09FF3C"/>
                  </a:solidFill>
                  <a:latin typeface="Calibri" panose="020F0502020204030204" pitchFamily="34" charset="0"/>
                  <a:cs typeface="Calibri" panose="020F0502020204030204" pitchFamily="34" charset="0"/>
                </a:rPr>
                <a:t>Durchschnitt</a:t>
              </a:r>
              <a:r>
                <a:rPr lang="fr-BE" altLang="nl-NL" sz="1600" b="1" dirty="0">
                  <a:solidFill>
                    <a:srgbClr val="09FF3C"/>
                  </a:solidFill>
                  <a:latin typeface="Calibri" panose="020F0502020204030204" pitchFamily="34" charset="0"/>
                  <a:cs typeface="Calibri" panose="020F0502020204030204" pitchFamily="34" charset="0"/>
                </a:rPr>
                <a:t> </a:t>
              </a:r>
              <a:r>
                <a:rPr lang="fr-BE" altLang="nl-NL" sz="1600" b="1" dirty="0" err="1">
                  <a:solidFill>
                    <a:srgbClr val="09FF3C"/>
                  </a:solidFill>
                  <a:latin typeface="Calibri" panose="020F0502020204030204" pitchFamily="34" charset="0"/>
                  <a:cs typeface="Calibri" panose="020F0502020204030204" pitchFamily="34" charset="0"/>
                </a:rPr>
                <a:t>auf</a:t>
              </a:r>
              <a:r>
                <a:rPr lang="fr-BE" altLang="nl-NL" sz="1600" b="1" dirty="0">
                  <a:solidFill>
                    <a:srgbClr val="09FF3C"/>
                  </a:solidFill>
                  <a:latin typeface="Calibri" panose="020F0502020204030204" pitchFamily="34" charset="0"/>
                  <a:cs typeface="Calibri" panose="020F0502020204030204" pitchFamily="34" charset="0"/>
                </a:rPr>
                <a:t> </a:t>
              </a:r>
              <a:r>
                <a:rPr lang="fr-BE" altLang="nl-NL" sz="1600" b="1" dirty="0" err="1" smtClean="0">
                  <a:solidFill>
                    <a:srgbClr val="09FF3C"/>
                  </a:solidFill>
                  <a:latin typeface="Calibri" panose="020F0502020204030204" pitchFamily="34" charset="0"/>
                  <a:cs typeface="Calibri" panose="020F0502020204030204" pitchFamily="34" charset="0"/>
                </a:rPr>
                <a:t>Weidelgras</a:t>
              </a:r>
              <a:r>
                <a:rPr lang="fr-BE" altLang="nl-NL" sz="1600" b="1" dirty="0" smtClean="0">
                  <a:solidFill>
                    <a:srgbClr val="09FF3C"/>
                  </a:solidFill>
                  <a:latin typeface="Calibri" panose="020F0502020204030204" pitchFamily="34" charset="0"/>
                  <a:cs typeface="Calibri" panose="020F0502020204030204" pitchFamily="34" charset="0"/>
                </a:rPr>
                <a:t> = </a:t>
              </a:r>
              <a:r>
                <a:rPr lang="fr-BE" altLang="nl-NL" sz="1600" b="1" dirty="0">
                  <a:solidFill>
                    <a:srgbClr val="09FF3C"/>
                  </a:solidFill>
                  <a:latin typeface="Calibri" panose="020F0502020204030204" pitchFamily="34" charset="0"/>
                  <a:cs typeface="Calibri" panose="020F0502020204030204" pitchFamily="34" charset="0"/>
                </a:rPr>
                <a:t>19,9</a:t>
              </a:r>
              <a:endParaRPr lang="fr-FR" altLang="nl-NL" sz="1600" b="1" dirty="0">
                <a:solidFill>
                  <a:srgbClr val="09FF3C"/>
                </a:solidFill>
                <a:latin typeface="Calibri" panose="020F0502020204030204" pitchFamily="34" charset="0"/>
                <a:cs typeface="Calibri" panose="020F0502020204030204" pitchFamily="34" charset="0"/>
              </a:endParaRPr>
            </a:p>
          </p:txBody>
        </p:sp>
      </p:grpSp>
      <p:pic>
        <p:nvPicPr>
          <p:cNvPr id="36868" name="Picture 46" descr="image 1">
            <a:extLst>
              <a:ext uri="{FF2B5EF4-FFF2-40B4-BE49-F238E27FC236}">
                <a16:creationId xmlns:a16="http://schemas.microsoft.com/office/drawing/2014/main" id="{4E017567-39E7-43C9-8A36-80CCD9D576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981200"/>
            <a:ext cx="10652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238119464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869A01C4-1F43-49F4-B195-432ACE005360}"/>
              </a:ext>
            </a:extLst>
          </p:cNvPr>
          <p:cNvSpPr txBox="1">
            <a:spLocks noChangeArrowheads="1"/>
          </p:cNvSpPr>
          <p:nvPr/>
        </p:nvSpPr>
        <p:spPr bwMode="auto">
          <a:xfrm>
            <a:off x="517236" y="76200"/>
            <a:ext cx="862676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panose="020F0502020204030204" pitchFamily="34" charset="0"/>
                <a:cs typeface="Calibri" panose="020F0502020204030204" pitchFamily="34" charset="0"/>
              </a:rPr>
              <a:t>Nährwert, </a:t>
            </a:r>
            <a:r>
              <a:rPr lang="en-GB" altLang="nl-NL" sz="2400" b="1" dirty="0" err="1">
                <a:solidFill>
                  <a:prstClr val="black"/>
                </a:solidFill>
                <a:latin typeface="Calibri" panose="020F0502020204030204" pitchFamily="34" charset="0"/>
                <a:cs typeface="Calibri" panose="020F0502020204030204" pitchFamily="34" charset="0"/>
              </a:rPr>
              <a:t>Futterverzehr</a:t>
            </a:r>
            <a:r>
              <a:rPr lang="en-GB" altLang="nl-NL" sz="2400" b="1" dirty="0">
                <a:solidFill>
                  <a:prstClr val="black"/>
                </a:solidFill>
                <a:latin typeface="Calibri" panose="020F0502020204030204" pitchFamily="34" charset="0"/>
                <a:cs typeface="Calibri" panose="020F0502020204030204" pitchFamily="34" charset="0"/>
              </a:rPr>
              <a:t> und Tierleistung</a:t>
            </a:r>
            <a:endParaRPr lang="fr-FR" altLang="nl-NL" sz="2400" b="1" dirty="0">
              <a:solidFill>
                <a:prstClr val="black"/>
              </a:solidFill>
              <a:latin typeface="Calibri" panose="020F0502020204030204" pitchFamily="34" charset="0"/>
              <a:cs typeface="Calibri" panose="020F0502020204030204" pitchFamily="34" charset="0"/>
            </a:endParaRPr>
          </a:p>
        </p:txBody>
      </p:sp>
      <p:sp>
        <p:nvSpPr>
          <p:cNvPr id="38915" name="Text Box 3">
            <a:extLst>
              <a:ext uri="{FF2B5EF4-FFF2-40B4-BE49-F238E27FC236}">
                <a16:creationId xmlns:a16="http://schemas.microsoft.com/office/drawing/2014/main" id="{5B71DD3D-AB11-49B2-B816-336D545AEFE8}"/>
              </a:ext>
            </a:extLst>
          </p:cNvPr>
          <p:cNvSpPr txBox="1">
            <a:spLocks noChangeArrowheads="1"/>
          </p:cNvSpPr>
          <p:nvPr/>
        </p:nvSpPr>
        <p:spPr bwMode="auto">
          <a:xfrm>
            <a:off x="280724" y="1625601"/>
            <a:ext cx="8763000" cy="433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eaLnBrk="0" fontAlgn="base" hangingPunct="0">
              <a:spcBef>
                <a:spcPct val="0"/>
              </a:spcBef>
              <a:spcAft>
                <a:spcPct val="0"/>
              </a:spcAft>
              <a:buFontTx/>
              <a:buNone/>
              <a:defRPr/>
            </a:pPr>
            <a:r>
              <a:rPr lang="en-GB" altLang="nl-NL" sz="2400" dirty="0">
                <a:solidFill>
                  <a:prstClr val="black"/>
                </a:solidFill>
                <a:latin typeface="Calibri" panose="020F0502020204030204" pitchFamily="34" charset="0"/>
                <a:cs typeface="Calibri" panose="020F0502020204030204" pitchFamily="34" charset="0"/>
              </a:rPr>
              <a:t>In Silage</a:t>
            </a:r>
          </a:p>
          <a:p>
            <a:pPr algn="just" eaLnBrk="0" fontAlgn="base" hangingPunct="0">
              <a:spcBef>
                <a:spcPct val="0"/>
              </a:spcBef>
              <a:spcAft>
                <a:spcPct val="0"/>
              </a:spcAft>
              <a:buFontTx/>
              <a:buNone/>
              <a:defRPr/>
            </a:pPr>
            <a:r>
              <a:rPr lang="en-GB" altLang="nl-NL" sz="2400" dirty="0" err="1">
                <a:solidFill>
                  <a:prstClr val="black"/>
                </a:solidFill>
                <a:latin typeface="Calibri" panose="020F0502020204030204" pitchFamily="34" charset="0"/>
                <a:cs typeface="Calibri" panose="020F0502020204030204" pitchFamily="34" charset="0"/>
              </a:rPr>
              <a:t>Rotklee</a:t>
            </a:r>
            <a:r>
              <a:rPr lang="en-GB" altLang="nl-NL" sz="2400" dirty="0">
                <a:solidFill>
                  <a:prstClr val="black"/>
                </a:solidFill>
                <a:latin typeface="Calibri" panose="020F0502020204030204" pitchFamily="34" charset="0"/>
                <a:cs typeface="Calibri" panose="020F0502020204030204" pitchFamily="34" charset="0"/>
              </a:rPr>
              <a:t> / Gras       :</a:t>
            </a:r>
          </a:p>
          <a:p>
            <a:pPr algn="just" eaLnBrk="0" fontAlgn="base" hangingPunct="0">
              <a:spcBef>
                <a:spcPct val="0"/>
              </a:spcBef>
              <a:spcAft>
                <a:spcPct val="0"/>
              </a:spcAft>
              <a:buFontTx/>
              <a:buNone/>
              <a:defRPr/>
            </a:pPr>
            <a:endParaRPr lang="en-GB" altLang="nl-NL" sz="1200" dirty="0">
              <a:solidFill>
                <a:prstClr val="black"/>
              </a:solidFill>
              <a:latin typeface="Calibri" panose="020F0502020204030204" pitchFamily="34" charset="0"/>
              <a:cs typeface="Calibri" panose="020F0502020204030204" pitchFamily="34" charset="0"/>
            </a:endParaRPr>
          </a:p>
          <a:p>
            <a:pPr marL="1257300" lvl="2" indent="-342900" algn="just" eaLnBrk="0" fontAlgn="base" hangingPunct="0">
              <a:spcBef>
                <a:spcPct val="0"/>
              </a:spcBef>
              <a:spcAft>
                <a:spcPct val="0"/>
              </a:spcAft>
              <a:defRPr/>
            </a:pPr>
            <a:r>
              <a:rPr lang="en-GB" altLang="nl-NL" dirty="0">
                <a:solidFill>
                  <a:prstClr val="black"/>
                </a:solidFill>
                <a:latin typeface="Calibri" panose="020F0502020204030204" pitchFamily="34" charset="0"/>
                <a:cs typeface="Calibri" panose="020F0502020204030204" pitchFamily="34" charset="0"/>
              </a:rPr>
              <a:t>Ähnliche Energiegehalte und höhere Rohproteingehalte</a:t>
            </a:r>
          </a:p>
          <a:p>
            <a:pPr marL="1257300" lvl="2" indent="-342900" algn="just" eaLnBrk="0" fontAlgn="base" hangingPunct="0">
              <a:spcBef>
                <a:spcPct val="0"/>
              </a:spcBef>
              <a:spcAft>
                <a:spcPct val="0"/>
              </a:spcAft>
              <a:defRPr/>
            </a:pPr>
            <a:r>
              <a:rPr lang="en-GB" altLang="nl-NL" dirty="0">
                <a:solidFill>
                  <a:prstClr val="black"/>
                </a:solidFill>
                <a:latin typeface="Calibri" panose="020F0502020204030204" pitchFamily="34" charset="0"/>
                <a:cs typeface="Calibri" panose="020F0502020204030204" pitchFamily="34" charset="0"/>
              </a:rPr>
              <a:t>Bessere Energienutzung und besserer Energiegewinn</a:t>
            </a:r>
          </a:p>
          <a:p>
            <a:pPr marL="1257300" lvl="2" indent="-342900" eaLnBrk="0" fontAlgn="base" hangingPunct="0">
              <a:spcBef>
                <a:spcPct val="0"/>
              </a:spcBef>
              <a:spcAft>
                <a:spcPct val="0"/>
              </a:spcAft>
              <a:defRPr/>
            </a:pPr>
            <a:r>
              <a:rPr lang="en-GB" altLang="nl-NL" dirty="0">
                <a:solidFill>
                  <a:prstClr val="black"/>
                </a:solidFill>
                <a:latin typeface="Calibri" panose="020F0502020204030204" pitchFamily="34" charset="0"/>
                <a:cs typeface="Calibri" panose="020F0502020204030204" pitchFamily="34" charset="0"/>
              </a:rPr>
              <a:t>Bessere </a:t>
            </a:r>
            <a:r>
              <a:rPr lang="en-GB" altLang="nl-NL" dirty="0" err="1">
                <a:solidFill>
                  <a:prstClr val="black"/>
                </a:solidFill>
                <a:latin typeface="Calibri" panose="020F0502020204030204" pitchFamily="34" charset="0"/>
                <a:cs typeface="Calibri" panose="020F0502020204030204" pitchFamily="34" charset="0"/>
              </a:rPr>
              <a:t>Aufnahme</a:t>
            </a:r>
            <a:r>
              <a:rPr lang="en-GB" altLang="nl-NL" dirty="0">
                <a:solidFill>
                  <a:prstClr val="black"/>
                </a:solidFill>
                <a:latin typeface="Calibri" panose="020F0502020204030204" pitchFamily="34" charset="0"/>
                <a:cs typeface="Calibri" panose="020F0502020204030204" pitchFamily="34" charset="0"/>
              </a:rPr>
              <a:t> </a:t>
            </a:r>
            <a:r>
              <a:rPr lang="en-GB" altLang="nl-NL" dirty="0" err="1">
                <a:solidFill>
                  <a:prstClr val="black"/>
                </a:solidFill>
                <a:latin typeface="Calibri" panose="020F0502020204030204" pitchFamily="34" charset="0"/>
                <a:cs typeface="Calibri" panose="020F0502020204030204" pitchFamily="34" charset="0"/>
              </a:rPr>
              <a:t>bei</a:t>
            </a:r>
            <a:r>
              <a:rPr lang="en-GB" altLang="nl-NL" dirty="0">
                <a:solidFill>
                  <a:prstClr val="black"/>
                </a:solidFill>
                <a:latin typeface="Calibri" panose="020F0502020204030204" pitchFamily="34" charset="0"/>
                <a:cs typeface="Calibri" panose="020F0502020204030204" pitchFamily="34" charset="0"/>
              </a:rPr>
              <a:t> </a:t>
            </a:r>
            <a:r>
              <a:rPr lang="en-GB" altLang="nl-NL" dirty="0" err="1">
                <a:solidFill>
                  <a:prstClr val="black"/>
                </a:solidFill>
                <a:latin typeface="Calibri" panose="020F0502020204030204" pitchFamily="34" charset="0"/>
                <a:cs typeface="Calibri" panose="020F0502020204030204" pitchFamily="34" charset="0"/>
              </a:rPr>
              <a:t>einer</a:t>
            </a:r>
            <a:r>
              <a:rPr lang="en-GB" altLang="nl-NL" dirty="0">
                <a:solidFill>
                  <a:prstClr val="black"/>
                </a:solidFill>
                <a:latin typeface="Calibri" panose="020F0502020204030204" pitchFamily="34" charset="0"/>
                <a:cs typeface="Calibri" panose="020F0502020204030204" pitchFamily="34" charset="0"/>
              </a:rPr>
              <a:t> </a:t>
            </a:r>
            <a:r>
              <a:rPr lang="en-GB" altLang="nl-NL" dirty="0" err="1">
                <a:solidFill>
                  <a:prstClr val="black"/>
                </a:solidFill>
                <a:latin typeface="Calibri" panose="020F0502020204030204" pitchFamily="34" charset="0"/>
                <a:cs typeface="Calibri" panose="020F0502020204030204" pitchFamily="34" charset="0"/>
              </a:rPr>
              <a:t>ähnlichen</a:t>
            </a:r>
            <a:r>
              <a:rPr lang="en-GB" altLang="nl-NL" dirty="0">
                <a:solidFill>
                  <a:prstClr val="black"/>
                </a:solidFill>
                <a:latin typeface="Calibri" panose="020F0502020204030204" pitchFamily="34" charset="0"/>
                <a:cs typeface="Calibri" panose="020F0502020204030204" pitchFamily="34" charset="0"/>
              </a:rPr>
              <a:t> Verdaulichkeit </a:t>
            </a:r>
          </a:p>
          <a:p>
            <a:pPr marL="1257300" lvl="2" indent="-342900" eaLnBrk="0" fontAlgn="base" hangingPunct="0">
              <a:spcBef>
                <a:spcPct val="0"/>
              </a:spcBef>
              <a:spcAft>
                <a:spcPct val="0"/>
              </a:spcAft>
              <a:defRPr/>
            </a:pPr>
            <a:r>
              <a:rPr lang="en-GB" altLang="nl-NL" dirty="0">
                <a:solidFill>
                  <a:prstClr val="black"/>
                </a:solidFill>
                <a:latin typeface="Calibri" panose="020F0502020204030204" pitchFamily="34" charset="0"/>
                <a:cs typeface="Calibri" panose="020F0502020204030204" pitchFamily="34" charset="0"/>
              </a:rPr>
              <a:t>Bessere Tierleistung in der Rindfleischproduktion und bei Milchkühen </a:t>
            </a:r>
          </a:p>
          <a:p>
            <a:pPr algn="just" eaLnBrk="0" fontAlgn="base" hangingPunct="0">
              <a:spcBef>
                <a:spcPct val="0"/>
              </a:spcBef>
              <a:spcAft>
                <a:spcPct val="0"/>
              </a:spcAft>
              <a:buFontTx/>
              <a:buNone/>
              <a:defRPr/>
            </a:pPr>
            <a:r>
              <a:rPr lang="en-GB" altLang="nl-NL" sz="2400" dirty="0">
                <a:solidFill>
                  <a:prstClr val="black"/>
                </a:solidFill>
                <a:latin typeface="Calibri" panose="020F0502020204030204" pitchFamily="34" charset="0"/>
                <a:cs typeface="Calibri" panose="020F0502020204030204" pitchFamily="34" charset="0"/>
              </a:rPr>
              <a:t>ABER </a:t>
            </a:r>
          </a:p>
          <a:p>
            <a:pPr algn="just" eaLnBrk="0" fontAlgn="base" hangingPunct="0">
              <a:spcBef>
                <a:spcPct val="0"/>
              </a:spcBef>
              <a:spcAft>
                <a:spcPct val="0"/>
              </a:spcAft>
              <a:buFontTx/>
              <a:buNone/>
              <a:defRPr/>
            </a:pPr>
            <a:r>
              <a:rPr lang="en-GB" altLang="nl-NL" sz="2400" dirty="0">
                <a:solidFill>
                  <a:prstClr val="black"/>
                </a:solidFill>
                <a:latin typeface="Calibri" panose="020F0502020204030204" pitchFamily="34" charset="0"/>
                <a:cs typeface="Calibri" panose="020F0502020204030204" pitchFamily="34" charset="0"/>
              </a:rPr>
              <a:t>Ein </a:t>
            </a:r>
            <a:r>
              <a:rPr lang="en-GB" altLang="nl-NL" sz="2400" dirty="0" err="1">
                <a:solidFill>
                  <a:prstClr val="black"/>
                </a:solidFill>
                <a:latin typeface="Calibri" panose="020F0502020204030204" pitchFamily="34" charset="0"/>
                <a:cs typeface="Calibri" panose="020F0502020204030204" pitchFamily="34" charset="0"/>
              </a:rPr>
              <a:t>Teil</a:t>
            </a:r>
            <a:r>
              <a:rPr lang="en-GB" altLang="nl-NL" sz="2400" dirty="0">
                <a:solidFill>
                  <a:prstClr val="black"/>
                </a:solidFill>
                <a:latin typeface="Calibri" panose="020F0502020204030204" pitchFamily="34" charset="0"/>
                <a:cs typeface="Calibri" panose="020F0502020204030204" pitchFamily="34" charset="0"/>
              </a:rPr>
              <a:t> der </a:t>
            </a:r>
            <a:r>
              <a:rPr lang="en-GB" altLang="nl-NL" sz="2400" dirty="0" err="1" smtClean="0">
                <a:solidFill>
                  <a:prstClr val="black"/>
                </a:solidFill>
                <a:latin typeface="Calibri" panose="020F0502020204030204" pitchFamily="34" charset="0"/>
                <a:cs typeface="Calibri" panose="020F0502020204030204" pitchFamily="34" charset="0"/>
              </a:rPr>
              <a:t>vorteilhaften</a:t>
            </a:r>
            <a:r>
              <a:rPr lang="en-GB" altLang="nl-NL" sz="2400" dirty="0" smtClean="0">
                <a:solidFill>
                  <a:prstClr val="black"/>
                </a:solidFill>
                <a:latin typeface="Calibri" panose="020F0502020204030204" pitchFamily="34" charset="0"/>
                <a:cs typeface="Calibri" panose="020F0502020204030204" pitchFamily="34" charset="0"/>
              </a:rPr>
              <a:t> </a:t>
            </a:r>
            <a:r>
              <a:rPr lang="en-GB" altLang="nl-NL" sz="2400" dirty="0" err="1">
                <a:solidFill>
                  <a:prstClr val="black"/>
                </a:solidFill>
                <a:latin typeface="Calibri" panose="020F0502020204030204" pitchFamily="34" charset="0"/>
                <a:cs typeface="Calibri" panose="020F0502020204030204" pitchFamily="34" charset="0"/>
              </a:rPr>
              <a:t>Nährwerte</a:t>
            </a:r>
            <a:r>
              <a:rPr lang="en-GB" altLang="nl-NL" sz="2400" dirty="0">
                <a:solidFill>
                  <a:prstClr val="black"/>
                </a:solidFill>
                <a:latin typeface="Calibri" panose="020F0502020204030204" pitchFamily="34" charset="0"/>
                <a:cs typeface="Calibri" panose="020F0502020204030204" pitchFamily="34" charset="0"/>
              </a:rPr>
              <a:t> der </a:t>
            </a:r>
            <a:r>
              <a:rPr lang="en-GB" altLang="nl-NL" sz="2400" dirty="0" err="1">
                <a:solidFill>
                  <a:prstClr val="black"/>
                </a:solidFill>
                <a:latin typeface="Calibri" panose="020F0502020204030204" pitchFamily="34" charset="0"/>
                <a:cs typeface="Calibri" panose="020F0502020204030204" pitchFamily="34" charset="0"/>
              </a:rPr>
              <a:t>Leguminosen</a:t>
            </a:r>
            <a:r>
              <a:rPr lang="en-GB" altLang="nl-NL" sz="2400" dirty="0">
                <a:solidFill>
                  <a:prstClr val="black"/>
                </a:solidFill>
                <a:latin typeface="Calibri" panose="020F0502020204030204" pitchFamily="34" charset="0"/>
                <a:cs typeface="Calibri" panose="020F0502020204030204" pitchFamily="34" charset="0"/>
              </a:rPr>
              <a:t> </a:t>
            </a:r>
            <a:r>
              <a:rPr lang="en-GB" altLang="nl-NL" sz="2400" dirty="0" err="1">
                <a:solidFill>
                  <a:prstClr val="black"/>
                </a:solidFill>
                <a:latin typeface="Calibri" panose="020F0502020204030204" pitchFamily="34" charset="0"/>
                <a:cs typeface="Calibri" panose="020F0502020204030204" pitchFamily="34" charset="0"/>
              </a:rPr>
              <a:t>können</a:t>
            </a:r>
            <a:r>
              <a:rPr lang="en-GB" altLang="nl-NL" sz="2400" dirty="0">
                <a:solidFill>
                  <a:prstClr val="black"/>
                </a:solidFill>
                <a:latin typeface="Calibri" panose="020F0502020204030204" pitchFamily="34" charset="0"/>
                <a:cs typeface="Calibri" panose="020F0502020204030204" pitchFamily="34" charset="0"/>
              </a:rPr>
              <a:t> durch Blattverluste während des </a:t>
            </a:r>
            <a:r>
              <a:rPr lang="en-GB" altLang="nl-NL" sz="2400" dirty="0" err="1">
                <a:solidFill>
                  <a:prstClr val="black"/>
                </a:solidFill>
                <a:latin typeface="Calibri" panose="020F0502020204030204" pitchFamily="34" charset="0"/>
                <a:cs typeface="Calibri" panose="020F0502020204030204" pitchFamily="34" charset="0"/>
              </a:rPr>
              <a:t>Welken</a:t>
            </a:r>
            <a:r>
              <a:rPr lang="en-GB" altLang="nl-NL" sz="2400" dirty="0">
                <a:solidFill>
                  <a:prstClr val="black"/>
                </a:solidFill>
                <a:latin typeface="Calibri" panose="020F0502020204030204" pitchFamily="34" charset="0"/>
                <a:cs typeface="Calibri" panose="020F0502020204030204" pitchFamily="34" charset="0"/>
              </a:rPr>
              <a:t> und </a:t>
            </a:r>
            <a:r>
              <a:rPr lang="en-GB" altLang="nl-NL" sz="2400" dirty="0" err="1">
                <a:solidFill>
                  <a:prstClr val="black"/>
                </a:solidFill>
                <a:latin typeface="Calibri" panose="020F0502020204030204" pitchFamily="34" charset="0"/>
                <a:cs typeface="Calibri" panose="020F0502020204030204" pitchFamily="34" charset="0"/>
              </a:rPr>
              <a:t>durch</a:t>
            </a:r>
            <a:r>
              <a:rPr lang="en-GB" altLang="nl-NL" sz="2400" dirty="0">
                <a:solidFill>
                  <a:prstClr val="black"/>
                </a:solidFill>
                <a:latin typeface="Calibri" panose="020F0502020204030204" pitchFamily="34" charset="0"/>
                <a:cs typeface="Calibri" panose="020F0502020204030204" pitchFamily="34" charset="0"/>
              </a:rPr>
              <a:t> </a:t>
            </a:r>
            <a:r>
              <a:rPr lang="en-GB" altLang="nl-NL" sz="2400" dirty="0" smtClean="0">
                <a:solidFill>
                  <a:prstClr val="black"/>
                </a:solidFill>
                <a:latin typeface="Calibri" panose="020F0502020204030204" pitchFamily="34" charset="0"/>
                <a:cs typeface="Calibri" panose="020F0502020204030204" pitchFamily="34" charset="0"/>
              </a:rPr>
              <a:t>die </a:t>
            </a:r>
            <a:r>
              <a:rPr lang="en-GB" altLang="nl-NL" sz="2400" dirty="0" err="1" smtClean="0">
                <a:solidFill>
                  <a:prstClr val="black"/>
                </a:solidFill>
                <a:latin typeface="Calibri" panose="020F0502020204030204" pitchFamily="34" charset="0"/>
                <a:cs typeface="Calibri" panose="020F0502020204030204" pitchFamily="34" charset="0"/>
              </a:rPr>
              <a:t>Ernte</a:t>
            </a:r>
            <a:r>
              <a:rPr lang="en-GB" altLang="nl-NL" sz="2400" dirty="0" smtClean="0">
                <a:solidFill>
                  <a:prstClr val="black"/>
                </a:solidFill>
                <a:latin typeface="Calibri" panose="020F0502020204030204" pitchFamily="34" charset="0"/>
                <a:cs typeface="Calibri" panose="020F0502020204030204" pitchFamily="34" charset="0"/>
              </a:rPr>
              <a:t> </a:t>
            </a:r>
            <a:r>
              <a:rPr lang="en-GB" altLang="nl-NL" sz="2400" dirty="0">
                <a:solidFill>
                  <a:prstClr val="black"/>
                </a:solidFill>
                <a:latin typeface="Calibri" panose="020F0502020204030204" pitchFamily="34" charset="0"/>
                <a:cs typeface="Calibri" panose="020F0502020204030204" pitchFamily="34" charset="0"/>
              </a:rPr>
              <a:t>reduziert werden.</a:t>
            </a:r>
          </a:p>
        </p:txBody>
      </p:sp>
      <p:sp>
        <p:nvSpPr>
          <p:cNvPr id="38916" name="Line 4">
            <a:extLst>
              <a:ext uri="{FF2B5EF4-FFF2-40B4-BE49-F238E27FC236}">
                <a16:creationId xmlns:a16="http://schemas.microsoft.com/office/drawing/2014/main" id="{317EB10F-9BFF-44D2-A004-53BEE2463C29}"/>
              </a:ext>
            </a:extLst>
          </p:cNvPr>
          <p:cNvSpPr>
            <a:spLocks noChangeShapeType="1"/>
          </p:cNvSpPr>
          <p:nvPr/>
        </p:nvSpPr>
        <p:spPr bwMode="auto">
          <a:xfrm>
            <a:off x="4821382" y="2191328"/>
            <a:ext cx="1066800" cy="0"/>
          </a:xfrm>
          <a:prstGeom prst="line">
            <a:avLst/>
          </a:prstGeom>
          <a:noFill/>
          <a:ln w="38100">
            <a:solidFill>
              <a:srgbClr val="FEFF1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cs typeface="Calibri" panose="020F0502020204030204" pitchFamily="34" charset="0"/>
            </a:endParaRPr>
          </a:p>
        </p:txBody>
      </p:sp>
      <p:pic>
        <p:nvPicPr>
          <p:cNvPr id="38917" name="Picture 5">
            <a:extLst>
              <a:ext uri="{FF2B5EF4-FFF2-40B4-BE49-F238E27FC236}">
                <a16:creationId xmlns:a16="http://schemas.microsoft.com/office/drawing/2014/main" id="{E3C5A426-7881-4742-8847-B2D592EC7E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81"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descr="image 9">
            <a:extLst>
              <a:ext uri="{FF2B5EF4-FFF2-40B4-BE49-F238E27FC236}">
                <a16:creationId xmlns:a16="http://schemas.microsoft.com/office/drawing/2014/main" id="{A0781C13-852E-4A01-B1C2-5E58E7CC5D60}"/>
              </a:ext>
            </a:extLst>
          </p:cNvPr>
          <p:cNvPicPr>
            <a:picLocks noChangeAspect="1" noChangeArrowheads="1"/>
          </p:cNvPicPr>
          <p:nvPr/>
        </p:nvPicPr>
        <p:blipFill>
          <a:blip r:embed="rId4" cstate="screen">
            <a:lum bright="-20000" contrast="40000"/>
            <a:extLst>
              <a:ext uri="{28A0092B-C50C-407E-A947-70E740481C1C}">
                <a14:useLocalDpi xmlns:a14="http://schemas.microsoft.com/office/drawing/2010/main"/>
              </a:ext>
            </a:extLst>
          </a:blip>
          <a:srcRect/>
          <a:stretch>
            <a:fillRect/>
          </a:stretch>
        </p:blipFill>
        <p:spPr bwMode="auto">
          <a:xfrm>
            <a:off x="2708420" y="1737303"/>
            <a:ext cx="2036762"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nvGrpSpPr>
          <p:cNvPr id="38919" name="Group 12">
            <a:extLst>
              <a:ext uri="{FF2B5EF4-FFF2-40B4-BE49-F238E27FC236}">
                <a16:creationId xmlns:a16="http://schemas.microsoft.com/office/drawing/2014/main" id="{136DDC0E-BDBF-401B-8C0E-938164561D95}"/>
              </a:ext>
            </a:extLst>
          </p:cNvPr>
          <p:cNvGrpSpPr>
            <a:grpSpLocks/>
          </p:cNvGrpSpPr>
          <p:nvPr/>
        </p:nvGrpSpPr>
        <p:grpSpPr bwMode="auto">
          <a:xfrm>
            <a:off x="5943745" y="1735716"/>
            <a:ext cx="2382837" cy="684212"/>
            <a:chOff x="3251" y="384"/>
            <a:chExt cx="1501" cy="431"/>
          </a:xfrm>
        </p:grpSpPr>
        <p:pic>
          <p:nvPicPr>
            <p:cNvPr id="38920" name="Picture 8" descr="image 7">
              <a:extLst>
                <a:ext uri="{FF2B5EF4-FFF2-40B4-BE49-F238E27FC236}">
                  <a16:creationId xmlns:a16="http://schemas.microsoft.com/office/drawing/2014/main" id="{33133CA6-D5B6-431B-B5BA-BEC9F2F5798D}"/>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4237" y="384"/>
              <a:ext cx="515"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38921" name="Picture 9" descr="image 7">
              <a:extLst>
                <a:ext uri="{FF2B5EF4-FFF2-40B4-BE49-F238E27FC236}">
                  <a16:creationId xmlns:a16="http://schemas.microsoft.com/office/drawing/2014/main" id="{A6A5836B-ABFC-4E79-A0A3-3E47E7B9F5DF}"/>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3251" y="384"/>
              <a:ext cx="515"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38922" name="Picture 10" descr="image 7">
              <a:extLst>
                <a:ext uri="{FF2B5EF4-FFF2-40B4-BE49-F238E27FC236}">
                  <a16:creationId xmlns:a16="http://schemas.microsoft.com/office/drawing/2014/main" id="{8A9FC439-64ED-4C4F-ADBE-BFF358D3982F}"/>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3736" y="384"/>
              <a:ext cx="516"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25756700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a:extLst>
              <a:ext uri="{FF2B5EF4-FFF2-40B4-BE49-F238E27FC236}">
                <a16:creationId xmlns:a16="http://schemas.microsoft.com/office/drawing/2014/main" id="{3DD73D9C-AAAA-49A1-8AA0-AA5BC250D056}"/>
              </a:ext>
            </a:extLst>
          </p:cNvPr>
          <p:cNvSpPr txBox="1">
            <a:spLocks noChangeArrowheads="1"/>
          </p:cNvSpPr>
          <p:nvPr/>
        </p:nvSpPr>
        <p:spPr bwMode="auto">
          <a:xfrm>
            <a:off x="1524000" y="152400"/>
            <a:ext cx="731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endParaRPr lang="nl-NL" altLang="nl-NL" sz="2000" b="1">
              <a:solidFill>
                <a:srgbClr val="000000"/>
              </a:solidFill>
              <a:latin typeface="Calibri"/>
              <a:cs typeface="Times New Roman" panose="02020603050405020304" pitchFamily="18" charset="0"/>
            </a:endParaRPr>
          </a:p>
        </p:txBody>
      </p:sp>
      <p:grpSp>
        <p:nvGrpSpPr>
          <p:cNvPr id="40964" name="Group 5">
            <a:extLst>
              <a:ext uri="{FF2B5EF4-FFF2-40B4-BE49-F238E27FC236}">
                <a16:creationId xmlns:a16="http://schemas.microsoft.com/office/drawing/2014/main" id="{575C8A2C-2322-46AA-9DE0-EF4DA97DF23B}"/>
              </a:ext>
            </a:extLst>
          </p:cNvPr>
          <p:cNvGrpSpPr>
            <a:grpSpLocks/>
          </p:cNvGrpSpPr>
          <p:nvPr/>
        </p:nvGrpSpPr>
        <p:grpSpPr bwMode="auto">
          <a:xfrm>
            <a:off x="3082925" y="2244725"/>
            <a:ext cx="6061075" cy="4613275"/>
            <a:chOff x="1995" y="1723"/>
            <a:chExt cx="3490" cy="2474"/>
          </a:xfrm>
        </p:grpSpPr>
        <p:pic>
          <p:nvPicPr>
            <p:cNvPr id="41063" name="Picture 6" descr="rumen">
              <a:extLst>
                <a:ext uri="{FF2B5EF4-FFF2-40B4-BE49-F238E27FC236}">
                  <a16:creationId xmlns:a16="http://schemas.microsoft.com/office/drawing/2014/main" id="{12B06B04-3876-4F71-A808-1CCA17C15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5" y="1723"/>
              <a:ext cx="3490" cy="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4" name="Line 7">
              <a:extLst>
                <a:ext uri="{FF2B5EF4-FFF2-40B4-BE49-F238E27FC236}">
                  <a16:creationId xmlns:a16="http://schemas.microsoft.com/office/drawing/2014/main" id="{6F354F80-3369-4499-A5AA-743FE10042FD}"/>
                </a:ext>
              </a:extLst>
            </p:cNvPr>
            <p:cNvSpPr>
              <a:spLocks noChangeShapeType="1"/>
            </p:cNvSpPr>
            <p:nvPr/>
          </p:nvSpPr>
          <p:spPr bwMode="auto">
            <a:xfrm>
              <a:off x="3408" y="2496"/>
              <a:ext cx="256"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65" name="Line 8">
              <a:extLst>
                <a:ext uri="{FF2B5EF4-FFF2-40B4-BE49-F238E27FC236}">
                  <a16:creationId xmlns:a16="http://schemas.microsoft.com/office/drawing/2014/main" id="{4F8D6034-72B8-4926-A7D9-D7FBB3F5B699}"/>
                </a:ext>
              </a:extLst>
            </p:cNvPr>
            <p:cNvSpPr>
              <a:spLocks noChangeShapeType="1"/>
            </p:cNvSpPr>
            <p:nvPr/>
          </p:nvSpPr>
          <p:spPr bwMode="auto">
            <a:xfrm flipV="1">
              <a:off x="3368" y="2488"/>
              <a:ext cx="272" cy="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66" name="Line 9">
              <a:extLst>
                <a:ext uri="{FF2B5EF4-FFF2-40B4-BE49-F238E27FC236}">
                  <a16:creationId xmlns:a16="http://schemas.microsoft.com/office/drawing/2014/main" id="{088E63DB-B4AE-4FB0-B592-F1764DF360FA}"/>
                </a:ext>
              </a:extLst>
            </p:cNvPr>
            <p:cNvSpPr>
              <a:spLocks noChangeShapeType="1"/>
            </p:cNvSpPr>
            <p:nvPr/>
          </p:nvSpPr>
          <p:spPr bwMode="auto">
            <a:xfrm flipV="1">
              <a:off x="4544" y="2448"/>
              <a:ext cx="23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67" name="Line 10">
              <a:extLst>
                <a:ext uri="{FF2B5EF4-FFF2-40B4-BE49-F238E27FC236}">
                  <a16:creationId xmlns:a16="http://schemas.microsoft.com/office/drawing/2014/main" id="{BFB8D8F1-84B1-41AF-B349-33210DF8661D}"/>
                </a:ext>
              </a:extLst>
            </p:cNvPr>
            <p:cNvSpPr>
              <a:spLocks noChangeShapeType="1"/>
            </p:cNvSpPr>
            <p:nvPr/>
          </p:nvSpPr>
          <p:spPr bwMode="auto">
            <a:xfrm>
              <a:off x="3792" y="2368"/>
              <a:ext cx="264" cy="8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68" name="Line 11">
              <a:extLst>
                <a:ext uri="{FF2B5EF4-FFF2-40B4-BE49-F238E27FC236}">
                  <a16:creationId xmlns:a16="http://schemas.microsoft.com/office/drawing/2014/main" id="{83F509DE-922E-428E-9C71-7F347D1985DE}"/>
                </a:ext>
              </a:extLst>
            </p:cNvPr>
            <p:cNvSpPr>
              <a:spLocks noChangeShapeType="1"/>
            </p:cNvSpPr>
            <p:nvPr/>
          </p:nvSpPr>
          <p:spPr bwMode="auto">
            <a:xfrm>
              <a:off x="4448" y="2336"/>
              <a:ext cx="271" cy="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69" name="Line 12">
              <a:extLst>
                <a:ext uri="{FF2B5EF4-FFF2-40B4-BE49-F238E27FC236}">
                  <a16:creationId xmlns:a16="http://schemas.microsoft.com/office/drawing/2014/main" id="{B8CEDFB2-5C39-41CC-9661-1577FAC737B2}"/>
                </a:ext>
              </a:extLst>
            </p:cNvPr>
            <p:cNvSpPr>
              <a:spLocks noChangeShapeType="1"/>
            </p:cNvSpPr>
            <p:nvPr/>
          </p:nvSpPr>
          <p:spPr bwMode="auto">
            <a:xfrm>
              <a:off x="3168" y="2448"/>
              <a:ext cx="64" cy="12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70" name="Line 13">
              <a:extLst>
                <a:ext uri="{FF2B5EF4-FFF2-40B4-BE49-F238E27FC236}">
                  <a16:creationId xmlns:a16="http://schemas.microsoft.com/office/drawing/2014/main" id="{6E78413E-D59B-41CF-83DF-9FC6391919A8}"/>
                </a:ext>
              </a:extLst>
            </p:cNvPr>
            <p:cNvSpPr>
              <a:spLocks noChangeShapeType="1"/>
            </p:cNvSpPr>
            <p:nvPr/>
          </p:nvSpPr>
          <p:spPr bwMode="auto">
            <a:xfrm>
              <a:off x="4208" y="2464"/>
              <a:ext cx="272" cy="4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71" name="Line 14">
              <a:extLst>
                <a:ext uri="{FF2B5EF4-FFF2-40B4-BE49-F238E27FC236}">
                  <a16:creationId xmlns:a16="http://schemas.microsoft.com/office/drawing/2014/main" id="{0815B2B6-E41B-465B-977F-C33862783218}"/>
                </a:ext>
              </a:extLst>
            </p:cNvPr>
            <p:cNvSpPr>
              <a:spLocks noChangeShapeType="1"/>
            </p:cNvSpPr>
            <p:nvPr/>
          </p:nvSpPr>
          <p:spPr bwMode="auto">
            <a:xfrm>
              <a:off x="4144" y="2336"/>
              <a:ext cx="272" cy="12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72" name="Line 15">
              <a:extLst>
                <a:ext uri="{FF2B5EF4-FFF2-40B4-BE49-F238E27FC236}">
                  <a16:creationId xmlns:a16="http://schemas.microsoft.com/office/drawing/2014/main" id="{1070A6BC-6C8C-4437-99C1-9BCCDA401B32}"/>
                </a:ext>
              </a:extLst>
            </p:cNvPr>
            <p:cNvSpPr>
              <a:spLocks noChangeShapeType="1"/>
            </p:cNvSpPr>
            <p:nvPr/>
          </p:nvSpPr>
          <p:spPr bwMode="auto">
            <a:xfrm flipV="1">
              <a:off x="4064" y="233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73" name="Line 16">
              <a:extLst>
                <a:ext uri="{FF2B5EF4-FFF2-40B4-BE49-F238E27FC236}">
                  <a16:creationId xmlns:a16="http://schemas.microsoft.com/office/drawing/2014/main" id="{3B59AAE9-0CC2-4AE9-8C0C-0B940E983012}"/>
                </a:ext>
              </a:extLst>
            </p:cNvPr>
            <p:cNvSpPr>
              <a:spLocks noChangeShapeType="1"/>
            </p:cNvSpPr>
            <p:nvPr/>
          </p:nvSpPr>
          <p:spPr bwMode="auto">
            <a:xfrm flipV="1">
              <a:off x="4496" y="234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74" name="Line 17">
              <a:extLst>
                <a:ext uri="{FF2B5EF4-FFF2-40B4-BE49-F238E27FC236}">
                  <a16:creationId xmlns:a16="http://schemas.microsoft.com/office/drawing/2014/main" id="{2523CE0C-F43D-4EE4-8FE5-6B4B079434FC}"/>
                </a:ext>
              </a:extLst>
            </p:cNvPr>
            <p:cNvSpPr>
              <a:spLocks noChangeShapeType="1"/>
            </p:cNvSpPr>
            <p:nvPr/>
          </p:nvSpPr>
          <p:spPr bwMode="auto">
            <a:xfrm>
              <a:off x="2768" y="2440"/>
              <a:ext cx="256" cy="16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75" name="Line 18">
              <a:extLst>
                <a:ext uri="{FF2B5EF4-FFF2-40B4-BE49-F238E27FC236}">
                  <a16:creationId xmlns:a16="http://schemas.microsoft.com/office/drawing/2014/main" id="{4EFA324B-EE78-473E-9353-39D552D6D477}"/>
                </a:ext>
              </a:extLst>
            </p:cNvPr>
            <p:cNvSpPr>
              <a:spLocks noChangeShapeType="1"/>
            </p:cNvSpPr>
            <p:nvPr/>
          </p:nvSpPr>
          <p:spPr bwMode="auto">
            <a:xfrm flipV="1">
              <a:off x="2696"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76" name="Line 19">
              <a:extLst>
                <a:ext uri="{FF2B5EF4-FFF2-40B4-BE49-F238E27FC236}">
                  <a16:creationId xmlns:a16="http://schemas.microsoft.com/office/drawing/2014/main" id="{10F7A643-21F5-4FAB-A04A-D1AC2425163D}"/>
                </a:ext>
              </a:extLst>
            </p:cNvPr>
            <p:cNvSpPr>
              <a:spLocks noChangeShapeType="1"/>
            </p:cNvSpPr>
            <p:nvPr/>
          </p:nvSpPr>
          <p:spPr bwMode="auto">
            <a:xfrm>
              <a:off x="2552" y="2528"/>
              <a:ext cx="192" cy="11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77" name="Line 20">
              <a:extLst>
                <a:ext uri="{FF2B5EF4-FFF2-40B4-BE49-F238E27FC236}">
                  <a16:creationId xmlns:a16="http://schemas.microsoft.com/office/drawing/2014/main" id="{3FF0D2C8-B01E-4F1D-AACE-3625A0670847}"/>
                </a:ext>
              </a:extLst>
            </p:cNvPr>
            <p:cNvSpPr>
              <a:spLocks noChangeShapeType="1"/>
            </p:cNvSpPr>
            <p:nvPr/>
          </p:nvSpPr>
          <p:spPr bwMode="auto">
            <a:xfrm flipV="1">
              <a:off x="2424" y="2552"/>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78" name="Line 21">
              <a:extLst>
                <a:ext uri="{FF2B5EF4-FFF2-40B4-BE49-F238E27FC236}">
                  <a16:creationId xmlns:a16="http://schemas.microsoft.com/office/drawing/2014/main" id="{B226FBC9-80DE-45A2-8027-00017D8D197B}"/>
                </a:ext>
              </a:extLst>
            </p:cNvPr>
            <p:cNvSpPr>
              <a:spLocks noChangeShapeType="1"/>
            </p:cNvSpPr>
            <p:nvPr/>
          </p:nvSpPr>
          <p:spPr bwMode="auto">
            <a:xfrm flipV="1">
              <a:off x="2928" y="2352"/>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79" name="Line 22">
              <a:extLst>
                <a:ext uri="{FF2B5EF4-FFF2-40B4-BE49-F238E27FC236}">
                  <a16:creationId xmlns:a16="http://schemas.microsoft.com/office/drawing/2014/main" id="{B24978E5-4EA3-4E07-8FDA-6ED145689767}"/>
                </a:ext>
              </a:extLst>
            </p:cNvPr>
            <p:cNvSpPr>
              <a:spLocks noChangeShapeType="1"/>
            </p:cNvSpPr>
            <p:nvPr/>
          </p:nvSpPr>
          <p:spPr bwMode="auto">
            <a:xfrm>
              <a:off x="2952" y="2328"/>
              <a:ext cx="232" cy="8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80" name="Line 23">
              <a:extLst>
                <a:ext uri="{FF2B5EF4-FFF2-40B4-BE49-F238E27FC236}">
                  <a16:creationId xmlns:a16="http://schemas.microsoft.com/office/drawing/2014/main" id="{2BD12862-EE42-4C99-9BDC-8320F315F5DA}"/>
                </a:ext>
              </a:extLst>
            </p:cNvPr>
            <p:cNvSpPr>
              <a:spLocks noChangeShapeType="1"/>
            </p:cNvSpPr>
            <p:nvPr/>
          </p:nvSpPr>
          <p:spPr bwMode="auto">
            <a:xfrm>
              <a:off x="3296" y="2408"/>
              <a:ext cx="240" cy="15"/>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81" name="Line 24">
              <a:extLst>
                <a:ext uri="{FF2B5EF4-FFF2-40B4-BE49-F238E27FC236}">
                  <a16:creationId xmlns:a16="http://schemas.microsoft.com/office/drawing/2014/main" id="{4C28E7F2-F723-4E36-B9B9-1EFBA2711871}"/>
                </a:ext>
              </a:extLst>
            </p:cNvPr>
            <p:cNvSpPr>
              <a:spLocks noChangeShapeType="1"/>
            </p:cNvSpPr>
            <p:nvPr/>
          </p:nvSpPr>
          <p:spPr bwMode="auto">
            <a:xfrm flipV="1">
              <a:off x="3200" y="234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82" name="Line 25">
              <a:extLst>
                <a:ext uri="{FF2B5EF4-FFF2-40B4-BE49-F238E27FC236}">
                  <a16:creationId xmlns:a16="http://schemas.microsoft.com/office/drawing/2014/main" id="{3D16A34D-D6F4-46D6-99E7-D04D44AD92D0}"/>
                </a:ext>
              </a:extLst>
            </p:cNvPr>
            <p:cNvSpPr>
              <a:spLocks noChangeShapeType="1"/>
            </p:cNvSpPr>
            <p:nvPr/>
          </p:nvSpPr>
          <p:spPr bwMode="auto">
            <a:xfrm flipV="1">
              <a:off x="3728" y="236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83" name="Line 26">
              <a:extLst>
                <a:ext uri="{FF2B5EF4-FFF2-40B4-BE49-F238E27FC236}">
                  <a16:creationId xmlns:a16="http://schemas.microsoft.com/office/drawing/2014/main" id="{979B67D0-120F-4187-855A-85DC9BF75410}"/>
                </a:ext>
              </a:extLst>
            </p:cNvPr>
            <p:cNvSpPr>
              <a:spLocks noChangeShapeType="1"/>
            </p:cNvSpPr>
            <p:nvPr/>
          </p:nvSpPr>
          <p:spPr bwMode="auto">
            <a:xfrm>
              <a:off x="3496" y="2312"/>
              <a:ext cx="184" cy="12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84" name="Line 27">
              <a:extLst>
                <a:ext uri="{FF2B5EF4-FFF2-40B4-BE49-F238E27FC236}">
                  <a16:creationId xmlns:a16="http://schemas.microsoft.com/office/drawing/2014/main" id="{822CFB8F-73C3-4E19-A469-40125BC457C4}"/>
                </a:ext>
              </a:extLst>
            </p:cNvPr>
            <p:cNvSpPr>
              <a:spLocks noChangeShapeType="1"/>
            </p:cNvSpPr>
            <p:nvPr/>
          </p:nvSpPr>
          <p:spPr bwMode="auto">
            <a:xfrm flipV="1">
              <a:off x="3296" y="250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85" name="Line 28">
              <a:extLst>
                <a:ext uri="{FF2B5EF4-FFF2-40B4-BE49-F238E27FC236}">
                  <a16:creationId xmlns:a16="http://schemas.microsoft.com/office/drawing/2014/main" id="{80950B52-5DE7-466D-9D71-81C695A1FE40}"/>
                </a:ext>
              </a:extLst>
            </p:cNvPr>
            <p:cNvSpPr>
              <a:spLocks noChangeShapeType="1"/>
            </p:cNvSpPr>
            <p:nvPr/>
          </p:nvSpPr>
          <p:spPr bwMode="auto">
            <a:xfrm>
              <a:off x="4480" y="2448"/>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86" name="Line 29">
              <a:extLst>
                <a:ext uri="{FF2B5EF4-FFF2-40B4-BE49-F238E27FC236}">
                  <a16:creationId xmlns:a16="http://schemas.microsoft.com/office/drawing/2014/main" id="{346EF38A-F155-4E66-8CF2-8D478177BCED}"/>
                </a:ext>
              </a:extLst>
            </p:cNvPr>
            <p:cNvSpPr>
              <a:spLocks noChangeShapeType="1"/>
            </p:cNvSpPr>
            <p:nvPr/>
          </p:nvSpPr>
          <p:spPr bwMode="auto">
            <a:xfrm>
              <a:off x="4080" y="2512"/>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87" name="Line 30">
              <a:extLst>
                <a:ext uri="{FF2B5EF4-FFF2-40B4-BE49-F238E27FC236}">
                  <a16:creationId xmlns:a16="http://schemas.microsoft.com/office/drawing/2014/main" id="{AAF7FB96-1271-4046-A5AB-44BE47B77278}"/>
                </a:ext>
              </a:extLst>
            </p:cNvPr>
            <p:cNvSpPr>
              <a:spLocks noChangeShapeType="1"/>
            </p:cNvSpPr>
            <p:nvPr/>
          </p:nvSpPr>
          <p:spPr bwMode="auto">
            <a:xfrm>
              <a:off x="3232" y="2448"/>
              <a:ext cx="217"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88" name="Line 31">
              <a:extLst>
                <a:ext uri="{FF2B5EF4-FFF2-40B4-BE49-F238E27FC236}">
                  <a16:creationId xmlns:a16="http://schemas.microsoft.com/office/drawing/2014/main" id="{D7FC0734-7DC4-4892-8781-1EE1DEF3F075}"/>
                </a:ext>
              </a:extLst>
            </p:cNvPr>
            <p:cNvSpPr>
              <a:spLocks noChangeShapeType="1"/>
            </p:cNvSpPr>
            <p:nvPr/>
          </p:nvSpPr>
          <p:spPr bwMode="auto">
            <a:xfrm>
              <a:off x="2960" y="2480"/>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89" name="Line 32">
              <a:extLst>
                <a:ext uri="{FF2B5EF4-FFF2-40B4-BE49-F238E27FC236}">
                  <a16:creationId xmlns:a16="http://schemas.microsoft.com/office/drawing/2014/main" id="{8D046A86-5B7A-43C7-B4C9-1CBF75849B6B}"/>
                </a:ext>
              </a:extLst>
            </p:cNvPr>
            <p:cNvSpPr>
              <a:spLocks noChangeShapeType="1"/>
            </p:cNvSpPr>
            <p:nvPr/>
          </p:nvSpPr>
          <p:spPr bwMode="auto">
            <a:xfrm>
              <a:off x="3808" y="2496"/>
              <a:ext cx="217"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90" name="Line 33">
              <a:extLst>
                <a:ext uri="{FF2B5EF4-FFF2-40B4-BE49-F238E27FC236}">
                  <a16:creationId xmlns:a16="http://schemas.microsoft.com/office/drawing/2014/main" id="{28A94065-8C89-4945-B0C0-79D5DC5FE1A0}"/>
                </a:ext>
              </a:extLst>
            </p:cNvPr>
            <p:cNvSpPr>
              <a:spLocks noChangeShapeType="1"/>
            </p:cNvSpPr>
            <p:nvPr/>
          </p:nvSpPr>
          <p:spPr bwMode="auto">
            <a:xfrm flipV="1">
              <a:off x="4416" y="2480"/>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91" name="Line 34">
              <a:extLst>
                <a:ext uri="{FF2B5EF4-FFF2-40B4-BE49-F238E27FC236}">
                  <a16:creationId xmlns:a16="http://schemas.microsoft.com/office/drawing/2014/main" id="{D8B7996D-9F71-4DC9-AFD9-E2ED9B2960FB}"/>
                </a:ext>
              </a:extLst>
            </p:cNvPr>
            <p:cNvSpPr>
              <a:spLocks noChangeShapeType="1"/>
            </p:cNvSpPr>
            <p:nvPr/>
          </p:nvSpPr>
          <p:spPr bwMode="auto">
            <a:xfrm flipV="1">
              <a:off x="2856"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92" name="Line 35">
              <a:extLst>
                <a:ext uri="{FF2B5EF4-FFF2-40B4-BE49-F238E27FC236}">
                  <a16:creationId xmlns:a16="http://schemas.microsoft.com/office/drawing/2014/main" id="{752EC2FE-BBFA-479C-8C58-62E9D4835A57}"/>
                </a:ext>
              </a:extLst>
            </p:cNvPr>
            <p:cNvSpPr>
              <a:spLocks noChangeShapeType="1"/>
            </p:cNvSpPr>
            <p:nvPr/>
          </p:nvSpPr>
          <p:spPr bwMode="auto">
            <a:xfrm flipV="1">
              <a:off x="3080" y="248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93" name="Line 36">
              <a:extLst>
                <a:ext uri="{FF2B5EF4-FFF2-40B4-BE49-F238E27FC236}">
                  <a16:creationId xmlns:a16="http://schemas.microsoft.com/office/drawing/2014/main" id="{2B96BC0A-48A6-4EF2-BA28-4F5027D3C64F}"/>
                </a:ext>
              </a:extLst>
            </p:cNvPr>
            <p:cNvSpPr>
              <a:spLocks noChangeShapeType="1"/>
            </p:cNvSpPr>
            <p:nvPr/>
          </p:nvSpPr>
          <p:spPr bwMode="auto">
            <a:xfrm flipV="1">
              <a:off x="3544" y="2544"/>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94" name="Line 37">
              <a:extLst>
                <a:ext uri="{FF2B5EF4-FFF2-40B4-BE49-F238E27FC236}">
                  <a16:creationId xmlns:a16="http://schemas.microsoft.com/office/drawing/2014/main" id="{15C7DF62-6994-4159-8FEE-C500D4E0E60C}"/>
                </a:ext>
              </a:extLst>
            </p:cNvPr>
            <p:cNvSpPr>
              <a:spLocks noChangeShapeType="1"/>
            </p:cNvSpPr>
            <p:nvPr/>
          </p:nvSpPr>
          <p:spPr bwMode="auto">
            <a:xfrm flipV="1">
              <a:off x="4088"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95" name="Line 38">
              <a:extLst>
                <a:ext uri="{FF2B5EF4-FFF2-40B4-BE49-F238E27FC236}">
                  <a16:creationId xmlns:a16="http://schemas.microsoft.com/office/drawing/2014/main" id="{DE1A75A5-9ED6-44D7-ADF1-C687CDA742FF}"/>
                </a:ext>
              </a:extLst>
            </p:cNvPr>
            <p:cNvSpPr>
              <a:spLocks noChangeShapeType="1"/>
            </p:cNvSpPr>
            <p:nvPr/>
          </p:nvSpPr>
          <p:spPr bwMode="auto">
            <a:xfrm flipV="1">
              <a:off x="3824" y="244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grpSp>
      <p:sp>
        <p:nvSpPr>
          <p:cNvPr id="49191" name="Text Box 39">
            <a:extLst>
              <a:ext uri="{FF2B5EF4-FFF2-40B4-BE49-F238E27FC236}">
                <a16:creationId xmlns:a16="http://schemas.microsoft.com/office/drawing/2014/main" id="{9B41FD39-D49D-43B9-A8DD-F543DB52E1C9}"/>
              </a:ext>
            </a:extLst>
          </p:cNvPr>
          <p:cNvSpPr txBox="1">
            <a:spLocks noChangeArrowheads="1"/>
          </p:cNvSpPr>
          <p:nvPr/>
        </p:nvSpPr>
        <p:spPr bwMode="auto">
          <a:xfrm>
            <a:off x="5313363" y="2859088"/>
            <a:ext cx="162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50000"/>
              </a:spcBef>
              <a:spcAft>
                <a:spcPct val="0"/>
              </a:spcAft>
              <a:buFontTx/>
              <a:buNone/>
              <a:defRPr/>
            </a:pPr>
            <a:r>
              <a:rPr lang="fr-BE" altLang="nl-NL" sz="1800" b="1" baseline="-25000">
                <a:solidFill>
                  <a:srgbClr val="000000"/>
                </a:solidFill>
                <a:latin typeface="Calibri"/>
              </a:rPr>
              <a:t>CO2</a:t>
            </a:r>
            <a:r>
              <a:rPr lang="fr-BE" altLang="nl-NL" sz="1800" b="1">
                <a:solidFill>
                  <a:srgbClr val="000000"/>
                </a:solidFill>
                <a:latin typeface="Calibri"/>
              </a:rPr>
              <a:t>, CH4, etc.</a:t>
            </a:r>
            <a:endParaRPr lang="fr-FR" altLang="nl-NL" sz="1800" b="1">
              <a:solidFill>
                <a:srgbClr val="000000"/>
              </a:solidFill>
              <a:latin typeface="Calibri"/>
            </a:endParaRPr>
          </a:p>
        </p:txBody>
      </p:sp>
      <p:grpSp>
        <p:nvGrpSpPr>
          <p:cNvPr id="49193" name="Group 41">
            <a:extLst>
              <a:ext uri="{FF2B5EF4-FFF2-40B4-BE49-F238E27FC236}">
                <a16:creationId xmlns:a16="http://schemas.microsoft.com/office/drawing/2014/main" id="{B47D1866-36AA-49B4-8203-0D460CE2489A}"/>
              </a:ext>
            </a:extLst>
          </p:cNvPr>
          <p:cNvGrpSpPr>
            <a:grpSpLocks/>
          </p:cNvGrpSpPr>
          <p:nvPr/>
        </p:nvGrpSpPr>
        <p:grpSpPr bwMode="auto">
          <a:xfrm>
            <a:off x="3949700" y="2997200"/>
            <a:ext cx="3886200" cy="774700"/>
            <a:chOff x="2488" y="1984"/>
            <a:chExt cx="2448" cy="488"/>
          </a:xfrm>
        </p:grpSpPr>
        <p:sp>
          <p:nvSpPr>
            <p:cNvPr id="41004" name="Oval 42">
              <a:extLst>
                <a:ext uri="{FF2B5EF4-FFF2-40B4-BE49-F238E27FC236}">
                  <a16:creationId xmlns:a16="http://schemas.microsoft.com/office/drawing/2014/main" id="{7E4009C7-5B30-4937-AAC1-376A0C90CF9C}"/>
                </a:ext>
              </a:extLst>
            </p:cNvPr>
            <p:cNvSpPr>
              <a:spLocks noChangeArrowheads="1"/>
            </p:cNvSpPr>
            <p:nvPr/>
          </p:nvSpPr>
          <p:spPr bwMode="auto">
            <a:xfrm>
              <a:off x="4256" y="22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grpSp>
          <p:nvGrpSpPr>
            <p:cNvPr id="41005" name="Group 43">
              <a:extLst>
                <a:ext uri="{FF2B5EF4-FFF2-40B4-BE49-F238E27FC236}">
                  <a16:creationId xmlns:a16="http://schemas.microsoft.com/office/drawing/2014/main" id="{70DF3B7E-579F-4CED-B5E7-B71C0A38FFA7}"/>
                </a:ext>
              </a:extLst>
            </p:cNvPr>
            <p:cNvGrpSpPr>
              <a:grpSpLocks/>
            </p:cNvGrpSpPr>
            <p:nvPr/>
          </p:nvGrpSpPr>
          <p:grpSpPr bwMode="auto">
            <a:xfrm>
              <a:off x="2504" y="2208"/>
              <a:ext cx="472" cy="248"/>
              <a:chOff x="2504" y="2208"/>
              <a:chExt cx="472" cy="248"/>
            </a:xfrm>
          </p:grpSpPr>
          <p:sp>
            <p:nvSpPr>
              <p:cNvPr id="41054" name="Oval 44">
                <a:extLst>
                  <a:ext uri="{FF2B5EF4-FFF2-40B4-BE49-F238E27FC236}">
                    <a16:creationId xmlns:a16="http://schemas.microsoft.com/office/drawing/2014/main" id="{10BF69CC-8D52-4B6E-AAA2-590A6DD68270}"/>
                  </a:ext>
                </a:extLst>
              </p:cNvPr>
              <p:cNvSpPr>
                <a:spLocks noChangeArrowheads="1"/>
              </p:cNvSpPr>
              <p:nvPr/>
            </p:nvSpPr>
            <p:spPr bwMode="auto">
              <a:xfrm>
                <a:off x="2896"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55" name="Oval 45">
                <a:extLst>
                  <a:ext uri="{FF2B5EF4-FFF2-40B4-BE49-F238E27FC236}">
                    <a16:creationId xmlns:a16="http://schemas.microsoft.com/office/drawing/2014/main" id="{B3B6DC43-9B34-4D4D-84F0-3B65671AFDC2}"/>
                  </a:ext>
                </a:extLst>
              </p:cNvPr>
              <p:cNvSpPr>
                <a:spLocks noChangeArrowheads="1"/>
              </p:cNvSpPr>
              <p:nvPr/>
            </p:nvSpPr>
            <p:spPr bwMode="auto">
              <a:xfrm>
                <a:off x="2816" y="222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56" name="Oval 46">
                <a:extLst>
                  <a:ext uri="{FF2B5EF4-FFF2-40B4-BE49-F238E27FC236}">
                    <a16:creationId xmlns:a16="http://schemas.microsoft.com/office/drawing/2014/main" id="{BC0CEFBE-747C-409A-8929-21378DFCBE53}"/>
                  </a:ext>
                </a:extLst>
              </p:cNvPr>
              <p:cNvSpPr>
                <a:spLocks noChangeArrowheads="1"/>
              </p:cNvSpPr>
              <p:nvPr/>
            </p:nvSpPr>
            <p:spPr bwMode="auto">
              <a:xfrm>
                <a:off x="2824" y="228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57" name="Oval 47">
                <a:extLst>
                  <a:ext uri="{FF2B5EF4-FFF2-40B4-BE49-F238E27FC236}">
                    <a16:creationId xmlns:a16="http://schemas.microsoft.com/office/drawing/2014/main" id="{1F0F2E34-8DD6-4568-A195-32741F97D872}"/>
                  </a:ext>
                </a:extLst>
              </p:cNvPr>
              <p:cNvSpPr>
                <a:spLocks noChangeArrowheads="1"/>
              </p:cNvSpPr>
              <p:nvPr/>
            </p:nvSpPr>
            <p:spPr bwMode="auto">
              <a:xfrm>
                <a:off x="2624" y="22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58" name="Oval 48">
                <a:extLst>
                  <a:ext uri="{FF2B5EF4-FFF2-40B4-BE49-F238E27FC236}">
                    <a16:creationId xmlns:a16="http://schemas.microsoft.com/office/drawing/2014/main" id="{C6F23EBF-8DEA-470B-A39B-97BA0DB512B1}"/>
                  </a:ext>
                </a:extLst>
              </p:cNvPr>
              <p:cNvSpPr>
                <a:spLocks noChangeArrowheads="1"/>
              </p:cNvSpPr>
              <p:nvPr/>
            </p:nvSpPr>
            <p:spPr bwMode="auto">
              <a:xfrm>
                <a:off x="2720" y="226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59" name="Oval 49">
                <a:extLst>
                  <a:ext uri="{FF2B5EF4-FFF2-40B4-BE49-F238E27FC236}">
                    <a16:creationId xmlns:a16="http://schemas.microsoft.com/office/drawing/2014/main" id="{42F8C157-6438-4D57-837B-FDBB0F4F6C0A}"/>
                  </a:ext>
                </a:extLst>
              </p:cNvPr>
              <p:cNvSpPr>
                <a:spLocks noChangeArrowheads="1"/>
              </p:cNvSpPr>
              <p:nvPr/>
            </p:nvSpPr>
            <p:spPr bwMode="auto">
              <a:xfrm>
                <a:off x="2592" y="228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60" name="Oval 50">
                <a:extLst>
                  <a:ext uri="{FF2B5EF4-FFF2-40B4-BE49-F238E27FC236}">
                    <a16:creationId xmlns:a16="http://schemas.microsoft.com/office/drawing/2014/main" id="{75D5D0D5-4B4E-491F-871D-75D06E9B184A}"/>
                  </a:ext>
                </a:extLst>
              </p:cNvPr>
              <p:cNvSpPr>
                <a:spLocks noChangeArrowheads="1"/>
              </p:cNvSpPr>
              <p:nvPr/>
            </p:nvSpPr>
            <p:spPr bwMode="auto">
              <a:xfrm>
                <a:off x="2504" y="23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61" name="Oval 51">
                <a:extLst>
                  <a:ext uri="{FF2B5EF4-FFF2-40B4-BE49-F238E27FC236}">
                    <a16:creationId xmlns:a16="http://schemas.microsoft.com/office/drawing/2014/main" id="{48525CD2-347F-4E0C-9C5B-F63C2CBE5276}"/>
                  </a:ext>
                </a:extLst>
              </p:cNvPr>
              <p:cNvSpPr>
                <a:spLocks noChangeArrowheads="1"/>
              </p:cNvSpPr>
              <p:nvPr/>
            </p:nvSpPr>
            <p:spPr bwMode="auto">
              <a:xfrm>
                <a:off x="2656" y="23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62" name="Oval 52">
                <a:extLst>
                  <a:ext uri="{FF2B5EF4-FFF2-40B4-BE49-F238E27FC236}">
                    <a16:creationId xmlns:a16="http://schemas.microsoft.com/office/drawing/2014/main" id="{A16BB568-E140-4D43-BA0A-AE277CE01B62}"/>
                  </a:ext>
                </a:extLst>
              </p:cNvPr>
              <p:cNvSpPr>
                <a:spLocks noChangeArrowheads="1"/>
              </p:cNvSpPr>
              <p:nvPr/>
            </p:nvSpPr>
            <p:spPr bwMode="auto">
              <a:xfrm>
                <a:off x="2584" y="23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grpSp>
        <p:sp>
          <p:nvSpPr>
            <p:cNvPr id="41006" name="Oval 53">
              <a:extLst>
                <a:ext uri="{FF2B5EF4-FFF2-40B4-BE49-F238E27FC236}">
                  <a16:creationId xmlns:a16="http://schemas.microsoft.com/office/drawing/2014/main" id="{1D40937E-6C91-4F47-A1FF-73F0CFA648A9}"/>
                </a:ext>
              </a:extLst>
            </p:cNvPr>
            <p:cNvSpPr>
              <a:spLocks noChangeArrowheads="1"/>
            </p:cNvSpPr>
            <p:nvPr/>
          </p:nvSpPr>
          <p:spPr bwMode="auto">
            <a:xfrm>
              <a:off x="2488" y="23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07" name="Oval 54">
              <a:extLst>
                <a:ext uri="{FF2B5EF4-FFF2-40B4-BE49-F238E27FC236}">
                  <a16:creationId xmlns:a16="http://schemas.microsoft.com/office/drawing/2014/main" id="{874865BC-75BF-4441-A8E5-92DF80A07878}"/>
                </a:ext>
              </a:extLst>
            </p:cNvPr>
            <p:cNvSpPr>
              <a:spLocks noChangeArrowheads="1"/>
            </p:cNvSpPr>
            <p:nvPr/>
          </p:nvSpPr>
          <p:spPr bwMode="auto">
            <a:xfrm>
              <a:off x="4760" y="220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08" name="Oval 55">
              <a:extLst>
                <a:ext uri="{FF2B5EF4-FFF2-40B4-BE49-F238E27FC236}">
                  <a16:creationId xmlns:a16="http://schemas.microsoft.com/office/drawing/2014/main" id="{90D93E02-79E0-492F-89D5-A3D5F5CACE88}"/>
                </a:ext>
              </a:extLst>
            </p:cNvPr>
            <p:cNvSpPr>
              <a:spLocks noChangeArrowheads="1"/>
            </p:cNvSpPr>
            <p:nvPr/>
          </p:nvSpPr>
          <p:spPr bwMode="auto">
            <a:xfrm>
              <a:off x="4128" y="221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09" name="Oval 56">
              <a:extLst>
                <a:ext uri="{FF2B5EF4-FFF2-40B4-BE49-F238E27FC236}">
                  <a16:creationId xmlns:a16="http://schemas.microsoft.com/office/drawing/2014/main" id="{427754FB-BAFD-4A27-ABF1-9AF68E8CCB97}"/>
                </a:ext>
              </a:extLst>
            </p:cNvPr>
            <p:cNvSpPr>
              <a:spLocks noChangeArrowheads="1"/>
            </p:cNvSpPr>
            <p:nvPr/>
          </p:nvSpPr>
          <p:spPr bwMode="auto">
            <a:xfrm>
              <a:off x="4616"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10" name="Oval 57">
              <a:extLst>
                <a:ext uri="{FF2B5EF4-FFF2-40B4-BE49-F238E27FC236}">
                  <a16:creationId xmlns:a16="http://schemas.microsoft.com/office/drawing/2014/main" id="{2B6CC65F-5EEF-4A3A-86A5-7AE92F7A1096}"/>
                </a:ext>
              </a:extLst>
            </p:cNvPr>
            <p:cNvSpPr>
              <a:spLocks noChangeArrowheads="1"/>
            </p:cNvSpPr>
            <p:nvPr/>
          </p:nvSpPr>
          <p:spPr bwMode="auto">
            <a:xfrm>
              <a:off x="4352"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11" name="Oval 58">
              <a:extLst>
                <a:ext uri="{FF2B5EF4-FFF2-40B4-BE49-F238E27FC236}">
                  <a16:creationId xmlns:a16="http://schemas.microsoft.com/office/drawing/2014/main" id="{02724984-8A2F-4AA8-89B5-6658946A971A}"/>
                </a:ext>
              </a:extLst>
            </p:cNvPr>
            <p:cNvSpPr>
              <a:spLocks noChangeArrowheads="1"/>
            </p:cNvSpPr>
            <p:nvPr/>
          </p:nvSpPr>
          <p:spPr bwMode="auto">
            <a:xfrm>
              <a:off x="3912" y="221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grpSp>
          <p:nvGrpSpPr>
            <p:cNvPr id="41012" name="Group 59">
              <a:extLst>
                <a:ext uri="{FF2B5EF4-FFF2-40B4-BE49-F238E27FC236}">
                  <a16:creationId xmlns:a16="http://schemas.microsoft.com/office/drawing/2014/main" id="{C90E458A-41A0-4E86-851A-4C9EDBEEE4C4}"/>
                </a:ext>
              </a:extLst>
            </p:cNvPr>
            <p:cNvGrpSpPr>
              <a:grpSpLocks/>
            </p:cNvGrpSpPr>
            <p:nvPr/>
          </p:nvGrpSpPr>
          <p:grpSpPr bwMode="auto">
            <a:xfrm>
              <a:off x="3488" y="1992"/>
              <a:ext cx="1448" cy="288"/>
              <a:chOff x="3488" y="1992"/>
              <a:chExt cx="1448" cy="288"/>
            </a:xfrm>
          </p:grpSpPr>
          <p:sp>
            <p:nvSpPr>
              <p:cNvPr id="41034" name="Oval 60">
                <a:extLst>
                  <a:ext uri="{FF2B5EF4-FFF2-40B4-BE49-F238E27FC236}">
                    <a16:creationId xmlns:a16="http://schemas.microsoft.com/office/drawing/2014/main" id="{FC5E6974-D419-4BE2-97E0-68192AC37586}"/>
                  </a:ext>
                </a:extLst>
              </p:cNvPr>
              <p:cNvSpPr>
                <a:spLocks noChangeArrowheads="1"/>
              </p:cNvSpPr>
              <p:nvPr/>
            </p:nvSpPr>
            <p:spPr bwMode="auto">
              <a:xfrm>
                <a:off x="4600" y="210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35" name="Oval 61">
                <a:extLst>
                  <a:ext uri="{FF2B5EF4-FFF2-40B4-BE49-F238E27FC236}">
                    <a16:creationId xmlns:a16="http://schemas.microsoft.com/office/drawing/2014/main" id="{623FFD03-5860-4C82-9242-1F65765DD1EF}"/>
                  </a:ext>
                </a:extLst>
              </p:cNvPr>
              <p:cNvSpPr>
                <a:spLocks noChangeArrowheads="1"/>
              </p:cNvSpPr>
              <p:nvPr/>
            </p:nvSpPr>
            <p:spPr bwMode="auto">
              <a:xfrm>
                <a:off x="4504"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36" name="Oval 62">
                <a:extLst>
                  <a:ext uri="{FF2B5EF4-FFF2-40B4-BE49-F238E27FC236}">
                    <a16:creationId xmlns:a16="http://schemas.microsoft.com/office/drawing/2014/main" id="{51C8E94A-5178-43A0-9831-BC5A97BF6AF0}"/>
                  </a:ext>
                </a:extLst>
              </p:cNvPr>
              <p:cNvSpPr>
                <a:spLocks noChangeArrowheads="1"/>
              </p:cNvSpPr>
              <p:nvPr/>
            </p:nvSpPr>
            <p:spPr bwMode="auto">
              <a:xfrm>
                <a:off x="4536"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37" name="Oval 63">
                <a:extLst>
                  <a:ext uri="{FF2B5EF4-FFF2-40B4-BE49-F238E27FC236}">
                    <a16:creationId xmlns:a16="http://schemas.microsoft.com/office/drawing/2014/main" id="{182D3993-BA99-406E-A5ED-8796F0A5F58A}"/>
                  </a:ext>
                </a:extLst>
              </p:cNvPr>
              <p:cNvSpPr>
                <a:spLocks noChangeArrowheads="1"/>
              </p:cNvSpPr>
              <p:nvPr/>
            </p:nvSpPr>
            <p:spPr bwMode="auto">
              <a:xfrm>
                <a:off x="4400"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38" name="Oval 64">
                <a:extLst>
                  <a:ext uri="{FF2B5EF4-FFF2-40B4-BE49-F238E27FC236}">
                    <a16:creationId xmlns:a16="http://schemas.microsoft.com/office/drawing/2014/main" id="{3EC40AF9-B196-4C09-91DF-9D196A566E9E}"/>
                  </a:ext>
                </a:extLst>
              </p:cNvPr>
              <p:cNvSpPr>
                <a:spLocks noChangeArrowheads="1"/>
              </p:cNvSpPr>
              <p:nvPr/>
            </p:nvSpPr>
            <p:spPr bwMode="auto">
              <a:xfrm>
                <a:off x="463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39" name="Oval 65">
                <a:extLst>
                  <a:ext uri="{FF2B5EF4-FFF2-40B4-BE49-F238E27FC236}">
                    <a16:creationId xmlns:a16="http://schemas.microsoft.com/office/drawing/2014/main" id="{B24AE94B-5EB7-4189-BACC-F65DA4AAEA9B}"/>
                  </a:ext>
                </a:extLst>
              </p:cNvPr>
              <p:cNvSpPr>
                <a:spLocks noChangeArrowheads="1"/>
              </p:cNvSpPr>
              <p:nvPr/>
            </p:nvSpPr>
            <p:spPr bwMode="auto">
              <a:xfrm>
                <a:off x="4656" y="204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40" name="Oval 66">
                <a:extLst>
                  <a:ext uri="{FF2B5EF4-FFF2-40B4-BE49-F238E27FC236}">
                    <a16:creationId xmlns:a16="http://schemas.microsoft.com/office/drawing/2014/main" id="{672B7C35-237A-4FBE-82F7-8EA9AFCB210F}"/>
                  </a:ext>
                </a:extLst>
              </p:cNvPr>
              <p:cNvSpPr>
                <a:spLocks noChangeArrowheads="1"/>
              </p:cNvSpPr>
              <p:nvPr/>
            </p:nvSpPr>
            <p:spPr bwMode="auto">
              <a:xfrm>
                <a:off x="4704" y="19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41" name="Oval 67">
                <a:extLst>
                  <a:ext uri="{FF2B5EF4-FFF2-40B4-BE49-F238E27FC236}">
                    <a16:creationId xmlns:a16="http://schemas.microsoft.com/office/drawing/2014/main" id="{55F02573-4B33-4EFF-97C3-9E8EB172A76C}"/>
                  </a:ext>
                </a:extLst>
              </p:cNvPr>
              <p:cNvSpPr>
                <a:spLocks noChangeArrowheads="1"/>
              </p:cNvSpPr>
              <p:nvPr/>
            </p:nvSpPr>
            <p:spPr bwMode="auto">
              <a:xfrm>
                <a:off x="4776" y="204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42" name="Oval 68">
                <a:extLst>
                  <a:ext uri="{FF2B5EF4-FFF2-40B4-BE49-F238E27FC236}">
                    <a16:creationId xmlns:a16="http://schemas.microsoft.com/office/drawing/2014/main" id="{AEF20F08-50E9-4E17-9122-B070470453F1}"/>
                  </a:ext>
                </a:extLst>
              </p:cNvPr>
              <p:cNvSpPr>
                <a:spLocks noChangeArrowheads="1"/>
              </p:cNvSpPr>
              <p:nvPr/>
            </p:nvSpPr>
            <p:spPr bwMode="auto">
              <a:xfrm>
                <a:off x="4720"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43" name="Oval 69">
                <a:extLst>
                  <a:ext uri="{FF2B5EF4-FFF2-40B4-BE49-F238E27FC236}">
                    <a16:creationId xmlns:a16="http://schemas.microsoft.com/office/drawing/2014/main" id="{A07DBCDA-8197-49B6-9414-18E08AB6F04C}"/>
                  </a:ext>
                </a:extLst>
              </p:cNvPr>
              <p:cNvSpPr>
                <a:spLocks noChangeArrowheads="1"/>
              </p:cNvSpPr>
              <p:nvPr/>
            </p:nvSpPr>
            <p:spPr bwMode="auto">
              <a:xfrm>
                <a:off x="4816"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44" name="Oval 70">
                <a:extLst>
                  <a:ext uri="{FF2B5EF4-FFF2-40B4-BE49-F238E27FC236}">
                    <a16:creationId xmlns:a16="http://schemas.microsoft.com/office/drawing/2014/main" id="{8A3A6E94-E64A-429F-8E0B-BB43EF53C304}"/>
                  </a:ext>
                </a:extLst>
              </p:cNvPr>
              <p:cNvSpPr>
                <a:spLocks noChangeArrowheads="1"/>
              </p:cNvSpPr>
              <p:nvPr/>
            </p:nvSpPr>
            <p:spPr bwMode="auto">
              <a:xfrm>
                <a:off x="4856"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45" name="Oval 71">
                <a:extLst>
                  <a:ext uri="{FF2B5EF4-FFF2-40B4-BE49-F238E27FC236}">
                    <a16:creationId xmlns:a16="http://schemas.microsoft.com/office/drawing/2014/main" id="{EF8B6B4D-1E43-47A0-B8DE-A1A4F03F8B5F}"/>
                  </a:ext>
                </a:extLst>
              </p:cNvPr>
              <p:cNvSpPr>
                <a:spLocks noChangeArrowheads="1"/>
              </p:cNvSpPr>
              <p:nvPr/>
            </p:nvSpPr>
            <p:spPr bwMode="auto">
              <a:xfrm>
                <a:off x="348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46" name="Oval 72">
                <a:extLst>
                  <a:ext uri="{FF2B5EF4-FFF2-40B4-BE49-F238E27FC236}">
                    <a16:creationId xmlns:a16="http://schemas.microsoft.com/office/drawing/2014/main" id="{36A9834B-6D25-473C-84E1-DD6DF18CF82A}"/>
                  </a:ext>
                </a:extLst>
              </p:cNvPr>
              <p:cNvSpPr>
                <a:spLocks noChangeArrowheads="1"/>
              </p:cNvSpPr>
              <p:nvPr/>
            </p:nvSpPr>
            <p:spPr bwMode="auto">
              <a:xfrm>
                <a:off x="423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47" name="Oval 73">
                <a:extLst>
                  <a:ext uri="{FF2B5EF4-FFF2-40B4-BE49-F238E27FC236}">
                    <a16:creationId xmlns:a16="http://schemas.microsoft.com/office/drawing/2014/main" id="{64D8B57F-D71E-4422-9E6A-FCC9D26761FC}"/>
                  </a:ext>
                </a:extLst>
              </p:cNvPr>
              <p:cNvSpPr>
                <a:spLocks noChangeArrowheads="1"/>
              </p:cNvSpPr>
              <p:nvPr/>
            </p:nvSpPr>
            <p:spPr bwMode="auto">
              <a:xfrm>
                <a:off x="3768"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48" name="Oval 74">
                <a:extLst>
                  <a:ext uri="{FF2B5EF4-FFF2-40B4-BE49-F238E27FC236}">
                    <a16:creationId xmlns:a16="http://schemas.microsoft.com/office/drawing/2014/main" id="{C2196578-22B6-42B3-9B0A-7F6B8A94E482}"/>
                  </a:ext>
                </a:extLst>
              </p:cNvPr>
              <p:cNvSpPr>
                <a:spLocks noChangeArrowheads="1"/>
              </p:cNvSpPr>
              <p:nvPr/>
            </p:nvSpPr>
            <p:spPr bwMode="auto">
              <a:xfrm>
                <a:off x="3528"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49" name="Oval 75">
                <a:extLst>
                  <a:ext uri="{FF2B5EF4-FFF2-40B4-BE49-F238E27FC236}">
                    <a16:creationId xmlns:a16="http://schemas.microsoft.com/office/drawing/2014/main" id="{EB41ED91-1E4E-4878-8916-D61301FD8479}"/>
                  </a:ext>
                </a:extLst>
              </p:cNvPr>
              <p:cNvSpPr>
                <a:spLocks noChangeArrowheads="1"/>
              </p:cNvSpPr>
              <p:nvPr/>
            </p:nvSpPr>
            <p:spPr bwMode="auto">
              <a:xfrm>
                <a:off x="4040"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50" name="Oval 76">
                <a:extLst>
                  <a:ext uri="{FF2B5EF4-FFF2-40B4-BE49-F238E27FC236}">
                    <a16:creationId xmlns:a16="http://schemas.microsoft.com/office/drawing/2014/main" id="{34658626-F2FA-4A04-A12F-025AC438443B}"/>
                  </a:ext>
                </a:extLst>
              </p:cNvPr>
              <p:cNvSpPr>
                <a:spLocks noChangeArrowheads="1"/>
              </p:cNvSpPr>
              <p:nvPr/>
            </p:nvSpPr>
            <p:spPr bwMode="auto">
              <a:xfrm>
                <a:off x="4144"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51" name="Oval 77">
                <a:extLst>
                  <a:ext uri="{FF2B5EF4-FFF2-40B4-BE49-F238E27FC236}">
                    <a16:creationId xmlns:a16="http://schemas.microsoft.com/office/drawing/2014/main" id="{CECF1443-B76E-43F3-9E61-11262A630711}"/>
                  </a:ext>
                </a:extLst>
              </p:cNvPr>
              <p:cNvSpPr>
                <a:spLocks noChangeArrowheads="1"/>
              </p:cNvSpPr>
              <p:nvPr/>
            </p:nvSpPr>
            <p:spPr bwMode="auto">
              <a:xfrm>
                <a:off x="3976" y="216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52" name="Oval 78">
                <a:extLst>
                  <a:ext uri="{FF2B5EF4-FFF2-40B4-BE49-F238E27FC236}">
                    <a16:creationId xmlns:a16="http://schemas.microsoft.com/office/drawing/2014/main" id="{8CC530E6-5079-4B2E-ABE3-EFA4EACF17C6}"/>
                  </a:ext>
                </a:extLst>
              </p:cNvPr>
              <p:cNvSpPr>
                <a:spLocks noChangeArrowheads="1"/>
              </p:cNvSpPr>
              <p:nvPr/>
            </p:nvSpPr>
            <p:spPr bwMode="auto">
              <a:xfrm>
                <a:off x="3848"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53" name="Oval 79">
                <a:extLst>
                  <a:ext uri="{FF2B5EF4-FFF2-40B4-BE49-F238E27FC236}">
                    <a16:creationId xmlns:a16="http://schemas.microsoft.com/office/drawing/2014/main" id="{AF15DA23-C840-41E9-B8B1-72C689B4D3C7}"/>
                  </a:ext>
                </a:extLst>
              </p:cNvPr>
              <p:cNvSpPr>
                <a:spLocks noChangeArrowheads="1"/>
              </p:cNvSpPr>
              <p:nvPr/>
            </p:nvSpPr>
            <p:spPr bwMode="auto">
              <a:xfrm>
                <a:off x="359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grpSp>
        <p:grpSp>
          <p:nvGrpSpPr>
            <p:cNvPr id="41013" name="Group 80">
              <a:extLst>
                <a:ext uri="{FF2B5EF4-FFF2-40B4-BE49-F238E27FC236}">
                  <a16:creationId xmlns:a16="http://schemas.microsoft.com/office/drawing/2014/main" id="{76F8B97D-79CC-4973-A888-618213AB813F}"/>
                </a:ext>
              </a:extLst>
            </p:cNvPr>
            <p:cNvGrpSpPr>
              <a:grpSpLocks/>
            </p:cNvGrpSpPr>
            <p:nvPr/>
          </p:nvGrpSpPr>
          <p:grpSpPr bwMode="auto">
            <a:xfrm>
              <a:off x="2720" y="1984"/>
              <a:ext cx="1040" cy="304"/>
              <a:chOff x="2720" y="1984"/>
              <a:chExt cx="1040" cy="304"/>
            </a:xfrm>
          </p:grpSpPr>
          <p:sp>
            <p:nvSpPr>
              <p:cNvPr id="41014" name="Oval 81">
                <a:extLst>
                  <a:ext uri="{FF2B5EF4-FFF2-40B4-BE49-F238E27FC236}">
                    <a16:creationId xmlns:a16="http://schemas.microsoft.com/office/drawing/2014/main" id="{9A364212-3827-455D-92A0-49EA00828B27}"/>
                  </a:ext>
                </a:extLst>
              </p:cNvPr>
              <p:cNvSpPr>
                <a:spLocks noChangeArrowheads="1"/>
              </p:cNvSpPr>
              <p:nvPr/>
            </p:nvSpPr>
            <p:spPr bwMode="auto">
              <a:xfrm>
                <a:off x="2856" y="208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15" name="Oval 82">
                <a:extLst>
                  <a:ext uri="{FF2B5EF4-FFF2-40B4-BE49-F238E27FC236}">
                    <a16:creationId xmlns:a16="http://schemas.microsoft.com/office/drawing/2014/main" id="{1A4C028D-22E1-436A-B9A9-5F69A50E5D6F}"/>
                  </a:ext>
                </a:extLst>
              </p:cNvPr>
              <p:cNvSpPr>
                <a:spLocks noChangeArrowheads="1"/>
              </p:cNvSpPr>
              <p:nvPr/>
            </p:nvSpPr>
            <p:spPr bwMode="auto">
              <a:xfrm>
                <a:off x="332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16" name="Oval 83">
                <a:extLst>
                  <a:ext uri="{FF2B5EF4-FFF2-40B4-BE49-F238E27FC236}">
                    <a16:creationId xmlns:a16="http://schemas.microsoft.com/office/drawing/2014/main" id="{63B777C6-664F-4658-B3F1-DFFE27844C3C}"/>
                  </a:ext>
                </a:extLst>
              </p:cNvPr>
              <p:cNvSpPr>
                <a:spLocks noChangeArrowheads="1"/>
              </p:cNvSpPr>
              <p:nvPr/>
            </p:nvSpPr>
            <p:spPr bwMode="auto">
              <a:xfrm>
                <a:off x="3064" y="20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17" name="Oval 84">
                <a:extLst>
                  <a:ext uri="{FF2B5EF4-FFF2-40B4-BE49-F238E27FC236}">
                    <a16:creationId xmlns:a16="http://schemas.microsoft.com/office/drawing/2014/main" id="{B75FBDEE-61BC-4A73-8579-82D6A4F29751}"/>
                  </a:ext>
                </a:extLst>
              </p:cNvPr>
              <p:cNvSpPr>
                <a:spLocks noChangeArrowheads="1"/>
              </p:cNvSpPr>
              <p:nvPr/>
            </p:nvSpPr>
            <p:spPr bwMode="auto">
              <a:xfrm>
                <a:off x="2984" y="204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18" name="Oval 85">
                <a:extLst>
                  <a:ext uri="{FF2B5EF4-FFF2-40B4-BE49-F238E27FC236}">
                    <a16:creationId xmlns:a16="http://schemas.microsoft.com/office/drawing/2014/main" id="{3184E5F7-F47F-4215-95C0-F4F0BA65B77E}"/>
                  </a:ext>
                </a:extLst>
              </p:cNvPr>
              <p:cNvSpPr>
                <a:spLocks noChangeArrowheads="1"/>
              </p:cNvSpPr>
              <p:nvPr/>
            </p:nvSpPr>
            <p:spPr bwMode="auto">
              <a:xfrm>
                <a:off x="3152"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19" name="Oval 86">
                <a:extLst>
                  <a:ext uri="{FF2B5EF4-FFF2-40B4-BE49-F238E27FC236}">
                    <a16:creationId xmlns:a16="http://schemas.microsoft.com/office/drawing/2014/main" id="{A8C28585-C1EB-4DDD-B72D-A93E28050AA1}"/>
                  </a:ext>
                </a:extLst>
              </p:cNvPr>
              <p:cNvSpPr>
                <a:spLocks noChangeArrowheads="1"/>
              </p:cNvSpPr>
              <p:nvPr/>
            </p:nvSpPr>
            <p:spPr bwMode="auto">
              <a:xfrm>
                <a:off x="308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20" name="Oval 87">
                <a:extLst>
                  <a:ext uri="{FF2B5EF4-FFF2-40B4-BE49-F238E27FC236}">
                    <a16:creationId xmlns:a16="http://schemas.microsoft.com/office/drawing/2014/main" id="{DF4D93FA-A9A5-49A5-83D4-53E5078242AC}"/>
                  </a:ext>
                </a:extLst>
              </p:cNvPr>
              <p:cNvSpPr>
                <a:spLocks noChangeArrowheads="1"/>
              </p:cNvSpPr>
              <p:nvPr/>
            </p:nvSpPr>
            <p:spPr bwMode="auto">
              <a:xfrm>
                <a:off x="2944"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21" name="Oval 88">
                <a:extLst>
                  <a:ext uri="{FF2B5EF4-FFF2-40B4-BE49-F238E27FC236}">
                    <a16:creationId xmlns:a16="http://schemas.microsoft.com/office/drawing/2014/main" id="{D6EE69D0-B62D-4B04-A036-82C66A9F6F10}"/>
                  </a:ext>
                </a:extLst>
              </p:cNvPr>
              <p:cNvSpPr>
                <a:spLocks noChangeArrowheads="1"/>
              </p:cNvSpPr>
              <p:nvPr/>
            </p:nvSpPr>
            <p:spPr bwMode="auto">
              <a:xfrm>
                <a:off x="3024" y="213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22" name="Oval 89">
                <a:extLst>
                  <a:ext uri="{FF2B5EF4-FFF2-40B4-BE49-F238E27FC236}">
                    <a16:creationId xmlns:a16="http://schemas.microsoft.com/office/drawing/2014/main" id="{8F331DB9-8233-4F7B-80D2-E0D7C510E24E}"/>
                  </a:ext>
                </a:extLst>
              </p:cNvPr>
              <p:cNvSpPr>
                <a:spLocks noChangeArrowheads="1"/>
              </p:cNvSpPr>
              <p:nvPr/>
            </p:nvSpPr>
            <p:spPr bwMode="auto">
              <a:xfrm>
                <a:off x="2984"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23" name="Oval 90">
                <a:extLst>
                  <a:ext uri="{FF2B5EF4-FFF2-40B4-BE49-F238E27FC236}">
                    <a16:creationId xmlns:a16="http://schemas.microsoft.com/office/drawing/2014/main" id="{9B7D3949-D6CF-4150-B214-852C42C1C4DF}"/>
                  </a:ext>
                </a:extLst>
              </p:cNvPr>
              <p:cNvSpPr>
                <a:spLocks noChangeArrowheads="1"/>
              </p:cNvSpPr>
              <p:nvPr/>
            </p:nvSpPr>
            <p:spPr bwMode="auto">
              <a:xfrm>
                <a:off x="2880"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24" name="Oval 91">
                <a:extLst>
                  <a:ext uri="{FF2B5EF4-FFF2-40B4-BE49-F238E27FC236}">
                    <a16:creationId xmlns:a16="http://schemas.microsoft.com/office/drawing/2014/main" id="{0CBEDA1C-F576-4395-8116-EEACFEE4B5B9}"/>
                  </a:ext>
                </a:extLst>
              </p:cNvPr>
              <p:cNvSpPr>
                <a:spLocks noChangeArrowheads="1"/>
              </p:cNvSpPr>
              <p:nvPr/>
            </p:nvSpPr>
            <p:spPr bwMode="auto">
              <a:xfrm>
                <a:off x="2800"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25" name="Oval 92">
                <a:extLst>
                  <a:ext uri="{FF2B5EF4-FFF2-40B4-BE49-F238E27FC236}">
                    <a16:creationId xmlns:a16="http://schemas.microsoft.com/office/drawing/2014/main" id="{43A9B300-2058-43E2-88CC-1CD403DC6E74}"/>
                  </a:ext>
                </a:extLst>
              </p:cNvPr>
              <p:cNvSpPr>
                <a:spLocks noChangeArrowheads="1"/>
              </p:cNvSpPr>
              <p:nvPr/>
            </p:nvSpPr>
            <p:spPr bwMode="auto">
              <a:xfrm>
                <a:off x="2720"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26" name="Oval 93">
                <a:extLst>
                  <a:ext uri="{FF2B5EF4-FFF2-40B4-BE49-F238E27FC236}">
                    <a16:creationId xmlns:a16="http://schemas.microsoft.com/office/drawing/2014/main" id="{BE6AB14C-1FFA-446B-82B0-A4DF57E3640B}"/>
                  </a:ext>
                </a:extLst>
              </p:cNvPr>
              <p:cNvSpPr>
                <a:spLocks noChangeArrowheads="1"/>
              </p:cNvSpPr>
              <p:nvPr/>
            </p:nvSpPr>
            <p:spPr bwMode="auto">
              <a:xfrm>
                <a:off x="2904" y="206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27" name="Oval 94">
                <a:extLst>
                  <a:ext uri="{FF2B5EF4-FFF2-40B4-BE49-F238E27FC236}">
                    <a16:creationId xmlns:a16="http://schemas.microsoft.com/office/drawing/2014/main" id="{A2CE7068-0D3D-4BF6-8B44-00B3A983E5A6}"/>
                  </a:ext>
                </a:extLst>
              </p:cNvPr>
              <p:cNvSpPr>
                <a:spLocks noChangeArrowheads="1"/>
              </p:cNvSpPr>
              <p:nvPr/>
            </p:nvSpPr>
            <p:spPr bwMode="auto">
              <a:xfrm>
                <a:off x="3232"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28" name="Oval 95">
                <a:extLst>
                  <a:ext uri="{FF2B5EF4-FFF2-40B4-BE49-F238E27FC236}">
                    <a16:creationId xmlns:a16="http://schemas.microsoft.com/office/drawing/2014/main" id="{6A4EF74B-8AFD-4F16-B2BF-70F56249FB59}"/>
                  </a:ext>
                </a:extLst>
              </p:cNvPr>
              <p:cNvSpPr>
                <a:spLocks noChangeArrowheads="1"/>
              </p:cNvSpPr>
              <p:nvPr/>
            </p:nvSpPr>
            <p:spPr bwMode="auto">
              <a:xfrm>
                <a:off x="2960" y="19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29" name="Oval 96">
                <a:extLst>
                  <a:ext uri="{FF2B5EF4-FFF2-40B4-BE49-F238E27FC236}">
                    <a16:creationId xmlns:a16="http://schemas.microsoft.com/office/drawing/2014/main" id="{BA04C559-2A59-4044-87C9-C19742BC4DB6}"/>
                  </a:ext>
                </a:extLst>
              </p:cNvPr>
              <p:cNvSpPr>
                <a:spLocks noChangeArrowheads="1"/>
              </p:cNvSpPr>
              <p:nvPr/>
            </p:nvSpPr>
            <p:spPr bwMode="auto">
              <a:xfrm>
                <a:off x="3216" y="20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30" name="Oval 97">
                <a:extLst>
                  <a:ext uri="{FF2B5EF4-FFF2-40B4-BE49-F238E27FC236}">
                    <a16:creationId xmlns:a16="http://schemas.microsoft.com/office/drawing/2014/main" id="{6C3FBD3E-9370-4882-B500-AC3B13F6E02C}"/>
                  </a:ext>
                </a:extLst>
              </p:cNvPr>
              <p:cNvSpPr>
                <a:spLocks noChangeArrowheads="1"/>
              </p:cNvSpPr>
              <p:nvPr/>
            </p:nvSpPr>
            <p:spPr bwMode="auto">
              <a:xfrm>
                <a:off x="3416"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31" name="Oval 98">
                <a:extLst>
                  <a:ext uri="{FF2B5EF4-FFF2-40B4-BE49-F238E27FC236}">
                    <a16:creationId xmlns:a16="http://schemas.microsoft.com/office/drawing/2014/main" id="{81B6C8AA-96EB-4A55-9907-7160C82088AC}"/>
                  </a:ext>
                </a:extLst>
              </p:cNvPr>
              <p:cNvSpPr>
                <a:spLocks noChangeArrowheads="1"/>
              </p:cNvSpPr>
              <p:nvPr/>
            </p:nvSpPr>
            <p:spPr bwMode="auto">
              <a:xfrm>
                <a:off x="3264" y="210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32" name="Oval 99">
                <a:extLst>
                  <a:ext uri="{FF2B5EF4-FFF2-40B4-BE49-F238E27FC236}">
                    <a16:creationId xmlns:a16="http://schemas.microsoft.com/office/drawing/2014/main" id="{F384E787-F9A2-43B6-95DC-7CEBF05FC031}"/>
                  </a:ext>
                </a:extLst>
              </p:cNvPr>
              <p:cNvSpPr>
                <a:spLocks noChangeArrowheads="1"/>
              </p:cNvSpPr>
              <p:nvPr/>
            </p:nvSpPr>
            <p:spPr bwMode="auto">
              <a:xfrm>
                <a:off x="3680" y="220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1033" name="Oval 100">
                <a:extLst>
                  <a:ext uri="{FF2B5EF4-FFF2-40B4-BE49-F238E27FC236}">
                    <a16:creationId xmlns:a16="http://schemas.microsoft.com/office/drawing/2014/main" id="{FB8D43D8-9D7B-4924-BC0C-FD7E52DD6C06}"/>
                  </a:ext>
                </a:extLst>
              </p:cNvPr>
              <p:cNvSpPr>
                <a:spLocks noChangeArrowheads="1"/>
              </p:cNvSpPr>
              <p:nvPr/>
            </p:nvSpPr>
            <p:spPr bwMode="auto">
              <a:xfrm>
                <a:off x="3384"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grpSp>
      </p:grpSp>
      <p:grpSp>
        <p:nvGrpSpPr>
          <p:cNvPr id="49253" name="Group 101">
            <a:extLst>
              <a:ext uri="{FF2B5EF4-FFF2-40B4-BE49-F238E27FC236}">
                <a16:creationId xmlns:a16="http://schemas.microsoft.com/office/drawing/2014/main" id="{940DE2A8-1909-4A39-A9F1-E656ED712121}"/>
              </a:ext>
            </a:extLst>
          </p:cNvPr>
          <p:cNvGrpSpPr>
            <a:grpSpLocks/>
          </p:cNvGrpSpPr>
          <p:nvPr/>
        </p:nvGrpSpPr>
        <p:grpSpPr bwMode="auto">
          <a:xfrm>
            <a:off x="5264150" y="2536825"/>
            <a:ext cx="3578225" cy="4016375"/>
            <a:chOff x="3316" y="1694"/>
            <a:chExt cx="2254" cy="2530"/>
          </a:xfrm>
        </p:grpSpPr>
        <p:sp>
          <p:nvSpPr>
            <p:cNvPr id="40990" name="Line 102">
              <a:extLst>
                <a:ext uri="{FF2B5EF4-FFF2-40B4-BE49-F238E27FC236}">
                  <a16:creationId xmlns:a16="http://schemas.microsoft.com/office/drawing/2014/main" id="{4E8DEEBA-7F3C-47B0-8C7C-35C4F0AEFD4A}"/>
                </a:ext>
              </a:extLst>
            </p:cNvPr>
            <p:cNvSpPr>
              <a:spLocks noChangeShapeType="1"/>
            </p:cNvSpPr>
            <p:nvPr/>
          </p:nvSpPr>
          <p:spPr bwMode="auto">
            <a:xfrm flipH="1">
              <a:off x="3570" y="3828"/>
              <a:ext cx="210" cy="12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91" name="Line 103">
              <a:extLst>
                <a:ext uri="{FF2B5EF4-FFF2-40B4-BE49-F238E27FC236}">
                  <a16:creationId xmlns:a16="http://schemas.microsoft.com/office/drawing/2014/main" id="{22DE4984-E0CD-4D8B-A30D-89CD5D0F7E4C}"/>
                </a:ext>
              </a:extLst>
            </p:cNvPr>
            <p:cNvSpPr>
              <a:spLocks noChangeShapeType="1"/>
            </p:cNvSpPr>
            <p:nvPr/>
          </p:nvSpPr>
          <p:spPr bwMode="auto">
            <a:xfrm flipH="1" flipV="1">
              <a:off x="3316" y="1792"/>
              <a:ext cx="60" cy="16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92" name="Line 104">
              <a:extLst>
                <a:ext uri="{FF2B5EF4-FFF2-40B4-BE49-F238E27FC236}">
                  <a16:creationId xmlns:a16="http://schemas.microsoft.com/office/drawing/2014/main" id="{B04AC42D-A817-4D06-A12B-50582597B8AE}"/>
                </a:ext>
              </a:extLst>
            </p:cNvPr>
            <p:cNvSpPr>
              <a:spLocks noChangeShapeType="1"/>
            </p:cNvSpPr>
            <p:nvPr/>
          </p:nvSpPr>
          <p:spPr bwMode="auto">
            <a:xfrm flipH="1" flipV="1">
              <a:off x="3536" y="1724"/>
              <a:ext cx="48" cy="18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93" name="Line 105">
              <a:extLst>
                <a:ext uri="{FF2B5EF4-FFF2-40B4-BE49-F238E27FC236}">
                  <a16:creationId xmlns:a16="http://schemas.microsoft.com/office/drawing/2014/main" id="{FF484EE9-CD6D-478B-A387-14386BEAEBF9}"/>
                </a:ext>
              </a:extLst>
            </p:cNvPr>
            <p:cNvSpPr>
              <a:spLocks noChangeShapeType="1"/>
            </p:cNvSpPr>
            <p:nvPr/>
          </p:nvSpPr>
          <p:spPr bwMode="auto">
            <a:xfrm flipV="1">
              <a:off x="4260" y="1764"/>
              <a:ext cx="108" cy="18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94" name="Line 106">
              <a:extLst>
                <a:ext uri="{FF2B5EF4-FFF2-40B4-BE49-F238E27FC236}">
                  <a16:creationId xmlns:a16="http://schemas.microsoft.com/office/drawing/2014/main" id="{6400E2E8-D5EA-427B-B402-FD1C6BDB46F5}"/>
                </a:ext>
              </a:extLst>
            </p:cNvPr>
            <p:cNvSpPr>
              <a:spLocks noChangeShapeType="1"/>
            </p:cNvSpPr>
            <p:nvPr/>
          </p:nvSpPr>
          <p:spPr bwMode="auto">
            <a:xfrm flipV="1">
              <a:off x="4078" y="1696"/>
              <a:ext cx="48" cy="19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95" name="Line 107">
              <a:extLst>
                <a:ext uri="{FF2B5EF4-FFF2-40B4-BE49-F238E27FC236}">
                  <a16:creationId xmlns:a16="http://schemas.microsoft.com/office/drawing/2014/main" id="{34130E28-A2B3-4B4E-BB99-2A29FB794DC7}"/>
                </a:ext>
              </a:extLst>
            </p:cNvPr>
            <p:cNvSpPr>
              <a:spLocks noChangeShapeType="1"/>
            </p:cNvSpPr>
            <p:nvPr/>
          </p:nvSpPr>
          <p:spPr bwMode="auto">
            <a:xfrm flipV="1">
              <a:off x="3836" y="1694"/>
              <a:ext cx="6" cy="19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96" name="Line 108">
              <a:extLst>
                <a:ext uri="{FF2B5EF4-FFF2-40B4-BE49-F238E27FC236}">
                  <a16:creationId xmlns:a16="http://schemas.microsoft.com/office/drawing/2014/main" id="{89E9CA26-847B-42ED-A65D-7202B7C57E3B}"/>
                </a:ext>
              </a:extLst>
            </p:cNvPr>
            <p:cNvSpPr>
              <a:spLocks noChangeShapeType="1"/>
            </p:cNvSpPr>
            <p:nvPr/>
          </p:nvSpPr>
          <p:spPr bwMode="auto">
            <a:xfrm flipH="1">
              <a:off x="3832" y="3928"/>
              <a:ext cx="138" cy="18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97" name="Line 109">
              <a:extLst>
                <a:ext uri="{FF2B5EF4-FFF2-40B4-BE49-F238E27FC236}">
                  <a16:creationId xmlns:a16="http://schemas.microsoft.com/office/drawing/2014/main" id="{B4F401EA-2194-4B30-AE30-4570F91903D9}"/>
                </a:ext>
              </a:extLst>
            </p:cNvPr>
            <p:cNvSpPr>
              <a:spLocks noChangeShapeType="1"/>
            </p:cNvSpPr>
            <p:nvPr/>
          </p:nvSpPr>
          <p:spPr bwMode="auto">
            <a:xfrm flipH="1">
              <a:off x="4160" y="3968"/>
              <a:ext cx="72" cy="23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98" name="Line 110">
              <a:extLst>
                <a:ext uri="{FF2B5EF4-FFF2-40B4-BE49-F238E27FC236}">
                  <a16:creationId xmlns:a16="http://schemas.microsoft.com/office/drawing/2014/main" id="{3AC26515-A84A-495D-B9E8-E01DAF291EF7}"/>
                </a:ext>
              </a:extLst>
            </p:cNvPr>
            <p:cNvSpPr>
              <a:spLocks noChangeShapeType="1"/>
            </p:cNvSpPr>
            <p:nvPr/>
          </p:nvSpPr>
          <p:spPr bwMode="auto">
            <a:xfrm>
              <a:off x="4488" y="3990"/>
              <a:ext cx="48" cy="23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99" name="Line 111">
              <a:extLst>
                <a:ext uri="{FF2B5EF4-FFF2-40B4-BE49-F238E27FC236}">
                  <a16:creationId xmlns:a16="http://schemas.microsoft.com/office/drawing/2014/main" id="{6A4C8732-7C61-4B84-8368-E39E610918E0}"/>
                </a:ext>
              </a:extLst>
            </p:cNvPr>
            <p:cNvSpPr>
              <a:spLocks noChangeShapeType="1"/>
            </p:cNvSpPr>
            <p:nvPr/>
          </p:nvSpPr>
          <p:spPr bwMode="auto">
            <a:xfrm flipH="1">
              <a:off x="3406" y="3670"/>
              <a:ext cx="222" cy="8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00" name="Line 112">
              <a:extLst>
                <a:ext uri="{FF2B5EF4-FFF2-40B4-BE49-F238E27FC236}">
                  <a16:creationId xmlns:a16="http://schemas.microsoft.com/office/drawing/2014/main" id="{A03331BC-E6DA-4ECC-B1FF-C04C00A2685B}"/>
                </a:ext>
              </a:extLst>
            </p:cNvPr>
            <p:cNvSpPr>
              <a:spLocks noChangeShapeType="1"/>
            </p:cNvSpPr>
            <p:nvPr/>
          </p:nvSpPr>
          <p:spPr bwMode="auto">
            <a:xfrm>
              <a:off x="5354" y="3602"/>
              <a:ext cx="216" cy="4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01" name="Line 113">
              <a:extLst>
                <a:ext uri="{FF2B5EF4-FFF2-40B4-BE49-F238E27FC236}">
                  <a16:creationId xmlns:a16="http://schemas.microsoft.com/office/drawing/2014/main" id="{1F117309-A301-4292-95CB-9CF48509D6C0}"/>
                </a:ext>
              </a:extLst>
            </p:cNvPr>
            <p:cNvSpPr>
              <a:spLocks noChangeShapeType="1"/>
            </p:cNvSpPr>
            <p:nvPr/>
          </p:nvSpPr>
          <p:spPr bwMode="auto">
            <a:xfrm>
              <a:off x="5226" y="3726"/>
              <a:ext cx="198" cy="12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02" name="Line 114">
              <a:extLst>
                <a:ext uri="{FF2B5EF4-FFF2-40B4-BE49-F238E27FC236}">
                  <a16:creationId xmlns:a16="http://schemas.microsoft.com/office/drawing/2014/main" id="{A24DF4D5-A4A2-4C04-BCAF-E919BA6EE138}"/>
                </a:ext>
              </a:extLst>
            </p:cNvPr>
            <p:cNvSpPr>
              <a:spLocks noChangeShapeType="1"/>
            </p:cNvSpPr>
            <p:nvPr/>
          </p:nvSpPr>
          <p:spPr bwMode="auto">
            <a:xfrm>
              <a:off x="4762" y="3940"/>
              <a:ext cx="102" cy="22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1003" name="Line 115">
              <a:extLst>
                <a:ext uri="{FF2B5EF4-FFF2-40B4-BE49-F238E27FC236}">
                  <a16:creationId xmlns:a16="http://schemas.microsoft.com/office/drawing/2014/main" id="{DE0228DA-7A76-494B-B189-A83EDDB2CDC5}"/>
                </a:ext>
              </a:extLst>
            </p:cNvPr>
            <p:cNvSpPr>
              <a:spLocks noChangeShapeType="1"/>
            </p:cNvSpPr>
            <p:nvPr/>
          </p:nvSpPr>
          <p:spPr bwMode="auto">
            <a:xfrm>
              <a:off x="5018" y="3848"/>
              <a:ext cx="168" cy="19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grpSp>
      <p:sp>
        <p:nvSpPr>
          <p:cNvPr id="49268" name="Text Box 116">
            <a:extLst>
              <a:ext uri="{FF2B5EF4-FFF2-40B4-BE49-F238E27FC236}">
                <a16:creationId xmlns:a16="http://schemas.microsoft.com/office/drawing/2014/main" id="{F0229C76-DBEA-4A56-A122-41F69FB7DE9E}"/>
              </a:ext>
            </a:extLst>
          </p:cNvPr>
          <p:cNvSpPr txBox="1">
            <a:spLocks noChangeArrowheads="1"/>
          </p:cNvSpPr>
          <p:nvPr/>
        </p:nvSpPr>
        <p:spPr bwMode="auto">
          <a:xfrm>
            <a:off x="3505200" y="1598613"/>
            <a:ext cx="1866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50000"/>
              </a:spcBef>
              <a:spcAft>
                <a:spcPct val="0"/>
              </a:spcAft>
              <a:buFontTx/>
              <a:buNone/>
              <a:defRPr/>
            </a:pPr>
            <a:r>
              <a:rPr lang="fr-BE" altLang="nl-NL" sz="1800">
                <a:solidFill>
                  <a:srgbClr val="000000"/>
                </a:solidFill>
                <a:latin typeface="Calibri"/>
              </a:rPr>
              <a:t>Ösophagusschließmuskel blockiert</a:t>
            </a:r>
            <a:endParaRPr lang="fr-FR" altLang="nl-NL" sz="1800">
              <a:solidFill>
                <a:srgbClr val="000000"/>
              </a:solidFill>
              <a:latin typeface="Calibri"/>
            </a:endParaRPr>
          </a:p>
        </p:txBody>
      </p:sp>
      <p:pic>
        <p:nvPicPr>
          <p:cNvPr id="49270" name="Picture 118" descr="bloat">
            <a:extLst>
              <a:ext uri="{FF2B5EF4-FFF2-40B4-BE49-F238E27FC236}">
                <a16:creationId xmlns:a16="http://schemas.microsoft.com/office/drawing/2014/main" id="{61A03EAB-B246-455E-8175-2AFC2660B7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5977" y="1390650"/>
            <a:ext cx="180022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271" name="Group 119">
            <a:extLst>
              <a:ext uri="{FF2B5EF4-FFF2-40B4-BE49-F238E27FC236}">
                <a16:creationId xmlns:a16="http://schemas.microsoft.com/office/drawing/2014/main" id="{81710677-8CFB-45B0-8C0A-77D309981D34}"/>
              </a:ext>
            </a:extLst>
          </p:cNvPr>
          <p:cNvGrpSpPr>
            <a:grpSpLocks/>
          </p:cNvGrpSpPr>
          <p:nvPr/>
        </p:nvGrpSpPr>
        <p:grpSpPr bwMode="auto">
          <a:xfrm>
            <a:off x="3086100" y="2286000"/>
            <a:ext cx="4533900" cy="1219200"/>
            <a:chOff x="1944" y="1536"/>
            <a:chExt cx="2856" cy="768"/>
          </a:xfrm>
        </p:grpSpPr>
        <p:sp>
          <p:nvSpPr>
            <p:cNvPr id="40975" name="Line 120">
              <a:extLst>
                <a:ext uri="{FF2B5EF4-FFF2-40B4-BE49-F238E27FC236}">
                  <a16:creationId xmlns:a16="http://schemas.microsoft.com/office/drawing/2014/main" id="{036FFEA7-EDD8-44E2-A1C5-6F22377E1CA4}"/>
                </a:ext>
              </a:extLst>
            </p:cNvPr>
            <p:cNvSpPr>
              <a:spLocks noChangeShapeType="1"/>
            </p:cNvSpPr>
            <p:nvPr/>
          </p:nvSpPr>
          <p:spPr bwMode="auto">
            <a:xfrm flipH="1" flipV="1">
              <a:off x="4552" y="1960"/>
              <a:ext cx="248" cy="216"/>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76" name="Line 121">
              <a:extLst>
                <a:ext uri="{FF2B5EF4-FFF2-40B4-BE49-F238E27FC236}">
                  <a16:creationId xmlns:a16="http://schemas.microsoft.com/office/drawing/2014/main" id="{F81BFE06-B489-453E-A723-9393338E6771}"/>
                </a:ext>
              </a:extLst>
            </p:cNvPr>
            <p:cNvSpPr>
              <a:spLocks noChangeShapeType="1"/>
            </p:cNvSpPr>
            <p:nvPr/>
          </p:nvSpPr>
          <p:spPr bwMode="auto">
            <a:xfrm flipH="1">
              <a:off x="2664" y="2144"/>
              <a:ext cx="208" cy="160"/>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77" name="Line 122">
              <a:extLst>
                <a:ext uri="{FF2B5EF4-FFF2-40B4-BE49-F238E27FC236}">
                  <a16:creationId xmlns:a16="http://schemas.microsoft.com/office/drawing/2014/main" id="{FDA653A7-52FF-4062-81C8-D511038AEE7E}"/>
                </a:ext>
              </a:extLst>
            </p:cNvPr>
            <p:cNvSpPr>
              <a:spLocks noChangeShapeType="1"/>
            </p:cNvSpPr>
            <p:nvPr/>
          </p:nvSpPr>
          <p:spPr bwMode="auto">
            <a:xfrm flipH="1">
              <a:off x="2928" y="1936"/>
              <a:ext cx="256" cy="184"/>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78" name="Line 123">
              <a:extLst>
                <a:ext uri="{FF2B5EF4-FFF2-40B4-BE49-F238E27FC236}">
                  <a16:creationId xmlns:a16="http://schemas.microsoft.com/office/drawing/2014/main" id="{3B24DDF1-E2A3-4666-B636-011724728663}"/>
                </a:ext>
              </a:extLst>
            </p:cNvPr>
            <p:cNvSpPr>
              <a:spLocks noChangeShapeType="1"/>
            </p:cNvSpPr>
            <p:nvPr/>
          </p:nvSpPr>
          <p:spPr bwMode="auto">
            <a:xfrm flipH="1">
              <a:off x="3216" y="1768"/>
              <a:ext cx="368" cy="12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79" name="Line 124">
              <a:extLst>
                <a:ext uri="{FF2B5EF4-FFF2-40B4-BE49-F238E27FC236}">
                  <a16:creationId xmlns:a16="http://schemas.microsoft.com/office/drawing/2014/main" id="{90C66CD3-9105-485F-93A8-EFE0F95F1D13}"/>
                </a:ext>
              </a:extLst>
            </p:cNvPr>
            <p:cNvSpPr>
              <a:spLocks noChangeShapeType="1"/>
            </p:cNvSpPr>
            <p:nvPr/>
          </p:nvSpPr>
          <p:spPr bwMode="auto">
            <a:xfrm flipH="1" flipV="1">
              <a:off x="3648" y="1760"/>
              <a:ext cx="464"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80" name="Line 125">
              <a:extLst>
                <a:ext uri="{FF2B5EF4-FFF2-40B4-BE49-F238E27FC236}">
                  <a16:creationId xmlns:a16="http://schemas.microsoft.com/office/drawing/2014/main" id="{127211C5-90C0-4554-83C7-2FBBEFED0437}"/>
                </a:ext>
              </a:extLst>
            </p:cNvPr>
            <p:cNvSpPr>
              <a:spLocks noChangeShapeType="1"/>
            </p:cNvSpPr>
            <p:nvPr/>
          </p:nvSpPr>
          <p:spPr bwMode="auto">
            <a:xfrm flipH="1" flipV="1">
              <a:off x="4168" y="1768"/>
              <a:ext cx="368" cy="16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81" name="Line 126">
              <a:extLst>
                <a:ext uri="{FF2B5EF4-FFF2-40B4-BE49-F238E27FC236}">
                  <a16:creationId xmlns:a16="http://schemas.microsoft.com/office/drawing/2014/main" id="{4D18D4A4-AA2B-4DC6-9643-8D90D42DBCEE}"/>
                </a:ext>
              </a:extLst>
            </p:cNvPr>
            <p:cNvSpPr>
              <a:spLocks noChangeShapeType="1"/>
            </p:cNvSpPr>
            <p:nvPr/>
          </p:nvSpPr>
          <p:spPr bwMode="auto">
            <a:xfrm flipH="1" flipV="1">
              <a:off x="1944" y="1536"/>
              <a:ext cx="640" cy="744"/>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82" name="Line 127">
              <a:extLst>
                <a:ext uri="{FF2B5EF4-FFF2-40B4-BE49-F238E27FC236}">
                  <a16:creationId xmlns:a16="http://schemas.microsoft.com/office/drawing/2014/main" id="{AA19E043-7DF0-458A-9B29-9EBA9784BA3C}"/>
                </a:ext>
              </a:extLst>
            </p:cNvPr>
            <p:cNvSpPr>
              <a:spLocks noChangeShapeType="1"/>
            </p:cNvSpPr>
            <p:nvPr/>
          </p:nvSpPr>
          <p:spPr bwMode="auto">
            <a:xfrm flipH="1" flipV="1">
              <a:off x="3016" y="2152"/>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83" name="Line 128">
              <a:extLst>
                <a:ext uri="{FF2B5EF4-FFF2-40B4-BE49-F238E27FC236}">
                  <a16:creationId xmlns:a16="http://schemas.microsoft.com/office/drawing/2014/main" id="{9E8C6F15-F097-471D-B883-70A6503D5BEF}"/>
                </a:ext>
              </a:extLst>
            </p:cNvPr>
            <p:cNvSpPr>
              <a:spLocks noChangeShapeType="1"/>
            </p:cNvSpPr>
            <p:nvPr/>
          </p:nvSpPr>
          <p:spPr bwMode="auto">
            <a:xfrm flipH="1" flipV="1">
              <a:off x="3424" y="2136"/>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84" name="Line 129">
              <a:extLst>
                <a:ext uri="{FF2B5EF4-FFF2-40B4-BE49-F238E27FC236}">
                  <a16:creationId xmlns:a16="http://schemas.microsoft.com/office/drawing/2014/main" id="{4C647609-DF9B-4043-AA12-AA7A1DBA0342}"/>
                </a:ext>
              </a:extLst>
            </p:cNvPr>
            <p:cNvSpPr>
              <a:spLocks noChangeShapeType="1"/>
            </p:cNvSpPr>
            <p:nvPr/>
          </p:nvSpPr>
          <p:spPr bwMode="auto">
            <a:xfrm flipH="1" flipV="1">
              <a:off x="3832" y="2136"/>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85" name="Line 130">
              <a:extLst>
                <a:ext uri="{FF2B5EF4-FFF2-40B4-BE49-F238E27FC236}">
                  <a16:creationId xmlns:a16="http://schemas.microsoft.com/office/drawing/2014/main" id="{5373CEA8-0710-4B14-A7B4-A565424E1A0D}"/>
                </a:ext>
              </a:extLst>
            </p:cNvPr>
            <p:cNvSpPr>
              <a:spLocks noChangeShapeType="1"/>
            </p:cNvSpPr>
            <p:nvPr/>
          </p:nvSpPr>
          <p:spPr bwMode="auto">
            <a:xfrm flipH="1" flipV="1">
              <a:off x="4296" y="2128"/>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86" name="Line 131">
              <a:extLst>
                <a:ext uri="{FF2B5EF4-FFF2-40B4-BE49-F238E27FC236}">
                  <a16:creationId xmlns:a16="http://schemas.microsoft.com/office/drawing/2014/main" id="{89A028C5-CD78-4B4E-9BA4-A4A629E7BA64}"/>
                </a:ext>
              </a:extLst>
            </p:cNvPr>
            <p:cNvSpPr>
              <a:spLocks noChangeShapeType="1"/>
            </p:cNvSpPr>
            <p:nvPr/>
          </p:nvSpPr>
          <p:spPr bwMode="auto">
            <a:xfrm>
              <a:off x="4485" y="2145"/>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87" name="Line 132">
              <a:extLst>
                <a:ext uri="{FF2B5EF4-FFF2-40B4-BE49-F238E27FC236}">
                  <a16:creationId xmlns:a16="http://schemas.microsoft.com/office/drawing/2014/main" id="{38199E44-1E9C-47B9-8792-A8492D6F4714}"/>
                </a:ext>
              </a:extLst>
            </p:cNvPr>
            <p:cNvSpPr>
              <a:spLocks noChangeShapeType="1"/>
            </p:cNvSpPr>
            <p:nvPr/>
          </p:nvSpPr>
          <p:spPr bwMode="auto">
            <a:xfrm>
              <a:off x="4020" y="2143"/>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88" name="Line 133">
              <a:extLst>
                <a:ext uri="{FF2B5EF4-FFF2-40B4-BE49-F238E27FC236}">
                  <a16:creationId xmlns:a16="http://schemas.microsoft.com/office/drawing/2014/main" id="{323A5990-D509-4E23-9AC5-F947A0CB8C42}"/>
                </a:ext>
              </a:extLst>
            </p:cNvPr>
            <p:cNvSpPr>
              <a:spLocks noChangeShapeType="1"/>
            </p:cNvSpPr>
            <p:nvPr/>
          </p:nvSpPr>
          <p:spPr bwMode="auto">
            <a:xfrm>
              <a:off x="3626" y="2130"/>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sp>
          <p:nvSpPr>
            <p:cNvPr id="40989" name="Line 134">
              <a:extLst>
                <a:ext uri="{FF2B5EF4-FFF2-40B4-BE49-F238E27FC236}">
                  <a16:creationId xmlns:a16="http://schemas.microsoft.com/office/drawing/2014/main" id="{ABFC1B2E-DDB2-4065-9BB5-FFC0E0E9441C}"/>
                </a:ext>
              </a:extLst>
            </p:cNvPr>
            <p:cNvSpPr>
              <a:spLocks noChangeShapeType="1"/>
            </p:cNvSpPr>
            <p:nvPr/>
          </p:nvSpPr>
          <p:spPr bwMode="auto">
            <a:xfrm>
              <a:off x="3214" y="2142"/>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ea typeface="MS PGothic" panose="020B0600070205080204" pitchFamily="34" charset="-128"/>
              </a:endParaRPr>
            </a:p>
          </p:txBody>
        </p:sp>
      </p:grpSp>
      <p:sp>
        <p:nvSpPr>
          <p:cNvPr id="40973" name="Text Box 135">
            <a:extLst>
              <a:ext uri="{FF2B5EF4-FFF2-40B4-BE49-F238E27FC236}">
                <a16:creationId xmlns:a16="http://schemas.microsoft.com/office/drawing/2014/main" id="{E5D7FABE-B321-49D4-8864-ACC018601BB8}"/>
              </a:ext>
            </a:extLst>
          </p:cNvPr>
          <p:cNvSpPr txBox="1">
            <a:spLocks noChangeArrowheads="1"/>
          </p:cNvSpPr>
          <p:nvPr/>
        </p:nvSpPr>
        <p:spPr bwMode="auto">
          <a:xfrm>
            <a:off x="5927725" y="801688"/>
            <a:ext cx="2759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latin typeface="Calibri"/>
            </a:endParaRPr>
          </a:p>
        </p:txBody>
      </p:sp>
      <p:sp>
        <p:nvSpPr>
          <p:cNvPr id="40974" name="Rectangle 136">
            <a:extLst>
              <a:ext uri="{FF2B5EF4-FFF2-40B4-BE49-F238E27FC236}">
                <a16:creationId xmlns:a16="http://schemas.microsoft.com/office/drawing/2014/main" id="{ADEBF084-E715-47B9-AC21-66B0E02820D5}"/>
              </a:ext>
            </a:extLst>
          </p:cNvPr>
          <p:cNvSpPr>
            <a:spLocks noChangeArrowheads="1"/>
          </p:cNvSpPr>
          <p:nvPr/>
        </p:nvSpPr>
        <p:spPr bwMode="auto">
          <a:xfrm>
            <a:off x="736864" y="332618"/>
            <a:ext cx="6984736"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en-GB" altLang="nl-NL" sz="2400" b="1" dirty="0" err="1">
                <a:solidFill>
                  <a:prstClr val="black"/>
                </a:solidFill>
                <a:latin typeface="Calibri"/>
              </a:rPr>
              <a:t>Aufblähung</a:t>
            </a:r>
            <a:r>
              <a:rPr lang="en-GB" altLang="nl-NL" sz="2400" b="1" dirty="0">
                <a:solidFill>
                  <a:prstClr val="black"/>
                </a:solidFill>
                <a:latin typeface="Calibri"/>
              </a:rPr>
              <a:t> bei Rindern (und bei Schafen) </a:t>
            </a:r>
          </a:p>
          <a:p>
            <a:pPr eaLnBrk="0" fontAlgn="base" hangingPunct="0">
              <a:spcBef>
                <a:spcPct val="0"/>
              </a:spcBef>
              <a:spcAft>
                <a:spcPct val="0"/>
              </a:spcAft>
              <a:buFontTx/>
              <a:buNone/>
              <a:defRPr/>
            </a:pPr>
            <a:r>
              <a:rPr lang="en-GB" altLang="nl-NL" sz="2400" b="1" dirty="0">
                <a:solidFill>
                  <a:prstClr val="black"/>
                </a:solidFill>
                <a:latin typeface="Calibri"/>
              </a:rPr>
              <a:t>Vorkommensarm: &lt; 0,8% pro Jahr</a:t>
            </a:r>
          </a:p>
        </p:txBody>
      </p:sp>
      <p:sp>
        <p:nvSpPr>
          <p:cNvPr id="2" name="Titel 1"/>
          <p:cNvSpPr>
            <a:spLocks noGrp="1"/>
          </p:cNvSpPr>
          <p:nvPr>
            <p:ph type="title"/>
          </p:nvPr>
        </p:nvSpPr>
        <p:spPr/>
        <p:txBody>
          <a:bodyPr/>
          <a:lstStyle/>
          <a:p>
            <a:endParaRPr lang="nl-NL" dirty="0">
              <a:latin typeface="+mn-lt"/>
            </a:endParaRPr>
          </a:p>
        </p:txBody>
      </p:sp>
    </p:spTree>
    <p:extLst>
      <p:ext uri="{BB962C8B-B14F-4D97-AF65-F5344CB8AC3E}">
        <p14:creationId xmlns:p14="http://schemas.microsoft.com/office/powerpoint/2010/main" val="2969012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9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9271"/>
                                        </p:tgtEl>
                                        <p:attrNameLst>
                                          <p:attrName>style.visibility</p:attrName>
                                        </p:attrNameLst>
                                      </p:cBhvr>
                                      <p:to>
                                        <p:strVal val="visible"/>
                                      </p:to>
                                    </p:set>
                                    <p:animEffect transition="in" filter="fade">
                                      <p:cBhvr>
                                        <p:cTn id="9" dur="2000"/>
                                        <p:tgtEl>
                                          <p:spTgt spid="492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49193"/>
                                        </p:tgtEl>
                                        <p:attrNameLst>
                                          <p:attrName>style.visibility</p:attrName>
                                        </p:attrNameLst>
                                      </p:cBhvr>
                                      <p:to>
                                        <p:strVal val="visible"/>
                                      </p:to>
                                    </p:set>
                                    <p:animEffect transition="in" filter="fade">
                                      <p:cBhvr>
                                        <p:cTn id="14" dur="2000"/>
                                        <p:tgtEl>
                                          <p:spTgt spid="49193"/>
                                        </p:tgtEl>
                                      </p:cBhvr>
                                    </p:animEffect>
                                  </p:childTnLst>
                                </p:cTn>
                              </p:par>
                              <p:par>
                                <p:cTn id="15" presetID="10" presetClass="exit" presetSubtype="0" fill="hold" nodeType="withEffect">
                                  <p:stCondLst>
                                    <p:cond delay="0"/>
                                  </p:stCondLst>
                                  <p:childTnLst>
                                    <p:animEffect transition="out" filter="fade">
                                      <p:cBhvr>
                                        <p:cTn id="16" dur="2000"/>
                                        <p:tgtEl>
                                          <p:spTgt spid="49271"/>
                                        </p:tgtEl>
                                      </p:cBhvr>
                                    </p:animEffect>
                                    <p:set>
                                      <p:cBhvr>
                                        <p:cTn id="17" dur="1" fill="hold">
                                          <p:stCondLst>
                                            <p:cond delay="1999"/>
                                          </p:stCondLst>
                                        </p:cTn>
                                        <p:tgtEl>
                                          <p:spTgt spid="49271"/>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9253"/>
                                        </p:tgtEl>
                                        <p:attrNameLst>
                                          <p:attrName>style.visibility</p:attrName>
                                        </p:attrNameLst>
                                      </p:cBhvr>
                                      <p:to>
                                        <p:strVal val="visible"/>
                                      </p:to>
                                    </p:set>
                                    <p:animEffect transition="in" filter="fade">
                                      <p:cBhvr>
                                        <p:cTn id="20" dur="2000"/>
                                        <p:tgtEl>
                                          <p:spTgt spid="49253"/>
                                        </p:tgtEl>
                                      </p:cBhvr>
                                    </p:animEffect>
                                  </p:childTnLst>
                                </p:cTn>
                              </p:par>
                              <p:par>
                                <p:cTn id="21" presetID="10" presetClass="entr" presetSubtype="0" fill="hold" nodeType="withEffect">
                                  <p:stCondLst>
                                    <p:cond delay="0"/>
                                  </p:stCondLst>
                                  <p:childTnLst>
                                    <p:set>
                                      <p:cBhvr>
                                        <p:cTn id="22" dur="1" fill="hold">
                                          <p:stCondLst>
                                            <p:cond delay="0"/>
                                          </p:stCondLst>
                                        </p:cTn>
                                        <p:tgtEl>
                                          <p:spTgt spid="49270"/>
                                        </p:tgtEl>
                                        <p:attrNameLst>
                                          <p:attrName>style.visibility</p:attrName>
                                        </p:attrNameLst>
                                      </p:cBhvr>
                                      <p:to>
                                        <p:strVal val="visible"/>
                                      </p:to>
                                    </p:set>
                                    <p:animEffect transition="in" filter="fade">
                                      <p:cBhvr>
                                        <p:cTn id="23" dur="2000"/>
                                        <p:tgtEl>
                                          <p:spTgt spid="4927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268"/>
                                        </p:tgtEl>
                                        <p:attrNameLst>
                                          <p:attrName>style.visibility</p:attrName>
                                        </p:attrNameLst>
                                      </p:cBhvr>
                                      <p:to>
                                        <p:strVal val="visible"/>
                                      </p:to>
                                    </p:set>
                                    <p:animEffect transition="in" filter="fade">
                                      <p:cBhvr>
                                        <p:cTn id="26" dur="2000"/>
                                        <p:tgtEl>
                                          <p:spTgt spid="4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1" grpId="0"/>
      <p:bldP spid="49268"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1C67B7C9-0BE4-4866-86B7-BEF3E8EE183E}"/>
              </a:ext>
            </a:extLst>
          </p:cNvPr>
          <p:cNvSpPr txBox="1">
            <a:spLocks noChangeArrowheads="1"/>
          </p:cNvSpPr>
          <p:nvPr/>
        </p:nvSpPr>
        <p:spPr bwMode="auto">
          <a:xfrm>
            <a:off x="380999" y="379607"/>
            <a:ext cx="7973219"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a:rPr>
              <a:t>Anti-Qualitätsfaktoren und andere sekundäre Stoffwechselprodukte</a:t>
            </a:r>
            <a:endParaRPr lang="fr-FR" altLang="nl-NL" sz="2400" b="1" dirty="0">
              <a:solidFill>
                <a:prstClr val="black"/>
              </a:solidFill>
              <a:latin typeface="Calibri"/>
            </a:endParaRPr>
          </a:p>
        </p:txBody>
      </p:sp>
      <p:sp>
        <p:nvSpPr>
          <p:cNvPr id="43011" name="Text Box 3">
            <a:extLst>
              <a:ext uri="{FF2B5EF4-FFF2-40B4-BE49-F238E27FC236}">
                <a16:creationId xmlns:a16="http://schemas.microsoft.com/office/drawing/2014/main" id="{5C1CA795-581F-42BD-BED3-A3324E43FFA3}"/>
              </a:ext>
            </a:extLst>
          </p:cNvPr>
          <p:cNvSpPr txBox="1">
            <a:spLocks noChangeArrowheads="1"/>
          </p:cNvSpPr>
          <p:nvPr/>
        </p:nvSpPr>
        <p:spPr bwMode="auto">
          <a:xfrm>
            <a:off x="381000" y="1244600"/>
            <a:ext cx="8382000"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eaLnBrk="0" fontAlgn="base" hangingPunct="0">
              <a:spcBef>
                <a:spcPct val="0"/>
              </a:spcBef>
              <a:spcAft>
                <a:spcPct val="0"/>
              </a:spcAft>
              <a:buFontTx/>
              <a:buNone/>
              <a:defRPr/>
            </a:pPr>
            <a:r>
              <a:rPr lang="en-GB" altLang="nl-NL" sz="2400" dirty="0">
                <a:solidFill>
                  <a:prstClr val="black"/>
                </a:solidFill>
                <a:latin typeface="Calibri"/>
              </a:rPr>
              <a:t>Cyanogene Glukoside in einigen Sorten von </a:t>
            </a:r>
          </a:p>
          <a:p>
            <a:pPr algn="just" eaLnBrk="0" fontAlgn="base" hangingPunct="0">
              <a:spcBef>
                <a:spcPct val="0"/>
              </a:spcBef>
              <a:spcAft>
                <a:spcPct val="0"/>
              </a:spcAft>
              <a:buFontTx/>
              <a:buNone/>
              <a:defRPr/>
            </a:pPr>
            <a:endParaRPr lang="en-GB" altLang="nl-NL" sz="2400" dirty="0">
              <a:solidFill>
                <a:prstClr val="black"/>
              </a:solidFill>
              <a:latin typeface="Calibri"/>
            </a:endParaRPr>
          </a:p>
          <a:p>
            <a:pPr algn="just" eaLnBrk="0" fontAlgn="base" hangingPunct="0">
              <a:spcBef>
                <a:spcPct val="0"/>
              </a:spcBef>
              <a:spcAft>
                <a:spcPct val="0"/>
              </a:spcAft>
              <a:buFontTx/>
              <a:buNone/>
              <a:defRPr/>
            </a:pPr>
            <a:r>
              <a:rPr lang="en-GB" altLang="nl-NL" sz="2400" dirty="0">
                <a:solidFill>
                  <a:prstClr val="black"/>
                </a:solidFill>
                <a:latin typeface="Calibri"/>
              </a:rPr>
              <a:t>		und</a:t>
            </a:r>
          </a:p>
          <a:p>
            <a:pPr algn="just" eaLnBrk="0" fontAlgn="base" hangingPunct="0">
              <a:spcBef>
                <a:spcPct val="0"/>
              </a:spcBef>
              <a:spcAft>
                <a:spcPct val="0"/>
              </a:spcAft>
              <a:buFontTx/>
              <a:buNone/>
              <a:defRPr/>
            </a:pPr>
            <a:endParaRPr lang="en-GB" altLang="nl-NL" sz="2400" dirty="0">
              <a:solidFill>
                <a:prstClr val="black"/>
              </a:solidFill>
              <a:latin typeface="Calibri"/>
            </a:endParaRPr>
          </a:p>
          <a:p>
            <a:pPr algn="just" eaLnBrk="0" fontAlgn="base" hangingPunct="0">
              <a:spcBef>
                <a:spcPct val="0"/>
              </a:spcBef>
              <a:spcAft>
                <a:spcPct val="0"/>
              </a:spcAft>
              <a:buFontTx/>
              <a:buNone/>
              <a:defRPr/>
            </a:pPr>
            <a:r>
              <a:rPr lang="en-GB" altLang="nl-NL" sz="2400" dirty="0">
                <a:solidFill>
                  <a:prstClr val="black"/>
                </a:solidFill>
                <a:latin typeface="Calibri"/>
              </a:rPr>
              <a:t>(Erstickung bei grasenden Tieren). Das Niveau ist im Allgemeinen niedrig. </a:t>
            </a:r>
          </a:p>
          <a:p>
            <a:pPr eaLnBrk="0" fontAlgn="base" hangingPunct="0">
              <a:spcBef>
                <a:spcPct val="0"/>
              </a:spcBef>
              <a:spcAft>
                <a:spcPct val="0"/>
              </a:spcAft>
              <a:buFontTx/>
              <a:buNone/>
              <a:defRPr/>
            </a:pPr>
            <a:endParaRPr lang="en-GB" altLang="nl-NL" sz="1200" dirty="0">
              <a:solidFill>
                <a:prstClr val="black"/>
              </a:solidFill>
              <a:latin typeface="Calibri"/>
            </a:endParaRPr>
          </a:p>
          <a:p>
            <a:pPr marL="171450" indent="-171450" eaLnBrk="0" fontAlgn="base" hangingPunct="0">
              <a:spcBef>
                <a:spcPct val="0"/>
              </a:spcBef>
              <a:spcAft>
                <a:spcPct val="0"/>
              </a:spcAft>
              <a:defRPr/>
            </a:pPr>
            <a:endParaRPr lang="en-GB" altLang="nl-NL" sz="12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Erhebliche Unfruchtbarkeitsprobleme bei der Weidehaltung von Schafen aufgrund von </a:t>
            </a:r>
            <a:r>
              <a:rPr lang="en-GB" altLang="nl-NL" sz="2400" dirty="0" err="1">
                <a:solidFill>
                  <a:prstClr val="black"/>
                </a:solidFill>
                <a:latin typeface="Calibri"/>
              </a:rPr>
              <a:t>Phyto-Östrogenen</a:t>
            </a:r>
            <a:r>
              <a:rPr lang="en-GB" altLang="nl-NL" sz="2400" dirty="0">
                <a:solidFill>
                  <a:prstClr val="black"/>
                </a:solidFill>
                <a:latin typeface="Calibri"/>
              </a:rPr>
              <a:t>. </a:t>
            </a:r>
          </a:p>
          <a:p>
            <a:pPr marL="342900" indent="-342900" algn="just" eaLnBrk="0" fontAlgn="base" hangingPunct="0">
              <a:spcBef>
                <a:spcPct val="0"/>
              </a:spcBef>
              <a:spcAft>
                <a:spcPct val="0"/>
              </a:spcAft>
              <a:defRPr/>
            </a:pPr>
            <a:r>
              <a:rPr lang="en-GB" altLang="nl-NL" sz="2400" dirty="0">
                <a:solidFill>
                  <a:prstClr val="black"/>
                </a:solidFill>
                <a:latin typeface="Calibri"/>
              </a:rPr>
              <a:t>Rinder sind weniger anfällig. </a:t>
            </a:r>
          </a:p>
          <a:p>
            <a:pPr marL="342900" indent="-342900" algn="just" eaLnBrk="0" fontAlgn="base" hangingPunct="0">
              <a:spcBef>
                <a:spcPct val="0"/>
              </a:spcBef>
              <a:spcAft>
                <a:spcPct val="0"/>
              </a:spcAft>
              <a:defRPr/>
            </a:pPr>
            <a:r>
              <a:rPr lang="en-GB" altLang="nl-NL" sz="2400" dirty="0">
                <a:solidFill>
                  <a:prstClr val="black"/>
                </a:solidFill>
                <a:latin typeface="Calibri"/>
              </a:rPr>
              <a:t>Sorten mit niedrigem Gehalt werden zunehmend angeboten. </a:t>
            </a:r>
          </a:p>
        </p:txBody>
      </p:sp>
      <p:pic>
        <p:nvPicPr>
          <p:cNvPr id="43012" name="Picture 4">
            <a:extLst>
              <a:ext uri="{FF2B5EF4-FFF2-40B4-BE49-F238E27FC236}">
                <a16:creationId xmlns:a16="http://schemas.microsoft.com/office/drawing/2014/main" id="{C302880E-3D0D-4D7A-86C1-7511401D48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964" y="1676688"/>
            <a:ext cx="1447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a:extLst>
              <a:ext uri="{FF2B5EF4-FFF2-40B4-BE49-F238E27FC236}">
                <a16:creationId xmlns:a16="http://schemas.microsoft.com/office/drawing/2014/main" id="{3B6B0DC9-919B-4835-B285-8635CB472B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53292" y="5393226"/>
            <a:ext cx="10112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a:extLst>
              <a:ext uri="{FF2B5EF4-FFF2-40B4-BE49-F238E27FC236}">
                <a16:creationId xmlns:a16="http://schemas.microsoft.com/office/drawing/2014/main" id="{06BFB0CA-43C6-4A23-BAB5-5EEF454D01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5650" y="1687007"/>
            <a:ext cx="9509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dirty="0">
              <a:solidFill>
                <a:schemeClr val="tx1"/>
              </a:solidFill>
              <a:latin typeface="+mn-lt"/>
            </a:endParaRPr>
          </a:p>
        </p:txBody>
      </p:sp>
    </p:spTree>
    <p:extLst>
      <p:ext uri="{BB962C8B-B14F-4D97-AF65-F5344CB8AC3E}">
        <p14:creationId xmlns:p14="http://schemas.microsoft.com/office/powerpoint/2010/main" val="11619348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A5D3F742-9C78-446B-B6A7-0797FF666C5A}"/>
              </a:ext>
            </a:extLst>
          </p:cNvPr>
          <p:cNvSpPr txBox="1">
            <a:spLocks noChangeArrowheads="1"/>
          </p:cNvSpPr>
          <p:nvPr/>
        </p:nvSpPr>
        <p:spPr bwMode="auto">
          <a:xfrm>
            <a:off x="0" y="314037"/>
            <a:ext cx="749069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a:rPr>
              <a:t>Anti-Qualitätsfaktoren und andere sekundäre Stoffwechselprodukte</a:t>
            </a:r>
            <a:endParaRPr lang="fr-FR" altLang="nl-NL" sz="2400" b="1" dirty="0">
              <a:solidFill>
                <a:prstClr val="black"/>
              </a:solidFill>
              <a:latin typeface="Calibri"/>
            </a:endParaRPr>
          </a:p>
        </p:txBody>
      </p:sp>
      <p:sp>
        <p:nvSpPr>
          <p:cNvPr id="45059" name="Text Box 3">
            <a:extLst>
              <a:ext uri="{FF2B5EF4-FFF2-40B4-BE49-F238E27FC236}">
                <a16:creationId xmlns:a16="http://schemas.microsoft.com/office/drawing/2014/main" id="{884A4A80-4C33-4C5C-AA11-A90F7F01A865}"/>
              </a:ext>
            </a:extLst>
          </p:cNvPr>
          <p:cNvSpPr txBox="1">
            <a:spLocks noChangeArrowheads="1"/>
          </p:cNvSpPr>
          <p:nvPr/>
        </p:nvSpPr>
        <p:spPr bwMode="auto">
          <a:xfrm>
            <a:off x="381000" y="1028700"/>
            <a:ext cx="83820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eaLnBrk="0" fontAlgn="base" hangingPunct="0">
              <a:spcBef>
                <a:spcPct val="0"/>
              </a:spcBef>
              <a:spcAft>
                <a:spcPct val="0"/>
              </a:spcAft>
              <a:defRPr/>
            </a:pPr>
            <a:r>
              <a:rPr lang="en-GB" altLang="nl-NL" sz="2400" dirty="0">
                <a:solidFill>
                  <a:prstClr val="black"/>
                </a:solidFill>
                <a:latin typeface="Calibri"/>
              </a:rPr>
              <a:t>Flavonoide sowie Fettsäuren können die chemischen und sensorischen Eigenschaften von Schafen (</a:t>
            </a:r>
            <a:r>
              <a:rPr lang="en-GB" altLang="nl-NL" sz="2400" dirty="0" err="1">
                <a:solidFill>
                  <a:prstClr val="black"/>
                </a:solidFill>
                <a:latin typeface="Calibri"/>
              </a:rPr>
              <a:t>Cabiddu</a:t>
            </a:r>
            <a:r>
              <a:rPr lang="en-GB" altLang="nl-NL" sz="2400" i="1" dirty="0">
                <a:solidFill>
                  <a:prstClr val="black"/>
                </a:solidFill>
                <a:latin typeface="Calibri"/>
              </a:rPr>
              <a:t> et al.</a:t>
            </a:r>
            <a:r>
              <a:rPr lang="en-GB" altLang="nl-NL" sz="2400" dirty="0">
                <a:solidFill>
                  <a:prstClr val="black"/>
                </a:solidFill>
                <a:latin typeface="Calibri"/>
              </a:rPr>
              <a:t>, 2001) und Kühen (</a:t>
            </a:r>
            <a:r>
              <a:rPr lang="en-GB" altLang="nl-NL" sz="2400" dirty="0" err="1">
                <a:solidFill>
                  <a:prstClr val="black"/>
                </a:solidFill>
                <a:latin typeface="Calibri"/>
              </a:rPr>
              <a:t>Bertilsson</a:t>
            </a:r>
            <a:r>
              <a:rPr lang="en-GB" altLang="nl-NL" sz="2400" i="1" dirty="0">
                <a:solidFill>
                  <a:prstClr val="black"/>
                </a:solidFill>
                <a:latin typeface="Calibri"/>
              </a:rPr>
              <a:t> et al.</a:t>
            </a:r>
            <a:r>
              <a:rPr lang="en-GB" altLang="nl-NL" sz="2400" dirty="0">
                <a:solidFill>
                  <a:prstClr val="black"/>
                </a:solidFill>
                <a:latin typeface="Calibri"/>
              </a:rPr>
              <a:t>, 2002) beeinflussen. </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Einige Futterleguminosen können die Konzentration an mehrfach ungesättigten Fettsäuren erhöhen und den Geschmack von Milch und Käse auf angenehme Weise beeinflussen. </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ABER Oxidationsprodukte von mehrfach ungesättigten Säuren, wie </a:t>
            </a:r>
            <a:r>
              <a:rPr lang="en-GB" altLang="nl-NL" sz="2400" i="1" dirty="0">
                <a:solidFill>
                  <a:prstClr val="black"/>
                </a:solidFill>
                <a:latin typeface="Calibri"/>
              </a:rPr>
              <a:t>n-Aldehyde</a:t>
            </a:r>
            <a:r>
              <a:rPr lang="en-GB" altLang="nl-NL" sz="2400" dirty="0">
                <a:solidFill>
                  <a:prstClr val="black"/>
                </a:solidFill>
                <a:latin typeface="Calibri"/>
              </a:rPr>
              <a:t> und Peroxide, können in Milchprodukten schlechten Geschmack erzeugen (</a:t>
            </a:r>
            <a:r>
              <a:rPr lang="en-GB" altLang="nl-NL" sz="2400" dirty="0" err="1">
                <a:solidFill>
                  <a:prstClr val="black"/>
                </a:solidFill>
                <a:latin typeface="Calibri"/>
              </a:rPr>
              <a:t>Rochon</a:t>
            </a:r>
            <a:r>
              <a:rPr lang="en-GB" altLang="nl-NL" sz="2400" i="1" dirty="0">
                <a:solidFill>
                  <a:prstClr val="black"/>
                </a:solidFill>
                <a:latin typeface="Calibri"/>
              </a:rPr>
              <a:t> et al.</a:t>
            </a:r>
            <a:r>
              <a:rPr lang="en-GB" altLang="nl-NL" sz="2400" dirty="0">
                <a:solidFill>
                  <a:prstClr val="black"/>
                </a:solidFill>
                <a:latin typeface="Calibri"/>
              </a:rPr>
              <a:t>, 2004).</a:t>
            </a:r>
          </a:p>
          <a:p>
            <a:pPr algn="just" eaLnBrk="0" fontAlgn="base" hangingPunct="0">
              <a:spcBef>
                <a:spcPct val="0"/>
              </a:spcBef>
              <a:spcAft>
                <a:spcPct val="0"/>
              </a:spcAft>
              <a:buFontTx/>
              <a:buNone/>
              <a:defRPr/>
            </a:pPr>
            <a:endParaRPr lang="en-GB" altLang="nl-NL" sz="2400" b="1" dirty="0">
              <a:solidFill>
                <a:prstClr val="black"/>
              </a:solidFill>
              <a:latin typeface="Calibri"/>
            </a:endParaRP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24112796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2E3421DD-0AB0-40A1-9BAE-C5711EE15286}"/>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a:solidFill>
                  <a:prstClr val="black"/>
                </a:solidFill>
                <a:latin typeface="Calibri"/>
              </a:rPr>
              <a:t>Stickstofffixierung</a:t>
            </a:r>
            <a:endParaRPr lang="fr-FR" altLang="nl-NL" sz="2400" b="1">
              <a:solidFill>
                <a:prstClr val="black"/>
              </a:solidFill>
              <a:latin typeface="Calibri"/>
            </a:endParaRPr>
          </a:p>
        </p:txBody>
      </p:sp>
      <p:sp>
        <p:nvSpPr>
          <p:cNvPr id="47107" name="Text Box 3">
            <a:extLst>
              <a:ext uri="{FF2B5EF4-FFF2-40B4-BE49-F238E27FC236}">
                <a16:creationId xmlns:a16="http://schemas.microsoft.com/office/drawing/2014/main" id="{69668EDD-1AF3-4A53-BC1A-0F1EC83260E6}"/>
              </a:ext>
            </a:extLst>
          </p:cNvPr>
          <p:cNvSpPr txBox="1">
            <a:spLocks noChangeArrowheads="1"/>
          </p:cNvSpPr>
          <p:nvPr/>
        </p:nvSpPr>
        <p:spPr bwMode="auto">
          <a:xfrm>
            <a:off x="381000" y="733425"/>
            <a:ext cx="8763000" cy="501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eaLnBrk="0" fontAlgn="base" hangingPunct="0">
              <a:spcBef>
                <a:spcPct val="0"/>
              </a:spcBef>
              <a:spcAft>
                <a:spcPct val="0"/>
              </a:spcAft>
              <a:defRPr/>
            </a:pPr>
            <a:r>
              <a:rPr lang="en-GB" altLang="nl-NL" sz="2400" dirty="0">
                <a:solidFill>
                  <a:prstClr val="black"/>
                </a:solidFill>
                <a:latin typeface="Calibri"/>
              </a:rPr>
              <a:t>Die Übertragung von </a:t>
            </a:r>
            <a:r>
              <a:rPr lang="en-GB" altLang="nl-NL" sz="2400" dirty="0" err="1" smtClean="0">
                <a:solidFill>
                  <a:prstClr val="black"/>
                </a:solidFill>
                <a:latin typeface="Calibri"/>
              </a:rPr>
              <a:t>durch</a:t>
            </a:r>
            <a:r>
              <a:rPr lang="en-GB" altLang="nl-NL" sz="2400" dirty="0" smtClean="0">
                <a:solidFill>
                  <a:prstClr val="black"/>
                </a:solidFill>
                <a:latin typeface="Calibri"/>
              </a:rPr>
              <a:t> </a:t>
            </a:r>
            <a:r>
              <a:rPr lang="en-GB" altLang="nl-NL" sz="2400" dirty="0" err="1" smtClean="0">
                <a:solidFill>
                  <a:prstClr val="black"/>
                </a:solidFill>
                <a:latin typeface="Calibri"/>
              </a:rPr>
              <a:t>Leguminosen</a:t>
            </a:r>
            <a:r>
              <a:rPr lang="en-GB" altLang="nl-NL" sz="2400" dirty="0" smtClean="0">
                <a:solidFill>
                  <a:prstClr val="black"/>
                </a:solidFill>
                <a:latin typeface="Calibri"/>
              </a:rPr>
              <a:t> </a:t>
            </a:r>
            <a:r>
              <a:rPr lang="en-GB" altLang="nl-NL" sz="2400" dirty="0" err="1" smtClean="0">
                <a:solidFill>
                  <a:prstClr val="black"/>
                </a:solidFill>
                <a:latin typeface="Calibri"/>
              </a:rPr>
              <a:t>fixierten</a:t>
            </a:r>
            <a:r>
              <a:rPr lang="en-GB" altLang="nl-NL" sz="2400" dirty="0" smtClean="0">
                <a:solidFill>
                  <a:prstClr val="black"/>
                </a:solidFill>
                <a:latin typeface="Calibri"/>
              </a:rPr>
              <a:t> N auf das </a:t>
            </a:r>
            <a:r>
              <a:rPr lang="en-GB" altLang="nl-NL" sz="2400" dirty="0" err="1" smtClean="0">
                <a:solidFill>
                  <a:prstClr val="black"/>
                </a:solidFill>
                <a:latin typeface="Calibri"/>
              </a:rPr>
              <a:t>Nachbargras</a:t>
            </a:r>
            <a:r>
              <a:rPr lang="en-GB" altLang="nl-NL" sz="2400" dirty="0" smtClean="0">
                <a:solidFill>
                  <a:prstClr val="black"/>
                </a:solidFill>
                <a:latin typeface="Calibri"/>
              </a:rPr>
              <a:t> im </a:t>
            </a:r>
            <a:r>
              <a:rPr lang="en-GB" altLang="nl-NL" sz="2400" dirty="0" err="1" smtClean="0">
                <a:solidFill>
                  <a:prstClr val="black"/>
                </a:solidFill>
                <a:latin typeface="Calibri"/>
              </a:rPr>
              <a:t>Gemenge</a:t>
            </a:r>
            <a:r>
              <a:rPr lang="en-GB" altLang="nl-NL" sz="2400" dirty="0" smtClean="0">
                <a:solidFill>
                  <a:prstClr val="black"/>
                </a:solidFill>
                <a:latin typeface="Calibri"/>
              </a:rPr>
              <a:t> </a:t>
            </a:r>
            <a:r>
              <a:rPr lang="en-GB" altLang="nl-NL" sz="2400" dirty="0">
                <a:solidFill>
                  <a:prstClr val="black"/>
                </a:solidFill>
                <a:latin typeface="Calibri"/>
              </a:rPr>
              <a:t>kann auf drei Arten erfolgen:</a:t>
            </a:r>
          </a:p>
          <a:p>
            <a:pPr marL="1085850" lvl="1" indent="-342900" eaLnBrk="0" fontAlgn="base" hangingPunct="0">
              <a:spcBef>
                <a:spcPct val="0"/>
              </a:spcBef>
              <a:spcAft>
                <a:spcPct val="0"/>
              </a:spcAft>
              <a:defRPr/>
            </a:pPr>
            <a:r>
              <a:rPr lang="en-GB" altLang="nl-NL" sz="2000" dirty="0">
                <a:solidFill>
                  <a:prstClr val="black"/>
                </a:solidFill>
                <a:latin typeface="Calibri"/>
              </a:rPr>
              <a:t> Exsudation von niedermolekularen organischen N-Verbindungen</a:t>
            </a:r>
          </a:p>
          <a:p>
            <a:pPr marL="1085850" lvl="1" indent="-342900" eaLnBrk="0" fontAlgn="base" hangingPunct="0">
              <a:spcBef>
                <a:spcPct val="0"/>
              </a:spcBef>
              <a:spcAft>
                <a:spcPct val="0"/>
              </a:spcAft>
              <a:defRPr/>
            </a:pPr>
            <a:r>
              <a:rPr lang="en-GB" altLang="nl-NL" sz="2000" dirty="0">
                <a:solidFill>
                  <a:prstClr val="black"/>
                </a:solidFill>
                <a:latin typeface="Calibri"/>
              </a:rPr>
              <a:t> Abbau von </a:t>
            </a:r>
            <a:r>
              <a:rPr lang="en-GB" altLang="nl-NL" sz="2000" dirty="0" err="1">
                <a:solidFill>
                  <a:prstClr val="black"/>
                </a:solidFill>
                <a:latin typeface="Calibri"/>
              </a:rPr>
              <a:t>alternden</a:t>
            </a:r>
            <a:r>
              <a:rPr lang="en-GB" altLang="nl-NL" sz="2000" dirty="0">
                <a:solidFill>
                  <a:prstClr val="black"/>
                </a:solidFill>
                <a:latin typeface="Calibri"/>
              </a:rPr>
              <a:t> </a:t>
            </a:r>
            <a:r>
              <a:rPr lang="en-GB" altLang="nl-NL" sz="2000" dirty="0" err="1">
                <a:solidFill>
                  <a:prstClr val="black"/>
                </a:solidFill>
                <a:latin typeface="Calibri"/>
              </a:rPr>
              <a:t>Leguminosenorganen</a:t>
            </a:r>
            <a:r>
              <a:rPr lang="en-GB" altLang="nl-NL" sz="2000" dirty="0">
                <a:solidFill>
                  <a:prstClr val="black"/>
                </a:solidFill>
                <a:latin typeface="Calibri"/>
              </a:rPr>
              <a:t> (</a:t>
            </a:r>
            <a:r>
              <a:rPr lang="en-GB" altLang="nl-NL" sz="2000" dirty="0" err="1" smtClean="0">
                <a:solidFill>
                  <a:prstClr val="black"/>
                </a:solidFill>
                <a:latin typeface="Calibri"/>
              </a:rPr>
              <a:t>Knöllchen</a:t>
            </a:r>
            <a:r>
              <a:rPr lang="en-GB" altLang="nl-NL" sz="2000" dirty="0">
                <a:solidFill>
                  <a:prstClr val="black"/>
                </a:solidFill>
                <a:latin typeface="Calibri"/>
              </a:rPr>
              <a:t>, Wurzeln, Blätter und Stängel)</a:t>
            </a:r>
          </a:p>
          <a:p>
            <a:pPr marL="1085850" lvl="1" indent="-342900" eaLnBrk="0" fontAlgn="base" hangingPunct="0">
              <a:spcBef>
                <a:spcPct val="0"/>
              </a:spcBef>
              <a:spcAft>
                <a:spcPct val="0"/>
              </a:spcAft>
              <a:defRPr/>
            </a:pPr>
            <a:r>
              <a:rPr lang="en-GB" altLang="nl-NL" sz="2000" dirty="0">
                <a:solidFill>
                  <a:prstClr val="black"/>
                </a:solidFill>
                <a:latin typeface="Calibri"/>
              </a:rPr>
              <a:t> Exkremente von Weidevieh, insbesondere Urin</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Die zweite und dritte Route sind die wichtigsten im Grasland.</a:t>
            </a:r>
          </a:p>
          <a:p>
            <a:pPr algn="just" eaLnBrk="0" fontAlgn="base" hangingPunct="0">
              <a:spcBef>
                <a:spcPct val="0"/>
              </a:spcBef>
              <a:spcAft>
                <a:spcPct val="0"/>
              </a:spcAft>
              <a:buFontTx/>
              <a:buNone/>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Der unterirdische Transfer macht 25-50% der Gesamtmenge aus (</a:t>
            </a:r>
            <a:r>
              <a:rPr lang="en-GB" altLang="nl-NL" sz="2400" dirty="0" err="1">
                <a:solidFill>
                  <a:prstClr val="black"/>
                </a:solidFill>
                <a:latin typeface="Calibri"/>
              </a:rPr>
              <a:t>Ledgard</a:t>
            </a:r>
            <a:r>
              <a:rPr lang="en-GB" altLang="nl-NL" sz="2400" dirty="0">
                <a:solidFill>
                  <a:prstClr val="black"/>
                </a:solidFill>
                <a:latin typeface="Calibri"/>
              </a:rPr>
              <a:t>, 1991).</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Der Anteil von N, der fest auf Gräser übertragen wird, ist sehr variabel: 13 bis 34% (</a:t>
            </a:r>
            <a:r>
              <a:rPr lang="en-GB" altLang="nl-NL" sz="2400" dirty="0" err="1">
                <a:solidFill>
                  <a:prstClr val="black"/>
                </a:solidFill>
                <a:latin typeface="Calibri"/>
              </a:rPr>
              <a:t>Heichel</a:t>
            </a:r>
            <a:r>
              <a:rPr lang="en-GB" altLang="nl-NL" sz="2400" dirty="0">
                <a:solidFill>
                  <a:prstClr val="black"/>
                </a:solidFill>
                <a:latin typeface="Calibri"/>
              </a:rPr>
              <a:t> und </a:t>
            </a:r>
            <a:r>
              <a:rPr lang="en-GB" altLang="nl-NL" sz="2400" dirty="0" err="1">
                <a:solidFill>
                  <a:prstClr val="black"/>
                </a:solidFill>
                <a:latin typeface="Calibri"/>
              </a:rPr>
              <a:t>Henjum</a:t>
            </a:r>
            <a:r>
              <a:rPr lang="en-GB" altLang="nl-NL" sz="2400" dirty="0">
                <a:solidFill>
                  <a:prstClr val="black"/>
                </a:solidFill>
                <a:latin typeface="Calibri"/>
              </a:rPr>
              <a:t>, 1991)</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4089054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15D0A392-FD6D-4F95-A1C5-58E6D9D5BF3B}"/>
              </a:ext>
            </a:extLst>
          </p:cNvPr>
          <p:cNvSpPr txBox="1">
            <a:spLocks noChangeArrowheads="1"/>
          </p:cNvSpPr>
          <p:nvPr/>
        </p:nvSpPr>
        <p:spPr bwMode="auto">
          <a:xfrm>
            <a:off x="381000" y="230832"/>
            <a:ext cx="8382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a:rPr>
              <a:t>Stickstofffixierung</a:t>
            </a:r>
            <a:endParaRPr lang="fr-FR" altLang="nl-NL" sz="2400" b="1" dirty="0">
              <a:solidFill>
                <a:prstClr val="black"/>
              </a:solidFill>
              <a:latin typeface="Calibri"/>
            </a:endParaRPr>
          </a:p>
        </p:txBody>
      </p:sp>
      <p:sp>
        <p:nvSpPr>
          <p:cNvPr id="49155" name="Text Box 3">
            <a:extLst>
              <a:ext uri="{FF2B5EF4-FFF2-40B4-BE49-F238E27FC236}">
                <a16:creationId xmlns:a16="http://schemas.microsoft.com/office/drawing/2014/main" id="{34EDD29F-AE36-4860-8883-4D52A0A9561C}"/>
              </a:ext>
            </a:extLst>
          </p:cNvPr>
          <p:cNvSpPr txBox="1">
            <a:spLocks noChangeArrowheads="1"/>
          </p:cNvSpPr>
          <p:nvPr/>
        </p:nvSpPr>
        <p:spPr bwMode="auto">
          <a:xfrm>
            <a:off x="381000" y="1028700"/>
            <a:ext cx="8382000" cy="360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eaLnBrk="0" fontAlgn="base" hangingPunct="0">
              <a:spcBef>
                <a:spcPct val="0"/>
              </a:spcBef>
              <a:spcAft>
                <a:spcPct val="0"/>
              </a:spcAft>
              <a:defRPr/>
            </a:pPr>
            <a:r>
              <a:rPr lang="en-GB" altLang="nl-NL" sz="2400" dirty="0">
                <a:solidFill>
                  <a:prstClr val="black"/>
                </a:solidFill>
                <a:latin typeface="Calibri"/>
              </a:rPr>
              <a:t>Verschiedene Arten von Bewertungsmethoden:</a:t>
            </a:r>
          </a:p>
          <a:p>
            <a:pPr marL="1085850" lvl="1" indent="-342900" algn="just" eaLnBrk="0" fontAlgn="base" hangingPunct="0">
              <a:spcBef>
                <a:spcPct val="0"/>
              </a:spcBef>
              <a:spcAft>
                <a:spcPct val="0"/>
              </a:spcAft>
              <a:defRPr/>
            </a:pPr>
            <a:r>
              <a:rPr lang="en-GB" altLang="nl-NL" sz="2000" dirty="0">
                <a:solidFill>
                  <a:prstClr val="black"/>
                </a:solidFill>
                <a:latin typeface="Calibri"/>
              </a:rPr>
              <a:t> Stickstoffausbeute Differenz (NYD)</a:t>
            </a:r>
          </a:p>
          <a:p>
            <a:pPr marL="1085850" lvl="1" indent="-342900" algn="just" eaLnBrk="0" fontAlgn="base" hangingPunct="0">
              <a:spcBef>
                <a:spcPct val="0"/>
              </a:spcBef>
              <a:spcAft>
                <a:spcPct val="0"/>
              </a:spcAft>
              <a:defRPr/>
            </a:pPr>
            <a:r>
              <a:rPr lang="en-GB" altLang="nl-NL" sz="2000" dirty="0">
                <a:solidFill>
                  <a:prstClr val="black"/>
                </a:solidFill>
                <a:latin typeface="Calibri"/>
              </a:rPr>
              <a:t> Stickstoffdünger-Ersatzwert (NFRV)</a:t>
            </a:r>
          </a:p>
          <a:p>
            <a:pPr marL="1085850" lvl="1" indent="-342900" algn="just" eaLnBrk="0" fontAlgn="base" hangingPunct="0">
              <a:spcBef>
                <a:spcPct val="0"/>
              </a:spcBef>
              <a:spcAft>
                <a:spcPct val="0"/>
              </a:spcAft>
              <a:defRPr/>
            </a:pPr>
            <a:r>
              <a:rPr lang="en-GB" altLang="nl-NL" sz="2000" dirty="0">
                <a:solidFill>
                  <a:prstClr val="black"/>
                </a:solidFill>
                <a:latin typeface="Calibri"/>
              </a:rPr>
              <a:t> Acetylenreduktion</a:t>
            </a:r>
          </a:p>
          <a:p>
            <a:pPr marL="1085850" lvl="1" indent="-342900" algn="just" eaLnBrk="0" fontAlgn="base" hangingPunct="0">
              <a:spcBef>
                <a:spcPct val="0"/>
              </a:spcBef>
              <a:spcAft>
                <a:spcPct val="0"/>
              </a:spcAft>
              <a:defRPr/>
            </a:pPr>
            <a:r>
              <a:rPr lang="en-GB" altLang="nl-NL" sz="2000" dirty="0">
                <a:solidFill>
                  <a:prstClr val="black"/>
                </a:solidFill>
                <a:latin typeface="Calibri"/>
              </a:rPr>
              <a:t> </a:t>
            </a:r>
            <a:r>
              <a:rPr lang="en-GB" altLang="nl-NL" sz="2000" baseline="30000" dirty="0" smtClean="0">
                <a:solidFill>
                  <a:prstClr val="black"/>
                </a:solidFill>
                <a:latin typeface="Calibri"/>
              </a:rPr>
              <a:t>15</a:t>
            </a:r>
            <a:r>
              <a:rPr lang="en-GB" altLang="nl-NL" sz="2000" dirty="0" smtClean="0">
                <a:solidFill>
                  <a:prstClr val="black"/>
                </a:solidFill>
                <a:latin typeface="Calibri"/>
              </a:rPr>
              <a:t>N-Isotopenbasierte </a:t>
            </a:r>
            <a:r>
              <a:rPr lang="en-GB" altLang="nl-NL" sz="2000" dirty="0">
                <a:solidFill>
                  <a:prstClr val="black"/>
                </a:solidFill>
                <a:latin typeface="Calibri"/>
              </a:rPr>
              <a:t>Verfahren </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Alle diese Methoden haben Nachteile und keine ist absolut zuverlässig.</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Einige der isotopiebasierten Techniken können präziser sein.</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275896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ubrik 1"/>
          <p:cNvSpPr>
            <a:spLocks noGrp="1"/>
          </p:cNvSpPr>
          <p:nvPr>
            <p:ph type="title"/>
          </p:nvPr>
        </p:nvSpPr>
        <p:spPr>
          <a:xfrm>
            <a:off x="628650" y="365126"/>
            <a:ext cx="6154287" cy="849525"/>
          </a:xfrm>
        </p:spPr>
        <p:txBody>
          <a:bodyPr/>
          <a:lstStyle/>
          <a:p>
            <a:pPr algn="l"/>
            <a:r>
              <a:rPr lang="en-US" altLang="sv-SE" sz="2400" dirty="0">
                <a:solidFill>
                  <a:schemeClr val="tx1"/>
                </a:solidFill>
                <a:latin typeface="+mn-lt"/>
                <a:cs typeface="Times New Roman" panose="02020603050405020304" pitchFamily="18" charset="0"/>
              </a:rPr>
              <a:t>Silosysteme in Schweden</a:t>
            </a:r>
            <a:r>
              <a:rPr lang="en-US" altLang="sv-SE" sz="2400" dirty="0">
                <a:solidFill>
                  <a:schemeClr val="tx1"/>
                </a:solidFill>
                <a:latin typeface="+mn-lt"/>
              </a:rPr>
              <a:t/>
            </a:r>
            <a:br>
              <a:rPr lang="en-US" altLang="sv-SE" sz="2400" dirty="0">
                <a:solidFill>
                  <a:schemeClr val="tx1"/>
                </a:solidFill>
                <a:latin typeface="+mn-lt"/>
              </a:rPr>
            </a:br>
            <a:r>
              <a:rPr lang="en-US" altLang="sv-SE" sz="1800" b="0" dirty="0">
                <a:solidFill>
                  <a:schemeClr val="tx1"/>
                </a:solidFill>
                <a:latin typeface="+mn-lt"/>
                <a:cs typeface="Times New Roman" panose="02020603050405020304" pitchFamily="18" charset="0"/>
              </a:rPr>
              <a:t>in % der Gesamtmenge der Silage</a:t>
            </a:r>
            <a:endParaRPr lang="en-US" altLang="sv-SE" sz="2200" b="0" dirty="0">
              <a:solidFill>
                <a:schemeClr val="tx1"/>
              </a:solidFill>
              <a:latin typeface="+mn-lt"/>
              <a:cs typeface="Times New Roman" panose="02020603050405020304" pitchFamily="18" charset="0"/>
            </a:endParaRPr>
          </a:p>
        </p:txBody>
      </p:sp>
      <p:graphicFrame>
        <p:nvGraphicFramePr>
          <p:cNvPr id="53250" name="Platshållare för innehåll 4"/>
          <p:cNvGraphicFramePr>
            <a:graphicFrameLocks noGrp="1"/>
          </p:cNvGraphicFramePr>
          <p:nvPr>
            <p:ph idx="1"/>
          </p:nvPr>
        </p:nvGraphicFramePr>
        <p:xfrm>
          <a:off x="0" y="0"/>
          <a:ext cx="0" cy="0"/>
        </p:xfrm>
        <a:graphic>
          <a:graphicData uri="http://schemas.openxmlformats.org/presentationml/2006/ole">
            <mc:AlternateContent xmlns:mc="http://schemas.openxmlformats.org/markup-compatibility/2006">
              <mc:Choice xmlns:v="urn:schemas-microsoft-com:vml" Requires="v">
                <p:oleObj spid="_x0000_s1054" name="Diagram" r:id="rId4" imgW="7772400" imgH="4114800" progId="Excel.Chart.8">
                  <p:embed/>
                </p:oleObj>
              </mc:Choice>
              <mc:Fallback>
                <p:oleObj name="Diagram" r:id="rId4" imgW="7772400" imgH="4114800"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ln w="28575">
                        <a:solidFill>
                          <a:schemeClr val="accent3"/>
                        </a:solidFill>
                      </a:ln>
                    </p:spPr>
                  </p:pic>
                </p:oleObj>
              </mc:Fallback>
            </mc:AlternateContent>
          </a:graphicData>
        </a:graphic>
      </p:graphicFrame>
      <p:graphicFrame>
        <p:nvGraphicFramePr>
          <p:cNvPr id="6" name="Objekt 5"/>
          <p:cNvGraphicFramePr>
            <a:graphicFrameLocks noGrp="1"/>
          </p:cNvGraphicFramePr>
          <p:nvPr>
            <p:extLst>
              <p:ext uri="{D42A27DB-BD31-4B8C-83A1-F6EECF244321}">
                <p14:modId xmlns:p14="http://schemas.microsoft.com/office/powerpoint/2010/main" val="609337174"/>
              </p:ext>
            </p:extLst>
          </p:nvPr>
        </p:nvGraphicFramePr>
        <p:xfrm>
          <a:off x="685800" y="1981200"/>
          <a:ext cx="6591300" cy="4114800"/>
        </p:xfrm>
        <a:graphic>
          <a:graphicData uri="http://schemas.openxmlformats.org/presentationml/2006/ole">
            <mc:AlternateContent xmlns:mc="http://schemas.openxmlformats.org/markup-compatibility/2006">
              <mc:Choice xmlns:v="urn:schemas-microsoft-com:vml" Requires="v">
                <p:oleObj spid="_x0000_s1055" name="Diagram" r:id="rId6" imgW="7772400" imgH="4114800" progId="Excel.Chart.8">
                  <p:embed/>
                </p:oleObj>
              </mc:Choice>
              <mc:Fallback>
                <p:oleObj name="Diagram" r:id="rId6" imgW="7772400" imgH="4114800" progId="Excel.Chart.8">
                  <p:embed/>
                  <p:pic>
                    <p:nvPicPr>
                      <p:cNvPr id="0" name="Platshållare för innehåll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81200"/>
                        <a:ext cx="6591300" cy="4114800"/>
                      </a:xfrm>
                      <a:prstGeom prst="rect">
                        <a:avLst/>
                      </a:prstGeom>
                      <a:noFill/>
                      <a:ln w="28575">
                        <a:solidFill>
                          <a:srgbClr val="9BBB59"/>
                        </a:solidFill>
                        <a:miter lim="800000"/>
                        <a:headEnd/>
                        <a:tailEnd/>
                      </a:ln>
                    </p:spPr>
                  </p:pic>
                </p:oleObj>
              </mc:Fallback>
            </mc:AlternateContent>
          </a:graphicData>
        </a:graphic>
      </p:graphicFrame>
      <p:sp>
        <p:nvSpPr>
          <p:cNvPr id="10" name="textruta 2"/>
          <p:cNvSpPr txBox="1"/>
          <p:nvPr/>
        </p:nvSpPr>
        <p:spPr>
          <a:xfrm>
            <a:off x="6373504" y="6328337"/>
            <a:ext cx="24839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(Pettersson </a:t>
            </a:r>
            <a:r>
              <a:rPr kumimoji="0" lang="sv-SE" sz="1800" b="0" i="1" u="none" strike="noStrike" kern="1200" cap="none" spc="0" normalizeH="0" baseline="0" noProof="0" dirty="0" smtClean="0">
                <a:ln>
                  <a:noFill/>
                </a:ln>
                <a:solidFill>
                  <a:prstClr val="black"/>
                </a:solidFill>
                <a:effectLst/>
                <a:uLnTx/>
                <a:uFillTx/>
                <a:latin typeface="Calibri"/>
                <a:ea typeface="+mn-ea"/>
                <a:cs typeface="+mn-cs"/>
              </a:rPr>
              <a:t>et al.</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2009)</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feld 6"/>
          <p:cNvSpPr txBox="1"/>
          <p:nvPr/>
        </p:nvSpPr>
        <p:spPr>
          <a:xfrm>
            <a:off x="6172200" y="4574143"/>
            <a:ext cx="1066800" cy="369332"/>
          </a:xfrm>
          <a:prstGeom prst="rect">
            <a:avLst/>
          </a:prstGeom>
          <a:solidFill>
            <a:schemeClr val="bg1"/>
          </a:solidFill>
        </p:spPr>
        <p:txBody>
          <a:bodyPr wrap="square" rtlCol="0">
            <a:spAutoFit/>
          </a:bodyPr>
          <a:lstStyle/>
          <a:p>
            <a:r>
              <a:rPr lang="de-DE" dirty="0" smtClean="0"/>
              <a:t>Schlauch</a:t>
            </a:r>
            <a:endParaRPr lang="en-US" dirty="0"/>
          </a:p>
        </p:txBody>
      </p:sp>
      <p:sp>
        <p:nvSpPr>
          <p:cNvPr id="12" name="Textfeld 11"/>
          <p:cNvSpPr txBox="1"/>
          <p:nvPr/>
        </p:nvSpPr>
        <p:spPr>
          <a:xfrm>
            <a:off x="6172200" y="4226004"/>
            <a:ext cx="1905000" cy="369332"/>
          </a:xfrm>
          <a:prstGeom prst="rect">
            <a:avLst/>
          </a:prstGeom>
          <a:solidFill>
            <a:schemeClr val="bg1"/>
          </a:solidFill>
        </p:spPr>
        <p:txBody>
          <a:bodyPr wrap="square" rtlCol="0">
            <a:spAutoFit/>
          </a:bodyPr>
          <a:lstStyle/>
          <a:p>
            <a:r>
              <a:rPr lang="de-DE" dirty="0" smtClean="0"/>
              <a:t>Quaderballen</a:t>
            </a:r>
            <a:endParaRPr lang="en-US" dirty="0"/>
          </a:p>
        </p:txBody>
      </p:sp>
      <p:sp>
        <p:nvSpPr>
          <p:cNvPr id="13" name="Textfeld 12"/>
          <p:cNvSpPr txBox="1"/>
          <p:nvPr/>
        </p:nvSpPr>
        <p:spPr>
          <a:xfrm>
            <a:off x="6181725" y="3939064"/>
            <a:ext cx="1905000" cy="369332"/>
          </a:xfrm>
          <a:prstGeom prst="rect">
            <a:avLst/>
          </a:prstGeom>
          <a:solidFill>
            <a:schemeClr val="bg1"/>
          </a:solidFill>
        </p:spPr>
        <p:txBody>
          <a:bodyPr wrap="square" rtlCol="0">
            <a:spAutoFit/>
          </a:bodyPr>
          <a:lstStyle/>
          <a:p>
            <a:r>
              <a:rPr lang="de-DE" dirty="0" smtClean="0"/>
              <a:t>Rundballen</a:t>
            </a:r>
            <a:endParaRPr lang="en-US" dirty="0"/>
          </a:p>
        </p:txBody>
      </p:sp>
      <p:sp>
        <p:nvSpPr>
          <p:cNvPr id="14" name="Textfeld 13"/>
          <p:cNvSpPr txBox="1"/>
          <p:nvPr/>
        </p:nvSpPr>
        <p:spPr>
          <a:xfrm>
            <a:off x="6200775" y="3569732"/>
            <a:ext cx="1905000" cy="369332"/>
          </a:xfrm>
          <a:prstGeom prst="rect">
            <a:avLst/>
          </a:prstGeom>
          <a:solidFill>
            <a:schemeClr val="bg1"/>
          </a:solidFill>
        </p:spPr>
        <p:txBody>
          <a:bodyPr wrap="square" rtlCol="0">
            <a:spAutoFit/>
          </a:bodyPr>
          <a:lstStyle/>
          <a:p>
            <a:r>
              <a:rPr lang="de-DE" dirty="0" err="1" smtClean="0"/>
              <a:t>Turmsilo</a:t>
            </a:r>
            <a:endParaRPr lang="en-US" dirty="0"/>
          </a:p>
        </p:txBody>
      </p:sp>
      <p:sp>
        <p:nvSpPr>
          <p:cNvPr id="15" name="Textfeld 14"/>
          <p:cNvSpPr txBox="1"/>
          <p:nvPr/>
        </p:nvSpPr>
        <p:spPr>
          <a:xfrm>
            <a:off x="6200775" y="3200400"/>
            <a:ext cx="1905000" cy="369332"/>
          </a:xfrm>
          <a:prstGeom prst="rect">
            <a:avLst/>
          </a:prstGeom>
          <a:solidFill>
            <a:schemeClr val="bg1"/>
          </a:solidFill>
        </p:spPr>
        <p:txBody>
          <a:bodyPr wrap="square" rtlCol="0">
            <a:spAutoFit/>
          </a:bodyPr>
          <a:lstStyle/>
          <a:p>
            <a:r>
              <a:rPr lang="de-DE" dirty="0" err="1" smtClean="0"/>
              <a:t>Fahrsilo</a:t>
            </a:r>
            <a:endParaRPr lang="en-US" dirty="0"/>
          </a:p>
        </p:txBody>
      </p:sp>
      <p:sp>
        <p:nvSpPr>
          <p:cNvPr id="16" name="Textfeld 15"/>
          <p:cNvSpPr txBox="1"/>
          <p:nvPr/>
        </p:nvSpPr>
        <p:spPr>
          <a:xfrm>
            <a:off x="6200775" y="4911209"/>
            <a:ext cx="1066800" cy="369332"/>
          </a:xfrm>
          <a:prstGeom prst="rect">
            <a:avLst/>
          </a:prstGeom>
          <a:solidFill>
            <a:schemeClr val="bg1"/>
          </a:solidFill>
        </p:spPr>
        <p:txBody>
          <a:bodyPr wrap="square" rtlCol="0">
            <a:spAutoFit/>
          </a:bodyPr>
          <a:lstStyle/>
          <a:p>
            <a:r>
              <a:rPr lang="de-DE" dirty="0" smtClean="0"/>
              <a:t>Silomiete</a:t>
            </a:r>
            <a:endParaRPr lang="en-US" dirty="0"/>
          </a:p>
        </p:txBody>
      </p:sp>
    </p:spTree>
    <p:extLst>
      <p:ext uri="{BB962C8B-B14F-4D97-AF65-F5344CB8AC3E}">
        <p14:creationId xmlns:p14="http://schemas.microsoft.com/office/powerpoint/2010/main" val="2634466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5809B178-C1FA-4614-9A33-B9653A5BA8C3}"/>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a:solidFill>
                  <a:prstClr val="black"/>
                </a:solidFill>
                <a:latin typeface="Calibri"/>
              </a:rPr>
              <a:t>Stickstofffixierung</a:t>
            </a:r>
            <a:endParaRPr lang="fr-FR" altLang="nl-NL" sz="2400" b="1">
              <a:solidFill>
                <a:prstClr val="black"/>
              </a:solidFill>
              <a:latin typeface="Calibri"/>
            </a:endParaRPr>
          </a:p>
        </p:txBody>
      </p:sp>
      <p:sp>
        <p:nvSpPr>
          <p:cNvPr id="51203" name="Text Box 3">
            <a:extLst>
              <a:ext uri="{FF2B5EF4-FFF2-40B4-BE49-F238E27FC236}">
                <a16:creationId xmlns:a16="http://schemas.microsoft.com/office/drawing/2014/main" id="{3F212424-8A84-45D9-83C1-E56ED5CB1A4B}"/>
              </a:ext>
            </a:extLst>
          </p:cNvPr>
          <p:cNvSpPr txBox="1">
            <a:spLocks noChangeArrowheads="1"/>
          </p:cNvSpPr>
          <p:nvPr/>
        </p:nvSpPr>
        <p:spPr bwMode="auto">
          <a:xfrm>
            <a:off x="381000" y="685800"/>
            <a:ext cx="8763000"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en-GB" altLang="nl-NL" sz="2000" dirty="0">
                <a:solidFill>
                  <a:prstClr val="black"/>
                </a:solidFill>
                <a:latin typeface="Calibri"/>
              </a:rPr>
              <a:t>Typische Werte (kg </a:t>
            </a:r>
            <a:r>
              <a:rPr lang="en-GB" altLang="nl-NL" sz="2000" dirty="0" smtClean="0">
                <a:solidFill>
                  <a:prstClr val="black"/>
                </a:solidFill>
                <a:latin typeface="Calibri"/>
              </a:rPr>
              <a:t>N/ha und </a:t>
            </a:r>
            <a:r>
              <a:rPr lang="en-GB" altLang="nl-NL" sz="2000" dirty="0" err="1" smtClean="0">
                <a:solidFill>
                  <a:prstClr val="black"/>
                </a:solidFill>
                <a:latin typeface="Calibri"/>
              </a:rPr>
              <a:t>Jahr</a:t>
            </a:r>
            <a:r>
              <a:rPr lang="en-GB" altLang="nl-NL" sz="2000" dirty="0">
                <a:solidFill>
                  <a:prstClr val="black"/>
                </a:solidFill>
                <a:latin typeface="Calibri"/>
              </a:rPr>
              <a:t>)</a:t>
            </a:r>
          </a:p>
          <a:p>
            <a:pPr eaLnBrk="0" fontAlgn="base" hangingPunct="0">
              <a:spcBef>
                <a:spcPct val="0"/>
              </a:spcBef>
              <a:spcAft>
                <a:spcPct val="0"/>
              </a:spcAft>
              <a:buFontTx/>
              <a:buNone/>
              <a:defRPr/>
            </a:pPr>
            <a:endParaRPr lang="en-GB" altLang="nl-NL" sz="2000" dirty="0">
              <a:solidFill>
                <a:prstClr val="black"/>
              </a:solidFill>
              <a:latin typeface="Calibri"/>
            </a:endParaRPr>
          </a:p>
          <a:p>
            <a:pPr eaLnBrk="0" fontAlgn="base" hangingPunct="0">
              <a:spcBef>
                <a:spcPct val="0"/>
              </a:spcBef>
              <a:spcAft>
                <a:spcPct val="0"/>
              </a:spcAft>
              <a:buFontTx/>
              <a:buNone/>
              <a:defRPr/>
            </a:pPr>
            <a:r>
              <a:rPr lang="en-GB" altLang="nl-NL" sz="2000" dirty="0">
                <a:solidFill>
                  <a:prstClr val="black"/>
                </a:solidFill>
                <a:latin typeface="Calibri"/>
              </a:rPr>
              <a:t>Weißklee: 	</a:t>
            </a:r>
            <a:r>
              <a:rPr lang="en-GB" altLang="nl-NL" sz="2000" dirty="0" smtClean="0">
                <a:solidFill>
                  <a:prstClr val="black"/>
                </a:solidFill>
                <a:latin typeface="Calibri"/>
              </a:rPr>
              <a:t>100-300</a:t>
            </a:r>
            <a:endParaRPr lang="en-GB" altLang="nl-NL" sz="2000" dirty="0">
              <a:solidFill>
                <a:prstClr val="black"/>
              </a:solidFill>
              <a:latin typeface="Calibri"/>
            </a:endParaRPr>
          </a:p>
          <a:p>
            <a:pPr eaLnBrk="0" fontAlgn="base" hangingPunct="0">
              <a:spcBef>
                <a:spcPct val="0"/>
              </a:spcBef>
              <a:spcAft>
                <a:spcPct val="0"/>
              </a:spcAft>
              <a:buFontTx/>
              <a:buNone/>
              <a:defRPr/>
            </a:pPr>
            <a:endParaRPr lang="en-GB" altLang="nl-NL" sz="2000" dirty="0">
              <a:solidFill>
                <a:prstClr val="black"/>
              </a:solidFill>
              <a:latin typeface="Calibri"/>
            </a:endParaRPr>
          </a:p>
          <a:p>
            <a:pPr eaLnBrk="0" fontAlgn="base" hangingPunct="0">
              <a:spcBef>
                <a:spcPct val="0"/>
              </a:spcBef>
              <a:spcAft>
                <a:spcPct val="0"/>
              </a:spcAft>
              <a:buFontTx/>
              <a:buNone/>
              <a:defRPr/>
            </a:pPr>
            <a:r>
              <a:rPr lang="en-GB" altLang="nl-NL" sz="2000" dirty="0">
                <a:solidFill>
                  <a:prstClr val="black"/>
                </a:solidFill>
                <a:latin typeface="Calibri"/>
              </a:rPr>
              <a:t>Rotklee: 		200-400</a:t>
            </a:r>
          </a:p>
          <a:p>
            <a:pPr eaLnBrk="0" fontAlgn="base" hangingPunct="0">
              <a:spcBef>
                <a:spcPct val="0"/>
              </a:spcBef>
              <a:spcAft>
                <a:spcPct val="0"/>
              </a:spcAft>
              <a:buFontTx/>
              <a:buNone/>
              <a:defRPr/>
            </a:pPr>
            <a:endParaRPr lang="en-GB" altLang="nl-NL" sz="2000" dirty="0">
              <a:solidFill>
                <a:prstClr val="black"/>
              </a:solidFill>
              <a:latin typeface="Calibri"/>
            </a:endParaRPr>
          </a:p>
          <a:p>
            <a:pPr eaLnBrk="0" fontAlgn="base" hangingPunct="0">
              <a:spcBef>
                <a:spcPct val="0"/>
              </a:spcBef>
              <a:spcAft>
                <a:spcPct val="0"/>
              </a:spcAft>
              <a:buFontTx/>
              <a:buNone/>
              <a:defRPr/>
            </a:pPr>
            <a:r>
              <a:rPr lang="en-GB" altLang="nl-NL" sz="2000" dirty="0" err="1" smtClean="0">
                <a:solidFill>
                  <a:prstClr val="black"/>
                </a:solidFill>
                <a:latin typeface="Calibri"/>
              </a:rPr>
              <a:t>Hornklee</a:t>
            </a:r>
            <a:r>
              <a:rPr lang="en-GB" altLang="nl-NL" sz="2000" dirty="0" smtClean="0">
                <a:solidFill>
                  <a:prstClr val="black"/>
                </a:solidFill>
                <a:latin typeface="Calibri"/>
              </a:rPr>
              <a:t>,             maximal</a:t>
            </a:r>
            <a:r>
              <a:rPr lang="en-GB" altLang="nl-NL" sz="2000" dirty="0">
                <a:solidFill>
                  <a:prstClr val="black"/>
                </a:solidFill>
                <a:latin typeface="Calibri"/>
              </a:rPr>
              <a:t>: 140</a:t>
            </a:r>
          </a:p>
          <a:p>
            <a:pPr eaLnBrk="0" fontAlgn="base" hangingPunct="0">
              <a:spcBef>
                <a:spcPct val="0"/>
              </a:spcBef>
              <a:spcAft>
                <a:spcPct val="0"/>
              </a:spcAft>
              <a:buFontTx/>
              <a:buNone/>
              <a:defRPr/>
            </a:pPr>
            <a:endParaRPr lang="en-GB" altLang="nl-NL" sz="2000" dirty="0">
              <a:solidFill>
                <a:prstClr val="black"/>
              </a:solidFill>
              <a:latin typeface="Calibri"/>
            </a:endParaRPr>
          </a:p>
          <a:p>
            <a:pPr eaLnBrk="0" fontAlgn="base" hangingPunct="0">
              <a:spcBef>
                <a:spcPct val="0"/>
              </a:spcBef>
              <a:spcAft>
                <a:spcPct val="0"/>
              </a:spcAft>
              <a:buFontTx/>
              <a:buNone/>
              <a:defRPr/>
            </a:pPr>
            <a:r>
              <a:rPr lang="en-GB" altLang="nl-NL" sz="2000" dirty="0" err="1" smtClean="0">
                <a:solidFill>
                  <a:prstClr val="black"/>
                </a:solidFill>
                <a:latin typeface="Calibri"/>
              </a:rPr>
              <a:t>Esparsette</a:t>
            </a:r>
            <a:r>
              <a:rPr lang="en-GB" altLang="nl-NL" sz="2000" dirty="0" smtClean="0">
                <a:solidFill>
                  <a:prstClr val="black"/>
                </a:solidFill>
                <a:latin typeface="Calibri"/>
              </a:rPr>
              <a:t>:          </a:t>
            </a:r>
            <a:r>
              <a:rPr lang="en-GB" altLang="nl-NL" sz="2000" dirty="0" err="1" smtClean="0">
                <a:solidFill>
                  <a:prstClr val="black"/>
                </a:solidFill>
                <a:latin typeface="Calibri"/>
              </a:rPr>
              <a:t>kann</a:t>
            </a:r>
            <a:r>
              <a:rPr lang="en-GB" altLang="nl-NL" sz="2000" dirty="0" smtClean="0">
                <a:solidFill>
                  <a:prstClr val="black"/>
                </a:solidFill>
                <a:latin typeface="Calibri"/>
              </a:rPr>
              <a:t> </a:t>
            </a:r>
            <a:r>
              <a:rPr lang="en-GB" altLang="nl-NL" sz="2000" dirty="0">
                <a:solidFill>
                  <a:prstClr val="black"/>
                </a:solidFill>
                <a:latin typeface="Calibri"/>
              </a:rPr>
              <a:t>sehr </a:t>
            </a:r>
            <a:r>
              <a:rPr lang="en-GB" altLang="nl-NL" sz="2000" dirty="0" err="1">
                <a:solidFill>
                  <a:prstClr val="black"/>
                </a:solidFill>
                <a:latin typeface="Calibri"/>
              </a:rPr>
              <a:t>niedrig</a:t>
            </a:r>
            <a:r>
              <a:rPr lang="en-GB" altLang="nl-NL" sz="2000" dirty="0">
                <a:solidFill>
                  <a:prstClr val="black"/>
                </a:solidFill>
                <a:latin typeface="Calibri"/>
              </a:rPr>
              <a:t> </a:t>
            </a:r>
            <a:r>
              <a:rPr lang="en-GB" altLang="nl-NL" sz="2000" dirty="0" err="1" smtClean="0">
                <a:solidFill>
                  <a:prstClr val="black"/>
                </a:solidFill>
                <a:latin typeface="Calibri"/>
              </a:rPr>
              <a:t>sein</a:t>
            </a:r>
            <a:endParaRPr lang="en-GB" altLang="nl-NL" sz="2000" dirty="0">
              <a:solidFill>
                <a:prstClr val="black"/>
              </a:solidFill>
              <a:latin typeface="Calibri"/>
            </a:endParaRPr>
          </a:p>
          <a:p>
            <a:pPr algn="just" eaLnBrk="0" fontAlgn="base" hangingPunct="0">
              <a:spcBef>
                <a:spcPct val="0"/>
              </a:spcBef>
              <a:spcAft>
                <a:spcPct val="0"/>
              </a:spcAft>
              <a:buFontTx/>
              <a:buNone/>
              <a:defRPr/>
            </a:pPr>
            <a:endParaRPr lang="en-GB" altLang="nl-NL" sz="2000" dirty="0">
              <a:solidFill>
                <a:prstClr val="black"/>
              </a:solidFill>
              <a:latin typeface="Calibri"/>
            </a:endParaRPr>
          </a:p>
          <a:p>
            <a:pPr algn="just" eaLnBrk="0" fontAlgn="base" hangingPunct="0">
              <a:spcBef>
                <a:spcPct val="0"/>
              </a:spcBef>
              <a:spcAft>
                <a:spcPct val="0"/>
              </a:spcAft>
              <a:buFontTx/>
              <a:buNone/>
              <a:defRPr/>
            </a:pPr>
            <a:endParaRPr lang="en-GB" altLang="nl-NL" sz="2000" dirty="0">
              <a:solidFill>
                <a:prstClr val="black"/>
              </a:solidFill>
              <a:latin typeface="Calibri"/>
            </a:endParaRPr>
          </a:p>
          <a:p>
            <a:pPr algn="just" eaLnBrk="0" fontAlgn="base" hangingPunct="0">
              <a:spcBef>
                <a:spcPct val="0"/>
              </a:spcBef>
              <a:spcAft>
                <a:spcPct val="0"/>
              </a:spcAft>
              <a:buFontTx/>
              <a:buNone/>
              <a:defRPr/>
            </a:pPr>
            <a:r>
              <a:rPr lang="en-GB" altLang="nl-NL" sz="2000" dirty="0" smtClean="0">
                <a:solidFill>
                  <a:prstClr val="black"/>
                </a:solidFill>
                <a:latin typeface="Calibri"/>
              </a:rPr>
              <a:t>Die N-</a:t>
            </a:r>
            <a:r>
              <a:rPr lang="en-GB" altLang="nl-NL" sz="2000" dirty="0" err="1" smtClean="0">
                <a:solidFill>
                  <a:prstClr val="black"/>
                </a:solidFill>
                <a:latin typeface="Calibri"/>
              </a:rPr>
              <a:t>Fixierung</a:t>
            </a:r>
            <a:r>
              <a:rPr lang="en-GB" altLang="nl-NL" sz="2000" dirty="0" smtClean="0">
                <a:solidFill>
                  <a:prstClr val="black"/>
                </a:solidFill>
                <a:latin typeface="Calibri"/>
              </a:rPr>
              <a:t> </a:t>
            </a:r>
            <a:r>
              <a:rPr lang="en-GB" altLang="nl-NL" sz="2000" dirty="0" err="1" smtClean="0">
                <a:solidFill>
                  <a:prstClr val="black"/>
                </a:solidFill>
                <a:latin typeface="Calibri"/>
              </a:rPr>
              <a:t>hängt</a:t>
            </a:r>
            <a:r>
              <a:rPr lang="en-GB" altLang="nl-NL" sz="2000" dirty="0" smtClean="0">
                <a:solidFill>
                  <a:prstClr val="black"/>
                </a:solidFill>
                <a:latin typeface="Calibri"/>
              </a:rPr>
              <a:t> </a:t>
            </a:r>
            <a:r>
              <a:rPr lang="en-GB" altLang="nl-NL" sz="2000" dirty="0" err="1" smtClean="0">
                <a:solidFill>
                  <a:prstClr val="black"/>
                </a:solidFill>
                <a:latin typeface="Calibri"/>
              </a:rPr>
              <a:t>vom</a:t>
            </a:r>
            <a:r>
              <a:rPr lang="en-GB" altLang="nl-NL" sz="2000" dirty="0" smtClean="0">
                <a:solidFill>
                  <a:prstClr val="black"/>
                </a:solidFill>
                <a:latin typeface="Calibri"/>
              </a:rPr>
              <a:t> </a:t>
            </a:r>
            <a:r>
              <a:rPr lang="en-GB" altLang="nl-NL" sz="2000" dirty="0" err="1" smtClean="0">
                <a:solidFill>
                  <a:prstClr val="black"/>
                </a:solidFill>
                <a:latin typeface="Calibri"/>
              </a:rPr>
              <a:t>Leguminosenanteil</a:t>
            </a:r>
            <a:r>
              <a:rPr lang="en-GB" altLang="nl-NL" sz="2000" dirty="0" smtClean="0">
                <a:solidFill>
                  <a:prstClr val="black"/>
                </a:solidFill>
                <a:latin typeface="Calibri"/>
              </a:rPr>
              <a:t> der </a:t>
            </a:r>
            <a:r>
              <a:rPr lang="en-GB" altLang="nl-NL" sz="2000" dirty="0" err="1" smtClean="0">
                <a:solidFill>
                  <a:prstClr val="black"/>
                </a:solidFill>
                <a:latin typeface="Calibri"/>
              </a:rPr>
              <a:t>Narbe</a:t>
            </a:r>
            <a:r>
              <a:rPr lang="en-GB" altLang="nl-NL" sz="2000" dirty="0" smtClean="0">
                <a:solidFill>
                  <a:prstClr val="black"/>
                </a:solidFill>
                <a:latin typeface="Calibri"/>
              </a:rPr>
              <a:t> ab: </a:t>
            </a:r>
            <a:endParaRPr lang="en-GB" altLang="nl-NL" sz="2000" dirty="0">
              <a:solidFill>
                <a:prstClr val="black"/>
              </a:solidFill>
              <a:latin typeface="Calibri"/>
            </a:endParaRPr>
          </a:p>
        </p:txBody>
      </p:sp>
      <p:graphicFrame>
        <p:nvGraphicFramePr>
          <p:cNvPr id="137244" name="Group 28">
            <a:extLst>
              <a:ext uri="{FF2B5EF4-FFF2-40B4-BE49-F238E27FC236}">
                <a16:creationId xmlns:a16="http://schemas.microsoft.com/office/drawing/2014/main" id="{17C8515F-095A-4A5D-8AAA-6DE7FC6182FA}"/>
              </a:ext>
            </a:extLst>
          </p:cNvPr>
          <p:cNvGraphicFramePr>
            <a:graphicFrameLocks noGrp="1"/>
          </p:cNvGraphicFramePr>
          <p:nvPr>
            <p:extLst>
              <p:ext uri="{D42A27DB-BD31-4B8C-83A1-F6EECF244321}">
                <p14:modId xmlns:p14="http://schemas.microsoft.com/office/powerpoint/2010/main" val="20473516"/>
              </p:ext>
            </p:extLst>
          </p:nvPr>
        </p:nvGraphicFramePr>
        <p:xfrm>
          <a:off x="0" y="4824413"/>
          <a:ext cx="9144000" cy="1798638"/>
        </p:xfrm>
        <a:graphic>
          <a:graphicData uri="http://schemas.openxmlformats.org/drawingml/2006/table">
            <a:tbl>
              <a:tblPr>
                <a:tableStyleId>{69C7853C-536D-4A76-A0AE-DD22124D55A5}</a:tableStyleId>
              </a:tblPr>
              <a:tblGrid>
                <a:gridCol w="2911475">
                  <a:extLst>
                    <a:ext uri="{9D8B030D-6E8A-4147-A177-3AD203B41FA5}">
                      <a16:colId xmlns:a16="http://schemas.microsoft.com/office/drawing/2014/main" val="20000"/>
                    </a:ext>
                  </a:extLst>
                </a:gridCol>
                <a:gridCol w="6232525">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N (kg) fest pro t </a:t>
                      </a:r>
                      <a:r>
                        <a:rPr kumimoji="0" lang="en-GB" sz="2400" u="none" strike="noStrike" cap="none" normalizeH="0" baseline="0" dirty="0" smtClean="0">
                          <a:ln>
                            <a:noFill/>
                          </a:ln>
                          <a:effectLst/>
                        </a:rPr>
                        <a:t>TM</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0"/>
                  </a:ext>
                </a:extLst>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Weißklee </a:t>
                      </a:r>
                      <a:endParaRPr kumimoji="0" lang="fr-FR" sz="24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30-46 </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1"/>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Rotklee </a:t>
                      </a:r>
                      <a:endParaRPr kumimoji="0" lang="fr-FR" sz="24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24-36</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2"/>
                  </a:ext>
                </a:extLst>
              </a:tr>
            </a:tbl>
          </a:graphicData>
        </a:graphic>
      </p:graphicFrame>
      <p:pic>
        <p:nvPicPr>
          <p:cNvPr id="51218" name="Picture 29">
            <a:extLst>
              <a:ext uri="{FF2B5EF4-FFF2-40B4-BE49-F238E27FC236}">
                <a16:creationId xmlns:a16="http://schemas.microsoft.com/office/drawing/2014/main" id="{517A8045-A48B-4376-8C74-754C9B2858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1550" y="608260"/>
            <a:ext cx="9906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30">
            <a:extLst>
              <a:ext uri="{FF2B5EF4-FFF2-40B4-BE49-F238E27FC236}">
                <a16:creationId xmlns:a16="http://schemas.microsoft.com/office/drawing/2014/main" id="{7A991B6E-27BC-42C3-8A6A-82C691C5F9E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51550" y="1352798"/>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32">
            <a:extLst>
              <a:ext uri="{FF2B5EF4-FFF2-40B4-BE49-F238E27FC236}">
                <a16:creationId xmlns:a16="http://schemas.microsoft.com/office/drawing/2014/main" id="{655B9E38-A413-4204-9694-0541E69E3A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1550" y="225688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33">
            <a:extLst>
              <a:ext uri="{FF2B5EF4-FFF2-40B4-BE49-F238E27FC236}">
                <a16:creationId xmlns:a16="http://schemas.microsoft.com/office/drawing/2014/main" id="{4D6B24F6-DD7A-4DAB-933F-70FE7C26596F}"/>
              </a:ext>
            </a:extLst>
          </p:cNvPr>
          <p:cNvPicPr>
            <a:picLocks noChangeAspect="1" noChangeArrowheads="1"/>
          </p:cNvPicPr>
          <p:nvPr/>
        </p:nvPicPr>
        <p:blipFill>
          <a:blip r:embed="rId6" cstate="screen">
            <a:lum contrast="36000"/>
            <a:extLst>
              <a:ext uri="{28A0092B-C50C-407E-A947-70E740481C1C}">
                <a14:useLocalDpi xmlns:a14="http://schemas.microsoft.com/office/drawing/2010/main"/>
              </a:ext>
            </a:extLst>
          </a:blip>
          <a:srcRect/>
          <a:stretch>
            <a:fillRect/>
          </a:stretch>
        </p:blipFill>
        <p:spPr bwMode="auto">
          <a:xfrm>
            <a:off x="6051550" y="3007246"/>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911673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62475161-DB8B-406E-B986-25C72DBF0AE1}"/>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a:solidFill>
                  <a:prstClr val="black"/>
                </a:solidFill>
                <a:latin typeface="Calibri"/>
              </a:rPr>
              <a:t>Stickstofffixierung</a:t>
            </a:r>
            <a:endParaRPr lang="fr-FR" altLang="nl-NL" sz="2400" b="1">
              <a:solidFill>
                <a:prstClr val="black"/>
              </a:solidFill>
              <a:latin typeface="Calibri"/>
            </a:endParaRPr>
          </a:p>
        </p:txBody>
      </p:sp>
      <p:sp>
        <p:nvSpPr>
          <p:cNvPr id="53251" name="Text Box 3">
            <a:extLst>
              <a:ext uri="{FF2B5EF4-FFF2-40B4-BE49-F238E27FC236}">
                <a16:creationId xmlns:a16="http://schemas.microsoft.com/office/drawing/2014/main" id="{6EC4FB5B-2C76-4E70-840F-1BC3D1FFE430}"/>
              </a:ext>
            </a:extLst>
          </p:cNvPr>
          <p:cNvSpPr txBox="1">
            <a:spLocks noChangeArrowheads="1"/>
          </p:cNvSpPr>
          <p:nvPr/>
        </p:nvSpPr>
        <p:spPr bwMode="auto">
          <a:xfrm>
            <a:off x="381000" y="475520"/>
            <a:ext cx="8382000" cy="587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eaLnBrk="0" fontAlgn="base" hangingPunct="0">
              <a:spcBef>
                <a:spcPct val="0"/>
              </a:spcBef>
              <a:spcAft>
                <a:spcPct val="0"/>
              </a:spcAft>
              <a:buFontTx/>
              <a:buNone/>
              <a:defRPr/>
            </a:pPr>
            <a:r>
              <a:rPr lang="en-GB" altLang="nl-NL" sz="2400" dirty="0">
                <a:solidFill>
                  <a:prstClr val="black"/>
                </a:solidFill>
                <a:latin typeface="Calibri"/>
              </a:rPr>
              <a:t>N-Transfer in Grasland-/Pflanzenrotation mit Rotklee</a:t>
            </a:r>
          </a:p>
          <a:p>
            <a:pPr algn="just" eaLnBrk="0" fontAlgn="base" hangingPunct="0">
              <a:spcBef>
                <a:spcPct val="0"/>
              </a:spcBef>
              <a:spcAft>
                <a:spcPct val="0"/>
              </a:spcAft>
              <a:buFontTx/>
              <a:buNone/>
              <a:defRPr/>
            </a:pPr>
            <a:endParaRPr lang="en-GB" altLang="nl-NL" sz="2400" dirty="0">
              <a:solidFill>
                <a:prstClr val="black"/>
              </a:solidFill>
              <a:latin typeface="Calibri"/>
            </a:endParaRPr>
          </a:p>
          <a:p>
            <a:pPr algn="just" eaLnBrk="0" fontAlgn="base" hangingPunct="0">
              <a:spcBef>
                <a:spcPct val="0"/>
              </a:spcBef>
              <a:spcAft>
                <a:spcPct val="0"/>
              </a:spcAft>
              <a:buFontTx/>
              <a:buNone/>
              <a:defRPr/>
            </a:pPr>
            <a:endParaRPr lang="en-GB" altLang="nl-NL" sz="2400" dirty="0">
              <a:solidFill>
                <a:prstClr val="black"/>
              </a:solidFill>
              <a:latin typeface="Calibri"/>
            </a:endParaRPr>
          </a:p>
          <a:p>
            <a:pPr algn="just" eaLnBrk="0" fontAlgn="base" hangingPunct="0">
              <a:spcBef>
                <a:spcPct val="0"/>
              </a:spcBef>
              <a:spcAft>
                <a:spcPct val="0"/>
              </a:spcAft>
              <a:buFontTx/>
              <a:buNone/>
              <a:defRPr/>
            </a:pPr>
            <a:endParaRPr lang="en-GB" altLang="nl-NL" sz="2400" dirty="0">
              <a:solidFill>
                <a:prstClr val="black"/>
              </a:solidFill>
              <a:latin typeface="Calibri"/>
            </a:endParaRPr>
          </a:p>
          <a:p>
            <a:pPr algn="just" eaLnBrk="0" fontAlgn="base" hangingPunct="0">
              <a:spcBef>
                <a:spcPct val="0"/>
              </a:spcBef>
              <a:spcAft>
                <a:spcPct val="0"/>
              </a:spcAft>
              <a:buFontTx/>
              <a:buNone/>
              <a:defRPr/>
            </a:pPr>
            <a:endParaRPr lang="en-GB" altLang="nl-NL" sz="2400" dirty="0">
              <a:solidFill>
                <a:prstClr val="black"/>
              </a:solidFill>
              <a:latin typeface="Calibri"/>
            </a:endParaRPr>
          </a:p>
          <a:p>
            <a:pPr algn="just" eaLnBrk="0" fontAlgn="base" hangingPunct="0">
              <a:spcBef>
                <a:spcPct val="0"/>
              </a:spcBef>
              <a:spcAft>
                <a:spcPct val="0"/>
              </a:spcAft>
              <a:buFontTx/>
              <a:buNone/>
              <a:defRPr/>
            </a:pPr>
            <a:endParaRPr lang="en-GB" altLang="nl-NL" sz="2400" dirty="0">
              <a:solidFill>
                <a:prstClr val="black"/>
              </a:solidFill>
              <a:latin typeface="Calibri"/>
            </a:endParaRPr>
          </a:p>
          <a:p>
            <a:pPr algn="just" eaLnBrk="0" fontAlgn="base" hangingPunct="0">
              <a:spcBef>
                <a:spcPct val="0"/>
              </a:spcBef>
              <a:spcAft>
                <a:spcPct val="0"/>
              </a:spcAft>
              <a:buFontTx/>
              <a:buNone/>
              <a:defRPr/>
            </a:pPr>
            <a:endParaRPr lang="en-GB" altLang="nl-NL" sz="2400" dirty="0">
              <a:solidFill>
                <a:prstClr val="black"/>
              </a:solidFill>
              <a:latin typeface="Calibri"/>
            </a:endParaRPr>
          </a:p>
          <a:p>
            <a:pPr algn="just" eaLnBrk="0" fontAlgn="base" hangingPunct="0">
              <a:spcBef>
                <a:spcPct val="0"/>
              </a:spcBef>
              <a:spcAft>
                <a:spcPct val="0"/>
              </a:spcAft>
              <a:buFontTx/>
              <a:buNone/>
              <a:defRPr/>
            </a:pPr>
            <a:endParaRPr lang="en-GB" altLang="nl-NL" sz="1600" dirty="0">
              <a:solidFill>
                <a:prstClr val="black"/>
              </a:solidFill>
              <a:latin typeface="Calibri"/>
            </a:endParaRPr>
          </a:p>
          <a:p>
            <a:pPr algn="just" eaLnBrk="0" fontAlgn="base" hangingPunct="0">
              <a:spcBef>
                <a:spcPct val="0"/>
              </a:spcBef>
              <a:spcAft>
                <a:spcPct val="0"/>
              </a:spcAft>
              <a:buFontTx/>
              <a:buNone/>
              <a:defRPr/>
            </a:pPr>
            <a:endParaRPr lang="en-GB" altLang="nl-NL" sz="2400" dirty="0">
              <a:solidFill>
                <a:srgbClr val="9BBB59"/>
              </a:solidFill>
              <a:latin typeface="Calibri"/>
            </a:endParaRPr>
          </a:p>
          <a:p>
            <a:pPr algn="just" eaLnBrk="0" fontAlgn="base" hangingPunct="0">
              <a:spcBef>
                <a:spcPct val="0"/>
              </a:spcBef>
              <a:spcAft>
                <a:spcPct val="0"/>
              </a:spcAft>
              <a:buFontTx/>
              <a:buNone/>
              <a:defRPr/>
            </a:pPr>
            <a:r>
              <a:rPr lang="en-GB" altLang="nl-NL" sz="2400" dirty="0">
                <a:solidFill>
                  <a:srgbClr val="9BBB59"/>
                </a:solidFill>
                <a:latin typeface="Calibri"/>
              </a:rPr>
              <a:t>Leys</a:t>
            </a:r>
          </a:p>
          <a:p>
            <a:pPr algn="just" eaLnBrk="0" fontAlgn="base" hangingPunct="0">
              <a:spcBef>
                <a:spcPct val="0"/>
              </a:spcBef>
              <a:spcAft>
                <a:spcPct val="0"/>
              </a:spcAft>
              <a:buFontTx/>
              <a:buNone/>
              <a:defRPr/>
            </a:pPr>
            <a:r>
              <a:rPr lang="en-GB" altLang="nl-NL" sz="2400" dirty="0">
                <a:solidFill>
                  <a:prstClr val="black"/>
                </a:solidFill>
                <a:latin typeface="Calibri"/>
              </a:rPr>
              <a:t>Etwa 6O kg N ha</a:t>
            </a:r>
            <a:r>
              <a:rPr lang="en-GB" altLang="nl-NL" sz="2400" baseline="30000" dirty="0">
                <a:solidFill>
                  <a:prstClr val="black"/>
                </a:solidFill>
                <a:latin typeface="Calibri"/>
              </a:rPr>
              <a:t>-1</a:t>
            </a:r>
            <a:r>
              <a:rPr lang="en-GB" altLang="nl-NL" sz="2400" dirty="0">
                <a:solidFill>
                  <a:prstClr val="black"/>
                </a:solidFill>
                <a:latin typeface="Calibri"/>
              </a:rPr>
              <a:t> für die Folgekultur</a:t>
            </a:r>
          </a:p>
          <a:p>
            <a:pPr algn="just" eaLnBrk="0" fontAlgn="base" hangingPunct="0">
              <a:spcBef>
                <a:spcPct val="0"/>
              </a:spcBef>
              <a:spcAft>
                <a:spcPct val="0"/>
              </a:spcAft>
              <a:buFontTx/>
              <a:buNone/>
              <a:defRPr/>
            </a:pPr>
            <a:endParaRPr lang="en-GB" altLang="nl-NL" sz="2400" dirty="0">
              <a:solidFill>
                <a:prstClr val="black"/>
              </a:solidFill>
              <a:latin typeface="Calibri"/>
            </a:endParaRPr>
          </a:p>
          <a:p>
            <a:pPr algn="just" eaLnBrk="0" fontAlgn="base" hangingPunct="0">
              <a:spcBef>
                <a:spcPct val="0"/>
              </a:spcBef>
              <a:spcAft>
                <a:spcPct val="0"/>
              </a:spcAft>
              <a:buFontTx/>
              <a:buNone/>
              <a:defRPr/>
            </a:pPr>
            <a:r>
              <a:rPr lang="en-GB" altLang="nl-NL" sz="2400" dirty="0">
                <a:solidFill>
                  <a:srgbClr val="9BBB59"/>
                </a:solidFill>
                <a:latin typeface="Calibri"/>
              </a:rPr>
              <a:t>Flächenstilllegung</a:t>
            </a:r>
          </a:p>
          <a:p>
            <a:pPr marL="342900" indent="-342900" algn="just" eaLnBrk="0" fontAlgn="base" hangingPunct="0">
              <a:spcBef>
                <a:spcPct val="0"/>
              </a:spcBef>
              <a:spcAft>
                <a:spcPct val="0"/>
              </a:spcAft>
              <a:defRPr/>
            </a:pPr>
            <a:r>
              <a:rPr lang="en-GB" altLang="nl-NL" sz="2400" dirty="0">
                <a:solidFill>
                  <a:prstClr val="black"/>
                </a:solidFill>
                <a:latin typeface="Calibri"/>
              </a:rPr>
              <a:t>80-160 kg N ha</a:t>
            </a:r>
            <a:r>
              <a:rPr lang="en-GB" altLang="nl-NL" sz="2400" baseline="30000" dirty="0">
                <a:solidFill>
                  <a:prstClr val="black"/>
                </a:solidFill>
                <a:latin typeface="Calibri"/>
              </a:rPr>
              <a:t>-1</a:t>
            </a:r>
            <a:r>
              <a:rPr lang="en-GB" altLang="nl-NL" sz="2400" dirty="0">
                <a:solidFill>
                  <a:prstClr val="black"/>
                </a:solidFill>
                <a:latin typeface="Calibri"/>
              </a:rPr>
              <a:t> für folgende </a:t>
            </a:r>
            <a:r>
              <a:rPr lang="en-GB" altLang="nl-NL" sz="2400" dirty="0" err="1">
                <a:solidFill>
                  <a:prstClr val="black"/>
                </a:solidFill>
                <a:latin typeface="Calibri"/>
              </a:rPr>
              <a:t>Kulturen</a:t>
            </a:r>
            <a:r>
              <a:rPr lang="en-GB" altLang="nl-NL" sz="2400" dirty="0">
                <a:solidFill>
                  <a:prstClr val="black"/>
                </a:solidFill>
                <a:latin typeface="Calibri"/>
              </a:rPr>
              <a:t> </a:t>
            </a:r>
            <a:r>
              <a:rPr lang="en-GB" altLang="nl-NL" sz="2400" dirty="0" err="1" smtClean="0">
                <a:solidFill>
                  <a:prstClr val="black"/>
                </a:solidFill>
                <a:latin typeface="Calibri"/>
              </a:rPr>
              <a:t>nach</a:t>
            </a:r>
            <a:r>
              <a:rPr lang="en-GB" altLang="nl-NL" sz="2400" dirty="0" smtClean="0">
                <a:solidFill>
                  <a:prstClr val="black"/>
                </a:solidFill>
                <a:latin typeface="Calibri"/>
              </a:rPr>
              <a:t> </a:t>
            </a:r>
            <a:r>
              <a:rPr lang="en-GB" altLang="nl-NL" sz="2400" dirty="0">
                <a:solidFill>
                  <a:prstClr val="black"/>
                </a:solidFill>
                <a:latin typeface="Calibri"/>
              </a:rPr>
              <a:t>Leguminosen-Gras-Gemischen</a:t>
            </a:r>
          </a:p>
          <a:p>
            <a:pPr marL="342900" indent="-342900" algn="just" eaLnBrk="0" fontAlgn="base" hangingPunct="0">
              <a:spcBef>
                <a:spcPct val="0"/>
              </a:spcBef>
              <a:spcAft>
                <a:spcPct val="0"/>
              </a:spcAft>
              <a:defRPr/>
            </a:pPr>
            <a:r>
              <a:rPr lang="en-GB" altLang="nl-NL" sz="2400" dirty="0">
                <a:solidFill>
                  <a:prstClr val="black"/>
                </a:solidFill>
                <a:latin typeface="Calibri"/>
              </a:rPr>
              <a:t>160-260 kg N ha</a:t>
            </a:r>
            <a:r>
              <a:rPr lang="en-GB" altLang="nl-NL" sz="2400" baseline="30000" dirty="0">
                <a:solidFill>
                  <a:prstClr val="black"/>
                </a:solidFill>
                <a:latin typeface="Calibri"/>
              </a:rPr>
              <a:t>-1</a:t>
            </a:r>
            <a:r>
              <a:rPr lang="en-GB" altLang="nl-NL" sz="2400" dirty="0">
                <a:solidFill>
                  <a:prstClr val="black"/>
                </a:solidFill>
                <a:latin typeface="Calibri"/>
              </a:rPr>
              <a:t> </a:t>
            </a:r>
            <a:r>
              <a:rPr lang="en-GB" altLang="nl-NL" sz="2400" dirty="0" err="1">
                <a:solidFill>
                  <a:prstClr val="black"/>
                </a:solidFill>
                <a:latin typeface="Calibri"/>
              </a:rPr>
              <a:t>nach</a:t>
            </a:r>
            <a:r>
              <a:rPr lang="en-GB" altLang="nl-NL" sz="2400" dirty="0">
                <a:solidFill>
                  <a:prstClr val="black"/>
                </a:solidFill>
                <a:latin typeface="Calibri"/>
              </a:rPr>
              <a:t> </a:t>
            </a:r>
            <a:r>
              <a:rPr lang="en-GB" altLang="nl-NL" sz="2400" dirty="0" err="1" smtClean="0">
                <a:solidFill>
                  <a:prstClr val="black"/>
                </a:solidFill>
                <a:latin typeface="Calibri"/>
              </a:rPr>
              <a:t>Leguminosenreinsaaten</a:t>
            </a:r>
            <a:endParaRPr lang="en-GB" altLang="nl-NL" sz="2400" dirty="0">
              <a:solidFill>
                <a:prstClr val="black"/>
              </a:solidFill>
              <a:latin typeface="Calibri"/>
            </a:endParaRPr>
          </a:p>
        </p:txBody>
      </p:sp>
      <p:grpSp>
        <p:nvGrpSpPr>
          <p:cNvPr id="53252" name="Group 24">
            <a:extLst>
              <a:ext uri="{FF2B5EF4-FFF2-40B4-BE49-F238E27FC236}">
                <a16:creationId xmlns:a16="http://schemas.microsoft.com/office/drawing/2014/main" id="{21BE4B0E-05BD-4E29-AA8C-33D38E3F69F6}"/>
              </a:ext>
            </a:extLst>
          </p:cNvPr>
          <p:cNvGrpSpPr>
            <a:grpSpLocks/>
          </p:cNvGrpSpPr>
          <p:nvPr/>
        </p:nvGrpSpPr>
        <p:grpSpPr bwMode="auto">
          <a:xfrm>
            <a:off x="1439862" y="903287"/>
            <a:ext cx="6264275" cy="2678113"/>
            <a:chOff x="806" y="576"/>
            <a:chExt cx="3946" cy="1687"/>
          </a:xfrm>
        </p:grpSpPr>
        <p:sp>
          <p:nvSpPr>
            <p:cNvPr id="53253" name="Rectangle 18">
              <a:extLst>
                <a:ext uri="{FF2B5EF4-FFF2-40B4-BE49-F238E27FC236}">
                  <a16:creationId xmlns:a16="http://schemas.microsoft.com/office/drawing/2014/main" id="{CD94F059-307E-4C91-BCED-BCD76A8B5445}"/>
                </a:ext>
              </a:extLst>
            </p:cNvPr>
            <p:cNvSpPr>
              <a:spLocks noChangeArrowheads="1"/>
            </p:cNvSpPr>
            <p:nvPr/>
          </p:nvSpPr>
          <p:spPr bwMode="auto">
            <a:xfrm>
              <a:off x="1920" y="912"/>
              <a:ext cx="912" cy="1344"/>
            </a:xfrm>
            <a:prstGeom prst="rect">
              <a:avLst/>
            </a:prstGeom>
            <a:solidFill>
              <a:srgbClr val="009A73"/>
            </a:solidFill>
            <a:ln w="28575">
              <a:solidFill>
                <a:srgbClr val="FFFF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lang="fr-FR" altLang="nl-NL" sz="2400" dirty="0" err="1">
                  <a:solidFill>
                    <a:prstClr val="black"/>
                  </a:solidFill>
                  <a:latin typeface="Calibri"/>
                </a:rPr>
                <a:t>Leys</a:t>
              </a:r>
              <a:endParaRPr lang="fr-FR" altLang="nl-NL" sz="2400" dirty="0">
                <a:solidFill>
                  <a:prstClr val="black"/>
                </a:solidFill>
                <a:latin typeface="Calibri"/>
              </a:endParaRPr>
            </a:p>
          </p:txBody>
        </p:sp>
        <p:sp>
          <p:nvSpPr>
            <p:cNvPr id="53254" name="Rectangle 19">
              <a:extLst>
                <a:ext uri="{FF2B5EF4-FFF2-40B4-BE49-F238E27FC236}">
                  <a16:creationId xmlns:a16="http://schemas.microsoft.com/office/drawing/2014/main" id="{B23C2DD8-2983-4D8A-91FD-53EB23E9EF47}"/>
                </a:ext>
              </a:extLst>
            </p:cNvPr>
            <p:cNvSpPr>
              <a:spLocks noChangeArrowheads="1"/>
            </p:cNvSpPr>
            <p:nvPr/>
          </p:nvSpPr>
          <p:spPr bwMode="auto">
            <a:xfrm>
              <a:off x="2832" y="919"/>
              <a:ext cx="1920" cy="1344"/>
            </a:xfrm>
            <a:prstGeom prst="rect">
              <a:avLst/>
            </a:prstGeom>
            <a:solidFill>
              <a:srgbClr val="CABE0E"/>
            </a:solidFill>
            <a:ln w="28575">
              <a:solidFill>
                <a:srgbClr val="FFFF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lang="fr-FR" altLang="nl-NL" sz="2400" b="1">
                  <a:solidFill>
                    <a:prstClr val="black"/>
                  </a:solidFill>
                  <a:latin typeface="Calibri"/>
                </a:rPr>
                <a:t>Ernten</a:t>
              </a:r>
              <a:endParaRPr lang="fr-FR" altLang="nl-NL" sz="2400">
                <a:solidFill>
                  <a:prstClr val="black"/>
                </a:solidFill>
                <a:latin typeface="Calibri"/>
              </a:endParaRPr>
            </a:p>
          </p:txBody>
        </p:sp>
        <p:sp>
          <p:nvSpPr>
            <p:cNvPr id="139284" name="AutoShape 20">
              <a:extLst>
                <a:ext uri="{FF2B5EF4-FFF2-40B4-BE49-F238E27FC236}">
                  <a16:creationId xmlns:a16="http://schemas.microsoft.com/office/drawing/2014/main" id="{C760B7F3-0F73-4F36-A96A-39608D32743F}"/>
                </a:ext>
              </a:extLst>
            </p:cNvPr>
            <p:cNvSpPr>
              <a:spLocks noChangeArrowheads="1"/>
            </p:cNvSpPr>
            <p:nvPr/>
          </p:nvSpPr>
          <p:spPr bwMode="auto">
            <a:xfrm rot="10800000" flipH="1" flipV="1">
              <a:off x="2352" y="672"/>
              <a:ext cx="960" cy="480"/>
            </a:xfrm>
            <a:custGeom>
              <a:avLst/>
              <a:gdLst>
                <a:gd name="T0" fmla="*/ 480 w 21600"/>
                <a:gd name="T1" fmla="*/ 0 h 21600"/>
                <a:gd name="T2" fmla="*/ 120 w 21600"/>
                <a:gd name="T3" fmla="*/ 240 h 21600"/>
                <a:gd name="T4" fmla="*/ 480 w 21600"/>
                <a:gd name="T5" fmla="*/ 120 h 21600"/>
                <a:gd name="T6" fmla="*/ 1080 w 21600"/>
                <a:gd name="T7" fmla="*/ 240 h 21600"/>
                <a:gd name="T8" fmla="*/ 840 w 21600"/>
                <a:gd name="T9" fmla="*/ 360 h 21600"/>
                <a:gd name="T10" fmla="*/ 600 w 21600"/>
                <a:gd name="T11" fmla="*/ 240 h 21600"/>
                <a:gd name="T12" fmla="*/ 0 60000 65536"/>
                <a:gd name="T13" fmla="*/ 0 60000 65536"/>
                <a:gd name="T14" fmla="*/ 0 60000 65536"/>
                <a:gd name="T15" fmla="*/ 0 60000 65536"/>
                <a:gd name="T16" fmla="*/ 0 60000 65536"/>
                <a:gd name="T17" fmla="*/ 0 60000 65536"/>
                <a:gd name="T18" fmla="*/ 3173 w 21600"/>
                <a:gd name="T19" fmla="*/ 3150 h 21600"/>
                <a:gd name="T20" fmla="*/ 18428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defRPr/>
              </a:pPr>
              <a:endParaRPr lang="nl-NL" sz="2400">
                <a:solidFill>
                  <a:prstClr val="black"/>
                </a:solidFill>
                <a:ea typeface="MS PGothic" panose="020B0600070205080204" pitchFamily="34" charset="-128"/>
              </a:endParaRPr>
            </a:p>
          </p:txBody>
        </p:sp>
        <p:sp>
          <p:nvSpPr>
            <p:cNvPr id="53256" name="Text Box 21">
              <a:extLst>
                <a:ext uri="{FF2B5EF4-FFF2-40B4-BE49-F238E27FC236}">
                  <a16:creationId xmlns:a16="http://schemas.microsoft.com/office/drawing/2014/main" id="{683A8AC5-D87B-4173-83E0-69CA4D3BB5B3}"/>
                </a:ext>
              </a:extLst>
            </p:cNvPr>
            <p:cNvSpPr txBox="1">
              <a:spLocks noChangeArrowheads="1"/>
            </p:cNvSpPr>
            <p:nvPr/>
          </p:nvSpPr>
          <p:spPr bwMode="auto">
            <a:xfrm>
              <a:off x="3312" y="576"/>
              <a:ext cx="821" cy="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2400" b="1">
                  <a:solidFill>
                    <a:prstClr val="black"/>
                  </a:solidFill>
                  <a:latin typeface="Calibri"/>
                </a:rPr>
                <a:t>Stickstoff</a:t>
              </a:r>
            </a:p>
          </p:txBody>
        </p:sp>
        <p:pic>
          <p:nvPicPr>
            <p:cNvPr id="53257" name="Picture 23">
              <a:extLst>
                <a:ext uri="{FF2B5EF4-FFF2-40B4-BE49-F238E27FC236}">
                  <a16:creationId xmlns:a16="http://schemas.microsoft.com/office/drawing/2014/main" id="{0821D441-1842-4209-A57F-DA268636F0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 y="912"/>
              <a:ext cx="1114" cy="1344"/>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7918570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AB4CA10A-9A3E-4BFA-A130-E6AA3E4DCC05}"/>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a:rPr>
              <a:t>Nutzung von Weißklee</a:t>
            </a:r>
            <a:endParaRPr lang="fr-FR" altLang="nl-NL" sz="2400" b="1" dirty="0">
              <a:solidFill>
                <a:prstClr val="black"/>
              </a:solidFill>
              <a:latin typeface="Calibri"/>
            </a:endParaRPr>
          </a:p>
        </p:txBody>
      </p:sp>
      <p:graphicFrame>
        <p:nvGraphicFramePr>
          <p:cNvPr id="143437" name="Group 77">
            <a:extLst>
              <a:ext uri="{FF2B5EF4-FFF2-40B4-BE49-F238E27FC236}">
                <a16:creationId xmlns:a16="http://schemas.microsoft.com/office/drawing/2014/main" id="{C77B5146-191A-427D-A284-061BE0778054}"/>
              </a:ext>
            </a:extLst>
          </p:cNvPr>
          <p:cNvGraphicFramePr>
            <a:graphicFrameLocks noGrp="1"/>
          </p:cNvGraphicFramePr>
          <p:nvPr>
            <p:extLst>
              <p:ext uri="{D42A27DB-BD31-4B8C-83A1-F6EECF244321}">
                <p14:modId xmlns:p14="http://schemas.microsoft.com/office/powerpoint/2010/main" val="1575780527"/>
              </p:ext>
            </p:extLst>
          </p:nvPr>
        </p:nvGraphicFramePr>
        <p:xfrm>
          <a:off x="83127" y="761999"/>
          <a:ext cx="9059286" cy="5861409"/>
        </p:xfrm>
        <a:graphic>
          <a:graphicData uri="http://schemas.openxmlformats.org/drawingml/2006/table">
            <a:tbl>
              <a:tblPr>
                <a:tableStyleId>{8799B23B-EC83-4686-B30A-512413B5E67A}</a:tableStyleId>
              </a:tblPr>
              <a:tblGrid>
                <a:gridCol w="2490164">
                  <a:extLst>
                    <a:ext uri="{9D8B030D-6E8A-4147-A177-3AD203B41FA5}">
                      <a16:colId xmlns:a16="http://schemas.microsoft.com/office/drawing/2014/main" val="20000"/>
                    </a:ext>
                  </a:extLst>
                </a:gridCol>
                <a:gridCol w="2642750">
                  <a:extLst>
                    <a:ext uri="{9D8B030D-6E8A-4147-A177-3AD203B41FA5}">
                      <a16:colId xmlns:a16="http://schemas.microsoft.com/office/drawing/2014/main" val="20001"/>
                    </a:ext>
                  </a:extLst>
                </a:gridCol>
                <a:gridCol w="3926372">
                  <a:extLst>
                    <a:ext uri="{9D8B030D-6E8A-4147-A177-3AD203B41FA5}">
                      <a16:colId xmlns:a16="http://schemas.microsoft.com/office/drawing/2014/main" val="20002"/>
                    </a:ext>
                  </a:extLst>
                </a:gridCol>
              </a:tblGrid>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Faktoren</a:t>
                      </a:r>
                      <a:r>
                        <a:rPr kumimoji="0" lang="en-GB" sz="1600" u="none" strike="noStrike" cap="none" normalizeH="0" baseline="0" dirty="0">
                          <a:ln>
                            <a:noFill/>
                          </a:ln>
                          <a:effectLst/>
                        </a:rPr>
                        <a:t> </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0"/>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N </a:t>
                      </a:r>
                      <a:r>
                        <a:rPr kumimoji="0" lang="en-GB" sz="1600" u="none" strike="noStrike" cap="none" normalizeH="0" baseline="0" dirty="0" err="1" smtClean="0">
                          <a:ln>
                            <a:noFill/>
                          </a:ln>
                          <a:effectLst/>
                        </a:rPr>
                        <a:t>Dünger</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0 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Hoch N </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1"/>
                  </a:ext>
                </a:extLst>
              </a:tr>
              <a:tr h="474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Zeitpunkt</a:t>
                      </a:r>
                      <a:r>
                        <a:rPr kumimoji="0" lang="en-GB" sz="1600" u="none" strike="noStrike" cap="none" normalizeH="0" baseline="0" dirty="0" smtClean="0">
                          <a:ln>
                            <a:noFill/>
                          </a:ln>
                          <a:effectLst/>
                        </a:rPr>
                        <a:t> N </a:t>
                      </a:r>
                      <a:r>
                        <a:rPr kumimoji="0" lang="en-GB" sz="1600" u="none" strike="noStrike" cap="none" normalizeH="0" baseline="0" dirty="0" err="1" smtClean="0">
                          <a:ln>
                            <a:noFill/>
                          </a:ln>
                          <a:effectLst/>
                        </a:rPr>
                        <a:t>Düngung</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Spätsommer</a:t>
                      </a:r>
                      <a:r>
                        <a:rPr kumimoji="0" lang="en-GB" sz="1600" u="none" strike="noStrike" cap="none" normalizeH="0" baseline="0" dirty="0">
                          <a:ln>
                            <a:noFill/>
                          </a:ln>
                          <a:effectLst/>
                        </a:rPr>
                        <a:t> und </a:t>
                      </a:r>
                      <a:r>
                        <a:rPr kumimoji="0" lang="en-GB" sz="1600" u="none" strike="noStrike" cap="none" normalizeH="0" baseline="0" dirty="0" err="1">
                          <a:ln>
                            <a:noFill/>
                          </a:ln>
                          <a:effectLst/>
                        </a:rPr>
                        <a:t>Herbst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Frühjahr und Frühsommer</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2"/>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Art des N-Düngers</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Organisch</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anorganisch</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3"/>
                  </a:ext>
                </a:extLst>
              </a:tr>
              <a:tr h="11858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Tierart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Rinder</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Schafe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geringe Verzweigung, dünne kurze Internodien der </a:t>
                      </a:r>
                      <a:r>
                        <a:rPr kumimoji="0" lang="en-GB" sz="1600" u="none" strike="noStrike" cap="none" normalizeH="0" baseline="0" dirty="0" err="1">
                          <a:ln>
                            <a:noFill/>
                          </a:ln>
                          <a:effectLst/>
                        </a:rPr>
                        <a:t>Stolone</a:t>
                      </a:r>
                      <a:r>
                        <a:rPr kumimoji="0" lang="en-GB" sz="1600" u="none" strike="noStrike" cap="none" normalizeH="0" baseline="0" dirty="0">
                          <a:ln>
                            <a:noFill/>
                          </a:ln>
                          <a:effectLst/>
                        </a:rPr>
                        <a:t>, kleine Blattgröße, reduzierter WSC-Gehalt der </a:t>
                      </a:r>
                      <a:r>
                        <a:rPr kumimoji="0" lang="en-GB" sz="1600" u="none" strike="noStrike" cap="none" normalizeH="0" baseline="0" dirty="0" err="1">
                          <a:ln>
                            <a:noFill/>
                          </a:ln>
                          <a:effectLst/>
                        </a:rPr>
                        <a:t>Stolone</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4"/>
                  </a:ext>
                </a:extLst>
              </a:tr>
              <a:tr h="574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Dauer der </a:t>
                      </a:r>
                      <a:r>
                        <a:rPr kumimoji="0" lang="en-GB" sz="1600" u="none" strike="noStrike" cap="none" normalizeH="0" baseline="0" dirty="0" err="1">
                          <a:ln>
                            <a:noFill/>
                          </a:ln>
                          <a:effectLst/>
                        </a:rPr>
                        <a:t>Schafbeweidung</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Herbst</a:t>
                      </a:r>
                      <a:r>
                        <a:rPr kumimoji="0" lang="en-GB" sz="1600" u="none" strike="noStrike" cap="none" normalizeH="0" baseline="0" dirty="0">
                          <a:ln>
                            <a:noFill/>
                          </a:ln>
                          <a:effectLst/>
                        </a:rPr>
                        <a:t> und </a:t>
                      </a:r>
                      <a:r>
                        <a:rPr kumimoji="0" lang="en-GB" sz="1600" u="none" strike="noStrike" cap="none" normalizeH="0" baseline="0" dirty="0" err="1" smtClean="0">
                          <a:ln>
                            <a:noFill/>
                          </a:ln>
                          <a:effectLst/>
                        </a:rPr>
                        <a:t>frühes</a:t>
                      </a:r>
                      <a:r>
                        <a:rPr kumimoji="0" lang="en-GB" sz="1600" u="none" strike="noStrike" cap="none" normalizeH="0" baseline="0" dirty="0" smtClean="0">
                          <a:ln>
                            <a:noFill/>
                          </a:ln>
                          <a:effectLst/>
                        </a:rPr>
                        <a:t> </a:t>
                      </a:r>
                      <a:r>
                        <a:rPr kumimoji="0" lang="en-GB" sz="1600" u="none" strike="noStrike" cap="none" normalizeH="0" baseline="0" dirty="0" err="1" smtClean="0">
                          <a:ln>
                            <a:noFill/>
                          </a:ln>
                          <a:effectLst/>
                        </a:rPr>
                        <a:t>Frühjahr</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Rest des Jahres</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5"/>
                  </a:ext>
                </a:extLst>
              </a:tr>
              <a:tr h="3559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Entblätterungssintervall</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Häufig</a:t>
                      </a:r>
                      <a:r>
                        <a:rPr kumimoji="0" lang="en-GB" sz="1600" u="none" strike="noStrike" cap="none" normalizeH="0" baseline="0" dirty="0">
                          <a:ln>
                            <a:noFill/>
                          </a:ln>
                          <a:effectLst/>
                        </a:rPr>
                        <a:t> (</a:t>
                      </a:r>
                      <a:r>
                        <a:rPr kumimoji="0" lang="en-GB" sz="1600" u="none" strike="noStrike" cap="none" normalizeH="0" baseline="0" dirty="0" err="1">
                          <a:ln>
                            <a:noFill/>
                          </a:ln>
                          <a:effectLst/>
                        </a:rPr>
                        <a:t>Weide</a:t>
                      </a:r>
                      <a:r>
                        <a:rPr kumimoji="0" lang="en-GB" sz="1600" u="none" strike="noStrike" cap="none" normalizeH="0" baseline="0" dirty="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Selten</a:t>
                      </a:r>
                      <a:r>
                        <a:rPr kumimoji="0" lang="en-GB" sz="1600" u="none" strike="noStrike" cap="none" normalizeH="0" baseline="0" dirty="0">
                          <a:ln>
                            <a:noFill/>
                          </a:ln>
                          <a:effectLst/>
                        </a:rPr>
                        <a:t> </a:t>
                      </a:r>
                      <a:r>
                        <a:rPr kumimoji="0" lang="en-GB" sz="1600" u="none" strike="noStrike" cap="none" normalizeH="0" baseline="0" dirty="0" smtClean="0">
                          <a:ln>
                            <a:noFill/>
                          </a:ln>
                          <a:effectLst/>
                        </a:rPr>
                        <a:t>(</a:t>
                      </a:r>
                      <a:r>
                        <a:rPr kumimoji="0" lang="en-GB" sz="1600" u="none" strike="noStrike" cap="none" normalizeH="0" baseline="0" dirty="0" err="1" smtClean="0">
                          <a:ln>
                            <a:noFill/>
                          </a:ln>
                          <a:effectLst/>
                        </a:rPr>
                        <a:t>Schnittnutzung</a:t>
                      </a:r>
                      <a:r>
                        <a:rPr kumimoji="0" lang="en-GB" sz="1600" u="none" strike="noStrike" cap="none" normalizeH="0" baseline="0" dirty="0" smtClean="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6"/>
                  </a:ext>
                </a:extLst>
              </a:tr>
              <a:tr h="1108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Schnittsystem</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Früh (Silage)</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Spät (Heu)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weit rot/rot Lichtverhältnis hoch: Stolonenverzweigung und Anzahl der Wachstumspunkte reduziert</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7"/>
                  </a:ext>
                </a:extLst>
              </a:tr>
              <a:tr h="621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Weide</a:t>
                      </a:r>
                      <a:r>
                        <a:rPr kumimoji="0" lang="en-GB" sz="1600" u="none" strike="noStrike" cap="none" normalizeH="0" baseline="0" dirty="0" smtClean="0">
                          <a:ln>
                            <a:noFill/>
                          </a:ln>
                          <a:effectLst/>
                        </a:rPr>
                        <a:t>-</a:t>
                      </a:r>
                      <a:r>
                        <a:rPr kumimoji="0" lang="en-GB" sz="1600" u="none" strike="noStrike" cap="none" normalizeH="0" baseline="0" dirty="0">
                          <a:ln>
                            <a:noFill/>
                          </a:ln>
                          <a:effectLst/>
                        </a:rPr>
                        <a:t>/</a:t>
                      </a:r>
                      <a:r>
                        <a:rPr kumimoji="0" lang="en-GB" sz="1600" u="none" strike="noStrike" cap="none" normalizeH="0" baseline="0" dirty="0" err="1" smtClean="0">
                          <a:ln>
                            <a:noFill/>
                          </a:ln>
                          <a:effectLst/>
                        </a:rPr>
                        <a:t>Schnittkombination</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Zwischensilagenschnitt (Wiederherstellung von Stolonen)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Trampeln (schädliche </a:t>
                      </a:r>
                      <a:r>
                        <a:rPr kumimoji="0" lang="en-GB" sz="1600" u="none" strike="noStrike" cap="none" normalizeH="0" baseline="0" dirty="0" err="1">
                          <a:ln>
                            <a:noFill/>
                          </a:ln>
                          <a:effectLst/>
                        </a:rPr>
                        <a:t>Stolone</a:t>
                      </a:r>
                      <a:r>
                        <a:rPr kumimoji="0" lang="en-GB" sz="1600" u="none" strike="noStrike" cap="none" normalizeH="0" baseline="0" dirty="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8"/>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Weidesystem</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Rotationsweide</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smtClean="0">
                          <a:ln>
                            <a:noFill/>
                          </a:ln>
                          <a:effectLst/>
                        </a:rPr>
                        <a:t>Standweide</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9"/>
                  </a:ext>
                </a:extLst>
              </a:tr>
            </a:tbl>
          </a:graphicData>
        </a:graphic>
      </p:graphicFrame>
      <p:pic>
        <p:nvPicPr>
          <p:cNvPr id="55345" name="Picture 67" descr="smiley-grin">
            <a:extLst>
              <a:ext uri="{FF2B5EF4-FFF2-40B4-BE49-F238E27FC236}">
                <a16:creationId xmlns:a16="http://schemas.microsoft.com/office/drawing/2014/main" id="{96521DFD-77E9-4BCA-8745-66C0707095FC}"/>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6576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6" name="Picture 70" descr="smiley-sad">
            <a:extLst>
              <a:ext uri="{FF2B5EF4-FFF2-40B4-BE49-F238E27FC236}">
                <a16:creationId xmlns:a16="http://schemas.microsoft.com/office/drawing/2014/main" id="{38C6CC2C-117A-4D7A-B730-881231612E8F}"/>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0104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7" name="Picture 71" descr="smiley-angry">
            <a:extLst>
              <a:ext uri="{FF2B5EF4-FFF2-40B4-BE49-F238E27FC236}">
                <a16:creationId xmlns:a16="http://schemas.microsoft.com/office/drawing/2014/main" id="{CD33AF40-1492-433B-9101-50244C54026F}"/>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696200" y="442191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8" name="Picture 76">
            <a:extLst>
              <a:ext uri="{FF2B5EF4-FFF2-40B4-BE49-F238E27FC236}">
                <a16:creationId xmlns:a16="http://schemas.microsoft.com/office/drawing/2014/main" id="{656B3245-9A9C-4D6C-AC86-2CE49B8DD49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99309" y="0"/>
            <a:ext cx="965200" cy="72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endParaRPr>
          </a:p>
        </p:txBody>
      </p:sp>
    </p:spTree>
    <p:extLst>
      <p:ext uri="{BB962C8B-B14F-4D97-AF65-F5344CB8AC3E}">
        <p14:creationId xmlns:p14="http://schemas.microsoft.com/office/powerpoint/2010/main" val="20860606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7346" name="Rectangle 4">
            <a:extLst>
              <a:ext uri="{FF2B5EF4-FFF2-40B4-BE49-F238E27FC236}">
                <a16:creationId xmlns:a16="http://schemas.microsoft.com/office/drawing/2014/main" id="{DA772FE2-754C-42C0-81D7-65D93E91C3B6}"/>
              </a:ext>
            </a:extLst>
          </p:cNvPr>
          <p:cNvSpPr>
            <a:spLocks noChangeArrowheads="1"/>
          </p:cNvSpPr>
          <p:nvPr/>
        </p:nvSpPr>
        <p:spPr bwMode="auto">
          <a:xfrm>
            <a:off x="2519363" y="129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endParaRPr lang="nl-NL" altLang="nl-NL" sz="2400">
              <a:solidFill>
                <a:srgbClr val="000000"/>
              </a:solidFill>
            </a:endParaRPr>
          </a:p>
        </p:txBody>
      </p:sp>
      <p:sp>
        <p:nvSpPr>
          <p:cNvPr id="57347" name="Line 9">
            <a:extLst>
              <a:ext uri="{FF2B5EF4-FFF2-40B4-BE49-F238E27FC236}">
                <a16:creationId xmlns:a16="http://schemas.microsoft.com/office/drawing/2014/main" id="{2085F06A-FDDF-4AF7-9F3D-D937902530E5}"/>
              </a:ext>
            </a:extLst>
          </p:cNvPr>
          <p:cNvSpPr>
            <a:spLocks noChangeShapeType="1"/>
          </p:cNvSpPr>
          <p:nvPr/>
        </p:nvSpPr>
        <p:spPr bwMode="auto">
          <a:xfrm>
            <a:off x="2362200" y="1828800"/>
            <a:ext cx="0" cy="33528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57348" name="Line 10">
            <a:extLst>
              <a:ext uri="{FF2B5EF4-FFF2-40B4-BE49-F238E27FC236}">
                <a16:creationId xmlns:a16="http://schemas.microsoft.com/office/drawing/2014/main" id="{602703C6-7995-41C6-9CA2-90D65BE9C725}"/>
              </a:ext>
            </a:extLst>
          </p:cNvPr>
          <p:cNvSpPr>
            <a:spLocks noChangeShapeType="1"/>
          </p:cNvSpPr>
          <p:nvPr/>
        </p:nvSpPr>
        <p:spPr bwMode="auto">
          <a:xfrm>
            <a:off x="2362200" y="5181600"/>
            <a:ext cx="44958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57349" name="Line 13">
            <a:extLst>
              <a:ext uri="{FF2B5EF4-FFF2-40B4-BE49-F238E27FC236}">
                <a16:creationId xmlns:a16="http://schemas.microsoft.com/office/drawing/2014/main" id="{6F872BA7-4671-47CD-9F0E-00710EDDED5C}"/>
              </a:ext>
            </a:extLst>
          </p:cNvPr>
          <p:cNvSpPr>
            <a:spLocks noChangeShapeType="1"/>
          </p:cNvSpPr>
          <p:nvPr/>
        </p:nvSpPr>
        <p:spPr bwMode="auto">
          <a:xfrm>
            <a:off x="2286000" y="18288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57350" name="Line 14">
            <a:extLst>
              <a:ext uri="{FF2B5EF4-FFF2-40B4-BE49-F238E27FC236}">
                <a16:creationId xmlns:a16="http://schemas.microsoft.com/office/drawing/2014/main" id="{4F0DAF6C-B3A7-4A63-9F0D-77391804CFED}"/>
              </a:ext>
            </a:extLst>
          </p:cNvPr>
          <p:cNvSpPr>
            <a:spLocks noChangeShapeType="1"/>
          </p:cNvSpPr>
          <p:nvPr/>
        </p:nvSpPr>
        <p:spPr bwMode="auto">
          <a:xfrm>
            <a:off x="2286000" y="25146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57351" name="Line 15">
            <a:extLst>
              <a:ext uri="{FF2B5EF4-FFF2-40B4-BE49-F238E27FC236}">
                <a16:creationId xmlns:a16="http://schemas.microsoft.com/office/drawing/2014/main" id="{DEF1E93E-5A6D-4093-A8B4-D0AB9205EF09}"/>
              </a:ext>
            </a:extLst>
          </p:cNvPr>
          <p:cNvSpPr>
            <a:spLocks noChangeShapeType="1"/>
          </p:cNvSpPr>
          <p:nvPr/>
        </p:nvSpPr>
        <p:spPr bwMode="auto">
          <a:xfrm>
            <a:off x="2286000" y="32004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57352" name="Line 16">
            <a:extLst>
              <a:ext uri="{FF2B5EF4-FFF2-40B4-BE49-F238E27FC236}">
                <a16:creationId xmlns:a16="http://schemas.microsoft.com/office/drawing/2014/main" id="{AA669C8C-1F6C-4A30-A600-82C09CC28BD6}"/>
              </a:ext>
            </a:extLst>
          </p:cNvPr>
          <p:cNvSpPr>
            <a:spLocks noChangeShapeType="1"/>
          </p:cNvSpPr>
          <p:nvPr/>
        </p:nvSpPr>
        <p:spPr bwMode="auto">
          <a:xfrm>
            <a:off x="2286000" y="38862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57353" name="Line 17">
            <a:extLst>
              <a:ext uri="{FF2B5EF4-FFF2-40B4-BE49-F238E27FC236}">
                <a16:creationId xmlns:a16="http://schemas.microsoft.com/office/drawing/2014/main" id="{85B013C1-AF6E-4766-A1EC-4A3B6B64E8F5}"/>
              </a:ext>
            </a:extLst>
          </p:cNvPr>
          <p:cNvSpPr>
            <a:spLocks noChangeShapeType="1"/>
          </p:cNvSpPr>
          <p:nvPr/>
        </p:nvSpPr>
        <p:spPr bwMode="auto">
          <a:xfrm>
            <a:off x="2286000" y="45720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57354" name="Line 21">
            <a:extLst>
              <a:ext uri="{FF2B5EF4-FFF2-40B4-BE49-F238E27FC236}">
                <a16:creationId xmlns:a16="http://schemas.microsoft.com/office/drawing/2014/main" id="{9C6945F6-50FB-4D33-84DC-6368E379F049}"/>
              </a:ext>
            </a:extLst>
          </p:cNvPr>
          <p:cNvSpPr>
            <a:spLocks noChangeShapeType="1"/>
          </p:cNvSpPr>
          <p:nvPr/>
        </p:nvSpPr>
        <p:spPr bwMode="auto">
          <a:xfrm>
            <a:off x="35052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57355" name="Line 22">
            <a:extLst>
              <a:ext uri="{FF2B5EF4-FFF2-40B4-BE49-F238E27FC236}">
                <a16:creationId xmlns:a16="http://schemas.microsoft.com/office/drawing/2014/main" id="{EDC23DB1-4DE4-428D-8A8A-483CC616EE95}"/>
              </a:ext>
            </a:extLst>
          </p:cNvPr>
          <p:cNvSpPr>
            <a:spLocks noChangeShapeType="1"/>
          </p:cNvSpPr>
          <p:nvPr/>
        </p:nvSpPr>
        <p:spPr bwMode="auto">
          <a:xfrm>
            <a:off x="45720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57356" name="Line 23">
            <a:extLst>
              <a:ext uri="{FF2B5EF4-FFF2-40B4-BE49-F238E27FC236}">
                <a16:creationId xmlns:a16="http://schemas.microsoft.com/office/drawing/2014/main" id="{351E60E8-1605-4B01-BF00-124E58B5858D}"/>
              </a:ext>
            </a:extLst>
          </p:cNvPr>
          <p:cNvSpPr>
            <a:spLocks noChangeShapeType="1"/>
          </p:cNvSpPr>
          <p:nvPr/>
        </p:nvSpPr>
        <p:spPr bwMode="auto">
          <a:xfrm>
            <a:off x="57150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57357" name="Text Box 24">
            <a:extLst>
              <a:ext uri="{FF2B5EF4-FFF2-40B4-BE49-F238E27FC236}">
                <a16:creationId xmlns:a16="http://schemas.microsoft.com/office/drawing/2014/main" id="{74F2ED8A-6605-4311-BF0C-CB41A002D859}"/>
              </a:ext>
            </a:extLst>
          </p:cNvPr>
          <p:cNvSpPr txBox="1">
            <a:spLocks noChangeArrowheads="1"/>
          </p:cNvSpPr>
          <p:nvPr/>
        </p:nvSpPr>
        <p:spPr bwMode="auto">
          <a:xfrm>
            <a:off x="1828800" y="990600"/>
            <a:ext cx="3676135"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2000" b="1">
                <a:solidFill>
                  <a:prstClr val="black"/>
                </a:solidFill>
                <a:latin typeface="Calibri"/>
              </a:rPr>
              <a:t>Kleeanteil im Sommer (%)</a:t>
            </a:r>
          </a:p>
        </p:txBody>
      </p:sp>
      <p:sp>
        <p:nvSpPr>
          <p:cNvPr id="57358" name="Text Box 25">
            <a:extLst>
              <a:ext uri="{FF2B5EF4-FFF2-40B4-BE49-F238E27FC236}">
                <a16:creationId xmlns:a16="http://schemas.microsoft.com/office/drawing/2014/main" id="{058AC8BF-592E-48F1-9716-BCE0F031B902}"/>
              </a:ext>
            </a:extLst>
          </p:cNvPr>
          <p:cNvSpPr txBox="1">
            <a:spLocks noChangeArrowheads="1"/>
          </p:cNvSpPr>
          <p:nvPr/>
        </p:nvSpPr>
        <p:spPr bwMode="auto">
          <a:xfrm>
            <a:off x="2286000" y="6030913"/>
            <a:ext cx="425154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2000" b="1" dirty="0" err="1">
                <a:solidFill>
                  <a:prstClr val="black"/>
                </a:solidFill>
                <a:latin typeface="Calibri"/>
              </a:rPr>
              <a:t>Jährliche</a:t>
            </a:r>
            <a:r>
              <a:rPr lang="fr-FR" altLang="nl-NL" sz="2000" b="1" dirty="0">
                <a:solidFill>
                  <a:prstClr val="black"/>
                </a:solidFill>
                <a:latin typeface="Calibri"/>
              </a:rPr>
              <a:t> </a:t>
            </a:r>
            <a:r>
              <a:rPr lang="fr-FR" altLang="nl-NL" sz="2000" b="1" dirty="0" err="1">
                <a:solidFill>
                  <a:prstClr val="black"/>
                </a:solidFill>
                <a:latin typeface="Calibri"/>
              </a:rPr>
              <a:t>Stickstoffdüngung</a:t>
            </a:r>
            <a:r>
              <a:rPr lang="fr-FR" altLang="nl-NL" sz="2000" b="1" dirty="0">
                <a:solidFill>
                  <a:prstClr val="black"/>
                </a:solidFill>
                <a:latin typeface="Calibri"/>
              </a:rPr>
              <a:t> (kg N/ha)</a:t>
            </a:r>
          </a:p>
        </p:txBody>
      </p:sp>
      <p:sp>
        <p:nvSpPr>
          <p:cNvPr id="57359" name="Text Box 26">
            <a:extLst>
              <a:ext uri="{FF2B5EF4-FFF2-40B4-BE49-F238E27FC236}">
                <a16:creationId xmlns:a16="http://schemas.microsoft.com/office/drawing/2014/main" id="{598397C4-C8EB-481C-B9B2-15C009DB0222}"/>
              </a:ext>
            </a:extLst>
          </p:cNvPr>
          <p:cNvSpPr txBox="1">
            <a:spLocks noChangeArrowheads="1"/>
          </p:cNvSpPr>
          <p:nvPr/>
        </p:nvSpPr>
        <p:spPr bwMode="auto">
          <a:xfrm>
            <a:off x="2438400" y="5181600"/>
            <a:ext cx="48768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1600" b="1">
                <a:solidFill>
                  <a:prstClr val="black"/>
                </a:solidFill>
                <a:latin typeface="Calibri"/>
              </a:rPr>
              <a:t> 0-25    	 26-75      76-150     151-250</a:t>
            </a:r>
          </a:p>
        </p:txBody>
      </p:sp>
      <p:sp>
        <p:nvSpPr>
          <p:cNvPr id="57360" name="Text Box 27">
            <a:extLst>
              <a:ext uri="{FF2B5EF4-FFF2-40B4-BE49-F238E27FC236}">
                <a16:creationId xmlns:a16="http://schemas.microsoft.com/office/drawing/2014/main" id="{B217E4DB-1366-408C-943E-8F8E8E729698}"/>
              </a:ext>
            </a:extLst>
          </p:cNvPr>
          <p:cNvSpPr txBox="1">
            <a:spLocks noChangeArrowheads="1"/>
          </p:cNvSpPr>
          <p:nvPr/>
        </p:nvSpPr>
        <p:spPr bwMode="auto">
          <a:xfrm>
            <a:off x="1900238" y="1600200"/>
            <a:ext cx="354584" cy="329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defRPr/>
            </a:pPr>
            <a:r>
              <a:rPr lang="fr-FR" altLang="nl-NL" sz="1300" b="1">
                <a:solidFill>
                  <a:prstClr val="black"/>
                </a:solidFill>
                <a:latin typeface="Calibri"/>
              </a:rPr>
              <a:t>45</a:t>
            </a:r>
          </a:p>
          <a:p>
            <a:pPr eaLnBrk="0" fontAlgn="base" hangingPunct="0">
              <a:spcBef>
                <a:spcPct val="0"/>
              </a:spcBef>
              <a:spcAft>
                <a:spcPct val="0"/>
              </a:spcAft>
              <a:buFontTx/>
              <a:buNone/>
              <a:defRPr/>
            </a:pPr>
            <a:endParaRPr lang="fr-FR" altLang="nl-NL" sz="1300" b="1">
              <a:solidFill>
                <a:prstClr val="black"/>
              </a:solidFill>
              <a:latin typeface="Calibri"/>
            </a:endParaRPr>
          </a:p>
          <a:p>
            <a:pPr eaLnBrk="0" fontAlgn="base" hangingPunct="0">
              <a:spcBef>
                <a:spcPct val="0"/>
              </a:spcBef>
              <a:spcAft>
                <a:spcPct val="0"/>
              </a:spcAft>
              <a:buFontTx/>
              <a:buNone/>
              <a:defRPr/>
            </a:pPr>
            <a:endParaRPr lang="fr-FR" altLang="nl-NL" sz="1300" b="1">
              <a:solidFill>
                <a:prstClr val="black"/>
              </a:solidFill>
              <a:latin typeface="Calibri"/>
            </a:endParaRPr>
          </a:p>
          <a:p>
            <a:pPr eaLnBrk="0" fontAlgn="base" hangingPunct="0">
              <a:spcBef>
                <a:spcPct val="0"/>
              </a:spcBef>
              <a:spcAft>
                <a:spcPct val="0"/>
              </a:spcAft>
              <a:buFontTx/>
              <a:buNone/>
              <a:defRPr/>
            </a:pPr>
            <a:r>
              <a:rPr lang="fr-FR" altLang="nl-NL" sz="1300" b="1">
                <a:solidFill>
                  <a:prstClr val="black"/>
                </a:solidFill>
                <a:latin typeface="Calibri"/>
              </a:rPr>
              <a:t>40</a:t>
            </a:r>
          </a:p>
          <a:p>
            <a:pPr eaLnBrk="0" fontAlgn="base" hangingPunct="0">
              <a:spcBef>
                <a:spcPct val="0"/>
              </a:spcBef>
              <a:spcAft>
                <a:spcPct val="0"/>
              </a:spcAft>
              <a:buFontTx/>
              <a:buNone/>
              <a:defRPr/>
            </a:pPr>
            <a:endParaRPr lang="fr-FR" altLang="nl-NL" sz="1300" b="1">
              <a:solidFill>
                <a:prstClr val="black"/>
              </a:solidFill>
              <a:latin typeface="Calibri"/>
            </a:endParaRPr>
          </a:p>
          <a:p>
            <a:pPr eaLnBrk="0" fontAlgn="base" hangingPunct="0">
              <a:spcBef>
                <a:spcPct val="0"/>
              </a:spcBef>
              <a:spcAft>
                <a:spcPct val="0"/>
              </a:spcAft>
              <a:buFontTx/>
              <a:buNone/>
              <a:defRPr/>
            </a:pPr>
            <a:endParaRPr lang="fr-FR" altLang="nl-NL" sz="1300" b="1">
              <a:solidFill>
                <a:prstClr val="black"/>
              </a:solidFill>
              <a:latin typeface="Calibri"/>
            </a:endParaRPr>
          </a:p>
          <a:p>
            <a:pPr eaLnBrk="0" fontAlgn="base" hangingPunct="0">
              <a:spcBef>
                <a:spcPct val="0"/>
              </a:spcBef>
              <a:spcAft>
                <a:spcPct val="0"/>
              </a:spcAft>
              <a:buFontTx/>
              <a:buNone/>
              <a:defRPr/>
            </a:pPr>
            <a:r>
              <a:rPr lang="fr-FR" altLang="nl-NL" sz="1300" b="1">
                <a:solidFill>
                  <a:prstClr val="black"/>
                </a:solidFill>
                <a:latin typeface="Calibri"/>
              </a:rPr>
              <a:t>35</a:t>
            </a:r>
          </a:p>
          <a:p>
            <a:pPr eaLnBrk="0" fontAlgn="base" hangingPunct="0">
              <a:spcBef>
                <a:spcPct val="0"/>
              </a:spcBef>
              <a:spcAft>
                <a:spcPct val="0"/>
              </a:spcAft>
              <a:buFontTx/>
              <a:buNone/>
              <a:defRPr/>
            </a:pPr>
            <a:endParaRPr lang="fr-FR" altLang="nl-NL" sz="1300" b="1">
              <a:solidFill>
                <a:prstClr val="black"/>
              </a:solidFill>
              <a:latin typeface="Calibri"/>
            </a:endParaRPr>
          </a:p>
          <a:p>
            <a:pPr eaLnBrk="0" fontAlgn="base" hangingPunct="0">
              <a:spcBef>
                <a:spcPct val="0"/>
              </a:spcBef>
              <a:spcAft>
                <a:spcPct val="0"/>
              </a:spcAft>
              <a:buFontTx/>
              <a:buNone/>
              <a:defRPr/>
            </a:pPr>
            <a:endParaRPr lang="fr-FR" altLang="nl-NL" sz="1300" b="1">
              <a:solidFill>
                <a:prstClr val="black"/>
              </a:solidFill>
              <a:latin typeface="Calibri"/>
            </a:endParaRPr>
          </a:p>
          <a:p>
            <a:pPr eaLnBrk="0" fontAlgn="base" hangingPunct="0">
              <a:spcBef>
                <a:spcPct val="0"/>
              </a:spcBef>
              <a:spcAft>
                <a:spcPct val="0"/>
              </a:spcAft>
              <a:buFontTx/>
              <a:buNone/>
              <a:defRPr/>
            </a:pPr>
            <a:r>
              <a:rPr lang="fr-FR" altLang="nl-NL" sz="1300" b="1">
                <a:solidFill>
                  <a:prstClr val="black"/>
                </a:solidFill>
                <a:latin typeface="Calibri"/>
              </a:rPr>
              <a:t>30</a:t>
            </a:r>
          </a:p>
          <a:p>
            <a:pPr eaLnBrk="0" fontAlgn="base" hangingPunct="0">
              <a:spcBef>
                <a:spcPct val="0"/>
              </a:spcBef>
              <a:spcAft>
                <a:spcPct val="0"/>
              </a:spcAft>
              <a:buFontTx/>
              <a:buNone/>
              <a:defRPr/>
            </a:pPr>
            <a:endParaRPr lang="fr-FR" altLang="nl-NL" sz="1300" b="1">
              <a:solidFill>
                <a:prstClr val="black"/>
              </a:solidFill>
              <a:latin typeface="Calibri"/>
            </a:endParaRPr>
          </a:p>
          <a:p>
            <a:pPr eaLnBrk="0" fontAlgn="base" hangingPunct="0">
              <a:spcBef>
                <a:spcPct val="0"/>
              </a:spcBef>
              <a:spcAft>
                <a:spcPct val="0"/>
              </a:spcAft>
              <a:buFontTx/>
              <a:buNone/>
              <a:defRPr/>
            </a:pPr>
            <a:endParaRPr lang="fr-FR" altLang="nl-NL" sz="1300" b="1">
              <a:solidFill>
                <a:prstClr val="black"/>
              </a:solidFill>
              <a:latin typeface="Calibri"/>
            </a:endParaRPr>
          </a:p>
          <a:p>
            <a:pPr eaLnBrk="0" fontAlgn="base" hangingPunct="0">
              <a:spcBef>
                <a:spcPct val="0"/>
              </a:spcBef>
              <a:spcAft>
                <a:spcPct val="0"/>
              </a:spcAft>
              <a:buFontTx/>
              <a:buNone/>
              <a:defRPr/>
            </a:pPr>
            <a:r>
              <a:rPr lang="fr-FR" altLang="nl-NL" sz="1300" b="1">
                <a:solidFill>
                  <a:prstClr val="black"/>
                </a:solidFill>
                <a:latin typeface="Calibri"/>
              </a:rPr>
              <a:t>25</a:t>
            </a:r>
          </a:p>
          <a:p>
            <a:pPr eaLnBrk="0" fontAlgn="base" hangingPunct="0">
              <a:spcBef>
                <a:spcPct val="0"/>
              </a:spcBef>
              <a:spcAft>
                <a:spcPct val="0"/>
              </a:spcAft>
              <a:buFontTx/>
              <a:buNone/>
              <a:defRPr/>
            </a:pPr>
            <a:endParaRPr lang="fr-FR" altLang="nl-NL" sz="1300" b="1">
              <a:solidFill>
                <a:prstClr val="black"/>
              </a:solidFill>
              <a:latin typeface="Calibri"/>
            </a:endParaRPr>
          </a:p>
          <a:p>
            <a:pPr eaLnBrk="0" fontAlgn="base" hangingPunct="0">
              <a:spcBef>
                <a:spcPct val="0"/>
              </a:spcBef>
              <a:spcAft>
                <a:spcPct val="0"/>
              </a:spcAft>
              <a:buFontTx/>
              <a:buNone/>
              <a:defRPr/>
            </a:pPr>
            <a:endParaRPr lang="fr-FR" altLang="nl-NL" sz="1300" b="1">
              <a:solidFill>
                <a:prstClr val="black"/>
              </a:solidFill>
              <a:latin typeface="Calibri"/>
            </a:endParaRPr>
          </a:p>
          <a:p>
            <a:pPr eaLnBrk="0" fontAlgn="base" hangingPunct="0">
              <a:spcBef>
                <a:spcPct val="0"/>
              </a:spcBef>
              <a:spcAft>
                <a:spcPct val="0"/>
              </a:spcAft>
              <a:buFontTx/>
              <a:buNone/>
              <a:defRPr/>
            </a:pPr>
            <a:r>
              <a:rPr lang="fr-FR" altLang="nl-NL" sz="1300" b="1">
                <a:solidFill>
                  <a:prstClr val="black"/>
                </a:solidFill>
                <a:latin typeface="Calibri"/>
              </a:rPr>
              <a:t>20</a:t>
            </a:r>
          </a:p>
        </p:txBody>
      </p:sp>
      <p:sp>
        <p:nvSpPr>
          <p:cNvPr id="57361" name="Line 29">
            <a:extLst>
              <a:ext uri="{FF2B5EF4-FFF2-40B4-BE49-F238E27FC236}">
                <a16:creationId xmlns:a16="http://schemas.microsoft.com/office/drawing/2014/main" id="{1A7F91AB-E656-4F95-A767-286420E806A0}"/>
              </a:ext>
            </a:extLst>
          </p:cNvPr>
          <p:cNvSpPr>
            <a:spLocks noChangeShapeType="1"/>
          </p:cNvSpPr>
          <p:nvPr/>
        </p:nvSpPr>
        <p:spPr bwMode="auto">
          <a:xfrm>
            <a:off x="2895600" y="2514600"/>
            <a:ext cx="1143000" cy="3810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57362" name="Line 30">
            <a:extLst>
              <a:ext uri="{FF2B5EF4-FFF2-40B4-BE49-F238E27FC236}">
                <a16:creationId xmlns:a16="http://schemas.microsoft.com/office/drawing/2014/main" id="{28D29E94-658B-44F4-B90C-E21DC23BD6C8}"/>
              </a:ext>
            </a:extLst>
          </p:cNvPr>
          <p:cNvSpPr>
            <a:spLocks noChangeShapeType="1"/>
          </p:cNvSpPr>
          <p:nvPr/>
        </p:nvSpPr>
        <p:spPr bwMode="auto">
          <a:xfrm>
            <a:off x="4038600" y="2895600"/>
            <a:ext cx="1143000" cy="10668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sp>
        <p:nvSpPr>
          <p:cNvPr id="57363" name="Line 31">
            <a:extLst>
              <a:ext uri="{FF2B5EF4-FFF2-40B4-BE49-F238E27FC236}">
                <a16:creationId xmlns:a16="http://schemas.microsoft.com/office/drawing/2014/main" id="{6D304BE8-D4FC-45A0-8DC8-867AD78D2EB6}"/>
              </a:ext>
            </a:extLst>
          </p:cNvPr>
          <p:cNvSpPr>
            <a:spLocks noChangeShapeType="1"/>
          </p:cNvSpPr>
          <p:nvPr/>
        </p:nvSpPr>
        <p:spPr bwMode="auto">
          <a:xfrm>
            <a:off x="5181600" y="3962400"/>
            <a:ext cx="1143000" cy="8382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prstClr val="black"/>
              </a:solidFill>
              <a:ea typeface="MS PGothic" panose="020B0600070205080204" pitchFamily="34" charset="-128"/>
            </a:endParaRPr>
          </a:p>
        </p:txBody>
      </p:sp>
      <p:pic>
        <p:nvPicPr>
          <p:cNvPr id="57364" name="Picture 38" descr="image 1">
            <a:extLst>
              <a:ext uri="{FF2B5EF4-FFF2-40B4-BE49-F238E27FC236}">
                <a16:creationId xmlns:a16="http://schemas.microsoft.com/office/drawing/2014/main" id="{6374A8F2-FD43-4689-B443-A5591516C0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752600"/>
            <a:ext cx="10890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21198646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a:extLst>
              <a:ext uri="{FF2B5EF4-FFF2-40B4-BE49-F238E27FC236}">
                <a16:creationId xmlns:a16="http://schemas.microsoft.com/office/drawing/2014/main" id="{FF62DD4C-A682-44C7-8D3D-5AA2EA857B22}"/>
              </a:ext>
            </a:extLst>
          </p:cNvPr>
          <p:cNvSpPr txBox="1">
            <a:spLocks noChangeArrowheads="1"/>
          </p:cNvSpPr>
          <p:nvPr/>
        </p:nvSpPr>
        <p:spPr bwMode="auto">
          <a:xfrm>
            <a:off x="-73890" y="2308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a:rPr>
              <a:t>Nutzung von Rotklee</a:t>
            </a:r>
            <a:endParaRPr lang="fr-FR" altLang="nl-NL" sz="2400" b="1" dirty="0">
              <a:solidFill>
                <a:prstClr val="black"/>
              </a:solidFill>
              <a:latin typeface="Calibri"/>
            </a:endParaRPr>
          </a:p>
        </p:txBody>
      </p:sp>
      <p:sp>
        <p:nvSpPr>
          <p:cNvPr id="59395" name="Text Box 3">
            <a:extLst>
              <a:ext uri="{FF2B5EF4-FFF2-40B4-BE49-F238E27FC236}">
                <a16:creationId xmlns:a16="http://schemas.microsoft.com/office/drawing/2014/main" id="{B2590AD9-C2AD-4C65-9ADE-4BFF78C18622}"/>
              </a:ext>
            </a:extLst>
          </p:cNvPr>
          <p:cNvSpPr txBox="1">
            <a:spLocks noChangeArrowheads="1"/>
          </p:cNvSpPr>
          <p:nvPr/>
        </p:nvSpPr>
        <p:spPr bwMode="auto">
          <a:xfrm>
            <a:off x="307110" y="1403639"/>
            <a:ext cx="8382000" cy="46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eaLnBrk="0" fontAlgn="base" hangingPunct="0">
              <a:spcBef>
                <a:spcPct val="0"/>
              </a:spcBef>
              <a:spcAft>
                <a:spcPct val="0"/>
              </a:spcAft>
              <a:defRPr/>
            </a:pPr>
            <a:r>
              <a:rPr lang="en-GB" altLang="nl-NL" sz="2400" dirty="0">
                <a:solidFill>
                  <a:prstClr val="black"/>
                </a:solidFill>
                <a:latin typeface="Calibri"/>
              </a:rPr>
              <a:t>Angepasst an </a:t>
            </a:r>
            <a:r>
              <a:rPr lang="en-GB" altLang="nl-NL" sz="2400" dirty="0" err="1" smtClean="0">
                <a:solidFill>
                  <a:prstClr val="black"/>
                </a:solidFill>
                <a:latin typeface="Calibri"/>
              </a:rPr>
              <a:t>seltenere</a:t>
            </a:r>
            <a:r>
              <a:rPr lang="en-GB" altLang="nl-NL" sz="2400" dirty="0" smtClean="0">
                <a:solidFill>
                  <a:prstClr val="black"/>
                </a:solidFill>
                <a:latin typeface="Calibri"/>
              </a:rPr>
              <a:t> </a:t>
            </a:r>
            <a:r>
              <a:rPr lang="en-GB" altLang="nl-NL" sz="2400" dirty="0" err="1" smtClean="0">
                <a:solidFill>
                  <a:prstClr val="black"/>
                </a:solidFill>
                <a:latin typeface="Calibri"/>
              </a:rPr>
              <a:t>Nutzungshäufigkeit</a:t>
            </a:r>
            <a:r>
              <a:rPr lang="en-GB" altLang="nl-NL" sz="2400" dirty="0" smtClean="0">
                <a:solidFill>
                  <a:prstClr val="black"/>
                </a:solidFill>
                <a:latin typeface="Calibri"/>
              </a:rPr>
              <a:t> und </a:t>
            </a:r>
            <a:r>
              <a:rPr lang="en-GB" altLang="nl-NL" sz="2400" dirty="0" err="1">
                <a:solidFill>
                  <a:prstClr val="black"/>
                </a:solidFill>
                <a:latin typeface="Calibri"/>
              </a:rPr>
              <a:t>damit</a:t>
            </a:r>
            <a:r>
              <a:rPr lang="en-GB" altLang="nl-NL" sz="2400" dirty="0">
                <a:solidFill>
                  <a:prstClr val="black"/>
                </a:solidFill>
                <a:latin typeface="Calibri"/>
              </a:rPr>
              <a:t> </a:t>
            </a:r>
            <a:r>
              <a:rPr lang="en-GB" altLang="nl-NL" sz="2400" dirty="0" err="1" smtClean="0">
                <a:solidFill>
                  <a:prstClr val="black"/>
                </a:solidFill>
                <a:latin typeface="Calibri"/>
              </a:rPr>
              <a:t>auch</a:t>
            </a:r>
            <a:r>
              <a:rPr lang="en-GB" altLang="nl-NL" sz="2400" dirty="0" smtClean="0">
                <a:solidFill>
                  <a:prstClr val="black"/>
                </a:solidFill>
                <a:latin typeface="Calibri"/>
              </a:rPr>
              <a:t> an </a:t>
            </a:r>
            <a:r>
              <a:rPr lang="en-GB" altLang="nl-NL" sz="2400" dirty="0" err="1" smtClean="0">
                <a:solidFill>
                  <a:prstClr val="black"/>
                </a:solidFill>
                <a:latin typeface="Calibri"/>
              </a:rPr>
              <a:t>Konservierung</a:t>
            </a:r>
            <a:endParaRPr lang="en-GB" altLang="nl-NL" sz="2400" dirty="0">
              <a:solidFill>
                <a:prstClr val="black"/>
              </a:solidFill>
              <a:latin typeface="Calibri"/>
            </a:endParaRP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Die Blattverluste nehmen mit </a:t>
            </a:r>
            <a:r>
              <a:rPr lang="en-GB" altLang="nl-NL" sz="2400" dirty="0" err="1">
                <a:solidFill>
                  <a:prstClr val="black"/>
                </a:solidFill>
                <a:latin typeface="Calibri"/>
              </a:rPr>
              <a:t>zunehmender</a:t>
            </a:r>
            <a:r>
              <a:rPr lang="en-GB" altLang="nl-NL" sz="2400" dirty="0">
                <a:solidFill>
                  <a:prstClr val="black"/>
                </a:solidFill>
                <a:latin typeface="Calibri"/>
              </a:rPr>
              <a:t> </a:t>
            </a:r>
            <a:r>
              <a:rPr lang="en-GB" altLang="nl-NL" sz="2400" dirty="0" err="1" smtClean="0">
                <a:solidFill>
                  <a:prstClr val="black"/>
                </a:solidFill>
                <a:latin typeface="Calibri"/>
              </a:rPr>
              <a:t>Anwelkzeit</a:t>
            </a:r>
            <a:r>
              <a:rPr lang="en-GB" altLang="nl-NL" sz="2400" dirty="0" smtClean="0">
                <a:solidFill>
                  <a:prstClr val="black"/>
                </a:solidFill>
                <a:latin typeface="Calibri"/>
              </a:rPr>
              <a:t> </a:t>
            </a:r>
            <a:r>
              <a:rPr lang="en-GB" altLang="nl-NL" sz="2400" dirty="0" err="1" smtClean="0">
                <a:solidFill>
                  <a:prstClr val="black"/>
                </a:solidFill>
                <a:latin typeface="Calibri"/>
              </a:rPr>
              <a:t>zu</a:t>
            </a:r>
            <a:r>
              <a:rPr lang="en-GB" altLang="nl-NL" sz="2400" dirty="0">
                <a:solidFill>
                  <a:prstClr val="black"/>
                </a:solidFill>
                <a:latin typeface="Calibri"/>
              </a:rPr>
              <a:t>: bei Heu höher als bei Silage. </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Trockenmasseverluste bei der Ernte: 14% bis 45%. </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Der Blattverlust kann minimiert werden durch:</a:t>
            </a:r>
          </a:p>
          <a:p>
            <a:pPr marL="1085850" lvl="1" indent="-342900" algn="just" eaLnBrk="0" fontAlgn="base" hangingPunct="0">
              <a:spcBef>
                <a:spcPct val="0"/>
              </a:spcBef>
              <a:spcAft>
                <a:spcPct val="0"/>
              </a:spcAft>
              <a:defRPr/>
            </a:pPr>
            <a:r>
              <a:rPr lang="en-GB" altLang="nl-NL" sz="2000" dirty="0">
                <a:solidFill>
                  <a:prstClr val="black"/>
                </a:solidFill>
                <a:latin typeface="Calibri"/>
              </a:rPr>
              <a:t>Reduzierung der Häufigkeit des </a:t>
            </a:r>
            <a:r>
              <a:rPr lang="en-GB" altLang="nl-NL" sz="2000" dirty="0" err="1" smtClean="0">
                <a:solidFill>
                  <a:prstClr val="black"/>
                </a:solidFill>
                <a:latin typeface="Calibri"/>
              </a:rPr>
              <a:t>Heuwendens</a:t>
            </a:r>
            <a:endParaRPr lang="en-GB" altLang="nl-NL" sz="2000" dirty="0">
              <a:solidFill>
                <a:prstClr val="black"/>
              </a:solidFill>
              <a:latin typeface="Calibri"/>
            </a:endParaRPr>
          </a:p>
          <a:p>
            <a:pPr marL="1085850" lvl="1" indent="-342900" algn="just" eaLnBrk="0" fontAlgn="base" hangingPunct="0">
              <a:spcBef>
                <a:spcPct val="0"/>
              </a:spcBef>
              <a:spcAft>
                <a:spcPct val="0"/>
              </a:spcAft>
              <a:defRPr/>
            </a:pPr>
            <a:r>
              <a:rPr lang="en-GB" altLang="nl-NL" sz="2000" dirty="0" err="1" smtClean="0">
                <a:solidFill>
                  <a:prstClr val="black"/>
                </a:solidFill>
                <a:latin typeface="Calibri"/>
              </a:rPr>
              <a:t>Heu</a:t>
            </a:r>
            <a:r>
              <a:rPr lang="en-GB" altLang="nl-NL" sz="2000" dirty="0" smtClean="0">
                <a:solidFill>
                  <a:prstClr val="black"/>
                </a:solidFill>
                <a:latin typeface="Calibri"/>
              </a:rPr>
              <a:t> </a:t>
            </a:r>
            <a:r>
              <a:rPr lang="en-GB" altLang="nl-NL" sz="2000" dirty="0">
                <a:solidFill>
                  <a:prstClr val="black"/>
                </a:solidFill>
                <a:latin typeface="Calibri"/>
              </a:rPr>
              <a:t>bei </a:t>
            </a:r>
            <a:r>
              <a:rPr lang="en-GB" altLang="nl-NL" sz="2000" dirty="0" err="1">
                <a:solidFill>
                  <a:prstClr val="black"/>
                </a:solidFill>
                <a:latin typeface="Calibri"/>
              </a:rPr>
              <a:t>hoher</a:t>
            </a:r>
            <a:r>
              <a:rPr lang="en-GB" altLang="nl-NL" sz="2000" dirty="0">
                <a:solidFill>
                  <a:prstClr val="black"/>
                </a:solidFill>
                <a:latin typeface="Calibri"/>
              </a:rPr>
              <a:t> </a:t>
            </a:r>
            <a:r>
              <a:rPr lang="en-GB" altLang="nl-NL" sz="2000" dirty="0" err="1" smtClean="0">
                <a:solidFill>
                  <a:prstClr val="black"/>
                </a:solidFill>
                <a:latin typeface="Calibri"/>
              </a:rPr>
              <a:t>Luftfeuchtigkeit</a:t>
            </a:r>
            <a:r>
              <a:rPr lang="en-GB" altLang="nl-NL" sz="2000" dirty="0" smtClean="0">
                <a:solidFill>
                  <a:prstClr val="black"/>
                </a:solidFill>
                <a:latin typeface="Calibri"/>
              </a:rPr>
              <a:t> </a:t>
            </a:r>
            <a:r>
              <a:rPr lang="en-GB" altLang="nl-NL" sz="2000" dirty="0" err="1" smtClean="0">
                <a:solidFill>
                  <a:prstClr val="black"/>
                </a:solidFill>
                <a:latin typeface="Calibri"/>
              </a:rPr>
              <a:t>bereiten</a:t>
            </a:r>
            <a:endParaRPr lang="en-GB" altLang="nl-NL" sz="2000" dirty="0">
              <a:solidFill>
                <a:prstClr val="black"/>
              </a:solidFill>
              <a:latin typeface="Calibri"/>
            </a:endParaRPr>
          </a:p>
          <a:p>
            <a:pPr marL="1085850" lvl="1" indent="-342900" algn="just" eaLnBrk="0" fontAlgn="base" hangingPunct="0">
              <a:spcBef>
                <a:spcPct val="0"/>
              </a:spcBef>
              <a:spcAft>
                <a:spcPct val="0"/>
              </a:spcAft>
              <a:defRPr/>
            </a:pPr>
            <a:r>
              <a:rPr lang="en-GB" altLang="nl-NL" sz="2000" dirty="0">
                <a:solidFill>
                  <a:prstClr val="black"/>
                </a:solidFill>
                <a:latin typeface="Calibri"/>
              </a:rPr>
              <a:t> Verwendung von </a:t>
            </a:r>
            <a:r>
              <a:rPr lang="en-GB" altLang="nl-NL" sz="2000" dirty="0" err="1" smtClean="0">
                <a:solidFill>
                  <a:prstClr val="black"/>
                </a:solidFill>
                <a:latin typeface="Calibri"/>
              </a:rPr>
              <a:t>Heuaufbereitern</a:t>
            </a:r>
            <a:endParaRPr lang="en-GB" altLang="nl-NL" sz="2000" dirty="0">
              <a:solidFill>
                <a:prstClr val="black"/>
              </a:solidFill>
              <a:latin typeface="Calibri"/>
            </a:endParaRPr>
          </a:p>
          <a:p>
            <a:pPr marL="1085850" lvl="1" indent="-342900" algn="just" eaLnBrk="0" fontAlgn="base" hangingPunct="0">
              <a:spcBef>
                <a:spcPct val="0"/>
              </a:spcBef>
              <a:spcAft>
                <a:spcPct val="0"/>
              </a:spcAft>
              <a:defRPr/>
            </a:pPr>
            <a:r>
              <a:rPr lang="en-GB" altLang="nl-NL" sz="2000" dirty="0">
                <a:solidFill>
                  <a:prstClr val="black"/>
                </a:solidFill>
                <a:latin typeface="Calibri"/>
              </a:rPr>
              <a:t> Verwendung von Klee-/Grasmischungen</a:t>
            </a:r>
          </a:p>
        </p:txBody>
      </p:sp>
      <p:pic>
        <p:nvPicPr>
          <p:cNvPr id="59396" name="Picture 4">
            <a:extLst>
              <a:ext uri="{FF2B5EF4-FFF2-40B4-BE49-F238E27FC236}">
                <a16:creationId xmlns:a16="http://schemas.microsoft.com/office/drawing/2014/main" id="{B4D28709-BFF9-4DC2-9EF4-0D51796297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a:extLst>
              <a:ext uri="{FF2B5EF4-FFF2-40B4-BE49-F238E27FC236}">
                <a16:creationId xmlns:a16="http://schemas.microsoft.com/office/drawing/2014/main" id="{133C4BF5-33B7-4907-98EE-B37F28FB1F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0220460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C704CA5B-1BA6-498D-9018-3D440D77928B}"/>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a:solidFill>
                  <a:prstClr val="black"/>
                </a:solidFill>
                <a:latin typeface="Calibri"/>
              </a:rPr>
              <a:t>Nutzung von Rotklee</a:t>
            </a:r>
            <a:endParaRPr lang="fr-FR" altLang="nl-NL" sz="2400" b="1">
              <a:solidFill>
                <a:prstClr val="black"/>
              </a:solidFill>
              <a:latin typeface="Calibri"/>
            </a:endParaRPr>
          </a:p>
        </p:txBody>
      </p:sp>
      <p:sp>
        <p:nvSpPr>
          <p:cNvPr id="61443" name="Text Box 3">
            <a:extLst>
              <a:ext uri="{FF2B5EF4-FFF2-40B4-BE49-F238E27FC236}">
                <a16:creationId xmlns:a16="http://schemas.microsoft.com/office/drawing/2014/main" id="{2F58A53F-2DEB-47B0-B538-E47FE95511C7}"/>
              </a:ext>
            </a:extLst>
          </p:cNvPr>
          <p:cNvSpPr txBox="1">
            <a:spLocks noChangeArrowheads="1"/>
          </p:cNvSpPr>
          <p:nvPr/>
        </p:nvSpPr>
        <p:spPr bwMode="auto">
          <a:xfrm>
            <a:off x="381000" y="1177925"/>
            <a:ext cx="8382000" cy="360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eaLnBrk="0" fontAlgn="base" hangingPunct="0">
              <a:spcBef>
                <a:spcPct val="0"/>
              </a:spcBef>
              <a:spcAft>
                <a:spcPct val="0"/>
              </a:spcAft>
              <a:defRPr/>
            </a:pPr>
            <a:r>
              <a:rPr lang="en-GB" altLang="nl-NL" sz="2400" dirty="0">
                <a:solidFill>
                  <a:prstClr val="black"/>
                </a:solidFill>
                <a:latin typeface="Calibri"/>
              </a:rPr>
              <a:t>Trotz </a:t>
            </a:r>
          </a:p>
          <a:p>
            <a:pPr marL="1085850" lvl="1" indent="-342900" algn="just" eaLnBrk="0" fontAlgn="base" hangingPunct="0">
              <a:spcBef>
                <a:spcPct val="0"/>
              </a:spcBef>
              <a:spcAft>
                <a:spcPct val="0"/>
              </a:spcAft>
              <a:defRPr/>
            </a:pPr>
            <a:r>
              <a:rPr lang="en-GB" altLang="nl-NL" sz="2000" dirty="0">
                <a:solidFill>
                  <a:prstClr val="black"/>
                </a:solidFill>
                <a:latin typeface="Calibri"/>
              </a:rPr>
              <a:t>niedrige WSC</a:t>
            </a:r>
          </a:p>
          <a:p>
            <a:pPr marL="1085850" lvl="1" indent="-342900" algn="just" eaLnBrk="0" fontAlgn="base" hangingPunct="0">
              <a:spcBef>
                <a:spcPct val="0"/>
              </a:spcBef>
              <a:spcAft>
                <a:spcPct val="0"/>
              </a:spcAft>
              <a:defRPr/>
            </a:pPr>
            <a:r>
              <a:rPr lang="en-GB" altLang="nl-NL" sz="2000" dirty="0">
                <a:solidFill>
                  <a:prstClr val="black"/>
                </a:solidFill>
                <a:latin typeface="Calibri"/>
              </a:rPr>
              <a:t>hoher CP-Gehalt</a:t>
            </a:r>
          </a:p>
          <a:p>
            <a:pPr marL="1085850" lvl="1" indent="-342900" algn="just" eaLnBrk="0" fontAlgn="base" hangingPunct="0">
              <a:spcBef>
                <a:spcPct val="0"/>
              </a:spcBef>
              <a:spcAft>
                <a:spcPct val="0"/>
              </a:spcAft>
              <a:defRPr/>
            </a:pPr>
            <a:r>
              <a:rPr lang="en-GB" altLang="nl-NL" sz="2000" dirty="0">
                <a:solidFill>
                  <a:prstClr val="black"/>
                </a:solidFill>
                <a:latin typeface="Calibri"/>
              </a:rPr>
              <a:t>hohe Pufferkapazität</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Kann erfolgreich siliert werden, wenn es </a:t>
            </a:r>
            <a:r>
              <a:rPr lang="en-GB" altLang="nl-NL" sz="2400" dirty="0" err="1">
                <a:solidFill>
                  <a:prstClr val="black"/>
                </a:solidFill>
                <a:latin typeface="Calibri"/>
              </a:rPr>
              <a:t>angewelkt</a:t>
            </a:r>
            <a:r>
              <a:rPr lang="en-GB" altLang="nl-NL" sz="2400" dirty="0">
                <a:solidFill>
                  <a:prstClr val="black"/>
                </a:solidFill>
                <a:latin typeface="Calibri"/>
              </a:rPr>
              <a:t> wird.</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Die Verwendung </a:t>
            </a:r>
            <a:r>
              <a:rPr lang="en-GB" altLang="nl-NL" sz="2400" dirty="0" err="1">
                <a:solidFill>
                  <a:prstClr val="black"/>
                </a:solidFill>
                <a:latin typeface="Calibri"/>
              </a:rPr>
              <a:t>eines</a:t>
            </a:r>
            <a:r>
              <a:rPr lang="en-GB" altLang="nl-NL" sz="2400" dirty="0">
                <a:solidFill>
                  <a:prstClr val="black"/>
                </a:solidFill>
                <a:latin typeface="Calibri"/>
              </a:rPr>
              <a:t> </a:t>
            </a:r>
            <a:r>
              <a:rPr lang="en-GB" altLang="nl-NL" sz="2400" dirty="0" err="1" smtClean="0">
                <a:solidFill>
                  <a:prstClr val="black"/>
                </a:solidFill>
                <a:latin typeface="Calibri"/>
              </a:rPr>
              <a:t>Zusatzes</a:t>
            </a:r>
            <a:r>
              <a:rPr lang="en-GB" altLang="nl-NL" sz="2400" dirty="0" smtClean="0">
                <a:solidFill>
                  <a:prstClr val="black"/>
                </a:solidFill>
                <a:latin typeface="Calibri"/>
              </a:rPr>
              <a:t> </a:t>
            </a:r>
            <a:r>
              <a:rPr lang="en-GB" altLang="nl-NL" sz="2400" dirty="0">
                <a:solidFill>
                  <a:prstClr val="black"/>
                </a:solidFill>
                <a:latin typeface="Calibri"/>
              </a:rPr>
              <a:t>kann helfen</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Rotklee mit Gräsern mischen</a:t>
            </a:r>
          </a:p>
        </p:txBody>
      </p:sp>
      <p:pic>
        <p:nvPicPr>
          <p:cNvPr id="61444" name="Picture 6">
            <a:extLst>
              <a:ext uri="{FF2B5EF4-FFF2-40B4-BE49-F238E27FC236}">
                <a16:creationId xmlns:a16="http://schemas.microsoft.com/office/drawing/2014/main" id="{8AF37FDC-4402-4EFC-B7AF-0DCE66D974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7">
            <a:extLst>
              <a:ext uri="{FF2B5EF4-FFF2-40B4-BE49-F238E27FC236}">
                <a16:creationId xmlns:a16="http://schemas.microsoft.com/office/drawing/2014/main" id="{D7321C90-2363-4610-A130-60E28326DA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9977451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a:extLst>
              <a:ext uri="{FF2B5EF4-FFF2-40B4-BE49-F238E27FC236}">
                <a16:creationId xmlns:a16="http://schemas.microsoft.com/office/drawing/2014/main" id="{90F86101-4758-4E1F-911C-E33655E742B3}"/>
              </a:ext>
            </a:extLst>
          </p:cNvPr>
          <p:cNvSpPr txBox="1">
            <a:spLocks noChangeArrowheads="1"/>
          </p:cNvSpPr>
          <p:nvPr/>
        </p:nvSpPr>
        <p:spPr bwMode="auto">
          <a:xfrm>
            <a:off x="-517236" y="341745"/>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a:rPr>
              <a:t>Umweltprobleme im Leguminosen-basierten System</a:t>
            </a:r>
            <a:endParaRPr lang="fr-FR" altLang="nl-NL" sz="2400" b="1" dirty="0">
              <a:solidFill>
                <a:prstClr val="black"/>
              </a:solidFill>
              <a:latin typeface="Calibri"/>
            </a:endParaRPr>
          </a:p>
        </p:txBody>
      </p:sp>
      <p:sp>
        <p:nvSpPr>
          <p:cNvPr id="63491" name="Text Box 3">
            <a:extLst>
              <a:ext uri="{FF2B5EF4-FFF2-40B4-BE49-F238E27FC236}">
                <a16:creationId xmlns:a16="http://schemas.microsoft.com/office/drawing/2014/main" id="{46B6BC21-D568-441B-8302-47007D5A2EFA}"/>
              </a:ext>
            </a:extLst>
          </p:cNvPr>
          <p:cNvSpPr txBox="1">
            <a:spLocks noChangeArrowheads="1"/>
          </p:cNvSpPr>
          <p:nvPr/>
        </p:nvSpPr>
        <p:spPr bwMode="auto">
          <a:xfrm>
            <a:off x="381000" y="1675246"/>
            <a:ext cx="8382000" cy="360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eaLnBrk="0" fontAlgn="base" hangingPunct="0">
              <a:spcBef>
                <a:spcPct val="0"/>
              </a:spcBef>
              <a:spcAft>
                <a:spcPct val="0"/>
              </a:spcAft>
              <a:defRPr/>
            </a:pPr>
            <a:r>
              <a:rPr lang="en-GB" altLang="nl-NL" sz="2400" dirty="0" err="1" smtClean="0">
                <a:solidFill>
                  <a:prstClr val="black"/>
                </a:solidFill>
                <a:latin typeface="Calibri"/>
              </a:rPr>
              <a:t>Leguminosen-Systeme</a:t>
            </a:r>
            <a:r>
              <a:rPr lang="en-GB" altLang="nl-NL" sz="2400" dirty="0" smtClean="0">
                <a:solidFill>
                  <a:prstClr val="black"/>
                </a:solidFill>
                <a:latin typeface="Calibri"/>
              </a:rPr>
              <a:t> </a:t>
            </a:r>
            <a:r>
              <a:rPr lang="en-GB" altLang="nl-NL" sz="2400" dirty="0">
                <a:solidFill>
                  <a:prstClr val="black"/>
                </a:solidFill>
                <a:latin typeface="Calibri"/>
              </a:rPr>
              <a:t>haben echte Vorteile für die Effizienz der N-Nutzung im Vergleich zu anorganischen N-Düngern:</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1085850" lvl="1" indent="-342900" eaLnBrk="0" fontAlgn="base" hangingPunct="0">
              <a:spcBef>
                <a:spcPct val="0"/>
              </a:spcBef>
              <a:spcAft>
                <a:spcPct val="0"/>
              </a:spcAft>
              <a:defRPr/>
            </a:pPr>
            <a:r>
              <a:rPr lang="en-GB" altLang="nl-NL" sz="2000" dirty="0">
                <a:solidFill>
                  <a:prstClr val="black"/>
                </a:solidFill>
                <a:latin typeface="Calibri"/>
              </a:rPr>
              <a:t> Überschreitung des N-Angebots wird vermieden</a:t>
            </a:r>
          </a:p>
          <a:p>
            <a:pPr marL="1085850" lvl="1" indent="-342900" eaLnBrk="0" fontAlgn="base" hangingPunct="0">
              <a:spcBef>
                <a:spcPct val="0"/>
              </a:spcBef>
              <a:spcAft>
                <a:spcPct val="0"/>
              </a:spcAft>
              <a:defRPr/>
            </a:pPr>
            <a:r>
              <a:rPr lang="en-GB" altLang="nl-NL" sz="2000" dirty="0">
                <a:solidFill>
                  <a:prstClr val="black"/>
                </a:solidFill>
                <a:latin typeface="Calibri"/>
              </a:rPr>
              <a:t> Ammoniumform ist im verfügbaren Boden N-Pool häufiger vorhanden. </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Unter Betriebsbedingungen sind die Verluste durch Nitratauswaschung geringer, aber die Besatzdichte ist in der Regel auch geringer.</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56354568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a:extLst>
              <a:ext uri="{FF2B5EF4-FFF2-40B4-BE49-F238E27FC236}">
                <a16:creationId xmlns:a16="http://schemas.microsoft.com/office/drawing/2014/main" id="{E6BE8201-7E08-427D-AC74-8756C8AC4A35}"/>
              </a:ext>
            </a:extLst>
          </p:cNvPr>
          <p:cNvSpPr txBox="1">
            <a:spLocks noChangeArrowheads="1"/>
          </p:cNvSpPr>
          <p:nvPr/>
        </p:nvSpPr>
        <p:spPr bwMode="auto">
          <a:xfrm>
            <a:off x="-537055" y="230845"/>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a:rPr>
              <a:t>Umweltprobleme im Leguminosen-basierten System</a:t>
            </a:r>
            <a:endParaRPr lang="fr-FR" altLang="nl-NL" sz="2400" b="1" dirty="0">
              <a:solidFill>
                <a:prstClr val="black"/>
              </a:solidFill>
              <a:latin typeface="Calibri"/>
            </a:endParaRPr>
          </a:p>
        </p:txBody>
      </p:sp>
      <p:sp>
        <p:nvSpPr>
          <p:cNvPr id="65539" name="Text Box 3">
            <a:extLst>
              <a:ext uri="{FF2B5EF4-FFF2-40B4-BE49-F238E27FC236}">
                <a16:creationId xmlns:a16="http://schemas.microsoft.com/office/drawing/2014/main" id="{6C9F4242-9812-4064-BEDF-BF64432DAB61}"/>
              </a:ext>
            </a:extLst>
          </p:cNvPr>
          <p:cNvSpPr txBox="1">
            <a:spLocks noChangeArrowheads="1"/>
          </p:cNvSpPr>
          <p:nvPr/>
        </p:nvSpPr>
        <p:spPr bwMode="auto">
          <a:xfrm>
            <a:off x="316345" y="1361209"/>
            <a:ext cx="8382000"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eaLnBrk="0" fontAlgn="base" hangingPunct="0">
              <a:spcBef>
                <a:spcPct val="0"/>
              </a:spcBef>
              <a:spcAft>
                <a:spcPct val="0"/>
              </a:spcAft>
              <a:defRPr/>
            </a:pPr>
            <a:r>
              <a:rPr lang="en-GB" altLang="nl-NL" sz="2400" dirty="0">
                <a:solidFill>
                  <a:prstClr val="black"/>
                </a:solidFill>
                <a:latin typeface="Calibri"/>
              </a:rPr>
              <a:t>Freisetzung ähnlicher Nitratmengen bei vergleichbarer Tierproduktion pro Hektar</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algn="just" eaLnBrk="0" fontAlgn="base" hangingPunct="0">
              <a:spcBef>
                <a:spcPct val="0"/>
              </a:spcBef>
              <a:spcAft>
                <a:spcPct val="0"/>
              </a:spcAft>
              <a:buFontTx/>
              <a:buNone/>
              <a:defRPr/>
            </a:pPr>
            <a:r>
              <a:rPr lang="en-GB" altLang="nl-NL" sz="2400" dirty="0">
                <a:solidFill>
                  <a:prstClr val="black"/>
                </a:solidFill>
                <a:latin typeface="Calibri"/>
              </a:rPr>
              <a:t>ABER</a:t>
            </a:r>
          </a:p>
          <a:p>
            <a:pPr algn="just" eaLnBrk="0" fontAlgn="base" hangingPunct="0">
              <a:spcBef>
                <a:spcPct val="0"/>
              </a:spcBef>
              <a:spcAft>
                <a:spcPct val="0"/>
              </a:spcAft>
              <a:buFontTx/>
              <a:buNone/>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Die </a:t>
            </a:r>
            <a:r>
              <a:rPr lang="en-GB" altLang="nl-NL" sz="2400" dirty="0" err="1" smtClean="0">
                <a:solidFill>
                  <a:prstClr val="black"/>
                </a:solidFill>
                <a:latin typeface="Calibri"/>
              </a:rPr>
              <a:t>Auswaschung</a:t>
            </a:r>
            <a:r>
              <a:rPr lang="en-GB" altLang="nl-NL" sz="2400" dirty="0" smtClean="0">
                <a:solidFill>
                  <a:prstClr val="black"/>
                </a:solidFill>
                <a:latin typeface="Calibri"/>
              </a:rPr>
              <a:t> </a:t>
            </a:r>
            <a:r>
              <a:rPr lang="en-GB" altLang="nl-NL" sz="2400" dirty="0">
                <a:solidFill>
                  <a:prstClr val="black"/>
                </a:solidFill>
                <a:latin typeface="Calibri"/>
              </a:rPr>
              <a:t>in </a:t>
            </a:r>
            <a:r>
              <a:rPr lang="en-GB" altLang="nl-NL" sz="2400" dirty="0" err="1" smtClean="0">
                <a:solidFill>
                  <a:prstClr val="black"/>
                </a:solidFill>
                <a:latin typeface="Calibri"/>
              </a:rPr>
              <a:t>Kleegras</a:t>
            </a:r>
            <a:r>
              <a:rPr lang="en-GB" altLang="nl-NL" sz="2400" dirty="0" smtClean="0">
                <a:solidFill>
                  <a:prstClr val="black"/>
                </a:solidFill>
                <a:latin typeface="Calibri"/>
              </a:rPr>
              <a:t>-System </a:t>
            </a:r>
            <a:r>
              <a:rPr lang="en-GB" altLang="nl-NL" sz="2400" dirty="0" err="1" smtClean="0">
                <a:solidFill>
                  <a:prstClr val="black"/>
                </a:solidFill>
                <a:latin typeface="Calibri"/>
              </a:rPr>
              <a:t>relativ</a:t>
            </a:r>
            <a:r>
              <a:rPr lang="en-GB" altLang="nl-NL" sz="2400" dirty="0" smtClean="0">
                <a:solidFill>
                  <a:prstClr val="black"/>
                </a:solidFill>
                <a:latin typeface="Calibri"/>
              </a:rPr>
              <a:t> </a:t>
            </a:r>
            <a:r>
              <a:rPr lang="en-GB" altLang="nl-NL" sz="2400" dirty="0" err="1" smtClean="0">
                <a:solidFill>
                  <a:prstClr val="black"/>
                </a:solidFill>
                <a:latin typeface="Calibri"/>
              </a:rPr>
              <a:t>zu</a:t>
            </a:r>
            <a:r>
              <a:rPr lang="en-GB" altLang="nl-NL" sz="2400" dirty="0" smtClean="0">
                <a:solidFill>
                  <a:prstClr val="black"/>
                </a:solidFill>
                <a:latin typeface="Calibri"/>
              </a:rPr>
              <a:t> </a:t>
            </a:r>
            <a:r>
              <a:rPr lang="en-GB" altLang="nl-NL" sz="2400" dirty="0" err="1" smtClean="0">
                <a:solidFill>
                  <a:prstClr val="black"/>
                </a:solidFill>
                <a:latin typeface="Calibri"/>
              </a:rPr>
              <a:t>Grasreinsaat</a:t>
            </a:r>
            <a:r>
              <a:rPr lang="en-GB" altLang="nl-NL" sz="2400" dirty="0" smtClean="0">
                <a:solidFill>
                  <a:prstClr val="black"/>
                </a:solidFill>
                <a:latin typeface="Calibri"/>
              </a:rPr>
              <a:t> </a:t>
            </a:r>
            <a:r>
              <a:rPr lang="en-GB" altLang="nl-NL" sz="2400" dirty="0" err="1" smtClean="0">
                <a:solidFill>
                  <a:prstClr val="black"/>
                </a:solidFill>
                <a:latin typeface="Calibri"/>
              </a:rPr>
              <a:t>mit</a:t>
            </a:r>
            <a:r>
              <a:rPr lang="en-GB" altLang="nl-NL" sz="2400" dirty="0" smtClean="0">
                <a:solidFill>
                  <a:prstClr val="black"/>
                </a:solidFill>
                <a:latin typeface="Calibri"/>
              </a:rPr>
              <a:t> 200 kg N/ha </a:t>
            </a:r>
            <a:r>
              <a:rPr lang="en-GB" altLang="nl-NL" sz="2400" dirty="0" err="1" smtClean="0">
                <a:solidFill>
                  <a:prstClr val="black"/>
                </a:solidFill>
                <a:latin typeface="Calibri"/>
              </a:rPr>
              <a:t>reicht</a:t>
            </a:r>
            <a:r>
              <a:rPr lang="en-GB" altLang="nl-NL" sz="2400" dirty="0" smtClean="0">
                <a:solidFill>
                  <a:prstClr val="black"/>
                </a:solidFill>
                <a:latin typeface="Calibri"/>
              </a:rPr>
              <a:t> von </a:t>
            </a:r>
            <a:r>
              <a:rPr lang="en-GB" altLang="nl-NL" sz="2400" dirty="0">
                <a:solidFill>
                  <a:prstClr val="black"/>
                </a:solidFill>
                <a:latin typeface="Calibri"/>
              </a:rPr>
              <a:t>50% </a:t>
            </a:r>
            <a:r>
              <a:rPr lang="en-GB" altLang="nl-NL" sz="2400" dirty="0" err="1">
                <a:solidFill>
                  <a:prstClr val="black"/>
                </a:solidFill>
                <a:latin typeface="Calibri"/>
              </a:rPr>
              <a:t>bis</a:t>
            </a:r>
            <a:r>
              <a:rPr lang="en-GB" altLang="nl-NL" sz="2400" dirty="0">
                <a:solidFill>
                  <a:prstClr val="black"/>
                </a:solidFill>
                <a:latin typeface="Calibri"/>
              </a:rPr>
              <a:t> </a:t>
            </a:r>
            <a:r>
              <a:rPr lang="en-GB" altLang="nl-NL" sz="2400" dirty="0" smtClean="0">
                <a:solidFill>
                  <a:prstClr val="black"/>
                </a:solidFill>
                <a:latin typeface="Calibri"/>
              </a:rPr>
              <a:t>&lt; 30</a:t>
            </a:r>
            <a:r>
              <a:rPr lang="en-GB" altLang="nl-NL" sz="2400" dirty="0">
                <a:solidFill>
                  <a:prstClr val="black"/>
                </a:solidFill>
                <a:latin typeface="Calibri"/>
              </a:rPr>
              <a:t>% (</a:t>
            </a:r>
            <a:r>
              <a:rPr lang="en-GB" altLang="nl-NL" sz="2400" dirty="0" err="1">
                <a:solidFill>
                  <a:prstClr val="black"/>
                </a:solidFill>
                <a:latin typeface="Calibri"/>
              </a:rPr>
              <a:t>Ledgard</a:t>
            </a:r>
            <a:r>
              <a:rPr lang="en-GB" altLang="nl-NL" sz="2400" i="1" dirty="0">
                <a:solidFill>
                  <a:prstClr val="black"/>
                </a:solidFill>
                <a:latin typeface="Calibri"/>
              </a:rPr>
              <a:t> et al.</a:t>
            </a:r>
            <a:r>
              <a:rPr lang="en-GB" altLang="nl-NL" sz="2400" dirty="0">
                <a:solidFill>
                  <a:prstClr val="black"/>
                </a:solidFill>
                <a:latin typeface="Calibri"/>
              </a:rPr>
              <a:t>, 1999).</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err="1" smtClean="0">
                <a:solidFill>
                  <a:prstClr val="black"/>
                </a:solidFill>
                <a:latin typeface="Calibri"/>
              </a:rPr>
              <a:t>Vermeidung</a:t>
            </a:r>
            <a:r>
              <a:rPr lang="en-GB" altLang="nl-NL" sz="2400" dirty="0" smtClean="0">
                <a:solidFill>
                  <a:prstClr val="black"/>
                </a:solidFill>
                <a:latin typeface="Calibri"/>
              </a:rPr>
              <a:t> von </a:t>
            </a:r>
            <a:r>
              <a:rPr lang="en-GB" altLang="nl-NL" sz="2400" dirty="0" err="1" smtClean="0">
                <a:solidFill>
                  <a:prstClr val="black"/>
                </a:solidFill>
                <a:latin typeface="Calibri"/>
              </a:rPr>
              <a:t>Nitratauswaschung</a:t>
            </a:r>
            <a:r>
              <a:rPr lang="en-GB" altLang="nl-NL" sz="2400" dirty="0" smtClean="0">
                <a:solidFill>
                  <a:prstClr val="black"/>
                </a:solidFill>
                <a:latin typeface="Calibri"/>
              </a:rPr>
              <a:t> </a:t>
            </a:r>
            <a:r>
              <a:rPr lang="en-GB" altLang="nl-NL" sz="2400" dirty="0" err="1" smtClean="0">
                <a:solidFill>
                  <a:prstClr val="black"/>
                </a:solidFill>
                <a:latin typeface="Calibri"/>
              </a:rPr>
              <a:t>durch</a:t>
            </a:r>
            <a:r>
              <a:rPr lang="en-GB" altLang="nl-NL" sz="2400" dirty="0" smtClean="0">
                <a:solidFill>
                  <a:prstClr val="black"/>
                </a:solidFill>
                <a:latin typeface="Calibri"/>
              </a:rPr>
              <a:t> </a:t>
            </a:r>
            <a:r>
              <a:rPr lang="en-GB" altLang="nl-NL" sz="2400" dirty="0" err="1" smtClean="0">
                <a:solidFill>
                  <a:prstClr val="black"/>
                </a:solidFill>
                <a:latin typeface="Calibri"/>
              </a:rPr>
              <a:t>Pflügen</a:t>
            </a:r>
            <a:r>
              <a:rPr lang="en-GB" altLang="nl-NL" sz="2400" dirty="0" smtClean="0">
                <a:solidFill>
                  <a:prstClr val="black"/>
                </a:solidFill>
                <a:latin typeface="Calibri"/>
              </a:rPr>
              <a:t> </a:t>
            </a:r>
            <a:r>
              <a:rPr lang="en-GB" altLang="nl-NL" sz="2400" dirty="0">
                <a:solidFill>
                  <a:prstClr val="black"/>
                </a:solidFill>
                <a:latin typeface="Calibri"/>
              </a:rPr>
              <a:t>von </a:t>
            </a:r>
            <a:r>
              <a:rPr lang="en-GB" altLang="nl-NL" sz="2400" dirty="0" err="1" smtClean="0">
                <a:solidFill>
                  <a:prstClr val="black"/>
                </a:solidFill>
                <a:latin typeface="Calibri"/>
              </a:rPr>
              <a:t>Kleegras</a:t>
            </a:r>
            <a:r>
              <a:rPr lang="en-GB" altLang="nl-NL" sz="2400" dirty="0" smtClean="0">
                <a:solidFill>
                  <a:prstClr val="black"/>
                </a:solidFill>
                <a:latin typeface="Calibri"/>
              </a:rPr>
              <a:t>: </a:t>
            </a:r>
            <a:r>
              <a:rPr lang="en-GB" altLang="nl-NL" sz="2400" dirty="0">
                <a:solidFill>
                  <a:prstClr val="black"/>
                </a:solidFill>
                <a:latin typeface="Calibri"/>
              </a:rPr>
              <a:t>Frühlingspflügen statt Herbstpflügen</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9145911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a:extLst>
              <a:ext uri="{FF2B5EF4-FFF2-40B4-BE49-F238E27FC236}">
                <a16:creationId xmlns:a16="http://schemas.microsoft.com/office/drawing/2014/main" id="{A237FA56-2F8D-422D-8CD6-F76FB47253B1}"/>
              </a:ext>
            </a:extLst>
          </p:cNvPr>
          <p:cNvSpPr txBox="1">
            <a:spLocks noChangeArrowheads="1"/>
          </p:cNvSpPr>
          <p:nvPr/>
        </p:nvSpPr>
        <p:spPr bwMode="auto">
          <a:xfrm>
            <a:off x="-565750" y="2308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a:rPr>
              <a:t>Umweltprobleme im Leguminosen-basierten System</a:t>
            </a:r>
            <a:endParaRPr lang="fr-FR" altLang="nl-NL" sz="2400" b="1" dirty="0">
              <a:solidFill>
                <a:prstClr val="black"/>
              </a:solidFill>
              <a:latin typeface="Calibri"/>
            </a:endParaRPr>
          </a:p>
        </p:txBody>
      </p:sp>
      <p:sp>
        <p:nvSpPr>
          <p:cNvPr id="67587" name="Text Box 3">
            <a:extLst>
              <a:ext uri="{FF2B5EF4-FFF2-40B4-BE49-F238E27FC236}">
                <a16:creationId xmlns:a16="http://schemas.microsoft.com/office/drawing/2014/main" id="{30DBFE4E-BE84-42A2-9CB0-DA6787FB18A9}"/>
              </a:ext>
            </a:extLst>
          </p:cNvPr>
          <p:cNvSpPr txBox="1">
            <a:spLocks noChangeArrowheads="1"/>
          </p:cNvSpPr>
          <p:nvPr/>
        </p:nvSpPr>
        <p:spPr bwMode="auto">
          <a:xfrm>
            <a:off x="381000" y="2765425"/>
            <a:ext cx="8382000" cy="1938992"/>
          </a:xfrm>
          <a:prstGeom prst="rect">
            <a:avLst/>
          </a:prstGeom>
          <a:noFill/>
          <a:ln w="25400">
            <a:solidFill>
              <a:srgbClr val="FEFF12"/>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eaLnBrk="0" fontAlgn="base" hangingPunct="0">
              <a:spcBef>
                <a:spcPct val="0"/>
              </a:spcBef>
              <a:spcAft>
                <a:spcPct val="0"/>
              </a:spcAft>
              <a:buFontTx/>
              <a:buNone/>
              <a:defRPr/>
            </a:pPr>
            <a:r>
              <a:rPr lang="en-GB" altLang="nl-NL" sz="2400" dirty="0">
                <a:solidFill>
                  <a:prstClr val="black"/>
                </a:solidFill>
                <a:latin typeface="Calibri"/>
              </a:rPr>
              <a:t>Pimentel et al. (2005) </a:t>
            </a:r>
            <a:r>
              <a:rPr lang="en-GB" altLang="nl-NL" sz="2400" dirty="0" err="1">
                <a:solidFill>
                  <a:prstClr val="black"/>
                </a:solidFill>
                <a:latin typeface="Calibri"/>
              </a:rPr>
              <a:t>Vergleich</a:t>
            </a:r>
            <a:r>
              <a:rPr lang="en-GB" altLang="nl-NL" sz="2400" dirty="0">
                <a:solidFill>
                  <a:prstClr val="black"/>
                </a:solidFill>
                <a:latin typeface="Calibri"/>
              </a:rPr>
              <a:t> </a:t>
            </a:r>
            <a:r>
              <a:rPr lang="en-GB" altLang="nl-NL" sz="2400" dirty="0" err="1">
                <a:solidFill>
                  <a:prstClr val="black"/>
                </a:solidFill>
                <a:latin typeface="Calibri"/>
              </a:rPr>
              <a:t>eines</a:t>
            </a:r>
            <a:r>
              <a:rPr lang="en-GB" altLang="nl-NL" sz="2400" dirty="0">
                <a:solidFill>
                  <a:prstClr val="black"/>
                </a:solidFill>
                <a:latin typeface="Calibri"/>
              </a:rPr>
              <a:t> </a:t>
            </a:r>
            <a:r>
              <a:rPr lang="en-GB" altLang="nl-NL" sz="2400" dirty="0" err="1">
                <a:solidFill>
                  <a:prstClr val="black"/>
                </a:solidFill>
                <a:latin typeface="Calibri"/>
              </a:rPr>
              <a:t>konventionelles</a:t>
            </a:r>
            <a:r>
              <a:rPr lang="en-GB" altLang="nl-NL" sz="2400" dirty="0">
                <a:solidFill>
                  <a:prstClr val="black"/>
                </a:solidFill>
                <a:latin typeface="Calibri"/>
              </a:rPr>
              <a:t> </a:t>
            </a:r>
            <a:r>
              <a:rPr lang="en-GB" altLang="nl-NL" sz="2400" dirty="0" smtClean="0">
                <a:solidFill>
                  <a:prstClr val="black"/>
                </a:solidFill>
                <a:latin typeface="Calibri"/>
              </a:rPr>
              <a:t>Cash-Grain-Systems </a:t>
            </a:r>
            <a:r>
              <a:rPr lang="en-GB" altLang="nl-NL" sz="2400" dirty="0">
                <a:solidFill>
                  <a:prstClr val="black"/>
                </a:solidFill>
                <a:latin typeface="Calibri"/>
              </a:rPr>
              <a:t>mit einem typischen Nutzungssystem (Leguminosen-Ley + Pflanzen).</a:t>
            </a:r>
          </a:p>
          <a:p>
            <a:pPr algn="just" eaLnBrk="0" fontAlgn="base" hangingPunct="0">
              <a:spcBef>
                <a:spcPct val="0"/>
              </a:spcBef>
              <a:spcAft>
                <a:spcPct val="0"/>
              </a:spcAft>
              <a:buFontTx/>
              <a:buNone/>
              <a:defRPr/>
            </a:pPr>
            <a:endParaRPr lang="en-GB" altLang="nl-NL" sz="2400" dirty="0">
              <a:solidFill>
                <a:prstClr val="black"/>
              </a:solidFill>
              <a:latin typeface="Calibri"/>
            </a:endParaRPr>
          </a:p>
          <a:p>
            <a:pPr algn="just" eaLnBrk="0" fontAlgn="base" hangingPunct="0">
              <a:spcBef>
                <a:spcPct val="0"/>
              </a:spcBef>
              <a:spcAft>
                <a:spcPct val="0"/>
              </a:spcAft>
              <a:buFontTx/>
              <a:buNone/>
              <a:defRPr/>
            </a:pPr>
            <a:r>
              <a:rPr lang="en-GB" altLang="nl-NL" sz="2400" dirty="0">
                <a:solidFill>
                  <a:prstClr val="black"/>
                </a:solidFill>
                <a:latin typeface="Calibri"/>
              </a:rPr>
              <a:t>Fossiler Energieeinsatz: ca. 30% weniger im zweiten System</a:t>
            </a:r>
          </a:p>
        </p:txBody>
      </p:sp>
      <p:sp>
        <p:nvSpPr>
          <p:cNvPr id="67588" name="Rectangle 4">
            <a:extLst>
              <a:ext uri="{FF2B5EF4-FFF2-40B4-BE49-F238E27FC236}">
                <a16:creationId xmlns:a16="http://schemas.microsoft.com/office/drawing/2014/main" id="{E5980E1A-3E3B-4589-AEAE-3EB62A341DA8}"/>
              </a:ext>
            </a:extLst>
          </p:cNvPr>
          <p:cNvSpPr>
            <a:spLocks noChangeArrowheads="1"/>
          </p:cNvSpPr>
          <p:nvPr/>
        </p:nvSpPr>
        <p:spPr bwMode="auto">
          <a:xfrm>
            <a:off x="381000" y="1056698"/>
            <a:ext cx="83058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a:rPr>
              <a:t>Reduzierung der fossilen Energieträger </a:t>
            </a:r>
          </a:p>
          <a:p>
            <a:pPr algn="ctr" eaLnBrk="0" fontAlgn="base" hangingPunct="0">
              <a:spcBef>
                <a:spcPct val="0"/>
              </a:spcBef>
              <a:spcAft>
                <a:spcPct val="0"/>
              </a:spcAft>
              <a:buFontTx/>
              <a:buNone/>
              <a:defRPr/>
            </a:pPr>
            <a:r>
              <a:rPr lang="en-GB" altLang="nl-NL" sz="2400" b="1" dirty="0">
                <a:solidFill>
                  <a:prstClr val="black"/>
                </a:solidFill>
                <a:latin typeface="Calibri"/>
              </a:rPr>
              <a:t>(Synthese von anorganischen N-Düngern)</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6832909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C12A6E8E-3F5C-4242-A010-BC290D03A2B3}"/>
              </a:ext>
            </a:extLst>
          </p:cNvPr>
          <p:cNvSpPr txBox="1">
            <a:spLocks noChangeArrowheads="1"/>
          </p:cNvSpPr>
          <p:nvPr/>
        </p:nvSpPr>
        <p:spPr bwMode="auto">
          <a:xfrm>
            <a:off x="-378691" y="2308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a:rPr>
              <a:t>Umweltprobleme im Leguminosen-basierten System</a:t>
            </a:r>
            <a:endParaRPr lang="fr-FR" altLang="nl-NL" sz="2400" b="1" dirty="0">
              <a:solidFill>
                <a:prstClr val="black"/>
              </a:solidFill>
              <a:latin typeface="Calibri"/>
            </a:endParaRPr>
          </a:p>
        </p:txBody>
      </p:sp>
      <p:sp>
        <p:nvSpPr>
          <p:cNvPr id="69635" name="Text Box 3">
            <a:extLst>
              <a:ext uri="{FF2B5EF4-FFF2-40B4-BE49-F238E27FC236}">
                <a16:creationId xmlns:a16="http://schemas.microsoft.com/office/drawing/2014/main" id="{8D283916-B9A0-43F4-A388-200CD15DBF63}"/>
              </a:ext>
            </a:extLst>
          </p:cNvPr>
          <p:cNvSpPr txBox="1">
            <a:spLocks noChangeArrowheads="1"/>
          </p:cNvSpPr>
          <p:nvPr/>
        </p:nvSpPr>
        <p:spPr bwMode="auto">
          <a:xfrm>
            <a:off x="381000" y="1046018"/>
            <a:ext cx="7054273" cy="526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eaLnBrk="0" fontAlgn="base" hangingPunct="0">
              <a:spcBef>
                <a:spcPct val="0"/>
              </a:spcBef>
              <a:spcAft>
                <a:spcPct val="0"/>
              </a:spcAft>
              <a:defRPr/>
            </a:pPr>
            <a:r>
              <a:rPr lang="en-GB" altLang="nl-NL" sz="2400" dirty="0">
                <a:solidFill>
                  <a:prstClr val="black"/>
                </a:solidFill>
                <a:latin typeface="Calibri"/>
              </a:rPr>
              <a:t>Gute Quelle für Pollen und Nektar für einige Insektenarten</a:t>
            </a:r>
          </a:p>
          <a:p>
            <a:pPr marL="342900" indent="-342900" eaLnBrk="0" fontAlgn="base" hangingPunct="0">
              <a:spcBef>
                <a:spcPct val="0"/>
              </a:spcBef>
              <a:spcAft>
                <a:spcPct val="0"/>
              </a:spcAft>
              <a:defRPr/>
            </a:pPr>
            <a:endParaRPr lang="en-GB" altLang="nl-NL" sz="2400" dirty="0">
              <a:solidFill>
                <a:prstClr val="black"/>
              </a:solidFill>
              <a:latin typeface="Calibri"/>
            </a:endParaRPr>
          </a:p>
          <a:p>
            <a:pPr marL="342900" indent="-342900" eaLnBrk="0" fontAlgn="base" hangingPunct="0">
              <a:spcBef>
                <a:spcPct val="0"/>
              </a:spcBef>
              <a:spcAft>
                <a:spcPct val="0"/>
              </a:spcAft>
              <a:defRPr/>
            </a:pPr>
            <a:r>
              <a:rPr lang="en-GB" altLang="nl-NL" sz="2400" dirty="0">
                <a:solidFill>
                  <a:prstClr val="black"/>
                </a:solidFill>
                <a:latin typeface="Calibri"/>
              </a:rPr>
              <a:t>Blumen sind attraktiv für die Landschaft.</a:t>
            </a:r>
          </a:p>
          <a:p>
            <a:pPr marL="342900" indent="-342900" eaLnBrk="0" fontAlgn="base" hangingPunct="0">
              <a:spcBef>
                <a:spcPct val="0"/>
              </a:spcBef>
              <a:spcAft>
                <a:spcPct val="0"/>
              </a:spcAft>
              <a:defRPr/>
            </a:pPr>
            <a:endParaRPr lang="en-GB" altLang="nl-NL" sz="2400" dirty="0">
              <a:solidFill>
                <a:prstClr val="black"/>
              </a:solidFill>
              <a:latin typeface="Calibri"/>
            </a:endParaRPr>
          </a:p>
          <a:p>
            <a:pPr marL="342900" indent="-342900" eaLnBrk="0" fontAlgn="base" hangingPunct="0">
              <a:spcBef>
                <a:spcPct val="0"/>
              </a:spcBef>
              <a:spcAft>
                <a:spcPct val="0"/>
              </a:spcAft>
              <a:defRPr/>
            </a:pPr>
            <a:r>
              <a:rPr lang="en-GB" altLang="nl-NL" sz="2400" dirty="0">
                <a:solidFill>
                  <a:prstClr val="black"/>
                </a:solidFill>
                <a:latin typeface="Calibri"/>
              </a:rPr>
              <a:t>Viele Grasnarben auf Leguminosenbasis sind zu dicht für Vögel, die sie nicht als Brut- und Futtermittelabdeckung verwenden können.</a:t>
            </a:r>
          </a:p>
          <a:p>
            <a:pPr marL="342900" indent="-342900" eaLnBrk="0" fontAlgn="base" hangingPunct="0">
              <a:spcBef>
                <a:spcPct val="0"/>
              </a:spcBef>
              <a:spcAft>
                <a:spcPct val="0"/>
              </a:spcAft>
              <a:defRPr/>
            </a:pPr>
            <a:endParaRPr lang="en-GB" altLang="nl-NL" sz="2400" dirty="0">
              <a:solidFill>
                <a:prstClr val="black"/>
              </a:solidFill>
              <a:latin typeface="Calibri"/>
            </a:endParaRPr>
          </a:p>
          <a:p>
            <a:pPr marL="342900" indent="-342900" eaLnBrk="0" fontAlgn="base" hangingPunct="0">
              <a:spcBef>
                <a:spcPct val="0"/>
              </a:spcBef>
              <a:spcAft>
                <a:spcPct val="0"/>
              </a:spcAft>
              <a:defRPr/>
            </a:pPr>
            <a:r>
              <a:rPr lang="en-GB" altLang="nl-NL" sz="2400" dirty="0" err="1">
                <a:solidFill>
                  <a:prstClr val="black"/>
                </a:solidFill>
                <a:latin typeface="Calibri"/>
              </a:rPr>
              <a:t>Luzerne</a:t>
            </a:r>
            <a:r>
              <a:rPr lang="en-GB" altLang="nl-NL" sz="2400" dirty="0">
                <a:solidFill>
                  <a:prstClr val="black"/>
                </a:solidFill>
                <a:latin typeface="Calibri"/>
              </a:rPr>
              <a:t> ist eine bemerkenswerte Ausnahme: Durchlässig für die Vogelzirkulation und bietet </a:t>
            </a:r>
            <a:r>
              <a:rPr lang="en-GB" altLang="nl-NL" sz="2400" dirty="0" err="1">
                <a:solidFill>
                  <a:prstClr val="black"/>
                </a:solidFill>
                <a:latin typeface="Calibri"/>
              </a:rPr>
              <a:t>Arthropoden</a:t>
            </a:r>
            <a:r>
              <a:rPr lang="en-GB" altLang="nl-NL" sz="2400" dirty="0">
                <a:solidFill>
                  <a:prstClr val="black"/>
                </a:solidFill>
                <a:latin typeface="Calibri"/>
              </a:rPr>
              <a:t> </a:t>
            </a:r>
            <a:r>
              <a:rPr lang="en-GB" altLang="nl-NL" sz="2400" dirty="0" err="1" smtClean="0">
                <a:solidFill>
                  <a:prstClr val="black"/>
                </a:solidFill>
                <a:latin typeface="Calibri"/>
              </a:rPr>
              <a:t>sowie</a:t>
            </a:r>
            <a:r>
              <a:rPr lang="en-GB" altLang="nl-NL" sz="2400" dirty="0" smtClean="0">
                <a:solidFill>
                  <a:prstClr val="black"/>
                </a:solidFill>
                <a:latin typeface="Calibri"/>
              </a:rPr>
              <a:t> </a:t>
            </a:r>
            <a:r>
              <a:rPr lang="en-GB" altLang="nl-NL" sz="2400" dirty="0" err="1" smtClean="0">
                <a:solidFill>
                  <a:prstClr val="black"/>
                </a:solidFill>
                <a:latin typeface="Calibri"/>
              </a:rPr>
              <a:t>nahrhafte</a:t>
            </a:r>
            <a:r>
              <a:rPr lang="en-GB" altLang="nl-NL" sz="2400" dirty="0" smtClean="0">
                <a:solidFill>
                  <a:prstClr val="black"/>
                </a:solidFill>
                <a:latin typeface="Calibri"/>
              </a:rPr>
              <a:t> </a:t>
            </a:r>
            <a:r>
              <a:rPr lang="en-GB" altLang="nl-NL" sz="2400" dirty="0">
                <a:solidFill>
                  <a:prstClr val="black"/>
                </a:solidFill>
                <a:latin typeface="Calibri"/>
              </a:rPr>
              <a:t>Blätter, einen Schutz vor Raubtieren und einen guten Nistplatz bei verspätetem Schnitt.</a:t>
            </a:r>
          </a:p>
        </p:txBody>
      </p:sp>
      <p:pic>
        <p:nvPicPr>
          <p:cNvPr id="69636" name="Picture 4" descr="image 4">
            <a:extLst>
              <a:ext uri="{FF2B5EF4-FFF2-40B4-BE49-F238E27FC236}">
                <a16:creationId xmlns:a16="http://schemas.microsoft.com/office/drawing/2014/main" id="{50536DBA-329E-4E0D-833C-270F10F0DA87}"/>
              </a:ext>
            </a:extLst>
          </p:cNvPr>
          <p:cNvPicPr>
            <a:picLocks noChangeAspect="1" noChangeArrowheads="1"/>
          </p:cNvPicPr>
          <p:nvPr/>
        </p:nvPicPr>
        <p:blipFill>
          <a:blip r:embed="rId3" cstate="screen">
            <a:lum bright="-2000" contrast="20000"/>
            <a:extLst>
              <a:ext uri="{28A0092B-C50C-407E-A947-70E740481C1C}">
                <a14:useLocalDpi xmlns:a14="http://schemas.microsoft.com/office/drawing/2010/main"/>
              </a:ext>
            </a:extLst>
          </a:blip>
          <a:srcRect/>
          <a:stretch>
            <a:fillRect/>
          </a:stretch>
        </p:blipFill>
        <p:spPr bwMode="auto">
          <a:xfrm>
            <a:off x="7559964" y="1119909"/>
            <a:ext cx="1403350" cy="230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882441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7424" y="491835"/>
            <a:ext cx="6439227" cy="424487"/>
          </a:xfrm>
        </p:spPr>
        <p:txBody>
          <a:bodyPr/>
          <a:lstStyle/>
          <a:p>
            <a:r>
              <a:rPr lang="en-US" sz="2400" dirty="0">
                <a:solidFill>
                  <a:schemeClr val="tx1"/>
                </a:solidFill>
                <a:latin typeface="+mn-lt"/>
              </a:rPr>
              <a:t>Silosysteme</a:t>
            </a:r>
            <a:endParaRPr lang="es-ES" sz="2400" dirty="0">
              <a:solidFill>
                <a:schemeClr val="tx1"/>
              </a:solidFill>
              <a:latin typeface="+mn-lt"/>
            </a:endParaRPr>
          </a:p>
        </p:txBody>
      </p:sp>
      <p:sp>
        <p:nvSpPr>
          <p:cNvPr id="3" name="Rectangle 7"/>
          <p:cNvSpPr>
            <a:spLocks noChangeArrowheads="1"/>
          </p:cNvSpPr>
          <p:nvPr/>
        </p:nvSpPr>
        <p:spPr bwMode="auto">
          <a:xfrm>
            <a:off x="538180" y="5278895"/>
            <a:ext cx="495648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95250" lvl="1" indent="173038" defTabSz="457200">
              <a:spcBef>
                <a:spcPct val="20000"/>
              </a:spcBef>
              <a:buSzPct val="130000"/>
              <a:buFont typeface="Arial" panose="020B0604020202020204" pitchFamily="34" charset="0"/>
              <a:buChar char="•"/>
              <a:defRPr/>
            </a:pPr>
            <a:r>
              <a:rPr lang="en-US" altLang="sv-SE" sz="2200" dirty="0">
                <a:solidFill>
                  <a:prstClr val="black"/>
                </a:solidFill>
                <a:latin typeface="Calibri"/>
              </a:rPr>
              <a:t> 1980er Jahre - Holzturmsilos</a:t>
            </a:r>
          </a:p>
          <a:p>
            <a:pPr marL="95250" lvl="1" indent="173038" defTabSz="457200">
              <a:spcBef>
                <a:spcPct val="20000"/>
              </a:spcBef>
              <a:buSzPct val="130000"/>
              <a:buFont typeface="Arial" panose="020B0604020202020204" pitchFamily="34" charset="0"/>
              <a:buChar char="•"/>
              <a:defRPr/>
            </a:pPr>
            <a:r>
              <a:rPr lang="en-US" altLang="sv-SE" sz="2200" dirty="0">
                <a:solidFill>
                  <a:prstClr val="black"/>
                </a:solidFill>
                <a:latin typeface="Calibri"/>
              </a:rPr>
              <a:t> 1990er Jahre - Stahlturmsilos</a:t>
            </a:r>
          </a:p>
          <a:p>
            <a:pPr marL="95250" lvl="1" indent="173038" defTabSz="457200">
              <a:spcBef>
                <a:spcPct val="20000"/>
              </a:spcBef>
              <a:buSzPct val="130000"/>
              <a:buFont typeface="Arial" panose="020B0604020202020204" pitchFamily="34" charset="0"/>
              <a:buChar char="•"/>
              <a:defRPr/>
            </a:pPr>
            <a:r>
              <a:rPr lang="en-US" altLang="sv-SE" sz="2200" dirty="0">
                <a:solidFill>
                  <a:prstClr val="black"/>
                </a:solidFill>
                <a:latin typeface="Calibri"/>
              </a:rPr>
              <a:t> 2000er Jahre - Bunkersilos und Rundballen</a:t>
            </a:r>
          </a:p>
        </p:txBody>
      </p:sp>
      <p:pic>
        <p:nvPicPr>
          <p:cNvPr id="5" name="Bildobjekt 10" descr="PICT038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65683" y="3949263"/>
            <a:ext cx="3878317" cy="29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p:cNvSpPr txBox="1"/>
          <p:nvPr/>
        </p:nvSpPr>
        <p:spPr>
          <a:xfrm>
            <a:off x="7794367" y="6533212"/>
            <a:ext cx="1511558" cy="246221"/>
          </a:xfrm>
          <a:prstGeom prst="rect">
            <a:avLst/>
          </a:prstGeom>
          <a:noFill/>
        </p:spPr>
        <p:txBody>
          <a:bodyPr wrap="square" rtlCol="0">
            <a:spAutoFit/>
          </a:bodyPr>
          <a:lstStyle/>
          <a:p>
            <a:pPr defTabSz="457200">
              <a:defRPr/>
            </a:pPr>
            <a:r>
              <a:rPr lang="sv-SE" sz="1000" dirty="0">
                <a:solidFill>
                  <a:prstClr val="white"/>
                </a:solidFill>
              </a:rPr>
              <a:t>Foto: Rolf Spörndly</a:t>
            </a:r>
          </a:p>
        </p:txBody>
      </p:sp>
      <p:sp>
        <p:nvSpPr>
          <p:cNvPr id="8" name="textruta 7"/>
          <p:cNvSpPr txBox="1"/>
          <p:nvPr/>
        </p:nvSpPr>
        <p:spPr>
          <a:xfrm>
            <a:off x="793492" y="4926345"/>
            <a:ext cx="1511558" cy="246221"/>
          </a:xfrm>
          <a:prstGeom prst="rect">
            <a:avLst/>
          </a:prstGeom>
          <a:noFill/>
        </p:spPr>
        <p:txBody>
          <a:bodyPr wrap="square" rtlCol="0">
            <a:spAutoFit/>
          </a:bodyPr>
          <a:lstStyle/>
          <a:p>
            <a:pPr defTabSz="457200">
              <a:defRPr/>
            </a:pPr>
            <a:r>
              <a:rPr lang="sv-SE" sz="1000" dirty="0">
                <a:solidFill>
                  <a:prstClr val="white"/>
                </a:solidFill>
              </a:rPr>
              <a:t>Foto: Rolf Spörndly</a:t>
            </a:r>
          </a:p>
        </p:txBody>
      </p:sp>
      <p:pic>
        <p:nvPicPr>
          <p:cNvPr id="4" name="Bildobjekt 6" descr="PICT0196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4308" y="1135117"/>
            <a:ext cx="55070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ruta 4"/>
          <p:cNvSpPr txBox="1"/>
          <p:nvPr/>
        </p:nvSpPr>
        <p:spPr>
          <a:xfrm>
            <a:off x="1066800" y="1828800"/>
            <a:ext cx="1496459" cy="338554"/>
          </a:xfrm>
          <a:prstGeom prst="rect">
            <a:avLst/>
          </a:prstGeom>
          <a:solidFill>
            <a:schemeClr val="bg1"/>
          </a:solidFill>
        </p:spPr>
        <p:txBody>
          <a:bodyPr wrap="square" rtlCol="0">
            <a:spAutoFit/>
          </a:bodyPr>
          <a:lstStyle/>
          <a:p>
            <a:pPr defTabSz="457200">
              <a:defRPr/>
            </a:pPr>
            <a:r>
              <a:rPr lang="sv-SE" sz="1600" dirty="0">
                <a:solidFill>
                  <a:prstClr val="black"/>
                </a:solidFill>
              </a:rPr>
              <a:t>Turmsilo</a:t>
            </a:r>
          </a:p>
        </p:txBody>
      </p:sp>
      <p:sp>
        <p:nvSpPr>
          <p:cNvPr id="11" name="textruta 3"/>
          <p:cNvSpPr txBox="1"/>
          <p:nvPr/>
        </p:nvSpPr>
        <p:spPr>
          <a:xfrm>
            <a:off x="4025967" y="4038600"/>
            <a:ext cx="1239716" cy="338554"/>
          </a:xfrm>
          <a:prstGeom prst="rect">
            <a:avLst/>
          </a:prstGeom>
          <a:solidFill>
            <a:schemeClr val="bg1"/>
          </a:solidFill>
        </p:spPr>
        <p:txBody>
          <a:bodyPr wrap="square" rtlCol="0">
            <a:spAutoFit/>
          </a:bodyPr>
          <a:lstStyle/>
          <a:p>
            <a:pPr defTabSz="457200">
              <a:defRPr/>
            </a:pPr>
            <a:r>
              <a:rPr lang="sv-SE" sz="1600" dirty="0" smtClean="0">
                <a:solidFill>
                  <a:prstClr val="black"/>
                </a:solidFill>
              </a:rPr>
              <a:t>Fahrsilo</a:t>
            </a:r>
            <a:endParaRPr lang="sv-SE" sz="1600" dirty="0">
              <a:solidFill>
                <a:prstClr val="black"/>
              </a:solidFill>
            </a:endParaRPr>
          </a:p>
        </p:txBody>
      </p:sp>
      <p:sp>
        <p:nvSpPr>
          <p:cNvPr id="12" name="textruta 1"/>
          <p:cNvSpPr txBox="1"/>
          <p:nvPr/>
        </p:nvSpPr>
        <p:spPr>
          <a:xfrm>
            <a:off x="1815029" y="3611442"/>
            <a:ext cx="1732085" cy="338554"/>
          </a:xfrm>
          <a:prstGeom prst="rect">
            <a:avLst/>
          </a:prstGeom>
          <a:solidFill>
            <a:schemeClr val="bg1"/>
          </a:solidFill>
        </p:spPr>
        <p:txBody>
          <a:bodyPr wrap="square" rtlCol="0">
            <a:spAutoFit/>
          </a:bodyPr>
          <a:lstStyle/>
          <a:p>
            <a:pPr defTabSz="457200">
              <a:defRPr/>
            </a:pPr>
            <a:r>
              <a:rPr lang="sv-SE" sz="1600" dirty="0" smtClean="0">
                <a:solidFill>
                  <a:prstClr val="black"/>
                </a:solidFill>
              </a:rPr>
              <a:t>Ballensilage</a:t>
            </a:r>
            <a:endParaRPr lang="sv-SE" sz="1600" dirty="0">
              <a:solidFill>
                <a:prstClr val="black"/>
              </a:solidFill>
            </a:endParaRPr>
          </a:p>
        </p:txBody>
      </p:sp>
      <p:sp>
        <p:nvSpPr>
          <p:cNvPr id="13" name="textruta 2"/>
          <p:cNvSpPr txBox="1"/>
          <p:nvPr/>
        </p:nvSpPr>
        <p:spPr>
          <a:xfrm>
            <a:off x="6373504" y="6328337"/>
            <a:ext cx="2483901" cy="369332"/>
          </a:xfrm>
          <a:prstGeom prst="rect">
            <a:avLst/>
          </a:prstGeom>
          <a:noFill/>
        </p:spPr>
        <p:txBody>
          <a:bodyPr wrap="square" rtlCol="0">
            <a:spAutoFit/>
          </a:bodyPr>
          <a:lstStyle/>
          <a:p>
            <a:pPr defTabSz="457200">
              <a:defRPr/>
            </a:pPr>
            <a:r>
              <a:rPr lang="sv-SE" dirty="0">
                <a:solidFill>
                  <a:prstClr val="black"/>
                </a:solidFill>
              </a:rPr>
              <a:t>(Pettersson </a:t>
            </a:r>
            <a:r>
              <a:rPr lang="sv-SE" i="1" dirty="0">
                <a:solidFill>
                  <a:prstClr val="black"/>
                </a:solidFill>
              </a:rPr>
              <a:t>et al.</a:t>
            </a:r>
            <a:r>
              <a:rPr lang="sv-SE" dirty="0">
                <a:solidFill>
                  <a:prstClr val="black"/>
                </a:solidFill>
              </a:rPr>
              <a:t>, 2009)</a:t>
            </a:r>
          </a:p>
        </p:txBody>
      </p:sp>
      <p:sp>
        <p:nvSpPr>
          <p:cNvPr id="15" name="textruta 3"/>
          <p:cNvSpPr txBox="1"/>
          <p:nvPr/>
        </p:nvSpPr>
        <p:spPr>
          <a:xfrm>
            <a:off x="664308" y="3238554"/>
            <a:ext cx="1460433" cy="338554"/>
          </a:xfrm>
          <a:prstGeom prst="rect">
            <a:avLst/>
          </a:prstGeom>
          <a:solidFill>
            <a:schemeClr val="bg1"/>
          </a:solidFill>
        </p:spPr>
        <p:txBody>
          <a:bodyPr wrap="square" rtlCol="0">
            <a:spAutoFit/>
          </a:bodyPr>
          <a:lstStyle/>
          <a:p>
            <a:pPr defTabSz="457200">
              <a:defRPr/>
            </a:pPr>
            <a:r>
              <a:rPr lang="sv-SE" sz="1600" dirty="0" smtClean="0">
                <a:solidFill>
                  <a:prstClr val="black"/>
                </a:solidFill>
              </a:rPr>
              <a:t>Schlauchsilage</a:t>
            </a:r>
            <a:endParaRPr lang="sv-SE" sz="1600" dirty="0">
              <a:solidFill>
                <a:prstClr val="black"/>
              </a:solidFill>
            </a:endParaRPr>
          </a:p>
        </p:txBody>
      </p:sp>
    </p:spTree>
    <p:extLst>
      <p:ext uri="{BB962C8B-B14F-4D97-AF65-F5344CB8AC3E}">
        <p14:creationId xmlns:p14="http://schemas.microsoft.com/office/powerpoint/2010/main" val="258527043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339F903C-EE59-49A1-BA62-767E5C6F0E45}"/>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a:solidFill>
                  <a:prstClr val="black"/>
                </a:solidFill>
                <a:latin typeface="Calibri"/>
              </a:rPr>
              <a:t>Schlussfolgerungen und Perspektiven</a:t>
            </a:r>
            <a:endParaRPr lang="fr-FR" altLang="nl-NL" sz="2400" b="1">
              <a:solidFill>
                <a:prstClr val="black"/>
              </a:solidFill>
              <a:latin typeface="Calibri"/>
            </a:endParaRPr>
          </a:p>
        </p:txBody>
      </p:sp>
      <p:sp>
        <p:nvSpPr>
          <p:cNvPr id="71683" name="Text Box 3">
            <a:extLst>
              <a:ext uri="{FF2B5EF4-FFF2-40B4-BE49-F238E27FC236}">
                <a16:creationId xmlns:a16="http://schemas.microsoft.com/office/drawing/2014/main" id="{9C2C0CF6-2450-4B36-BFB1-375FE7FCADB1}"/>
              </a:ext>
            </a:extLst>
          </p:cNvPr>
          <p:cNvSpPr txBox="1">
            <a:spLocks noChangeArrowheads="1"/>
          </p:cNvSpPr>
          <p:nvPr/>
        </p:nvSpPr>
        <p:spPr bwMode="auto">
          <a:xfrm>
            <a:off x="381000" y="1028700"/>
            <a:ext cx="83820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eaLnBrk="0" fontAlgn="base" hangingPunct="0">
              <a:spcBef>
                <a:spcPct val="0"/>
              </a:spcBef>
              <a:spcAft>
                <a:spcPct val="0"/>
              </a:spcAft>
              <a:defRPr/>
            </a:pPr>
            <a:r>
              <a:rPr lang="en-GB" altLang="nl-NL" sz="2400" dirty="0">
                <a:solidFill>
                  <a:prstClr val="black"/>
                </a:solidFill>
                <a:latin typeface="Calibri"/>
              </a:rPr>
              <a:t>Zwei Hauptattribute für die zukünftige Landwirtschaft, die die Produktionskosten senken und</a:t>
            </a:r>
            <a:r>
              <a:rPr lang="en-GB" altLang="fr-FR" sz="2400" dirty="0">
                <a:solidFill>
                  <a:prstClr val="black"/>
                </a:solidFill>
                <a:latin typeface="Calibri"/>
              </a:rPr>
              <a:t> das</a:t>
            </a:r>
            <a:r>
              <a:rPr lang="en-GB" altLang="nl-NL" sz="2400" dirty="0">
                <a:solidFill>
                  <a:prstClr val="black"/>
                </a:solidFill>
                <a:latin typeface="Calibri"/>
              </a:rPr>
              <a:t> Einkommen der Landwirte erhöhen: </a:t>
            </a:r>
          </a:p>
          <a:p>
            <a:pPr marL="1257300" lvl="2" indent="-342900" algn="just" eaLnBrk="0" fontAlgn="base" hangingPunct="0">
              <a:spcBef>
                <a:spcPct val="0"/>
              </a:spcBef>
              <a:spcAft>
                <a:spcPct val="0"/>
              </a:spcAft>
              <a:defRPr/>
            </a:pPr>
            <a:r>
              <a:rPr lang="en-GB" altLang="nl-NL" dirty="0">
                <a:solidFill>
                  <a:prstClr val="black"/>
                </a:solidFill>
                <a:latin typeface="Calibri"/>
              </a:rPr>
              <a:t>Kapazität für N-Fixierung </a:t>
            </a:r>
          </a:p>
          <a:p>
            <a:pPr marL="1257300" lvl="2" indent="-342900" eaLnBrk="0" fontAlgn="base" hangingPunct="0">
              <a:spcBef>
                <a:spcPct val="0"/>
              </a:spcBef>
              <a:spcAft>
                <a:spcPct val="0"/>
              </a:spcAft>
              <a:defRPr/>
            </a:pPr>
            <a:r>
              <a:rPr lang="en-GB" altLang="nl-NL" dirty="0">
                <a:solidFill>
                  <a:prstClr val="black"/>
                </a:solidFill>
                <a:latin typeface="Calibri"/>
              </a:rPr>
              <a:t>hoher Nährwert und Aufnahmepotenzial </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In </a:t>
            </a:r>
            <a:r>
              <a:rPr lang="en-GB" altLang="nl-NL" sz="2400" dirty="0" smtClean="0">
                <a:solidFill>
                  <a:prstClr val="black"/>
                </a:solidFill>
                <a:latin typeface="Calibri"/>
              </a:rPr>
              <a:t>low-input </a:t>
            </a:r>
            <a:r>
              <a:rPr lang="en-GB" altLang="nl-NL" sz="2400" dirty="0">
                <a:solidFill>
                  <a:prstClr val="black"/>
                </a:solidFill>
                <a:latin typeface="Calibri"/>
              </a:rPr>
              <a:t>Systemen: Reduzierung der N-Düngung unter Beibehaltung der Grasnarbenerträge auf einem akzeptablen Niveau.</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Eine der Säulen der </a:t>
            </a:r>
            <a:r>
              <a:rPr lang="en-GB" altLang="nl-NL" sz="2400" dirty="0" err="1" smtClean="0">
                <a:solidFill>
                  <a:prstClr val="black"/>
                </a:solidFill>
                <a:latin typeface="Calibri"/>
              </a:rPr>
              <a:t>ökologisch</a:t>
            </a:r>
            <a:r>
              <a:rPr lang="en-GB" altLang="nl-NL" sz="2400" dirty="0" err="1">
                <a:solidFill>
                  <a:prstClr val="black"/>
                </a:solidFill>
                <a:latin typeface="Calibri"/>
              </a:rPr>
              <a:t>-</a:t>
            </a:r>
            <a:r>
              <a:rPr lang="en-GB" altLang="nl-NL" sz="2400" dirty="0" err="1" smtClean="0">
                <a:solidFill>
                  <a:prstClr val="black"/>
                </a:solidFill>
                <a:latin typeface="Calibri"/>
              </a:rPr>
              <a:t>orientierten</a:t>
            </a:r>
            <a:r>
              <a:rPr lang="en-GB" altLang="nl-NL" sz="2400" dirty="0" smtClean="0">
                <a:solidFill>
                  <a:prstClr val="black"/>
                </a:solidFill>
                <a:latin typeface="Calibri"/>
              </a:rPr>
              <a:t> </a:t>
            </a:r>
            <a:r>
              <a:rPr lang="en-GB" altLang="nl-NL" sz="2400" dirty="0">
                <a:solidFill>
                  <a:prstClr val="black"/>
                </a:solidFill>
                <a:latin typeface="Calibri"/>
              </a:rPr>
              <a:t>Systeme </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0705557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D1AC4B7D-4803-461F-A1C9-7BA2F271F004}"/>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a:solidFill>
                  <a:prstClr val="black"/>
                </a:solidFill>
                <a:latin typeface="Calibri"/>
              </a:rPr>
              <a:t>Schlussfolgerungen und Perspektiven</a:t>
            </a:r>
            <a:endParaRPr lang="fr-FR" altLang="nl-NL" sz="2400" b="1">
              <a:solidFill>
                <a:prstClr val="black"/>
              </a:solidFill>
              <a:latin typeface="Calibri"/>
            </a:endParaRPr>
          </a:p>
        </p:txBody>
      </p:sp>
      <p:sp>
        <p:nvSpPr>
          <p:cNvPr id="73731" name="Text Box 3">
            <a:extLst>
              <a:ext uri="{FF2B5EF4-FFF2-40B4-BE49-F238E27FC236}">
                <a16:creationId xmlns:a16="http://schemas.microsoft.com/office/drawing/2014/main" id="{B6F4B5E8-4724-488A-BA06-68782040C125}"/>
              </a:ext>
            </a:extLst>
          </p:cNvPr>
          <p:cNvSpPr txBox="1">
            <a:spLocks noChangeArrowheads="1"/>
          </p:cNvSpPr>
          <p:nvPr/>
        </p:nvSpPr>
        <p:spPr bwMode="auto">
          <a:xfrm>
            <a:off x="381000" y="1066800"/>
            <a:ext cx="8382000"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eaLnBrk="0" fontAlgn="base" hangingPunct="0">
              <a:spcBef>
                <a:spcPct val="0"/>
              </a:spcBef>
              <a:spcAft>
                <a:spcPct val="0"/>
              </a:spcAft>
              <a:defRPr/>
            </a:pPr>
            <a:r>
              <a:rPr lang="en-GB" altLang="nl-NL" sz="2400" dirty="0">
                <a:solidFill>
                  <a:prstClr val="black"/>
                </a:solidFill>
                <a:latin typeface="Calibri"/>
              </a:rPr>
              <a:t>Hauptmangel: mangelnde Beharrlichkeit </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Weiden: Das Auftreten von Blähungen sollte durch die Einführung der </a:t>
            </a:r>
            <a:r>
              <a:rPr lang="en-GB" altLang="nl-NL" sz="2400" dirty="0" err="1" smtClean="0">
                <a:solidFill>
                  <a:prstClr val="black"/>
                </a:solidFill>
                <a:latin typeface="Calibri"/>
              </a:rPr>
              <a:t>für</a:t>
            </a:r>
            <a:r>
              <a:rPr lang="en-GB" altLang="nl-NL" sz="2400" dirty="0" smtClean="0">
                <a:solidFill>
                  <a:prstClr val="black"/>
                </a:solidFill>
                <a:latin typeface="Calibri"/>
              </a:rPr>
              <a:t> die </a:t>
            </a:r>
            <a:r>
              <a:rPr lang="en-GB" altLang="nl-NL" sz="2400" dirty="0" err="1" smtClean="0">
                <a:solidFill>
                  <a:prstClr val="black"/>
                </a:solidFill>
                <a:latin typeface="Calibri"/>
              </a:rPr>
              <a:t>Synthese</a:t>
            </a:r>
            <a:r>
              <a:rPr lang="en-GB" altLang="nl-NL" sz="2400" dirty="0" smtClean="0">
                <a:solidFill>
                  <a:prstClr val="black"/>
                </a:solidFill>
                <a:latin typeface="Calibri"/>
              </a:rPr>
              <a:t> </a:t>
            </a:r>
            <a:r>
              <a:rPr lang="en-GB" altLang="nl-NL" sz="2400" dirty="0" err="1" smtClean="0">
                <a:solidFill>
                  <a:prstClr val="black"/>
                </a:solidFill>
                <a:latin typeface="Calibri"/>
              </a:rPr>
              <a:t>kondensierter</a:t>
            </a:r>
            <a:r>
              <a:rPr lang="en-GB" altLang="nl-NL" sz="2400" dirty="0" smtClean="0">
                <a:solidFill>
                  <a:prstClr val="black"/>
                </a:solidFill>
                <a:latin typeface="Calibri"/>
              </a:rPr>
              <a:t> </a:t>
            </a:r>
            <a:r>
              <a:rPr lang="en-GB" altLang="nl-NL" sz="2400" dirty="0" err="1" smtClean="0">
                <a:solidFill>
                  <a:prstClr val="black"/>
                </a:solidFill>
                <a:latin typeface="Calibri"/>
              </a:rPr>
              <a:t>Tannine</a:t>
            </a:r>
            <a:r>
              <a:rPr lang="en-GB" altLang="nl-NL" sz="2400" dirty="0" smtClean="0">
                <a:solidFill>
                  <a:prstClr val="black"/>
                </a:solidFill>
                <a:latin typeface="Calibri"/>
              </a:rPr>
              <a:t> </a:t>
            </a:r>
            <a:r>
              <a:rPr lang="en-GB" altLang="nl-NL" sz="2400" dirty="0" err="1" smtClean="0">
                <a:solidFill>
                  <a:prstClr val="black"/>
                </a:solidFill>
                <a:latin typeface="Calibri"/>
              </a:rPr>
              <a:t>verantwortlichen</a:t>
            </a:r>
            <a:r>
              <a:rPr lang="en-GB" altLang="nl-NL" sz="2400" dirty="0" smtClean="0">
                <a:solidFill>
                  <a:prstClr val="black"/>
                </a:solidFill>
                <a:latin typeface="Calibri"/>
              </a:rPr>
              <a:t> Gene </a:t>
            </a:r>
            <a:r>
              <a:rPr lang="en-GB" altLang="nl-NL" sz="2400" dirty="0" err="1" smtClean="0">
                <a:solidFill>
                  <a:prstClr val="black"/>
                </a:solidFill>
                <a:latin typeface="Calibri"/>
              </a:rPr>
              <a:t>innerhalb</a:t>
            </a:r>
            <a:r>
              <a:rPr lang="en-GB" altLang="nl-NL" sz="2400" dirty="0" smtClean="0">
                <a:solidFill>
                  <a:prstClr val="black"/>
                </a:solidFill>
                <a:latin typeface="Calibri"/>
              </a:rPr>
              <a:t> </a:t>
            </a:r>
            <a:r>
              <a:rPr lang="en-GB" altLang="nl-NL" sz="2400" dirty="0">
                <a:solidFill>
                  <a:prstClr val="black"/>
                </a:solidFill>
                <a:latin typeface="Calibri"/>
              </a:rPr>
              <a:t>des Genoms von Kleearten minimiert werden, ABER (</a:t>
            </a:r>
            <a:r>
              <a:rPr lang="en-GB" altLang="nl-NL" sz="2400" dirty="0" err="1">
                <a:solidFill>
                  <a:prstClr val="black"/>
                </a:solidFill>
                <a:latin typeface="Calibri"/>
              </a:rPr>
              <a:t>Akzeptanz</a:t>
            </a:r>
            <a:r>
              <a:rPr lang="en-GB" altLang="fr-FR" sz="2400" dirty="0">
                <a:solidFill>
                  <a:prstClr val="black"/>
                </a:solidFill>
                <a:latin typeface="Calibri"/>
              </a:rPr>
              <a:t> der</a:t>
            </a:r>
            <a:r>
              <a:rPr lang="en-GB" altLang="nl-NL" sz="2400" dirty="0">
                <a:solidFill>
                  <a:prstClr val="black"/>
                </a:solidFill>
                <a:latin typeface="Calibri"/>
              </a:rPr>
              <a:t> </a:t>
            </a:r>
            <a:r>
              <a:rPr lang="en-GB" altLang="nl-NL" sz="2400" dirty="0" err="1">
                <a:solidFill>
                  <a:prstClr val="black"/>
                </a:solidFill>
                <a:latin typeface="Calibri"/>
              </a:rPr>
              <a:t>Verbraucher</a:t>
            </a:r>
            <a:r>
              <a:rPr lang="en-GB" altLang="nl-NL" sz="2400" dirty="0">
                <a:solidFill>
                  <a:prstClr val="black"/>
                </a:solidFill>
                <a:latin typeface="Calibri"/>
              </a:rPr>
              <a:t>!)</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Konservierung: Entwicklung von Techniken, die Blattverluste minimieren und die Pufferkapazität, den Ammoniakgehalt und die Entwicklung unerwünschter Mikroorganismen kontrollieren können.</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05863941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F2CE68A8-2D11-486B-88CE-3FFFE3FF0528}"/>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a:solidFill>
                  <a:prstClr val="black"/>
                </a:solidFill>
                <a:latin typeface="Calibri"/>
              </a:rPr>
              <a:t>Schlussfolgerungen und Perspektiven</a:t>
            </a:r>
            <a:endParaRPr lang="fr-FR" altLang="nl-NL" sz="2400" b="1">
              <a:solidFill>
                <a:prstClr val="black"/>
              </a:solidFill>
              <a:latin typeface="Calibri"/>
            </a:endParaRPr>
          </a:p>
        </p:txBody>
      </p:sp>
      <p:sp>
        <p:nvSpPr>
          <p:cNvPr id="75779" name="Text Box 3">
            <a:extLst>
              <a:ext uri="{FF2B5EF4-FFF2-40B4-BE49-F238E27FC236}">
                <a16:creationId xmlns:a16="http://schemas.microsoft.com/office/drawing/2014/main" id="{ECAD716A-A629-4172-8BF1-BF210F502242}"/>
              </a:ext>
            </a:extLst>
          </p:cNvPr>
          <p:cNvSpPr txBox="1">
            <a:spLocks noChangeArrowheads="1"/>
          </p:cNvSpPr>
          <p:nvPr/>
        </p:nvSpPr>
        <p:spPr bwMode="auto">
          <a:xfrm>
            <a:off x="381000" y="1028700"/>
            <a:ext cx="83820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eaLnBrk="0" fontAlgn="base" hangingPunct="0">
              <a:spcBef>
                <a:spcPct val="0"/>
              </a:spcBef>
              <a:spcAft>
                <a:spcPct val="0"/>
              </a:spcAft>
              <a:defRPr/>
            </a:pPr>
            <a:r>
              <a:rPr lang="en-GB" altLang="nl-NL" sz="2400" dirty="0">
                <a:solidFill>
                  <a:prstClr val="black"/>
                </a:solidFill>
                <a:latin typeface="Calibri"/>
              </a:rPr>
              <a:t>Wichtigste positive Auswirkungen von Leguminosen auf die Umwelt: Reduzierung des fossilen Energieverbrauchs und der</a:t>
            </a:r>
            <a:r>
              <a:rPr lang="en-GB" altLang="nl-NL" sz="2400" baseline="-25000" dirty="0">
                <a:solidFill>
                  <a:prstClr val="black"/>
                </a:solidFill>
                <a:latin typeface="Calibri"/>
              </a:rPr>
              <a:t> </a:t>
            </a:r>
            <a:r>
              <a:rPr lang="en-GB" altLang="nl-NL" sz="2400" dirty="0">
                <a:solidFill>
                  <a:prstClr val="black"/>
                </a:solidFill>
                <a:latin typeface="Calibri"/>
              </a:rPr>
              <a:t>CO</a:t>
            </a:r>
            <a:r>
              <a:rPr lang="en-GB" altLang="nl-NL" sz="2400" baseline="-25000" dirty="0">
                <a:solidFill>
                  <a:prstClr val="black"/>
                </a:solidFill>
                <a:latin typeface="Calibri"/>
              </a:rPr>
              <a:t>2</a:t>
            </a:r>
            <a:r>
              <a:rPr lang="en-GB" altLang="nl-NL" sz="2400" dirty="0">
                <a:solidFill>
                  <a:prstClr val="black"/>
                </a:solidFill>
                <a:latin typeface="Calibri"/>
              </a:rPr>
              <a:t>-Emissionen in der Atmosphäre. </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Kontrolle der N-Emissionen aus Leguminosen-basierten Systemen </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Zukunftsforschung: </a:t>
            </a:r>
            <a:r>
              <a:rPr lang="en-GB" altLang="nl-NL" sz="2400" dirty="0" smtClean="0">
                <a:solidFill>
                  <a:prstClr val="black"/>
                </a:solidFill>
                <a:latin typeface="Calibri"/>
              </a:rPr>
              <a:t>N-</a:t>
            </a:r>
            <a:r>
              <a:rPr lang="en-GB" altLang="nl-NL" sz="2400" dirty="0" err="1" smtClean="0">
                <a:solidFill>
                  <a:prstClr val="black"/>
                </a:solidFill>
                <a:latin typeface="Calibri"/>
              </a:rPr>
              <a:t>Fixierungs</a:t>
            </a:r>
            <a:r>
              <a:rPr lang="en-GB" altLang="nl-NL" sz="2400" dirty="0" smtClean="0">
                <a:solidFill>
                  <a:prstClr val="black"/>
                </a:solidFill>
                <a:latin typeface="Calibri"/>
              </a:rPr>
              <a:t>- </a:t>
            </a:r>
            <a:r>
              <a:rPr lang="en-GB" altLang="nl-NL" sz="2400" dirty="0">
                <a:solidFill>
                  <a:prstClr val="black"/>
                </a:solidFill>
                <a:latin typeface="Calibri"/>
              </a:rPr>
              <a:t>und Verwertungseffizienz </a:t>
            </a:r>
            <a:r>
              <a:rPr lang="en-GB" altLang="nl-NL" sz="2400" dirty="0" err="1">
                <a:solidFill>
                  <a:prstClr val="black"/>
                </a:solidFill>
                <a:latin typeface="Calibri"/>
              </a:rPr>
              <a:t>für</a:t>
            </a:r>
            <a:r>
              <a:rPr lang="en-GB" altLang="nl-NL" sz="2400" dirty="0">
                <a:solidFill>
                  <a:prstClr val="black"/>
                </a:solidFill>
                <a:latin typeface="Calibri"/>
              </a:rPr>
              <a:t> </a:t>
            </a:r>
            <a:r>
              <a:rPr lang="en-GB" altLang="nl-NL" sz="2400" dirty="0" err="1" smtClean="0">
                <a:solidFill>
                  <a:prstClr val="black"/>
                </a:solidFill>
                <a:latin typeface="Calibri"/>
              </a:rPr>
              <a:t>weitere</a:t>
            </a:r>
            <a:r>
              <a:rPr lang="en-GB" altLang="nl-NL" sz="2400" dirty="0" smtClean="0">
                <a:solidFill>
                  <a:prstClr val="black"/>
                </a:solidFill>
                <a:latin typeface="Calibri"/>
              </a:rPr>
              <a:t> </a:t>
            </a:r>
            <a:r>
              <a:rPr lang="en-GB" altLang="nl-NL" sz="2400" dirty="0" err="1" smtClean="0">
                <a:solidFill>
                  <a:prstClr val="black"/>
                </a:solidFill>
                <a:latin typeface="Calibri"/>
              </a:rPr>
              <a:t>untergeordnete</a:t>
            </a:r>
            <a:r>
              <a:rPr lang="en-GB" altLang="nl-NL" sz="2400" dirty="0" smtClean="0">
                <a:solidFill>
                  <a:prstClr val="black"/>
                </a:solidFill>
                <a:latin typeface="Calibri"/>
              </a:rPr>
              <a:t> </a:t>
            </a:r>
            <a:r>
              <a:rPr lang="en-GB" altLang="nl-NL" sz="2400" dirty="0" err="1" smtClean="0">
                <a:solidFill>
                  <a:prstClr val="black"/>
                </a:solidFill>
                <a:latin typeface="Calibri"/>
              </a:rPr>
              <a:t>Leguminosen</a:t>
            </a:r>
            <a:r>
              <a:rPr lang="en-GB" altLang="nl-NL" sz="2400" dirty="0" smtClean="0">
                <a:solidFill>
                  <a:prstClr val="black"/>
                </a:solidFill>
                <a:latin typeface="Calibri"/>
              </a:rPr>
              <a:t> </a:t>
            </a:r>
            <a:r>
              <a:rPr lang="en-GB" altLang="nl-NL" sz="2400" dirty="0" err="1" smtClean="0">
                <a:solidFill>
                  <a:prstClr val="black"/>
                </a:solidFill>
                <a:latin typeface="Calibri"/>
              </a:rPr>
              <a:t>als</a:t>
            </a:r>
            <a:r>
              <a:rPr lang="en-GB" altLang="nl-NL" sz="2400" dirty="0" smtClean="0">
                <a:solidFill>
                  <a:prstClr val="black"/>
                </a:solidFill>
                <a:latin typeface="Calibri"/>
              </a:rPr>
              <a:t> </a:t>
            </a:r>
            <a:r>
              <a:rPr lang="en-GB" altLang="nl-NL" sz="2400" dirty="0" err="1" smtClean="0">
                <a:solidFill>
                  <a:prstClr val="black"/>
                </a:solidFill>
                <a:latin typeface="Calibri"/>
              </a:rPr>
              <a:t>lediglich</a:t>
            </a:r>
            <a:r>
              <a:rPr lang="en-GB" altLang="nl-NL" sz="2400" dirty="0" smtClean="0">
                <a:solidFill>
                  <a:prstClr val="black"/>
                </a:solidFill>
                <a:latin typeface="Calibri"/>
              </a:rPr>
              <a:t> </a:t>
            </a:r>
            <a:r>
              <a:rPr lang="en-GB" altLang="nl-NL" sz="2400" dirty="0" err="1" smtClean="0">
                <a:solidFill>
                  <a:prstClr val="black"/>
                </a:solidFill>
                <a:latin typeface="Calibri"/>
              </a:rPr>
              <a:t>Weißklee</a:t>
            </a:r>
            <a:r>
              <a:rPr lang="en-GB" altLang="nl-NL" sz="2400" dirty="0" smtClean="0">
                <a:solidFill>
                  <a:prstClr val="black"/>
                </a:solidFill>
                <a:latin typeface="Calibri"/>
              </a:rPr>
              <a:t>. </a:t>
            </a:r>
            <a:r>
              <a:rPr lang="en-GB" altLang="nl-NL" sz="2400" dirty="0" err="1" smtClean="0">
                <a:solidFill>
                  <a:prstClr val="black"/>
                </a:solidFill>
                <a:latin typeface="Calibri"/>
              </a:rPr>
              <a:t>Auswirkungen</a:t>
            </a:r>
            <a:r>
              <a:rPr lang="en-GB" altLang="nl-NL" sz="2400" dirty="0" smtClean="0">
                <a:solidFill>
                  <a:prstClr val="black"/>
                </a:solidFill>
                <a:latin typeface="Calibri"/>
              </a:rPr>
              <a:t> </a:t>
            </a:r>
            <a:r>
              <a:rPr lang="en-GB" altLang="nl-NL" sz="2400" dirty="0">
                <a:solidFill>
                  <a:prstClr val="black"/>
                </a:solidFill>
                <a:latin typeface="Calibri"/>
              </a:rPr>
              <a:t>von Leguminosen basierten Systemen auf die Umwelt im Vergleich zu anderen Systemen sollten anhand einer Reihe zuverlässiger Indikatoren überwacht werden.</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8699380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F4DB08DF-4A59-4B13-980F-7E8901B57E9D}"/>
              </a:ext>
            </a:extLst>
          </p:cNvPr>
          <p:cNvSpPr txBox="1">
            <a:spLocks noChangeArrowheads="1"/>
          </p:cNvSpPr>
          <p:nvPr/>
        </p:nvSpPr>
        <p:spPr bwMode="auto">
          <a:xfrm>
            <a:off x="-501073" y="314037"/>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dirty="0">
                <a:solidFill>
                  <a:prstClr val="black"/>
                </a:solidFill>
                <a:latin typeface="Calibri"/>
              </a:rPr>
              <a:t>Schlussfolgerungen und Perspektiven</a:t>
            </a:r>
            <a:endParaRPr lang="fr-FR" altLang="nl-NL" sz="2400" b="1" dirty="0">
              <a:solidFill>
                <a:prstClr val="black"/>
              </a:solidFill>
              <a:latin typeface="Calibri"/>
            </a:endParaRPr>
          </a:p>
        </p:txBody>
      </p:sp>
      <p:sp>
        <p:nvSpPr>
          <p:cNvPr id="77827" name="Text Box 3">
            <a:extLst>
              <a:ext uri="{FF2B5EF4-FFF2-40B4-BE49-F238E27FC236}">
                <a16:creationId xmlns:a16="http://schemas.microsoft.com/office/drawing/2014/main" id="{79DAD16C-206B-4F7B-9B11-8E34D434DA2B}"/>
              </a:ext>
            </a:extLst>
          </p:cNvPr>
          <p:cNvSpPr txBox="1">
            <a:spLocks noChangeArrowheads="1"/>
          </p:cNvSpPr>
          <p:nvPr/>
        </p:nvSpPr>
        <p:spPr bwMode="auto">
          <a:xfrm>
            <a:off x="260927" y="1288472"/>
            <a:ext cx="8382000" cy="513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eaLnBrk="0" fontAlgn="base" hangingPunct="0">
              <a:spcBef>
                <a:spcPct val="0"/>
              </a:spcBef>
              <a:spcAft>
                <a:spcPct val="0"/>
              </a:spcAft>
              <a:defRPr/>
            </a:pPr>
            <a:r>
              <a:rPr lang="en-GB" altLang="nl-NL" sz="2400" dirty="0">
                <a:solidFill>
                  <a:prstClr val="black"/>
                </a:solidFill>
                <a:latin typeface="Calibri"/>
              </a:rPr>
              <a:t>Für Viehzüchter, die sich für Leguminosen/</a:t>
            </a:r>
            <a:r>
              <a:rPr lang="en-GB" altLang="nl-NL" sz="2400" dirty="0" err="1">
                <a:solidFill>
                  <a:prstClr val="black"/>
                </a:solidFill>
                <a:latin typeface="Calibri"/>
              </a:rPr>
              <a:t>Grassaat</a:t>
            </a:r>
            <a:r>
              <a:rPr lang="en-GB" altLang="nl-NL" sz="2400" dirty="0">
                <a:solidFill>
                  <a:prstClr val="black"/>
                </a:solidFill>
                <a:latin typeface="Calibri"/>
              </a:rPr>
              <a:t> entscheiden: Kompromisse zwischen Leistung pro Kopf und Leistung pro Hektar. </a:t>
            </a:r>
          </a:p>
          <a:p>
            <a:pPr marL="171450" indent="-171450" algn="just" eaLnBrk="0" fontAlgn="base" hangingPunct="0">
              <a:spcBef>
                <a:spcPct val="0"/>
              </a:spcBef>
              <a:spcAft>
                <a:spcPct val="0"/>
              </a:spcAft>
              <a:defRPr/>
            </a:pPr>
            <a:endParaRPr lang="en-GB" altLang="nl-NL" sz="12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Grundlegende Modifikation der Futtermittelsysteme (</a:t>
            </a:r>
            <a:r>
              <a:rPr lang="en-GB" altLang="nl-NL" sz="2400" dirty="0" err="1">
                <a:solidFill>
                  <a:prstClr val="black"/>
                </a:solidFill>
                <a:latin typeface="Calibri"/>
              </a:rPr>
              <a:t>Rochon</a:t>
            </a:r>
            <a:r>
              <a:rPr lang="en-GB" altLang="nl-NL" sz="2400" i="1" dirty="0">
                <a:solidFill>
                  <a:prstClr val="black"/>
                </a:solidFill>
                <a:latin typeface="Calibri"/>
              </a:rPr>
              <a:t> et al.,</a:t>
            </a:r>
            <a:r>
              <a:rPr lang="en-GB" altLang="nl-NL" sz="2400" dirty="0">
                <a:solidFill>
                  <a:prstClr val="black"/>
                </a:solidFill>
                <a:latin typeface="Calibri"/>
              </a:rPr>
              <a:t> 2004):</a:t>
            </a:r>
          </a:p>
          <a:p>
            <a:pPr marL="1085850" lvl="1" indent="-342900" algn="just" eaLnBrk="0" fontAlgn="base" hangingPunct="0">
              <a:spcBef>
                <a:spcPct val="0"/>
              </a:spcBef>
              <a:spcAft>
                <a:spcPct val="0"/>
              </a:spcAft>
              <a:defRPr/>
            </a:pPr>
            <a:r>
              <a:rPr lang="en-GB" altLang="nl-NL" sz="2000" dirty="0">
                <a:solidFill>
                  <a:prstClr val="black"/>
                </a:solidFill>
                <a:latin typeface="Calibri"/>
              </a:rPr>
              <a:t> stärkere </a:t>
            </a:r>
            <a:r>
              <a:rPr lang="en-GB" altLang="nl-NL" sz="2000" dirty="0" err="1">
                <a:solidFill>
                  <a:prstClr val="black"/>
                </a:solidFill>
                <a:latin typeface="Calibri"/>
              </a:rPr>
              <a:t>Extensivierung</a:t>
            </a:r>
            <a:endParaRPr lang="en-GB" altLang="nl-NL" sz="2000" dirty="0">
              <a:solidFill>
                <a:prstClr val="black"/>
              </a:solidFill>
              <a:latin typeface="Calibri"/>
            </a:endParaRPr>
          </a:p>
          <a:p>
            <a:pPr marL="1085850" lvl="1" indent="-342900" algn="just" eaLnBrk="0" fontAlgn="base" hangingPunct="0">
              <a:spcBef>
                <a:spcPct val="0"/>
              </a:spcBef>
              <a:spcAft>
                <a:spcPct val="0"/>
              </a:spcAft>
              <a:defRPr/>
            </a:pPr>
            <a:r>
              <a:rPr lang="en-GB" altLang="nl-NL" sz="2000" dirty="0">
                <a:solidFill>
                  <a:prstClr val="black"/>
                </a:solidFill>
                <a:latin typeface="Calibri"/>
              </a:rPr>
              <a:t> Verlängerung der Weidesaison</a:t>
            </a:r>
          </a:p>
          <a:p>
            <a:pPr marL="1085850" lvl="1" indent="-342900" algn="just" eaLnBrk="0" fontAlgn="base" hangingPunct="0">
              <a:spcBef>
                <a:spcPct val="0"/>
              </a:spcBef>
              <a:spcAft>
                <a:spcPct val="0"/>
              </a:spcAft>
              <a:defRPr/>
            </a:pPr>
            <a:r>
              <a:rPr lang="en-GB" altLang="nl-NL" sz="2000" dirty="0">
                <a:solidFill>
                  <a:prstClr val="black"/>
                </a:solidFill>
                <a:latin typeface="Calibri"/>
              </a:rPr>
              <a:t> Verringerung der Erhaltung der Futtermittelressourcen</a:t>
            </a:r>
          </a:p>
          <a:p>
            <a:pPr marL="1085850" lvl="1" indent="-342900" algn="just" eaLnBrk="0" fontAlgn="base" hangingPunct="0">
              <a:spcBef>
                <a:spcPct val="0"/>
              </a:spcBef>
              <a:spcAft>
                <a:spcPct val="0"/>
              </a:spcAft>
              <a:defRPr/>
            </a:pPr>
            <a:r>
              <a:rPr lang="en-GB" altLang="nl-NL" sz="2000" dirty="0">
                <a:solidFill>
                  <a:prstClr val="black"/>
                </a:solidFill>
                <a:latin typeface="Calibri"/>
              </a:rPr>
              <a:t> Reduzierung des Konzentratverbrauchs pro Liter Milch</a:t>
            </a:r>
          </a:p>
          <a:p>
            <a:pPr marL="1085850" lvl="1" indent="-342900" algn="just" eaLnBrk="0" fontAlgn="base" hangingPunct="0">
              <a:spcBef>
                <a:spcPct val="0"/>
              </a:spcBef>
              <a:spcAft>
                <a:spcPct val="0"/>
              </a:spcAft>
              <a:defRPr/>
            </a:pPr>
            <a:r>
              <a:rPr lang="en-GB" altLang="nl-NL" sz="2000" dirty="0">
                <a:solidFill>
                  <a:prstClr val="black"/>
                </a:solidFill>
                <a:latin typeface="Calibri"/>
              </a:rPr>
              <a:t> Einführung neuer Managementpraktiken </a:t>
            </a:r>
          </a:p>
          <a:p>
            <a:pPr marL="171450" indent="-171450" algn="just" eaLnBrk="0" fontAlgn="base" hangingPunct="0">
              <a:spcBef>
                <a:spcPct val="0"/>
              </a:spcBef>
              <a:spcAft>
                <a:spcPct val="0"/>
              </a:spcAft>
              <a:defRPr/>
            </a:pPr>
            <a:endParaRPr lang="en-GB" altLang="nl-NL" sz="1200" dirty="0">
              <a:solidFill>
                <a:prstClr val="black"/>
              </a:solidFill>
              <a:latin typeface="Calibri"/>
            </a:endParaRPr>
          </a:p>
          <a:p>
            <a:pPr marL="171450" indent="-171450" algn="just" eaLnBrk="0" fontAlgn="base" hangingPunct="0">
              <a:spcBef>
                <a:spcPct val="0"/>
              </a:spcBef>
              <a:spcAft>
                <a:spcPct val="0"/>
              </a:spcAft>
              <a:defRPr/>
            </a:pPr>
            <a:endParaRPr lang="en-GB" altLang="nl-NL" sz="12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In der Milchproduktion wäre das Streben nach einer immer höheren Produktion pro Kuh nicht mit diesen neuen Zielen vereinbar. </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23255598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a:extLst>
              <a:ext uri="{FF2B5EF4-FFF2-40B4-BE49-F238E27FC236}">
                <a16:creationId xmlns:a16="http://schemas.microsoft.com/office/drawing/2014/main" id="{3E8E03EB-4B78-40CE-AF2F-C1C16DA6DB69}"/>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defRPr/>
            </a:pPr>
            <a:r>
              <a:rPr lang="en-GB" altLang="nl-NL" sz="2400" b="1">
                <a:solidFill>
                  <a:prstClr val="black"/>
                </a:solidFill>
                <a:latin typeface="Calibri"/>
              </a:rPr>
              <a:t>Schlussfolgerungen und Perspektiven</a:t>
            </a:r>
            <a:endParaRPr lang="fr-FR" altLang="nl-NL" sz="2400" b="1">
              <a:solidFill>
                <a:prstClr val="black"/>
              </a:solidFill>
              <a:latin typeface="Calibri"/>
            </a:endParaRPr>
          </a:p>
        </p:txBody>
      </p:sp>
      <p:sp>
        <p:nvSpPr>
          <p:cNvPr id="79875" name="Text Box 3">
            <a:extLst>
              <a:ext uri="{FF2B5EF4-FFF2-40B4-BE49-F238E27FC236}">
                <a16:creationId xmlns:a16="http://schemas.microsoft.com/office/drawing/2014/main" id="{44D42A5D-6B7A-4D9C-8BC0-FBCC97FA74C3}"/>
              </a:ext>
            </a:extLst>
          </p:cNvPr>
          <p:cNvSpPr txBox="1">
            <a:spLocks noChangeArrowheads="1"/>
          </p:cNvSpPr>
          <p:nvPr/>
        </p:nvSpPr>
        <p:spPr bwMode="auto">
          <a:xfrm>
            <a:off x="381000" y="762000"/>
            <a:ext cx="8382000" cy="46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indent="-342900" algn="just" eaLnBrk="0" fontAlgn="base" hangingPunct="0">
              <a:spcBef>
                <a:spcPct val="0"/>
              </a:spcBef>
              <a:spcAft>
                <a:spcPct val="0"/>
              </a:spcAft>
              <a:defRPr/>
            </a:pPr>
            <a:r>
              <a:rPr lang="en-GB" altLang="nl-NL" sz="2400" dirty="0">
                <a:solidFill>
                  <a:prstClr val="black"/>
                </a:solidFill>
                <a:latin typeface="Calibri"/>
              </a:rPr>
              <a:t>Ausreichendes Einkommen durch Senkung der Produktionskosten durch Reduzierung:</a:t>
            </a:r>
          </a:p>
          <a:p>
            <a:pPr marL="1085850" lvl="1" indent="-342900" algn="just" eaLnBrk="0" fontAlgn="base" hangingPunct="0">
              <a:spcBef>
                <a:spcPct val="0"/>
              </a:spcBef>
              <a:spcAft>
                <a:spcPct val="0"/>
              </a:spcAft>
              <a:defRPr/>
            </a:pPr>
            <a:r>
              <a:rPr lang="en-GB" altLang="nl-NL" sz="2000" dirty="0">
                <a:solidFill>
                  <a:prstClr val="black"/>
                </a:solidFill>
                <a:latin typeface="Calibri"/>
              </a:rPr>
              <a:t> Arbeitskräfte, vor allem durch Verlängerung der Weidesaison</a:t>
            </a:r>
          </a:p>
          <a:p>
            <a:pPr marL="1085850" lvl="1" indent="-342900" eaLnBrk="0" fontAlgn="base" hangingPunct="0">
              <a:spcBef>
                <a:spcPct val="0"/>
              </a:spcBef>
              <a:spcAft>
                <a:spcPct val="0"/>
              </a:spcAft>
              <a:defRPr/>
            </a:pPr>
            <a:r>
              <a:rPr lang="en-GB" altLang="nl-NL" sz="2000" dirty="0">
                <a:solidFill>
                  <a:prstClr val="black"/>
                </a:solidFill>
                <a:latin typeface="Calibri"/>
              </a:rPr>
              <a:t> anorganischer N-Dünger-Einsatz auf Grasland und in </a:t>
            </a:r>
            <a:r>
              <a:rPr lang="en-GB" altLang="nl-NL" sz="2000" dirty="0" smtClean="0">
                <a:solidFill>
                  <a:prstClr val="black"/>
                </a:solidFill>
                <a:latin typeface="Calibri"/>
              </a:rPr>
              <a:t>Gras/</a:t>
            </a:r>
            <a:r>
              <a:rPr lang="en-GB" altLang="nl-NL" sz="2000" dirty="0" err="1" smtClean="0">
                <a:solidFill>
                  <a:prstClr val="black"/>
                </a:solidFill>
                <a:latin typeface="Calibri"/>
              </a:rPr>
              <a:t>Futterbaufruchtfolgen</a:t>
            </a:r>
            <a:endParaRPr lang="en-GB" altLang="nl-NL" sz="2000" dirty="0">
              <a:solidFill>
                <a:prstClr val="black"/>
              </a:solidFill>
              <a:latin typeface="Calibri"/>
            </a:endParaRPr>
          </a:p>
          <a:p>
            <a:pPr marL="1085850" lvl="1" indent="-342900" eaLnBrk="0" fontAlgn="base" hangingPunct="0">
              <a:spcBef>
                <a:spcPct val="0"/>
              </a:spcBef>
              <a:spcAft>
                <a:spcPct val="0"/>
              </a:spcAft>
              <a:defRPr/>
            </a:pPr>
            <a:r>
              <a:rPr lang="en-GB" altLang="nl-NL" sz="2000" dirty="0" smtClean="0">
                <a:solidFill>
                  <a:prstClr val="black"/>
                </a:solidFill>
                <a:latin typeface="Calibri"/>
              </a:rPr>
              <a:t>die </a:t>
            </a:r>
            <a:r>
              <a:rPr lang="en-GB" altLang="nl-NL" sz="2000" dirty="0" err="1" smtClean="0">
                <a:solidFill>
                  <a:prstClr val="black"/>
                </a:solidFill>
                <a:latin typeface="Calibri"/>
              </a:rPr>
              <a:t>Stallperiode</a:t>
            </a:r>
            <a:r>
              <a:rPr lang="en-GB" altLang="nl-NL" sz="2000" dirty="0" smtClean="0">
                <a:solidFill>
                  <a:prstClr val="black"/>
                </a:solidFill>
                <a:latin typeface="Calibri"/>
              </a:rPr>
              <a:t> </a:t>
            </a:r>
            <a:r>
              <a:rPr lang="en-GB" altLang="nl-NL" sz="2000" dirty="0">
                <a:solidFill>
                  <a:prstClr val="black"/>
                </a:solidFill>
                <a:latin typeface="Calibri"/>
              </a:rPr>
              <a:t>und der Anteil der </a:t>
            </a:r>
            <a:r>
              <a:rPr lang="en-GB" altLang="nl-NL" sz="2000" dirty="0" err="1" smtClean="0">
                <a:solidFill>
                  <a:prstClr val="black"/>
                </a:solidFill>
                <a:latin typeface="Calibri"/>
              </a:rPr>
              <a:t>Konsevatfütterung</a:t>
            </a:r>
            <a:r>
              <a:rPr lang="en-GB" altLang="nl-NL" sz="2000" dirty="0" smtClean="0">
                <a:solidFill>
                  <a:prstClr val="black"/>
                </a:solidFill>
                <a:latin typeface="Calibri"/>
              </a:rPr>
              <a:t> an </a:t>
            </a:r>
            <a:r>
              <a:rPr lang="en-GB" altLang="nl-NL" sz="2000" dirty="0">
                <a:solidFill>
                  <a:prstClr val="black"/>
                </a:solidFill>
                <a:latin typeface="Calibri"/>
              </a:rPr>
              <a:t>der </a:t>
            </a:r>
            <a:r>
              <a:rPr lang="en-GB" altLang="nl-NL" sz="2000" dirty="0" err="1" smtClean="0">
                <a:solidFill>
                  <a:prstClr val="black"/>
                </a:solidFill>
                <a:latin typeface="Calibri"/>
              </a:rPr>
              <a:t>Gesamtfütterung</a:t>
            </a:r>
            <a:endParaRPr lang="en-GB" altLang="nl-NL" sz="2000" dirty="0">
              <a:solidFill>
                <a:prstClr val="black"/>
              </a:solidFill>
              <a:latin typeface="Calibri"/>
            </a:endParaRPr>
          </a:p>
          <a:p>
            <a:pPr marL="1085850" lvl="1" indent="-342900" eaLnBrk="0" fontAlgn="base" hangingPunct="0">
              <a:spcBef>
                <a:spcPct val="0"/>
              </a:spcBef>
              <a:spcAft>
                <a:spcPct val="0"/>
              </a:spcAft>
              <a:defRPr/>
            </a:pPr>
            <a:r>
              <a:rPr lang="en-GB" altLang="nl-NL" sz="2000" dirty="0" err="1" smtClean="0">
                <a:solidFill>
                  <a:prstClr val="black"/>
                </a:solidFill>
                <a:latin typeface="Calibri"/>
              </a:rPr>
              <a:t>Konzentrat</a:t>
            </a:r>
            <a:r>
              <a:rPr lang="en-GB" altLang="nl-NL" sz="2000" dirty="0" smtClean="0">
                <a:solidFill>
                  <a:prstClr val="black"/>
                </a:solidFill>
                <a:latin typeface="Calibri"/>
              </a:rPr>
              <a:t> </a:t>
            </a:r>
            <a:r>
              <a:rPr lang="en-GB" altLang="nl-NL" sz="2000" dirty="0">
                <a:solidFill>
                  <a:prstClr val="black"/>
                </a:solidFill>
                <a:latin typeface="Calibri"/>
              </a:rPr>
              <a:t>pro kg Output durch eine bessere Aufnahme von </a:t>
            </a:r>
            <a:r>
              <a:rPr lang="en-GB" altLang="nl-NL" sz="2000" dirty="0" err="1">
                <a:solidFill>
                  <a:prstClr val="black"/>
                </a:solidFill>
                <a:latin typeface="Calibri"/>
              </a:rPr>
              <a:t>Leguminosen</a:t>
            </a:r>
            <a:r>
              <a:rPr lang="en-GB" altLang="nl-NL" sz="2000" dirty="0">
                <a:solidFill>
                  <a:prstClr val="black"/>
                </a:solidFill>
                <a:latin typeface="Calibri"/>
              </a:rPr>
              <a:t> im Vergleich zu Gräsern </a:t>
            </a:r>
          </a:p>
          <a:p>
            <a:pPr marL="342900" indent="-342900" algn="just" eaLnBrk="0" fontAlgn="base" hangingPunct="0">
              <a:spcBef>
                <a:spcPct val="0"/>
              </a:spcBef>
              <a:spcAft>
                <a:spcPct val="0"/>
              </a:spcAft>
              <a:defRPr/>
            </a:pPr>
            <a:endParaRPr lang="en-GB" altLang="nl-NL" sz="2400" dirty="0">
              <a:solidFill>
                <a:prstClr val="black"/>
              </a:solidFill>
              <a:latin typeface="Calibri"/>
            </a:endParaRPr>
          </a:p>
          <a:p>
            <a:pPr marL="342900" indent="-342900" algn="just" eaLnBrk="0" fontAlgn="base" hangingPunct="0">
              <a:spcBef>
                <a:spcPct val="0"/>
              </a:spcBef>
              <a:spcAft>
                <a:spcPct val="0"/>
              </a:spcAft>
              <a:defRPr/>
            </a:pPr>
            <a:r>
              <a:rPr lang="en-GB" altLang="nl-NL" sz="2400" dirty="0">
                <a:solidFill>
                  <a:prstClr val="black"/>
                </a:solidFill>
                <a:latin typeface="Calibri"/>
              </a:rPr>
              <a:t>und durch die Verbesserung:</a:t>
            </a:r>
          </a:p>
          <a:p>
            <a:pPr marL="1085850" lvl="1" indent="-342900" algn="just" eaLnBrk="0" fontAlgn="base" hangingPunct="0">
              <a:spcBef>
                <a:spcPct val="0"/>
              </a:spcBef>
              <a:spcAft>
                <a:spcPct val="0"/>
              </a:spcAft>
              <a:defRPr/>
            </a:pPr>
            <a:r>
              <a:rPr lang="en-GB" altLang="nl-NL" sz="2000" dirty="0">
                <a:solidFill>
                  <a:prstClr val="black"/>
                </a:solidFill>
                <a:latin typeface="Calibri"/>
              </a:rPr>
              <a:t> Konservierung von </a:t>
            </a:r>
            <a:r>
              <a:rPr lang="en-GB" altLang="nl-NL" sz="2000" dirty="0" err="1">
                <a:solidFill>
                  <a:prstClr val="black"/>
                </a:solidFill>
                <a:latin typeface="Calibri"/>
              </a:rPr>
              <a:t>Leguminosen</a:t>
            </a:r>
            <a:r>
              <a:rPr lang="en-GB" altLang="nl-NL" sz="2000" dirty="0">
                <a:solidFill>
                  <a:prstClr val="black"/>
                </a:solidFill>
                <a:latin typeface="Calibri"/>
              </a:rPr>
              <a:t> </a:t>
            </a:r>
          </a:p>
          <a:p>
            <a:pPr marL="1085850" lvl="1" indent="-342900" algn="just" eaLnBrk="0" fontAlgn="base" hangingPunct="0">
              <a:spcBef>
                <a:spcPct val="0"/>
              </a:spcBef>
              <a:spcAft>
                <a:spcPct val="0"/>
              </a:spcAft>
              <a:defRPr/>
            </a:pPr>
            <a:r>
              <a:rPr lang="en-GB" altLang="nl-NL" sz="2000" dirty="0">
                <a:solidFill>
                  <a:prstClr val="black"/>
                </a:solidFill>
                <a:latin typeface="Calibri"/>
              </a:rPr>
              <a:t> Persistenz (Krankheitsresistenz, </a:t>
            </a:r>
            <a:r>
              <a:rPr lang="en-GB" altLang="nl-NL" sz="2000" dirty="0" err="1" smtClean="0">
                <a:solidFill>
                  <a:prstClr val="black"/>
                </a:solidFill>
                <a:latin typeface="Calibri"/>
              </a:rPr>
              <a:t>Konkurrenzkraft</a:t>
            </a:r>
            <a:r>
              <a:rPr lang="en-GB" altLang="nl-NL" sz="2000" dirty="0" smtClean="0">
                <a:solidFill>
                  <a:prstClr val="black"/>
                </a:solidFill>
                <a:latin typeface="Calibri"/>
              </a:rPr>
              <a:t>)</a:t>
            </a:r>
            <a:endParaRPr lang="en-GB" altLang="nl-NL" sz="2000" dirty="0">
              <a:solidFill>
                <a:prstClr val="black"/>
              </a:solidFill>
              <a:latin typeface="Calibri"/>
            </a:endParaRPr>
          </a:p>
          <a:p>
            <a:pPr marL="1085850" lvl="1" indent="-342900" algn="just" eaLnBrk="0" fontAlgn="base" hangingPunct="0">
              <a:spcBef>
                <a:spcPct val="0"/>
              </a:spcBef>
              <a:spcAft>
                <a:spcPct val="0"/>
              </a:spcAft>
              <a:defRPr/>
            </a:pPr>
            <a:r>
              <a:rPr lang="en-GB" altLang="nl-NL" sz="2000" dirty="0">
                <a:solidFill>
                  <a:prstClr val="black"/>
                </a:solidFill>
                <a:latin typeface="Calibri"/>
              </a:rPr>
              <a:t> allgemeine Kräuterqualität für eine erhöhte Aufnahme</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84071990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Deutschland</a:t>
            </a:r>
          </a:p>
        </p:txBody>
      </p:sp>
    </p:spTree>
    <p:extLst>
      <p:ext uri="{BB962C8B-B14F-4D97-AF65-F5344CB8AC3E}">
        <p14:creationId xmlns:p14="http://schemas.microsoft.com/office/powerpoint/2010/main" val="106373753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671513"/>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4427984" y="1726406"/>
            <a:ext cx="4240212" cy="2519363"/>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rgbClr val="003C68"/>
                </a:solidFill>
                <a:latin typeface="Arial" charset="0"/>
              </a:defRPr>
            </a:lvl1pPr>
            <a:lvl2pPr>
              <a:defRPr sz="2400">
                <a:solidFill>
                  <a:srgbClr val="003C68"/>
                </a:solidFill>
                <a:latin typeface="Arial" charset="0"/>
              </a:defRPr>
            </a:lvl2pPr>
            <a:lvl3pPr>
              <a:defRPr sz="2400">
                <a:solidFill>
                  <a:srgbClr val="003C68"/>
                </a:solidFill>
                <a:latin typeface="Arial" charset="0"/>
              </a:defRPr>
            </a:lvl3pPr>
            <a:lvl4pPr>
              <a:defRPr sz="2400">
                <a:solidFill>
                  <a:srgbClr val="003C68"/>
                </a:solidFill>
                <a:latin typeface="Arial" charset="0"/>
              </a:defRPr>
            </a:lvl4pPr>
            <a:lvl5pPr>
              <a:defRPr sz="2400">
                <a:solidFill>
                  <a:srgbClr val="003C68"/>
                </a:solidFill>
                <a:latin typeface="Arial" charset="0"/>
              </a:defRPr>
            </a:lvl5pPr>
            <a:lvl6pPr marL="457200" fontAlgn="base">
              <a:spcBef>
                <a:spcPct val="0"/>
              </a:spcBef>
              <a:spcAft>
                <a:spcPct val="0"/>
              </a:spcAft>
              <a:defRPr sz="2400">
                <a:solidFill>
                  <a:srgbClr val="003C68"/>
                </a:solidFill>
                <a:latin typeface="Arial" charset="0"/>
              </a:defRPr>
            </a:lvl6pPr>
            <a:lvl7pPr marL="914400" fontAlgn="base">
              <a:spcBef>
                <a:spcPct val="0"/>
              </a:spcBef>
              <a:spcAft>
                <a:spcPct val="0"/>
              </a:spcAft>
              <a:defRPr sz="2400">
                <a:solidFill>
                  <a:srgbClr val="003C68"/>
                </a:solidFill>
                <a:latin typeface="Arial" charset="0"/>
              </a:defRPr>
            </a:lvl7pPr>
            <a:lvl8pPr marL="1371600" fontAlgn="base">
              <a:spcBef>
                <a:spcPct val="0"/>
              </a:spcBef>
              <a:spcAft>
                <a:spcPct val="0"/>
              </a:spcAft>
              <a:defRPr sz="2400">
                <a:solidFill>
                  <a:srgbClr val="003C68"/>
                </a:solidFill>
                <a:latin typeface="Arial" charset="0"/>
              </a:defRPr>
            </a:lvl8pPr>
            <a:lvl9pPr marL="1828800" fontAlgn="base">
              <a:spcBef>
                <a:spcPct val="0"/>
              </a:spcBef>
              <a:spcAft>
                <a:spcPct val="0"/>
              </a:spcAft>
              <a:defRPr sz="2400">
                <a:solidFill>
                  <a:srgbClr val="003C68"/>
                </a:solidFill>
                <a:latin typeface="Arial" charset="0"/>
              </a:defRPr>
            </a:lvl9pPr>
          </a:lstStyle>
          <a:p>
            <a:pPr algn="r" defTabSz="457200" fontAlgn="base">
              <a:spcBef>
                <a:spcPct val="0"/>
              </a:spcBef>
              <a:spcAft>
                <a:spcPct val="0"/>
              </a:spcAft>
              <a:defRPr/>
            </a:pPr>
            <a:r>
              <a:rPr lang="de-DE" altLang="de-DE" sz="2800" b="1" dirty="0">
                <a:solidFill>
                  <a:srgbClr val="009900"/>
                </a:solidFill>
                <a:effectLst>
                  <a:outerShdw blurRad="38100" dist="38100" dir="2700000" algn="tl">
                    <a:srgbClr val="000000"/>
                  </a:outerShdw>
                </a:effectLst>
                <a:latin typeface="Tahoma" pitchFamily="34" charset="0"/>
              </a:rPr>
              <a:t>Inno4Grass </a:t>
            </a:r>
          </a:p>
          <a:p>
            <a:pPr algn="r" defTabSz="457200" fontAlgn="base">
              <a:spcBef>
                <a:spcPct val="0"/>
              </a:spcBef>
              <a:spcAft>
                <a:spcPct val="0"/>
              </a:spcAft>
              <a:defRPr/>
            </a:pPr>
            <a:endParaRPr lang="de-DE" altLang="de-DE" sz="2800" b="1" dirty="0">
              <a:solidFill>
                <a:srgbClr val="009900"/>
              </a:solidFill>
              <a:effectLst>
                <a:outerShdw blurRad="38100" dist="38100" dir="2700000" algn="tl">
                  <a:srgbClr val="000000"/>
                </a:outerShdw>
              </a:effectLst>
              <a:latin typeface="Tahoma" pitchFamily="34" charset="0"/>
            </a:endParaRPr>
          </a:p>
          <a:p>
            <a:pPr algn="r" defTabSz="457200" fontAlgn="base">
              <a:spcBef>
                <a:spcPct val="0"/>
              </a:spcBef>
              <a:spcAft>
                <a:spcPct val="0"/>
              </a:spcAft>
              <a:defRPr/>
            </a:pPr>
            <a:r>
              <a:rPr lang="de-DE" altLang="de-DE" sz="2800" b="1" dirty="0" err="1">
                <a:solidFill>
                  <a:srgbClr val="009900"/>
                </a:solidFill>
                <a:effectLst>
                  <a:outerShdw blurRad="38100" dist="38100" dir="2700000" algn="tl">
                    <a:srgbClr val="000000"/>
                  </a:outerShdw>
                </a:effectLst>
                <a:latin typeface="Tahoma" pitchFamily="34" charset="0"/>
              </a:rPr>
              <a:t> Lehrplan Grünland</a:t>
            </a:r>
            <a:r>
              <a:rPr lang="de-DE" altLang="de-DE" sz="2800" b="1" dirty="0">
                <a:solidFill>
                  <a:srgbClr val="009900"/>
                </a:solidFill>
                <a:effectLst>
                  <a:outerShdw blurRad="38100" dist="38100" dir="2700000" algn="tl">
                    <a:srgbClr val="000000"/>
                  </a:outerShdw>
                </a:effectLst>
                <a:latin typeface="Tahoma" pitchFamily="34" charset="0"/>
              </a:rPr>
              <a:t> Deutschland</a:t>
            </a:r>
          </a:p>
        </p:txBody>
      </p:sp>
      <p:sp>
        <p:nvSpPr>
          <p:cNvPr id="6" name="Rectangle 7"/>
          <p:cNvSpPr>
            <a:spLocks noChangeArrowheads="1"/>
          </p:cNvSpPr>
          <p:nvPr/>
        </p:nvSpPr>
        <p:spPr bwMode="auto">
          <a:xfrm>
            <a:off x="5219700" y="4652963"/>
            <a:ext cx="35290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857250" indent="-228600" eaLnBrk="0" hangingPunct="0">
              <a:spcBef>
                <a:spcPct val="20000"/>
              </a:spcBef>
              <a:buChar char="•"/>
              <a:defRPr sz="1600">
                <a:solidFill>
                  <a:srgbClr val="003C68"/>
                </a:solidFill>
                <a:latin typeface="Arial" pitchFamily="34" charset="0"/>
              </a:defRPr>
            </a:lvl3pPr>
            <a:lvl4pPr marL="1200150" indent="-228600" eaLnBrk="0" hangingPunct="0">
              <a:spcBef>
                <a:spcPct val="20000"/>
              </a:spcBef>
              <a:buChar char="–"/>
              <a:defRPr sz="1400">
                <a:solidFill>
                  <a:srgbClr val="003C68"/>
                </a:solidFill>
                <a:latin typeface="Arial" pitchFamily="34" charset="0"/>
              </a:defRPr>
            </a:lvl4pPr>
            <a:lvl5pPr marL="1543050" indent="76200" eaLnBrk="0" hangingPunct="0">
              <a:spcBef>
                <a:spcPct val="20000"/>
              </a:spcBef>
              <a:buChar char="»"/>
              <a:defRPr sz="1400">
                <a:solidFill>
                  <a:srgbClr val="003C68"/>
                </a:solidFill>
                <a:latin typeface="Arial" pitchFamily="34" charset="0"/>
              </a:defRPr>
            </a:lvl5pPr>
            <a:lvl6pPr marL="2000250" indent="76200" eaLnBrk="0" fontAlgn="base" hangingPunct="0">
              <a:spcBef>
                <a:spcPct val="20000"/>
              </a:spcBef>
              <a:spcAft>
                <a:spcPct val="0"/>
              </a:spcAft>
              <a:buChar char="»"/>
              <a:defRPr sz="1400">
                <a:solidFill>
                  <a:srgbClr val="003C68"/>
                </a:solidFill>
                <a:latin typeface="Arial" pitchFamily="34" charset="0"/>
              </a:defRPr>
            </a:lvl6pPr>
            <a:lvl7pPr marL="2457450" indent="76200" eaLnBrk="0" fontAlgn="base" hangingPunct="0">
              <a:spcBef>
                <a:spcPct val="20000"/>
              </a:spcBef>
              <a:spcAft>
                <a:spcPct val="0"/>
              </a:spcAft>
              <a:buChar char="»"/>
              <a:defRPr sz="1400">
                <a:solidFill>
                  <a:srgbClr val="003C68"/>
                </a:solidFill>
                <a:latin typeface="Arial" pitchFamily="34" charset="0"/>
              </a:defRPr>
            </a:lvl7pPr>
            <a:lvl8pPr marL="2914650" indent="76200" eaLnBrk="0" fontAlgn="base" hangingPunct="0">
              <a:spcBef>
                <a:spcPct val="20000"/>
              </a:spcBef>
              <a:spcAft>
                <a:spcPct val="0"/>
              </a:spcAft>
              <a:buChar char="»"/>
              <a:defRPr sz="1400">
                <a:solidFill>
                  <a:srgbClr val="003C68"/>
                </a:solidFill>
                <a:latin typeface="Arial" pitchFamily="34" charset="0"/>
              </a:defRPr>
            </a:lvl8pPr>
            <a:lvl9pPr marL="3371850" indent="76200" eaLnBrk="0" fontAlgn="base" hangingPunct="0">
              <a:spcBef>
                <a:spcPct val="20000"/>
              </a:spcBef>
              <a:spcAft>
                <a:spcPct val="0"/>
              </a:spcAft>
              <a:buChar char="»"/>
              <a:defRPr sz="1400">
                <a:solidFill>
                  <a:srgbClr val="003C68"/>
                </a:solidFill>
                <a:latin typeface="Arial" pitchFamily="34" charset="0"/>
              </a:defRPr>
            </a:lvl9pPr>
          </a:lstStyle>
          <a:p>
            <a:pPr algn="r" defTabSz="457200" fontAlgn="base">
              <a:spcBef>
                <a:spcPct val="0"/>
              </a:spcBef>
              <a:spcAft>
                <a:spcPct val="0"/>
              </a:spcAft>
              <a:buFontTx/>
              <a:buNone/>
              <a:defRPr/>
            </a:pPr>
            <a:endParaRPr lang="de-DE" altLang="de-DE" sz="2200" b="1" dirty="0">
              <a:solidFill>
                <a:srgbClr val="000000"/>
              </a:solidFill>
              <a:latin typeface="Tahoma" pitchFamily="34" charset="0"/>
              <a:cs typeface="Times New Roman" pitchFamily="18"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0550" y="4416425"/>
            <a:ext cx="1201738" cy="160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338" y="4416425"/>
            <a:ext cx="120173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2625" y="2566988"/>
            <a:ext cx="3571875" cy="184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63875" y="4402138"/>
            <a:ext cx="12160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3343275" y="2216150"/>
            <a:ext cx="868363" cy="338138"/>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Kultur</a:t>
            </a:r>
            <a:endParaRPr lang="de-DE" sz="1600" b="1" dirty="0">
              <a:solidFill>
                <a:srgbClr val="FFFF00"/>
              </a:solidFill>
              <a:latin typeface="Arial"/>
            </a:endParaRPr>
          </a:p>
        </p:txBody>
      </p:sp>
      <p:sp>
        <p:nvSpPr>
          <p:cNvPr id="12" name="Textfeld 11"/>
          <p:cNvSpPr txBox="1"/>
          <p:nvPr/>
        </p:nvSpPr>
        <p:spPr>
          <a:xfrm>
            <a:off x="1944688" y="4076700"/>
            <a:ext cx="1255712" cy="338138"/>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Produktion</a:t>
            </a:r>
            <a:endParaRPr lang="de-DE" sz="1600" b="1" dirty="0">
              <a:solidFill>
                <a:srgbClr val="FFFF00"/>
              </a:solidFill>
              <a:latin typeface="Arial"/>
            </a:endParaRPr>
          </a:p>
        </p:txBody>
      </p:sp>
      <p:sp>
        <p:nvSpPr>
          <p:cNvPr id="13" name="Textfeld 12"/>
          <p:cNvSpPr txBox="1"/>
          <p:nvPr/>
        </p:nvSpPr>
        <p:spPr>
          <a:xfrm>
            <a:off x="3246438" y="5732463"/>
            <a:ext cx="893762"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Klima</a:t>
            </a:r>
            <a:endParaRPr lang="de-DE" sz="1600" b="1" dirty="0">
              <a:solidFill>
                <a:srgbClr val="FFFF00"/>
              </a:solidFill>
              <a:latin typeface="Arial"/>
            </a:endParaRPr>
          </a:p>
        </p:txBody>
      </p:sp>
      <p:sp>
        <p:nvSpPr>
          <p:cNvPr id="14" name="Textfeld 13"/>
          <p:cNvSpPr txBox="1"/>
          <p:nvPr/>
        </p:nvSpPr>
        <p:spPr>
          <a:xfrm>
            <a:off x="1944688" y="5732463"/>
            <a:ext cx="1030287"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Vielfalt</a:t>
            </a:r>
            <a:endParaRPr lang="de-DE" sz="1600" b="1" dirty="0">
              <a:solidFill>
                <a:srgbClr val="FFFF00"/>
              </a:solidFill>
              <a:latin typeface="Arial"/>
            </a:endParaRPr>
          </a:p>
        </p:txBody>
      </p:sp>
      <p:sp>
        <p:nvSpPr>
          <p:cNvPr id="15" name="Textfeld 14"/>
          <p:cNvSpPr txBox="1"/>
          <p:nvPr/>
        </p:nvSpPr>
        <p:spPr>
          <a:xfrm>
            <a:off x="1116013" y="5732463"/>
            <a:ext cx="720725"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Wasser</a:t>
            </a:r>
            <a:endParaRPr lang="de-DE" sz="1600" b="1" dirty="0">
              <a:solidFill>
                <a:srgbClr val="FFFF00"/>
              </a:solidFill>
              <a:latin typeface="Arial"/>
            </a:endParaRPr>
          </a:p>
        </p:txBody>
      </p:sp>
    </p:spTree>
    <p:extLst>
      <p:ext uri="{BB962C8B-B14F-4D97-AF65-F5344CB8AC3E}">
        <p14:creationId xmlns:p14="http://schemas.microsoft.com/office/powerpoint/2010/main" val="16488205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765" y="1090188"/>
            <a:ext cx="4576118" cy="47437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 Box 3"/>
          <p:cNvSpPr txBox="1">
            <a:spLocks noChangeArrowheads="1"/>
          </p:cNvSpPr>
          <p:nvPr/>
        </p:nvSpPr>
        <p:spPr bwMode="auto">
          <a:xfrm>
            <a:off x="-63525" y="309748"/>
            <a:ext cx="61656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defTabSz="457200" eaLnBrk="1" fontAlgn="base" hangingPunct="1">
              <a:spcBef>
                <a:spcPct val="0"/>
              </a:spcBef>
              <a:spcAft>
                <a:spcPct val="0"/>
              </a:spcAft>
              <a:buFontTx/>
              <a:buNone/>
              <a:defRPr/>
            </a:pPr>
            <a:r>
              <a:rPr lang="de-DE" altLang="de-DE" sz="2400" b="1" dirty="0" err="1">
                <a:solidFill>
                  <a:srgbClr val="000000"/>
                </a:solidFill>
                <a:cs typeface="Arial" pitchFamily="34" charset="0"/>
              </a:rPr>
              <a:t>Dauergrünland</a:t>
            </a:r>
            <a:r>
              <a:rPr lang="de-DE" altLang="de-DE" sz="2400" b="1" dirty="0">
                <a:solidFill>
                  <a:srgbClr val="000000"/>
                </a:solidFill>
                <a:cs typeface="Arial" pitchFamily="34" charset="0"/>
              </a:rPr>
              <a:t> in Europa</a:t>
            </a:r>
            <a:endParaRPr lang="de-DE" altLang="de-DE" sz="2400" dirty="0">
              <a:solidFill>
                <a:srgbClr val="000000"/>
              </a:solidFill>
              <a:cs typeface="Arial"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5911" y="915084"/>
            <a:ext cx="1664849" cy="278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uppieren 9"/>
          <p:cNvGrpSpPr/>
          <p:nvPr/>
        </p:nvGrpSpPr>
        <p:grpSpPr>
          <a:xfrm>
            <a:off x="6052917" y="3793557"/>
            <a:ext cx="3091083" cy="3030639"/>
            <a:chOff x="5148263" y="1916113"/>
            <a:chExt cx="3313112" cy="3183936"/>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1500" y="1916113"/>
              <a:ext cx="2809875"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5282690" y="4809039"/>
              <a:ext cx="2826692" cy="291010"/>
            </a:xfrm>
            <a:prstGeom prst="rect">
              <a:avLst/>
            </a:prstGeom>
            <a:solidFill>
              <a:srgbClr val="FFFFFF"/>
            </a:solidFill>
          </p:spPr>
          <p:txBody>
            <a:bodyPr wrap="none">
              <a:spAutoFit/>
            </a:bodyPr>
            <a:lstStyle/>
            <a:p>
              <a:pPr fontAlgn="base">
                <a:spcBef>
                  <a:spcPct val="0"/>
                </a:spcBef>
                <a:spcAft>
                  <a:spcPct val="0"/>
                </a:spcAft>
                <a:defRPr/>
              </a:pPr>
              <a:r>
                <a:rPr lang="de-DE" sz="1200" kern="0" dirty="0" err="1">
                  <a:solidFill>
                    <a:srgbClr val="000000"/>
                  </a:solidFill>
                  <a:latin typeface="Arial"/>
                </a:rPr>
                <a:t>jährliche Niederschlagsmenge</a:t>
              </a:r>
              <a:r>
                <a:rPr lang="de-DE" sz="1200" kern="0" dirty="0">
                  <a:solidFill>
                    <a:srgbClr val="000000"/>
                  </a:solidFill>
                  <a:latin typeface="Arial"/>
                </a:rPr>
                <a:t> (mm)</a:t>
              </a:r>
            </a:p>
          </p:txBody>
        </p:sp>
        <p:sp>
          <p:nvSpPr>
            <p:cNvPr id="7" name="Textfeld 6"/>
            <p:cNvSpPr txBox="1"/>
            <p:nvPr/>
          </p:nvSpPr>
          <p:spPr>
            <a:xfrm>
              <a:off x="5803900" y="1946275"/>
              <a:ext cx="1601788" cy="585788"/>
            </a:xfrm>
            <a:prstGeom prst="rect">
              <a:avLst/>
            </a:prstGeom>
            <a:noFill/>
          </p:spPr>
          <p:txBody>
            <a:bodyPr wrap="none">
              <a:spAutoFit/>
            </a:bodyPr>
            <a:lstStyle/>
            <a:p>
              <a:pPr defTabSz="457200" fontAlgn="base">
                <a:spcBef>
                  <a:spcPct val="0"/>
                </a:spcBef>
                <a:spcAft>
                  <a:spcPct val="0"/>
                </a:spcAft>
                <a:defRPr/>
              </a:pPr>
              <a:r>
                <a:rPr lang="de-DE" sz="1600" dirty="0" err="1">
                  <a:solidFill>
                    <a:srgbClr val="000000"/>
                  </a:solidFill>
                  <a:latin typeface="Arial"/>
                </a:rPr>
                <a:t>Grünlandfläche</a:t>
              </a:r>
              <a:r>
                <a:rPr lang="de-DE" sz="1600" dirty="0">
                  <a:solidFill>
                    <a:srgbClr val="000000"/>
                  </a:solidFill>
                  <a:latin typeface="Arial"/>
                </a:rPr>
                <a:t/>
              </a:r>
              <a:br>
                <a:rPr lang="de-DE" sz="1600" dirty="0">
                  <a:solidFill>
                    <a:srgbClr val="000000"/>
                  </a:solidFill>
                  <a:latin typeface="Arial"/>
                </a:rPr>
              </a:br>
              <a:r>
                <a:rPr lang="de-DE" sz="1600" dirty="0">
                  <a:solidFill>
                    <a:srgbClr val="000000"/>
                  </a:solidFill>
                  <a:latin typeface="Arial"/>
                </a:rPr>
                <a:t>% </a:t>
              </a:r>
              <a:r>
                <a:rPr lang="de-DE" sz="1600" dirty="0" err="1">
                  <a:solidFill>
                    <a:srgbClr val="000000"/>
                  </a:solidFill>
                  <a:latin typeface="Arial"/>
                </a:rPr>
                <a:t>der</a:t>
              </a:r>
              <a:r>
                <a:rPr lang="de-DE" sz="1600" dirty="0">
                  <a:solidFill>
                    <a:srgbClr val="000000"/>
                  </a:solidFill>
                  <a:latin typeface="Arial"/>
                </a:rPr>
                <a:t> UAA</a:t>
              </a:r>
            </a:p>
          </p:txBody>
        </p:sp>
        <p:sp>
          <p:nvSpPr>
            <p:cNvPr id="8" name="Textfeld 7"/>
            <p:cNvSpPr txBox="1"/>
            <p:nvPr/>
          </p:nvSpPr>
          <p:spPr>
            <a:xfrm>
              <a:off x="5148263" y="1916113"/>
              <a:ext cx="585787" cy="2647950"/>
            </a:xfrm>
            <a:prstGeom prst="rect">
              <a:avLst/>
            </a:prstGeom>
            <a:solidFill>
              <a:srgbClr val="FFFFFF"/>
            </a:solidFill>
          </p:spPr>
          <p:txBody>
            <a:bodyPr wrap="none">
              <a:spAutoFit/>
            </a:bodyPr>
            <a:lstStyle/>
            <a:p>
              <a:pPr fontAlgn="base">
                <a:spcBef>
                  <a:spcPts val="300"/>
                </a:spcBef>
                <a:spcAft>
                  <a:spcPts val="300"/>
                </a:spcAft>
                <a:defRPr/>
              </a:pPr>
              <a:r>
                <a:rPr lang="de-DE" sz="1400" kern="0" dirty="0">
                  <a:solidFill>
                    <a:srgbClr val="000000"/>
                  </a:solidFill>
                  <a:latin typeface="Arial"/>
                </a:rPr>
                <a:t>1.00</a:t>
              </a:r>
            </a:p>
            <a:p>
              <a:pPr fontAlgn="base">
                <a:spcBef>
                  <a:spcPts val="300"/>
                </a:spcBef>
                <a:spcAft>
                  <a:spcPts val="300"/>
                </a:spcAft>
                <a:defRPr/>
              </a:pPr>
              <a:endParaRPr lang="de-DE" sz="1400" kern="0" dirty="0">
                <a:solidFill>
                  <a:srgbClr val="000000"/>
                </a:solidFill>
                <a:latin typeface="Arial"/>
              </a:endParaRPr>
            </a:p>
            <a:p>
              <a:pPr fontAlgn="base">
                <a:spcBef>
                  <a:spcPts val="300"/>
                </a:spcBef>
                <a:spcAft>
                  <a:spcPts val="300"/>
                </a:spcAft>
                <a:defRPr/>
              </a:pPr>
              <a:r>
                <a:rPr lang="de-DE" sz="1400" kern="0" dirty="0">
                  <a:solidFill>
                    <a:srgbClr val="000000"/>
                  </a:solidFill>
                  <a:latin typeface="Arial"/>
                </a:rPr>
                <a:t>0.75</a:t>
              </a:r>
            </a:p>
            <a:p>
              <a:pPr fontAlgn="base">
                <a:spcBef>
                  <a:spcPts val="300"/>
                </a:spcBef>
                <a:spcAft>
                  <a:spcPts val="300"/>
                </a:spcAft>
                <a:defRPr/>
              </a:pPr>
              <a:endParaRPr lang="de-DE" sz="1400" kern="0" dirty="0">
                <a:solidFill>
                  <a:srgbClr val="000000"/>
                </a:solidFill>
                <a:latin typeface="Arial"/>
              </a:endParaRPr>
            </a:p>
            <a:p>
              <a:pPr fontAlgn="base">
                <a:spcBef>
                  <a:spcPts val="300"/>
                </a:spcBef>
                <a:spcAft>
                  <a:spcPts val="300"/>
                </a:spcAft>
                <a:defRPr/>
              </a:pPr>
              <a:r>
                <a:rPr lang="de-DE" sz="1400" kern="0" dirty="0">
                  <a:solidFill>
                    <a:srgbClr val="000000"/>
                  </a:solidFill>
                  <a:latin typeface="Arial"/>
                </a:rPr>
                <a:t>0.50</a:t>
              </a:r>
            </a:p>
            <a:p>
              <a:pPr fontAlgn="base">
                <a:spcBef>
                  <a:spcPts val="300"/>
                </a:spcBef>
                <a:spcAft>
                  <a:spcPts val="300"/>
                </a:spcAft>
                <a:defRPr/>
              </a:pPr>
              <a:endParaRPr lang="de-DE" sz="1400" kern="0" dirty="0">
                <a:solidFill>
                  <a:srgbClr val="000000"/>
                </a:solidFill>
                <a:latin typeface="Arial"/>
              </a:endParaRPr>
            </a:p>
            <a:p>
              <a:pPr fontAlgn="base">
                <a:spcBef>
                  <a:spcPts val="300"/>
                </a:spcBef>
                <a:spcAft>
                  <a:spcPts val="300"/>
                </a:spcAft>
                <a:defRPr/>
              </a:pPr>
              <a:r>
                <a:rPr lang="de-DE" sz="1400" kern="0" dirty="0">
                  <a:solidFill>
                    <a:srgbClr val="000000"/>
                  </a:solidFill>
                  <a:latin typeface="Arial"/>
                </a:rPr>
                <a:t>0.25</a:t>
              </a:r>
            </a:p>
            <a:p>
              <a:pPr algn="r" fontAlgn="base">
                <a:spcBef>
                  <a:spcPts val="300"/>
                </a:spcBef>
                <a:spcAft>
                  <a:spcPts val="300"/>
                </a:spcAft>
                <a:defRPr/>
              </a:pPr>
              <a:endParaRPr lang="de-DE" sz="1400" kern="0" dirty="0">
                <a:solidFill>
                  <a:srgbClr val="000000"/>
                </a:solidFill>
                <a:latin typeface="Arial"/>
              </a:endParaRPr>
            </a:p>
            <a:p>
              <a:pPr algn="r" fontAlgn="base">
                <a:spcBef>
                  <a:spcPts val="300"/>
                </a:spcBef>
                <a:spcAft>
                  <a:spcPts val="300"/>
                </a:spcAft>
                <a:defRPr/>
              </a:pPr>
              <a:r>
                <a:rPr lang="de-DE" sz="1400" kern="0" dirty="0">
                  <a:solidFill>
                    <a:srgbClr val="000000"/>
                  </a:solidFill>
                  <a:latin typeface="Arial"/>
                </a:rPr>
                <a:t>0</a:t>
              </a:r>
            </a:p>
          </p:txBody>
        </p:sp>
      </p:grpSp>
      <p:sp>
        <p:nvSpPr>
          <p:cNvPr id="9" name="Text Box 6"/>
          <p:cNvSpPr txBox="1">
            <a:spLocks noChangeArrowheads="1"/>
          </p:cNvSpPr>
          <p:nvPr/>
        </p:nvSpPr>
        <p:spPr bwMode="auto">
          <a:xfrm>
            <a:off x="26949" y="6398220"/>
            <a:ext cx="60836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(Smit et al. 2008, </a:t>
            </a:r>
            <a:r>
              <a:rPr lang="de-DE" altLang="de-DE" sz="1800" dirty="0" err="1">
                <a:solidFill>
                  <a:prstClr val="black"/>
                </a:solidFill>
                <a:latin typeface="Arial" pitchFamily="34" charset="0"/>
                <a:cs typeface="Arial" pitchFamily="34" charset="0"/>
              </a:rPr>
              <a:t>AgricSyst</a:t>
            </a:r>
            <a:r>
              <a:rPr lang="de-DE" altLang="de-DE" sz="1800" dirty="0">
                <a:solidFill>
                  <a:prstClr val="black"/>
                </a:solidFill>
                <a:latin typeface="Arial" pitchFamily="34" charset="0"/>
                <a:cs typeface="Arial" pitchFamily="34" charset="0"/>
              </a:rPr>
              <a:t> 98, 208-219, </a:t>
            </a:r>
            <a:r>
              <a:rPr lang="de-DE" altLang="de-DE" sz="1800" dirty="0" err="1">
                <a:solidFill>
                  <a:prstClr val="black"/>
                </a:solidFill>
                <a:latin typeface="Arial" pitchFamily="34" charset="0"/>
                <a:cs typeface="Arial" pitchFamily="34" charset="0"/>
              </a:rPr>
              <a:t>Eurostat</a:t>
            </a:r>
            <a:r>
              <a:rPr lang="de-DE" altLang="de-DE" sz="1800" dirty="0">
                <a:solidFill>
                  <a:prstClr val="black"/>
                </a:solidFill>
                <a:latin typeface="Arial" pitchFamily="34" charset="0"/>
                <a:cs typeface="Arial" pitchFamily="34" charset="0"/>
              </a:rPr>
              <a:t> 2014)</a:t>
            </a:r>
          </a:p>
        </p:txBody>
      </p:sp>
    </p:spTree>
    <p:extLst>
      <p:ext uri="{BB962C8B-B14F-4D97-AF65-F5344CB8AC3E}">
        <p14:creationId xmlns:p14="http://schemas.microsoft.com/office/powerpoint/2010/main" val="37018687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8576" y="1043709"/>
            <a:ext cx="7128563" cy="526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0" y="200055"/>
            <a:ext cx="7703560" cy="400110"/>
          </a:xfrm>
          <a:prstGeom prst="rect">
            <a:avLst/>
          </a:prstGeom>
          <a:noFill/>
        </p:spPr>
        <p:txBody>
          <a:bodyPr wrap="square">
            <a:spAutoFit/>
          </a:bodyPr>
          <a:lstStyle/>
          <a:p>
            <a:pPr algn="ctr" defTabSz="457200" fontAlgn="base">
              <a:spcBef>
                <a:spcPct val="0"/>
              </a:spcBef>
              <a:spcAft>
                <a:spcPct val="0"/>
              </a:spcAft>
              <a:defRPr/>
            </a:pPr>
            <a:r>
              <a:rPr lang="de-DE" sz="2000" b="1" dirty="0" err="1">
                <a:solidFill>
                  <a:prstClr val="black"/>
                </a:solidFill>
                <a:latin typeface="Arial"/>
              </a:rPr>
              <a:t>Grasland und Managementsysteme sind sehr</a:t>
            </a:r>
            <a:r>
              <a:rPr lang="de-DE" sz="2000" b="1" dirty="0">
                <a:solidFill>
                  <a:prstClr val="black"/>
                </a:solidFill>
                <a:latin typeface="Arial"/>
              </a:rPr>
              <a:t> variabel.</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5238" y="932773"/>
            <a:ext cx="3471901" cy="2653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(Quelle: </a:t>
            </a:r>
            <a:r>
              <a:rPr lang="de-DE" altLang="de-DE" sz="1800" dirty="0" err="1">
                <a:solidFill>
                  <a:prstClr val="black"/>
                </a:solidFill>
                <a:latin typeface="Arial" pitchFamily="34" charset="0"/>
                <a:cs typeface="Arial" pitchFamily="34" charset="0"/>
              </a:rPr>
              <a:t>Isselstein</a:t>
            </a:r>
            <a:r>
              <a:rPr lang="de-DE" altLang="de-DE" sz="1800" dirty="0">
                <a:solidFill>
                  <a:prstClr val="black"/>
                </a:solidFill>
                <a:latin typeface="Arial" pitchFamily="34" charset="0"/>
                <a:cs typeface="Arial" pitchFamily="34" charset="0"/>
              </a:rPr>
              <a:t>, 2018)</a:t>
            </a:r>
          </a:p>
        </p:txBody>
      </p:sp>
    </p:spTree>
    <p:extLst>
      <p:ext uri="{BB962C8B-B14F-4D97-AF65-F5344CB8AC3E}">
        <p14:creationId xmlns:p14="http://schemas.microsoft.com/office/powerpoint/2010/main" val="174698098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Aft>
                <a:spcPct val="20000"/>
              </a:spcAft>
              <a:buFontTx/>
              <a:buNone/>
              <a:defRPr/>
            </a:pPr>
            <a:r>
              <a:rPr lang="en-US" altLang="de-DE" sz="2400" b="1" u="sng" dirty="0">
                <a:solidFill>
                  <a:srgbClr val="000000"/>
                </a:solidFill>
                <a:cs typeface="Times New Roman" pitchFamily="18" charset="0"/>
              </a:rPr>
              <a:t>Grünland Ökosystemdienstleistungen - "Die großen Fünf":</a:t>
            </a:r>
          </a:p>
          <a:p>
            <a:pPr defTabSz="457200" eaLnBrk="1" fontAlgn="base" hangingPunct="1">
              <a:spcAft>
                <a:spcPct val="20000"/>
              </a:spcAft>
              <a:buFontTx/>
              <a:buAutoNum type="arabicPeriod"/>
              <a:defRPr/>
            </a:pPr>
            <a:r>
              <a:rPr lang="en-US" altLang="de-DE" sz="2400" b="1" dirty="0">
                <a:solidFill>
                  <a:srgbClr val="000000"/>
                </a:solidFill>
                <a:cs typeface="Times New Roman" pitchFamily="18" charset="0"/>
              </a:rPr>
              <a:t>Produktion</a:t>
            </a:r>
          </a:p>
          <a:p>
            <a:pPr defTabSz="457200" eaLnBrk="1" fontAlgn="base" hangingPunct="1">
              <a:spcAft>
                <a:spcPct val="20000"/>
              </a:spcAft>
              <a:buFontTx/>
              <a:buAutoNum type="arabicPeriod"/>
              <a:defRPr/>
            </a:pPr>
            <a:r>
              <a:rPr lang="en-US" altLang="de-DE" sz="2400" b="1" dirty="0">
                <a:solidFill>
                  <a:srgbClr val="000000"/>
                </a:solidFill>
                <a:cs typeface="Times New Roman" pitchFamily="18" charset="0"/>
              </a:rPr>
              <a:t>Biodiversität</a:t>
            </a:r>
          </a:p>
          <a:p>
            <a:pPr defTabSz="457200" eaLnBrk="1" fontAlgn="base" hangingPunct="1">
              <a:spcAft>
                <a:spcPct val="20000"/>
              </a:spcAft>
              <a:buFontTx/>
              <a:buAutoNum type="arabicPeriod"/>
              <a:defRPr/>
            </a:pPr>
            <a:r>
              <a:rPr lang="en-US" altLang="de-DE" sz="2400" b="1" dirty="0">
                <a:solidFill>
                  <a:srgbClr val="000000"/>
                </a:solidFill>
                <a:cs typeface="Times New Roman" pitchFamily="18" charset="0"/>
              </a:rPr>
              <a:t>Klima</a:t>
            </a:r>
          </a:p>
          <a:p>
            <a:pPr defTabSz="457200" eaLnBrk="1" fontAlgn="base" hangingPunct="1">
              <a:spcAft>
                <a:spcPct val="20000"/>
              </a:spcAft>
              <a:buFontTx/>
              <a:buAutoNum type="arabicPeriod"/>
              <a:defRPr/>
            </a:pPr>
            <a:r>
              <a:rPr lang="en-US" altLang="de-DE" sz="2400" b="1" dirty="0">
                <a:solidFill>
                  <a:srgbClr val="000000"/>
                </a:solidFill>
                <a:cs typeface="Times New Roman" pitchFamily="18" charset="0"/>
              </a:rPr>
              <a:t>Wasser</a:t>
            </a:r>
          </a:p>
          <a:p>
            <a:pPr defTabSz="457200" eaLnBrk="1" fontAlgn="base" hangingPunct="1">
              <a:spcAft>
                <a:spcPct val="20000"/>
              </a:spcAft>
              <a:buFontTx/>
              <a:buAutoNum type="arabicPeriod"/>
              <a:defRPr/>
            </a:pPr>
            <a:r>
              <a:rPr lang="en-US" altLang="de-DE" sz="2400" b="1" dirty="0">
                <a:solidFill>
                  <a:srgbClr val="000000"/>
                </a:solidFill>
                <a:cs typeface="Times New Roman" pitchFamily="18" charset="0"/>
              </a:rPr>
              <a:t>Kultur</a:t>
            </a:r>
            <a:endParaRPr lang="de-DE" altLang="de-DE" sz="2400" b="1" dirty="0">
              <a:solidFill>
                <a:srgbClr val="000000"/>
              </a:solidFill>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3563" y="1655763"/>
            <a:ext cx="3167928"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95350" y="4163823"/>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869950"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Kultur</a:t>
            </a:r>
            <a:endParaRPr lang="de-DE" sz="1600" b="1" dirty="0">
              <a:solidFill>
                <a:srgbClr val="FFFF00"/>
              </a:solidFill>
              <a:latin typeface="Arial"/>
            </a:endParaRPr>
          </a:p>
        </p:txBody>
      </p:sp>
      <p:sp>
        <p:nvSpPr>
          <p:cNvPr id="9" name="Textfeld 8"/>
          <p:cNvSpPr txBox="1"/>
          <p:nvPr/>
        </p:nvSpPr>
        <p:spPr>
          <a:xfrm>
            <a:off x="4811713" y="2838450"/>
            <a:ext cx="1255712" cy="338138"/>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Produktion</a:t>
            </a:r>
            <a:endParaRPr lang="de-DE" sz="1600" b="1" dirty="0">
              <a:solidFill>
                <a:srgbClr val="FFFF00"/>
              </a:solidFill>
              <a:latin typeface="Arial"/>
            </a:endParaRPr>
          </a:p>
        </p:txBody>
      </p:sp>
      <p:sp>
        <p:nvSpPr>
          <p:cNvPr id="10" name="Textfeld 9"/>
          <p:cNvSpPr txBox="1"/>
          <p:nvPr/>
        </p:nvSpPr>
        <p:spPr>
          <a:xfrm>
            <a:off x="1724025" y="5681663"/>
            <a:ext cx="893763" cy="338137"/>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Klima</a:t>
            </a:r>
            <a:endParaRPr lang="de-DE" sz="1600" b="1" dirty="0">
              <a:solidFill>
                <a:srgbClr val="FFFF00"/>
              </a:solidFill>
              <a:latin typeface="Arial"/>
            </a:endParaRPr>
          </a:p>
        </p:txBody>
      </p:sp>
      <p:sp>
        <p:nvSpPr>
          <p:cNvPr id="11" name="Textfeld 10"/>
          <p:cNvSpPr txBox="1"/>
          <p:nvPr/>
        </p:nvSpPr>
        <p:spPr>
          <a:xfrm>
            <a:off x="6827838" y="3408363"/>
            <a:ext cx="1030287" cy="338137"/>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Vielfalt</a:t>
            </a:r>
            <a:endParaRPr lang="de-DE" sz="1600" b="1" dirty="0">
              <a:solidFill>
                <a:srgbClr val="FFFF00"/>
              </a:solidFill>
              <a:latin typeface="Arial"/>
            </a:endParaRPr>
          </a:p>
        </p:txBody>
      </p:sp>
      <p:sp>
        <p:nvSpPr>
          <p:cNvPr id="12" name="Textfeld 11"/>
          <p:cNvSpPr txBox="1"/>
          <p:nvPr/>
        </p:nvSpPr>
        <p:spPr>
          <a:xfrm>
            <a:off x="4183856" y="5705186"/>
            <a:ext cx="720725"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Wasser</a:t>
            </a:r>
            <a:endParaRPr lang="de-DE" sz="1600" b="1" dirty="0">
              <a:solidFill>
                <a:srgbClr val="FFFF00"/>
              </a:solidFill>
              <a:latin typeface="Arial"/>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(Quelle: </a:t>
            </a:r>
            <a:r>
              <a:rPr lang="de-DE" altLang="de-DE" sz="1800" dirty="0" err="1">
                <a:solidFill>
                  <a:prstClr val="black"/>
                </a:solidFill>
                <a:latin typeface="Arial" pitchFamily="34" charset="0"/>
                <a:cs typeface="Arial" pitchFamily="34" charset="0"/>
              </a:rPr>
              <a:t>Isselstein</a:t>
            </a:r>
            <a:r>
              <a:rPr lang="de-DE" altLang="de-DE" sz="1800" dirty="0">
                <a:solidFill>
                  <a:prstClr val="black"/>
                </a:solidFill>
                <a:latin typeface="Arial" pitchFamily="34" charset="0"/>
                <a:cs typeface="Arial" pitchFamily="34" charset="0"/>
              </a:rPr>
              <a:t>, 2018)</a:t>
            </a:r>
          </a:p>
        </p:txBody>
      </p:sp>
    </p:spTree>
    <p:extLst>
      <p:ext uri="{BB962C8B-B14F-4D97-AF65-F5344CB8AC3E}">
        <p14:creationId xmlns:p14="http://schemas.microsoft.com/office/powerpoint/2010/main" val="3400156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7850" y="148207"/>
            <a:ext cx="7476460" cy="755575"/>
          </a:xfrm>
        </p:spPr>
        <p:txBody>
          <a:bodyPr/>
          <a:lstStyle/>
          <a:p>
            <a:r>
              <a:rPr lang="en-US" sz="2400" dirty="0">
                <a:solidFill>
                  <a:schemeClr val="tx1"/>
                </a:solidFill>
                <a:latin typeface="+mn-lt"/>
              </a:rPr>
              <a:t>In Schweden </a:t>
            </a:r>
            <a:r>
              <a:rPr lang="en-US" sz="2400" dirty="0" err="1">
                <a:solidFill>
                  <a:schemeClr val="tx1"/>
                </a:solidFill>
                <a:latin typeface="+mn-lt"/>
              </a:rPr>
              <a:t>ist</a:t>
            </a:r>
            <a:r>
              <a:rPr lang="en-US" sz="2400" dirty="0">
                <a:solidFill>
                  <a:schemeClr val="tx1"/>
                </a:solidFill>
                <a:latin typeface="+mn-lt"/>
              </a:rPr>
              <a:t> </a:t>
            </a:r>
            <a:r>
              <a:rPr lang="en-US" sz="2400" dirty="0" err="1" smtClean="0">
                <a:solidFill>
                  <a:schemeClr val="tx1"/>
                </a:solidFill>
                <a:latin typeface="+mn-lt"/>
              </a:rPr>
              <a:t>Rundballensilage</a:t>
            </a:r>
            <a:r>
              <a:rPr lang="en-US" sz="2400" dirty="0" smtClean="0">
                <a:solidFill>
                  <a:schemeClr val="tx1"/>
                </a:solidFill>
                <a:latin typeface="+mn-lt"/>
              </a:rPr>
              <a:t> am </a:t>
            </a:r>
            <a:r>
              <a:rPr lang="en-US" sz="2400" dirty="0" err="1">
                <a:solidFill>
                  <a:schemeClr val="tx1"/>
                </a:solidFill>
                <a:latin typeface="+mn-lt"/>
              </a:rPr>
              <a:t>weitesten</a:t>
            </a:r>
            <a:r>
              <a:rPr lang="en-US" sz="2400" dirty="0">
                <a:solidFill>
                  <a:schemeClr val="tx1"/>
                </a:solidFill>
                <a:latin typeface="+mn-lt"/>
              </a:rPr>
              <a:t> </a:t>
            </a:r>
            <a:r>
              <a:rPr lang="en-US" sz="2400" dirty="0" err="1" smtClean="0">
                <a:latin typeface="+mn-lt"/>
              </a:rPr>
              <a:t>verbreitet</a:t>
            </a:r>
            <a:r>
              <a:rPr lang="en-US" sz="2400" dirty="0">
                <a:solidFill>
                  <a:schemeClr val="tx1"/>
                </a:solidFill>
                <a:latin typeface="+mn-lt"/>
              </a:rPr>
              <a:t/>
            </a:r>
            <a:br>
              <a:rPr lang="en-US" sz="2400" dirty="0">
                <a:solidFill>
                  <a:schemeClr val="tx1"/>
                </a:solidFill>
                <a:latin typeface="+mn-lt"/>
              </a:rPr>
            </a:br>
            <a:endParaRPr lang="en-US" sz="2400" dirty="0">
              <a:solidFill>
                <a:schemeClr val="tx1"/>
              </a:solidFill>
              <a:latin typeface="+mn-lt"/>
            </a:endParaRPr>
          </a:p>
        </p:txBody>
      </p:sp>
      <p:pic>
        <p:nvPicPr>
          <p:cNvPr id="5" name="Picture 2" descr="PICT03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66631" y="4000722"/>
            <a:ext cx="2964873" cy="222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5600" y="1819814"/>
            <a:ext cx="2225904" cy="149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ell 6"/>
          <p:cNvGraphicFramePr>
            <a:graphicFrameLocks noGrp="1"/>
          </p:cNvGraphicFramePr>
          <p:nvPr>
            <p:extLst>
              <p:ext uri="{D42A27DB-BD31-4B8C-83A1-F6EECF244321}">
                <p14:modId xmlns:p14="http://schemas.microsoft.com/office/powerpoint/2010/main" val="2463335590"/>
              </p:ext>
            </p:extLst>
          </p:nvPr>
        </p:nvGraphicFramePr>
        <p:xfrm>
          <a:off x="90414" y="986169"/>
          <a:ext cx="3620314" cy="5181600"/>
        </p:xfrm>
        <a:graphic>
          <a:graphicData uri="http://schemas.openxmlformats.org/drawingml/2006/table">
            <a:tbl>
              <a:tblPr firstRow="1" bandRow="1">
                <a:tableStyleId>{F5AB1C69-6EDB-4FF4-983F-18BD219EF322}</a:tableStyleId>
              </a:tblPr>
              <a:tblGrid>
                <a:gridCol w="1863077">
                  <a:extLst>
                    <a:ext uri="{9D8B030D-6E8A-4147-A177-3AD203B41FA5}">
                      <a16:colId xmlns:a16="http://schemas.microsoft.com/office/drawing/2014/main" val="20000"/>
                    </a:ext>
                  </a:extLst>
                </a:gridCol>
                <a:gridCol w="1757237">
                  <a:extLst>
                    <a:ext uri="{9D8B030D-6E8A-4147-A177-3AD203B41FA5}">
                      <a16:colId xmlns:a16="http://schemas.microsoft.com/office/drawing/2014/main" val="20001"/>
                    </a:ext>
                  </a:extLst>
                </a:gridCol>
              </a:tblGrid>
              <a:tr h="370840">
                <a:tc>
                  <a:txBody>
                    <a:bodyPr/>
                    <a:lstStyle/>
                    <a:p>
                      <a:r>
                        <a:rPr lang="sv-SE" sz="2000" dirty="0"/>
                        <a:t>Viehzucht in Schweden</a:t>
                      </a:r>
                    </a:p>
                  </a:txBody>
                  <a:tcPr/>
                </a:tc>
                <a:tc>
                  <a:txBody>
                    <a:bodyPr/>
                    <a:lstStyle/>
                    <a:p>
                      <a:pPr algn="ctr"/>
                      <a:r>
                        <a:rPr lang="sv-SE" sz="2000" dirty="0"/>
                        <a:t>Anzahl</a:t>
                      </a:r>
                    </a:p>
                  </a:txBody>
                  <a:tcPr/>
                </a:tc>
                <a:extLst>
                  <a:ext uri="{0D108BD9-81ED-4DB2-BD59-A6C34878D82A}">
                    <a16:rowId xmlns:a16="http://schemas.microsoft.com/office/drawing/2014/main" val="10000"/>
                  </a:ext>
                </a:extLst>
              </a:tr>
              <a:tr h="370840">
                <a:tc>
                  <a:txBody>
                    <a:bodyPr/>
                    <a:lstStyle/>
                    <a:p>
                      <a:r>
                        <a:rPr lang="sv-SE" sz="2000" dirty="0" err="1"/>
                        <a:t>Milchkühe</a:t>
                      </a:r>
                      <a:endParaRPr lang="sv-SE" sz="2000" dirty="0"/>
                    </a:p>
                  </a:txBody>
                  <a:tcPr/>
                </a:tc>
                <a:tc>
                  <a:txBody>
                    <a:bodyPr/>
                    <a:lstStyle/>
                    <a:p>
                      <a:pPr algn="r"/>
                      <a:r>
                        <a:rPr lang="sv-SE" sz="2000" dirty="0"/>
                        <a:t>322 000</a:t>
                      </a:r>
                    </a:p>
                  </a:txBody>
                  <a:tcPr/>
                </a:tc>
                <a:extLst>
                  <a:ext uri="{0D108BD9-81ED-4DB2-BD59-A6C34878D82A}">
                    <a16:rowId xmlns:a16="http://schemas.microsoft.com/office/drawing/2014/main" val="10001"/>
                  </a:ext>
                </a:extLst>
              </a:tr>
              <a:tr h="370840">
                <a:tc>
                  <a:txBody>
                    <a:bodyPr/>
                    <a:lstStyle/>
                    <a:p>
                      <a:r>
                        <a:rPr lang="sv-SE" sz="2000" dirty="0" err="1"/>
                        <a:t>Rindfleischkühe</a:t>
                      </a:r>
                      <a:endParaRPr lang="sv-SE" sz="2000" dirty="0"/>
                    </a:p>
                  </a:txBody>
                  <a:tcPr/>
                </a:tc>
                <a:tc>
                  <a:txBody>
                    <a:bodyPr/>
                    <a:lstStyle/>
                    <a:p>
                      <a:pPr algn="r"/>
                      <a:r>
                        <a:rPr lang="sv-SE" sz="2000" dirty="0"/>
                        <a:t>207 000</a:t>
                      </a:r>
                    </a:p>
                  </a:txBody>
                  <a:tcPr/>
                </a:tc>
                <a:extLst>
                  <a:ext uri="{0D108BD9-81ED-4DB2-BD59-A6C34878D82A}">
                    <a16:rowId xmlns:a16="http://schemas.microsoft.com/office/drawing/2014/main" val="10002"/>
                  </a:ext>
                </a:extLst>
              </a:tr>
              <a:tr h="370840">
                <a:tc>
                  <a:txBody>
                    <a:bodyPr/>
                    <a:lstStyle/>
                    <a:p>
                      <a:r>
                        <a:rPr lang="sv-SE" sz="2000" dirty="0"/>
                        <a:t>Jungtiere</a:t>
                      </a:r>
                    </a:p>
                  </a:txBody>
                  <a:tcPr/>
                </a:tc>
                <a:tc>
                  <a:txBody>
                    <a:bodyPr/>
                    <a:lstStyle/>
                    <a:p>
                      <a:pPr algn="r"/>
                      <a:r>
                        <a:rPr lang="sv-SE" sz="2000" dirty="0"/>
                        <a:t>499 000</a:t>
                      </a:r>
                    </a:p>
                  </a:txBody>
                  <a:tcPr/>
                </a:tc>
                <a:extLst>
                  <a:ext uri="{0D108BD9-81ED-4DB2-BD59-A6C34878D82A}">
                    <a16:rowId xmlns:a16="http://schemas.microsoft.com/office/drawing/2014/main" val="10003"/>
                  </a:ext>
                </a:extLst>
              </a:tr>
              <a:tr h="370840">
                <a:tc>
                  <a:txBody>
                    <a:bodyPr/>
                    <a:lstStyle/>
                    <a:p>
                      <a:r>
                        <a:rPr lang="sv-SE" sz="2000" dirty="0" err="1"/>
                        <a:t>Kälber</a:t>
                      </a:r>
                      <a:endParaRPr lang="sv-SE" sz="2000" dirty="0"/>
                    </a:p>
                  </a:txBody>
                  <a:tcPr/>
                </a:tc>
                <a:tc>
                  <a:txBody>
                    <a:bodyPr/>
                    <a:lstStyle/>
                    <a:p>
                      <a:pPr algn="r"/>
                      <a:r>
                        <a:rPr lang="sv-SE" sz="2000" dirty="0"/>
                        <a:t>472 000</a:t>
                      </a:r>
                    </a:p>
                  </a:txBody>
                  <a:tcPr/>
                </a:tc>
                <a:extLst>
                  <a:ext uri="{0D108BD9-81ED-4DB2-BD59-A6C34878D82A}">
                    <a16:rowId xmlns:a16="http://schemas.microsoft.com/office/drawing/2014/main" val="10004"/>
                  </a:ext>
                </a:extLst>
              </a:tr>
              <a:tr h="370840">
                <a:tc>
                  <a:txBody>
                    <a:bodyPr/>
                    <a:lstStyle/>
                    <a:p>
                      <a:r>
                        <a:rPr lang="sv-SE" sz="2000" dirty="0"/>
                        <a:t>Total Rinder</a:t>
                      </a:r>
                      <a:endParaRPr lang="sv-SE" sz="2000" i="1" dirty="0">
                        <a:solidFill>
                          <a:srgbClr val="FF0000"/>
                        </a:solidFill>
                      </a:endParaRPr>
                    </a:p>
                  </a:txBody>
                  <a:tcPr/>
                </a:tc>
                <a:tc>
                  <a:txBody>
                    <a:bodyPr/>
                    <a:lstStyle/>
                    <a:p>
                      <a:pPr algn="r"/>
                      <a:r>
                        <a:rPr lang="sv-SE" sz="2000" dirty="0"/>
                        <a:t>1 500 000</a:t>
                      </a:r>
                      <a:endParaRPr lang="sv-SE" sz="2000" i="1" dirty="0">
                        <a:solidFill>
                          <a:srgbClr val="FF0000"/>
                        </a:solidFill>
                      </a:endParaRPr>
                    </a:p>
                  </a:txBody>
                  <a:tcPr/>
                </a:tc>
                <a:extLst>
                  <a:ext uri="{0D108BD9-81ED-4DB2-BD59-A6C34878D82A}">
                    <a16:rowId xmlns:a16="http://schemas.microsoft.com/office/drawing/2014/main" val="10005"/>
                  </a:ext>
                </a:extLst>
              </a:tr>
              <a:tr h="370840">
                <a:tc>
                  <a:txBody>
                    <a:bodyPr/>
                    <a:lstStyle/>
                    <a:p>
                      <a:r>
                        <a:rPr lang="sv-SE" sz="2000" dirty="0"/>
                        <a:t>Mutterschafe, </a:t>
                      </a:r>
                      <a:r>
                        <a:rPr lang="sv-SE" sz="2000" dirty="0" smtClean="0"/>
                        <a:t>Schafböcke</a:t>
                      </a:r>
                      <a:endParaRPr lang="sv-SE" sz="2000" dirty="0"/>
                    </a:p>
                  </a:txBody>
                  <a:tcPr/>
                </a:tc>
                <a:tc>
                  <a:txBody>
                    <a:bodyPr/>
                    <a:lstStyle/>
                    <a:p>
                      <a:pPr algn="r"/>
                      <a:r>
                        <a:rPr lang="sv-SE" sz="2000" dirty="0"/>
                        <a:t>301 000</a:t>
                      </a:r>
                    </a:p>
                  </a:txBody>
                  <a:tcPr/>
                </a:tc>
                <a:extLst>
                  <a:ext uri="{0D108BD9-81ED-4DB2-BD59-A6C34878D82A}">
                    <a16:rowId xmlns:a16="http://schemas.microsoft.com/office/drawing/2014/main" val="10006"/>
                  </a:ext>
                </a:extLst>
              </a:tr>
              <a:tr h="370840">
                <a:tc>
                  <a:txBody>
                    <a:bodyPr/>
                    <a:lstStyle/>
                    <a:p>
                      <a:r>
                        <a:rPr lang="sv-SE" sz="2000" dirty="0"/>
                        <a:t>Lamm</a:t>
                      </a:r>
                    </a:p>
                  </a:txBody>
                  <a:tcPr/>
                </a:tc>
                <a:tc>
                  <a:txBody>
                    <a:bodyPr/>
                    <a:lstStyle/>
                    <a:p>
                      <a:pPr algn="r"/>
                      <a:r>
                        <a:rPr lang="sv-SE" sz="2000" dirty="0"/>
                        <a:t>305</a:t>
                      </a:r>
                      <a:r>
                        <a:rPr lang="sv-SE" sz="2000" baseline="0" dirty="0"/>
                        <a:t> 000</a:t>
                      </a:r>
                      <a:endParaRPr lang="sv-SE" sz="2000" dirty="0"/>
                    </a:p>
                  </a:txBody>
                  <a:tcPr/>
                </a:tc>
                <a:extLst>
                  <a:ext uri="{0D108BD9-81ED-4DB2-BD59-A6C34878D82A}">
                    <a16:rowId xmlns:a16="http://schemas.microsoft.com/office/drawing/2014/main" val="10007"/>
                  </a:ext>
                </a:extLst>
              </a:tr>
              <a:tr h="370840">
                <a:tc>
                  <a:txBody>
                    <a:bodyPr/>
                    <a:lstStyle/>
                    <a:p>
                      <a:r>
                        <a:rPr lang="sv-SE" sz="2000" dirty="0"/>
                        <a:t>Gesamtzahl der Schafe</a:t>
                      </a:r>
                      <a:endParaRPr lang="sv-SE" sz="2000" i="1" dirty="0">
                        <a:solidFill>
                          <a:srgbClr val="FF0000"/>
                        </a:solidFill>
                      </a:endParaRPr>
                    </a:p>
                  </a:txBody>
                  <a:tcPr/>
                </a:tc>
                <a:tc>
                  <a:txBody>
                    <a:bodyPr/>
                    <a:lstStyle/>
                    <a:p>
                      <a:pPr algn="r"/>
                      <a:r>
                        <a:rPr lang="sv-SE" sz="2000" dirty="0"/>
                        <a:t>606 000</a:t>
                      </a:r>
                      <a:endParaRPr lang="sv-SE" sz="2000" i="1" dirty="0">
                        <a:solidFill>
                          <a:srgbClr val="FF0000"/>
                        </a:solidFill>
                      </a:endParaRPr>
                    </a:p>
                  </a:txBody>
                  <a:tcPr/>
                </a:tc>
                <a:extLst>
                  <a:ext uri="{0D108BD9-81ED-4DB2-BD59-A6C34878D82A}">
                    <a16:rowId xmlns:a16="http://schemas.microsoft.com/office/drawing/2014/main" val="10008"/>
                  </a:ext>
                </a:extLst>
              </a:tr>
              <a:tr h="370840">
                <a:tc>
                  <a:txBody>
                    <a:bodyPr/>
                    <a:lstStyle/>
                    <a:p>
                      <a:r>
                        <a:rPr lang="sv-SE" sz="2000" dirty="0"/>
                        <a:t>Gesamtzahl der Pferde</a:t>
                      </a:r>
                      <a:endParaRPr lang="sv-SE" sz="2000" i="1" dirty="0">
                        <a:solidFill>
                          <a:srgbClr val="FF0000"/>
                        </a:solidFill>
                      </a:endParaRPr>
                    </a:p>
                  </a:txBody>
                  <a:tcPr/>
                </a:tc>
                <a:tc>
                  <a:txBody>
                    <a:bodyPr/>
                    <a:lstStyle/>
                    <a:p>
                      <a:pPr algn="r"/>
                      <a:r>
                        <a:rPr lang="sv-SE" sz="2000" dirty="0"/>
                        <a:t>355 000</a:t>
                      </a:r>
                      <a:endParaRPr lang="sv-SE" sz="2000" i="1" dirty="0">
                        <a:solidFill>
                          <a:srgbClr val="FF0000"/>
                        </a:solidFill>
                      </a:endParaRPr>
                    </a:p>
                  </a:txBody>
                  <a:tcPr/>
                </a:tc>
                <a:extLst>
                  <a:ext uri="{0D108BD9-81ED-4DB2-BD59-A6C34878D82A}">
                    <a16:rowId xmlns:a16="http://schemas.microsoft.com/office/drawing/2014/main" val="10009"/>
                  </a:ext>
                </a:extLst>
              </a:tr>
            </a:tbl>
          </a:graphicData>
        </a:graphic>
      </p:graphicFrame>
      <p:sp>
        <p:nvSpPr>
          <p:cNvPr id="8" name="textruta 7"/>
          <p:cNvSpPr txBox="1"/>
          <p:nvPr/>
        </p:nvSpPr>
        <p:spPr>
          <a:xfrm>
            <a:off x="3710728" y="1288473"/>
            <a:ext cx="299367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spcBef>
                <a:spcPct val="50000"/>
              </a:spcBef>
              <a:defRPr sz="2000" b="1">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defTabSz="457200">
              <a:defRPr/>
            </a:pPr>
            <a:r>
              <a:rPr lang="en-US" altLang="sv-SE" b="0" dirty="0" err="1" smtClean="0">
                <a:solidFill>
                  <a:prstClr val="black"/>
                </a:solidFill>
              </a:rPr>
              <a:t>Ballensilage</a:t>
            </a:r>
            <a:r>
              <a:rPr lang="en-US" altLang="sv-SE" b="0" dirty="0" smtClean="0">
                <a:solidFill>
                  <a:prstClr val="black"/>
                </a:solidFill>
              </a:rPr>
              <a:t> </a:t>
            </a:r>
            <a:r>
              <a:rPr lang="en-US" altLang="sv-SE" b="0" dirty="0">
                <a:solidFill>
                  <a:prstClr val="black"/>
                </a:solidFill>
              </a:rPr>
              <a:t>wird in kleinen und </a:t>
            </a:r>
            <a:r>
              <a:rPr lang="en-US" altLang="sv-SE" b="0" dirty="0" err="1">
                <a:solidFill>
                  <a:prstClr val="black"/>
                </a:solidFill>
              </a:rPr>
              <a:t>mittleren</a:t>
            </a:r>
            <a:r>
              <a:rPr lang="en-US" altLang="sv-SE" b="0" dirty="0">
                <a:solidFill>
                  <a:prstClr val="black"/>
                </a:solidFill>
              </a:rPr>
              <a:t> </a:t>
            </a:r>
            <a:r>
              <a:rPr lang="en-US" altLang="sv-SE" b="0" dirty="0" err="1" smtClean="0">
                <a:solidFill>
                  <a:prstClr val="black"/>
                </a:solidFill>
              </a:rPr>
              <a:t>Milchviehbetrieben</a:t>
            </a:r>
            <a:r>
              <a:rPr lang="en-US" altLang="sv-SE" b="0" dirty="0" smtClean="0">
                <a:solidFill>
                  <a:prstClr val="black"/>
                </a:solidFill>
              </a:rPr>
              <a:t>, </a:t>
            </a:r>
            <a:r>
              <a:rPr lang="en-US" altLang="sv-SE" b="0" dirty="0">
                <a:solidFill>
                  <a:prstClr val="black"/>
                </a:solidFill>
              </a:rPr>
              <a:t>als Ergänzung in großen Milchviehbetrieben, für Rinder und auch für </a:t>
            </a:r>
            <a:r>
              <a:rPr lang="en-US" altLang="sv-SE" b="0" dirty="0" err="1">
                <a:solidFill>
                  <a:prstClr val="black"/>
                </a:solidFill>
              </a:rPr>
              <a:t>Pferde</a:t>
            </a:r>
            <a:r>
              <a:rPr lang="en-US" altLang="sv-SE" b="0" dirty="0">
                <a:solidFill>
                  <a:prstClr val="black"/>
                </a:solidFill>
              </a:rPr>
              <a:t> </a:t>
            </a:r>
            <a:r>
              <a:rPr lang="en-US" altLang="sv-SE" b="0" dirty="0" err="1" smtClean="0">
                <a:solidFill>
                  <a:prstClr val="black"/>
                </a:solidFill>
              </a:rPr>
              <a:t>verwendet</a:t>
            </a:r>
            <a:r>
              <a:rPr lang="en-US" altLang="sv-SE" b="0" dirty="0" smtClean="0">
                <a:solidFill>
                  <a:prstClr val="black"/>
                </a:solidFill>
              </a:rPr>
              <a:t>.</a:t>
            </a:r>
            <a:endParaRPr lang="sv-SE" dirty="0">
              <a:solidFill>
                <a:prstClr val="black"/>
              </a:solidFill>
            </a:endParaRPr>
          </a:p>
        </p:txBody>
      </p:sp>
      <p:sp>
        <p:nvSpPr>
          <p:cNvPr id="11" name="textruta 10"/>
          <p:cNvSpPr txBox="1"/>
          <p:nvPr/>
        </p:nvSpPr>
        <p:spPr>
          <a:xfrm>
            <a:off x="4311250" y="3505200"/>
            <a:ext cx="4691284" cy="369332"/>
          </a:xfrm>
          <a:prstGeom prst="rect">
            <a:avLst/>
          </a:prstGeom>
          <a:solidFill>
            <a:schemeClr val="accent3"/>
          </a:solidFill>
        </p:spPr>
        <p:txBody>
          <a:bodyPr wrap="none" rtlCol="0">
            <a:spAutoFit/>
          </a:bodyPr>
          <a:lstStyle/>
          <a:p>
            <a:pPr defTabSz="457200">
              <a:defRPr/>
            </a:pPr>
            <a:r>
              <a:rPr lang="sv-SE" dirty="0">
                <a:solidFill>
                  <a:prstClr val="black"/>
                </a:solidFill>
              </a:rPr>
              <a:t>In Schweden gibt es mehr Pferde als Milchkühe!</a:t>
            </a:r>
          </a:p>
        </p:txBody>
      </p:sp>
      <p:sp>
        <p:nvSpPr>
          <p:cNvPr id="3" name="textruta 2"/>
          <p:cNvSpPr txBox="1"/>
          <p:nvPr/>
        </p:nvSpPr>
        <p:spPr>
          <a:xfrm>
            <a:off x="270158" y="6239226"/>
            <a:ext cx="3290793" cy="276999"/>
          </a:xfrm>
          <a:prstGeom prst="rect">
            <a:avLst/>
          </a:prstGeom>
          <a:noFill/>
        </p:spPr>
        <p:txBody>
          <a:bodyPr wrap="square" rtlCol="0">
            <a:spAutoFit/>
          </a:bodyPr>
          <a:lstStyle/>
          <a:p>
            <a:pPr defTabSz="457200">
              <a:defRPr/>
            </a:pPr>
            <a:r>
              <a:rPr lang="sv-SE" sz="1200" dirty="0">
                <a:solidFill>
                  <a:prstClr val="black"/>
                </a:solidFill>
              </a:rPr>
              <a:t>(Schwedisches Landwirtschaftsministerium, 2018)</a:t>
            </a:r>
          </a:p>
        </p:txBody>
      </p:sp>
      <p:sp>
        <p:nvSpPr>
          <p:cNvPr id="10" name="textruta 9"/>
          <p:cNvSpPr txBox="1"/>
          <p:nvPr/>
        </p:nvSpPr>
        <p:spPr>
          <a:xfrm>
            <a:off x="7334788" y="3034680"/>
            <a:ext cx="1794835" cy="276999"/>
          </a:xfrm>
          <a:prstGeom prst="rect">
            <a:avLst/>
          </a:prstGeom>
          <a:noFill/>
        </p:spPr>
        <p:txBody>
          <a:bodyPr wrap="square" rtlCol="0">
            <a:spAutoFit/>
          </a:bodyPr>
          <a:lstStyle/>
          <a:p>
            <a:pPr defTabSz="457200">
              <a:defRPr/>
            </a:pPr>
            <a:r>
              <a:rPr lang="sv-SE" sz="1200" dirty="0">
                <a:solidFill>
                  <a:prstClr val="white"/>
                </a:solidFill>
              </a:rPr>
              <a:t>Foto: Rolf Spörndly</a:t>
            </a:r>
          </a:p>
        </p:txBody>
      </p:sp>
      <p:sp>
        <p:nvSpPr>
          <p:cNvPr id="12" name="textruta 11"/>
          <p:cNvSpPr txBox="1"/>
          <p:nvPr/>
        </p:nvSpPr>
        <p:spPr>
          <a:xfrm>
            <a:off x="7449067" y="6479482"/>
            <a:ext cx="1794835" cy="276999"/>
          </a:xfrm>
          <a:prstGeom prst="rect">
            <a:avLst/>
          </a:prstGeom>
          <a:noFill/>
        </p:spPr>
        <p:txBody>
          <a:bodyPr wrap="square" rtlCol="0">
            <a:spAutoFit/>
          </a:bodyPr>
          <a:lstStyle/>
          <a:p>
            <a:pPr defTabSz="457200">
              <a:defRPr/>
            </a:pPr>
            <a:r>
              <a:rPr lang="sv-SE" sz="1200" dirty="0">
                <a:solidFill>
                  <a:prstClr val="white"/>
                </a:solidFill>
              </a:rPr>
              <a:t>Foto: Eva Spörndly</a:t>
            </a:r>
          </a:p>
        </p:txBody>
      </p:sp>
    </p:spTree>
    <p:extLst>
      <p:ext uri="{BB962C8B-B14F-4D97-AF65-F5344CB8AC3E}">
        <p14:creationId xmlns:p14="http://schemas.microsoft.com/office/powerpoint/2010/main" val="108933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Aft>
                <a:spcPct val="20000"/>
              </a:spcAft>
              <a:buFontTx/>
              <a:buNone/>
              <a:defRPr/>
            </a:pPr>
            <a:r>
              <a:rPr lang="en-US" altLang="de-DE" sz="2400" b="1" u="sng" dirty="0">
                <a:solidFill>
                  <a:srgbClr val="000000"/>
                </a:solidFill>
                <a:cs typeface="Times New Roman" pitchFamily="18" charset="0"/>
              </a:rPr>
              <a:t>Grünland Ökosystemdienstleistungen - "Die großen Fünf":</a:t>
            </a:r>
          </a:p>
          <a:p>
            <a:pPr defTabSz="457200" eaLnBrk="1" fontAlgn="base" hangingPunct="1">
              <a:spcAft>
                <a:spcPct val="20000"/>
              </a:spcAft>
              <a:buFontTx/>
              <a:buAutoNum type="arabicPeriod"/>
              <a:defRPr/>
            </a:pPr>
            <a:r>
              <a:rPr lang="en-US" altLang="de-DE" sz="2400" b="1" u="sng" dirty="0">
                <a:solidFill>
                  <a:srgbClr val="000000"/>
                </a:solidFill>
                <a:cs typeface="Times New Roman" pitchFamily="18" charset="0"/>
              </a:rPr>
              <a:t>Produktion</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Biodiversität</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Klima</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Kultur</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Wasser</a:t>
            </a:r>
            <a:endParaRPr lang="de-DE" altLang="de-DE" sz="2400" dirty="0">
              <a:solidFill>
                <a:srgbClr val="000000"/>
              </a:solidFill>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3563" y="1655763"/>
            <a:ext cx="3167928"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2185" y="4272995"/>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869950"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Kultur</a:t>
            </a:r>
            <a:endParaRPr lang="de-DE" sz="1600" b="1" dirty="0">
              <a:solidFill>
                <a:srgbClr val="FFFF00"/>
              </a:solidFill>
              <a:latin typeface="Arial"/>
            </a:endParaRPr>
          </a:p>
        </p:txBody>
      </p:sp>
      <p:sp>
        <p:nvSpPr>
          <p:cNvPr id="9" name="Textfeld 8"/>
          <p:cNvSpPr txBox="1"/>
          <p:nvPr/>
        </p:nvSpPr>
        <p:spPr>
          <a:xfrm>
            <a:off x="4811713" y="2838450"/>
            <a:ext cx="1255712" cy="338138"/>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Produktion</a:t>
            </a:r>
            <a:endParaRPr lang="de-DE" sz="1600" b="1" dirty="0">
              <a:solidFill>
                <a:srgbClr val="FFFF00"/>
              </a:solidFill>
              <a:latin typeface="Arial"/>
            </a:endParaRPr>
          </a:p>
        </p:txBody>
      </p:sp>
      <p:sp>
        <p:nvSpPr>
          <p:cNvPr id="10" name="Textfeld 9"/>
          <p:cNvSpPr txBox="1"/>
          <p:nvPr/>
        </p:nvSpPr>
        <p:spPr>
          <a:xfrm>
            <a:off x="1724025" y="5681663"/>
            <a:ext cx="893763" cy="338137"/>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Klima</a:t>
            </a:r>
            <a:endParaRPr lang="de-DE" sz="1600" b="1" dirty="0">
              <a:solidFill>
                <a:srgbClr val="FFFF00"/>
              </a:solidFill>
              <a:latin typeface="Arial"/>
            </a:endParaRPr>
          </a:p>
        </p:txBody>
      </p:sp>
      <p:sp>
        <p:nvSpPr>
          <p:cNvPr id="11" name="Textfeld 10"/>
          <p:cNvSpPr txBox="1"/>
          <p:nvPr/>
        </p:nvSpPr>
        <p:spPr>
          <a:xfrm>
            <a:off x="6827838" y="3408363"/>
            <a:ext cx="1030287" cy="338137"/>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Vielfalt</a:t>
            </a:r>
            <a:endParaRPr lang="de-DE" sz="1600" b="1" dirty="0">
              <a:solidFill>
                <a:srgbClr val="FFFF00"/>
              </a:solidFill>
              <a:latin typeface="Arial"/>
            </a:endParaRPr>
          </a:p>
        </p:txBody>
      </p:sp>
      <p:sp>
        <p:nvSpPr>
          <p:cNvPr id="12" name="Textfeld 11"/>
          <p:cNvSpPr txBox="1"/>
          <p:nvPr/>
        </p:nvSpPr>
        <p:spPr>
          <a:xfrm>
            <a:off x="4183856" y="5705186"/>
            <a:ext cx="720725"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Wasser</a:t>
            </a:r>
            <a:endParaRPr lang="de-DE" sz="1600" b="1" dirty="0">
              <a:solidFill>
                <a:srgbClr val="FFFF00"/>
              </a:solidFill>
              <a:latin typeface="Arial"/>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(Quelle: </a:t>
            </a:r>
            <a:r>
              <a:rPr lang="de-DE" altLang="de-DE" sz="1800" dirty="0" err="1">
                <a:solidFill>
                  <a:prstClr val="black"/>
                </a:solidFill>
                <a:latin typeface="Arial" pitchFamily="34" charset="0"/>
                <a:cs typeface="Arial" pitchFamily="34" charset="0"/>
              </a:rPr>
              <a:t>Isselstein</a:t>
            </a:r>
            <a:r>
              <a:rPr lang="de-DE" altLang="de-DE" sz="1800" dirty="0">
                <a:solidFill>
                  <a:prstClr val="black"/>
                </a:solidFill>
                <a:latin typeface="Arial" pitchFamily="34" charset="0"/>
                <a:cs typeface="Arial" pitchFamily="34" charset="0"/>
              </a:rPr>
              <a:t>, 2018)</a:t>
            </a:r>
          </a:p>
        </p:txBody>
      </p:sp>
    </p:spTree>
    <p:extLst>
      <p:ext uri="{BB962C8B-B14F-4D97-AF65-F5344CB8AC3E}">
        <p14:creationId xmlns:p14="http://schemas.microsoft.com/office/powerpoint/2010/main" val="283088143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55" r="-22"/>
          <a:stretch/>
        </p:blipFill>
        <p:spPr bwMode="auto">
          <a:xfrm>
            <a:off x="801578" y="989149"/>
            <a:ext cx="6412022" cy="5573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Box 6"/>
          <p:cNvSpPr txBox="1">
            <a:spLocks noChangeArrowheads="1"/>
          </p:cNvSpPr>
          <p:nvPr/>
        </p:nvSpPr>
        <p:spPr bwMode="auto">
          <a:xfrm>
            <a:off x="327294" y="221796"/>
            <a:ext cx="68863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b="1" dirty="0" err="1">
                <a:solidFill>
                  <a:prstClr val="black"/>
                </a:solidFill>
                <a:latin typeface="Arial" pitchFamily="34" charset="0"/>
                <a:cs typeface="Arial" pitchFamily="34" charset="0"/>
              </a:rPr>
              <a:t>Geschätzte Grünlandproduktivität</a:t>
            </a:r>
            <a:r>
              <a:rPr lang="de-DE" altLang="de-DE" sz="1800" b="1" dirty="0">
                <a:solidFill>
                  <a:prstClr val="black"/>
                </a:solidFill>
                <a:latin typeface="Arial" pitchFamily="34" charset="0"/>
                <a:cs typeface="Arial" pitchFamily="34" charset="0"/>
              </a:rPr>
              <a:t> in </a:t>
            </a:r>
            <a:r>
              <a:rPr lang="de-DE" altLang="de-DE" sz="1800" b="1" dirty="0" err="1">
                <a:solidFill>
                  <a:prstClr val="black"/>
                </a:solidFill>
                <a:latin typeface="Arial" pitchFamily="34" charset="0"/>
                <a:cs typeface="Arial" pitchFamily="34" charset="0"/>
              </a:rPr>
              <a:t>Dezitonen</a:t>
            </a:r>
            <a:r>
              <a:rPr lang="de-DE" altLang="de-DE" sz="1800" b="1" dirty="0">
                <a:solidFill>
                  <a:prstClr val="black"/>
                </a:solidFill>
                <a:latin typeface="Arial" pitchFamily="34" charset="0"/>
                <a:cs typeface="Arial" pitchFamily="34" charset="0"/>
              </a:rPr>
              <a:t> pro </a:t>
            </a:r>
            <a:r>
              <a:rPr lang="de-DE" altLang="de-DE" sz="1800" b="1" dirty="0" err="1">
                <a:solidFill>
                  <a:prstClr val="black"/>
                </a:solidFill>
                <a:latin typeface="Arial" pitchFamily="34" charset="0"/>
                <a:cs typeface="Arial" pitchFamily="34" charset="0"/>
              </a:rPr>
              <a:t>Hektar</a:t>
            </a:r>
            <a:endParaRPr lang="de-DE" altLang="de-DE" sz="1800" b="1" dirty="0">
              <a:solidFill>
                <a:prstClr val="black"/>
              </a:solidFill>
              <a:latin typeface="Arial" pitchFamily="34" charset="0"/>
              <a:cs typeface="Arial" pitchFamily="34" charset="0"/>
            </a:endParaRPr>
          </a:p>
          <a:p>
            <a:pPr defTabSz="457200" eaLnBrk="1" hangingPunct="1">
              <a:defRPr/>
            </a:pPr>
            <a:r>
              <a:rPr lang="de-DE" altLang="de-DE" sz="1400" b="1" dirty="0">
                <a:solidFill>
                  <a:prstClr val="black"/>
                </a:solidFill>
                <a:latin typeface="Arial" pitchFamily="34" charset="0"/>
                <a:cs typeface="Arial" pitchFamily="34" charset="0"/>
              </a:rPr>
              <a:t>(Smit et al. 2008, </a:t>
            </a:r>
            <a:r>
              <a:rPr lang="de-DE" altLang="de-DE" sz="1400" b="1" dirty="0" err="1">
                <a:solidFill>
                  <a:prstClr val="black"/>
                </a:solidFill>
                <a:latin typeface="Arial" pitchFamily="34" charset="0"/>
                <a:cs typeface="Arial" pitchFamily="34" charset="0"/>
              </a:rPr>
              <a:t>AgricSyst</a:t>
            </a:r>
            <a:r>
              <a:rPr lang="de-DE" altLang="de-DE" sz="1400" b="1" dirty="0">
                <a:solidFill>
                  <a:prstClr val="black"/>
                </a:solidFill>
                <a:latin typeface="Arial" pitchFamily="34" charset="0"/>
                <a:cs typeface="Arial" pitchFamily="34" charset="0"/>
              </a:rPr>
              <a:t> 98, 208-219, </a:t>
            </a:r>
            <a:r>
              <a:rPr lang="de-DE" altLang="de-DE" sz="1400" b="1" dirty="0" err="1">
                <a:solidFill>
                  <a:prstClr val="black"/>
                </a:solidFill>
                <a:latin typeface="Arial" pitchFamily="34" charset="0"/>
                <a:cs typeface="Arial" pitchFamily="34" charset="0"/>
              </a:rPr>
              <a:t>Eurostat</a:t>
            </a:r>
            <a:r>
              <a:rPr lang="de-DE" altLang="de-DE" sz="1400" b="1" dirty="0">
                <a:solidFill>
                  <a:prstClr val="black"/>
                </a:solidFill>
                <a:latin typeface="Arial" pitchFamily="34" charset="0"/>
                <a:cs typeface="Arial" pitchFamily="34" charset="0"/>
              </a:rPr>
              <a:t> 2014)</a:t>
            </a:r>
          </a:p>
        </p:txBody>
      </p:sp>
    </p:spTree>
    <p:extLst>
      <p:ext uri="{BB962C8B-B14F-4D97-AF65-F5344CB8AC3E}">
        <p14:creationId xmlns:p14="http://schemas.microsoft.com/office/powerpoint/2010/main" val="210654885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1280057"/>
            <a:ext cx="8910459" cy="48118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Box 3"/>
          <p:cNvSpPr txBox="1">
            <a:spLocks noChangeArrowheads="1"/>
          </p:cNvSpPr>
          <p:nvPr/>
        </p:nvSpPr>
        <p:spPr bwMode="auto">
          <a:xfrm>
            <a:off x="107504" y="227798"/>
            <a:ext cx="7416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defTabSz="457200" eaLnBrk="1" fontAlgn="base" hangingPunct="1">
              <a:spcBef>
                <a:spcPct val="0"/>
              </a:spcBef>
              <a:spcAft>
                <a:spcPct val="0"/>
              </a:spcAft>
              <a:buFontTx/>
              <a:buNone/>
              <a:defRPr/>
            </a:pPr>
            <a:r>
              <a:rPr lang="de-DE" altLang="de-DE" b="1" dirty="0" err="1">
                <a:solidFill>
                  <a:srgbClr val="000000"/>
                </a:solidFill>
                <a:cs typeface="Arial" pitchFamily="34" charset="0"/>
              </a:rPr>
              <a:t>Milchkuh- und Rindfleischdichte</a:t>
            </a:r>
            <a:r>
              <a:rPr lang="de-DE" altLang="de-DE" b="1" dirty="0">
                <a:solidFill>
                  <a:srgbClr val="000000"/>
                </a:solidFill>
                <a:cs typeface="Arial" pitchFamily="34" charset="0"/>
              </a:rPr>
              <a:t> im Jahr 2004 </a:t>
            </a:r>
            <a:r>
              <a:rPr lang="de-DE" altLang="de-DE" b="1" dirty="0" err="1">
                <a:solidFill>
                  <a:srgbClr val="000000"/>
                </a:solidFill>
                <a:cs typeface="Arial" pitchFamily="34" charset="0"/>
              </a:rPr>
              <a:t>für die EU-27-Staaten</a:t>
            </a:r>
            <a:r>
              <a:rPr lang="de-DE" altLang="de-DE" sz="1400" b="1" dirty="0">
                <a:solidFill>
                  <a:srgbClr val="000000"/>
                </a:solidFill>
                <a:cs typeface="Arial" pitchFamily="34" charset="0"/>
              </a:rPr>
              <a:t> (</a:t>
            </a:r>
            <a:r>
              <a:rPr lang="de-DE" altLang="de-DE" sz="1400" b="1" dirty="0" err="1">
                <a:solidFill>
                  <a:srgbClr val="000000"/>
                </a:solidFill>
                <a:cs typeface="Arial" pitchFamily="34" charset="0"/>
              </a:rPr>
              <a:t>Lesschen</a:t>
            </a:r>
            <a:r>
              <a:rPr lang="de-DE" altLang="de-DE" sz="1400" b="1" dirty="0">
                <a:solidFill>
                  <a:srgbClr val="000000"/>
                </a:solidFill>
                <a:cs typeface="Arial" pitchFamily="34" charset="0"/>
              </a:rPr>
              <a:t> et al., 2011)</a:t>
            </a:r>
            <a:endParaRPr lang="de-DE" altLang="de-DE" sz="1400" dirty="0">
              <a:solidFill>
                <a:srgbClr val="000000"/>
              </a:solidFill>
              <a:cs typeface="Arial" pitchFamily="34" charset="0"/>
            </a:endParaRPr>
          </a:p>
        </p:txBody>
      </p:sp>
    </p:spTree>
    <p:extLst>
      <p:ext uri="{BB962C8B-B14F-4D97-AF65-F5344CB8AC3E}">
        <p14:creationId xmlns:p14="http://schemas.microsoft.com/office/powerpoint/2010/main" val="374578550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4904" y="1298575"/>
            <a:ext cx="4876800" cy="5305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5163" y="1483303"/>
            <a:ext cx="17843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
          <p:cNvSpPr txBox="1">
            <a:spLocks noChangeArrowheads="1"/>
          </p:cNvSpPr>
          <p:nvPr/>
        </p:nvSpPr>
        <p:spPr bwMode="auto">
          <a:xfrm>
            <a:off x="112713" y="283730"/>
            <a:ext cx="74168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defTabSz="457200" eaLnBrk="1" fontAlgn="base" hangingPunct="1">
              <a:spcBef>
                <a:spcPct val="0"/>
              </a:spcBef>
              <a:spcAft>
                <a:spcPct val="0"/>
              </a:spcAft>
              <a:buFontTx/>
              <a:buNone/>
              <a:defRPr/>
            </a:pPr>
            <a:r>
              <a:rPr lang="de-DE" altLang="de-DE" b="1" dirty="0" err="1">
                <a:solidFill>
                  <a:srgbClr val="000000"/>
                </a:solidFill>
                <a:cs typeface="Arial" pitchFamily="34" charset="0"/>
              </a:rPr>
              <a:t>Milchproduktion</a:t>
            </a:r>
            <a:r>
              <a:rPr lang="de-DE" altLang="de-DE" b="1" dirty="0">
                <a:solidFill>
                  <a:srgbClr val="000000"/>
                </a:solidFill>
                <a:cs typeface="Arial" pitchFamily="34" charset="0"/>
              </a:rPr>
              <a:t> in Europa </a:t>
            </a:r>
            <a:r>
              <a:rPr lang="de-DE" altLang="de-DE" b="1" dirty="0" err="1">
                <a:solidFill>
                  <a:srgbClr val="000000"/>
                </a:solidFill>
                <a:cs typeface="Arial" pitchFamily="34" charset="0"/>
              </a:rPr>
              <a:t>nach Regionen</a:t>
            </a:r>
            <a:r>
              <a:rPr lang="de-DE" altLang="de-DE" b="1" dirty="0">
                <a:solidFill>
                  <a:srgbClr val="000000"/>
                </a:solidFill>
                <a:cs typeface="Arial" pitchFamily="34" charset="0"/>
              </a:rPr>
              <a:t>, 2012 </a:t>
            </a:r>
          </a:p>
          <a:p>
            <a:pPr algn="ctr" defTabSz="457200" eaLnBrk="1" fontAlgn="base" hangingPunct="1">
              <a:spcBef>
                <a:spcPct val="0"/>
              </a:spcBef>
              <a:spcAft>
                <a:spcPct val="0"/>
              </a:spcAft>
              <a:buFontTx/>
              <a:buNone/>
              <a:defRPr/>
            </a:pPr>
            <a:r>
              <a:rPr lang="de-DE" altLang="de-DE" sz="1800" dirty="0">
                <a:solidFill>
                  <a:srgbClr val="000000"/>
                </a:solidFill>
                <a:cs typeface="Arial" pitchFamily="34" charset="0"/>
              </a:rPr>
              <a:t>(</a:t>
            </a:r>
            <a:r>
              <a:rPr lang="de-DE" altLang="de-DE" sz="1800" dirty="0" err="1">
                <a:solidFill>
                  <a:srgbClr val="000000"/>
                </a:solidFill>
                <a:cs typeface="Arial" pitchFamily="34" charset="0"/>
              </a:rPr>
              <a:t>eurostat</a:t>
            </a:r>
            <a:r>
              <a:rPr lang="de-DE" altLang="de-DE" sz="1800" dirty="0">
                <a:solidFill>
                  <a:srgbClr val="000000"/>
                </a:solidFill>
                <a:cs typeface="Arial" pitchFamily="34" charset="0"/>
              </a:rPr>
              <a:t> 2014)</a:t>
            </a:r>
          </a:p>
        </p:txBody>
      </p:sp>
    </p:spTree>
    <p:extLst>
      <p:ext uri="{BB962C8B-B14F-4D97-AF65-F5344CB8AC3E}">
        <p14:creationId xmlns:p14="http://schemas.microsoft.com/office/powerpoint/2010/main" val="155398737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437" y="1505528"/>
            <a:ext cx="7009253" cy="4859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hteck 7"/>
          <p:cNvSpPr/>
          <p:nvPr/>
        </p:nvSpPr>
        <p:spPr>
          <a:xfrm>
            <a:off x="260206" y="102319"/>
            <a:ext cx="7416800" cy="954107"/>
          </a:xfrm>
          <a:prstGeom prst="rect">
            <a:avLst/>
          </a:prstGeom>
        </p:spPr>
        <p:txBody>
          <a:bodyPr>
            <a:spAutoFit/>
          </a:bodyPr>
          <a:lstStyle/>
          <a:p>
            <a:pPr defTabSz="457200">
              <a:defRPr/>
            </a:pPr>
            <a:r>
              <a:rPr lang="en-US" sz="2000" b="1" dirty="0">
                <a:solidFill>
                  <a:prstClr val="black"/>
                </a:solidFill>
                <a:latin typeface="Arial" panose="020B0604020202020204" pitchFamily="34" charset="0"/>
                <a:cs typeface="Arial" panose="020B0604020202020204" pitchFamily="34" charset="0"/>
              </a:rPr>
              <a:t>Entwicklung der Dauergrünlandgebiete und der Kuhzahl in den EU-9-Ländern</a:t>
            </a:r>
          </a:p>
          <a:p>
            <a:pPr defTabSz="457200">
              <a:defRPr/>
            </a:pPr>
            <a:r>
              <a:rPr lang="en-US" sz="1400" dirty="0">
                <a:solidFill>
                  <a:prstClr val="black"/>
                </a:solidFill>
                <a:latin typeface="Arial" panose="020B0604020202020204" pitchFamily="34" charset="0"/>
                <a:cs typeface="Arial" panose="020B0604020202020204" pitchFamily="34" charset="0"/>
              </a:rPr>
              <a:t>(Eurostat 2010, </a:t>
            </a:r>
            <a:r>
              <a:rPr lang="en-US" sz="1400" dirty="0" err="1">
                <a:solidFill>
                  <a:prstClr val="black"/>
                </a:solidFill>
                <a:latin typeface="Arial" panose="020B0604020202020204" pitchFamily="34" charset="0"/>
                <a:cs typeface="Arial" panose="020B0604020202020204" pitchFamily="34" charset="0"/>
              </a:rPr>
              <a:t>Peyraud</a:t>
            </a:r>
            <a:r>
              <a:rPr lang="en-US" sz="1400" dirty="0">
                <a:solidFill>
                  <a:prstClr val="black"/>
                </a:solidFill>
                <a:latin typeface="Arial" panose="020B0604020202020204" pitchFamily="34" charset="0"/>
                <a:cs typeface="Arial" panose="020B0604020202020204" pitchFamily="34" charset="0"/>
              </a:rPr>
              <a:t> &amp; Peeters</a:t>
            </a:r>
            <a:r>
              <a:rPr lang="en-US" sz="1400" dirty="0" err="1">
                <a:solidFill>
                  <a:prstClr val="black"/>
                </a:solidFill>
                <a:latin typeface="Arial" panose="020B0604020202020204" pitchFamily="34" charset="0"/>
                <a:cs typeface="Arial" panose="020B0604020202020204" pitchFamily="34" charset="0"/>
              </a:rPr>
              <a:t>,</a:t>
            </a:r>
            <a:r>
              <a:rPr lang="en-US" sz="1400" dirty="0">
                <a:solidFill>
                  <a:prstClr val="black"/>
                </a:solidFill>
                <a:latin typeface="Arial" panose="020B0604020202020204" pitchFamily="34" charset="0"/>
                <a:cs typeface="Arial" panose="020B0604020202020204" pitchFamily="34" charset="0"/>
              </a:rPr>
              <a:t> 2016)</a:t>
            </a:r>
            <a:endParaRPr lang="de-DE"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37559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710" y="1306062"/>
            <a:ext cx="8420762" cy="468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120072" y="233224"/>
            <a:ext cx="76015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defTabSz="457200" eaLnBrk="1" fontAlgn="base" hangingPunct="1">
              <a:spcBef>
                <a:spcPct val="0"/>
              </a:spcBef>
              <a:spcAft>
                <a:spcPct val="0"/>
              </a:spcAft>
              <a:buFontTx/>
              <a:buNone/>
              <a:defRPr/>
            </a:pPr>
            <a:r>
              <a:rPr lang="de-DE" altLang="de-DE" sz="2200" b="1" dirty="0">
                <a:solidFill>
                  <a:srgbClr val="000000"/>
                </a:solidFill>
                <a:cs typeface="Arial" pitchFamily="34" charset="0"/>
              </a:rPr>
              <a:t>Entwicklung </a:t>
            </a:r>
            <a:r>
              <a:rPr lang="de-DE" altLang="de-DE" sz="2200" b="1" dirty="0" err="1">
                <a:solidFill>
                  <a:srgbClr val="000000"/>
                </a:solidFill>
                <a:cs typeface="Arial" pitchFamily="34" charset="0"/>
              </a:rPr>
              <a:t>der Futtermittelproduktionsfläche</a:t>
            </a:r>
            <a:r>
              <a:rPr lang="de-DE" altLang="de-DE" sz="2200" b="1" dirty="0">
                <a:solidFill>
                  <a:srgbClr val="000000"/>
                </a:solidFill>
                <a:cs typeface="Arial" pitchFamily="34" charset="0"/>
              </a:rPr>
              <a:t> in Deutschland</a:t>
            </a:r>
          </a:p>
          <a:p>
            <a:pPr algn="ctr" defTabSz="457200" eaLnBrk="1" fontAlgn="base" hangingPunct="1">
              <a:spcBef>
                <a:spcPct val="0"/>
              </a:spcBef>
              <a:spcAft>
                <a:spcPct val="0"/>
              </a:spcAft>
              <a:buFontTx/>
              <a:buNone/>
              <a:defRPr/>
            </a:pPr>
            <a:r>
              <a:rPr lang="de-DE" altLang="de-DE" sz="1400" dirty="0">
                <a:solidFill>
                  <a:srgbClr val="000000"/>
                </a:solidFill>
                <a:cs typeface="Arial" pitchFamily="34" charset="0"/>
              </a:rPr>
              <a:t>(DAFA 2015: Die </a:t>
            </a:r>
            <a:r>
              <a:rPr lang="de-DE" altLang="de-DE" sz="1400" dirty="0" err="1">
                <a:solidFill>
                  <a:srgbClr val="000000"/>
                </a:solidFill>
                <a:cs typeface="Arial" pitchFamily="34" charset="0"/>
              </a:rPr>
              <a:t>Forschungsstrategie</a:t>
            </a:r>
            <a:r>
              <a:rPr lang="de-DE" altLang="de-DE" sz="1400" dirty="0">
                <a:solidFill>
                  <a:srgbClr val="000000"/>
                </a:solidFill>
                <a:cs typeface="Arial" pitchFamily="34" charset="0"/>
              </a:rPr>
              <a:t> von DAFA)</a:t>
            </a:r>
          </a:p>
        </p:txBody>
      </p:sp>
    </p:spTree>
    <p:extLst>
      <p:ext uri="{BB962C8B-B14F-4D97-AF65-F5344CB8AC3E}">
        <p14:creationId xmlns:p14="http://schemas.microsoft.com/office/powerpoint/2010/main" val="211603350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90171" y="578094"/>
            <a:ext cx="7704856" cy="707886"/>
          </a:xfrm>
          <a:prstGeom prst="rect">
            <a:avLst/>
          </a:prstGeom>
          <a:noFill/>
        </p:spPr>
        <p:txBody>
          <a:bodyPr wrap="square" rtlCol="0">
            <a:spAutoFit/>
          </a:bodyPr>
          <a:lstStyle/>
          <a:p>
            <a:pPr defTabSz="457200">
              <a:defRPr/>
            </a:pPr>
            <a:r>
              <a:rPr lang="de-DE" sz="2000" b="1" dirty="0" err="1">
                <a:solidFill>
                  <a:prstClr val="black"/>
                </a:solidFill>
                <a:latin typeface="Arial" panose="020B0604020202020204" pitchFamily="34" charset="0"/>
                <a:cs typeface="Arial" panose="020B0604020202020204" pitchFamily="34" charset="0"/>
              </a:rPr>
              <a:t>Futtergrundlage für die Milchproduktion</a:t>
            </a:r>
            <a:r>
              <a:rPr lang="de-DE" sz="2000" b="1" dirty="0">
                <a:solidFill>
                  <a:prstClr val="black"/>
                </a:solidFill>
                <a:latin typeface="Arial" panose="020B0604020202020204" pitchFamily="34" charset="0"/>
                <a:cs typeface="Arial" panose="020B0604020202020204" pitchFamily="34" charset="0"/>
              </a:rPr>
              <a:t> (</a:t>
            </a:r>
            <a:r>
              <a:rPr lang="de-DE" sz="2000" b="1" dirty="0" err="1">
                <a:solidFill>
                  <a:prstClr val="black"/>
                </a:solidFill>
                <a:latin typeface="Arial" panose="020B0604020202020204" pitchFamily="34" charset="0"/>
                <a:cs typeface="Arial" panose="020B0604020202020204" pitchFamily="34" charset="0"/>
              </a:rPr>
              <a:t>Energie</a:t>
            </a:r>
            <a:r>
              <a:rPr lang="de-DE" sz="2000" b="1" dirty="0">
                <a:solidFill>
                  <a:prstClr val="black"/>
                </a:solidFill>
                <a:latin typeface="Arial" panose="020B0604020202020204" pitchFamily="34" charset="0"/>
                <a:cs typeface="Arial" panose="020B0604020202020204" pitchFamily="34" charset="0"/>
              </a:rPr>
              <a:t>, NEL) in Deutschland in </a:t>
            </a:r>
            <a:r>
              <a:rPr lang="de-DE" sz="2000" b="1" dirty="0" err="1">
                <a:solidFill>
                  <a:prstClr val="black"/>
                </a:solidFill>
                <a:latin typeface="Arial" panose="020B0604020202020204" pitchFamily="34" charset="0"/>
                <a:cs typeface="Arial" panose="020B0604020202020204" pitchFamily="34" charset="0"/>
              </a:rPr>
              <a:t>Bezug auf Schätzverfahren</a:t>
            </a:r>
            <a:endParaRPr lang="de-DE" sz="2000" b="1" dirty="0">
              <a:solidFill>
                <a:prstClr val="black"/>
              </a:solidFill>
              <a:latin typeface="Arial" panose="020B0604020202020204" pitchFamily="34" charset="0"/>
              <a:cs typeface="Arial" panose="020B0604020202020204"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747174542"/>
              </p:ext>
            </p:extLst>
          </p:nvPr>
        </p:nvGraphicFramePr>
        <p:xfrm>
          <a:off x="1560004" y="2067380"/>
          <a:ext cx="6096000" cy="1981200"/>
        </p:xfrm>
        <a:graphic>
          <a:graphicData uri="http://schemas.openxmlformats.org/drawingml/2006/table">
            <a:tbl>
              <a:tblPr firstRow="1" bandRow="1">
                <a:tableStyleId>{F2DE63D5-997A-4646-A377-4702673A728D}</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83082">
                <a:tc>
                  <a:txBody>
                    <a:bodyPr/>
                    <a:lstStyle/>
                    <a:p>
                      <a:endParaRPr lang="de-DE" sz="2000" dirty="0">
                        <a:latin typeface="Arial" panose="020B0604020202020204" pitchFamily="34" charset="0"/>
                        <a:cs typeface="Arial" panose="020B0604020202020204" pitchFamily="34" charset="0"/>
                      </a:endParaRPr>
                    </a:p>
                  </a:txBody>
                  <a:tcPr/>
                </a:tc>
                <a:tc gridSpan="2">
                  <a:txBody>
                    <a:bodyPr/>
                    <a:lstStyle/>
                    <a:p>
                      <a:pPr algn="ctr"/>
                      <a:r>
                        <a:rPr lang="de-DE" sz="2000" dirty="0" err="1"/>
                        <a:t>Schätzung</a:t>
                      </a:r>
                      <a:endParaRPr lang="de-DE" sz="2000" b="1" dirty="0">
                        <a:solidFill>
                          <a:schemeClr val="tx1"/>
                        </a:solidFill>
                        <a:latin typeface="Arial" panose="020B0604020202020204" pitchFamily="34" charset="0"/>
                        <a:cs typeface="Arial" panose="020B0604020202020204" pitchFamily="34" charset="0"/>
                      </a:endParaRPr>
                    </a:p>
                  </a:txBody>
                  <a:tcPr/>
                </a:tc>
                <a:tc hMerge="1">
                  <a:txBody>
                    <a:bodyPr/>
                    <a:lstStyle/>
                    <a:p>
                      <a:endParaRPr lang="de-DE" b="1" dirty="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0000"/>
                  </a:ext>
                </a:extLst>
              </a:tr>
              <a:tr h="383082">
                <a:tc>
                  <a:txBody>
                    <a:bodyPr/>
                    <a:lstStyle/>
                    <a:p>
                      <a:r>
                        <a:rPr lang="en-US" sz="2000" noProof="0" dirty="0"/>
                        <a:t>Futtermittel</a:t>
                      </a:r>
                      <a:endParaRPr lang="en-US" sz="2000" b="1" noProof="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2000" noProof="0" dirty="0" err="1"/>
                        <a:t>Potenzial</a:t>
                      </a:r>
                      <a:endParaRPr lang="en-US" sz="2000" b="1" noProof="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a:t>Rest</a:t>
                      </a:r>
                      <a:endParaRPr lang="de-DE" sz="2000" b="1"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83082">
                <a:tc>
                  <a:txBody>
                    <a:bodyPr/>
                    <a:lstStyle/>
                    <a:p>
                      <a:r>
                        <a:rPr lang="en-US" sz="2000" noProof="0" dirty="0"/>
                        <a:t>Gras</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a:t>43 %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a:t>30 %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83082">
                <a:tc>
                  <a:txBody>
                    <a:bodyPr/>
                    <a:lstStyle/>
                    <a:p>
                      <a:r>
                        <a:rPr lang="en-US" sz="2000" noProof="0" dirty="0"/>
                        <a:t>Mais</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a:t>28 %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a:t>34 %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83082">
                <a:tc>
                  <a:txBody>
                    <a:bodyPr/>
                    <a:lstStyle/>
                    <a:p>
                      <a:r>
                        <a:rPr lang="en-US" sz="2000" noProof="0" dirty="0"/>
                        <a:t>Konzentrate</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a:t>29</a:t>
                      </a:r>
                      <a:r>
                        <a:rPr lang="de-DE" sz="2000" baseline="0" dirty="0"/>
                        <a:t>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a:t>36 %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4" name="Textfeld 3"/>
          <p:cNvSpPr txBox="1"/>
          <p:nvPr/>
        </p:nvSpPr>
        <p:spPr>
          <a:xfrm>
            <a:off x="4608005" y="4211796"/>
            <a:ext cx="4068451" cy="369332"/>
          </a:xfrm>
          <a:prstGeom prst="rect">
            <a:avLst/>
          </a:prstGeom>
          <a:noFill/>
        </p:spPr>
        <p:txBody>
          <a:bodyPr wrap="square" rtlCol="0">
            <a:spAutoFit/>
          </a:bodyPr>
          <a:lstStyle/>
          <a:p>
            <a:pPr algn="ctr" defTabSz="457200">
              <a:defRPr/>
            </a:pPr>
            <a:r>
              <a:rPr lang="de-DE" dirty="0" err="1">
                <a:solidFill>
                  <a:prstClr val="black"/>
                </a:solidFill>
                <a:latin typeface="Arial" panose="020B0604020202020204" pitchFamily="34" charset="0"/>
                <a:cs typeface="Arial" panose="020B0604020202020204" pitchFamily="34" charset="0"/>
              </a:rPr>
              <a:t>Ortgies</a:t>
            </a:r>
            <a:r>
              <a:rPr lang="de-DE" dirty="0">
                <a:solidFill>
                  <a:prstClr val="black"/>
                </a:solidFill>
                <a:latin typeface="Arial" panose="020B0604020202020204" pitchFamily="34" charset="0"/>
                <a:cs typeface="Arial" panose="020B0604020202020204" pitchFamily="34" charset="0"/>
              </a:rPr>
              <a:t> 2017, </a:t>
            </a:r>
            <a:r>
              <a:rPr lang="de-DE" dirty="0" err="1">
                <a:solidFill>
                  <a:prstClr val="black"/>
                </a:solidFill>
                <a:latin typeface="Arial" panose="020B0604020202020204" pitchFamily="34" charset="0"/>
                <a:cs typeface="Arial" panose="020B0604020202020204" pitchFamily="34" charset="0"/>
              </a:rPr>
              <a:t>unveröffentlicht</a:t>
            </a:r>
            <a:r>
              <a:rPr lang="de-DE" dirty="0">
                <a:solidFill>
                  <a:prstClr val="black"/>
                </a:solidFill>
                <a:latin typeface="Arial" panose="020B0604020202020204" pitchFamily="34" charset="0"/>
                <a:cs typeface="Arial" panose="020B0604020202020204" pitchFamily="34" charset="0"/>
              </a:rPr>
              <a:t>.</a:t>
            </a:r>
          </a:p>
        </p:txBody>
      </p:sp>
      <p:sp>
        <p:nvSpPr>
          <p:cNvPr id="5" name="Textfeld 4"/>
          <p:cNvSpPr txBox="1"/>
          <p:nvPr/>
        </p:nvSpPr>
        <p:spPr>
          <a:xfrm>
            <a:off x="755576" y="4797152"/>
            <a:ext cx="4068451" cy="369332"/>
          </a:xfrm>
          <a:prstGeom prst="rect">
            <a:avLst/>
          </a:prstGeom>
          <a:noFill/>
        </p:spPr>
        <p:txBody>
          <a:bodyPr wrap="square" rtlCol="0">
            <a:spAutoFit/>
          </a:bodyPr>
          <a:lstStyle/>
          <a:p>
            <a:pPr defTabSz="457200">
              <a:defRPr/>
            </a:pPr>
            <a:r>
              <a:rPr lang="en-US" dirty="0">
                <a:solidFill>
                  <a:prstClr val="black"/>
                </a:solidFill>
                <a:latin typeface="Arial" panose="020B0604020202020204" pitchFamily="34" charset="0"/>
                <a:cs typeface="Arial" panose="020B0604020202020204" pitchFamily="34" charset="0"/>
              </a:rPr>
              <a:t>Schätzverfahren</a:t>
            </a:r>
          </a:p>
        </p:txBody>
      </p:sp>
      <p:sp>
        <p:nvSpPr>
          <p:cNvPr id="6" name="Textfeld 5"/>
          <p:cNvSpPr txBox="1"/>
          <p:nvPr/>
        </p:nvSpPr>
        <p:spPr>
          <a:xfrm>
            <a:off x="539553" y="5166484"/>
            <a:ext cx="8136903" cy="646331"/>
          </a:xfrm>
          <a:prstGeom prst="rect">
            <a:avLst/>
          </a:prstGeom>
          <a:noFill/>
        </p:spPr>
        <p:txBody>
          <a:bodyPr wrap="square" rtlCol="0">
            <a:spAutoFit/>
          </a:bodyPr>
          <a:lstStyle/>
          <a:p>
            <a:pPr marL="285750" indent="-285750" defTabSz="457200">
              <a:buFont typeface="Arial" panose="020B0604020202020204" pitchFamily="34" charset="0"/>
              <a:buChar char="•"/>
              <a:defRPr/>
            </a:pPr>
            <a:r>
              <a:rPr lang="de-DE" dirty="0" err="1">
                <a:solidFill>
                  <a:srgbClr val="9BBB59">
                    <a:lumMod val="50000"/>
                  </a:srgbClr>
                </a:solidFill>
                <a:latin typeface="Arial" panose="020B0604020202020204" pitchFamily="34" charset="0"/>
                <a:cs typeface="Arial" panose="020B0604020202020204" pitchFamily="34" charset="0"/>
              </a:rPr>
              <a:t>potenziell</a:t>
            </a:r>
            <a:r>
              <a:rPr lang="de-DE" dirty="0">
                <a:solidFill>
                  <a:srgbClr val="9BBB59">
                    <a:lumMod val="50000"/>
                  </a:srgbClr>
                </a:solidFill>
                <a:latin typeface="Arial" panose="020B0604020202020204" pitchFamily="34" charset="0"/>
                <a:cs typeface="Arial" panose="020B0604020202020204" pitchFamily="34" charset="0"/>
              </a:rPr>
              <a:t>: </a:t>
            </a:r>
            <a:r>
              <a:rPr lang="de-DE" dirty="0" err="1">
                <a:solidFill>
                  <a:srgbClr val="9BBB59">
                    <a:lumMod val="50000"/>
                  </a:srgbClr>
                </a:solidFill>
                <a:latin typeface="Arial" panose="020B0604020202020204" pitchFamily="34" charset="0"/>
                <a:cs typeface="Arial" panose="020B0604020202020204" pitchFamily="34" charset="0"/>
              </a:rPr>
              <a:t>Grünlandleistung berechnet aus offiziellen Ertragsdaten</a:t>
            </a:r>
            <a:endParaRPr lang="de-DE" dirty="0">
              <a:solidFill>
                <a:srgbClr val="9BBB59">
                  <a:lumMod val="50000"/>
                </a:srgbClr>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defRPr/>
            </a:pPr>
            <a:r>
              <a:rPr lang="de-DE" dirty="0">
                <a:solidFill>
                  <a:srgbClr val="0070C0"/>
                </a:solidFill>
                <a:latin typeface="Arial" panose="020B0604020202020204" pitchFamily="34" charset="0"/>
                <a:cs typeface="Arial" panose="020B0604020202020204" pitchFamily="34" charset="0"/>
              </a:rPr>
              <a:t>Rest: </a:t>
            </a:r>
            <a:r>
              <a:rPr lang="de-DE" dirty="0" err="1">
                <a:solidFill>
                  <a:srgbClr val="0070C0"/>
                </a:solidFill>
                <a:latin typeface="Arial" panose="020B0604020202020204" pitchFamily="34" charset="0"/>
                <a:cs typeface="Arial" panose="020B0604020202020204" pitchFamily="34" charset="0"/>
              </a:rPr>
              <a:t>Grünlandleistung aus der Restberechnung</a:t>
            </a:r>
            <a:endParaRPr lang="de-DE"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99070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188794" y="2194458"/>
            <a:ext cx="901209" cy="338554"/>
          </a:xfrm>
          <a:prstGeom prst="rect">
            <a:avLst/>
          </a:prstGeom>
          <a:noFill/>
        </p:spPr>
        <p:txBody>
          <a:bodyPr wrap="none" rtlCol="0">
            <a:spAutoFit/>
          </a:bodyPr>
          <a:lstStyle/>
          <a:p>
            <a:pPr defTabSz="457200">
              <a:defRPr/>
            </a:pPr>
            <a:r>
              <a:rPr lang="de-DE" sz="1600" dirty="0">
                <a:solidFill>
                  <a:prstClr val="black"/>
                </a:solidFill>
                <a:latin typeface="Arial" panose="020B0604020202020204" pitchFamily="34" charset="0"/>
                <a:cs typeface="Arial" panose="020B0604020202020204" pitchFamily="34" charset="0"/>
              </a:rPr>
              <a:t>EUR/ha</a:t>
            </a:r>
          </a:p>
        </p:txBody>
      </p:sp>
      <p:sp>
        <p:nvSpPr>
          <p:cNvPr id="8" name="Textfeld 7"/>
          <p:cNvSpPr txBox="1"/>
          <p:nvPr/>
        </p:nvSpPr>
        <p:spPr>
          <a:xfrm>
            <a:off x="6022065" y="2633810"/>
            <a:ext cx="1095172" cy="338554"/>
          </a:xfrm>
          <a:prstGeom prst="rect">
            <a:avLst/>
          </a:prstGeom>
          <a:noFill/>
        </p:spPr>
        <p:txBody>
          <a:bodyPr wrap="none" rtlCol="0">
            <a:spAutoFit/>
          </a:bodyPr>
          <a:lstStyle/>
          <a:p>
            <a:pPr defTabSz="457200">
              <a:defRPr/>
            </a:pPr>
            <a:r>
              <a:rPr lang="de-DE" sz="1600" dirty="0">
                <a:solidFill>
                  <a:srgbClr val="F79646">
                    <a:lumMod val="50000"/>
                  </a:srgbClr>
                </a:solidFill>
                <a:latin typeface="Arial" panose="020B0604020202020204" pitchFamily="34" charset="0"/>
                <a:cs typeface="Arial" panose="020B0604020202020204" pitchFamily="34" charset="0"/>
              </a:rPr>
              <a:t>Ackerland</a:t>
            </a:r>
          </a:p>
        </p:txBody>
      </p:sp>
      <p:sp>
        <p:nvSpPr>
          <p:cNvPr id="9" name="Textfeld 8"/>
          <p:cNvSpPr txBox="1"/>
          <p:nvPr/>
        </p:nvSpPr>
        <p:spPr>
          <a:xfrm>
            <a:off x="6084168" y="3616661"/>
            <a:ext cx="1027845" cy="338554"/>
          </a:xfrm>
          <a:prstGeom prst="rect">
            <a:avLst/>
          </a:prstGeom>
          <a:noFill/>
        </p:spPr>
        <p:txBody>
          <a:bodyPr wrap="none" rtlCol="0">
            <a:spAutoFit/>
          </a:bodyPr>
          <a:lstStyle/>
          <a:p>
            <a:pPr defTabSz="457200">
              <a:defRPr/>
            </a:pPr>
            <a:r>
              <a:rPr lang="de-DE" sz="1600" dirty="0">
                <a:solidFill>
                  <a:srgbClr val="006600"/>
                </a:solidFill>
                <a:latin typeface="Arial" panose="020B0604020202020204" pitchFamily="34" charset="0"/>
                <a:cs typeface="Arial" panose="020B0604020202020204" pitchFamily="34" charset="0"/>
              </a:rPr>
              <a:t>Grünland</a:t>
            </a:r>
          </a:p>
        </p:txBody>
      </p:sp>
      <p:graphicFrame>
        <p:nvGraphicFramePr>
          <p:cNvPr id="10" name="Diagramm 9"/>
          <p:cNvGraphicFramePr>
            <a:graphicFrameLocks/>
          </p:cNvGraphicFramePr>
          <p:nvPr/>
        </p:nvGraphicFramePr>
        <p:xfrm>
          <a:off x="1989617" y="1935216"/>
          <a:ext cx="4572000" cy="38481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3"/>
          <p:cNvSpPr>
            <a:spLocks noChangeArrowheads="1"/>
          </p:cNvSpPr>
          <p:nvPr/>
        </p:nvSpPr>
        <p:spPr bwMode="auto">
          <a:xfrm>
            <a:off x="0" y="220874"/>
            <a:ext cx="77123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defTabSz="457200" eaLnBrk="1" hangingPunct="1">
              <a:spcBef>
                <a:spcPct val="50000"/>
              </a:spcBef>
              <a:buFontTx/>
              <a:buNone/>
              <a:defRPr/>
            </a:pPr>
            <a:r>
              <a:rPr lang="en-US" altLang="de-DE" b="1" dirty="0">
                <a:solidFill>
                  <a:prstClr val="black"/>
                </a:solidFill>
              </a:rPr>
              <a:t>Entwicklung der </a:t>
            </a:r>
            <a:r>
              <a:rPr lang="en-US" altLang="de-DE" b="1" dirty="0" err="1" smtClean="0">
                <a:solidFill>
                  <a:prstClr val="black"/>
                </a:solidFill>
              </a:rPr>
              <a:t>Pachtpreise</a:t>
            </a:r>
            <a:r>
              <a:rPr lang="en-US" altLang="de-DE" b="1" dirty="0" smtClean="0">
                <a:solidFill>
                  <a:prstClr val="black"/>
                </a:solidFill>
              </a:rPr>
              <a:t> </a:t>
            </a:r>
            <a:r>
              <a:rPr lang="en-US" altLang="de-DE" b="1" dirty="0">
                <a:solidFill>
                  <a:prstClr val="black"/>
                </a:solidFill>
              </a:rPr>
              <a:t>für Acker- und Grünland in Deutschland </a:t>
            </a:r>
            <a:r>
              <a:rPr lang="en-US" altLang="de-DE" sz="1600" dirty="0">
                <a:solidFill>
                  <a:prstClr val="black"/>
                </a:solidFill>
              </a:rPr>
              <a:t>(</a:t>
            </a:r>
            <a:r>
              <a:rPr lang="en-US" altLang="de-DE" sz="1600" dirty="0" err="1">
                <a:solidFill>
                  <a:prstClr val="black"/>
                </a:solidFill>
              </a:rPr>
              <a:t>destatis</a:t>
            </a:r>
            <a:r>
              <a:rPr lang="en-US" altLang="de-DE" sz="1600" dirty="0">
                <a:solidFill>
                  <a:prstClr val="black"/>
                </a:solidFill>
              </a:rPr>
              <a:t> 2016)</a:t>
            </a:r>
          </a:p>
        </p:txBody>
      </p:sp>
    </p:spTree>
    <p:extLst>
      <p:ext uri="{BB962C8B-B14F-4D97-AF65-F5344CB8AC3E}">
        <p14:creationId xmlns:p14="http://schemas.microsoft.com/office/powerpoint/2010/main" val="21216133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p:cNvGraphicFramePr>
          <p:nvPr/>
        </p:nvGraphicFramePr>
        <p:xfrm>
          <a:off x="468312" y="1774886"/>
          <a:ext cx="3887663" cy="343145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3"/>
          <p:cNvSpPr>
            <a:spLocks noChangeArrowheads="1"/>
          </p:cNvSpPr>
          <p:nvPr/>
        </p:nvSpPr>
        <p:spPr bwMode="auto">
          <a:xfrm>
            <a:off x="378690" y="72136"/>
            <a:ext cx="708324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defTabSz="457200" eaLnBrk="1" hangingPunct="1">
              <a:spcBef>
                <a:spcPct val="50000"/>
              </a:spcBef>
              <a:buFontTx/>
              <a:buNone/>
              <a:defRPr/>
            </a:pPr>
            <a:r>
              <a:rPr lang="en-US" altLang="de-DE" b="1" dirty="0">
                <a:solidFill>
                  <a:prstClr val="black"/>
                </a:solidFill>
              </a:rPr>
              <a:t>Preisentwicklung von Rohmilch und Weizen in Deutschland und Verhältnis von </a:t>
            </a:r>
            <a:r>
              <a:rPr lang="en-US" altLang="de-DE" b="1" dirty="0" err="1" smtClean="0">
                <a:solidFill>
                  <a:prstClr val="black"/>
                </a:solidFill>
              </a:rPr>
              <a:t>Milch</a:t>
            </a:r>
            <a:r>
              <a:rPr lang="en-US" altLang="de-DE" b="1" dirty="0" smtClean="0">
                <a:solidFill>
                  <a:prstClr val="black"/>
                </a:solidFill>
              </a:rPr>
              <a:t>- </a:t>
            </a:r>
            <a:r>
              <a:rPr lang="en-US" altLang="de-DE" b="1" dirty="0">
                <a:solidFill>
                  <a:prstClr val="black"/>
                </a:solidFill>
              </a:rPr>
              <a:t>zu Weizenpreis</a:t>
            </a:r>
          </a:p>
          <a:p>
            <a:pPr defTabSz="457200" eaLnBrk="1" hangingPunct="1">
              <a:spcBef>
                <a:spcPct val="0"/>
              </a:spcBef>
              <a:buFontTx/>
              <a:buNone/>
              <a:defRPr/>
            </a:pPr>
            <a:r>
              <a:rPr lang="en-US" altLang="de-DE" sz="1800" dirty="0">
                <a:solidFill>
                  <a:prstClr val="black"/>
                </a:solidFill>
              </a:rPr>
              <a:t> (</a:t>
            </a:r>
            <a:r>
              <a:rPr lang="en-US" altLang="de-DE" sz="1800" dirty="0" err="1">
                <a:solidFill>
                  <a:prstClr val="black"/>
                </a:solidFill>
              </a:rPr>
              <a:t>eurostat</a:t>
            </a:r>
            <a:r>
              <a:rPr lang="en-US" altLang="de-DE" sz="1800" dirty="0">
                <a:solidFill>
                  <a:prstClr val="black"/>
                </a:solidFill>
              </a:rPr>
              <a:t> 2016)</a:t>
            </a:r>
          </a:p>
        </p:txBody>
      </p:sp>
      <p:sp>
        <p:nvSpPr>
          <p:cNvPr id="4" name="Textfeld 1"/>
          <p:cNvSpPr txBox="1">
            <a:spLocks noChangeArrowheads="1"/>
          </p:cNvSpPr>
          <p:nvPr/>
        </p:nvSpPr>
        <p:spPr bwMode="auto">
          <a:xfrm>
            <a:off x="769124" y="1590736"/>
            <a:ext cx="136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defTabSz="457200" eaLnBrk="1" hangingPunct="1">
              <a:spcBef>
                <a:spcPct val="0"/>
              </a:spcBef>
              <a:buFontTx/>
              <a:buNone/>
              <a:defRPr/>
            </a:pPr>
            <a:r>
              <a:rPr lang="de-DE" altLang="de-DE" sz="1800" dirty="0" err="1">
                <a:solidFill>
                  <a:prstClr val="black"/>
                </a:solidFill>
                <a:cs typeface="Arial" charset="0"/>
              </a:rPr>
              <a:t>Euro/100kg</a:t>
            </a:r>
            <a:endParaRPr lang="de-DE" altLang="de-DE" sz="1800" dirty="0">
              <a:solidFill>
                <a:prstClr val="black"/>
              </a:solidFill>
              <a:cs typeface="Arial" charset="0"/>
            </a:endParaRPr>
          </a:p>
        </p:txBody>
      </p:sp>
      <p:sp>
        <p:nvSpPr>
          <p:cNvPr id="5" name="Textfeld 1"/>
          <p:cNvSpPr txBox="1">
            <a:spLocks noChangeArrowheads="1"/>
          </p:cNvSpPr>
          <p:nvPr/>
        </p:nvSpPr>
        <p:spPr bwMode="auto">
          <a:xfrm>
            <a:off x="2758331" y="3982206"/>
            <a:ext cx="8691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defTabSz="457200" eaLnBrk="1" hangingPunct="1">
              <a:spcBef>
                <a:spcPct val="0"/>
              </a:spcBef>
              <a:buFontTx/>
              <a:buNone/>
              <a:defRPr/>
            </a:pPr>
            <a:r>
              <a:rPr lang="de-DE" altLang="de-DE" dirty="0" err="1">
                <a:solidFill>
                  <a:srgbClr val="F79646">
                    <a:lumMod val="75000"/>
                  </a:srgbClr>
                </a:solidFill>
                <a:cs typeface="Arial" charset="0"/>
              </a:rPr>
              <a:t>Weizen</a:t>
            </a:r>
            <a:endParaRPr lang="de-DE" altLang="de-DE" dirty="0">
              <a:solidFill>
                <a:srgbClr val="F79646">
                  <a:lumMod val="75000"/>
                </a:srgbClr>
              </a:solidFill>
              <a:cs typeface="Arial" charset="0"/>
            </a:endParaRPr>
          </a:p>
        </p:txBody>
      </p:sp>
      <p:sp>
        <p:nvSpPr>
          <p:cNvPr id="6" name="Textfeld 1"/>
          <p:cNvSpPr txBox="1">
            <a:spLocks noChangeArrowheads="1"/>
          </p:cNvSpPr>
          <p:nvPr/>
        </p:nvSpPr>
        <p:spPr bwMode="auto">
          <a:xfrm>
            <a:off x="3275856" y="2254014"/>
            <a:ext cx="1353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2000" dirty="0">
                <a:solidFill>
                  <a:srgbClr val="0000CC"/>
                </a:solidFill>
                <a:latin typeface="Arial" pitchFamily="34" charset="0"/>
                <a:cs typeface="Arial" pitchFamily="34" charset="0"/>
              </a:rPr>
              <a:t>Rohmilch</a:t>
            </a:r>
          </a:p>
        </p:txBody>
      </p:sp>
      <p:sp>
        <p:nvSpPr>
          <p:cNvPr id="7" name="Textfeld 1"/>
          <p:cNvSpPr txBox="1">
            <a:spLocks noChangeArrowheads="1"/>
          </p:cNvSpPr>
          <p:nvPr/>
        </p:nvSpPr>
        <p:spPr bwMode="auto">
          <a:xfrm>
            <a:off x="5013604" y="1511307"/>
            <a:ext cx="2531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defTabSz="457200" eaLnBrk="1" hangingPunct="1">
              <a:spcBef>
                <a:spcPct val="0"/>
              </a:spcBef>
              <a:buFontTx/>
              <a:buNone/>
              <a:defRPr/>
            </a:pPr>
            <a:r>
              <a:rPr lang="de-DE" altLang="de-DE" sz="1800" dirty="0">
                <a:solidFill>
                  <a:prstClr val="black"/>
                </a:solidFill>
                <a:cs typeface="Arial" charset="0"/>
              </a:rPr>
              <a:t>Milch/Weizen (Euro/Euro)</a:t>
            </a:r>
          </a:p>
        </p:txBody>
      </p:sp>
      <p:graphicFrame>
        <p:nvGraphicFramePr>
          <p:cNvPr id="8" name="Diagramm 7"/>
          <p:cNvGraphicFramePr>
            <a:graphicFrameLocks/>
          </p:cNvGraphicFramePr>
          <p:nvPr/>
        </p:nvGraphicFramePr>
        <p:xfrm>
          <a:off x="4645025" y="1836829"/>
          <a:ext cx="3561308" cy="34024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129721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7222" y="989686"/>
            <a:ext cx="4811430" cy="5629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123126" y="343355"/>
            <a:ext cx="725421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defTabSz="457200" eaLnBrk="1" hangingPunct="1">
              <a:spcBef>
                <a:spcPct val="50000"/>
              </a:spcBef>
              <a:buFontTx/>
              <a:buNone/>
              <a:defRPr/>
            </a:pPr>
            <a:r>
              <a:rPr lang="de-DE" altLang="de-DE" b="1" dirty="0">
                <a:solidFill>
                  <a:prstClr val="black"/>
                </a:solidFill>
              </a:rPr>
              <a:t>Milchproduktion pro ha landwirtschaftlich </a:t>
            </a:r>
            <a:r>
              <a:rPr lang="de-DE" altLang="de-DE" b="1" dirty="0" smtClean="0">
                <a:solidFill>
                  <a:prstClr val="black"/>
                </a:solidFill>
              </a:rPr>
              <a:t>genutzter </a:t>
            </a:r>
            <a:r>
              <a:rPr lang="de-DE" altLang="de-DE" b="1" dirty="0">
                <a:solidFill>
                  <a:prstClr val="black"/>
                </a:solidFill>
              </a:rPr>
              <a:t>Fläche in Deutschland</a:t>
            </a:r>
            <a:br>
              <a:rPr lang="de-DE" altLang="de-DE" b="1" dirty="0">
                <a:solidFill>
                  <a:prstClr val="black"/>
                </a:solidFill>
              </a:rPr>
            </a:br>
            <a:r>
              <a:rPr lang="de-DE" altLang="de-DE" sz="1600" dirty="0">
                <a:solidFill>
                  <a:prstClr val="black"/>
                </a:solidFill>
              </a:rPr>
              <a:t> (Lassen et al. 2008)</a:t>
            </a:r>
          </a:p>
        </p:txBody>
      </p:sp>
    </p:spTree>
    <p:extLst>
      <p:ext uri="{BB962C8B-B14F-4D97-AF65-F5344CB8AC3E}">
        <p14:creationId xmlns:p14="http://schemas.microsoft.com/office/powerpoint/2010/main" val="1499345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81000" y="228600"/>
            <a:ext cx="7848600" cy="838831"/>
          </a:xfrm>
        </p:spPr>
        <p:txBody>
          <a:bodyPr/>
          <a:lstStyle/>
          <a:p>
            <a:r>
              <a:rPr lang="en-US" sz="2400" dirty="0">
                <a:solidFill>
                  <a:schemeClr val="tx1"/>
                </a:solidFill>
                <a:latin typeface="+mn-lt"/>
              </a:rPr>
              <a:t>Neuere Untersuchungen zu </a:t>
            </a:r>
            <a:r>
              <a:rPr lang="en-GB" sz="2400" dirty="0">
                <a:solidFill>
                  <a:schemeClr val="tx1"/>
                </a:solidFill>
                <a:latin typeface="+mn-lt"/>
              </a:rPr>
              <a:t>Trockenmasseverlusten aus verschiedenen Silosystemen</a:t>
            </a:r>
            <a:endParaRPr lang="en-US" sz="2400" dirty="0">
              <a:solidFill>
                <a:schemeClr val="tx1"/>
              </a:solidFill>
              <a:latin typeface="+mn-lt"/>
            </a:endParaRPr>
          </a:p>
        </p:txBody>
      </p:sp>
      <p:sp>
        <p:nvSpPr>
          <p:cNvPr id="3" name="Rectangle 7"/>
          <p:cNvSpPr>
            <a:spLocks noChangeArrowheads="1"/>
          </p:cNvSpPr>
          <p:nvPr/>
        </p:nvSpPr>
        <p:spPr bwMode="auto">
          <a:xfrm>
            <a:off x="611188" y="1537455"/>
            <a:ext cx="7858551" cy="360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lvl="1" defTabSz="457200">
              <a:spcBef>
                <a:spcPct val="20000"/>
              </a:spcBef>
              <a:buSzPct val="130000"/>
              <a:tabLst>
                <a:tab pos="3138488" algn="l"/>
              </a:tabLst>
              <a:defRPr/>
            </a:pPr>
            <a:r>
              <a:rPr lang="en-US" altLang="sv-SE" sz="2200" b="1" i="1" dirty="0">
                <a:solidFill>
                  <a:prstClr val="black"/>
                </a:solidFill>
                <a:latin typeface="Calibri"/>
              </a:rPr>
              <a:t>Material und Methoden</a:t>
            </a:r>
          </a:p>
          <a:p>
            <a:pPr marL="0" lvl="1" defTabSz="457200">
              <a:spcBef>
                <a:spcPct val="20000"/>
              </a:spcBef>
              <a:buSzPct val="130000"/>
              <a:tabLst>
                <a:tab pos="3138488" algn="l"/>
              </a:tabLst>
              <a:defRPr/>
            </a:pPr>
            <a:endParaRPr lang="en-US" altLang="sv-SE" sz="2200" dirty="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r>
              <a:rPr lang="en-US" altLang="sv-SE" sz="2000" dirty="0">
                <a:solidFill>
                  <a:prstClr val="black"/>
                </a:solidFill>
                <a:latin typeface="Calibri"/>
              </a:rPr>
              <a:t>12 Bunkersilos, 6 Rohrsilos, 3 Turmsilos und 60 Rundballen</a:t>
            </a:r>
          </a:p>
          <a:p>
            <a:pPr marL="273050" lvl="1" indent="-273050" defTabSz="457200">
              <a:spcBef>
                <a:spcPct val="20000"/>
              </a:spcBef>
              <a:buSzPct val="130000"/>
              <a:buFont typeface="Arial" charset="0"/>
              <a:buChar char="•"/>
              <a:tabLst>
                <a:tab pos="3138488" algn="l"/>
              </a:tabLst>
              <a:defRPr/>
            </a:pPr>
            <a:r>
              <a:rPr lang="en-US" altLang="sv-SE" sz="2000" dirty="0">
                <a:solidFill>
                  <a:prstClr val="black"/>
                </a:solidFill>
                <a:latin typeface="Calibri"/>
              </a:rPr>
              <a:t>Auf 12 verschiedenen </a:t>
            </a:r>
            <a:r>
              <a:rPr lang="en-US" altLang="sv-SE" sz="2000" dirty="0" err="1">
                <a:solidFill>
                  <a:prstClr val="black"/>
                </a:solidFill>
                <a:latin typeface="Calibri"/>
              </a:rPr>
              <a:t>Höfen</a:t>
            </a:r>
            <a:r>
              <a:rPr lang="en-US" altLang="sv-SE" sz="2000" dirty="0">
                <a:solidFill>
                  <a:prstClr val="black"/>
                </a:solidFill>
                <a:latin typeface="Calibri"/>
              </a:rPr>
              <a:t> </a:t>
            </a:r>
            <a:endParaRPr lang="en-US" altLang="sv-SE" sz="2000" dirty="0" smtClean="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r>
              <a:rPr lang="en-US" altLang="sv-SE" sz="2000" dirty="0" err="1" smtClean="0">
                <a:solidFill>
                  <a:prstClr val="black"/>
                </a:solidFill>
                <a:latin typeface="Calibri"/>
              </a:rPr>
              <a:t>Silosalden</a:t>
            </a:r>
            <a:r>
              <a:rPr lang="en-US" altLang="sv-SE" sz="2000" dirty="0" smtClean="0">
                <a:solidFill>
                  <a:prstClr val="black"/>
                </a:solidFill>
                <a:latin typeface="Calibri"/>
              </a:rPr>
              <a:t> </a:t>
            </a:r>
            <a:r>
              <a:rPr lang="en-US" altLang="sv-SE" sz="2000" dirty="0">
                <a:solidFill>
                  <a:prstClr val="black"/>
                </a:solidFill>
                <a:latin typeface="Calibri"/>
              </a:rPr>
              <a:t>(all-in - all-out) erfasst</a:t>
            </a:r>
          </a:p>
          <a:p>
            <a:pPr marL="273050" lvl="1" indent="-273050" defTabSz="457200">
              <a:spcBef>
                <a:spcPct val="20000"/>
              </a:spcBef>
              <a:buSzPct val="130000"/>
              <a:buFont typeface="Arial" charset="0"/>
              <a:buChar char="•"/>
              <a:tabLst>
                <a:tab pos="3138488" algn="l"/>
              </a:tabLst>
              <a:defRPr/>
            </a:pPr>
            <a:r>
              <a:rPr lang="en-US" altLang="sv-SE" sz="2000" dirty="0">
                <a:solidFill>
                  <a:prstClr val="black"/>
                </a:solidFill>
                <a:latin typeface="Calibri"/>
              </a:rPr>
              <a:t>Große Silos: </a:t>
            </a:r>
            <a:r>
              <a:rPr lang="en-US" altLang="sv-SE" sz="2000" dirty="0" err="1">
                <a:solidFill>
                  <a:prstClr val="black"/>
                </a:solidFill>
                <a:latin typeface="Calibri"/>
              </a:rPr>
              <a:t>Alle</a:t>
            </a:r>
            <a:r>
              <a:rPr lang="en-US" altLang="sv-SE" sz="2000" dirty="0">
                <a:solidFill>
                  <a:prstClr val="black"/>
                </a:solidFill>
                <a:latin typeface="Calibri"/>
              </a:rPr>
              <a:t> </a:t>
            </a:r>
            <a:r>
              <a:rPr lang="en-US" altLang="sv-SE" sz="2000" dirty="0" err="1">
                <a:solidFill>
                  <a:prstClr val="black"/>
                </a:solidFill>
                <a:latin typeface="Calibri"/>
              </a:rPr>
              <a:t>eingefahrenen</a:t>
            </a:r>
            <a:r>
              <a:rPr lang="en-US" altLang="sv-SE" sz="2000" dirty="0">
                <a:solidFill>
                  <a:prstClr val="black"/>
                </a:solidFill>
                <a:latin typeface="Calibri"/>
              </a:rPr>
              <a:t> </a:t>
            </a:r>
            <a:r>
              <a:rPr lang="en-US" altLang="sv-SE" sz="2000" dirty="0" err="1">
                <a:solidFill>
                  <a:prstClr val="black"/>
                </a:solidFill>
                <a:latin typeface="Calibri"/>
              </a:rPr>
              <a:t>Erntewagen</a:t>
            </a:r>
            <a:r>
              <a:rPr lang="en-US" altLang="sv-SE" sz="2000" dirty="0">
                <a:solidFill>
                  <a:prstClr val="black"/>
                </a:solidFill>
                <a:latin typeface="Calibri"/>
              </a:rPr>
              <a:t> wurden gewogen und </a:t>
            </a:r>
            <a:r>
              <a:rPr lang="en-US" altLang="sv-SE" sz="2000" dirty="0" err="1">
                <a:solidFill>
                  <a:prstClr val="black"/>
                </a:solidFill>
                <a:latin typeface="Calibri"/>
              </a:rPr>
              <a:t>beprobt</a:t>
            </a:r>
            <a:r>
              <a:rPr lang="en-US" altLang="sv-SE" sz="2000" dirty="0">
                <a:solidFill>
                  <a:prstClr val="black"/>
                </a:solidFill>
                <a:latin typeface="Calibri"/>
              </a:rPr>
              <a:t>, </a:t>
            </a:r>
            <a:r>
              <a:rPr lang="en-US" altLang="sv-SE" sz="2000" dirty="0" err="1">
                <a:solidFill>
                  <a:prstClr val="black"/>
                </a:solidFill>
                <a:latin typeface="Calibri"/>
              </a:rPr>
              <a:t>entnommenes</a:t>
            </a:r>
            <a:r>
              <a:rPr lang="en-US" altLang="sv-SE" sz="2000" dirty="0">
                <a:solidFill>
                  <a:prstClr val="black"/>
                </a:solidFill>
                <a:latin typeface="Calibri"/>
              </a:rPr>
              <a:t> </a:t>
            </a:r>
            <a:r>
              <a:rPr lang="en-US" altLang="sv-SE" sz="2000" dirty="0" err="1">
                <a:solidFill>
                  <a:prstClr val="black"/>
                </a:solidFill>
                <a:latin typeface="Calibri"/>
              </a:rPr>
              <a:t>Futter</a:t>
            </a:r>
            <a:r>
              <a:rPr lang="en-US" altLang="sv-SE" sz="2000" dirty="0">
                <a:solidFill>
                  <a:prstClr val="black"/>
                </a:solidFill>
                <a:latin typeface="Calibri"/>
              </a:rPr>
              <a:t> </a:t>
            </a:r>
            <a:r>
              <a:rPr lang="en-US" altLang="sv-SE" sz="2000" dirty="0" err="1">
                <a:solidFill>
                  <a:prstClr val="black"/>
                </a:solidFill>
                <a:latin typeface="Calibri"/>
              </a:rPr>
              <a:t>wurde</a:t>
            </a:r>
            <a:r>
              <a:rPr lang="en-US" altLang="sv-SE" sz="2000" dirty="0">
                <a:solidFill>
                  <a:prstClr val="black"/>
                </a:solidFill>
                <a:latin typeface="Calibri"/>
              </a:rPr>
              <a:t> </a:t>
            </a:r>
            <a:r>
              <a:rPr lang="en-US" altLang="sv-SE" sz="2000" dirty="0" err="1">
                <a:solidFill>
                  <a:prstClr val="black"/>
                </a:solidFill>
                <a:latin typeface="Calibri"/>
              </a:rPr>
              <a:t>gewogen</a:t>
            </a:r>
            <a:r>
              <a:rPr lang="en-US" altLang="sv-SE" sz="2000" dirty="0">
                <a:solidFill>
                  <a:prstClr val="black"/>
                </a:solidFill>
                <a:latin typeface="Calibri"/>
              </a:rPr>
              <a:t> und </a:t>
            </a:r>
            <a:r>
              <a:rPr lang="en-US" altLang="sv-SE" sz="2000" dirty="0" err="1">
                <a:solidFill>
                  <a:prstClr val="black"/>
                </a:solidFill>
                <a:latin typeface="Calibri"/>
              </a:rPr>
              <a:t>dreimal</a:t>
            </a:r>
            <a:r>
              <a:rPr lang="en-US" altLang="sv-SE" sz="2000" dirty="0">
                <a:solidFill>
                  <a:prstClr val="black"/>
                </a:solidFill>
                <a:latin typeface="Calibri"/>
              </a:rPr>
              <a:t> pro </a:t>
            </a:r>
            <a:r>
              <a:rPr lang="en-US" altLang="sv-SE" sz="2000" dirty="0" err="1">
                <a:solidFill>
                  <a:prstClr val="black"/>
                </a:solidFill>
                <a:latin typeface="Calibri"/>
              </a:rPr>
              <a:t>Woche</a:t>
            </a:r>
            <a:r>
              <a:rPr lang="en-US" altLang="sv-SE" sz="2000" dirty="0">
                <a:solidFill>
                  <a:prstClr val="black"/>
                </a:solidFill>
                <a:latin typeface="Calibri"/>
              </a:rPr>
              <a:t> </a:t>
            </a:r>
            <a:r>
              <a:rPr lang="en-US" altLang="sv-SE" sz="2000" dirty="0" err="1">
                <a:solidFill>
                  <a:prstClr val="black"/>
                </a:solidFill>
                <a:latin typeface="Calibri"/>
              </a:rPr>
              <a:t>beprobt</a:t>
            </a:r>
            <a:endParaRPr lang="en-US" altLang="sv-SE" sz="2000" dirty="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r>
              <a:rPr lang="en-US" altLang="sv-SE" sz="2000" dirty="0">
                <a:solidFill>
                  <a:prstClr val="black"/>
                </a:solidFill>
                <a:latin typeface="Calibri"/>
              </a:rPr>
              <a:t>Rundballen: Alle Ballen wurden vor und nach der Lagerung gewogen und jeder zweite Ballen wurde entnommen.</a:t>
            </a:r>
          </a:p>
        </p:txBody>
      </p:sp>
      <p:sp>
        <p:nvSpPr>
          <p:cNvPr id="7" name="textruta 6"/>
          <p:cNvSpPr txBox="1"/>
          <p:nvPr/>
        </p:nvSpPr>
        <p:spPr>
          <a:xfrm>
            <a:off x="6937523" y="6369633"/>
            <a:ext cx="1462277" cy="307777"/>
          </a:xfrm>
          <a:prstGeom prst="rect">
            <a:avLst/>
          </a:prstGeom>
          <a:noFill/>
        </p:spPr>
        <p:txBody>
          <a:bodyPr wrap="square" rtlCol="0">
            <a:spAutoFit/>
          </a:bodyPr>
          <a:lstStyle/>
          <a:p>
            <a:pPr defTabSz="457200">
              <a:defRPr/>
            </a:pPr>
            <a:r>
              <a:rPr lang="sv-SE" sz="1400" dirty="0">
                <a:solidFill>
                  <a:prstClr val="black"/>
                </a:solidFill>
                <a:cs typeface="Times New Roman" panose="02020603050405020304" pitchFamily="18" charset="0"/>
              </a:rPr>
              <a:t>(Spörndly, 2018)</a:t>
            </a:r>
          </a:p>
        </p:txBody>
      </p:sp>
    </p:spTree>
    <p:extLst>
      <p:ext uri="{BB962C8B-B14F-4D97-AF65-F5344CB8AC3E}">
        <p14:creationId xmlns:p14="http://schemas.microsoft.com/office/powerpoint/2010/main" val="309001515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83724" y="271659"/>
            <a:ext cx="67728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defTabSz="457200" eaLnBrk="1" hangingPunct="1">
              <a:spcBef>
                <a:spcPct val="50000"/>
              </a:spcBef>
              <a:buFontTx/>
              <a:buNone/>
              <a:defRPr/>
            </a:pPr>
            <a:r>
              <a:rPr lang="de-DE" altLang="de-DE" b="1" dirty="0" err="1">
                <a:solidFill>
                  <a:prstClr val="black"/>
                </a:solidFill>
              </a:rPr>
              <a:t>Dauergrünland</a:t>
            </a:r>
            <a:r>
              <a:rPr lang="de-DE" altLang="de-DE" b="1" dirty="0">
                <a:solidFill>
                  <a:prstClr val="black"/>
                </a:solidFill>
              </a:rPr>
              <a:t> in Deutschland, </a:t>
            </a:r>
            <a:r>
              <a:rPr lang="de-DE" altLang="de-DE" b="1" dirty="0" err="1">
                <a:solidFill>
                  <a:prstClr val="black"/>
                </a:solidFill>
              </a:rPr>
              <a:t>Daten von</a:t>
            </a:r>
            <a:r>
              <a:rPr lang="de-DE" altLang="de-DE" b="1" dirty="0">
                <a:solidFill>
                  <a:prstClr val="black"/>
                </a:solidFill>
              </a:rPr>
              <a:t> 2016 </a:t>
            </a:r>
            <a:r>
              <a:rPr lang="de-DE" altLang="de-DE" sz="1600" dirty="0">
                <a:solidFill>
                  <a:prstClr val="black"/>
                </a:solidFill>
              </a:rPr>
              <a:t>(DMK, 2018)</a:t>
            </a:r>
          </a:p>
        </p:txBody>
      </p:sp>
      <p:grpSp>
        <p:nvGrpSpPr>
          <p:cNvPr id="4" name="Gruppieren 3"/>
          <p:cNvGrpSpPr/>
          <p:nvPr/>
        </p:nvGrpSpPr>
        <p:grpSpPr>
          <a:xfrm>
            <a:off x="359165" y="1435135"/>
            <a:ext cx="4187009" cy="5020567"/>
            <a:chOff x="251520" y="332656"/>
            <a:chExt cx="4692535" cy="592502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332656"/>
              <a:ext cx="4692535" cy="5924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2123728" y="6113660"/>
              <a:ext cx="208823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endParaRPr>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5013" y="2111436"/>
            <a:ext cx="42481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70951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3"/>
          <p:cNvSpPr txBox="1">
            <a:spLocks noChangeArrowheads="1"/>
          </p:cNvSpPr>
          <p:nvPr/>
        </p:nvSpPr>
        <p:spPr bwMode="auto">
          <a:xfrm>
            <a:off x="249381" y="443345"/>
            <a:ext cx="8774546"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Bef>
                <a:spcPct val="0"/>
              </a:spcBef>
              <a:spcAft>
                <a:spcPct val="0"/>
              </a:spcAft>
              <a:buFontTx/>
              <a:buNone/>
              <a:defRPr/>
            </a:pPr>
            <a:r>
              <a:rPr lang="en-US" altLang="de-DE" sz="2400" b="1" dirty="0">
                <a:solidFill>
                  <a:srgbClr val="000000"/>
                </a:solidFill>
                <a:cs typeface="Times New Roman" pitchFamily="18" charset="0"/>
              </a:rPr>
              <a:t>Produktionsentwicklung im Grünland in </a:t>
            </a:r>
          </a:p>
          <a:p>
            <a:pPr defTabSz="457200" eaLnBrk="1" fontAlgn="base" hangingPunct="1">
              <a:spcBef>
                <a:spcPct val="0"/>
              </a:spcBef>
              <a:spcAft>
                <a:spcPct val="0"/>
              </a:spcAft>
              <a:buFontTx/>
              <a:buNone/>
              <a:defRPr/>
            </a:pPr>
            <a:r>
              <a:rPr lang="en-US" altLang="de-DE" sz="2400" b="1" dirty="0">
                <a:solidFill>
                  <a:srgbClr val="000000"/>
                </a:solidFill>
                <a:cs typeface="Times New Roman" pitchFamily="18" charset="0"/>
              </a:rPr>
              <a:t>Deutschland</a:t>
            </a:r>
          </a:p>
          <a:p>
            <a:pPr defTabSz="457200" eaLnBrk="1" fontAlgn="base" hangingPunct="1">
              <a:spcBef>
                <a:spcPct val="0"/>
              </a:spcBef>
              <a:spcAft>
                <a:spcPct val="0"/>
              </a:spcAft>
              <a:buFontTx/>
              <a:buNone/>
              <a:defRPr/>
            </a:pPr>
            <a:endParaRPr lang="de-DE" altLang="de-DE" sz="2400" dirty="0">
              <a:solidFill>
                <a:srgbClr val="000000"/>
              </a:solidFill>
              <a:cs typeface="Times New Roman" pitchFamily="18" charset="0"/>
            </a:endParaRPr>
          </a:p>
          <a:p>
            <a:pPr defTabSz="457200" eaLnBrk="1" fontAlgn="base" hangingPunct="1">
              <a:spcBef>
                <a:spcPct val="0"/>
              </a:spcBef>
              <a:spcAft>
                <a:spcPct val="0"/>
              </a:spcAft>
              <a:buFontTx/>
              <a:buNone/>
              <a:defRPr/>
            </a:pPr>
            <a:endParaRPr lang="de-DE" altLang="de-DE" sz="2400" dirty="0">
              <a:solidFill>
                <a:srgbClr val="000000"/>
              </a:solidFill>
              <a:cs typeface="Times New Roman" pitchFamily="18" charset="0"/>
            </a:endParaRPr>
          </a:p>
          <a:p>
            <a:pPr defTabSz="457200" eaLnBrk="1" fontAlgn="base" hangingPunct="1">
              <a:spcBef>
                <a:spcPct val="0"/>
              </a:spcBef>
              <a:spcAft>
                <a:spcPct val="0"/>
              </a:spcAft>
              <a:buFontTx/>
              <a:buNone/>
              <a:defRPr/>
            </a:pPr>
            <a:endParaRPr lang="de-DE" altLang="de-DE" sz="2400" dirty="0">
              <a:solidFill>
                <a:srgbClr val="000000"/>
              </a:solidFill>
              <a:cs typeface="Times New Roman" pitchFamily="18" charset="0"/>
            </a:endParaRPr>
          </a:p>
          <a:p>
            <a:pPr defTabSz="457200" eaLnBrk="1" fontAlgn="base" hangingPunct="1">
              <a:spcBef>
                <a:spcPct val="0"/>
              </a:spcBef>
              <a:spcAft>
                <a:spcPct val="0"/>
              </a:spcAft>
              <a:buFontTx/>
              <a:buNone/>
              <a:defRPr/>
            </a:pPr>
            <a:endParaRPr lang="de-DE" altLang="de-DE" sz="2400" dirty="0">
              <a:solidFill>
                <a:srgbClr val="000000"/>
              </a:solidFill>
              <a:cs typeface="Times New Roman" pitchFamily="18" charset="0"/>
            </a:endParaRPr>
          </a:p>
          <a:p>
            <a:pPr marL="342900" indent="-342900" defTabSz="457200" eaLnBrk="1" fontAlgn="base" hangingPunct="1">
              <a:spcBef>
                <a:spcPct val="40000"/>
              </a:spcBef>
              <a:spcAft>
                <a:spcPct val="40000"/>
              </a:spcAft>
              <a:defRPr/>
            </a:pPr>
            <a:r>
              <a:rPr lang="de-DE" altLang="de-DE" sz="2400" dirty="0">
                <a:solidFill>
                  <a:srgbClr val="000000"/>
                </a:solidFill>
                <a:cs typeface="Times New Roman" pitchFamily="18" charset="0"/>
              </a:rPr>
              <a:t> Milchproduktion, die weniger von Grasland abhängig ist (auch wenn Grasland oft sehr produktiv ist).</a:t>
            </a:r>
          </a:p>
          <a:p>
            <a:pPr marL="342900" indent="-342900" defTabSz="457200" eaLnBrk="1" fontAlgn="base" hangingPunct="1">
              <a:spcBef>
                <a:spcPct val="40000"/>
              </a:spcBef>
              <a:spcAft>
                <a:spcPct val="40000"/>
              </a:spcAft>
              <a:defRPr/>
            </a:pPr>
            <a:endParaRPr lang="de-DE" altLang="de-DE" sz="2400" dirty="0">
              <a:solidFill>
                <a:srgbClr val="000000"/>
              </a:solidFill>
              <a:cs typeface="Times New Roman" pitchFamily="18" charset="0"/>
            </a:endParaRPr>
          </a:p>
          <a:p>
            <a:pPr marL="342900" indent="-342900" defTabSz="457200" eaLnBrk="1" fontAlgn="base" hangingPunct="1">
              <a:spcBef>
                <a:spcPct val="40000"/>
              </a:spcBef>
              <a:spcAft>
                <a:spcPct val="40000"/>
              </a:spcAft>
              <a:defRPr/>
            </a:pPr>
            <a:r>
              <a:rPr lang="de-DE" altLang="de-DE" sz="2400" dirty="0" smtClean="0">
                <a:solidFill>
                  <a:srgbClr val="000000"/>
                </a:solidFill>
                <a:cs typeface="Times New Roman" pitchFamily="18" charset="0"/>
              </a:rPr>
              <a:t>Marginales </a:t>
            </a:r>
            <a:r>
              <a:rPr lang="de-DE" altLang="de-DE" sz="2400" dirty="0">
                <a:solidFill>
                  <a:srgbClr val="000000"/>
                </a:solidFill>
                <a:cs typeface="Times New Roman" pitchFamily="18" charset="0"/>
              </a:rPr>
              <a:t>Grasland, das zunehmend aus der landwirtschaftlichen Nutzung ausgeschlossen wird.</a:t>
            </a:r>
          </a:p>
        </p:txBody>
      </p:sp>
    </p:spTree>
    <p:extLst>
      <p:ext uri="{BB962C8B-B14F-4D97-AF65-F5344CB8AC3E}">
        <p14:creationId xmlns:p14="http://schemas.microsoft.com/office/powerpoint/2010/main" val="230809203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Aft>
                <a:spcPct val="20000"/>
              </a:spcAft>
              <a:buFontTx/>
              <a:buNone/>
              <a:defRPr/>
            </a:pPr>
            <a:r>
              <a:rPr lang="en-US" altLang="de-DE" sz="2400" b="1" u="sng" dirty="0">
                <a:solidFill>
                  <a:srgbClr val="000000"/>
                </a:solidFill>
                <a:cs typeface="Times New Roman" pitchFamily="18" charset="0"/>
              </a:rPr>
              <a:t>Grünland Ökosystemdienstleistungen - "Die großen Fünf":</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Produktion</a:t>
            </a:r>
          </a:p>
          <a:p>
            <a:pPr defTabSz="457200" eaLnBrk="1" fontAlgn="base" hangingPunct="1">
              <a:spcAft>
                <a:spcPct val="20000"/>
              </a:spcAft>
              <a:buFontTx/>
              <a:buAutoNum type="arabicPeriod"/>
              <a:defRPr/>
            </a:pPr>
            <a:r>
              <a:rPr lang="en-US" altLang="de-DE" sz="2400" b="1" u="sng" dirty="0">
                <a:solidFill>
                  <a:srgbClr val="000000"/>
                </a:solidFill>
                <a:cs typeface="Times New Roman" pitchFamily="18" charset="0"/>
              </a:rPr>
              <a:t>Biodiversität</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Klima</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Kultur</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Wasser</a:t>
            </a:r>
            <a:endParaRPr lang="de-DE" altLang="de-DE" sz="2400" dirty="0">
              <a:solidFill>
                <a:srgbClr val="000000"/>
              </a:solidFill>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3563" y="1655763"/>
            <a:ext cx="3167928"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9801" y="4264117"/>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869950"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Kultur</a:t>
            </a:r>
            <a:endParaRPr lang="de-DE" sz="1600" b="1" dirty="0">
              <a:solidFill>
                <a:srgbClr val="FFFF00"/>
              </a:solidFill>
              <a:latin typeface="Arial"/>
            </a:endParaRPr>
          </a:p>
        </p:txBody>
      </p:sp>
      <p:sp>
        <p:nvSpPr>
          <p:cNvPr id="9" name="Textfeld 8"/>
          <p:cNvSpPr txBox="1"/>
          <p:nvPr/>
        </p:nvSpPr>
        <p:spPr>
          <a:xfrm>
            <a:off x="4811713" y="2838450"/>
            <a:ext cx="1255712" cy="338138"/>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Produktion</a:t>
            </a:r>
            <a:endParaRPr lang="de-DE" sz="1600" b="1" dirty="0">
              <a:solidFill>
                <a:srgbClr val="FFFF00"/>
              </a:solidFill>
              <a:latin typeface="Arial"/>
            </a:endParaRPr>
          </a:p>
        </p:txBody>
      </p:sp>
      <p:sp>
        <p:nvSpPr>
          <p:cNvPr id="10" name="Textfeld 9"/>
          <p:cNvSpPr txBox="1"/>
          <p:nvPr/>
        </p:nvSpPr>
        <p:spPr>
          <a:xfrm>
            <a:off x="1724025" y="5681663"/>
            <a:ext cx="893763" cy="338137"/>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Klima</a:t>
            </a:r>
            <a:endParaRPr lang="de-DE" sz="1600" b="1" dirty="0">
              <a:solidFill>
                <a:srgbClr val="FFFF00"/>
              </a:solidFill>
              <a:latin typeface="Arial"/>
            </a:endParaRPr>
          </a:p>
        </p:txBody>
      </p:sp>
      <p:sp>
        <p:nvSpPr>
          <p:cNvPr id="11" name="Textfeld 10"/>
          <p:cNvSpPr txBox="1"/>
          <p:nvPr/>
        </p:nvSpPr>
        <p:spPr>
          <a:xfrm>
            <a:off x="6827838" y="3408363"/>
            <a:ext cx="1030287" cy="338137"/>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Vielfalt</a:t>
            </a:r>
            <a:endParaRPr lang="de-DE" sz="1600" b="1" dirty="0">
              <a:solidFill>
                <a:srgbClr val="FFFF00"/>
              </a:solidFill>
              <a:latin typeface="Arial"/>
            </a:endParaRPr>
          </a:p>
        </p:txBody>
      </p:sp>
      <p:sp>
        <p:nvSpPr>
          <p:cNvPr id="12" name="Textfeld 11"/>
          <p:cNvSpPr txBox="1"/>
          <p:nvPr/>
        </p:nvSpPr>
        <p:spPr>
          <a:xfrm>
            <a:off x="4183856" y="5705186"/>
            <a:ext cx="720725"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Wasser</a:t>
            </a:r>
            <a:endParaRPr lang="de-DE" sz="1600" b="1" dirty="0">
              <a:solidFill>
                <a:srgbClr val="FFFF00"/>
              </a:solidFill>
              <a:latin typeface="Arial"/>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(Quelle: </a:t>
            </a:r>
            <a:r>
              <a:rPr lang="de-DE" altLang="de-DE" sz="1800" dirty="0" err="1">
                <a:solidFill>
                  <a:prstClr val="black"/>
                </a:solidFill>
                <a:latin typeface="Arial" pitchFamily="34" charset="0"/>
                <a:cs typeface="Arial" pitchFamily="34" charset="0"/>
              </a:rPr>
              <a:t>Isselstein</a:t>
            </a:r>
            <a:r>
              <a:rPr lang="de-DE" altLang="de-DE" sz="1800" dirty="0">
                <a:solidFill>
                  <a:prstClr val="black"/>
                </a:solidFill>
                <a:latin typeface="Arial" pitchFamily="34" charset="0"/>
                <a:cs typeface="Arial" pitchFamily="34" charset="0"/>
              </a:rPr>
              <a:t>, 2018)</a:t>
            </a:r>
          </a:p>
        </p:txBody>
      </p:sp>
    </p:spTree>
    <p:extLst>
      <p:ext uri="{BB962C8B-B14F-4D97-AF65-F5344CB8AC3E}">
        <p14:creationId xmlns:p14="http://schemas.microsoft.com/office/powerpoint/2010/main" val="221098674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577609" y="5344535"/>
            <a:ext cx="295433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r" defTabSz="457200" eaLnBrk="1" fontAlgn="base" hangingPunct="1">
              <a:spcBef>
                <a:spcPct val="0"/>
              </a:spcBef>
              <a:spcAft>
                <a:spcPct val="0"/>
              </a:spcAft>
              <a:buFontTx/>
              <a:buNone/>
              <a:defRPr/>
            </a:pPr>
            <a:r>
              <a:rPr lang="de-DE" altLang="de-DE" sz="1600" b="1" dirty="0">
                <a:solidFill>
                  <a:srgbClr val="000000"/>
                </a:solidFill>
                <a:cs typeface="Arial" pitchFamily="34" charset="0"/>
              </a:rPr>
              <a:t> *) </a:t>
            </a:r>
            <a:r>
              <a:rPr lang="de-DE" altLang="de-DE" sz="1600" b="1" dirty="0" err="1">
                <a:solidFill>
                  <a:srgbClr val="000000"/>
                </a:solidFill>
                <a:cs typeface="Arial" pitchFamily="34" charset="0"/>
              </a:rPr>
              <a:t>produktive und</a:t>
            </a:r>
            <a:r>
              <a:rPr lang="de-DE" altLang="de-DE" sz="1600" b="1" dirty="0">
                <a:solidFill>
                  <a:srgbClr val="000000"/>
                </a:solidFill>
                <a:cs typeface="Arial" pitchFamily="34" charset="0"/>
              </a:rPr>
              <a:t> nicht </a:t>
            </a:r>
            <a:r>
              <a:rPr lang="de-DE" altLang="de-DE" sz="1600" b="1" dirty="0" err="1">
                <a:solidFill>
                  <a:srgbClr val="000000"/>
                </a:solidFill>
                <a:cs typeface="Arial" pitchFamily="34" charset="0"/>
              </a:rPr>
              <a:t>produktive landwirtschaftlich genutzte Flächen</a:t>
            </a:r>
            <a:endParaRPr lang="de-DE" altLang="de-DE" sz="1600" b="1" dirty="0">
              <a:solidFill>
                <a:srgbClr val="000000"/>
              </a:solidFill>
              <a:cs typeface="Arial" pitchFamily="34" charset="0"/>
            </a:endParaRPr>
          </a:p>
        </p:txBody>
      </p:sp>
      <p:sp>
        <p:nvSpPr>
          <p:cNvPr id="3" name="Text Box 6"/>
          <p:cNvSpPr txBox="1">
            <a:spLocks noChangeArrowheads="1"/>
          </p:cNvSpPr>
          <p:nvPr/>
        </p:nvSpPr>
        <p:spPr bwMode="auto">
          <a:xfrm>
            <a:off x="293831" y="413764"/>
            <a:ext cx="7704138" cy="30654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Bef>
                <a:spcPct val="30000"/>
              </a:spcBef>
              <a:spcAft>
                <a:spcPct val="30000"/>
              </a:spcAft>
              <a:buClr>
                <a:srgbClr val="000000"/>
              </a:buClr>
              <a:buFont typeface="Times New Roman" pitchFamily="18" charset="0"/>
              <a:buNone/>
              <a:defRPr/>
            </a:pPr>
            <a:r>
              <a:rPr lang="de-DE" altLang="de-DE" sz="2400" b="1" dirty="0" smtClean="0">
                <a:solidFill>
                  <a:srgbClr val="000000"/>
                </a:solidFill>
                <a:cs typeface="Arial" pitchFamily="34" charset="0"/>
              </a:rPr>
              <a:t>HNV-Fläche in Deutschland („</a:t>
            </a:r>
            <a:r>
              <a:rPr lang="de-DE" altLang="de-DE" sz="2400" b="1" i="1" dirty="0" smtClean="0">
                <a:solidFill>
                  <a:srgbClr val="000000"/>
                </a:solidFill>
                <a:cs typeface="Arial" pitchFamily="34" charset="0"/>
              </a:rPr>
              <a:t>high </a:t>
            </a:r>
            <a:r>
              <a:rPr lang="de-DE" altLang="de-DE" sz="2400" b="1" i="1" dirty="0" err="1" smtClean="0">
                <a:solidFill>
                  <a:srgbClr val="000000"/>
                </a:solidFill>
                <a:cs typeface="Arial" pitchFamily="34" charset="0"/>
              </a:rPr>
              <a:t>nature</a:t>
            </a:r>
            <a:r>
              <a:rPr lang="de-DE" altLang="de-DE" sz="2400" b="1" i="1" dirty="0" smtClean="0">
                <a:solidFill>
                  <a:srgbClr val="000000"/>
                </a:solidFill>
                <a:cs typeface="Arial" pitchFamily="34" charset="0"/>
              </a:rPr>
              <a:t> </a:t>
            </a:r>
            <a:r>
              <a:rPr lang="de-DE" altLang="de-DE" sz="2400" b="1" i="1" dirty="0" err="1" smtClean="0">
                <a:solidFill>
                  <a:srgbClr val="000000"/>
                </a:solidFill>
                <a:cs typeface="Arial" pitchFamily="34" charset="0"/>
              </a:rPr>
              <a:t>value</a:t>
            </a:r>
            <a:r>
              <a:rPr lang="de-DE" altLang="de-DE" sz="2400" b="1" dirty="0" smtClean="0">
                <a:solidFill>
                  <a:srgbClr val="000000"/>
                </a:solidFill>
                <a:cs typeface="Arial" pitchFamily="34" charset="0"/>
              </a:rPr>
              <a:t>“)</a:t>
            </a:r>
            <a:endParaRPr lang="de-DE" altLang="de-DE" sz="2400" b="1" dirty="0">
              <a:solidFill>
                <a:srgbClr val="000000"/>
              </a:solidFill>
              <a:cs typeface="Arial" pitchFamily="34" charset="0"/>
            </a:endParaRPr>
          </a:p>
          <a:p>
            <a:pPr defTabSz="457200" eaLnBrk="1" fontAlgn="base" hangingPunct="1">
              <a:spcBef>
                <a:spcPct val="30000"/>
              </a:spcBef>
              <a:spcAft>
                <a:spcPct val="30000"/>
              </a:spcAft>
              <a:buClr>
                <a:srgbClr val="000000"/>
              </a:buClr>
              <a:buFontTx/>
              <a:buNone/>
              <a:defRPr/>
            </a:pPr>
            <a:endParaRPr lang="de-DE" altLang="de-DE" dirty="0">
              <a:solidFill>
                <a:srgbClr val="000000"/>
              </a:solidFill>
              <a:cs typeface="Arial" pitchFamily="34" charset="0"/>
            </a:endParaRPr>
          </a:p>
          <a:p>
            <a:pPr marL="342900" indent="-342900" defTabSz="457200" eaLnBrk="1" fontAlgn="base" hangingPunct="1">
              <a:spcBef>
                <a:spcPct val="30000"/>
              </a:spcBef>
              <a:spcAft>
                <a:spcPct val="30000"/>
              </a:spcAft>
              <a:buClr>
                <a:srgbClr val="000000"/>
              </a:buClr>
              <a:defRPr/>
            </a:pPr>
            <a:r>
              <a:rPr lang="de-DE" altLang="de-DE" dirty="0">
                <a:solidFill>
                  <a:srgbClr val="000000"/>
                </a:solidFill>
                <a:cs typeface="Arial" pitchFamily="34" charset="0"/>
              </a:rPr>
              <a:t>Grünland </a:t>
            </a:r>
            <a:r>
              <a:rPr lang="de-DE" altLang="de-DE" dirty="0" smtClean="0">
                <a:solidFill>
                  <a:srgbClr val="000000"/>
                </a:solidFill>
                <a:cs typeface="Arial" pitchFamily="34" charset="0"/>
              </a:rPr>
              <a:t>leistet einen wichtigen </a:t>
            </a:r>
            <a:r>
              <a:rPr lang="de-DE" altLang="de-DE" dirty="0">
                <a:solidFill>
                  <a:srgbClr val="000000"/>
                </a:solidFill>
                <a:cs typeface="Arial" pitchFamily="34" charset="0"/>
              </a:rPr>
              <a:t>Beitrag zur </a:t>
            </a:r>
            <a:r>
              <a:rPr lang="de-DE" altLang="de-DE" dirty="0" err="1">
                <a:solidFill>
                  <a:srgbClr val="000000"/>
                </a:solidFill>
                <a:cs typeface="Arial" pitchFamily="34" charset="0"/>
              </a:rPr>
              <a:t>Biodiversität</a:t>
            </a:r>
            <a:r>
              <a:rPr lang="de-DE" altLang="de-DE" dirty="0">
                <a:solidFill>
                  <a:srgbClr val="000000"/>
                </a:solidFill>
                <a:cs typeface="Arial" pitchFamily="34" charset="0"/>
              </a:rPr>
              <a:t> in der ländlichen Landschaft.</a:t>
            </a:r>
          </a:p>
          <a:p>
            <a:pPr marL="342900" indent="-342900" defTabSz="457200" eaLnBrk="1" fontAlgn="base" hangingPunct="1">
              <a:spcBef>
                <a:spcPct val="30000"/>
              </a:spcBef>
              <a:spcAft>
                <a:spcPct val="30000"/>
              </a:spcAft>
              <a:buClr>
                <a:srgbClr val="000000"/>
              </a:buClr>
              <a:defRPr/>
            </a:pPr>
            <a:r>
              <a:rPr lang="de-DE" altLang="de-DE" dirty="0">
                <a:solidFill>
                  <a:srgbClr val="000000"/>
                </a:solidFill>
                <a:cs typeface="Arial" pitchFamily="34" charset="0"/>
              </a:rPr>
              <a:t>z.B. deutschlandweite Studie </a:t>
            </a:r>
            <a:r>
              <a:rPr lang="de-DE" altLang="de-DE" dirty="0" smtClean="0">
                <a:solidFill>
                  <a:srgbClr val="000000"/>
                </a:solidFill>
                <a:cs typeface="Arial" pitchFamily="34" charset="0"/>
              </a:rPr>
              <a:t>über 'High </a:t>
            </a:r>
            <a:r>
              <a:rPr lang="de-DE" altLang="de-DE" dirty="0">
                <a:solidFill>
                  <a:srgbClr val="000000"/>
                </a:solidFill>
                <a:cs typeface="Arial" pitchFamily="34" charset="0"/>
              </a:rPr>
              <a:t>Nature Value (HNV)-Ackerland*)' (</a:t>
            </a:r>
            <a:r>
              <a:rPr lang="de-DE" altLang="de-DE" dirty="0" err="1">
                <a:solidFill>
                  <a:srgbClr val="000000"/>
                </a:solidFill>
                <a:cs typeface="Arial" pitchFamily="34" charset="0"/>
              </a:rPr>
              <a:t>Matzdorf</a:t>
            </a:r>
            <a:r>
              <a:rPr lang="de-DE" altLang="de-DE" dirty="0">
                <a:solidFill>
                  <a:srgbClr val="000000"/>
                </a:solidFill>
                <a:cs typeface="Arial" pitchFamily="34" charset="0"/>
              </a:rPr>
              <a:t> et al. 2010, Fuchs 2011)</a:t>
            </a:r>
          </a:p>
          <a:p>
            <a:pPr defTabSz="457200" eaLnBrk="1" fontAlgn="base" hangingPunct="1">
              <a:spcBef>
                <a:spcPct val="30000"/>
              </a:spcBef>
              <a:spcAft>
                <a:spcPct val="30000"/>
              </a:spcAft>
              <a:buClr>
                <a:srgbClr val="000000"/>
              </a:buClr>
              <a:buFont typeface="Times New Roman" pitchFamily="18" charset="0"/>
              <a:buNone/>
              <a:defRPr/>
            </a:pPr>
            <a:endParaRPr lang="de-DE" altLang="de-DE" dirty="0">
              <a:solidFill>
                <a:srgbClr val="000000"/>
              </a:solidFill>
              <a:cs typeface="Arial" pitchFamily="34" charset="0"/>
            </a:endParaRPr>
          </a:p>
        </p:txBody>
      </p:sp>
      <p:sp>
        <p:nvSpPr>
          <p:cNvPr id="4" name="Text Box 7"/>
          <p:cNvSpPr txBox="1">
            <a:spLocks noChangeArrowheads="1"/>
          </p:cNvSpPr>
          <p:nvPr/>
        </p:nvSpPr>
        <p:spPr bwMode="auto">
          <a:xfrm>
            <a:off x="802987" y="4022725"/>
            <a:ext cx="813421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Aft>
                <a:spcPct val="20000"/>
              </a:spcAft>
              <a:buFontTx/>
              <a:buNone/>
              <a:defRPr/>
            </a:pPr>
            <a:r>
              <a:rPr lang="de-DE" altLang="de-DE" b="1" dirty="0">
                <a:solidFill>
                  <a:srgbClr val="000000"/>
                </a:solidFill>
                <a:cs typeface="Arial" pitchFamily="34" charset="0"/>
              </a:rPr>
              <a:t>HNV-Fläche': 13 % der gesamten landwirtschaftlichen Nutzfläche </a:t>
            </a:r>
          </a:p>
          <a:p>
            <a:pPr defTabSz="457200" eaLnBrk="1" fontAlgn="base" hangingPunct="1">
              <a:spcAft>
                <a:spcPct val="20000"/>
              </a:spcAft>
              <a:buFontTx/>
              <a:buNone/>
              <a:defRPr/>
            </a:pPr>
            <a:r>
              <a:rPr lang="de-DE" altLang="de-DE" b="1" dirty="0" err="1">
                <a:solidFill>
                  <a:srgbClr val="000000"/>
                </a:solidFill>
                <a:cs typeface="Arial" pitchFamily="34" charset="0"/>
              </a:rPr>
              <a:t>hieraus </a:t>
            </a:r>
          </a:p>
          <a:p>
            <a:pPr defTabSz="457200" eaLnBrk="1" fontAlgn="base" hangingPunct="1">
              <a:spcAft>
                <a:spcPct val="20000"/>
              </a:spcAft>
              <a:buFontTx/>
              <a:buNone/>
              <a:defRPr/>
            </a:pPr>
            <a:r>
              <a:rPr lang="de-DE" altLang="de-DE" b="1" dirty="0">
                <a:solidFill>
                  <a:srgbClr val="009900"/>
                </a:solidFill>
                <a:cs typeface="Arial" pitchFamily="34" charset="0"/>
              </a:rPr>
              <a:t>HNV-Grasland':    5,5 % (→ 14 % </a:t>
            </a:r>
            <a:r>
              <a:rPr lang="de-DE" altLang="de-DE" b="1" dirty="0" err="1">
                <a:solidFill>
                  <a:srgbClr val="009900"/>
                </a:solidFill>
                <a:cs typeface="Arial" pitchFamily="34" charset="0"/>
              </a:rPr>
              <a:t>des</a:t>
            </a:r>
            <a:r>
              <a:rPr lang="de-DE" altLang="de-DE" b="1" dirty="0">
                <a:solidFill>
                  <a:srgbClr val="009900"/>
                </a:solidFill>
                <a:cs typeface="Arial" pitchFamily="34" charset="0"/>
              </a:rPr>
              <a:t> gesamten </a:t>
            </a:r>
            <a:r>
              <a:rPr lang="de-DE" altLang="de-DE" b="1" dirty="0" err="1">
                <a:solidFill>
                  <a:srgbClr val="009900"/>
                </a:solidFill>
                <a:cs typeface="Arial" pitchFamily="34" charset="0"/>
              </a:rPr>
              <a:t>Grünlandes</a:t>
            </a:r>
            <a:r>
              <a:rPr lang="de-DE" altLang="de-DE" b="1" dirty="0">
                <a:solidFill>
                  <a:srgbClr val="009900"/>
                </a:solidFill>
                <a:cs typeface="Arial" pitchFamily="34" charset="0"/>
              </a:rPr>
              <a:t>)</a:t>
            </a:r>
          </a:p>
          <a:p>
            <a:pPr defTabSz="457200" eaLnBrk="1" fontAlgn="base" hangingPunct="1">
              <a:spcAft>
                <a:spcPct val="20000"/>
              </a:spcAft>
              <a:buFontTx/>
              <a:buNone/>
              <a:defRPr/>
            </a:pPr>
            <a:r>
              <a:rPr lang="de-DE" altLang="de-DE" b="1" dirty="0">
                <a:solidFill>
                  <a:srgbClr val="CC0000"/>
                </a:solidFill>
                <a:cs typeface="Arial" pitchFamily="34" charset="0"/>
              </a:rPr>
              <a:t>HNV-fähiges</a:t>
            </a:r>
            <a:r>
              <a:rPr lang="de-DE" altLang="de-DE" b="1" dirty="0" err="1">
                <a:solidFill>
                  <a:srgbClr val="CC0000"/>
                </a:solidFill>
                <a:cs typeface="Arial" pitchFamily="34" charset="0"/>
              </a:rPr>
              <a:t> Land</a:t>
            </a:r>
            <a:r>
              <a:rPr lang="de-DE" altLang="de-DE" b="1" dirty="0">
                <a:solidFill>
                  <a:srgbClr val="CC0000"/>
                </a:solidFill>
                <a:cs typeface="Arial" pitchFamily="34" charset="0"/>
              </a:rPr>
              <a:t>': 1,5 %</a:t>
            </a:r>
          </a:p>
          <a:p>
            <a:pPr defTabSz="457200" eaLnBrk="1" fontAlgn="base" hangingPunct="1">
              <a:spcAft>
                <a:spcPct val="20000"/>
              </a:spcAft>
              <a:buFontTx/>
              <a:buNone/>
              <a:defRPr/>
            </a:pPr>
            <a:r>
              <a:rPr lang="de-DE" altLang="de-DE" b="1" dirty="0">
                <a:solidFill>
                  <a:srgbClr val="000099"/>
                </a:solidFill>
                <a:cs typeface="Arial" pitchFamily="34" charset="0"/>
              </a:rPr>
              <a:t>HNV-Elemente':     4,6 %</a:t>
            </a:r>
          </a:p>
        </p:txBody>
      </p:sp>
    </p:spTree>
    <p:extLst>
      <p:ext uri="{BB962C8B-B14F-4D97-AF65-F5344CB8AC3E}">
        <p14:creationId xmlns:p14="http://schemas.microsoft.com/office/powerpoint/2010/main" val="330685655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1813" y="1595009"/>
            <a:ext cx="7862888" cy="4889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250826" y="373078"/>
            <a:ext cx="8424862"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Bef>
                <a:spcPct val="0"/>
              </a:spcBef>
              <a:spcAft>
                <a:spcPct val="0"/>
              </a:spcAft>
              <a:buFontTx/>
              <a:buNone/>
              <a:defRPr/>
            </a:pPr>
            <a:r>
              <a:rPr lang="de-DE" altLang="de-DE" b="1" dirty="0" err="1">
                <a:solidFill>
                  <a:srgbClr val="000000"/>
                </a:solidFill>
                <a:cs typeface="Arial" pitchFamily="34" charset="0"/>
              </a:rPr>
              <a:t>Grünlandfläche</a:t>
            </a:r>
            <a:r>
              <a:rPr lang="de-DE" altLang="de-DE" b="1" dirty="0">
                <a:solidFill>
                  <a:srgbClr val="000000"/>
                </a:solidFill>
                <a:cs typeface="Arial" pitchFamily="34" charset="0"/>
              </a:rPr>
              <a:t> (%) in </a:t>
            </a:r>
            <a:r>
              <a:rPr lang="de-DE" altLang="de-DE" b="1" dirty="0" err="1">
                <a:solidFill>
                  <a:srgbClr val="000000"/>
                </a:solidFill>
                <a:cs typeface="Arial" pitchFamily="34" charset="0"/>
              </a:rPr>
              <a:t>ausgewiesenen Naturschutz- und</a:t>
            </a:r>
            <a:r>
              <a:rPr lang="de-DE" altLang="de-DE" b="1" dirty="0">
                <a:solidFill>
                  <a:srgbClr val="000000"/>
                </a:solidFill>
                <a:cs typeface="Arial" pitchFamily="34" charset="0"/>
              </a:rPr>
              <a:t> umweltsensiblen </a:t>
            </a:r>
            <a:r>
              <a:rPr lang="de-DE" altLang="de-DE" b="1" dirty="0" err="1">
                <a:solidFill>
                  <a:srgbClr val="000000"/>
                </a:solidFill>
                <a:cs typeface="Arial" pitchFamily="34" charset="0"/>
              </a:rPr>
              <a:t>Gebieten</a:t>
            </a:r>
            <a:r>
              <a:rPr lang="de-DE" altLang="de-DE" b="1" dirty="0">
                <a:solidFill>
                  <a:srgbClr val="000000"/>
                </a:solidFill>
                <a:cs typeface="Arial" pitchFamily="34" charset="0"/>
              </a:rPr>
              <a:t> in Deutschland </a:t>
            </a:r>
          </a:p>
          <a:p>
            <a:pPr defTabSz="457200" eaLnBrk="1" fontAlgn="base" hangingPunct="1">
              <a:spcBef>
                <a:spcPct val="0"/>
              </a:spcBef>
              <a:spcAft>
                <a:spcPct val="0"/>
              </a:spcAft>
              <a:buFontTx/>
              <a:buNone/>
              <a:defRPr/>
            </a:pPr>
            <a:r>
              <a:rPr lang="de-DE" altLang="de-DE" sz="1600" dirty="0">
                <a:solidFill>
                  <a:srgbClr val="000000"/>
                </a:solidFill>
                <a:cs typeface="Arial" pitchFamily="34" charset="0"/>
              </a:rPr>
              <a:t>(Osterburg et al. 2009)</a:t>
            </a:r>
          </a:p>
        </p:txBody>
      </p:sp>
    </p:spTree>
    <p:extLst>
      <p:ext uri="{BB962C8B-B14F-4D97-AF65-F5344CB8AC3E}">
        <p14:creationId xmlns:p14="http://schemas.microsoft.com/office/powerpoint/2010/main" val="182044464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3"/>
          <p:cNvSpPr txBox="1">
            <a:spLocks noChangeArrowheads="1"/>
          </p:cNvSpPr>
          <p:nvPr/>
        </p:nvSpPr>
        <p:spPr bwMode="auto">
          <a:xfrm>
            <a:off x="539552" y="332656"/>
            <a:ext cx="7560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spcBef>
                <a:spcPct val="0"/>
              </a:spcBef>
              <a:buFontTx/>
              <a:buNone/>
              <a:defRPr/>
            </a:pPr>
            <a:r>
              <a:rPr lang="en-US" altLang="de-DE" sz="2400" b="1" dirty="0">
                <a:solidFill>
                  <a:prstClr val="black"/>
                </a:solidFill>
                <a:cs typeface="Times New Roman" pitchFamily="18" charset="0"/>
              </a:rPr>
              <a:t>Status der FFH-Lebensräume im Grünland</a:t>
            </a:r>
            <a:endParaRPr lang="de-DE" altLang="de-DE" sz="2400" b="1" dirty="0">
              <a:solidFill>
                <a:prstClr val="black"/>
              </a:solidFill>
              <a:cs typeface="Times New Roman" pitchFamily="18" charset="0"/>
            </a:endParaRPr>
          </a:p>
        </p:txBody>
      </p:sp>
      <p:sp>
        <p:nvSpPr>
          <p:cNvPr id="6" name="Text Box 3"/>
          <p:cNvSpPr txBox="1">
            <a:spLocks noChangeArrowheads="1"/>
          </p:cNvSpPr>
          <p:nvPr/>
        </p:nvSpPr>
        <p:spPr bwMode="auto">
          <a:xfrm>
            <a:off x="6084888" y="6360278"/>
            <a:ext cx="28082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defTabSz="457200" eaLnBrk="1" hangingPunct="1">
              <a:defRPr/>
            </a:pPr>
            <a:r>
              <a:rPr lang="de-DE" altLang="de-DE" sz="1800" b="1" dirty="0">
                <a:solidFill>
                  <a:prstClr val="black"/>
                </a:solidFill>
                <a:latin typeface="Arial" pitchFamily="34" charset="0"/>
                <a:cs typeface="Arial" pitchFamily="34" charset="0"/>
              </a:rPr>
              <a:t>(BFN, 2014)</a:t>
            </a:r>
          </a:p>
        </p:txBody>
      </p:sp>
      <p:grpSp>
        <p:nvGrpSpPr>
          <p:cNvPr id="7" name="Gruppieren 6"/>
          <p:cNvGrpSpPr/>
          <p:nvPr/>
        </p:nvGrpSpPr>
        <p:grpSpPr>
          <a:xfrm>
            <a:off x="467544" y="1057929"/>
            <a:ext cx="8161007" cy="5312366"/>
            <a:chOff x="467544" y="1057929"/>
            <a:chExt cx="8161007" cy="5312366"/>
          </a:xfrm>
        </p:grpSpPr>
        <p:grpSp>
          <p:nvGrpSpPr>
            <p:cNvPr id="3" name="Gruppieren 2"/>
            <p:cNvGrpSpPr/>
            <p:nvPr/>
          </p:nvGrpSpPr>
          <p:grpSpPr>
            <a:xfrm>
              <a:off x="467544" y="1057929"/>
              <a:ext cx="8161007" cy="5312366"/>
              <a:chOff x="467544" y="1057929"/>
              <a:chExt cx="8161007" cy="5312366"/>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1057929"/>
                <a:ext cx="8161007" cy="5302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539552" y="5723964"/>
                <a:ext cx="7920880" cy="646331"/>
              </a:xfrm>
              <a:prstGeom prst="rect">
                <a:avLst/>
              </a:prstGeom>
              <a:solidFill>
                <a:schemeClr val="bg1"/>
              </a:solidFill>
            </p:spPr>
            <p:txBody>
              <a:bodyPr wrap="square" rtlCol="0">
                <a:spAutoFit/>
              </a:bodyPr>
              <a:lstStyle/>
              <a:p>
                <a:pPr defTabSz="457200">
                  <a:defRPr/>
                </a:pPr>
                <a:r>
                  <a:rPr lang="en-US" dirty="0">
                    <a:solidFill>
                      <a:prstClr val="black"/>
                    </a:solidFill>
                    <a:latin typeface="Arial" pitchFamily="34" charset="0"/>
                    <a:cs typeface="Arial" pitchFamily="34" charset="0"/>
                  </a:rPr>
                  <a:t>Trends: = stabil, + besser werden, - schlechter werden, ? unbekannt</a:t>
                </a:r>
              </a:p>
              <a:p>
                <a:pPr defTabSz="457200">
                  <a:defRPr/>
                </a:pPr>
                <a:endParaRPr lang="en-US" dirty="0">
                  <a:solidFill>
                    <a:prstClr val="black"/>
                  </a:solidFill>
                  <a:latin typeface="Arial" pitchFamily="34" charset="0"/>
                  <a:cs typeface="Arial" pitchFamily="34" charset="0"/>
                </a:endParaRPr>
              </a:p>
            </p:txBody>
          </p:sp>
        </p:grpSp>
        <p:sp>
          <p:nvSpPr>
            <p:cNvPr id="4" name="Rechteck 3"/>
            <p:cNvSpPr/>
            <p:nvPr/>
          </p:nvSpPr>
          <p:spPr>
            <a:xfrm>
              <a:off x="539552" y="1057929"/>
              <a:ext cx="7848872" cy="28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endParaRPr>
            </a:p>
          </p:txBody>
        </p:sp>
      </p:grpSp>
    </p:spTree>
    <p:extLst>
      <p:ext uri="{BB962C8B-B14F-4D97-AF65-F5344CB8AC3E}">
        <p14:creationId xmlns:p14="http://schemas.microsoft.com/office/powerpoint/2010/main" val="3954376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074" y="2098531"/>
            <a:ext cx="650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4774" y="5914881"/>
            <a:ext cx="5262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5814724" y="5894243"/>
            <a:ext cx="2046287" cy="304800"/>
          </a:xfrm>
          <a:prstGeom prst="rect">
            <a:avLst/>
          </a:prstGeom>
          <a:noFill/>
        </p:spPr>
        <p:txBody>
          <a:bodyPr wrap="none">
            <a:spAutoFit/>
          </a:bodyPr>
          <a:lstStyle/>
          <a:p>
            <a:pPr defTabSz="457200">
              <a:defRPr/>
            </a:pPr>
            <a:r>
              <a:rPr lang="de-DE" sz="1400" dirty="0" err="1">
                <a:solidFill>
                  <a:prstClr val="black"/>
                </a:solidFill>
              </a:rPr>
              <a:t>Grasnarbe Höhenklasse</a:t>
            </a:r>
            <a:r>
              <a:rPr lang="de-DE" sz="1400" dirty="0">
                <a:solidFill>
                  <a:prstClr val="black"/>
                </a:solidFill>
              </a:rPr>
              <a:t> (cm)</a:t>
            </a:r>
          </a:p>
        </p:txBody>
      </p:sp>
      <p:sp>
        <p:nvSpPr>
          <p:cNvPr id="5" name="Text Box 5"/>
          <p:cNvSpPr txBox="1">
            <a:spLocks noChangeArrowheads="1"/>
          </p:cNvSpPr>
          <p:nvPr/>
        </p:nvSpPr>
        <p:spPr bwMode="auto">
          <a:xfrm rot="16200000">
            <a:off x="-745620" y="3740800"/>
            <a:ext cx="2686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a:solidFill>
                  <a:prstClr val="black"/>
                </a:solidFill>
                <a:latin typeface="Arial" pitchFamily="34" charset="0"/>
                <a:cs typeface="Arial" pitchFamily="34" charset="0"/>
              </a:rPr>
              <a:t>Anzahl der Pflanzenarten/m²</a:t>
            </a:r>
          </a:p>
        </p:txBody>
      </p:sp>
      <p:sp>
        <p:nvSpPr>
          <p:cNvPr id="6" name="Text Box 6"/>
          <p:cNvSpPr txBox="1">
            <a:spLocks noChangeArrowheads="1"/>
          </p:cNvSpPr>
          <p:nvPr/>
        </p:nvSpPr>
        <p:spPr bwMode="auto">
          <a:xfrm>
            <a:off x="2214274" y="5986318"/>
            <a:ext cx="6472526"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0 - 6               6 6 - 12               &gt; 12 Grasnarbenhöhe       </a:t>
            </a:r>
            <a:r>
              <a:rPr lang="de-DE" altLang="de-DE" sz="1800" b="1" dirty="0">
                <a:solidFill>
                  <a:prstClr val="black"/>
                </a:solidFill>
                <a:latin typeface="Arial" pitchFamily="34" charset="0"/>
                <a:cs typeface="Arial" pitchFamily="34" charset="0"/>
              </a:rPr>
              <a:t>cm</a:t>
            </a:r>
          </a:p>
        </p:txBody>
      </p:sp>
      <p:sp>
        <p:nvSpPr>
          <p:cNvPr id="7" name="Text Box 3"/>
          <p:cNvSpPr txBox="1">
            <a:spLocks noChangeArrowheads="1"/>
          </p:cNvSpPr>
          <p:nvPr/>
        </p:nvSpPr>
        <p:spPr bwMode="auto">
          <a:xfrm>
            <a:off x="243897" y="556491"/>
            <a:ext cx="7154430"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spcBef>
                <a:spcPct val="0"/>
              </a:spcBef>
              <a:buFontTx/>
              <a:buNone/>
              <a:defRPr/>
            </a:pPr>
            <a:r>
              <a:rPr lang="de-DE" altLang="de-DE" sz="2200" b="1" dirty="0" smtClean="0">
                <a:solidFill>
                  <a:prstClr val="black"/>
                </a:solidFill>
                <a:cs typeface="Arial" pitchFamily="34" charset="0"/>
              </a:rPr>
              <a:t>Anzahl Pflanzenarten in Bereichen unterschiedlicher Grasnarbenhöhe </a:t>
            </a:r>
            <a:r>
              <a:rPr lang="de-DE" altLang="de-DE" sz="2200" b="1" dirty="0">
                <a:solidFill>
                  <a:prstClr val="black"/>
                </a:solidFill>
                <a:cs typeface="Arial" pitchFamily="34" charset="0"/>
              </a:rPr>
              <a:t>in einem Langzeitweidexperiment</a:t>
            </a:r>
            <a:endParaRPr lang="de-DE" altLang="de-DE" sz="2200" dirty="0">
              <a:solidFill>
                <a:prstClr val="black"/>
              </a:solidFill>
              <a:cs typeface="Arial" pitchFamily="34" charset="0"/>
            </a:endParaRPr>
          </a:p>
        </p:txBody>
      </p:sp>
      <p:sp>
        <p:nvSpPr>
          <p:cNvPr id="8" name="Text Box 8"/>
          <p:cNvSpPr txBox="1">
            <a:spLocks noChangeArrowheads="1"/>
          </p:cNvSpPr>
          <p:nvPr/>
        </p:nvSpPr>
        <p:spPr bwMode="auto">
          <a:xfrm>
            <a:off x="6837867" y="4027055"/>
            <a:ext cx="22320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defTabSz="457200" eaLnBrk="1" hangingPunct="1">
              <a:defRPr/>
            </a:pPr>
            <a:r>
              <a:rPr lang="de-DE" altLang="de-DE" sz="1800" dirty="0">
                <a:solidFill>
                  <a:prstClr val="black"/>
                </a:solidFill>
                <a:latin typeface="Arial" pitchFamily="34" charset="0"/>
                <a:cs typeface="Arial" pitchFamily="34" charset="0"/>
              </a:rPr>
              <a:t>(</a:t>
            </a:r>
            <a:r>
              <a:rPr lang="de-DE" altLang="de-DE" sz="1600" dirty="0" err="1">
                <a:solidFill>
                  <a:prstClr val="black"/>
                </a:solidFill>
                <a:latin typeface="Arial" pitchFamily="34" charset="0"/>
                <a:cs typeface="Arial" pitchFamily="34" charset="0"/>
              </a:rPr>
              <a:t>Wrage</a:t>
            </a:r>
            <a:r>
              <a:rPr lang="de-DE" altLang="de-DE" sz="1600" dirty="0">
                <a:solidFill>
                  <a:prstClr val="black"/>
                </a:solidFill>
                <a:latin typeface="Arial" pitchFamily="34" charset="0"/>
                <a:cs typeface="Arial" pitchFamily="34" charset="0"/>
              </a:rPr>
              <a:t> et al. 2012, </a:t>
            </a:r>
            <a:r>
              <a:rPr lang="de-DE" altLang="de-DE" sz="1600" dirty="0" err="1">
                <a:solidFill>
                  <a:prstClr val="black"/>
                </a:solidFill>
                <a:latin typeface="Arial" pitchFamily="34" charset="0"/>
                <a:cs typeface="Arial" pitchFamily="34" charset="0"/>
              </a:rPr>
              <a:t>AEE</a:t>
            </a:r>
            <a:r>
              <a:rPr lang="de-DE" altLang="de-DE" sz="1600" dirty="0">
                <a:solidFill>
                  <a:prstClr val="black"/>
                </a:solidFill>
                <a:latin typeface="Arial" pitchFamily="34" charset="0"/>
                <a:cs typeface="Arial" pitchFamily="34" charset="0"/>
              </a:rPr>
              <a:t> 155, </a:t>
            </a:r>
            <a:r>
              <a:rPr lang="de-DE" altLang="de-DE" sz="1400" dirty="0">
                <a:solidFill>
                  <a:prstClr val="black"/>
                </a:solidFill>
                <a:latin typeface="Arial" pitchFamily="34" charset="0"/>
                <a:cs typeface="Arial" pitchFamily="34" charset="0"/>
              </a:rPr>
              <a:t>111-116</a:t>
            </a:r>
            <a:r>
              <a:rPr lang="de-DE" altLang="de-DE" sz="1600" dirty="0">
                <a:solidFill>
                  <a:prstClr val="black"/>
                </a:solidFill>
                <a:latin typeface="Arial" pitchFamily="34" charset="0"/>
                <a:cs typeface="Arial" pitchFamily="34" charset="0"/>
              </a:rPr>
              <a:t>)</a:t>
            </a:r>
          </a:p>
        </p:txBody>
      </p:sp>
    </p:spTree>
    <p:extLst>
      <p:ext uri="{BB962C8B-B14F-4D97-AF65-F5344CB8AC3E}">
        <p14:creationId xmlns:p14="http://schemas.microsoft.com/office/powerpoint/2010/main" val="71922307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2149" y="1289050"/>
            <a:ext cx="6769100" cy="4516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6084888" y="6126163"/>
            <a:ext cx="28082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defTabSz="457200" eaLnBrk="1" hangingPunct="1">
              <a:defRPr/>
            </a:pPr>
            <a:r>
              <a:rPr lang="de-DE" altLang="de-DE" sz="1600" dirty="0">
                <a:solidFill>
                  <a:prstClr val="black"/>
                </a:solidFill>
                <a:latin typeface="Arial" pitchFamily="34" charset="0"/>
                <a:cs typeface="Arial" pitchFamily="34" charset="0"/>
              </a:rPr>
              <a:t>(</a:t>
            </a:r>
            <a:r>
              <a:rPr lang="de-DE" altLang="de-DE" sz="1600" dirty="0" err="1">
                <a:solidFill>
                  <a:prstClr val="black"/>
                </a:solidFill>
                <a:latin typeface="Arial" pitchFamily="34" charset="0"/>
                <a:cs typeface="Arial" pitchFamily="34" charset="0"/>
              </a:rPr>
              <a:t>Jerrentrup</a:t>
            </a:r>
            <a:r>
              <a:rPr lang="de-DE" altLang="de-DE" sz="1600" dirty="0">
                <a:solidFill>
                  <a:prstClr val="black"/>
                </a:solidFill>
                <a:latin typeface="Arial" pitchFamily="34" charset="0"/>
                <a:cs typeface="Arial" pitchFamily="34" charset="0"/>
              </a:rPr>
              <a:t> et al. 2014, </a:t>
            </a:r>
            <a:r>
              <a:rPr lang="de-DE" altLang="de-DE" sz="1600" dirty="0" err="1">
                <a:solidFill>
                  <a:prstClr val="black"/>
                </a:solidFill>
                <a:latin typeface="Arial" pitchFamily="34" charset="0"/>
                <a:cs typeface="Arial" pitchFamily="34" charset="0"/>
              </a:rPr>
              <a:t>JApplEcol</a:t>
            </a:r>
            <a:r>
              <a:rPr lang="de-DE" altLang="de-DE" sz="1600" dirty="0">
                <a:solidFill>
                  <a:prstClr val="black"/>
                </a:solidFill>
                <a:latin typeface="Arial" pitchFamily="34" charset="0"/>
                <a:cs typeface="Arial" pitchFamily="34" charset="0"/>
              </a:rPr>
              <a:t> 51, 968-977 </a:t>
            </a:r>
          </a:p>
        </p:txBody>
      </p:sp>
      <p:sp>
        <p:nvSpPr>
          <p:cNvPr id="4" name="Text Box 4"/>
          <p:cNvSpPr txBox="1">
            <a:spLocks noChangeArrowheads="1"/>
          </p:cNvSpPr>
          <p:nvPr/>
        </p:nvSpPr>
        <p:spPr bwMode="auto">
          <a:xfrm>
            <a:off x="0" y="290944"/>
            <a:ext cx="77057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457200" eaLnBrk="1" hangingPunct="1">
              <a:defRPr/>
            </a:pPr>
            <a:r>
              <a:rPr lang="en-US" altLang="de-DE" sz="2200" b="1" dirty="0">
                <a:solidFill>
                  <a:prstClr val="black"/>
                </a:solidFill>
                <a:latin typeface="Arial" pitchFamily="34" charset="0"/>
                <a:cs typeface="Arial" pitchFamily="34" charset="0"/>
              </a:rPr>
              <a:t>Artenreichtum der Schmetterlinge in Bezug auf die Weideintensität in einem Langzeitweidexperiment</a:t>
            </a:r>
            <a:endParaRPr lang="de-DE" altLang="de-DE" sz="2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88745331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261" y="2139039"/>
            <a:ext cx="4119704" cy="402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9499" y="2139039"/>
            <a:ext cx="3783445" cy="454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5"/>
          <p:cNvSpPr>
            <a:spLocks noChangeArrowheads="1"/>
          </p:cNvSpPr>
          <p:nvPr/>
        </p:nvSpPr>
        <p:spPr bwMode="auto">
          <a:xfrm>
            <a:off x="238333" y="527115"/>
            <a:ext cx="811134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defTabSz="457200" eaLnBrk="1" hangingPunct="1">
              <a:spcBef>
                <a:spcPct val="0"/>
              </a:spcBef>
              <a:buFontTx/>
              <a:buNone/>
              <a:defRPr/>
            </a:pPr>
            <a:r>
              <a:rPr lang="de-DE" altLang="de-DE" sz="1800" b="1" dirty="0">
                <a:solidFill>
                  <a:prstClr val="black"/>
                </a:solidFill>
                <a:cs typeface="Arial" charset="0"/>
              </a:rPr>
              <a:t>Betriebs- (linke Abbildung) und Flächenebene (rechte Abbildung) Pflanzenartenvielfalt </a:t>
            </a:r>
            <a:r>
              <a:rPr lang="de-DE" altLang="de-DE" sz="1800" b="1" dirty="0" smtClean="0">
                <a:solidFill>
                  <a:prstClr val="black"/>
                </a:solidFill>
                <a:cs typeface="Arial" charset="0"/>
              </a:rPr>
              <a:t>von Grasland auf Milchviehbetrieben </a:t>
            </a:r>
            <a:r>
              <a:rPr lang="de-DE" altLang="de-DE" sz="1800" b="1" dirty="0">
                <a:solidFill>
                  <a:prstClr val="black"/>
                </a:solidFill>
                <a:cs typeface="Arial" charset="0"/>
              </a:rPr>
              <a:t>in </a:t>
            </a:r>
            <a:r>
              <a:rPr lang="de-DE" altLang="de-DE" sz="1800" b="1" dirty="0" smtClean="0">
                <a:solidFill>
                  <a:prstClr val="black"/>
                </a:solidFill>
                <a:cs typeface="Arial" charset="0"/>
              </a:rPr>
              <a:t>Niedersachsen in Abhängigkeit der Grünlandnutzung</a:t>
            </a:r>
            <a:endParaRPr lang="de-DE" altLang="de-DE" sz="1800" b="1" dirty="0">
              <a:solidFill>
                <a:prstClr val="black"/>
              </a:solidFill>
              <a:cs typeface="Arial" charset="0"/>
            </a:endParaRPr>
          </a:p>
          <a:p>
            <a:pPr defTabSz="457200" eaLnBrk="1" hangingPunct="1">
              <a:spcBef>
                <a:spcPct val="0"/>
              </a:spcBef>
              <a:buFontTx/>
              <a:buNone/>
              <a:defRPr/>
            </a:pPr>
            <a:r>
              <a:rPr lang="de-DE" altLang="de-DE" sz="1400" dirty="0">
                <a:solidFill>
                  <a:prstClr val="black"/>
                </a:solidFill>
                <a:cs typeface="Arial" charset="0"/>
              </a:rPr>
              <a:t>(</a:t>
            </a:r>
            <a:r>
              <a:rPr lang="de-DE" altLang="de-DE" sz="1400" dirty="0" err="1">
                <a:solidFill>
                  <a:prstClr val="black"/>
                </a:solidFill>
                <a:cs typeface="Arial" charset="0"/>
              </a:rPr>
              <a:t>Breitsameter</a:t>
            </a:r>
            <a:r>
              <a:rPr lang="de-DE" altLang="de-DE" sz="1400" dirty="0">
                <a:solidFill>
                  <a:prstClr val="black"/>
                </a:solidFill>
                <a:cs typeface="Arial" charset="0"/>
              </a:rPr>
              <a:t> &amp; Isselstein 2015, GraslSciEur </a:t>
            </a:r>
            <a:r>
              <a:rPr lang="de-DE" altLang="de-DE" sz="1400" dirty="0" err="1">
                <a:solidFill>
                  <a:prstClr val="black"/>
                </a:solidFill>
                <a:cs typeface="Arial" charset="0"/>
              </a:rPr>
              <a:t>20</a:t>
            </a:r>
            <a:r>
              <a:rPr lang="de-DE" altLang="de-DE" sz="1400" dirty="0">
                <a:solidFill>
                  <a:prstClr val="black"/>
                </a:solidFill>
                <a:cs typeface="Arial" charset="0"/>
              </a:rPr>
              <a:t>, 172-174)</a:t>
            </a:r>
          </a:p>
        </p:txBody>
      </p:sp>
    </p:spTree>
    <p:extLst>
      <p:ext uri="{BB962C8B-B14F-4D97-AF65-F5344CB8AC3E}">
        <p14:creationId xmlns:p14="http://schemas.microsoft.com/office/powerpoint/2010/main" val="14616641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Aft>
                <a:spcPct val="20000"/>
              </a:spcAft>
              <a:buFontTx/>
              <a:buNone/>
              <a:defRPr/>
            </a:pPr>
            <a:r>
              <a:rPr lang="en-US" altLang="de-DE" sz="2400" b="1" u="sng" dirty="0">
                <a:solidFill>
                  <a:srgbClr val="000000"/>
                </a:solidFill>
                <a:cs typeface="Times New Roman" pitchFamily="18" charset="0"/>
              </a:rPr>
              <a:t>Grünland Ökosystemdienstleistungen - "Die großen Fünf":</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Produktion</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Biodiversität</a:t>
            </a:r>
          </a:p>
          <a:p>
            <a:pPr defTabSz="457200" eaLnBrk="1" fontAlgn="base" hangingPunct="1">
              <a:spcAft>
                <a:spcPct val="20000"/>
              </a:spcAft>
              <a:buFontTx/>
              <a:buAutoNum type="arabicPeriod"/>
              <a:defRPr/>
            </a:pPr>
            <a:r>
              <a:rPr lang="en-US" altLang="de-DE" sz="2400" b="1" u="sng" dirty="0">
                <a:solidFill>
                  <a:srgbClr val="000000"/>
                </a:solidFill>
                <a:cs typeface="Times New Roman" pitchFamily="18" charset="0"/>
              </a:rPr>
              <a:t>Klima</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Kultur</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Wasser</a:t>
            </a:r>
            <a:endParaRPr lang="de-DE" altLang="de-DE" sz="2400" dirty="0">
              <a:solidFill>
                <a:srgbClr val="000000"/>
              </a:solidFill>
              <a:cs typeface="Times New Roman" pitchFamily="18" charset="0"/>
            </a:endParaRPr>
          </a:p>
        </p:txBody>
      </p:sp>
      <p:pic>
        <p:nvPicPr>
          <p:cNvPr id="7"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3592" y="4163823"/>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1724025" y="5681663"/>
            <a:ext cx="893763" cy="338137"/>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Klima</a:t>
            </a:r>
            <a:endParaRPr lang="de-DE" sz="1600" b="1" dirty="0">
              <a:solidFill>
                <a:srgbClr val="FFFF00"/>
              </a:solidFill>
              <a:latin typeface="Arial"/>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(Quelle: </a:t>
            </a:r>
            <a:r>
              <a:rPr lang="de-DE" altLang="de-DE" sz="1800" dirty="0" err="1">
                <a:solidFill>
                  <a:prstClr val="black"/>
                </a:solidFill>
                <a:latin typeface="Arial" pitchFamily="34" charset="0"/>
                <a:cs typeface="Arial" pitchFamily="34" charset="0"/>
              </a:rPr>
              <a:t>Isselstein</a:t>
            </a:r>
            <a:r>
              <a:rPr lang="de-DE" altLang="de-DE" sz="1800" dirty="0">
                <a:solidFill>
                  <a:prstClr val="black"/>
                </a:solidFill>
                <a:latin typeface="Arial" pitchFamily="34" charset="0"/>
                <a:cs typeface="Arial" pitchFamily="34" charset="0"/>
              </a:rPr>
              <a:t>, 2018)</a:t>
            </a:r>
          </a:p>
        </p:txBody>
      </p:sp>
      <p:sp>
        <p:nvSpPr>
          <p:cNvPr id="14" name="Textfeld 3"/>
          <p:cNvSpPr txBox="1">
            <a:spLocks noChangeArrowheads="1"/>
          </p:cNvSpPr>
          <p:nvPr/>
        </p:nvSpPr>
        <p:spPr bwMode="auto">
          <a:xfrm>
            <a:off x="3923158" y="2448502"/>
            <a:ext cx="51133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lnSpc>
                <a:spcPct val="150000"/>
              </a:lnSpc>
              <a:spcBef>
                <a:spcPct val="0"/>
              </a:spcBef>
              <a:defRPr/>
            </a:pPr>
            <a:r>
              <a:rPr lang="en-US" altLang="de-DE" sz="2400" dirty="0">
                <a:solidFill>
                  <a:prstClr val="black"/>
                </a:solidFill>
                <a:cs typeface="Times New Roman" pitchFamily="18" charset="0"/>
              </a:rPr>
              <a:t>N20- und CH4-Emissionen</a:t>
            </a:r>
          </a:p>
          <a:p>
            <a:pPr defTabSz="457200" eaLnBrk="1" hangingPunct="1">
              <a:lnSpc>
                <a:spcPct val="150000"/>
              </a:lnSpc>
              <a:spcBef>
                <a:spcPct val="0"/>
              </a:spcBef>
              <a:defRPr/>
            </a:pPr>
            <a:r>
              <a:rPr lang="en-US" altLang="de-DE" sz="2400" dirty="0">
                <a:solidFill>
                  <a:prstClr val="black"/>
                </a:solidFill>
                <a:cs typeface="Times New Roman" pitchFamily="18" charset="0"/>
              </a:rPr>
              <a:t>Kohlenstoffabscheidung</a:t>
            </a:r>
            <a:endParaRPr lang="de-DE" altLang="de-DE" sz="2400" dirty="0">
              <a:solidFill>
                <a:prstClr val="black"/>
              </a:solidFill>
              <a:cs typeface="Times New Roman" pitchFamily="18" charset="0"/>
            </a:endParaRPr>
          </a:p>
        </p:txBody>
      </p:sp>
    </p:spTree>
    <p:extLst>
      <p:ext uri="{BB962C8B-B14F-4D97-AF65-F5344CB8AC3E}">
        <p14:creationId xmlns:p14="http://schemas.microsoft.com/office/powerpoint/2010/main" val="2279680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3200" dirty="0"/>
              <a:t>Inno4Grass - Schulungsunterlagen zum praktischen Grünlandmanagement in 8 europäischen Ländern</a:t>
            </a:r>
          </a:p>
        </p:txBody>
      </p:sp>
    </p:spTree>
    <p:extLst>
      <p:ext uri="{BB962C8B-B14F-4D97-AF65-F5344CB8AC3E}">
        <p14:creationId xmlns:p14="http://schemas.microsoft.com/office/powerpoint/2010/main" val="18196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 7"/>
          <p:cNvGraphicFramePr>
            <a:graphicFrameLocks noGrp="1"/>
          </p:cNvGraphicFramePr>
          <p:nvPr>
            <p:extLst>
              <p:ext uri="{D42A27DB-BD31-4B8C-83A1-F6EECF244321}">
                <p14:modId xmlns:p14="http://schemas.microsoft.com/office/powerpoint/2010/main" val="88184687"/>
              </p:ext>
            </p:extLst>
          </p:nvPr>
        </p:nvGraphicFramePr>
        <p:xfrm>
          <a:off x="2382672" y="4595982"/>
          <a:ext cx="4475328" cy="2194560"/>
        </p:xfrm>
        <a:graphic>
          <a:graphicData uri="http://schemas.openxmlformats.org/drawingml/2006/table">
            <a:tbl>
              <a:tblPr firstRow="1" bandRow="1">
                <a:tableStyleId>{F5AB1C69-6EDB-4FF4-983F-18BD219EF322}</a:tableStyleId>
              </a:tblPr>
              <a:tblGrid>
                <a:gridCol w="1491776">
                  <a:extLst>
                    <a:ext uri="{9D8B030D-6E8A-4147-A177-3AD203B41FA5}">
                      <a16:colId xmlns:a16="http://schemas.microsoft.com/office/drawing/2014/main" val="20000"/>
                    </a:ext>
                  </a:extLst>
                </a:gridCol>
                <a:gridCol w="1795768">
                  <a:extLst>
                    <a:ext uri="{9D8B030D-6E8A-4147-A177-3AD203B41FA5}">
                      <a16:colId xmlns:a16="http://schemas.microsoft.com/office/drawing/2014/main" val="20001"/>
                    </a:ext>
                  </a:extLst>
                </a:gridCol>
                <a:gridCol w="1187784">
                  <a:extLst>
                    <a:ext uri="{9D8B030D-6E8A-4147-A177-3AD203B41FA5}">
                      <a16:colId xmlns:a16="http://schemas.microsoft.com/office/drawing/2014/main" val="20002"/>
                    </a:ext>
                  </a:extLst>
                </a:gridCol>
              </a:tblGrid>
              <a:tr h="331086">
                <a:tc>
                  <a:txBody>
                    <a:bodyPr/>
                    <a:lstStyle/>
                    <a:p>
                      <a:pPr algn="r"/>
                      <a:endParaRPr lang="sv-SE" dirty="0"/>
                    </a:p>
                  </a:txBody>
                  <a:tcPr/>
                </a:tc>
                <a:tc gridSpan="2">
                  <a:txBody>
                    <a:bodyPr/>
                    <a:lstStyle/>
                    <a:p>
                      <a:pPr algn="ctr"/>
                      <a:r>
                        <a:rPr lang="sv-SE" dirty="0"/>
                        <a:t>DM-Verlust, %</a:t>
                      </a:r>
                    </a:p>
                  </a:txBody>
                  <a:tcPr/>
                </a:tc>
                <a:tc hMerge="1">
                  <a:txBody>
                    <a:bodyPr/>
                    <a:lstStyle/>
                    <a:p>
                      <a:endParaRPr lang="sv-SE" dirty="0"/>
                    </a:p>
                  </a:txBody>
                  <a:tcPr/>
                </a:tc>
                <a:extLst>
                  <a:ext uri="{0D108BD9-81ED-4DB2-BD59-A6C34878D82A}">
                    <a16:rowId xmlns:a16="http://schemas.microsoft.com/office/drawing/2014/main" val="10000"/>
                  </a:ext>
                </a:extLst>
              </a:tr>
              <a:tr h="331086">
                <a:tc>
                  <a:txBody>
                    <a:bodyPr/>
                    <a:lstStyle/>
                    <a:p>
                      <a:endParaRPr lang="sv-SE" dirty="0"/>
                    </a:p>
                  </a:txBody>
                  <a:tcPr/>
                </a:tc>
                <a:tc>
                  <a:txBody>
                    <a:bodyPr/>
                    <a:lstStyle/>
                    <a:p>
                      <a:pPr algn="l"/>
                      <a:r>
                        <a:rPr lang="sv-SE" dirty="0"/>
                        <a:t>Gesamt</a:t>
                      </a:r>
                    </a:p>
                  </a:txBody>
                  <a:tcPr/>
                </a:tc>
                <a:tc>
                  <a:txBody>
                    <a:bodyPr/>
                    <a:lstStyle/>
                    <a:p>
                      <a:pPr algn="l"/>
                      <a:r>
                        <a:rPr lang="sv-SE" dirty="0" err="1"/>
                        <a:t>Verworfen</a:t>
                      </a:r>
                      <a:endParaRPr lang="sv-SE" dirty="0"/>
                    </a:p>
                  </a:txBody>
                  <a:tcPr/>
                </a:tc>
                <a:extLst>
                  <a:ext uri="{0D108BD9-81ED-4DB2-BD59-A6C34878D82A}">
                    <a16:rowId xmlns:a16="http://schemas.microsoft.com/office/drawing/2014/main" val="10001"/>
                  </a:ext>
                </a:extLst>
              </a:tr>
              <a:tr h="331086">
                <a:tc>
                  <a:txBody>
                    <a:bodyPr/>
                    <a:lstStyle/>
                    <a:p>
                      <a:r>
                        <a:rPr lang="sv-SE" dirty="0"/>
                        <a:t>Bunker</a:t>
                      </a:r>
                    </a:p>
                  </a:txBody>
                  <a:tcPr/>
                </a:tc>
                <a:tc>
                  <a:txBody>
                    <a:bodyPr/>
                    <a:lstStyle/>
                    <a:p>
                      <a:pPr algn="l"/>
                      <a:r>
                        <a:rPr lang="sv-SE" dirty="0"/>
                        <a:t>14.</a:t>
                      </a:r>
                      <a:r>
                        <a:rPr lang="sv-SE" baseline="30000" dirty="0"/>
                        <a:t>1a</a:t>
                      </a:r>
                      <a:r>
                        <a:rPr lang="sv-SE" baseline="0" dirty="0"/>
                        <a:t> (8.7)</a:t>
                      </a:r>
                      <a:endParaRPr lang="sv-SE" dirty="0"/>
                    </a:p>
                  </a:txBody>
                  <a:tcPr/>
                </a:tc>
                <a:tc>
                  <a:txBody>
                    <a:bodyPr/>
                    <a:lstStyle/>
                    <a:p>
                      <a:pPr algn="l"/>
                      <a:r>
                        <a:rPr lang="sv-SE" dirty="0"/>
                        <a:t>3.4 (4.4)</a:t>
                      </a:r>
                    </a:p>
                  </a:txBody>
                  <a:tcPr/>
                </a:tc>
                <a:extLst>
                  <a:ext uri="{0D108BD9-81ED-4DB2-BD59-A6C34878D82A}">
                    <a16:rowId xmlns:a16="http://schemas.microsoft.com/office/drawing/2014/main" val="10002"/>
                  </a:ext>
                </a:extLst>
              </a:tr>
              <a:tr h="331086">
                <a:tc>
                  <a:txBody>
                    <a:bodyPr/>
                    <a:lstStyle/>
                    <a:p>
                      <a:r>
                        <a:rPr lang="sv-SE" dirty="0" err="1"/>
                        <a:t>Rohr</a:t>
                      </a:r>
                      <a:endParaRPr lang="sv-SE" dirty="0"/>
                    </a:p>
                  </a:txBody>
                  <a:tcPr/>
                </a:tc>
                <a:tc>
                  <a:txBody>
                    <a:bodyPr/>
                    <a:lstStyle/>
                    <a:p>
                      <a:pPr algn="l"/>
                      <a:r>
                        <a:rPr lang="sv-SE" dirty="0"/>
                        <a:t>11.5b (9.4)</a:t>
                      </a:r>
                    </a:p>
                  </a:txBody>
                  <a:tcPr/>
                </a:tc>
                <a:tc>
                  <a:txBody>
                    <a:bodyPr/>
                    <a:lstStyle/>
                    <a:p>
                      <a:pPr algn="l"/>
                      <a:r>
                        <a:rPr lang="sv-SE" dirty="0"/>
                        <a:t>1.9 (3.8)</a:t>
                      </a:r>
                    </a:p>
                  </a:txBody>
                  <a:tcPr/>
                </a:tc>
                <a:extLst>
                  <a:ext uri="{0D108BD9-81ED-4DB2-BD59-A6C34878D82A}">
                    <a16:rowId xmlns:a16="http://schemas.microsoft.com/office/drawing/2014/main" val="10003"/>
                  </a:ext>
                </a:extLst>
              </a:tr>
              <a:tr h="331086">
                <a:tc>
                  <a:txBody>
                    <a:bodyPr/>
                    <a:lstStyle/>
                    <a:p>
                      <a:r>
                        <a:rPr lang="sv-SE" dirty="0"/>
                        <a:t>Turm</a:t>
                      </a:r>
                    </a:p>
                  </a:txBody>
                  <a:tcPr/>
                </a:tc>
                <a:tc>
                  <a:txBody>
                    <a:bodyPr/>
                    <a:lstStyle/>
                    <a:p>
                      <a:pPr algn="l"/>
                      <a:r>
                        <a:rPr lang="sv-SE" dirty="0"/>
                        <a:t>23.4ab (2.2)</a:t>
                      </a:r>
                    </a:p>
                  </a:txBody>
                  <a:tcPr/>
                </a:tc>
                <a:tc>
                  <a:txBody>
                    <a:bodyPr/>
                    <a:lstStyle/>
                    <a:p>
                      <a:pPr algn="l"/>
                      <a:r>
                        <a:rPr lang="sv-SE" dirty="0"/>
                        <a:t>0.1 (0.1)</a:t>
                      </a:r>
                    </a:p>
                  </a:txBody>
                  <a:tcPr/>
                </a:tc>
                <a:extLst>
                  <a:ext uri="{0D108BD9-81ED-4DB2-BD59-A6C34878D82A}">
                    <a16:rowId xmlns:a16="http://schemas.microsoft.com/office/drawing/2014/main" val="10004"/>
                  </a:ext>
                </a:extLst>
              </a:tr>
              <a:tr h="331086">
                <a:tc>
                  <a:txBody>
                    <a:bodyPr/>
                    <a:lstStyle/>
                    <a:p>
                      <a:r>
                        <a:rPr lang="sv-SE" dirty="0"/>
                        <a:t>Rundballen</a:t>
                      </a:r>
                    </a:p>
                  </a:txBody>
                  <a:tcPr/>
                </a:tc>
                <a:tc>
                  <a:txBody>
                    <a:bodyPr/>
                    <a:lstStyle/>
                    <a:p>
                      <a:pPr algn="l"/>
                      <a:r>
                        <a:rPr lang="sv-SE" dirty="0"/>
                        <a:t>1.1c (0.4)</a:t>
                      </a:r>
                    </a:p>
                  </a:txBody>
                  <a:tcPr/>
                </a:tc>
                <a:tc>
                  <a:txBody>
                    <a:bodyPr/>
                    <a:lstStyle/>
                    <a:p>
                      <a:pPr algn="l"/>
                      <a:r>
                        <a:rPr lang="sv-SE" dirty="0"/>
                        <a:t>0.0 (0.0)</a:t>
                      </a:r>
                    </a:p>
                  </a:txBody>
                  <a:tcPr/>
                </a:tc>
                <a:extLst>
                  <a:ext uri="{0D108BD9-81ED-4DB2-BD59-A6C34878D82A}">
                    <a16:rowId xmlns:a16="http://schemas.microsoft.com/office/drawing/2014/main" val="10005"/>
                  </a:ext>
                </a:extLst>
              </a:tr>
            </a:tbl>
          </a:graphicData>
        </a:graphic>
      </p:graphicFrame>
      <p:sp>
        <p:nvSpPr>
          <p:cNvPr id="9" name="textruta 8"/>
          <p:cNvSpPr txBox="1"/>
          <p:nvPr/>
        </p:nvSpPr>
        <p:spPr>
          <a:xfrm>
            <a:off x="727683" y="6506113"/>
            <a:ext cx="1462277" cy="307777"/>
          </a:xfrm>
          <a:prstGeom prst="rect">
            <a:avLst/>
          </a:prstGeom>
          <a:noFill/>
        </p:spPr>
        <p:txBody>
          <a:bodyPr wrap="square" rtlCol="0">
            <a:spAutoFit/>
          </a:bodyPr>
          <a:lstStyle/>
          <a:p>
            <a:pPr defTabSz="457200">
              <a:defRPr/>
            </a:pPr>
            <a:r>
              <a:rPr lang="sv-SE" sz="1400" dirty="0">
                <a:solidFill>
                  <a:prstClr val="black"/>
                </a:solidFill>
                <a:cs typeface="Times New Roman" panose="02020603050405020304" pitchFamily="18" charset="0"/>
              </a:rPr>
              <a:t>(Spörndly, 2018)</a:t>
            </a:r>
          </a:p>
        </p:txBody>
      </p:sp>
      <p:sp>
        <p:nvSpPr>
          <p:cNvPr id="2" name="Título 1"/>
          <p:cNvSpPr>
            <a:spLocks noGrp="1"/>
          </p:cNvSpPr>
          <p:nvPr>
            <p:ph type="ctrTitle"/>
          </p:nvPr>
        </p:nvSpPr>
        <p:spPr>
          <a:xfrm>
            <a:off x="70215" y="76200"/>
            <a:ext cx="8006985" cy="1086639"/>
          </a:xfrm>
        </p:spPr>
        <p:txBody>
          <a:bodyPr/>
          <a:lstStyle/>
          <a:p>
            <a:r>
              <a:rPr lang="en-US" sz="2400" dirty="0" err="1">
                <a:solidFill>
                  <a:schemeClr val="tx1"/>
                </a:solidFill>
                <a:latin typeface="+mn-lt"/>
              </a:rPr>
              <a:t>Aktuelle</a:t>
            </a:r>
            <a:r>
              <a:rPr lang="en-US" sz="2400" dirty="0">
                <a:solidFill>
                  <a:schemeClr val="tx1"/>
                </a:solidFill>
                <a:latin typeface="+mn-lt"/>
              </a:rPr>
              <a:t> Untersuchungen zeigen, dass die </a:t>
            </a:r>
            <a:r>
              <a:rPr lang="en-US" sz="2400" dirty="0" err="1">
                <a:solidFill>
                  <a:schemeClr val="tx1"/>
                </a:solidFill>
                <a:latin typeface="+mn-lt"/>
              </a:rPr>
              <a:t>Verluste</a:t>
            </a:r>
            <a:r>
              <a:rPr lang="en-US" sz="2400" dirty="0">
                <a:solidFill>
                  <a:schemeClr val="tx1"/>
                </a:solidFill>
                <a:latin typeface="+mn-lt"/>
              </a:rPr>
              <a:t> </a:t>
            </a:r>
            <a:r>
              <a:rPr lang="en-US" sz="2400" dirty="0" smtClean="0">
                <a:solidFill>
                  <a:schemeClr val="tx1"/>
                </a:solidFill>
                <a:latin typeface="+mn-lt"/>
              </a:rPr>
              <a:t>von </a:t>
            </a:r>
            <a:r>
              <a:rPr lang="en-US" sz="2400" dirty="0" err="1" smtClean="0">
                <a:solidFill>
                  <a:schemeClr val="tx1"/>
                </a:solidFill>
                <a:latin typeface="+mn-lt"/>
              </a:rPr>
              <a:t>Ballensilage</a:t>
            </a:r>
            <a:r>
              <a:rPr lang="en-US" sz="2400" dirty="0" smtClean="0">
                <a:solidFill>
                  <a:schemeClr val="tx1"/>
                </a:solidFill>
                <a:latin typeface="+mn-lt"/>
              </a:rPr>
              <a:t> </a:t>
            </a:r>
            <a:r>
              <a:rPr lang="en-US" sz="2400" dirty="0" err="1" smtClean="0">
                <a:solidFill>
                  <a:schemeClr val="tx1"/>
                </a:solidFill>
                <a:latin typeface="+mn-lt"/>
              </a:rPr>
              <a:t>geringer</a:t>
            </a:r>
            <a:r>
              <a:rPr lang="en-US" sz="2400" dirty="0" smtClean="0">
                <a:solidFill>
                  <a:schemeClr val="tx1"/>
                </a:solidFill>
                <a:latin typeface="+mn-lt"/>
              </a:rPr>
              <a:t> </a:t>
            </a:r>
            <a:r>
              <a:rPr lang="en-US" sz="2400" dirty="0" err="1" smtClean="0">
                <a:solidFill>
                  <a:schemeClr val="tx1"/>
                </a:solidFill>
                <a:latin typeface="+mn-lt"/>
              </a:rPr>
              <a:t>sind</a:t>
            </a:r>
            <a:r>
              <a:rPr lang="en-US" sz="2400" dirty="0" smtClean="0">
                <a:solidFill>
                  <a:schemeClr val="tx1"/>
                </a:solidFill>
                <a:latin typeface="+mn-lt"/>
              </a:rPr>
              <a:t> </a:t>
            </a:r>
            <a:r>
              <a:rPr lang="en-US" sz="2400" dirty="0" err="1" smtClean="0">
                <a:solidFill>
                  <a:schemeClr val="tx1"/>
                </a:solidFill>
                <a:latin typeface="+mn-lt"/>
              </a:rPr>
              <a:t>als</a:t>
            </a:r>
            <a:r>
              <a:rPr lang="en-US" sz="2400" dirty="0" smtClean="0">
                <a:solidFill>
                  <a:schemeClr val="tx1"/>
                </a:solidFill>
                <a:latin typeface="+mn-lt"/>
              </a:rPr>
              <a:t> in </a:t>
            </a:r>
            <a:r>
              <a:rPr lang="en-US" sz="2400" dirty="0" err="1" smtClean="0">
                <a:solidFill>
                  <a:schemeClr val="tx1"/>
                </a:solidFill>
                <a:latin typeface="+mn-lt"/>
              </a:rPr>
              <a:t>Fahrsilosilage</a:t>
            </a:r>
            <a:endParaRPr lang="en-US" sz="2400" dirty="0">
              <a:solidFill>
                <a:schemeClr val="tx1"/>
              </a:solidFill>
              <a:latin typeface="+mn-lt"/>
            </a:endParaRPr>
          </a:p>
        </p:txBody>
      </p:sp>
      <p:pic>
        <p:nvPicPr>
          <p:cNvPr id="5" name="Bildobjekt 4"/>
          <p:cNvPicPr>
            <a:picLocks noChangeAspect="1"/>
          </p:cNvPicPr>
          <p:nvPr/>
        </p:nvPicPr>
        <p:blipFill>
          <a:blip r:embed="rId2"/>
          <a:stretch>
            <a:fillRect/>
          </a:stretch>
        </p:blipFill>
        <p:spPr>
          <a:xfrm>
            <a:off x="1592317" y="1105465"/>
            <a:ext cx="7551683" cy="3343029"/>
          </a:xfrm>
          <a:prstGeom prst="rect">
            <a:avLst/>
          </a:prstGeom>
        </p:spPr>
      </p:pic>
    </p:spTree>
    <p:extLst>
      <p:ext uri="{BB962C8B-B14F-4D97-AF65-F5344CB8AC3E}">
        <p14:creationId xmlns:p14="http://schemas.microsoft.com/office/powerpoint/2010/main" val="209301161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06400" y="593870"/>
            <a:ext cx="7084291"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spcBef>
                <a:spcPct val="0"/>
              </a:spcBef>
              <a:buFontTx/>
              <a:buNone/>
              <a:defRPr/>
            </a:pPr>
            <a:r>
              <a:rPr lang="de-DE" altLang="de-DE" sz="2400" b="1" dirty="0">
                <a:solidFill>
                  <a:prstClr val="black"/>
                </a:solidFill>
                <a:cs typeface="Arial" pitchFamily="34" charset="0"/>
              </a:rPr>
              <a:t>Relative </a:t>
            </a:r>
            <a:r>
              <a:rPr lang="de-DE" altLang="de-DE" sz="2400" b="1" dirty="0" err="1">
                <a:solidFill>
                  <a:prstClr val="black"/>
                </a:solidFill>
                <a:cs typeface="Arial" pitchFamily="34" charset="0"/>
              </a:rPr>
              <a:t>Veränderungen</a:t>
            </a:r>
            <a:r>
              <a:rPr lang="de-DE" altLang="de-DE" sz="2400" b="1" dirty="0">
                <a:solidFill>
                  <a:prstClr val="black"/>
                </a:solidFill>
                <a:cs typeface="Arial" pitchFamily="34" charset="0"/>
              </a:rPr>
              <a:t> (%) des </a:t>
            </a:r>
            <a:r>
              <a:rPr lang="de-DE" altLang="de-DE" sz="2400" b="1" dirty="0" err="1">
                <a:solidFill>
                  <a:prstClr val="black"/>
                </a:solidFill>
                <a:cs typeface="Arial" pitchFamily="34" charset="0"/>
              </a:rPr>
              <a:t>organischen Kohlenstoffs im Boden</a:t>
            </a:r>
            <a:r>
              <a:rPr lang="de-DE" altLang="de-DE" sz="2400" b="1" dirty="0">
                <a:solidFill>
                  <a:prstClr val="black"/>
                </a:solidFill>
                <a:cs typeface="Arial" pitchFamily="34" charset="0"/>
              </a:rPr>
              <a:t> nach einer </a:t>
            </a:r>
            <a:r>
              <a:rPr lang="de-DE" altLang="de-DE" sz="2400" b="1" dirty="0" err="1">
                <a:solidFill>
                  <a:prstClr val="black"/>
                </a:solidFill>
                <a:cs typeface="Arial" pitchFamily="34" charset="0"/>
              </a:rPr>
              <a:t>Landnutzungsänderung </a:t>
            </a:r>
          </a:p>
          <a:p>
            <a:pPr defTabSz="457200" eaLnBrk="1" hangingPunct="1">
              <a:buFontTx/>
              <a:buNone/>
              <a:defRPr/>
            </a:pPr>
            <a:r>
              <a:rPr lang="de-DE" altLang="de-DE" sz="1600" dirty="0">
                <a:solidFill>
                  <a:prstClr val="black"/>
                </a:solidFill>
                <a:cs typeface="Arial" pitchFamily="34" charset="0"/>
              </a:rPr>
              <a:t>(</a:t>
            </a:r>
            <a:r>
              <a:rPr lang="de-DE" altLang="de-DE" sz="1600" dirty="0" err="1">
                <a:solidFill>
                  <a:prstClr val="black"/>
                </a:solidFill>
                <a:cs typeface="Arial" pitchFamily="34" charset="0"/>
              </a:rPr>
              <a:t>Poeplau</a:t>
            </a:r>
            <a:r>
              <a:rPr lang="de-DE" altLang="de-DE" sz="1600" dirty="0">
                <a:solidFill>
                  <a:prstClr val="black"/>
                </a:solidFill>
                <a:cs typeface="Arial" pitchFamily="34" charset="0"/>
              </a:rPr>
              <a:t> et al. 2011, GCB 17, 2415-2427)</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0" y="3127808"/>
            <a:ext cx="2638425"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575" y="3127808"/>
            <a:ext cx="2590800"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38838" y="3108758"/>
            <a:ext cx="2559050"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939800" y="2694421"/>
            <a:ext cx="7372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spcBef>
                <a:spcPct val="0"/>
              </a:spcBef>
              <a:buFontTx/>
              <a:buNone/>
              <a:defRPr/>
            </a:pPr>
            <a:r>
              <a:rPr lang="de-DE" altLang="de-DE" b="1">
                <a:solidFill>
                  <a:prstClr val="black"/>
                </a:solidFill>
              </a:rPr>
              <a:t>Ackerbau bis             Gras bis Ackerbau               bis Wald</a:t>
            </a:r>
          </a:p>
        </p:txBody>
      </p:sp>
      <p:sp>
        <p:nvSpPr>
          <p:cNvPr id="7" name="Rectangle 7"/>
          <p:cNvSpPr>
            <a:spLocks noChangeArrowheads="1"/>
          </p:cNvSpPr>
          <p:nvPr/>
        </p:nvSpPr>
        <p:spPr bwMode="auto">
          <a:xfrm>
            <a:off x="971550" y="3199246"/>
            <a:ext cx="28733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spcBef>
                <a:spcPct val="0"/>
              </a:spcBef>
              <a:buFontTx/>
              <a:buNone/>
              <a:defRPr/>
            </a:pPr>
            <a:endParaRPr lang="de-DE" altLang="de-DE" sz="2400">
              <a:solidFill>
                <a:prstClr val="black"/>
              </a:solidFill>
              <a:latin typeface="Tahoma" pitchFamily="34" charset="0"/>
            </a:endParaRPr>
          </a:p>
        </p:txBody>
      </p:sp>
      <p:sp>
        <p:nvSpPr>
          <p:cNvPr id="8" name="Rectangle 8"/>
          <p:cNvSpPr>
            <a:spLocks noChangeArrowheads="1"/>
          </p:cNvSpPr>
          <p:nvPr/>
        </p:nvSpPr>
        <p:spPr bwMode="auto">
          <a:xfrm>
            <a:off x="8172450" y="3199246"/>
            <a:ext cx="28733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spcBef>
                <a:spcPct val="0"/>
              </a:spcBef>
              <a:buFontTx/>
              <a:buNone/>
              <a:defRPr/>
            </a:pPr>
            <a:endParaRPr lang="de-DE" altLang="de-DE" sz="2400">
              <a:solidFill>
                <a:prstClr val="black"/>
              </a:solidFill>
              <a:latin typeface="Tahoma" pitchFamily="34" charset="0"/>
            </a:endParaRPr>
          </a:p>
        </p:txBody>
      </p:sp>
      <p:sp>
        <p:nvSpPr>
          <p:cNvPr id="9" name="Rectangle 9"/>
          <p:cNvSpPr>
            <a:spLocks noChangeArrowheads="1"/>
          </p:cNvSpPr>
          <p:nvPr/>
        </p:nvSpPr>
        <p:spPr bwMode="auto">
          <a:xfrm>
            <a:off x="5364163" y="3199246"/>
            <a:ext cx="287337"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spcBef>
                <a:spcPct val="0"/>
              </a:spcBef>
              <a:buFontTx/>
              <a:buNone/>
              <a:defRPr/>
            </a:pPr>
            <a:endParaRPr lang="de-DE" altLang="de-DE" sz="2400">
              <a:solidFill>
                <a:prstClr val="black"/>
              </a:solidFill>
              <a:latin typeface="Tahoma" pitchFamily="34" charset="0"/>
            </a:endParaRPr>
          </a:p>
        </p:txBody>
      </p:sp>
      <p:sp>
        <p:nvSpPr>
          <p:cNvPr id="10" name="Text Box 10"/>
          <p:cNvSpPr txBox="1">
            <a:spLocks noChangeArrowheads="1"/>
          </p:cNvSpPr>
          <p:nvPr/>
        </p:nvSpPr>
        <p:spPr bwMode="auto">
          <a:xfrm>
            <a:off x="3059113" y="5431271"/>
            <a:ext cx="30321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spcBef>
                <a:spcPct val="0"/>
              </a:spcBef>
              <a:buFontTx/>
              <a:buNone/>
              <a:defRPr/>
            </a:pPr>
            <a:r>
              <a:rPr lang="de-DE" altLang="de-DE" sz="1800">
                <a:solidFill>
                  <a:prstClr val="black"/>
                </a:solidFill>
              </a:rPr>
              <a:t>Jahre nach Landnutzungsänderung</a:t>
            </a:r>
          </a:p>
        </p:txBody>
      </p:sp>
      <p:sp>
        <p:nvSpPr>
          <p:cNvPr id="11" name="Freeform 11"/>
          <p:cNvSpPr>
            <a:spLocks/>
          </p:cNvSpPr>
          <p:nvPr/>
        </p:nvSpPr>
        <p:spPr bwMode="auto">
          <a:xfrm>
            <a:off x="971550" y="3775508"/>
            <a:ext cx="2087563" cy="1008063"/>
          </a:xfrm>
          <a:custGeom>
            <a:avLst/>
            <a:gdLst>
              <a:gd name="T0" fmla="*/ 0 w 1315"/>
              <a:gd name="T1" fmla="*/ 2147483647 h 635"/>
              <a:gd name="T2" fmla="*/ 2147483647 w 1315"/>
              <a:gd name="T3" fmla="*/ 2147483647 h 635"/>
              <a:gd name="T4" fmla="*/ 2147483647 w 1315"/>
              <a:gd name="T5" fmla="*/ 2147483647 h 635"/>
              <a:gd name="T6" fmla="*/ 2147483647 w 1315"/>
              <a:gd name="T7" fmla="*/ 2147483647 h 635"/>
              <a:gd name="T8" fmla="*/ 2147483647 w 1315"/>
              <a:gd name="T9" fmla="*/ 0 h 6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5" h="635">
                <a:moveTo>
                  <a:pt x="0" y="635"/>
                </a:moveTo>
                <a:cubicBezTo>
                  <a:pt x="49" y="574"/>
                  <a:pt x="98" y="514"/>
                  <a:pt x="181" y="454"/>
                </a:cubicBezTo>
                <a:cubicBezTo>
                  <a:pt x="264" y="394"/>
                  <a:pt x="378" y="332"/>
                  <a:pt x="499" y="272"/>
                </a:cubicBezTo>
                <a:cubicBezTo>
                  <a:pt x="620" y="212"/>
                  <a:pt x="771" y="136"/>
                  <a:pt x="907" y="91"/>
                </a:cubicBezTo>
                <a:cubicBezTo>
                  <a:pt x="1043" y="46"/>
                  <a:pt x="1179" y="23"/>
                  <a:pt x="1315" y="0"/>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defRPr/>
            </a:pPr>
            <a:endParaRPr lang="de-DE">
              <a:solidFill>
                <a:prstClr val="black"/>
              </a:solidFill>
            </a:endParaRPr>
          </a:p>
        </p:txBody>
      </p:sp>
      <p:sp>
        <p:nvSpPr>
          <p:cNvPr id="12" name="Freeform 12"/>
          <p:cNvSpPr>
            <a:spLocks/>
          </p:cNvSpPr>
          <p:nvPr/>
        </p:nvSpPr>
        <p:spPr bwMode="auto">
          <a:xfrm>
            <a:off x="3635375" y="3559608"/>
            <a:ext cx="2112963" cy="658813"/>
          </a:xfrm>
          <a:custGeom>
            <a:avLst/>
            <a:gdLst>
              <a:gd name="T0" fmla="*/ 2147483647 w 1331"/>
              <a:gd name="T1" fmla="*/ 0 h 415"/>
              <a:gd name="T2" fmla="*/ 2147483647 w 1331"/>
              <a:gd name="T3" fmla="*/ 2147483647 h 415"/>
              <a:gd name="T4" fmla="*/ 2147483647 w 1331"/>
              <a:gd name="T5" fmla="*/ 2147483647 h 415"/>
              <a:gd name="T6" fmla="*/ 2147483647 w 1331"/>
              <a:gd name="T7" fmla="*/ 2147483647 h 415"/>
              <a:gd name="T8" fmla="*/ 2147483647 w 1331"/>
              <a:gd name="T9" fmla="*/ 2147483647 h 415"/>
              <a:gd name="T10" fmla="*/ 2147483647 w 1331"/>
              <a:gd name="T11" fmla="*/ 2147483647 h 415"/>
              <a:gd name="T12" fmla="*/ 2147483647 w 1331"/>
              <a:gd name="T13" fmla="*/ 2147483647 h 415"/>
              <a:gd name="T14" fmla="*/ 2147483647 w 1331"/>
              <a:gd name="T15" fmla="*/ 2147483647 h 4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1" h="415">
                <a:moveTo>
                  <a:pt x="15" y="0"/>
                </a:moveTo>
                <a:cubicBezTo>
                  <a:pt x="15" y="23"/>
                  <a:pt x="15" y="46"/>
                  <a:pt x="15" y="91"/>
                </a:cubicBezTo>
                <a:cubicBezTo>
                  <a:pt x="15" y="136"/>
                  <a:pt x="7" y="227"/>
                  <a:pt x="15" y="272"/>
                </a:cubicBezTo>
                <a:cubicBezTo>
                  <a:pt x="23" y="317"/>
                  <a:pt x="46" y="340"/>
                  <a:pt x="61" y="363"/>
                </a:cubicBezTo>
                <a:cubicBezTo>
                  <a:pt x="76" y="386"/>
                  <a:pt x="91" y="401"/>
                  <a:pt x="106" y="408"/>
                </a:cubicBezTo>
                <a:cubicBezTo>
                  <a:pt x="121" y="415"/>
                  <a:pt x="136" y="408"/>
                  <a:pt x="151" y="408"/>
                </a:cubicBezTo>
                <a:cubicBezTo>
                  <a:pt x="166" y="408"/>
                  <a:pt x="0" y="408"/>
                  <a:pt x="197" y="408"/>
                </a:cubicBezTo>
                <a:cubicBezTo>
                  <a:pt x="394" y="408"/>
                  <a:pt x="862" y="408"/>
                  <a:pt x="1331" y="408"/>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defRPr/>
            </a:pPr>
            <a:endParaRPr lang="de-DE">
              <a:solidFill>
                <a:prstClr val="black"/>
              </a:solidFill>
            </a:endParaRPr>
          </a:p>
        </p:txBody>
      </p:sp>
      <p:sp>
        <p:nvSpPr>
          <p:cNvPr id="13" name="Freeform 13"/>
          <p:cNvSpPr>
            <a:spLocks/>
          </p:cNvSpPr>
          <p:nvPr/>
        </p:nvSpPr>
        <p:spPr bwMode="auto">
          <a:xfrm>
            <a:off x="6372225" y="4135871"/>
            <a:ext cx="1871663" cy="420687"/>
          </a:xfrm>
          <a:custGeom>
            <a:avLst/>
            <a:gdLst>
              <a:gd name="T0" fmla="*/ 0 w 1179"/>
              <a:gd name="T1" fmla="*/ 2147483647 h 265"/>
              <a:gd name="T2" fmla="*/ 2147483647 w 1179"/>
              <a:gd name="T3" fmla="*/ 2147483647 h 265"/>
              <a:gd name="T4" fmla="*/ 2147483647 w 1179"/>
              <a:gd name="T5" fmla="*/ 2147483647 h 265"/>
              <a:gd name="T6" fmla="*/ 2147483647 w 1179"/>
              <a:gd name="T7" fmla="*/ 0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79" h="265">
                <a:moveTo>
                  <a:pt x="0" y="181"/>
                </a:moveTo>
                <a:cubicBezTo>
                  <a:pt x="60" y="200"/>
                  <a:pt x="121" y="219"/>
                  <a:pt x="227" y="227"/>
                </a:cubicBezTo>
                <a:cubicBezTo>
                  <a:pt x="333" y="235"/>
                  <a:pt x="476" y="265"/>
                  <a:pt x="635" y="227"/>
                </a:cubicBezTo>
                <a:cubicBezTo>
                  <a:pt x="794" y="189"/>
                  <a:pt x="986" y="94"/>
                  <a:pt x="1179" y="0"/>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defRPr/>
            </a:pPr>
            <a:endParaRPr lang="de-DE">
              <a:solidFill>
                <a:prstClr val="black"/>
              </a:solidFill>
            </a:endParaRPr>
          </a:p>
        </p:txBody>
      </p:sp>
    </p:spTree>
    <p:extLst>
      <p:ext uri="{BB962C8B-B14F-4D97-AF65-F5344CB8AC3E}">
        <p14:creationId xmlns:p14="http://schemas.microsoft.com/office/powerpoint/2010/main" val="222167766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3"/>
          <p:cNvSpPr txBox="1">
            <a:spLocks noChangeArrowheads="1"/>
          </p:cNvSpPr>
          <p:nvPr/>
        </p:nvSpPr>
        <p:spPr bwMode="auto">
          <a:xfrm>
            <a:off x="179512" y="144860"/>
            <a:ext cx="51133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indent="0" defTabSz="457200" eaLnBrk="1" hangingPunct="1">
              <a:lnSpc>
                <a:spcPct val="150000"/>
              </a:lnSpc>
              <a:spcBef>
                <a:spcPct val="0"/>
              </a:spcBef>
              <a:buFontTx/>
              <a:buNone/>
              <a:defRPr/>
            </a:pPr>
            <a:r>
              <a:rPr lang="en-US" altLang="de-DE" sz="2400" b="1" dirty="0">
                <a:solidFill>
                  <a:prstClr val="black"/>
                </a:solidFill>
                <a:cs typeface="Times New Roman" pitchFamily="18" charset="0"/>
              </a:rPr>
              <a:t>Kohlenstoffabscheidung</a:t>
            </a:r>
            <a:endParaRPr lang="de-DE" altLang="de-DE" sz="2400" b="1" dirty="0">
              <a:solidFill>
                <a:prstClr val="black"/>
              </a:solidFill>
              <a:cs typeface="Times New Roman" pitchFamily="18" charset="0"/>
            </a:endParaRPr>
          </a:p>
        </p:txBody>
      </p:sp>
      <p:sp>
        <p:nvSpPr>
          <p:cNvPr id="4" name="Textfeld 3"/>
          <p:cNvSpPr txBox="1"/>
          <p:nvPr/>
        </p:nvSpPr>
        <p:spPr>
          <a:xfrm>
            <a:off x="179512" y="5229200"/>
            <a:ext cx="8823524" cy="1138773"/>
          </a:xfrm>
          <a:prstGeom prst="rect">
            <a:avLst/>
          </a:prstGeom>
          <a:noFill/>
        </p:spPr>
        <p:txBody>
          <a:bodyPr wrap="square" rtlCol="0">
            <a:spAutoFit/>
          </a:bodyPr>
          <a:lstStyle/>
          <a:p>
            <a:pPr defTabSz="457200">
              <a:defRPr/>
            </a:pPr>
            <a:r>
              <a:rPr lang="en-US" b="1" dirty="0">
                <a:solidFill>
                  <a:prstClr val="black"/>
                </a:solidFill>
                <a:latin typeface="Arial" pitchFamily="34" charset="0"/>
                <a:cs typeface="Arial" pitchFamily="34" charset="0"/>
              </a:rPr>
              <a:t>Simulationsstudie über die durchschnittliche jährliche Nettoauswirkung (t C ha</a:t>
            </a:r>
            <a:r>
              <a:rPr lang="en-US" b="1" baseline="30000" dirty="0">
                <a:solidFill>
                  <a:prstClr val="black"/>
                </a:solidFill>
                <a:latin typeface="Arial" pitchFamily="34" charset="0"/>
                <a:cs typeface="Arial" pitchFamily="34" charset="0"/>
              </a:rPr>
              <a:t>-1</a:t>
            </a:r>
            <a:r>
              <a:rPr lang="en-US" b="1" dirty="0">
                <a:solidFill>
                  <a:prstClr val="black"/>
                </a:solidFill>
                <a:latin typeface="Arial" pitchFamily="34" charset="0"/>
                <a:cs typeface="Arial" pitchFamily="34" charset="0"/>
              </a:rPr>
              <a:t>) auf den Kohlenstoffgehalt der organischen Substanz des Bodens durch die Umwandlung von Ackerland in Grünland. </a:t>
            </a:r>
          </a:p>
          <a:p>
            <a:pPr defTabSz="457200">
              <a:defRPr/>
            </a:pPr>
            <a:r>
              <a:rPr lang="en-US" sz="1400" dirty="0">
                <a:solidFill>
                  <a:prstClr val="black"/>
                </a:solidFill>
                <a:latin typeface="Arial" pitchFamily="34" charset="0"/>
                <a:cs typeface="Arial" pitchFamily="34" charset="0"/>
              </a:rPr>
              <a:t>(</a:t>
            </a:r>
            <a:r>
              <a:rPr lang="en-US" sz="1400" dirty="0" err="1">
                <a:solidFill>
                  <a:prstClr val="black"/>
                </a:solidFill>
                <a:latin typeface="Arial" pitchFamily="34" charset="0"/>
                <a:cs typeface="Arial" pitchFamily="34" charset="0"/>
              </a:rPr>
              <a:t>Vleeshouwers</a:t>
            </a:r>
            <a:r>
              <a:rPr lang="en-US" sz="1400" dirty="0">
                <a:solidFill>
                  <a:prstClr val="black"/>
                </a:solidFill>
                <a:latin typeface="Arial" pitchFamily="34" charset="0"/>
                <a:cs typeface="Arial" pitchFamily="34" charset="0"/>
              </a:rPr>
              <a:t> und </a:t>
            </a:r>
            <a:r>
              <a:rPr lang="en-US" sz="1400" dirty="0" err="1">
                <a:solidFill>
                  <a:prstClr val="black"/>
                </a:solidFill>
                <a:latin typeface="Arial" pitchFamily="34" charset="0"/>
                <a:cs typeface="Arial" pitchFamily="34" charset="0"/>
              </a:rPr>
              <a:t>Verhagen</a:t>
            </a:r>
            <a:r>
              <a:rPr lang="en-US" sz="1400" dirty="0">
                <a:solidFill>
                  <a:prstClr val="black"/>
                </a:solidFill>
                <a:latin typeface="Arial" pitchFamily="34" charset="0"/>
                <a:cs typeface="Arial" pitchFamily="34" charset="0"/>
              </a:rPr>
              <a:t>, 2002)</a:t>
            </a:r>
          </a:p>
        </p:txBody>
      </p:sp>
      <p:grpSp>
        <p:nvGrpSpPr>
          <p:cNvPr id="6" name="Gruppieren 5"/>
          <p:cNvGrpSpPr/>
          <p:nvPr/>
        </p:nvGrpSpPr>
        <p:grpSpPr>
          <a:xfrm>
            <a:off x="2051720" y="956785"/>
            <a:ext cx="4772025" cy="4385409"/>
            <a:chOff x="2051720" y="836712"/>
            <a:chExt cx="4772025" cy="4385409"/>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0796" y="836712"/>
              <a:ext cx="4333875" cy="3324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1720" y="4005064"/>
              <a:ext cx="4772025" cy="847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4103761" y="4852789"/>
              <a:ext cx="936475" cy="369332"/>
            </a:xfrm>
            <a:prstGeom prst="rect">
              <a:avLst/>
            </a:prstGeom>
          </p:spPr>
          <p:txBody>
            <a:bodyPr wrap="none">
              <a:spAutoFit/>
            </a:bodyPr>
            <a:lstStyle/>
            <a:p>
              <a:pPr defTabSz="457200">
                <a:defRPr/>
              </a:pPr>
              <a:r>
                <a:rPr lang="en-US" dirty="0">
                  <a:solidFill>
                    <a:prstClr val="black"/>
                  </a:solidFill>
                  <a:latin typeface="Arial" pitchFamily="34" charset="0"/>
                  <a:cs typeface="Arial" pitchFamily="34" charset="0"/>
                </a:rPr>
                <a:t>t C ha</a:t>
              </a:r>
              <a:r>
                <a:rPr lang="en-US" baseline="30000" dirty="0">
                  <a:solidFill>
                    <a:prstClr val="black"/>
                  </a:solidFill>
                  <a:latin typeface="Arial" pitchFamily="34" charset="0"/>
                  <a:cs typeface="Arial" pitchFamily="34" charset="0"/>
                </a:rPr>
                <a:t>-1</a:t>
              </a:r>
              <a:endParaRPr lang="en-US" baseline="30000" dirty="0">
                <a:solidFill>
                  <a:prstClr val="black"/>
                </a:solidFill>
              </a:endParaRPr>
            </a:p>
          </p:txBody>
        </p:sp>
      </p:grpSp>
    </p:spTree>
    <p:extLst>
      <p:ext uri="{BB962C8B-B14F-4D97-AF65-F5344CB8AC3E}">
        <p14:creationId xmlns:p14="http://schemas.microsoft.com/office/powerpoint/2010/main" val="52094174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866798"/>
            <a:ext cx="6336704" cy="4875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6"/>
          <p:cNvSpPr txBox="1">
            <a:spLocks noChangeArrowheads="1"/>
          </p:cNvSpPr>
          <p:nvPr/>
        </p:nvSpPr>
        <p:spPr bwMode="auto">
          <a:xfrm>
            <a:off x="2843809" y="470273"/>
            <a:ext cx="46805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400" b="1" dirty="0">
                <a:solidFill>
                  <a:prstClr val="black"/>
                </a:solidFill>
                <a:latin typeface="Arial" pitchFamily="34" charset="0"/>
                <a:cs typeface="Arial" pitchFamily="34" charset="0"/>
              </a:rPr>
              <a:t>(</a:t>
            </a:r>
            <a:r>
              <a:rPr lang="de-DE" altLang="de-DE" sz="1400" dirty="0">
                <a:solidFill>
                  <a:prstClr val="black"/>
                </a:solidFill>
                <a:latin typeface="Arial" pitchFamily="34" charset="0"/>
                <a:cs typeface="Arial" pitchFamily="34" charset="0"/>
              </a:rPr>
              <a:t>Reinsch et al. 2018, </a:t>
            </a:r>
            <a:r>
              <a:rPr lang="de-DE" altLang="de-DE" sz="1400" dirty="0" err="1">
                <a:solidFill>
                  <a:prstClr val="black"/>
                </a:solidFill>
                <a:latin typeface="Arial" pitchFamily="34" charset="0"/>
                <a:cs typeface="Arial" pitchFamily="34" charset="0"/>
              </a:rPr>
              <a:t>SoilTillageRes</a:t>
            </a:r>
            <a:r>
              <a:rPr lang="de-DE" altLang="de-DE" sz="1400" dirty="0">
                <a:solidFill>
                  <a:prstClr val="black"/>
                </a:solidFill>
                <a:latin typeface="Arial" pitchFamily="34" charset="0"/>
                <a:cs typeface="Arial" pitchFamily="34" charset="0"/>
              </a:rPr>
              <a:t> 175, 119-129</a:t>
            </a:r>
            <a:r>
              <a:rPr lang="de-DE" altLang="de-DE" sz="1400" b="1" dirty="0">
                <a:solidFill>
                  <a:prstClr val="black"/>
                </a:solidFill>
                <a:latin typeface="Arial" pitchFamily="34" charset="0"/>
                <a:cs typeface="Arial" pitchFamily="34" charset="0"/>
              </a:rPr>
              <a:t>)</a:t>
            </a:r>
          </a:p>
        </p:txBody>
      </p:sp>
      <p:sp>
        <p:nvSpPr>
          <p:cNvPr id="2" name="Textfeld 1"/>
          <p:cNvSpPr txBox="1"/>
          <p:nvPr/>
        </p:nvSpPr>
        <p:spPr>
          <a:xfrm>
            <a:off x="5518226" y="5892761"/>
            <a:ext cx="3604864" cy="954107"/>
          </a:xfrm>
          <a:prstGeom prst="rect">
            <a:avLst/>
          </a:prstGeom>
          <a:noFill/>
        </p:spPr>
        <p:txBody>
          <a:bodyPr wrap="square" rtlCol="0">
            <a:spAutoFit/>
          </a:bodyPr>
          <a:lstStyle/>
          <a:p>
            <a:pPr defTabSz="457200">
              <a:defRPr/>
            </a:pPr>
            <a:r>
              <a:rPr lang="de-DE" sz="1400" dirty="0">
                <a:solidFill>
                  <a:prstClr val="black"/>
                </a:solidFill>
                <a:latin typeface="Arial" pitchFamily="34" charset="0"/>
                <a:cs typeface="Arial" pitchFamily="34" charset="0"/>
              </a:rPr>
              <a:t>PG: </a:t>
            </a:r>
            <a:r>
              <a:rPr lang="de-DE" sz="1400" dirty="0" err="1">
                <a:solidFill>
                  <a:prstClr val="black"/>
                </a:solidFill>
                <a:latin typeface="Arial" pitchFamily="34" charset="0"/>
                <a:cs typeface="Arial" pitchFamily="34" charset="0"/>
              </a:rPr>
              <a:t>Dauergrünland ungestört</a:t>
            </a:r>
            <a:endParaRPr lang="de-DE" sz="1400" dirty="0">
              <a:solidFill>
                <a:prstClr val="black"/>
              </a:solidFill>
              <a:latin typeface="Arial" pitchFamily="34" charset="0"/>
              <a:cs typeface="Arial" pitchFamily="34" charset="0"/>
            </a:endParaRPr>
          </a:p>
          <a:p>
            <a:pPr defTabSz="457200">
              <a:defRPr/>
            </a:pPr>
            <a:r>
              <a:rPr lang="de-DE" sz="1400" dirty="0">
                <a:solidFill>
                  <a:prstClr val="black"/>
                </a:solidFill>
                <a:latin typeface="Arial" pitchFamily="34" charset="0"/>
                <a:cs typeface="Arial" pitchFamily="34" charset="0"/>
              </a:rPr>
              <a:t>SR: Erneuerung Grünland Frühjahr</a:t>
            </a:r>
          </a:p>
          <a:p>
            <a:pPr defTabSz="457200">
              <a:defRPr/>
            </a:pPr>
            <a:r>
              <a:rPr lang="de-DE" sz="1400" dirty="0">
                <a:solidFill>
                  <a:prstClr val="black"/>
                </a:solidFill>
                <a:latin typeface="Arial" pitchFamily="34" charset="0"/>
                <a:cs typeface="Arial" pitchFamily="34" charset="0"/>
              </a:rPr>
              <a:t>AR: </a:t>
            </a:r>
            <a:r>
              <a:rPr lang="de-DE" sz="1400" dirty="0" smtClean="0">
                <a:solidFill>
                  <a:prstClr val="black"/>
                </a:solidFill>
                <a:latin typeface="Arial" pitchFamily="34" charset="0"/>
                <a:cs typeface="Arial" pitchFamily="34" charset="0"/>
              </a:rPr>
              <a:t>Erneuerung Grünland Herbst</a:t>
            </a:r>
            <a:endParaRPr lang="de-DE" sz="1400" dirty="0">
              <a:solidFill>
                <a:prstClr val="black"/>
              </a:solidFill>
              <a:latin typeface="Arial" pitchFamily="34" charset="0"/>
              <a:cs typeface="Arial" pitchFamily="34" charset="0"/>
            </a:endParaRPr>
          </a:p>
          <a:p>
            <a:pPr defTabSz="457200">
              <a:defRPr/>
            </a:pPr>
            <a:r>
              <a:rPr lang="de-DE" sz="1400" dirty="0">
                <a:solidFill>
                  <a:prstClr val="black"/>
                </a:solidFill>
                <a:latin typeface="Arial" pitchFamily="34" charset="0"/>
                <a:cs typeface="Arial" pitchFamily="34" charset="0"/>
              </a:rPr>
              <a:t>CM: </a:t>
            </a:r>
            <a:r>
              <a:rPr lang="de-DE" sz="1400" dirty="0" smtClean="0">
                <a:solidFill>
                  <a:prstClr val="black"/>
                </a:solidFill>
                <a:latin typeface="Arial" pitchFamily="34" charset="0"/>
                <a:cs typeface="Arial" pitchFamily="34" charset="0"/>
              </a:rPr>
              <a:t>Umnutzung </a:t>
            </a:r>
            <a:r>
              <a:rPr lang="de-DE" sz="1400" dirty="0">
                <a:solidFill>
                  <a:prstClr val="black"/>
                </a:solidFill>
                <a:latin typeface="Arial" pitchFamily="34" charset="0"/>
                <a:cs typeface="Arial" pitchFamily="34" charset="0"/>
              </a:rPr>
              <a:t>zu Silomais</a:t>
            </a:r>
            <a:endParaRPr lang="en-US" sz="1400" dirty="0">
              <a:solidFill>
                <a:prstClr val="black"/>
              </a:solidFill>
              <a:latin typeface="Arial" pitchFamily="34" charset="0"/>
              <a:cs typeface="Arial" pitchFamily="34" charset="0"/>
            </a:endParaRPr>
          </a:p>
        </p:txBody>
      </p:sp>
      <p:sp>
        <p:nvSpPr>
          <p:cNvPr id="6" name="Textfeld 5"/>
          <p:cNvSpPr txBox="1"/>
          <p:nvPr/>
        </p:nvSpPr>
        <p:spPr>
          <a:xfrm>
            <a:off x="16024" y="5906849"/>
            <a:ext cx="4923409" cy="830997"/>
          </a:xfrm>
          <a:prstGeom prst="rect">
            <a:avLst/>
          </a:prstGeom>
          <a:noFill/>
        </p:spPr>
        <p:txBody>
          <a:bodyPr wrap="square" rtlCol="0">
            <a:spAutoFit/>
          </a:bodyPr>
          <a:lstStyle/>
          <a:p>
            <a:pPr marL="285750" indent="-285750" defTabSz="457200">
              <a:buFont typeface="Arial" pitchFamily="34" charset="0"/>
              <a:buChar char="•"/>
              <a:defRPr/>
            </a:pPr>
            <a:r>
              <a:rPr lang="en-US" sz="1600" dirty="0">
                <a:solidFill>
                  <a:prstClr val="black"/>
                </a:solidFill>
                <a:latin typeface="Arial" pitchFamily="34" charset="0"/>
                <a:cs typeface="Arial" pitchFamily="34" charset="0"/>
              </a:rPr>
              <a:t>zwei Versuchsjahre</a:t>
            </a:r>
          </a:p>
          <a:p>
            <a:pPr marL="285750" indent="-285750" defTabSz="457200">
              <a:buFont typeface="Arial" pitchFamily="34" charset="0"/>
              <a:buChar char="•"/>
              <a:defRPr/>
            </a:pPr>
            <a:r>
              <a:rPr lang="en-US" sz="1600" dirty="0">
                <a:solidFill>
                  <a:prstClr val="black"/>
                </a:solidFill>
                <a:latin typeface="Arial" pitchFamily="34" charset="0"/>
                <a:cs typeface="Arial" pitchFamily="34" charset="0"/>
              </a:rPr>
              <a:t>dargestellt sind die Ergebnisse des ersten Jahres </a:t>
            </a:r>
            <a:r>
              <a:rPr lang="en-US" sz="1600" dirty="0" err="1">
                <a:solidFill>
                  <a:prstClr val="black"/>
                </a:solidFill>
                <a:latin typeface="Arial" pitchFamily="34" charset="0"/>
                <a:cs typeface="Arial" pitchFamily="34" charset="0"/>
              </a:rPr>
              <a:t>nach</a:t>
            </a:r>
            <a:r>
              <a:rPr lang="en-US" sz="1600" dirty="0">
                <a:solidFill>
                  <a:prstClr val="black"/>
                </a:solidFill>
                <a:latin typeface="Arial" pitchFamily="34" charset="0"/>
                <a:cs typeface="Arial" pitchFamily="34" charset="0"/>
              </a:rPr>
              <a:t> </a:t>
            </a:r>
            <a:r>
              <a:rPr lang="en-US" sz="1600" dirty="0" err="1" smtClean="0">
                <a:solidFill>
                  <a:prstClr val="black"/>
                </a:solidFill>
                <a:latin typeface="Arial" pitchFamily="34" charset="0"/>
                <a:cs typeface="Arial" pitchFamily="34" charset="0"/>
              </a:rPr>
              <a:t>Umbruch</a:t>
            </a:r>
            <a:r>
              <a:rPr lang="en-US" sz="1600" dirty="0" smtClean="0">
                <a:solidFill>
                  <a:prstClr val="black"/>
                </a:solidFill>
                <a:latin typeface="Arial" pitchFamily="34" charset="0"/>
                <a:cs typeface="Arial" pitchFamily="34" charset="0"/>
              </a:rPr>
              <a:t> von </a:t>
            </a:r>
            <a:r>
              <a:rPr lang="en-US" sz="1600" dirty="0">
                <a:solidFill>
                  <a:prstClr val="black"/>
                </a:solidFill>
                <a:latin typeface="Arial" pitchFamily="34" charset="0"/>
                <a:cs typeface="Arial" pitchFamily="34" charset="0"/>
              </a:rPr>
              <a:t>Grünland.</a:t>
            </a:r>
          </a:p>
        </p:txBody>
      </p:sp>
      <p:sp>
        <p:nvSpPr>
          <p:cNvPr id="5" name="Rechteck 4"/>
          <p:cNvSpPr/>
          <p:nvPr/>
        </p:nvSpPr>
        <p:spPr>
          <a:xfrm>
            <a:off x="-3911" y="-50743"/>
            <a:ext cx="9131821" cy="416011"/>
          </a:xfrm>
          <a:prstGeom prst="rect">
            <a:avLst/>
          </a:prstGeom>
        </p:spPr>
        <p:txBody>
          <a:bodyPr wrap="square">
            <a:spAutoFit/>
          </a:bodyPr>
          <a:lstStyle/>
          <a:p>
            <a:pPr defTabSz="457200">
              <a:lnSpc>
                <a:spcPct val="150000"/>
              </a:lnSpc>
              <a:spcBef>
                <a:spcPct val="0"/>
              </a:spcBef>
              <a:defRPr/>
            </a:pPr>
            <a:r>
              <a:rPr lang="en-US" altLang="de-DE" sz="1600" b="1" dirty="0" err="1" smtClean="0">
                <a:solidFill>
                  <a:prstClr val="black"/>
                </a:solidFill>
                <a:latin typeface="Arial" pitchFamily="34" charset="0"/>
                <a:cs typeface="Arial" pitchFamily="34" charset="0"/>
              </a:rPr>
              <a:t>Grünlanderneuerung</a:t>
            </a:r>
            <a:r>
              <a:rPr lang="en-US" altLang="de-DE" sz="1600" b="1" dirty="0" smtClean="0">
                <a:solidFill>
                  <a:prstClr val="black"/>
                </a:solidFill>
                <a:latin typeface="Arial" pitchFamily="34" charset="0"/>
                <a:cs typeface="Arial" pitchFamily="34" charset="0"/>
              </a:rPr>
              <a:t>/-</a:t>
            </a:r>
            <a:r>
              <a:rPr lang="en-US" altLang="de-DE" sz="1600" b="1" dirty="0" err="1" smtClean="0">
                <a:solidFill>
                  <a:prstClr val="black"/>
                </a:solidFill>
                <a:latin typeface="Arial" pitchFamily="34" charset="0"/>
                <a:cs typeface="Arial" pitchFamily="34" charset="0"/>
              </a:rPr>
              <a:t>umnutzung</a:t>
            </a:r>
            <a:r>
              <a:rPr lang="en-US" altLang="de-DE" sz="1600" b="1" dirty="0" smtClean="0">
                <a:solidFill>
                  <a:prstClr val="black"/>
                </a:solidFill>
                <a:latin typeface="Arial" pitchFamily="34" charset="0"/>
                <a:cs typeface="Arial" pitchFamily="34" charset="0"/>
              </a:rPr>
              <a:t> </a:t>
            </a:r>
            <a:r>
              <a:rPr lang="en-US" altLang="de-DE" sz="1600" b="1" dirty="0" err="1" smtClean="0">
                <a:solidFill>
                  <a:prstClr val="black"/>
                </a:solidFill>
                <a:latin typeface="Arial" pitchFamily="34" charset="0"/>
                <a:cs typeface="Arial" pitchFamily="34" charset="0"/>
              </a:rPr>
              <a:t>durch</a:t>
            </a:r>
            <a:r>
              <a:rPr lang="en-US" altLang="de-DE" sz="1600" b="1" dirty="0" smtClean="0">
                <a:solidFill>
                  <a:prstClr val="black"/>
                </a:solidFill>
                <a:latin typeface="Arial" pitchFamily="34" charset="0"/>
                <a:cs typeface="Arial" pitchFamily="34" charset="0"/>
              </a:rPr>
              <a:t> </a:t>
            </a:r>
            <a:r>
              <a:rPr lang="en-US" altLang="de-DE" sz="1600" b="1" dirty="0" err="1" smtClean="0">
                <a:solidFill>
                  <a:prstClr val="black"/>
                </a:solidFill>
                <a:latin typeface="Arial" pitchFamily="34" charset="0"/>
                <a:cs typeface="Arial" pitchFamily="34" charset="0"/>
              </a:rPr>
              <a:t>Umbruch</a:t>
            </a:r>
            <a:r>
              <a:rPr lang="en-US" altLang="de-DE" sz="1600" b="1" dirty="0" smtClean="0">
                <a:solidFill>
                  <a:prstClr val="black"/>
                </a:solidFill>
                <a:latin typeface="Arial" pitchFamily="34" charset="0"/>
                <a:cs typeface="Arial" pitchFamily="34" charset="0"/>
              </a:rPr>
              <a:t> und </a:t>
            </a:r>
            <a:r>
              <a:rPr lang="en-US" altLang="de-DE" sz="1600" b="1" dirty="0">
                <a:solidFill>
                  <a:prstClr val="black"/>
                </a:solidFill>
                <a:latin typeface="Arial" pitchFamily="34" charset="0"/>
                <a:cs typeface="Arial" pitchFamily="34" charset="0"/>
              </a:rPr>
              <a:t>ertragsbezogene </a:t>
            </a:r>
            <a:r>
              <a:rPr lang="en-US" altLang="de-DE" sz="1600" b="1" dirty="0" err="1">
                <a:solidFill>
                  <a:prstClr val="black"/>
                </a:solidFill>
                <a:latin typeface="Arial" pitchFamily="34" charset="0"/>
                <a:cs typeface="Arial" pitchFamily="34" charset="0"/>
              </a:rPr>
              <a:t>Emissionen</a:t>
            </a:r>
            <a:r>
              <a:rPr lang="en-US" altLang="de-DE" sz="1600" b="1" dirty="0">
                <a:solidFill>
                  <a:prstClr val="black"/>
                </a:solidFill>
                <a:latin typeface="Arial" pitchFamily="34" charset="0"/>
                <a:cs typeface="Arial" pitchFamily="34" charset="0"/>
              </a:rPr>
              <a:t> </a:t>
            </a:r>
          </a:p>
        </p:txBody>
      </p:sp>
    </p:spTree>
    <p:extLst>
      <p:ext uri="{BB962C8B-B14F-4D97-AF65-F5344CB8AC3E}">
        <p14:creationId xmlns:p14="http://schemas.microsoft.com/office/powerpoint/2010/main" val="113526170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Aft>
                <a:spcPct val="20000"/>
              </a:spcAft>
              <a:buFontTx/>
              <a:buNone/>
              <a:defRPr/>
            </a:pPr>
            <a:r>
              <a:rPr lang="en-US" altLang="de-DE" sz="2400" b="1" u="sng" dirty="0">
                <a:solidFill>
                  <a:srgbClr val="000000"/>
                </a:solidFill>
                <a:cs typeface="Times New Roman" pitchFamily="18" charset="0"/>
              </a:rPr>
              <a:t>Grünland Ökosystemdienstleistungen - "Die großen Fünf":</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Produktion</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Biodiversität</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Klima</a:t>
            </a:r>
          </a:p>
          <a:p>
            <a:pPr defTabSz="457200" eaLnBrk="1" fontAlgn="base" hangingPunct="1">
              <a:spcAft>
                <a:spcPct val="20000"/>
              </a:spcAft>
              <a:buFontTx/>
              <a:buAutoNum type="arabicPeriod"/>
              <a:defRPr/>
            </a:pPr>
            <a:r>
              <a:rPr lang="en-US" altLang="de-DE" sz="2400" b="1" u="sng" dirty="0">
                <a:solidFill>
                  <a:srgbClr val="000000"/>
                </a:solidFill>
                <a:cs typeface="Times New Roman" pitchFamily="18" charset="0"/>
              </a:rPr>
              <a:t>Kultur</a:t>
            </a:r>
            <a:endParaRPr lang="de-DE" altLang="de-DE" sz="2400" b="1" u="sng" dirty="0">
              <a:solidFill>
                <a:srgbClr val="000000"/>
              </a:solidFill>
              <a:cs typeface="Times New Roman" pitchFamily="18" charset="0"/>
            </a:endParaRP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Wasser</a:t>
            </a: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6988175" y="5605463"/>
            <a:ext cx="869950"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Kultur</a:t>
            </a:r>
            <a:endParaRPr lang="de-DE" sz="1600" b="1" dirty="0">
              <a:solidFill>
                <a:srgbClr val="FFFF00"/>
              </a:solidFill>
              <a:latin typeface="Arial"/>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(Quelle: </a:t>
            </a:r>
            <a:r>
              <a:rPr lang="de-DE" altLang="de-DE" sz="1800" dirty="0" err="1">
                <a:solidFill>
                  <a:prstClr val="black"/>
                </a:solidFill>
                <a:latin typeface="Arial" pitchFamily="34" charset="0"/>
                <a:cs typeface="Arial" pitchFamily="34" charset="0"/>
              </a:rPr>
              <a:t>Isselstein</a:t>
            </a:r>
            <a:r>
              <a:rPr lang="de-DE" altLang="de-DE" sz="1800" dirty="0">
                <a:solidFill>
                  <a:prstClr val="black"/>
                </a:solidFill>
                <a:latin typeface="Arial" pitchFamily="34" charset="0"/>
                <a:cs typeface="Arial" pitchFamily="34" charset="0"/>
              </a:rPr>
              <a:t>, 2018)</a:t>
            </a:r>
          </a:p>
        </p:txBody>
      </p:sp>
      <p:sp>
        <p:nvSpPr>
          <p:cNvPr id="14" name="Textfeld 3"/>
          <p:cNvSpPr txBox="1">
            <a:spLocks noChangeArrowheads="1"/>
          </p:cNvSpPr>
          <p:nvPr/>
        </p:nvSpPr>
        <p:spPr bwMode="auto">
          <a:xfrm>
            <a:off x="2954337" y="3236317"/>
            <a:ext cx="54006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lnSpc>
                <a:spcPct val="150000"/>
              </a:lnSpc>
              <a:spcBef>
                <a:spcPct val="0"/>
              </a:spcBef>
              <a:defRPr/>
            </a:pPr>
            <a:r>
              <a:rPr lang="en-US" altLang="de-DE" sz="1800" dirty="0">
                <a:solidFill>
                  <a:prstClr val="black"/>
                </a:solidFill>
                <a:cs typeface="Times New Roman" pitchFamily="18" charset="0"/>
              </a:rPr>
              <a:t>Ästhetischer Wert von Grasland</a:t>
            </a:r>
          </a:p>
          <a:p>
            <a:pPr defTabSz="457200" eaLnBrk="1" hangingPunct="1">
              <a:lnSpc>
                <a:spcPct val="150000"/>
              </a:lnSpc>
              <a:spcBef>
                <a:spcPct val="0"/>
              </a:spcBef>
              <a:defRPr/>
            </a:pPr>
            <a:r>
              <a:rPr lang="en-US" altLang="de-DE" sz="1800" dirty="0">
                <a:solidFill>
                  <a:prstClr val="black"/>
                </a:solidFill>
                <a:cs typeface="Times New Roman" pitchFamily="18" charset="0"/>
              </a:rPr>
              <a:t>Freizeitgestaltung</a:t>
            </a:r>
          </a:p>
          <a:p>
            <a:pPr defTabSz="457200" eaLnBrk="1" hangingPunct="1">
              <a:lnSpc>
                <a:spcPct val="150000"/>
              </a:lnSpc>
              <a:spcBef>
                <a:spcPct val="0"/>
              </a:spcBef>
              <a:defRPr/>
            </a:pPr>
            <a:r>
              <a:rPr lang="en-US" altLang="de-DE" sz="1800" dirty="0">
                <a:solidFill>
                  <a:prstClr val="black"/>
                </a:solidFill>
                <a:cs typeface="Times New Roman" pitchFamily="18" charset="0"/>
              </a:rPr>
              <a:t>Naturbildung</a:t>
            </a:r>
            <a:endParaRPr lang="de-DE" altLang="de-DE" sz="1800" dirty="0">
              <a:solidFill>
                <a:prstClr val="black"/>
              </a:solidFill>
              <a:cs typeface="Times New Roman" pitchFamily="18" charset="0"/>
            </a:endParaRPr>
          </a:p>
        </p:txBody>
      </p:sp>
    </p:spTree>
    <p:extLst>
      <p:ext uri="{BB962C8B-B14F-4D97-AF65-F5344CB8AC3E}">
        <p14:creationId xmlns:p14="http://schemas.microsoft.com/office/powerpoint/2010/main" val="422975619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6bef2e15-21d4-4fc6-b616-01a05933241d@u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548680"/>
            <a:ext cx="3024336" cy="22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46ee46a8-0ea0-4f2d-8f00-595fc4c39f25@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912" y="4215154"/>
            <a:ext cx="3134880" cy="233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4fbb4d97-01c2-4682-8bc7-bc335ca17e22@u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4472" y="527726"/>
            <a:ext cx="3024336" cy="22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07904" y="3732684"/>
            <a:ext cx="1935315" cy="258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07903" y="620688"/>
            <a:ext cx="1935315" cy="258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40152" y="4228431"/>
            <a:ext cx="3078674" cy="2309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0" y="3584087"/>
            <a:ext cx="3185487" cy="456535"/>
          </a:xfrm>
          <a:prstGeom prst="rect">
            <a:avLst/>
          </a:prstGeom>
        </p:spPr>
        <p:txBody>
          <a:bodyPr wrap="none">
            <a:spAutoFit/>
          </a:bodyPr>
          <a:lstStyle/>
          <a:p>
            <a:pPr defTabSz="457200">
              <a:lnSpc>
                <a:spcPct val="150000"/>
              </a:lnSpc>
              <a:spcBef>
                <a:spcPct val="0"/>
              </a:spcBef>
              <a:defRPr/>
            </a:pPr>
            <a:r>
              <a:rPr lang="en-US" altLang="de-DE" dirty="0">
                <a:solidFill>
                  <a:prstClr val="black"/>
                </a:solidFill>
                <a:latin typeface="Arial" pitchFamily="34" charset="0"/>
                <a:cs typeface="Arial" pitchFamily="34" charset="0"/>
              </a:rPr>
              <a:t>Ästhetischer Wert von Grasland</a:t>
            </a:r>
          </a:p>
        </p:txBody>
      </p:sp>
      <p:sp>
        <p:nvSpPr>
          <p:cNvPr id="9" name="Rechteck 8"/>
          <p:cNvSpPr/>
          <p:nvPr/>
        </p:nvSpPr>
        <p:spPr>
          <a:xfrm>
            <a:off x="6800036" y="3212976"/>
            <a:ext cx="1300356" cy="456535"/>
          </a:xfrm>
          <a:prstGeom prst="rect">
            <a:avLst/>
          </a:prstGeom>
        </p:spPr>
        <p:txBody>
          <a:bodyPr wrap="none">
            <a:spAutoFit/>
          </a:bodyPr>
          <a:lstStyle/>
          <a:p>
            <a:pPr defTabSz="457200">
              <a:lnSpc>
                <a:spcPct val="150000"/>
              </a:lnSpc>
              <a:spcBef>
                <a:spcPct val="0"/>
              </a:spcBef>
              <a:defRPr/>
            </a:pPr>
            <a:r>
              <a:rPr lang="en-US" altLang="de-DE" dirty="0">
                <a:solidFill>
                  <a:prstClr val="black"/>
                </a:solidFill>
                <a:latin typeface="Arial" pitchFamily="34" charset="0"/>
                <a:cs typeface="Arial" pitchFamily="34" charset="0"/>
              </a:rPr>
              <a:t>Freizeitgestaltung</a:t>
            </a:r>
          </a:p>
        </p:txBody>
      </p:sp>
      <p:sp>
        <p:nvSpPr>
          <p:cNvPr id="3" name="Rechteck 2"/>
          <p:cNvSpPr/>
          <p:nvPr/>
        </p:nvSpPr>
        <p:spPr>
          <a:xfrm>
            <a:off x="3727723" y="3224853"/>
            <a:ext cx="1941557" cy="456535"/>
          </a:xfrm>
          <a:prstGeom prst="rect">
            <a:avLst/>
          </a:prstGeom>
        </p:spPr>
        <p:txBody>
          <a:bodyPr wrap="none">
            <a:spAutoFit/>
          </a:bodyPr>
          <a:lstStyle/>
          <a:p>
            <a:pPr defTabSz="457200">
              <a:lnSpc>
                <a:spcPct val="150000"/>
              </a:lnSpc>
              <a:spcBef>
                <a:spcPct val="0"/>
              </a:spcBef>
              <a:defRPr/>
            </a:pPr>
            <a:r>
              <a:rPr lang="en-US" altLang="de-DE" dirty="0">
                <a:solidFill>
                  <a:prstClr val="black"/>
                </a:solidFill>
                <a:latin typeface="Arial" pitchFamily="34" charset="0"/>
                <a:cs typeface="Arial" pitchFamily="34" charset="0"/>
              </a:rPr>
              <a:t>Naturbildung</a:t>
            </a:r>
            <a:endParaRPr lang="de-DE" altLang="de-DE"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30733610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04957" y="620280"/>
            <a:ext cx="786923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spcAft>
                <a:spcPct val="20000"/>
              </a:spcAft>
              <a:buFontTx/>
              <a:buNone/>
              <a:defRPr/>
            </a:pPr>
            <a:r>
              <a:rPr lang="de-DE" altLang="de-DE" sz="2400" b="1" dirty="0">
                <a:solidFill>
                  <a:prstClr val="black"/>
                </a:solidFill>
                <a:cs typeface="Arial" pitchFamily="34" charset="0"/>
              </a:rPr>
              <a:t>Verwaltung von Trade-offs </a:t>
            </a:r>
            <a:r>
              <a:rPr lang="de-DE" altLang="de-DE" sz="2400" b="1" dirty="0" err="1">
                <a:solidFill>
                  <a:prstClr val="black"/>
                </a:solidFill>
                <a:cs typeface="Arial" pitchFamily="34" charset="0"/>
              </a:rPr>
              <a:t>zwischen Funktionen</a:t>
            </a:r>
            <a:r>
              <a:rPr lang="de-DE" altLang="de-DE" sz="2400" b="1" dirty="0">
                <a:solidFill>
                  <a:prstClr val="black"/>
                </a:solidFill>
                <a:cs typeface="Arial" pitchFamily="34" charset="0"/>
              </a:rPr>
              <a:t> .........</a:t>
            </a:r>
          </a:p>
          <a:p>
            <a:pPr defTabSz="457200" eaLnBrk="1" hangingPunct="1">
              <a:spcAft>
                <a:spcPct val="20000"/>
              </a:spcAft>
              <a:buFontTx/>
              <a:buNone/>
              <a:defRPr/>
            </a:pPr>
            <a:endParaRPr lang="de-DE" altLang="de-DE" sz="2400" b="1" dirty="0">
              <a:solidFill>
                <a:prstClr val="black"/>
              </a:solidFill>
              <a:cs typeface="Arial" pitchFamily="34" charset="0"/>
            </a:endParaRPr>
          </a:p>
          <a:p>
            <a:pPr defTabSz="457200" eaLnBrk="1" hangingPunct="1">
              <a:spcAft>
                <a:spcPct val="20000"/>
              </a:spcAft>
              <a:buFontTx/>
              <a:buNone/>
              <a:defRPr/>
            </a:pPr>
            <a:endParaRPr lang="de-DE" altLang="de-DE" sz="2400" b="1" dirty="0">
              <a:solidFill>
                <a:prstClr val="black"/>
              </a:solidFill>
              <a:cs typeface="Arial" pitchFamily="34" charset="0"/>
            </a:endParaRPr>
          </a:p>
          <a:p>
            <a:pPr defTabSz="457200" eaLnBrk="1" hangingPunct="1">
              <a:spcAft>
                <a:spcPct val="20000"/>
              </a:spcAft>
              <a:buFontTx/>
              <a:buAutoNum type="arabicPeriod"/>
              <a:defRPr/>
            </a:pPr>
            <a:r>
              <a:rPr lang="de-DE" altLang="de-DE" dirty="0" err="1">
                <a:solidFill>
                  <a:prstClr val="black"/>
                </a:solidFill>
                <a:cs typeface="Arial" pitchFamily="34" charset="0"/>
              </a:rPr>
              <a:t>Kenntnis des</a:t>
            </a:r>
            <a:r>
              <a:rPr lang="de-DE" altLang="de-DE" dirty="0">
                <a:solidFill>
                  <a:prstClr val="black"/>
                </a:solidFill>
                <a:cs typeface="Arial" pitchFamily="34" charset="0"/>
              </a:rPr>
              <a:t> (</a:t>
            </a:r>
            <a:r>
              <a:rPr lang="de-DE" altLang="de-DE" dirty="0" err="1">
                <a:solidFill>
                  <a:prstClr val="black"/>
                </a:solidFill>
                <a:cs typeface="Arial" pitchFamily="34" charset="0"/>
              </a:rPr>
              <a:t>kausalen</a:t>
            </a:r>
            <a:r>
              <a:rPr lang="de-DE" altLang="de-DE" dirty="0">
                <a:solidFill>
                  <a:prstClr val="black"/>
                </a:solidFill>
                <a:cs typeface="Arial" pitchFamily="34" charset="0"/>
              </a:rPr>
              <a:t>) </a:t>
            </a:r>
            <a:r>
              <a:rPr lang="de-DE" altLang="de-DE" dirty="0" err="1">
                <a:solidFill>
                  <a:prstClr val="black"/>
                </a:solidFill>
                <a:cs typeface="Arial" pitchFamily="34" charset="0"/>
              </a:rPr>
              <a:t>Zusammenhangs zwischen</a:t>
            </a:r>
            <a:r>
              <a:rPr lang="de-DE" altLang="de-DE" dirty="0">
                <a:solidFill>
                  <a:prstClr val="black"/>
                </a:solidFill>
                <a:cs typeface="Arial" pitchFamily="34" charset="0"/>
              </a:rPr>
              <a:t> verschiedenen </a:t>
            </a:r>
            <a:r>
              <a:rPr lang="de-DE" altLang="de-DE" dirty="0" err="1">
                <a:solidFill>
                  <a:prstClr val="black"/>
                </a:solidFill>
                <a:cs typeface="Arial" pitchFamily="34" charset="0"/>
              </a:rPr>
              <a:t>Diensten</a:t>
            </a:r>
            <a:endParaRPr lang="de-DE" altLang="de-DE" dirty="0">
              <a:solidFill>
                <a:prstClr val="black"/>
              </a:solidFill>
              <a:cs typeface="Arial" pitchFamily="34" charset="0"/>
            </a:endParaRPr>
          </a:p>
          <a:p>
            <a:pPr defTabSz="457200" eaLnBrk="1" hangingPunct="1">
              <a:spcAft>
                <a:spcPct val="20000"/>
              </a:spcAft>
              <a:buFontTx/>
              <a:buAutoNum type="arabicPeriod"/>
              <a:defRPr/>
            </a:pPr>
            <a:r>
              <a:rPr lang="de-DE" altLang="de-DE" dirty="0" err="1">
                <a:solidFill>
                  <a:prstClr val="black"/>
                </a:solidFill>
                <a:cs typeface="Arial" pitchFamily="34" charset="0"/>
              </a:rPr>
              <a:t>Ermittlung der Auswirkungen</a:t>
            </a:r>
            <a:r>
              <a:rPr lang="de-DE" altLang="de-DE" dirty="0">
                <a:solidFill>
                  <a:prstClr val="black"/>
                </a:solidFill>
                <a:cs typeface="Arial" pitchFamily="34" charset="0"/>
              </a:rPr>
              <a:t> von </a:t>
            </a:r>
            <a:r>
              <a:rPr lang="de-DE" altLang="de-DE" dirty="0" err="1">
                <a:solidFill>
                  <a:prstClr val="black"/>
                </a:solidFill>
                <a:cs typeface="Arial" pitchFamily="34" charset="0"/>
              </a:rPr>
              <a:t>Managementmaßnahmen</a:t>
            </a:r>
            <a:r>
              <a:rPr lang="de-DE" altLang="de-DE" dirty="0">
                <a:solidFill>
                  <a:prstClr val="black"/>
                </a:solidFill>
                <a:cs typeface="Arial" pitchFamily="34" charset="0"/>
              </a:rPr>
              <a:t> auf die </a:t>
            </a:r>
            <a:r>
              <a:rPr lang="de-DE" altLang="de-DE" dirty="0" err="1">
                <a:solidFill>
                  <a:prstClr val="black"/>
                </a:solidFill>
                <a:cs typeface="Arial" pitchFamily="34" charset="0"/>
              </a:rPr>
              <a:t>Erbringung</a:t>
            </a:r>
            <a:r>
              <a:rPr lang="de-DE" altLang="de-DE" dirty="0">
                <a:solidFill>
                  <a:prstClr val="black"/>
                </a:solidFill>
                <a:cs typeface="Arial" pitchFamily="34" charset="0"/>
              </a:rPr>
              <a:t> mehrerer </a:t>
            </a:r>
            <a:r>
              <a:rPr lang="de-DE" altLang="de-DE" dirty="0" err="1">
                <a:solidFill>
                  <a:prstClr val="black"/>
                </a:solidFill>
                <a:cs typeface="Arial" pitchFamily="34" charset="0"/>
              </a:rPr>
              <a:t>Dienstleistungen</a:t>
            </a:r>
            <a:endParaRPr lang="de-DE" altLang="de-DE" dirty="0">
              <a:solidFill>
                <a:prstClr val="black"/>
              </a:solidFill>
              <a:cs typeface="Arial" pitchFamily="34" charset="0"/>
            </a:endParaRPr>
          </a:p>
        </p:txBody>
      </p:sp>
    </p:spTree>
    <p:extLst>
      <p:ext uri="{BB962C8B-B14F-4D97-AF65-F5344CB8AC3E}">
        <p14:creationId xmlns:p14="http://schemas.microsoft.com/office/powerpoint/2010/main" val="107575979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4560" y="1705378"/>
            <a:ext cx="3657600" cy="36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1"/>
          <p:cNvSpPr txBox="1">
            <a:spLocks noChangeArrowheads="1"/>
          </p:cNvSpPr>
          <p:nvPr/>
        </p:nvSpPr>
        <p:spPr bwMode="auto">
          <a:xfrm>
            <a:off x="3584872" y="1437884"/>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0"/>
              </a:spcBef>
              <a:spcAft>
                <a:spcPct val="0"/>
              </a:spcAft>
              <a:buFontTx/>
              <a:buNone/>
              <a:defRPr/>
            </a:pPr>
            <a:r>
              <a:rPr lang="de-DE" altLang="de-DE" sz="1600" b="1" kern="0">
                <a:solidFill>
                  <a:srgbClr val="000000"/>
                </a:solidFill>
              </a:rPr>
              <a:t>Dienstleistung 1</a:t>
            </a:r>
          </a:p>
        </p:txBody>
      </p:sp>
      <p:sp>
        <p:nvSpPr>
          <p:cNvPr id="4" name="Textfeld 5"/>
          <p:cNvSpPr txBox="1">
            <a:spLocks noChangeArrowheads="1"/>
          </p:cNvSpPr>
          <p:nvPr/>
        </p:nvSpPr>
        <p:spPr bwMode="auto">
          <a:xfrm>
            <a:off x="5594647" y="2857903"/>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0"/>
              </a:spcBef>
              <a:spcAft>
                <a:spcPct val="0"/>
              </a:spcAft>
              <a:buFontTx/>
              <a:buNone/>
              <a:defRPr/>
            </a:pPr>
            <a:r>
              <a:rPr lang="de-DE" altLang="de-DE" sz="1600" b="1" kern="0">
                <a:solidFill>
                  <a:srgbClr val="000000"/>
                </a:solidFill>
              </a:rPr>
              <a:t>Leistung 2</a:t>
            </a:r>
          </a:p>
        </p:txBody>
      </p:sp>
      <p:sp>
        <p:nvSpPr>
          <p:cNvPr id="5" name="Textfeld 6"/>
          <p:cNvSpPr txBox="1">
            <a:spLocks noChangeArrowheads="1"/>
          </p:cNvSpPr>
          <p:nvPr/>
        </p:nvSpPr>
        <p:spPr bwMode="auto">
          <a:xfrm>
            <a:off x="4629447" y="4850215"/>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0"/>
              </a:spcBef>
              <a:spcAft>
                <a:spcPct val="0"/>
              </a:spcAft>
              <a:buFontTx/>
              <a:buNone/>
              <a:defRPr/>
            </a:pPr>
            <a:r>
              <a:rPr lang="de-DE" altLang="de-DE" sz="1600" b="1" kern="0">
                <a:solidFill>
                  <a:srgbClr val="000000"/>
                </a:solidFill>
              </a:rPr>
              <a:t>Dienstleistung 3</a:t>
            </a:r>
          </a:p>
        </p:txBody>
      </p:sp>
      <p:sp>
        <p:nvSpPr>
          <p:cNvPr id="6" name="Textfeld 7"/>
          <p:cNvSpPr txBox="1">
            <a:spLocks noChangeArrowheads="1"/>
          </p:cNvSpPr>
          <p:nvPr/>
        </p:nvSpPr>
        <p:spPr bwMode="auto">
          <a:xfrm>
            <a:off x="2354560" y="4874028"/>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0"/>
              </a:spcBef>
              <a:spcAft>
                <a:spcPct val="0"/>
              </a:spcAft>
              <a:buFontTx/>
              <a:buNone/>
              <a:defRPr/>
            </a:pPr>
            <a:r>
              <a:rPr lang="de-DE" altLang="de-DE" sz="1600" b="1" kern="0">
                <a:solidFill>
                  <a:srgbClr val="000000"/>
                </a:solidFill>
              </a:rPr>
              <a:t>Leistung 4</a:t>
            </a:r>
          </a:p>
        </p:txBody>
      </p:sp>
      <p:sp>
        <p:nvSpPr>
          <p:cNvPr id="7" name="Textfeld 8"/>
          <p:cNvSpPr txBox="1">
            <a:spLocks noChangeArrowheads="1"/>
          </p:cNvSpPr>
          <p:nvPr/>
        </p:nvSpPr>
        <p:spPr bwMode="auto">
          <a:xfrm>
            <a:off x="1490960" y="2711853"/>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0"/>
              </a:spcBef>
              <a:spcAft>
                <a:spcPct val="0"/>
              </a:spcAft>
              <a:buFontTx/>
              <a:buNone/>
              <a:defRPr/>
            </a:pPr>
            <a:r>
              <a:rPr lang="de-DE" altLang="de-DE" sz="1600" b="1" kern="0">
                <a:solidFill>
                  <a:srgbClr val="000000"/>
                </a:solidFill>
              </a:rPr>
              <a:t>Dienstleistung 5</a:t>
            </a:r>
          </a:p>
        </p:txBody>
      </p:sp>
      <p:sp>
        <p:nvSpPr>
          <p:cNvPr id="8" name="Textfeld 3"/>
          <p:cNvSpPr txBox="1">
            <a:spLocks noChangeArrowheads="1"/>
          </p:cNvSpPr>
          <p:nvPr/>
        </p:nvSpPr>
        <p:spPr bwMode="auto">
          <a:xfrm>
            <a:off x="843260" y="5521728"/>
            <a:ext cx="6913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r" defTabSz="457200" eaLnBrk="1" fontAlgn="base" hangingPunct="1">
              <a:spcBef>
                <a:spcPct val="0"/>
              </a:spcBef>
              <a:spcAft>
                <a:spcPct val="0"/>
              </a:spcAft>
              <a:buFontTx/>
              <a:buNone/>
              <a:defRPr/>
            </a:pPr>
            <a:r>
              <a:rPr lang="en-US" altLang="de-DE" sz="1600" dirty="0">
                <a:solidFill>
                  <a:srgbClr val="000000"/>
                </a:solidFill>
                <a:cs typeface="Times New Roman" pitchFamily="18" charset="0"/>
              </a:rPr>
              <a:t>Die Ökosystemleistungen variieren von 0 (keine Service/Dienstleistung) bis 100% (maximale Leistung unter den jeweiligen Bedingungen möglich).</a:t>
            </a:r>
            <a:endParaRPr lang="de-DE" altLang="de-DE" sz="1600" dirty="0">
              <a:solidFill>
                <a:srgbClr val="000000"/>
              </a:solidFill>
              <a:cs typeface="Times New Roman" pitchFamily="18" charset="0"/>
            </a:endParaRPr>
          </a:p>
        </p:txBody>
      </p:sp>
      <p:sp>
        <p:nvSpPr>
          <p:cNvPr id="9" name="Textfeld 8"/>
          <p:cNvSpPr txBox="1"/>
          <p:nvPr/>
        </p:nvSpPr>
        <p:spPr>
          <a:xfrm>
            <a:off x="3584872" y="1849840"/>
            <a:ext cx="638175" cy="1793875"/>
          </a:xfrm>
          <a:prstGeom prst="rect">
            <a:avLst/>
          </a:prstGeom>
          <a:noFill/>
        </p:spPr>
        <p:txBody>
          <a:bodyPr wrap="none">
            <a:spAutoFit/>
          </a:bodyPr>
          <a:lstStyle/>
          <a:p>
            <a:pPr algn="r" defTabSz="457200" fontAlgn="base">
              <a:spcBef>
                <a:spcPct val="0"/>
              </a:spcBef>
              <a:spcAft>
                <a:spcPct val="0"/>
              </a:spcAft>
              <a:defRPr/>
            </a:pPr>
            <a:r>
              <a:rPr lang="de-DE" sz="1400" dirty="0">
                <a:solidFill>
                  <a:srgbClr val="000000"/>
                </a:solidFill>
                <a:latin typeface="Arial"/>
              </a:rPr>
              <a:t>100%</a:t>
            </a:r>
          </a:p>
          <a:p>
            <a:pPr algn="r" defTabSz="457200" fontAlgn="base">
              <a:spcBef>
                <a:spcPct val="0"/>
              </a:spcBef>
              <a:spcAft>
                <a:spcPct val="0"/>
              </a:spcAft>
              <a:defRPr/>
            </a:pPr>
            <a:endParaRPr lang="de-DE" sz="1400" dirty="0">
              <a:solidFill>
                <a:srgbClr val="000000"/>
              </a:solidFill>
              <a:latin typeface="Arial"/>
            </a:endParaRPr>
          </a:p>
          <a:p>
            <a:pPr algn="r" defTabSz="457200" fontAlgn="base">
              <a:spcBef>
                <a:spcPct val="0"/>
              </a:spcBef>
              <a:spcAft>
                <a:spcPct val="0"/>
              </a:spcAft>
              <a:defRPr/>
            </a:pPr>
            <a:endParaRPr lang="de-DE" sz="1400" dirty="0">
              <a:solidFill>
                <a:srgbClr val="000000"/>
              </a:solidFill>
              <a:latin typeface="Arial"/>
            </a:endParaRPr>
          </a:p>
          <a:p>
            <a:pPr algn="r" defTabSz="457200" fontAlgn="base">
              <a:spcBef>
                <a:spcPct val="0"/>
              </a:spcBef>
              <a:spcAft>
                <a:spcPct val="0"/>
              </a:spcAft>
              <a:defRPr/>
            </a:pPr>
            <a:endParaRPr lang="de-DE" sz="1400" dirty="0">
              <a:solidFill>
                <a:srgbClr val="000000"/>
              </a:solidFill>
              <a:latin typeface="Arial"/>
            </a:endParaRPr>
          </a:p>
          <a:p>
            <a:pPr algn="r" defTabSz="457200" fontAlgn="base">
              <a:spcBef>
                <a:spcPct val="0"/>
              </a:spcBef>
              <a:spcAft>
                <a:spcPct val="0"/>
              </a:spcAft>
              <a:defRPr/>
            </a:pPr>
            <a:endParaRPr lang="de-DE" sz="1400" dirty="0">
              <a:solidFill>
                <a:srgbClr val="000000"/>
              </a:solidFill>
              <a:latin typeface="Arial"/>
            </a:endParaRPr>
          </a:p>
          <a:p>
            <a:pPr algn="r" defTabSz="457200" fontAlgn="base">
              <a:spcBef>
                <a:spcPct val="0"/>
              </a:spcBef>
              <a:spcAft>
                <a:spcPct val="0"/>
              </a:spcAft>
              <a:defRPr/>
            </a:pPr>
            <a:endParaRPr lang="de-DE" sz="1400" dirty="0">
              <a:solidFill>
                <a:srgbClr val="000000"/>
              </a:solidFill>
              <a:latin typeface="Arial"/>
            </a:endParaRPr>
          </a:p>
          <a:p>
            <a:pPr algn="r" defTabSz="457200" fontAlgn="base">
              <a:spcBef>
                <a:spcPct val="0"/>
              </a:spcBef>
              <a:spcAft>
                <a:spcPct val="0"/>
              </a:spcAft>
              <a:defRPr/>
            </a:pPr>
            <a:endParaRPr lang="de-DE" sz="1400" dirty="0">
              <a:solidFill>
                <a:srgbClr val="000000"/>
              </a:solidFill>
              <a:latin typeface="Arial"/>
            </a:endParaRPr>
          </a:p>
          <a:p>
            <a:pPr algn="r" defTabSz="457200" fontAlgn="base">
              <a:spcBef>
                <a:spcPct val="0"/>
              </a:spcBef>
              <a:spcAft>
                <a:spcPct val="0"/>
              </a:spcAft>
              <a:defRPr/>
            </a:pPr>
            <a:r>
              <a:rPr lang="de-DE" sz="1400" dirty="0">
                <a:solidFill>
                  <a:srgbClr val="000000"/>
                </a:solidFill>
                <a:latin typeface="Arial"/>
              </a:rPr>
              <a:t>0%</a:t>
            </a:r>
          </a:p>
        </p:txBody>
      </p:sp>
      <p:sp>
        <p:nvSpPr>
          <p:cNvPr id="10" name="Text Box 6"/>
          <p:cNvSpPr txBox="1">
            <a:spLocks noChangeArrowheads="1"/>
          </p:cNvSpPr>
          <p:nvPr/>
        </p:nvSpPr>
        <p:spPr bwMode="auto">
          <a:xfrm>
            <a:off x="6012160"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(Quelle: </a:t>
            </a:r>
            <a:r>
              <a:rPr lang="de-DE" altLang="de-DE" sz="1800" dirty="0" err="1">
                <a:solidFill>
                  <a:prstClr val="black"/>
                </a:solidFill>
                <a:latin typeface="Arial" pitchFamily="34" charset="0"/>
                <a:cs typeface="Arial" pitchFamily="34" charset="0"/>
              </a:rPr>
              <a:t>Isselstein</a:t>
            </a:r>
            <a:r>
              <a:rPr lang="de-DE" altLang="de-DE" sz="1800" dirty="0">
                <a:solidFill>
                  <a:prstClr val="black"/>
                </a:solidFill>
                <a:latin typeface="Arial" pitchFamily="34" charset="0"/>
                <a:cs typeface="Arial" pitchFamily="34" charset="0"/>
              </a:rPr>
              <a:t>, 2018)</a:t>
            </a:r>
          </a:p>
        </p:txBody>
      </p:sp>
      <p:sp>
        <p:nvSpPr>
          <p:cNvPr id="11" name="Rechthoek 10"/>
          <p:cNvSpPr/>
          <p:nvPr/>
        </p:nvSpPr>
        <p:spPr>
          <a:xfrm>
            <a:off x="212724" y="335290"/>
            <a:ext cx="6908511" cy="830997"/>
          </a:xfrm>
          <a:prstGeom prst="rect">
            <a:avLst/>
          </a:prstGeom>
        </p:spPr>
        <p:txBody>
          <a:bodyPr wrap="square">
            <a:spAutoFit/>
          </a:bodyPr>
          <a:lstStyle/>
          <a:p>
            <a:pPr algn="ctr" defTabSz="457200" fontAlgn="base">
              <a:spcBef>
                <a:spcPct val="0"/>
              </a:spcBef>
              <a:spcAft>
                <a:spcPct val="0"/>
              </a:spcAft>
              <a:defRPr/>
            </a:pPr>
            <a:r>
              <a:rPr lang="en-US" altLang="de-DE" sz="2400" b="1" dirty="0">
                <a:solidFill>
                  <a:srgbClr val="000000"/>
                </a:solidFill>
                <a:cs typeface="Times New Roman" pitchFamily="18" charset="0"/>
              </a:rPr>
              <a:t>Relative Menge der von Grasland erbrachten Ökosystemleistungen </a:t>
            </a:r>
            <a:r>
              <a:rPr lang="en-US" altLang="de-DE" sz="2400" dirty="0">
                <a:solidFill>
                  <a:srgbClr val="000000"/>
                </a:solidFill>
                <a:cs typeface="Times New Roman" pitchFamily="18" charset="0"/>
              </a:rPr>
              <a:t>(schematisch)</a:t>
            </a:r>
          </a:p>
        </p:txBody>
      </p:sp>
    </p:spTree>
    <p:extLst>
      <p:ext uri="{BB962C8B-B14F-4D97-AF65-F5344CB8AC3E}">
        <p14:creationId xmlns:p14="http://schemas.microsoft.com/office/powerpoint/2010/main" val="408188409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1513" y="3406462"/>
            <a:ext cx="2743200"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392238" y="3225487"/>
            <a:ext cx="1255712" cy="338138"/>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000000"/>
                </a:solidFill>
                <a:latin typeface="Arial"/>
              </a:rPr>
              <a:t>Produktion</a:t>
            </a:r>
            <a:endParaRPr lang="de-DE" sz="1600" b="1" dirty="0">
              <a:solidFill>
                <a:srgbClr val="000000"/>
              </a:solidFill>
              <a:latin typeface="Arial"/>
            </a:endParaRPr>
          </a:p>
        </p:txBody>
      </p:sp>
      <p:sp>
        <p:nvSpPr>
          <p:cNvPr id="4" name="Textfeld 3"/>
          <p:cNvSpPr txBox="1"/>
          <p:nvPr/>
        </p:nvSpPr>
        <p:spPr>
          <a:xfrm>
            <a:off x="2832100" y="4087500"/>
            <a:ext cx="722313"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000000"/>
                </a:solidFill>
                <a:latin typeface="Arial"/>
              </a:rPr>
              <a:t>Wasser</a:t>
            </a:r>
            <a:endParaRPr lang="de-DE" sz="1600" b="1" dirty="0">
              <a:solidFill>
                <a:srgbClr val="000000"/>
              </a:solidFill>
              <a:latin typeface="Arial"/>
            </a:endParaRPr>
          </a:p>
        </p:txBody>
      </p:sp>
      <p:sp>
        <p:nvSpPr>
          <p:cNvPr id="5" name="Textfeld 4"/>
          <p:cNvSpPr txBox="1"/>
          <p:nvPr/>
        </p:nvSpPr>
        <p:spPr>
          <a:xfrm>
            <a:off x="2328863" y="5795650"/>
            <a:ext cx="893762"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000000"/>
                </a:solidFill>
                <a:latin typeface="Arial"/>
              </a:rPr>
              <a:t>Klima</a:t>
            </a:r>
            <a:endParaRPr lang="de-DE" sz="1600" b="1" dirty="0">
              <a:solidFill>
                <a:srgbClr val="000000"/>
              </a:solidFill>
              <a:latin typeface="Arial"/>
            </a:endParaRPr>
          </a:p>
        </p:txBody>
      </p:sp>
      <p:sp>
        <p:nvSpPr>
          <p:cNvPr id="6" name="Textfeld 5"/>
          <p:cNvSpPr txBox="1"/>
          <p:nvPr/>
        </p:nvSpPr>
        <p:spPr>
          <a:xfrm>
            <a:off x="384175" y="5795650"/>
            <a:ext cx="1338263"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000000"/>
                </a:solidFill>
                <a:latin typeface="Arial"/>
              </a:rPr>
              <a:t>Biodiversität</a:t>
            </a:r>
            <a:endParaRPr lang="de-DE" sz="1600" b="1" dirty="0">
              <a:solidFill>
                <a:srgbClr val="000000"/>
              </a:solidFill>
              <a:latin typeface="Arial"/>
            </a:endParaRPr>
          </a:p>
        </p:txBody>
      </p:sp>
      <p:sp>
        <p:nvSpPr>
          <p:cNvPr id="7" name="Textfeld 6"/>
          <p:cNvSpPr txBox="1"/>
          <p:nvPr/>
        </p:nvSpPr>
        <p:spPr>
          <a:xfrm>
            <a:off x="179388" y="4070037"/>
            <a:ext cx="868362"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000000"/>
                </a:solidFill>
                <a:latin typeface="Arial"/>
              </a:rPr>
              <a:t>Kultur</a:t>
            </a:r>
            <a:endParaRPr lang="de-DE" sz="1600" b="1" dirty="0">
              <a:solidFill>
                <a:srgbClr val="000000"/>
              </a:solidFill>
              <a:latin typeface="Arial"/>
            </a:endParaRPr>
          </a:p>
        </p:txBody>
      </p:sp>
      <p:sp>
        <p:nvSpPr>
          <p:cNvPr id="8" name="Textfeld 3"/>
          <p:cNvSpPr txBox="1">
            <a:spLocks noChangeArrowheads="1"/>
          </p:cNvSpPr>
          <p:nvPr/>
        </p:nvSpPr>
        <p:spPr bwMode="auto">
          <a:xfrm>
            <a:off x="179388" y="787373"/>
            <a:ext cx="83518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defTabSz="457200" eaLnBrk="1" fontAlgn="base" hangingPunct="1">
              <a:spcBef>
                <a:spcPct val="0"/>
              </a:spcBef>
              <a:spcAft>
                <a:spcPct val="0"/>
              </a:spcAft>
              <a:buFontTx/>
              <a:buNone/>
              <a:defRPr/>
            </a:pPr>
            <a:r>
              <a:rPr lang="en-US" altLang="de-DE" sz="2400" b="1" dirty="0">
                <a:solidFill>
                  <a:srgbClr val="000000"/>
                </a:solidFill>
                <a:cs typeface="Times New Roman" pitchFamily="18" charset="0"/>
              </a:rPr>
              <a:t>Ökosystemleistungen von Grasland </a:t>
            </a:r>
            <a:r>
              <a:rPr lang="en-US" altLang="de-DE" sz="2400" dirty="0">
                <a:solidFill>
                  <a:srgbClr val="000000"/>
                </a:solidFill>
                <a:cs typeface="Times New Roman" pitchFamily="18" charset="0"/>
              </a:rPr>
              <a:t>(schematisch)</a:t>
            </a:r>
          </a:p>
          <a:p>
            <a:pPr algn="r" defTabSz="457200" eaLnBrk="1" fontAlgn="base" hangingPunct="1">
              <a:spcBef>
                <a:spcPct val="0"/>
              </a:spcBef>
              <a:spcAft>
                <a:spcPct val="0"/>
              </a:spcAft>
              <a:buFontTx/>
              <a:buNone/>
              <a:defRPr/>
            </a:pPr>
            <a:endParaRPr lang="en-US" altLang="de-DE" sz="1800" dirty="0">
              <a:solidFill>
                <a:srgbClr val="000000"/>
              </a:solidFill>
              <a:cs typeface="Times New Roman" pitchFamily="18" charset="0"/>
            </a:endParaRPr>
          </a:p>
          <a:p>
            <a:pPr algn="r" defTabSz="457200" eaLnBrk="1" fontAlgn="base" hangingPunct="1">
              <a:spcBef>
                <a:spcPct val="0"/>
              </a:spcBef>
              <a:spcAft>
                <a:spcPct val="0"/>
              </a:spcAft>
              <a:buFontTx/>
              <a:buNone/>
              <a:defRPr/>
            </a:pPr>
            <a:r>
              <a:rPr lang="en-US" altLang="de-DE" sz="1600" dirty="0">
                <a:solidFill>
                  <a:srgbClr val="000000"/>
                </a:solidFill>
                <a:cs typeface="Times New Roman" pitchFamily="18" charset="0"/>
              </a:rPr>
              <a:t>Die Ökosystemleistungen variieren von 0 (kein Service/Dienst) bis 100% (maximale Leistung unter den jeweiligen Bedingungen möglich).</a:t>
            </a:r>
            <a:endParaRPr lang="de-DE" altLang="de-DE" sz="1600" dirty="0">
              <a:solidFill>
                <a:srgbClr val="000000"/>
              </a:solidFill>
              <a:cs typeface="Times New Roman" pitchFamily="18" charset="0"/>
            </a:endParaRPr>
          </a:p>
        </p:txBody>
      </p:sp>
      <p:sp>
        <p:nvSpPr>
          <p:cNvPr id="9" name="Textfeld 8"/>
          <p:cNvSpPr txBox="1"/>
          <p:nvPr/>
        </p:nvSpPr>
        <p:spPr>
          <a:xfrm>
            <a:off x="1463675" y="3546162"/>
            <a:ext cx="576263" cy="1385888"/>
          </a:xfrm>
          <a:prstGeom prst="rect">
            <a:avLst/>
          </a:prstGeom>
          <a:noFill/>
        </p:spPr>
        <p:txBody>
          <a:bodyPr wrap="none">
            <a:spAutoFit/>
          </a:bodyPr>
          <a:lstStyle/>
          <a:p>
            <a:pPr algn="r" defTabSz="457200" fontAlgn="base">
              <a:spcBef>
                <a:spcPct val="0"/>
              </a:spcBef>
              <a:spcAft>
                <a:spcPct val="0"/>
              </a:spcAft>
              <a:defRPr/>
            </a:pPr>
            <a:r>
              <a:rPr lang="de-DE" sz="1200" dirty="0">
                <a:solidFill>
                  <a:srgbClr val="000000"/>
                </a:solidFill>
                <a:latin typeface="Arial"/>
              </a:rPr>
              <a:t>100%</a:t>
            </a:r>
          </a:p>
          <a:p>
            <a:pPr algn="r" defTabSz="457200" fontAlgn="base">
              <a:spcBef>
                <a:spcPct val="0"/>
              </a:spcBef>
              <a:spcAft>
                <a:spcPct val="0"/>
              </a:spcAft>
              <a:defRPr/>
            </a:pPr>
            <a:endParaRPr lang="de-DE" sz="1200" dirty="0">
              <a:solidFill>
                <a:srgbClr val="000000"/>
              </a:solidFill>
              <a:latin typeface="Arial"/>
            </a:endParaRPr>
          </a:p>
          <a:p>
            <a:pPr algn="r" defTabSz="457200" fontAlgn="base">
              <a:spcBef>
                <a:spcPct val="0"/>
              </a:spcBef>
              <a:spcAft>
                <a:spcPct val="0"/>
              </a:spcAft>
              <a:defRPr/>
            </a:pPr>
            <a:endParaRPr lang="de-DE" sz="1200" dirty="0">
              <a:solidFill>
                <a:srgbClr val="000000"/>
              </a:solidFill>
              <a:latin typeface="Arial"/>
            </a:endParaRPr>
          </a:p>
          <a:p>
            <a:pPr algn="r" defTabSz="457200" fontAlgn="base">
              <a:spcBef>
                <a:spcPct val="0"/>
              </a:spcBef>
              <a:spcAft>
                <a:spcPct val="0"/>
              </a:spcAft>
              <a:defRPr/>
            </a:pPr>
            <a:endParaRPr lang="de-DE" sz="1200" dirty="0">
              <a:solidFill>
                <a:srgbClr val="000000"/>
              </a:solidFill>
              <a:latin typeface="Arial"/>
            </a:endParaRPr>
          </a:p>
          <a:p>
            <a:pPr algn="r" defTabSz="457200" fontAlgn="base">
              <a:spcBef>
                <a:spcPct val="0"/>
              </a:spcBef>
              <a:spcAft>
                <a:spcPct val="0"/>
              </a:spcAft>
              <a:defRPr/>
            </a:pPr>
            <a:endParaRPr lang="de-DE" sz="1200" dirty="0">
              <a:solidFill>
                <a:srgbClr val="000000"/>
              </a:solidFill>
              <a:latin typeface="Arial"/>
            </a:endParaRPr>
          </a:p>
          <a:p>
            <a:pPr algn="r" defTabSz="457200" fontAlgn="base">
              <a:spcBef>
                <a:spcPct val="0"/>
              </a:spcBef>
              <a:spcAft>
                <a:spcPct val="0"/>
              </a:spcAft>
              <a:defRPr/>
            </a:pPr>
            <a:endParaRPr lang="de-DE" sz="1200" dirty="0">
              <a:solidFill>
                <a:srgbClr val="000000"/>
              </a:solidFill>
              <a:latin typeface="Arial"/>
            </a:endParaRPr>
          </a:p>
          <a:p>
            <a:pPr algn="r" defTabSz="457200" fontAlgn="base">
              <a:spcBef>
                <a:spcPct val="0"/>
              </a:spcBef>
              <a:spcAft>
                <a:spcPct val="0"/>
              </a:spcAft>
              <a:defRPr/>
            </a:pPr>
            <a:r>
              <a:rPr lang="de-DE" sz="1200" dirty="0">
                <a:solidFill>
                  <a:srgbClr val="000000"/>
                </a:solidFill>
                <a:latin typeface="Arial"/>
              </a:rPr>
              <a:t>0%</a:t>
            </a: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2051" y="3429000"/>
            <a:ext cx="2743200"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3487" y="3408050"/>
            <a:ext cx="2743200" cy="274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
          <p:cNvSpPr txBox="1">
            <a:spLocks noChangeArrowheads="1"/>
          </p:cNvSpPr>
          <p:nvPr/>
        </p:nvSpPr>
        <p:spPr bwMode="auto">
          <a:xfrm>
            <a:off x="76200" y="2720662"/>
            <a:ext cx="6237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Bef>
                <a:spcPct val="0"/>
              </a:spcBef>
              <a:spcAft>
                <a:spcPct val="0"/>
              </a:spcAft>
              <a:buFontTx/>
              <a:buNone/>
              <a:defRPr/>
            </a:pPr>
            <a:r>
              <a:rPr lang="en-US" altLang="de-DE" b="1" dirty="0" smtClean="0">
                <a:solidFill>
                  <a:srgbClr val="000000"/>
                </a:solidFill>
                <a:cs typeface="Times New Roman" pitchFamily="18" charset="0"/>
              </a:rPr>
              <a:t>               </a:t>
            </a:r>
            <a:r>
              <a:rPr lang="en-US" altLang="de-DE" b="1" dirty="0" err="1" smtClean="0">
                <a:solidFill>
                  <a:srgbClr val="000000"/>
                </a:solidFill>
                <a:cs typeface="Times New Roman" pitchFamily="18" charset="0"/>
              </a:rPr>
              <a:t>vorindustriell</a:t>
            </a:r>
            <a:r>
              <a:rPr lang="en-US" altLang="de-DE" b="1" dirty="0" smtClean="0">
                <a:solidFill>
                  <a:srgbClr val="000000"/>
                </a:solidFill>
                <a:cs typeface="Times New Roman" pitchFamily="18" charset="0"/>
              </a:rPr>
              <a:t>                </a:t>
            </a:r>
            <a:r>
              <a:rPr lang="en-US" altLang="de-DE" b="1" dirty="0" err="1" smtClean="0">
                <a:solidFill>
                  <a:srgbClr val="000000"/>
                </a:solidFill>
                <a:cs typeface="Times New Roman" pitchFamily="18" charset="0"/>
              </a:rPr>
              <a:t>derzeit</a:t>
            </a:r>
            <a:r>
              <a:rPr lang="en-US" altLang="de-DE" b="1" dirty="0" smtClean="0">
                <a:solidFill>
                  <a:srgbClr val="000000"/>
                </a:solidFill>
                <a:cs typeface="Times New Roman" pitchFamily="18" charset="0"/>
              </a:rPr>
              <a:t> </a:t>
            </a:r>
            <a:r>
              <a:rPr lang="en-US" altLang="de-DE" b="1" dirty="0" err="1" smtClean="0">
                <a:solidFill>
                  <a:srgbClr val="000000"/>
                </a:solidFill>
                <a:cs typeface="Times New Roman" pitchFamily="18" charset="0"/>
              </a:rPr>
              <a:t>intensiv</a:t>
            </a:r>
            <a:endParaRPr lang="de-DE" altLang="de-DE" b="1" dirty="0">
              <a:solidFill>
                <a:srgbClr val="000000"/>
              </a:solidFill>
              <a:cs typeface="Times New Roman" pitchFamily="18" charset="0"/>
            </a:endParaRPr>
          </a:p>
        </p:txBody>
      </p:sp>
      <p:sp>
        <p:nvSpPr>
          <p:cNvPr id="14" name="Text Box 6"/>
          <p:cNvSpPr txBox="1">
            <a:spLocks noChangeArrowheads="1"/>
          </p:cNvSpPr>
          <p:nvPr/>
        </p:nvSpPr>
        <p:spPr bwMode="auto">
          <a:xfrm>
            <a:off x="2631505" y="6340678"/>
            <a:ext cx="62609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defTabSz="457200" eaLnBrk="1" hangingPunct="1">
              <a:defRPr/>
            </a:pPr>
            <a:r>
              <a:rPr lang="de-DE" altLang="de-DE" sz="1600" dirty="0">
                <a:solidFill>
                  <a:prstClr val="black"/>
                </a:solidFill>
                <a:latin typeface="Arial" pitchFamily="34" charset="0"/>
                <a:cs typeface="Arial" pitchFamily="34" charset="0"/>
              </a:rPr>
              <a:t>(</a:t>
            </a:r>
            <a:r>
              <a:rPr lang="de-DE" altLang="de-DE" sz="1600" dirty="0" err="1">
                <a:solidFill>
                  <a:prstClr val="black"/>
                </a:solidFill>
                <a:latin typeface="Arial" pitchFamily="34" charset="0"/>
                <a:cs typeface="Arial" pitchFamily="34" charset="0"/>
              </a:rPr>
              <a:t>Isselstein</a:t>
            </a:r>
            <a:r>
              <a:rPr lang="de-DE" altLang="de-DE" sz="1600" dirty="0">
                <a:solidFill>
                  <a:prstClr val="black"/>
                </a:solidFill>
                <a:latin typeface="Arial" pitchFamily="34" charset="0"/>
                <a:cs typeface="Arial" pitchFamily="34" charset="0"/>
              </a:rPr>
              <a:t> &amp; Kayser 2014: Grassl</a:t>
            </a:r>
            <a:r>
              <a:rPr lang="de-DE" altLang="de-DE" sz="1600" dirty="0" err="1">
                <a:solidFill>
                  <a:prstClr val="black"/>
                </a:solidFill>
                <a:latin typeface="Arial" pitchFamily="34" charset="0"/>
                <a:cs typeface="Arial" pitchFamily="34" charset="0"/>
              </a:rPr>
              <a:t>.Sci.Eur. 19</a:t>
            </a:r>
            <a:r>
              <a:rPr lang="de-DE" altLang="de-DE" sz="1600" dirty="0">
                <a:solidFill>
                  <a:prstClr val="black"/>
                </a:solidFill>
                <a:latin typeface="Arial" pitchFamily="34" charset="0"/>
                <a:cs typeface="Arial" pitchFamily="34" charset="0"/>
              </a:rPr>
              <a:t>, 199-214)</a:t>
            </a:r>
          </a:p>
        </p:txBody>
      </p:sp>
      <p:sp>
        <p:nvSpPr>
          <p:cNvPr id="13" name="Rechteck 12"/>
          <p:cNvSpPr/>
          <p:nvPr/>
        </p:nvSpPr>
        <p:spPr>
          <a:xfrm>
            <a:off x="5910422" y="2713340"/>
            <a:ext cx="3233578" cy="400110"/>
          </a:xfrm>
          <a:prstGeom prst="rect">
            <a:avLst/>
          </a:prstGeom>
        </p:spPr>
        <p:txBody>
          <a:bodyPr wrap="none">
            <a:spAutoFit/>
          </a:bodyPr>
          <a:lstStyle/>
          <a:p>
            <a:pPr defTabSz="457200" fontAlgn="base">
              <a:spcBef>
                <a:spcPct val="0"/>
              </a:spcBef>
              <a:spcAft>
                <a:spcPct val="0"/>
              </a:spcAft>
              <a:defRPr/>
            </a:pPr>
            <a:r>
              <a:rPr lang="en-US" altLang="de-DE" sz="2000" b="1" dirty="0">
                <a:solidFill>
                  <a:srgbClr val="000000"/>
                </a:solidFill>
                <a:latin typeface="Arial" pitchFamily="34" charset="0"/>
                <a:cs typeface="Arial" pitchFamily="34" charset="0"/>
              </a:rPr>
              <a:t> </a:t>
            </a:r>
            <a:r>
              <a:rPr lang="en-US" altLang="de-DE" sz="2000" b="1" dirty="0" err="1">
                <a:solidFill>
                  <a:srgbClr val="000000"/>
                </a:solidFill>
                <a:latin typeface="Arial" pitchFamily="34" charset="0"/>
                <a:cs typeface="Arial" pitchFamily="34" charset="0"/>
              </a:rPr>
              <a:t>aufgegebenes</a:t>
            </a:r>
            <a:r>
              <a:rPr lang="en-US" altLang="de-DE" sz="2000" b="1" dirty="0">
                <a:solidFill>
                  <a:srgbClr val="000000"/>
                </a:solidFill>
                <a:latin typeface="Arial" pitchFamily="34" charset="0"/>
                <a:cs typeface="Arial" pitchFamily="34" charset="0"/>
              </a:rPr>
              <a:t>  </a:t>
            </a:r>
            <a:r>
              <a:rPr lang="en-US" altLang="de-DE" sz="2000" b="1" dirty="0" err="1">
                <a:solidFill>
                  <a:srgbClr val="000000"/>
                </a:solidFill>
                <a:latin typeface="Arial" pitchFamily="34" charset="0"/>
                <a:cs typeface="Arial" pitchFamily="34" charset="0"/>
              </a:rPr>
              <a:t>Grasland</a:t>
            </a:r>
            <a:endParaRPr lang="de-DE" altLang="de-DE" sz="2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10505931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012160"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(Quelle: </a:t>
            </a:r>
            <a:r>
              <a:rPr lang="de-DE" altLang="de-DE" sz="1800" dirty="0" err="1">
                <a:solidFill>
                  <a:prstClr val="black"/>
                </a:solidFill>
                <a:latin typeface="Arial" pitchFamily="34" charset="0"/>
                <a:cs typeface="Arial" pitchFamily="34" charset="0"/>
              </a:rPr>
              <a:t>Isselstein</a:t>
            </a:r>
            <a:r>
              <a:rPr lang="de-DE" altLang="de-DE" sz="1800" dirty="0">
                <a:solidFill>
                  <a:prstClr val="black"/>
                </a:solidFill>
                <a:latin typeface="Arial" pitchFamily="34" charset="0"/>
                <a:cs typeface="Arial" pitchFamily="34" charset="0"/>
              </a:rPr>
              <a:t>, 2018)</a:t>
            </a:r>
          </a:p>
        </p:txBody>
      </p:sp>
      <p:pic>
        <p:nvPicPr>
          <p:cNvPr id="3" name="Picture 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91335" y="2504262"/>
            <a:ext cx="3041650"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988" y="2433241"/>
            <a:ext cx="3005137"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251222" y="436044"/>
            <a:ext cx="777716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Bef>
                <a:spcPct val="0"/>
              </a:spcBef>
              <a:spcAft>
                <a:spcPct val="0"/>
              </a:spcAft>
              <a:buFontTx/>
              <a:buNone/>
              <a:defRPr/>
            </a:pPr>
            <a:r>
              <a:rPr lang="de-DE" altLang="de-DE" sz="2200" b="1" dirty="0" err="1">
                <a:solidFill>
                  <a:srgbClr val="000000"/>
                </a:solidFill>
                <a:cs typeface="Arial" pitchFamily="34" charset="0"/>
              </a:rPr>
              <a:t>Intensität der Grünlandwirtschaft und Ergebnisse der Ökosystemdienstleistungen</a:t>
            </a:r>
            <a:r>
              <a:rPr lang="de-DE" altLang="de-DE" sz="2200" dirty="0">
                <a:solidFill>
                  <a:srgbClr val="000000"/>
                </a:solidFill>
                <a:cs typeface="Arial" pitchFamily="34" charset="0"/>
              </a:rPr>
              <a:t> (</a:t>
            </a:r>
            <a:r>
              <a:rPr lang="de-DE" altLang="de-DE" sz="2200" dirty="0" err="1">
                <a:solidFill>
                  <a:srgbClr val="000000"/>
                </a:solidFill>
                <a:cs typeface="Arial" pitchFamily="34" charset="0"/>
              </a:rPr>
              <a:t>schematisch</a:t>
            </a:r>
            <a:r>
              <a:rPr lang="de-DE" altLang="de-DE" sz="2200" dirty="0">
                <a:solidFill>
                  <a:srgbClr val="000000"/>
                </a:solidFill>
                <a:cs typeface="Arial" pitchFamily="34" charset="0"/>
              </a:rPr>
              <a:t>)</a:t>
            </a:r>
            <a:endParaRPr lang="de-DE" altLang="de-DE" sz="1800" i="1" dirty="0">
              <a:solidFill>
                <a:srgbClr val="000000"/>
              </a:solidFill>
              <a:cs typeface="Arial" pitchFamily="34" charset="0"/>
            </a:endParaRPr>
          </a:p>
        </p:txBody>
      </p:sp>
      <p:sp>
        <p:nvSpPr>
          <p:cNvPr id="6" name="Textfeld 5"/>
          <p:cNvSpPr txBox="1"/>
          <p:nvPr/>
        </p:nvSpPr>
        <p:spPr>
          <a:xfrm>
            <a:off x="971550" y="5228828"/>
            <a:ext cx="6913563" cy="785343"/>
          </a:xfrm>
          <a:prstGeom prst="rect">
            <a:avLst/>
          </a:prstGeom>
          <a:noFill/>
        </p:spPr>
        <p:txBody>
          <a:bodyPr>
            <a:spAutoFit/>
          </a:bodyPr>
          <a:lstStyle/>
          <a:p>
            <a:pPr defTabSz="457200" fontAlgn="base">
              <a:lnSpc>
                <a:spcPct val="150000"/>
              </a:lnSpc>
              <a:spcBef>
                <a:spcPct val="0"/>
              </a:spcBef>
              <a:spcAft>
                <a:spcPct val="0"/>
              </a:spcAft>
              <a:defRPr/>
            </a:pPr>
            <a:r>
              <a:rPr lang="de-DE" sz="1600" dirty="0">
                <a:solidFill>
                  <a:srgbClr val="000000"/>
                </a:solidFill>
                <a:latin typeface="Arial"/>
              </a:rPr>
              <a:t>nein    niedrig        mittel      hoch            nein   niedrig      mittel        hoch</a:t>
            </a:r>
          </a:p>
          <a:p>
            <a:pPr algn="ctr" defTabSz="457200" fontAlgn="base">
              <a:lnSpc>
                <a:spcPct val="150000"/>
              </a:lnSpc>
              <a:spcBef>
                <a:spcPct val="0"/>
              </a:spcBef>
              <a:spcAft>
                <a:spcPct val="0"/>
              </a:spcAft>
              <a:defRPr/>
            </a:pPr>
            <a:r>
              <a:rPr lang="de-DE" sz="1600" dirty="0">
                <a:solidFill>
                  <a:srgbClr val="000000"/>
                </a:solidFill>
                <a:latin typeface="Arial"/>
              </a:rPr>
              <a:t>Blattverlustfrequenz</a:t>
            </a:r>
          </a:p>
        </p:txBody>
      </p:sp>
      <p:sp>
        <p:nvSpPr>
          <p:cNvPr id="7" name="Textfeld 8"/>
          <p:cNvSpPr txBox="1">
            <a:spLocks noChangeArrowheads="1"/>
          </p:cNvSpPr>
          <p:nvPr/>
        </p:nvSpPr>
        <p:spPr bwMode="auto">
          <a:xfrm>
            <a:off x="395288" y="1772816"/>
            <a:ext cx="76330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lnSpc>
                <a:spcPct val="150000"/>
              </a:lnSpc>
              <a:spcBef>
                <a:spcPct val="0"/>
              </a:spcBef>
              <a:spcAft>
                <a:spcPct val="0"/>
              </a:spcAft>
              <a:buFontTx/>
              <a:buNone/>
              <a:defRPr/>
            </a:pPr>
            <a:r>
              <a:rPr lang="de-DE" altLang="de-DE" sz="1800" b="1" kern="0" dirty="0">
                <a:solidFill>
                  <a:srgbClr val="000000"/>
                </a:solidFill>
              </a:rPr>
              <a:t>Bereitstellung </a:t>
            </a:r>
            <a:r>
              <a:rPr lang="de-DE" altLang="de-DE" sz="1800" b="1" kern="0" dirty="0" err="1">
                <a:solidFill>
                  <a:srgbClr val="000000"/>
                </a:solidFill>
              </a:rPr>
              <a:t>von Ökosystemdienstleistungen</a:t>
            </a:r>
            <a:endParaRPr lang="de-DE" altLang="de-DE" sz="1800" b="1" kern="0" dirty="0">
              <a:solidFill>
                <a:srgbClr val="000000"/>
              </a:solidFill>
            </a:endParaRPr>
          </a:p>
        </p:txBody>
      </p:sp>
      <p:sp>
        <p:nvSpPr>
          <p:cNvPr id="8" name="Textfeld 7"/>
          <p:cNvSpPr txBox="1"/>
          <p:nvPr/>
        </p:nvSpPr>
        <p:spPr>
          <a:xfrm>
            <a:off x="542925" y="2644378"/>
            <a:ext cx="573088" cy="2800350"/>
          </a:xfrm>
          <a:prstGeom prst="rect">
            <a:avLst/>
          </a:prstGeom>
          <a:noFill/>
        </p:spPr>
        <p:txBody>
          <a:bodyPr wrap="none">
            <a:spAutoFit/>
          </a:bodyPr>
          <a:lstStyle/>
          <a:p>
            <a:pPr algn="r" defTabSz="457200" fontAlgn="base">
              <a:spcBef>
                <a:spcPct val="0"/>
              </a:spcBef>
              <a:spcAft>
                <a:spcPct val="0"/>
              </a:spcAft>
              <a:defRPr/>
            </a:pPr>
            <a:r>
              <a:rPr lang="de-DE" sz="1600" dirty="0" err="1">
                <a:solidFill>
                  <a:srgbClr val="000000"/>
                </a:solidFill>
                <a:latin typeface="Arial"/>
              </a:rPr>
              <a:t>max</a:t>
            </a: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r>
              <a:rPr lang="de-DE" sz="1600" dirty="0">
                <a:solidFill>
                  <a:srgbClr val="000000"/>
                </a:solidFill>
                <a:latin typeface="Arial"/>
              </a:rPr>
              <a:t>min</a:t>
            </a:r>
          </a:p>
        </p:txBody>
      </p:sp>
      <p:cxnSp>
        <p:nvCxnSpPr>
          <p:cNvPr id="9" name="Gerade Verbindung mit Pfeil 8"/>
          <p:cNvCxnSpPr/>
          <p:nvPr/>
        </p:nvCxnSpPr>
        <p:spPr>
          <a:xfrm flipV="1">
            <a:off x="866775" y="3068241"/>
            <a:ext cx="33338" cy="1960562"/>
          </a:xfrm>
          <a:prstGeom prst="straightConnector1">
            <a:avLst/>
          </a:prstGeom>
          <a:noFill/>
          <a:ln w="19050" cap="flat" cmpd="sng" algn="ctr">
            <a:solidFill>
              <a:srgbClr val="000000"/>
            </a:solidFill>
            <a:prstDash val="solid"/>
            <a:tailEnd type="arrow"/>
          </a:ln>
          <a:effectLst/>
        </p:spPr>
      </p:cxnSp>
      <p:sp>
        <p:nvSpPr>
          <p:cNvPr id="10" name="Textfeld 9"/>
          <p:cNvSpPr txBox="1"/>
          <p:nvPr/>
        </p:nvSpPr>
        <p:spPr>
          <a:xfrm>
            <a:off x="2441575" y="3588941"/>
            <a:ext cx="2130425" cy="338137"/>
          </a:xfrm>
          <a:prstGeom prst="rect">
            <a:avLst/>
          </a:prstGeom>
          <a:noFill/>
        </p:spPr>
        <p:txBody>
          <a:bodyPr>
            <a:spAutoFit/>
          </a:bodyPr>
          <a:lstStyle/>
          <a:p>
            <a:pPr defTabSz="457200" fontAlgn="base">
              <a:spcBef>
                <a:spcPct val="0"/>
              </a:spcBef>
              <a:spcAft>
                <a:spcPct val="0"/>
              </a:spcAft>
              <a:defRPr/>
            </a:pPr>
            <a:r>
              <a:rPr lang="de-DE" sz="1600" b="1" dirty="0" err="1">
                <a:solidFill>
                  <a:srgbClr val="006600"/>
                </a:solidFill>
                <a:latin typeface="Arial"/>
              </a:rPr>
              <a:t>Kräuterertrag</a:t>
            </a:r>
            <a:endParaRPr lang="de-DE" sz="1600" b="1" dirty="0">
              <a:solidFill>
                <a:srgbClr val="006600"/>
              </a:solidFill>
              <a:latin typeface="Arial"/>
            </a:endParaRPr>
          </a:p>
        </p:txBody>
      </p:sp>
      <p:sp>
        <p:nvSpPr>
          <p:cNvPr id="11" name="Textfeld 10"/>
          <p:cNvSpPr txBox="1"/>
          <p:nvPr/>
        </p:nvSpPr>
        <p:spPr>
          <a:xfrm>
            <a:off x="6875463" y="2780903"/>
            <a:ext cx="1687512" cy="338138"/>
          </a:xfrm>
          <a:prstGeom prst="rect">
            <a:avLst/>
          </a:prstGeom>
          <a:solidFill>
            <a:srgbClr val="FFFFFF"/>
          </a:solidFill>
        </p:spPr>
        <p:txBody>
          <a:bodyPr wrap="square">
            <a:spAutoFit/>
          </a:bodyPr>
          <a:lstStyle/>
          <a:p>
            <a:pPr fontAlgn="base">
              <a:spcBef>
                <a:spcPct val="0"/>
              </a:spcBef>
              <a:spcAft>
                <a:spcPct val="0"/>
              </a:spcAft>
              <a:defRPr/>
            </a:pPr>
            <a:r>
              <a:rPr lang="de-DE" sz="1600" b="1" kern="0" dirty="0" err="1">
                <a:solidFill>
                  <a:srgbClr val="003C68"/>
                </a:solidFill>
                <a:latin typeface="Arial"/>
              </a:rPr>
              <a:t>Wasserqualität</a:t>
            </a:r>
            <a:endParaRPr lang="de-DE" sz="1600" b="1" kern="0" dirty="0">
              <a:solidFill>
                <a:srgbClr val="003C68"/>
              </a:solidFill>
              <a:latin typeface="Arial"/>
            </a:endParaRPr>
          </a:p>
        </p:txBody>
      </p:sp>
      <p:sp>
        <p:nvSpPr>
          <p:cNvPr id="12" name="Textfeld 11"/>
          <p:cNvSpPr txBox="1"/>
          <p:nvPr/>
        </p:nvSpPr>
        <p:spPr>
          <a:xfrm>
            <a:off x="6937375" y="3606403"/>
            <a:ext cx="1504950" cy="338138"/>
          </a:xfrm>
          <a:prstGeom prst="rect">
            <a:avLst/>
          </a:prstGeom>
          <a:solidFill>
            <a:srgbClr val="FFFFFF"/>
          </a:solidFill>
        </p:spPr>
        <p:txBody>
          <a:bodyPr>
            <a:spAutoFit/>
          </a:bodyPr>
          <a:lstStyle/>
          <a:p>
            <a:pPr fontAlgn="base">
              <a:spcBef>
                <a:spcPct val="0"/>
              </a:spcBef>
              <a:spcAft>
                <a:spcPct val="0"/>
              </a:spcAft>
              <a:defRPr/>
            </a:pPr>
            <a:r>
              <a:rPr lang="de-DE" sz="1600" b="1" kern="0" dirty="0" err="1">
                <a:solidFill>
                  <a:srgbClr val="FF0000"/>
                </a:solidFill>
                <a:latin typeface="Arial"/>
              </a:rPr>
              <a:t>Biodiversität</a:t>
            </a:r>
            <a:endParaRPr lang="de-DE" sz="1600" b="1" kern="0" dirty="0">
              <a:solidFill>
                <a:srgbClr val="FF0000"/>
              </a:solidFill>
              <a:latin typeface="Arial"/>
            </a:endParaRPr>
          </a:p>
        </p:txBody>
      </p:sp>
      <p:sp>
        <p:nvSpPr>
          <p:cNvPr id="13" name="Textfeld 12"/>
          <p:cNvSpPr txBox="1"/>
          <p:nvPr/>
        </p:nvSpPr>
        <p:spPr>
          <a:xfrm>
            <a:off x="6700838" y="4797028"/>
            <a:ext cx="1687512" cy="338554"/>
          </a:xfrm>
          <a:prstGeom prst="rect">
            <a:avLst/>
          </a:prstGeom>
          <a:solidFill>
            <a:srgbClr val="FFFFFF"/>
          </a:solidFill>
        </p:spPr>
        <p:txBody>
          <a:bodyPr wrap="square">
            <a:spAutoFit/>
          </a:bodyPr>
          <a:lstStyle/>
          <a:p>
            <a:pPr fontAlgn="base">
              <a:spcBef>
                <a:spcPct val="0"/>
              </a:spcBef>
              <a:spcAft>
                <a:spcPct val="0"/>
              </a:spcAft>
              <a:defRPr/>
            </a:pPr>
            <a:r>
              <a:rPr lang="de-DE" sz="1600" b="1" kern="0" dirty="0">
                <a:solidFill>
                  <a:srgbClr val="663300"/>
                </a:solidFill>
                <a:latin typeface="Arial"/>
              </a:rPr>
              <a:t>Erosionsrisiko</a:t>
            </a:r>
          </a:p>
        </p:txBody>
      </p:sp>
      <p:sp>
        <p:nvSpPr>
          <p:cNvPr id="14" name="Textfeld 13"/>
          <p:cNvSpPr txBox="1"/>
          <p:nvPr/>
        </p:nvSpPr>
        <p:spPr>
          <a:xfrm>
            <a:off x="2819416" y="2396091"/>
            <a:ext cx="1921260" cy="338554"/>
          </a:xfrm>
          <a:prstGeom prst="rect">
            <a:avLst/>
          </a:prstGeom>
          <a:solidFill>
            <a:srgbClr val="FFFFFF"/>
          </a:solidFill>
        </p:spPr>
        <p:txBody>
          <a:bodyPr wrap="square">
            <a:spAutoFit/>
          </a:bodyPr>
          <a:lstStyle/>
          <a:p>
            <a:pPr fontAlgn="base">
              <a:spcBef>
                <a:spcPct val="0"/>
              </a:spcBef>
              <a:spcAft>
                <a:spcPct val="0"/>
              </a:spcAft>
              <a:defRPr/>
            </a:pPr>
            <a:r>
              <a:rPr lang="de-DE" sz="1600" b="1" kern="0" dirty="0">
                <a:solidFill>
                  <a:srgbClr val="CC6600"/>
                </a:solidFill>
                <a:latin typeface="Arial"/>
              </a:rPr>
              <a:t>Fütterungswert</a:t>
            </a:r>
          </a:p>
        </p:txBody>
      </p:sp>
      <p:sp>
        <p:nvSpPr>
          <p:cNvPr id="15" name="Textfeld 8"/>
          <p:cNvSpPr txBox="1">
            <a:spLocks noChangeArrowheads="1"/>
          </p:cNvSpPr>
          <p:nvPr/>
        </p:nvSpPr>
        <p:spPr bwMode="auto">
          <a:xfrm rot="16200000">
            <a:off x="-476381" y="3695236"/>
            <a:ext cx="20022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lnSpc>
                <a:spcPct val="150000"/>
              </a:lnSpc>
              <a:spcBef>
                <a:spcPct val="0"/>
              </a:spcBef>
              <a:spcAft>
                <a:spcPct val="0"/>
              </a:spcAft>
              <a:buFontTx/>
              <a:buNone/>
              <a:defRPr/>
            </a:pPr>
            <a:r>
              <a:rPr lang="de-DE" altLang="de-DE" sz="1600" kern="0" dirty="0" err="1">
                <a:solidFill>
                  <a:srgbClr val="000000"/>
                </a:solidFill>
              </a:rPr>
              <a:t>Ökosystemdienst</a:t>
            </a:r>
            <a:endParaRPr lang="de-DE" altLang="de-DE" sz="1600" kern="0" dirty="0">
              <a:solidFill>
                <a:srgbClr val="000000"/>
              </a:solidFill>
            </a:endParaRPr>
          </a:p>
        </p:txBody>
      </p:sp>
    </p:spTree>
    <p:extLst>
      <p:ext uri="{BB962C8B-B14F-4D97-AF65-F5344CB8AC3E}">
        <p14:creationId xmlns:p14="http://schemas.microsoft.com/office/powerpoint/2010/main" val="72966680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012160"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(Quelle: </a:t>
            </a:r>
            <a:r>
              <a:rPr lang="de-DE" altLang="de-DE" sz="1800" dirty="0" err="1">
                <a:solidFill>
                  <a:prstClr val="black"/>
                </a:solidFill>
                <a:latin typeface="Arial" pitchFamily="34" charset="0"/>
                <a:cs typeface="Arial" pitchFamily="34" charset="0"/>
              </a:rPr>
              <a:t>Isselstein</a:t>
            </a:r>
            <a:r>
              <a:rPr lang="de-DE" altLang="de-DE" sz="1800" dirty="0">
                <a:solidFill>
                  <a:prstClr val="black"/>
                </a:solidFill>
                <a:latin typeface="Arial" pitchFamily="34" charset="0"/>
                <a:cs typeface="Arial" pitchFamily="34" charset="0"/>
              </a:rPr>
              <a:t>, 2018)</a:t>
            </a:r>
          </a:p>
        </p:txBody>
      </p:sp>
      <p:sp>
        <p:nvSpPr>
          <p:cNvPr id="5" name="Text Box 3"/>
          <p:cNvSpPr txBox="1">
            <a:spLocks noChangeArrowheads="1"/>
          </p:cNvSpPr>
          <p:nvPr/>
        </p:nvSpPr>
        <p:spPr bwMode="auto">
          <a:xfrm>
            <a:off x="301282" y="408311"/>
            <a:ext cx="777716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Bef>
                <a:spcPct val="0"/>
              </a:spcBef>
              <a:spcAft>
                <a:spcPct val="0"/>
              </a:spcAft>
              <a:buFontTx/>
              <a:buNone/>
              <a:defRPr/>
            </a:pPr>
            <a:r>
              <a:rPr lang="de-DE" altLang="de-DE" sz="2200" b="1" dirty="0" err="1">
                <a:solidFill>
                  <a:srgbClr val="000000"/>
                </a:solidFill>
                <a:cs typeface="Arial" pitchFamily="34" charset="0"/>
              </a:rPr>
              <a:t>Intensität der Grünlandwirtschaft und Ergebnisse der Ökosystemdienstleistungen</a:t>
            </a:r>
            <a:r>
              <a:rPr lang="de-DE" altLang="de-DE" sz="2200" dirty="0">
                <a:solidFill>
                  <a:srgbClr val="000000"/>
                </a:solidFill>
                <a:cs typeface="Arial" pitchFamily="34" charset="0"/>
              </a:rPr>
              <a:t> (</a:t>
            </a:r>
            <a:r>
              <a:rPr lang="de-DE" altLang="de-DE" sz="2200" dirty="0" err="1">
                <a:solidFill>
                  <a:srgbClr val="000000"/>
                </a:solidFill>
                <a:cs typeface="Arial" pitchFamily="34" charset="0"/>
              </a:rPr>
              <a:t>schematisch</a:t>
            </a:r>
            <a:r>
              <a:rPr lang="de-DE" altLang="de-DE" sz="2200" dirty="0">
                <a:solidFill>
                  <a:srgbClr val="000000"/>
                </a:solidFill>
                <a:cs typeface="Arial" pitchFamily="34" charset="0"/>
              </a:rPr>
              <a:t>)</a:t>
            </a:r>
            <a:endParaRPr lang="de-DE" altLang="de-DE" sz="1800" i="1" dirty="0">
              <a:solidFill>
                <a:srgbClr val="000000"/>
              </a:solidFill>
              <a:cs typeface="Arial" pitchFamily="34" charset="0"/>
            </a:endParaRPr>
          </a:p>
        </p:txBody>
      </p:sp>
      <p:sp>
        <p:nvSpPr>
          <p:cNvPr id="7" name="Textfeld 8"/>
          <p:cNvSpPr txBox="1">
            <a:spLocks noChangeArrowheads="1"/>
          </p:cNvSpPr>
          <p:nvPr/>
        </p:nvSpPr>
        <p:spPr bwMode="auto">
          <a:xfrm>
            <a:off x="968152" y="1888727"/>
            <a:ext cx="76330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lnSpc>
                <a:spcPct val="150000"/>
              </a:lnSpc>
              <a:spcBef>
                <a:spcPct val="0"/>
              </a:spcBef>
              <a:spcAft>
                <a:spcPct val="0"/>
              </a:spcAft>
              <a:buFontTx/>
              <a:buNone/>
              <a:defRPr/>
            </a:pPr>
            <a:r>
              <a:rPr lang="de-DE" altLang="de-DE" sz="1800" b="1" kern="0" dirty="0">
                <a:solidFill>
                  <a:srgbClr val="000000"/>
                </a:solidFill>
              </a:rPr>
              <a:t>Bereitstellung </a:t>
            </a:r>
            <a:r>
              <a:rPr lang="de-DE" altLang="de-DE" sz="1800" b="1" kern="0" dirty="0" err="1">
                <a:solidFill>
                  <a:srgbClr val="000000"/>
                </a:solidFill>
              </a:rPr>
              <a:t>von Ökosystemdienstleistungen</a:t>
            </a:r>
            <a:endParaRPr lang="de-DE" altLang="de-DE" sz="1800" b="1" kern="0" dirty="0">
              <a:solidFill>
                <a:srgbClr val="000000"/>
              </a:solidFill>
            </a:endParaRPr>
          </a:p>
        </p:txBody>
      </p:sp>
      <p:sp>
        <p:nvSpPr>
          <p:cNvPr id="8" name="Textfeld 7"/>
          <p:cNvSpPr txBox="1"/>
          <p:nvPr/>
        </p:nvSpPr>
        <p:spPr>
          <a:xfrm>
            <a:off x="1115789" y="2760289"/>
            <a:ext cx="573088" cy="2800350"/>
          </a:xfrm>
          <a:prstGeom prst="rect">
            <a:avLst/>
          </a:prstGeom>
          <a:noFill/>
        </p:spPr>
        <p:txBody>
          <a:bodyPr wrap="none">
            <a:spAutoFit/>
          </a:bodyPr>
          <a:lstStyle/>
          <a:p>
            <a:pPr algn="r" defTabSz="457200" fontAlgn="base">
              <a:spcBef>
                <a:spcPct val="0"/>
              </a:spcBef>
              <a:spcAft>
                <a:spcPct val="0"/>
              </a:spcAft>
              <a:defRPr/>
            </a:pPr>
            <a:r>
              <a:rPr lang="de-DE" sz="1600" dirty="0" err="1">
                <a:solidFill>
                  <a:srgbClr val="000000"/>
                </a:solidFill>
                <a:latin typeface="Arial"/>
              </a:rPr>
              <a:t>max</a:t>
            </a: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endParaRPr lang="de-DE" sz="1600" dirty="0">
              <a:solidFill>
                <a:srgbClr val="000000"/>
              </a:solidFill>
              <a:latin typeface="Arial"/>
            </a:endParaRPr>
          </a:p>
          <a:p>
            <a:pPr algn="r" defTabSz="457200" fontAlgn="base">
              <a:spcBef>
                <a:spcPct val="0"/>
              </a:spcBef>
              <a:spcAft>
                <a:spcPct val="0"/>
              </a:spcAft>
              <a:defRPr/>
            </a:pPr>
            <a:r>
              <a:rPr lang="de-DE" sz="1600" dirty="0">
                <a:solidFill>
                  <a:srgbClr val="000000"/>
                </a:solidFill>
                <a:latin typeface="Arial"/>
              </a:rPr>
              <a:t>min</a:t>
            </a:r>
          </a:p>
        </p:txBody>
      </p:sp>
      <p:cxnSp>
        <p:nvCxnSpPr>
          <p:cNvPr id="9" name="Gerade Verbindung mit Pfeil 8"/>
          <p:cNvCxnSpPr/>
          <p:nvPr/>
        </p:nvCxnSpPr>
        <p:spPr>
          <a:xfrm flipV="1">
            <a:off x="1439639" y="3184152"/>
            <a:ext cx="33338" cy="1960562"/>
          </a:xfrm>
          <a:prstGeom prst="straightConnector1">
            <a:avLst/>
          </a:prstGeom>
          <a:noFill/>
          <a:ln w="19050" cap="flat" cmpd="sng" algn="ctr">
            <a:solidFill>
              <a:srgbClr val="000000"/>
            </a:solidFill>
            <a:prstDash val="solid"/>
            <a:tailEnd type="arrow"/>
          </a:ln>
          <a:effectLst/>
        </p:spPr>
      </p:cxnSp>
      <p:sp>
        <p:nvSpPr>
          <p:cNvPr id="15" name="Textfeld 8"/>
          <p:cNvSpPr txBox="1">
            <a:spLocks noChangeArrowheads="1"/>
          </p:cNvSpPr>
          <p:nvPr/>
        </p:nvSpPr>
        <p:spPr bwMode="auto">
          <a:xfrm rot="16200000">
            <a:off x="96483" y="3811147"/>
            <a:ext cx="20022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lnSpc>
                <a:spcPct val="150000"/>
              </a:lnSpc>
              <a:spcBef>
                <a:spcPct val="0"/>
              </a:spcBef>
              <a:spcAft>
                <a:spcPct val="0"/>
              </a:spcAft>
              <a:buFontTx/>
              <a:buNone/>
              <a:defRPr/>
            </a:pPr>
            <a:r>
              <a:rPr lang="de-DE" altLang="de-DE" sz="1600" kern="0" dirty="0" err="1">
                <a:solidFill>
                  <a:srgbClr val="000000"/>
                </a:solidFill>
              </a:rPr>
              <a:t>Ökosystemdienst</a:t>
            </a:r>
            <a:endParaRPr lang="de-DE" altLang="de-DE" sz="1600" kern="0" dirty="0">
              <a:solidFill>
                <a:srgbClr val="000000"/>
              </a:solidFill>
            </a:endParaRPr>
          </a:p>
        </p:txBody>
      </p:sp>
      <p:pic>
        <p:nvPicPr>
          <p:cNvPr id="16" name="Picture 2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2856" y="2621458"/>
            <a:ext cx="3005588" cy="3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8480" y="2621458"/>
            <a:ext cx="3005588" cy="3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7"/>
          <p:cNvSpPr txBox="1"/>
          <p:nvPr/>
        </p:nvSpPr>
        <p:spPr>
          <a:xfrm>
            <a:off x="1402333" y="5560639"/>
            <a:ext cx="6913563" cy="584200"/>
          </a:xfrm>
          <a:prstGeom prst="rect">
            <a:avLst/>
          </a:prstGeom>
          <a:noFill/>
        </p:spPr>
        <p:txBody>
          <a:bodyPr>
            <a:spAutoFit/>
          </a:bodyPr>
          <a:lstStyle/>
          <a:p>
            <a:pPr algn="ctr" defTabSz="457200">
              <a:defRPr/>
            </a:pPr>
            <a:r>
              <a:rPr lang="de-DE" sz="1600" dirty="0">
                <a:solidFill>
                  <a:prstClr val="black"/>
                </a:solidFill>
                <a:latin typeface="Arial" panose="020B0604020202020204" pitchFamily="34" charset="0"/>
                <a:cs typeface="Arial" panose="020B0604020202020204" pitchFamily="34" charset="0"/>
              </a:rPr>
              <a:t>kein mod. hoher    Überschuss           kein    mod. hoher Überschuss</a:t>
            </a:r>
            <a:br>
              <a:rPr lang="de-DE" sz="1600" dirty="0">
                <a:solidFill>
                  <a:prstClr val="black"/>
                </a:solidFill>
                <a:latin typeface="Arial" panose="020B0604020202020204" pitchFamily="34" charset="0"/>
                <a:cs typeface="Arial" panose="020B0604020202020204" pitchFamily="34" charset="0"/>
              </a:rPr>
            </a:br>
            <a:r>
              <a:rPr lang="de-DE" sz="1600" dirty="0">
                <a:solidFill>
                  <a:prstClr val="black"/>
                </a:solidFill>
                <a:latin typeface="Arial" panose="020B0604020202020204" pitchFamily="34" charset="0"/>
                <a:cs typeface="Arial" panose="020B0604020202020204" pitchFamily="34" charset="0"/>
              </a:rPr>
              <a:t> Nährstoffeintrag</a:t>
            </a:r>
          </a:p>
        </p:txBody>
      </p:sp>
      <p:sp>
        <p:nvSpPr>
          <p:cNvPr id="10" name="Textfeld 9"/>
          <p:cNvSpPr txBox="1"/>
          <p:nvPr/>
        </p:nvSpPr>
        <p:spPr>
          <a:xfrm>
            <a:off x="3014439" y="3861519"/>
            <a:ext cx="2130425" cy="338137"/>
          </a:xfrm>
          <a:prstGeom prst="rect">
            <a:avLst/>
          </a:prstGeom>
          <a:noFill/>
        </p:spPr>
        <p:txBody>
          <a:bodyPr>
            <a:spAutoFit/>
          </a:bodyPr>
          <a:lstStyle/>
          <a:p>
            <a:pPr defTabSz="457200" fontAlgn="base">
              <a:spcBef>
                <a:spcPct val="0"/>
              </a:spcBef>
              <a:spcAft>
                <a:spcPct val="0"/>
              </a:spcAft>
              <a:defRPr/>
            </a:pPr>
            <a:r>
              <a:rPr lang="de-DE" sz="1600" b="1" dirty="0" err="1">
                <a:solidFill>
                  <a:srgbClr val="006600"/>
                </a:solidFill>
                <a:latin typeface="Arial"/>
              </a:rPr>
              <a:t>Kräuterertrag</a:t>
            </a:r>
            <a:endParaRPr lang="de-DE" sz="1600" b="1" dirty="0">
              <a:solidFill>
                <a:srgbClr val="006600"/>
              </a:solidFill>
              <a:latin typeface="Arial"/>
            </a:endParaRPr>
          </a:p>
        </p:txBody>
      </p:sp>
      <p:sp>
        <p:nvSpPr>
          <p:cNvPr id="14" name="Textfeld 13"/>
          <p:cNvSpPr txBox="1"/>
          <p:nvPr/>
        </p:nvSpPr>
        <p:spPr>
          <a:xfrm>
            <a:off x="1832496" y="2981498"/>
            <a:ext cx="1816226" cy="338554"/>
          </a:xfrm>
          <a:prstGeom prst="rect">
            <a:avLst/>
          </a:prstGeom>
          <a:solidFill>
            <a:srgbClr val="FFFFFF"/>
          </a:solidFill>
        </p:spPr>
        <p:txBody>
          <a:bodyPr wrap="square">
            <a:spAutoFit/>
          </a:bodyPr>
          <a:lstStyle/>
          <a:p>
            <a:pPr fontAlgn="base">
              <a:spcBef>
                <a:spcPct val="0"/>
              </a:spcBef>
              <a:spcAft>
                <a:spcPct val="0"/>
              </a:spcAft>
              <a:defRPr/>
            </a:pPr>
            <a:r>
              <a:rPr lang="de-DE" sz="1600" b="1" kern="0" dirty="0">
                <a:solidFill>
                  <a:srgbClr val="CC6600"/>
                </a:solidFill>
                <a:latin typeface="Arial"/>
              </a:rPr>
              <a:t>Fütterungswert</a:t>
            </a:r>
          </a:p>
        </p:txBody>
      </p:sp>
      <p:sp>
        <p:nvSpPr>
          <p:cNvPr id="12" name="Textfeld 11"/>
          <p:cNvSpPr txBox="1"/>
          <p:nvPr/>
        </p:nvSpPr>
        <p:spPr>
          <a:xfrm>
            <a:off x="5288880" y="4553023"/>
            <a:ext cx="1432942" cy="338554"/>
          </a:xfrm>
          <a:prstGeom prst="rect">
            <a:avLst/>
          </a:prstGeom>
          <a:solidFill>
            <a:srgbClr val="FFFFFF"/>
          </a:solidFill>
        </p:spPr>
        <p:txBody>
          <a:bodyPr wrap="square">
            <a:spAutoFit/>
          </a:bodyPr>
          <a:lstStyle/>
          <a:p>
            <a:pPr algn="r" fontAlgn="base">
              <a:spcBef>
                <a:spcPct val="0"/>
              </a:spcBef>
              <a:spcAft>
                <a:spcPct val="0"/>
              </a:spcAft>
              <a:defRPr/>
            </a:pPr>
            <a:r>
              <a:rPr lang="de-DE" sz="1600" b="1" kern="0" dirty="0" err="1">
                <a:solidFill>
                  <a:srgbClr val="FF0000"/>
                </a:solidFill>
                <a:latin typeface="Arial"/>
              </a:rPr>
              <a:t>Biodiversität</a:t>
            </a:r>
            <a:endParaRPr lang="de-DE" sz="1600" b="1" kern="0" dirty="0">
              <a:solidFill>
                <a:srgbClr val="FF0000"/>
              </a:solidFill>
              <a:latin typeface="Arial"/>
            </a:endParaRPr>
          </a:p>
        </p:txBody>
      </p:sp>
      <p:sp>
        <p:nvSpPr>
          <p:cNvPr id="11" name="Textfeld 10"/>
          <p:cNvSpPr txBox="1"/>
          <p:nvPr/>
        </p:nvSpPr>
        <p:spPr>
          <a:xfrm>
            <a:off x="6152257" y="3494805"/>
            <a:ext cx="1677848" cy="338138"/>
          </a:xfrm>
          <a:prstGeom prst="rect">
            <a:avLst/>
          </a:prstGeom>
          <a:solidFill>
            <a:srgbClr val="FFFFFF"/>
          </a:solidFill>
        </p:spPr>
        <p:txBody>
          <a:bodyPr wrap="square">
            <a:spAutoFit/>
          </a:bodyPr>
          <a:lstStyle/>
          <a:p>
            <a:pPr algn="r" fontAlgn="base">
              <a:spcBef>
                <a:spcPct val="0"/>
              </a:spcBef>
              <a:spcAft>
                <a:spcPct val="0"/>
              </a:spcAft>
              <a:defRPr/>
            </a:pPr>
            <a:r>
              <a:rPr lang="de-DE" sz="1600" b="1" kern="0" dirty="0" err="1">
                <a:solidFill>
                  <a:srgbClr val="003C68"/>
                </a:solidFill>
                <a:latin typeface="Arial"/>
              </a:rPr>
              <a:t>Wasserqualität</a:t>
            </a:r>
            <a:endParaRPr lang="de-DE" sz="1600" b="1" kern="0" dirty="0">
              <a:solidFill>
                <a:srgbClr val="003C68"/>
              </a:solidFill>
              <a:latin typeface="Arial"/>
            </a:endParaRPr>
          </a:p>
        </p:txBody>
      </p:sp>
    </p:spTree>
    <p:extLst>
      <p:ext uri="{BB962C8B-B14F-4D97-AF65-F5344CB8AC3E}">
        <p14:creationId xmlns:p14="http://schemas.microsoft.com/office/powerpoint/2010/main" val="3925055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611187" y="1562395"/>
            <a:ext cx="8018463" cy="354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lvl="1" defTabSz="457200">
              <a:spcBef>
                <a:spcPct val="20000"/>
              </a:spcBef>
              <a:buSzPct val="130000"/>
              <a:tabLst>
                <a:tab pos="3138488" algn="l"/>
              </a:tabLst>
              <a:defRPr/>
            </a:pPr>
            <a:r>
              <a:rPr lang="en-US" altLang="sv-SE" sz="2200" b="1" i="1" dirty="0">
                <a:solidFill>
                  <a:prstClr val="black"/>
                </a:solidFill>
                <a:latin typeface="Calibri"/>
              </a:rPr>
              <a:t>Schlussfolgerungen</a:t>
            </a:r>
          </a:p>
          <a:p>
            <a:pPr marL="0" lvl="1" defTabSz="457200">
              <a:spcBef>
                <a:spcPct val="20000"/>
              </a:spcBef>
              <a:buSzPct val="130000"/>
              <a:tabLst>
                <a:tab pos="3138488" algn="l"/>
              </a:tabLst>
              <a:defRPr/>
            </a:pPr>
            <a:endParaRPr lang="en-US" altLang="sv-SE" sz="2200" dirty="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r>
              <a:rPr lang="en-US" altLang="sv-SE" sz="2000" dirty="0">
                <a:solidFill>
                  <a:prstClr val="black"/>
                </a:solidFill>
                <a:latin typeface="Calibri"/>
              </a:rPr>
              <a:t>Deutlich </a:t>
            </a:r>
            <a:r>
              <a:rPr lang="en-US" altLang="sv-SE" sz="2000" dirty="0" err="1">
                <a:solidFill>
                  <a:prstClr val="black"/>
                </a:solidFill>
                <a:latin typeface="Calibri"/>
              </a:rPr>
              <a:t>geringere</a:t>
            </a:r>
            <a:r>
              <a:rPr lang="en-US" altLang="sv-SE" sz="2000" dirty="0">
                <a:solidFill>
                  <a:prstClr val="black"/>
                </a:solidFill>
                <a:latin typeface="Calibri"/>
              </a:rPr>
              <a:t> Silage-TM-</a:t>
            </a:r>
            <a:r>
              <a:rPr lang="en-US" altLang="sv-SE" sz="2000" dirty="0" err="1">
                <a:solidFill>
                  <a:prstClr val="black"/>
                </a:solidFill>
                <a:latin typeface="Calibri"/>
              </a:rPr>
              <a:t>Verluste</a:t>
            </a:r>
            <a:r>
              <a:rPr lang="en-US" altLang="sv-SE" sz="2000" dirty="0">
                <a:solidFill>
                  <a:prstClr val="black"/>
                </a:solidFill>
                <a:latin typeface="Calibri"/>
              </a:rPr>
              <a:t> in Rundballensilagen als in Großsilos (Bunker, Rohr, Turm)</a:t>
            </a:r>
          </a:p>
          <a:p>
            <a:pPr marL="273050" lvl="1" indent="-273050" defTabSz="457200">
              <a:spcBef>
                <a:spcPct val="20000"/>
              </a:spcBef>
              <a:buSzPct val="130000"/>
              <a:buFont typeface="Arial" charset="0"/>
              <a:buChar char="•"/>
              <a:tabLst>
                <a:tab pos="3138488" algn="l"/>
              </a:tabLst>
              <a:defRPr/>
            </a:pPr>
            <a:r>
              <a:rPr lang="en-US" altLang="sv-SE" sz="2000" dirty="0" err="1" smtClean="0">
                <a:solidFill>
                  <a:prstClr val="black"/>
                </a:solidFill>
                <a:latin typeface="Calibri"/>
              </a:rPr>
              <a:t>Verworfene</a:t>
            </a:r>
            <a:r>
              <a:rPr lang="en-US" altLang="sv-SE" sz="2000" dirty="0" smtClean="0">
                <a:solidFill>
                  <a:prstClr val="black"/>
                </a:solidFill>
                <a:latin typeface="Calibri"/>
              </a:rPr>
              <a:t> </a:t>
            </a:r>
            <a:r>
              <a:rPr lang="en-US" altLang="sv-SE" sz="2000" dirty="0" err="1" smtClean="0">
                <a:solidFill>
                  <a:prstClr val="black"/>
                </a:solidFill>
                <a:latin typeface="Calibri"/>
              </a:rPr>
              <a:t>Silageverluste</a:t>
            </a:r>
            <a:r>
              <a:rPr lang="en-US" altLang="sv-SE" sz="2000" dirty="0" smtClean="0">
                <a:solidFill>
                  <a:prstClr val="black"/>
                </a:solidFill>
                <a:latin typeface="Calibri"/>
              </a:rPr>
              <a:t> </a:t>
            </a:r>
            <a:r>
              <a:rPr lang="en-US" altLang="sv-SE" sz="2000" dirty="0" err="1" smtClean="0">
                <a:solidFill>
                  <a:prstClr val="black"/>
                </a:solidFill>
                <a:latin typeface="Calibri"/>
              </a:rPr>
              <a:t>gering</a:t>
            </a:r>
            <a:r>
              <a:rPr lang="en-US" altLang="sv-SE" sz="2000" dirty="0" smtClean="0">
                <a:solidFill>
                  <a:prstClr val="black"/>
                </a:solidFill>
                <a:latin typeface="Calibri"/>
              </a:rPr>
              <a:t> (1-4 %), </a:t>
            </a:r>
            <a:r>
              <a:rPr lang="en-US" altLang="sv-SE" sz="2000" dirty="0" err="1" smtClean="0">
                <a:solidFill>
                  <a:prstClr val="black"/>
                </a:solidFill>
                <a:latin typeface="Calibri"/>
              </a:rPr>
              <a:t>aber</a:t>
            </a:r>
            <a:r>
              <a:rPr lang="en-US" altLang="sv-SE" sz="2000" dirty="0" smtClean="0">
                <a:solidFill>
                  <a:prstClr val="black"/>
                </a:solidFill>
                <a:latin typeface="Calibri"/>
              </a:rPr>
              <a:t> </a:t>
            </a:r>
            <a:r>
              <a:rPr lang="en-US" altLang="sv-SE" sz="2000" dirty="0" err="1" smtClean="0">
                <a:solidFill>
                  <a:prstClr val="black"/>
                </a:solidFill>
                <a:latin typeface="Calibri"/>
              </a:rPr>
              <a:t>unsichtbare</a:t>
            </a:r>
            <a:r>
              <a:rPr lang="en-US" altLang="sv-SE" sz="2000" dirty="0" smtClean="0">
                <a:solidFill>
                  <a:prstClr val="black"/>
                </a:solidFill>
                <a:latin typeface="Calibri"/>
              </a:rPr>
              <a:t> TM-</a:t>
            </a:r>
            <a:r>
              <a:rPr lang="en-US" altLang="sv-SE" sz="2000" dirty="0" err="1" smtClean="0">
                <a:solidFill>
                  <a:prstClr val="black"/>
                </a:solidFill>
                <a:latin typeface="Calibri"/>
              </a:rPr>
              <a:t>Verluste</a:t>
            </a:r>
            <a:r>
              <a:rPr lang="en-US" altLang="sv-SE" sz="2000" dirty="0" smtClean="0">
                <a:solidFill>
                  <a:prstClr val="black"/>
                </a:solidFill>
                <a:latin typeface="Calibri"/>
              </a:rPr>
              <a:t> </a:t>
            </a:r>
            <a:r>
              <a:rPr lang="en-US" altLang="sv-SE" sz="2000" dirty="0" err="1" smtClean="0">
                <a:solidFill>
                  <a:prstClr val="black"/>
                </a:solidFill>
                <a:latin typeface="Calibri"/>
              </a:rPr>
              <a:t>hoch</a:t>
            </a:r>
            <a:r>
              <a:rPr lang="en-US" altLang="sv-SE" sz="2000" dirty="0" smtClean="0">
                <a:solidFill>
                  <a:prstClr val="black"/>
                </a:solidFill>
                <a:latin typeface="Calibri"/>
              </a:rPr>
              <a:t> (10-20 %) in </a:t>
            </a:r>
            <a:r>
              <a:rPr lang="en-US" altLang="sv-SE" sz="2000" dirty="0" err="1" smtClean="0">
                <a:solidFill>
                  <a:prstClr val="black"/>
                </a:solidFill>
                <a:latin typeface="Calibri"/>
              </a:rPr>
              <a:t>großen</a:t>
            </a:r>
            <a:r>
              <a:rPr lang="en-US" altLang="sv-SE" sz="2000" dirty="0" smtClean="0">
                <a:solidFill>
                  <a:prstClr val="black"/>
                </a:solidFill>
                <a:latin typeface="Calibri"/>
              </a:rPr>
              <a:t> Silos</a:t>
            </a:r>
          </a:p>
          <a:p>
            <a:pPr marL="273050" lvl="1" indent="-273050" defTabSz="457200">
              <a:spcBef>
                <a:spcPct val="20000"/>
              </a:spcBef>
              <a:buSzPct val="130000"/>
              <a:buFont typeface="Arial" charset="0"/>
              <a:buChar char="•"/>
              <a:tabLst>
                <a:tab pos="3138488" algn="l"/>
              </a:tabLst>
              <a:defRPr/>
            </a:pPr>
            <a:r>
              <a:rPr lang="en-US" altLang="sv-SE" sz="2000" dirty="0" err="1" smtClean="0">
                <a:solidFill>
                  <a:prstClr val="black"/>
                </a:solidFill>
                <a:latin typeface="Calibri"/>
              </a:rPr>
              <a:t>Große</a:t>
            </a:r>
            <a:r>
              <a:rPr lang="en-US" altLang="sv-SE" sz="2000" dirty="0" smtClean="0">
                <a:solidFill>
                  <a:prstClr val="black"/>
                </a:solidFill>
                <a:latin typeface="Calibri"/>
              </a:rPr>
              <a:t> </a:t>
            </a:r>
            <a:r>
              <a:rPr lang="en-US" altLang="sv-SE" sz="2000" dirty="0" err="1" smtClean="0">
                <a:solidFill>
                  <a:prstClr val="black"/>
                </a:solidFill>
                <a:latin typeface="Calibri"/>
              </a:rPr>
              <a:t>Unterschiede</a:t>
            </a:r>
            <a:r>
              <a:rPr lang="en-US" altLang="sv-SE" sz="2000" dirty="0" smtClean="0">
                <a:solidFill>
                  <a:prstClr val="black"/>
                </a:solidFill>
                <a:latin typeface="Calibri"/>
              </a:rPr>
              <a:t> in den TM-</a:t>
            </a:r>
            <a:r>
              <a:rPr lang="en-US" altLang="sv-SE" sz="2000" dirty="0" err="1" smtClean="0">
                <a:solidFill>
                  <a:prstClr val="black"/>
                </a:solidFill>
                <a:latin typeface="Calibri"/>
              </a:rPr>
              <a:t>Verlusten</a:t>
            </a:r>
            <a:r>
              <a:rPr lang="en-US" altLang="sv-SE" sz="2000" dirty="0" smtClean="0">
                <a:solidFill>
                  <a:prstClr val="black"/>
                </a:solidFill>
                <a:latin typeface="Calibri"/>
              </a:rPr>
              <a:t> </a:t>
            </a:r>
            <a:r>
              <a:rPr lang="en-US" altLang="sv-SE" sz="2000" dirty="0" err="1" smtClean="0">
                <a:solidFill>
                  <a:prstClr val="black"/>
                </a:solidFill>
                <a:latin typeface="Calibri"/>
              </a:rPr>
              <a:t>zwischen</a:t>
            </a:r>
            <a:r>
              <a:rPr lang="en-US" altLang="sv-SE" sz="2000" dirty="0" smtClean="0">
                <a:solidFill>
                  <a:prstClr val="black"/>
                </a:solidFill>
                <a:latin typeface="Calibri"/>
              </a:rPr>
              <a:t> den </a:t>
            </a:r>
            <a:r>
              <a:rPr lang="en-US" altLang="sv-SE" sz="2000" dirty="0" err="1" smtClean="0">
                <a:solidFill>
                  <a:prstClr val="black"/>
                </a:solidFill>
                <a:latin typeface="Calibri"/>
              </a:rPr>
              <a:t>Betrieben</a:t>
            </a:r>
            <a:r>
              <a:rPr lang="en-US" altLang="sv-SE" sz="2000" dirty="0" smtClean="0">
                <a:solidFill>
                  <a:prstClr val="black"/>
                </a:solidFill>
                <a:latin typeface="Calibri"/>
              </a:rPr>
              <a:t> </a:t>
            </a:r>
            <a:r>
              <a:rPr lang="en-US" altLang="sv-SE" sz="2000" dirty="0" err="1" smtClean="0">
                <a:solidFill>
                  <a:prstClr val="black"/>
                </a:solidFill>
                <a:latin typeface="Calibri"/>
              </a:rPr>
              <a:t>für</a:t>
            </a:r>
            <a:r>
              <a:rPr lang="en-US" altLang="sv-SE" sz="2000" dirty="0" smtClean="0">
                <a:solidFill>
                  <a:prstClr val="black"/>
                </a:solidFill>
                <a:latin typeface="Calibri"/>
              </a:rPr>
              <a:t> </a:t>
            </a:r>
            <a:r>
              <a:rPr lang="en-US" altLang="sv-SE" sz="2000" dirty="0" err="1" smtClean="0">
                <a:solidFill>
                  <a:prstClr val="black"/>
                </a:solidFill>
                <a:latin typeface="Calibri"/>
              </a:rPr>
              <a:t>jedes</a:t>
            </a:r>
            <a:r>
              <a:rPr lang="en-US" altLang="sv-SE" sz="2000" dirty="0" smtClean="0">
                <a:solidFill>
                  <a:prstClr val="black"/>
                </a:solidFill>
                <a:latin typeface="Calibri"/>
              </a:rPr>
              <a:t> </a:t>
            </a:r>
            <a:r>
              <a:rPr lang="en-US" altLang="sv-SE" sz="2000" dirty="0" err="1" smtClean="0">
                <a:solidFill>
                  <a:prstClr val="black"/>
                </a:solidFill>
                <a:latin typeface="Calibri"/>
              </a:rPr>
              <a:t>große</a:t>
            </a:r>
            <a:r>
              <a:rPr lang="en-US" altLang="sv-SE" sz="2000" dirty="0" smtClean="0">
                <a:solidFill>
                  <a:prstClr val="black"/>
                </a:solidFill>
                <a:latin typeface="Calibri"/>
              </a:rPr>
              <a:t> </a:t>
            </a:r>
            <a:r>
              <a:rPr lang="en-US" altLang="sv-SE" sz="2000" dirty="0" err="1" smtClean="0">
                <a:solidFill>
                  <a:prstClr val="black"/>
                </a:solidFill>
                <a:latin typeface="Calibri"/>
              </a:rPr>
              <a:t>Silosystem</a:t>
            </a:r>
            <a:endParaRPr lang="en-US" altLang="sv-SE" sz="2000" dirty="0" smtClean="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r>
              <a:rPr lang="en-US" altLang="sv-SE" sz="2000" dirty="0" err="1" smtClean="0">
                <a:solidFill>
                  <a:prstClr val="black"/>
                </a:solidFill>
                <a:latin typeface="Calibri"/>
              </a:rPr>
              <a:t>Langsames</a:t>
            </a:r>
            <a:r>
              <a:rPr lang="en-US" altLang="sv-SE" sz="2000" dirty="0" smtClean="0">
                <a:solidFill>
                  <a:prstClr val="black"/>
                </a:solidFill>
                <a:latin typeface="Calibri"/>
              </a:rPr>
              <a:t> </a:t>
            </a:r>
            <a:r>
              <a:rPr lang="en-US" altLang="sv-SE" sz="2000" dirty="0">
                <a:solidFill>
                  <a:prstClr val="black"/>
                </a:solidFill>
                <a:latin typeface="Calibri"/>
              </a:rPr>
              <a:t>Befüllen und sorgfältiges Verdichten sind der Schlüssel zu </a:t>
            </a:r>
            <a:r>
              <a:rPr lang="en-US" altLang="sv-SE" sz="2000" dirty="0" err="1">
                <a:solidFill>
                  <a:prstClr val="black"/>
                </a:solidFill>
                <a:latin typeface="Calibri"/>
              </a:rPr>
              <a:t>geringen</a:t>
            </a:r>
            <a:r>
              <a:rPr lang="en-US" altLang="sv-SE" sz="2000" dirty="0">
                <a:solidFill>
                  <a:prstClr val="black"/>
                </a:solidFill>
                <a:latin typeface="Calibri"/>
              </a:rPr>
              <a:t> </a:t>
            </a:r>
            <a:r>
              <a:rPr lang="en-US" altLang="sv-SE" sz="2000" dirty="0" err="1" smtClean="0">
                <a:solidFill>
                  <a:prstClr val="black"/>
                </a:solidFill>
                <a:latin typeface="Calibri"/>
              </a:rPr>
              <a:t>Verluste</a:t>
            </a:r>
            <a:r>
              <a:rPr lang="en-US" altLang="sv-SE" sz="2000" dirty="0" smtClean="0">
                <a:solidFill>
                  <a:prstClr val="black"/>
                </a:solidFill>
                <a:latin typeface="Calibri"/>
              </a:rPr>
              <a:t>.</a:t>
            </a:r>
            <a:endParaRPr lang="en-US" altLang="sv-SE" sz="2000" dirty="0">
              <a:solidFill>
                <a:prstClr val="black"/>
              </a:solidFill>
              <a:latin typeface="Calibri"/>
            </a:endParaRPr>
          </a:p>
        </p:txBody>
      </p:sp>
      <p:sp>
        <p:nvSpPr>
          <p:cNvPr id="5" name="textruta 4"/>
          <p:cNvSpPr txBox="1"/>
          <p:nvPr/>
        </p:nvSpPr>
        <p:spPr>
          <a:xfrm>
            <a:off x="7060355" y="6424225"/>
            <a:ext cx="1462277" cy="307777"/>
          </a:xfrm>
          <a:prstGeom prst="rect">
            <a:avLst/>
          </a:prstGeom>
          <a:noFill/>
        </p:spPr>
        <p:txBody>
          <a:bodyPr wrap="square" rtlCol="0">
            <a:spAutoFit/>
          </a:bodyPr>
          <a:lstStyle/>
          <a:p>
            <a:pPr defTabSz="457200">
              <a:defRPr/>
            </a:pPr>
            <a:r>
              <a:rPr lang="sv-SE" sz="1400" dirty="0">
                <a:solidFill>
                  <a:prstClr val="black"/>
                </a:solidFill>
                <a:cs typeface="Times New Roman" panose="02020603050405020304" pitchFamily="18" charset="0"/>
              </a:rPr>
              <a:t>(Spörndly, 2018)</a:t>
            </a:r>
          </a:p>
        </p:txBody>
      </p:sp>
      <p:sp>
        <p:nvSpPr>
          <p:cNvPr id="2" name="Título 1"/>
          <p:cNvSpPr>
            <a:spLocks noGrp="1"/>
          </p:cNvSpPr>
          <p:nvPr>
            <p:ph type="ctrTitle"/>
          </p:nvPr>
        </p:nvSpPr>
        <p:spPr>
          <a:xfrm>
            <a:off x="172980" y="332839"/>
            <a:ext cx="7197638" cy="471796"/>
          </a:xfrm>
        </p:spPr>
        <p:txBody>
          <a:bodyPr/>
          <a:lstStyle/>
          <a:p>
            <a:r>
              <a:rPr lang="en-GB" sz="2400" dirty="0" err="1">
                <a:solidFill>
                  <a:schemeClr val="tx1"/>
                </a:solidFill>
                <a:latin typeface="+mn-lt"/>
              </a:rPr>
              <a:t>Trockenmasseverluste</a:t>
            </a:r>
            <a:r>
              <a:rPr lang="en-GB" sz="2400" dirty="0">
                <a:solidFill>
                  <a:schemeClr val="tx1"/>
                </a:solidFill>
                <a:latin typeface="+mn-lt"/>
              </a:rPr>
              <a:t> aus verschiedenen Silosystemen</a:t>
            </a:r>
            <a:endParaRPr lang="en-US" sz="2400" dirty="0">
              <a:solidFill>
                <a:schemeClr val="tx1"/>
              </a:solidFill>
              <a:latin typeface="+mn-lt"/>
            </a:endParaRPr>
          </a:p>
        </p:txBody>
      </p:sp>
    </p:spTree>
    <p:extLst>
      <p:ext uri="{BB962C8B-B14F-4D97-AF65-F5344CB8AC3E}">
        <p14:creationId xmlns:p14="http://schemas.microsoft.com/office/powerpoint/2010/main" val="251216715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0595" y="2328863"/>
            <a:ext cx="2298700"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945" y="2389188"/>
            <a:ext cx="1828800"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9083" y="2376488"/>
            <a:ext cx="1927225" cy="279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92033" y="2401888"/>
            <a:ext cx="1931987"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reihandform 18"/>
          <p:cNvSpPr/>
          <p:nvPr/>
        </p:nvSpPr>
        <p:spPr>
          <a:xfrm>
            <a:off x="1104008" y="2506663"/>
            <a:ext cx="1343025" cy="2238375"/>
          </a:xfrm>
          <a:custGeom>
            <a:avLst/>
            <a:gdLst>
              <a:gd name="connsiteX0" fmla="*/ 0 w 1343025"/>
              <a:gd name="connsiteY0" fmla="*/ 0 h 2238375"/>
              <a:gd name="connsiteX1" fmla="*/ 800100 w 1343025"/>
              <a:gd name="connsiteY1" fmla="*/ 552450 h 2238375"/>
              <a:gd name="connsiteX2" fmla="*/ 1076325 w 1343025"/>
              <a:gd name="connsiteY2" fmla="*/ 1047750 h 2238375"/>
              <a:gd name="connsiteX3" fmla="*/ 1343025 w 1343025"/>
              <a:gd name="connsiteY3" fmla="*/ 2238375 h 2238375"/>
            </a:gdLst>
            <a:ahLst/>
            <a:cxnLst>
              <a:cxn ang="0">
                <a:pos x="connsiteX0" y="connsiteY0"/>
              </a:cxn>
              <a:cxn ang="0">
                <a:pos x="connsiteX1" y="connsiteY1"/>
              </a:cxn>
              <a:cxn ang="0">
                <a:pos x="connsiteX2" y="connsiteY2"/>
              </a:cxn>
              <a:cxn ang="0">
                <a:pos x="connsiteX3" y="connsiteY3"/>
              </a:cxn>
            </a:cxnLst>
            <a:rect l="l" t="t" r="r" b="b"/>
            <a:pathLst>
              <a:path w="1343025" h="2238375">
                <a:moveTo>
                  <a:pt x="0" y="0"/>
                </a:moveTo>
                <a:cubicBezTo>
                  <a:pt x="310356" y="188912"/>
                  <a:pt x="620713" y="377825"/>
                  <a:pt x="800100" y="552450"/>
                </a:cubicBezTo>
                <a:cubicBezTo>
                  <a:pt x="979487" y="727075"/>
                  <a:pt x="985838" y="766763"/>
                  <a:pt x="1076325" y="1047750"/>
                </a:cubicBezTo>
                <a:cubicBezTo>
                  <a:pt x="1166812" y="1328737"/>
                  <a:pt x="1254918" y="1783556"/>
                  <a:pt x="1343025" y="2238375"/>
                </a:cubicBezTo>
              </a:path>
            </a:pathLst>
          </a:custGeom>
          <a:noFill/>
          <a:ln w="25400" cap="flat" cmpd="sng" algn="ctr">
            <a:solidFill>
              <a:srgbClr val="006600"/>
            </a:solidFill>
            <a:prstDash val="sysDash"/>
          </a:ln>
          <a:effectLst/>
        </p:spPr>
        <p:txBody>
          <a:bodyPr anchor="ctr"/>
          <a:lstStyle/>
          <a:p>
            <a:pPr algn="ctr" fontAlgn="base">
              <a:spcBef>
                <a:spcPct val="0"/>
              </a:spcBef>
              <a:spcAft>
                <a:spcPct val="0"/>
              </a:spcAft>
              <a:defRPr/>
            </a:pPr>
            <a:endParaRPr lang="de-DE" sz="2400" kern="0">
              <a:solidFill>
                <a:srgbClr val="FFFFFF"/>
              </a:solidFill>
              <a:latin typeface="Arial"/>
            </a:endParaRPr>
          </a:p>
        </p:txBody>
      </p:sp>
      <p:cxnSp>
        <p:nvCxnSpPr>
          <p:cNvPr id="20" name="Gerade Verbindung 19"/>
          <p:cNvCxnSpPr/>
          <p:nvPr/>
        </p:nvCxnSpPr>
        <p:spPr>
          <a:xfrm>
            <a:off x="3062983" y="3087688"/>
            <a:ext cx="1439862" cy="287337"/>
          </a:xfrm>
          <a:prstGeom prst="line">
            <a:avLst/>
          </a:prstGeom>
          <a:noFill/>
          <a:ln w="28575" cap="flat" cmpd="sng" algn="ctr">
            <a:solidFill>
              <a:srgbClr val="006600"/>
            </a:solidFill>
            <a:prstDash val="sysDash"/>
          </a:ln>
          <a:effectLst/>
        </p:spPr>
      </p:cxnSp>
      <p:cxnSp>
        <p:nvCxnSpPr>
          <p:cNvPr id="21" name="Gerade Verbindung 20"/>
          <p:cNvCxnSpPr/>
          <p:nvPr/>
        </p:nvCxnSpPr>
        <p:spPr>
          <a:xfrm flipH="1">
            <a:off x="5079108" y="2506663"/>
            <a:ext cx="1368425" cy="1517650"/>
          </a:xfrm>
          <a:prstGeom prst="line">
            <a:avLst/>
          </a:prstGeom>
          <a:noFill/>
          <a:ln w="28575" cap="flat" cmpd="sng" algn="ctr">
            <a:solidFill>
              <a:srgbClr val="006600"/>
            </a:solidFill>
            <a:prstDash val="sysDash"/>
          </a:ln>
          <a:effectLst/>
        </p:spPr>
      </p:cxnSp>
      <p:sp>
        <p:nvSpPr>
          <p:cNvPr id="22" name="Freihandform 21"/>
          <p:cNvSpPr/>
          <p:nvPr/>
        </p:nvSpPr>
        <p:spPr>
          <a:xfrm>
            <a:off x="7180958" y="2684463"/>
            <a:ext cx="1057275" cy="746125"/>
          </a:xfrm>
          <a:custGeom>
            <a:avLst/>
            <a:gdLst>
              <a:gd name="connsiteX0" fmla="*/ 0 w 1057275"/>
              <a:gd name="connsiteY0" fmla="*/ 451770 h 747045"/>
              <a:gd name="connsiteX1" fmla="*/ 171450 w 1057275"/>
              <a:gd name="connsiteY1" fmla="*/ 118395 h 747045"/>
              <a:gd name="connsiteX2" fmla="*/ 514350 w 1057275"/>
              <a:gd name="connsiteY2" fmla="*/ 4095 h 747045"/>
              <a:gd name="connsiteX3" fmla="*/ 847725 w 1057275"/>
              <a:gd name="connsiteY3" fmla="*/ 242220 h 747045"/>
              <a:gd name="connsiteX4" fmla="*/ 1057275 w 1057275"/>
              <a:gd name="connsiteY4" fmla="*/ 747045 h 74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 h="747045">
                <a:moveTo>
                  <a:pt x="0" y="451770"/>
                </a:moveTo>
                <a:cubicBezTo>
                  <a:pt x="42862" y="322389"/>
                  <a:pt x="85725" y="193008"/>
                  <a:pt x="171450" y="118395"/>
                </a:cubicBezTo>
                <a:cubicBezTo>
                  <a:pt x="257175" y="43782"/>
                  <a:pt x="401638" y="-16542"/>
                  <a:pt x="514350" y="4095"/>
                </a:cubicBezTo>
                <a:cubicBezTo>
                  <a:pt x="627062" y="24732"/>
                  <a:pt x="757237" y="118395"/>
                  <a:pt x="847725" y="242220"/>
                </a:cubicBezTo>
                <a:cubicBezTo>
                  <a:pt x="938213" y="366045"/>
                  <a:pt x="997744" y="556545"/>
                  <a:pt x="1057275" y="747045"/>
                </a:cubicBezTo>
              </a:path>
            </a:pathLst>
          </a:custGeom>
          <a:noFill/>
          <a:ln w="28575" cap="flat" cmpd="sng" algn="ctr">
            <a:solidFill>
              <a:srgbClr val="006600"/>
            </a:solidFill>
            <a:prstDash val="sysDash"/>
          </a:ln>
          <a:effectLst/>
        </p:spPr>
        <p:txBody>
          <a:bodyPr anchor="ctr"/>
          <a:lstStyle/>
          <a:p>
            <a:pPr algn="ctr" fontAlgn="base">
              <a:spcBef>
                <a:spcPct val="0"/>
              </a:spcBef>
              <a:spcAft>
                <a:spcPct val="0"/>
              </a:spcAft>
              <a:defRPr/>
            </a:pPr>
            <a:endParaRPr lang="de-DE" sz="2400" kern="0">
              <a:solidFill>
                <a:srgbClr val="FFFFFF"/>
              </a:solidFill>
              <a:latin typeface="Arial"/>
            </a:endParaRPr>
          </a:p>
        </p:txBody>
      </p:sp>
      <p:sp>
        <p:nvSpPr>
          <p:cNvPr id="23" name="Textfeld 22"/>
          <p:cNvSpPr txBox="1"/>
          <p:nvPr/>
        </p:nvSpPr>
        <p:spPr>
          <a:xfrm rot="16200000">
            <a:off x="-292198" y="3367881"/>
            <a:ext cx="1474788" cy="339725"/>
          </a:xfrm>
          <a:prstGeom prst="rect">
            <a:avLst/>
          </a:prstGeom>
          <a:noFill/>
        </p:spPr>
        <p:txBody>
          <a:bodyPr wrap="none">
            <a:spAutoFit/>
          </a:bodyPr>
          <a:lstStyle/>
          <a:p>
            <a:pPr defTabSz="457200" fontAlgn="base">
              <a:spcBef>
                <a:spcPct val="0"/>
              </a:spcBef>
              <a:spcAft>
                <a:spcPct val="0"/>
              </a:spcAft>
              <a:defRPr/>
            </a:pPr>
            <a:r>
              <a:rPr lang="de-DE" sz="1600" dirty="0">
                <a:solidFill>
                  <a:srgbClr val="000000"/>
                </a:solidFill>
                <a:latin typeface="Arial"/>
              </a:rPr>
              <a:t>Leistung 2 (%)</a:t>
            </a:r>
          </a:p>
        </p:txBody>
      </p:sp>
      <p:sp>
        <p:nvSpPr>
          <p:cNvPr id="24" name="Textfeld 23"/>
          <p:cNvSpPr txBox="1"/>
          <p:nvPr/>
        </p:nvSpPr>
        <p:spPr>
          <a:xfrm>
            <a:off x="1140520" y="5103813"/>
            <a:ext cx="1417638" cy="338137"/>
          </a:xfrm>
          <a:prstGeom prst="rect">
            <a:avLst/>
          </a:prstGeom>
          <a:noFill/>
        </p:spPr>
        <p:txBody>
          <a:bodyPr wrap="none">
            <a:spAutoFit/>
          </a:bodyPr>
          <a:lstStyle/>
          <a:p>
            <a:pPr defTabSz="457200" fontAlgn="base">
              <a:spcBef>
                <a:spcPct val="0"/>
              </a:spcBef>
              <a:spcAft>
                <a:spcPct val="0"/>
              </a:spcAft>
              <a:defRPr/>
            </a:pPr>
            <a:r>
              <a:rPr lang="de-DE" sz="1600" dirty="0">
                <a:solidFill>
                  <a:srgbClr val="000000"/>
                </a:solidFill>
                <a:latin typeface="Arial"/>
              </a:rPr>
              <a:t>Leistung 1 (%)</a:t>
            </a:r>
          </a:p>
        </p:txBody>
      </p:sp>
      <p:cxnSp>
        <p:nvCxnSpPr>
          <p:cNvPr id="25" name="Gerade Verbindung mit Pfeil 24"/>
          <p:cNvCxnSpPr/>
          <p:nvPr/>
        </p:nvCxnSpPr>
        <p:spPr>
          <a:xfrm flipV="1">
            <a:off x="1694558" y="3265488"/>
            <a:ext cx="287337" cy="165100"/>
          </a:xfrm>
          <a:prstGeom prst="straightConnector1">
            <a:avLst/>
          </a:prstGeom>
          <a:noFill/>
          <a:ln w="28575" cap="flat" cmpd="sng" algn="ctr">
            <a:solidFill>
              <a:srgbClr val="000000"/>
            </a:solidFill>
            <a:prstDash val="solid"/>
            <a:tailEnd type="arrow"/>
          </a:ln>
          <a:effectLst/>
        </p:spPr>
      </p:cxnSp>
      <p:cxnSp>
        <p:nvCxnSpPr>
          <p:cNvPr id="26" name="Gerade Verbindung mit Pfeil 25"/>
          <p:cNvCxnSpPr/>
          <p:nvPr/>
        </p:nvCxnSpPr>
        <p:spPr>
          <a:xfrm flipV="1">
            <a:off x="7311133" y="2943225"/>
            <a:ext cx="0" cy="390525"/>
          </a:xfrm>
          <a:prstGeom prst="straightConnector1">
            <a:avLst/>
          </a:prstGeom>
          <a:noFill/>
          <a:ln w="28575" cap="flat" cmpd="sng" algn="ctr">
            <a:solidFill>
              <a:srgbClr val="000000"/>
            </a:solidFill>
            <a:prstDash val="solid"/>
            <a:tailEnd type="arrow"/>
          </a:ln>
          <a:effectLst/>
        </p:spPr>
      </p:cxnSp>
      <p:cxnSp>
        <p:nvCxnSpPr>
          <p:cNvPr id="27" name="Gerade Verbindung mit Pfeil 26"/>
          <p:cNvCxnSpPr/>
          <p:nvPr/>
        </p:nvCxnSpPr>
        <p:spPr>
          <a:xfrm flipV="1">
            <a:off x="7949308" y="3165475"/>
            <a:ext cx="144462" cy="223838"/>
          </a:xfrm>
          <a:prstGeom prst="straightConnector1">
            <a:avLst/>
          </a:prstGeom>
          <a:noFill/>
          <a:ln w="28575" cap="flat" cmpd="sng" algn="ctr">
            <a:solidFill>
              <a:srgbClr val="000000"/>
            </a:solidFill>
            <a:prstDash val="solid"/>
            <a:tailEnd type="arrow"/>
          </a:ln>
          <a:effectLst/>
        </p:spPr>
      </p:cxnSp>
      <p:cxnSp>
        <p:nvCxnSpPr>
          <p:cNvPr id="28" name="Gerade Verbindung mit Pfeil 27"/>
          <p:cNvCxnSpPr/>
          <p:nvPr/>
        </p:nvCxnSpPr>
        <p:spPr>
          <a:xfrm flipV="1">
            <a:off x="5223570" y="4024313"/>
            <a:ext cx="0" cy="415925"/>
          </a:xfrm>
          <a:prstGeom prst="straightConnector1">
            <a:avLst/>
          </a:prstGeom>
          <a:noFill/>
          <a:ln w="28575" cap="flat" cmpd="sng" algn="ctr">
            <a:solidFill>
              <a:srgbClr val="000000"/>
            </a:solidFill>
            <a:prstDash val="solid"/>
            <a:tailEnd type="arrow"/>
          </a:ln>
          <a:effectLst/>
        </p:spPr>
      </p:cxnSp>
      <p:cxnSp>
        <p:nvCxnSpPr>
          <p:cNvPr id="29" name="Gerade Verbindung mit Pfeil 28"/>
          <p:cNvCxnSpPr/>
          <p:nvPr/>
        </p:nvCxnSpPr>
        <p:spPr>
          <a:xfrm flipV="1">
            <a:off x="3207445" y="3165475"/>
            <a:ext cx="0" cy="192088"/>
          </a:xfrm>
          <a:prstGeom prst="straightConnector1">
            <a:avLst/>
          </a:prstGeom>
          <a:noFill/>
          <a:ln w="28575" cap="flat" cmpd="sng" algn="ctr">
            <a:solidFill>
              <a:srgbClr val="000000"/>
            </a:solidFill>
            <a:prstDash val="solid"/>
            <a:tailEnd type="arrow"/>
          </a:ln>
          <a:effectLst/>
        </p:spPr>
      </p:cxnSp>
      <p:cxnSp>
        <p:nvCxnSpPr>
          <p:cNvPr id="30" name="Gerade Verbindung mit Pfeil 29"/>
          <p:cNvCxnSpPr/>
          <p:nvPr/>
        </p:nvCxnSpPr>
        <p:spPr>
          <a:xfrm>
            <a:off x="1818383" y="3551238"/>
            <a:ext cx="315912" cy="74612"/>
          </a:xfrm>
          <a:prstGeom prst="straightConnector1">
            <a:avLst/>
          </a:prstGeom>
          <a:noFill/>
          <a:ln w="28575" cap="flat" cmpd="sng" algn="ctr">
            <a:solidFill>
              <a:srgbClr val="000000"/>
            </a:solidFill>
            <a:prstDash val="solid"/>
            <a:tailEnd type="arrow"/>
          </a:ln>
          <a:effectLst/>
        </p:spPr>
      </p:cxnSp>
      <p:cxnSp>
        <p:nvCxnSpPr>
          <p:cNvPr id="31" name="Gerade Verbindung mit Pfeil 30"/>
          <p:cNvCxnSpPr/>
          <p:nvPr/>
        </p:nvCxnSpPr>
        <p:spPr>
          <a:xfrm flipV="1">
            <a:off x="1631058" y="3016250"/>
            <a:ext cx="63500" cy="298450"/>
          </a:xfrm>
          <a:prstGeom prst="straightConnector1">
            <a:avLst/>
          </a:prstGeom>
          <a:noFill/>
          <a:ln w="28575" cap="flat" cmpd="sng" algn="ctr">
            <a:solidFill>
              <a:srgbClr val="000000"/>
            </a:solidFill>
            <a:prstDash val="solid"/>
            <a:tailEnd type="arrow"/>
          </a:ln>
          <a:effectLst/>
        </p:spPr>
      </p:cxnSp>
      <p:sp>
        <p:nvSpPr>
          <p:cNvPr id="32" name="Textfeld 19"/>
          <p:cNvSpPr txBox="1">
            <a:spLocks noChangeArrowheads="1"/>
          </p:cNvSpPr>
          <p:nvPr/>
        </p:nvSpPr>
        <p:spPr bwMode="auto">
          <a:xfrm>
            <a:off x="1053208" y="1782763"/>
            <a:ext cx="1327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eaLnBrk="1" fontAlgn="base" hangingPunct="1">
              <a:spcBef>
                <a:spcPct val="0"/>
              </a:spcBef>
              <a:spcAft>
                <a:spcPct val="0"/>
              </a:spcAft>
              <a:buFontTx/>
              <a:buNone/>
              <a:defRPr/>
            </a:pPr>
            <a:r>
              <a:rPr lang="de-DE" altLang="de-DE" b="1" kern="0">
                <a:solidFill>
                  <a:srgbClr val="000000"/>
                </a:solidFill>
              </a:rPr>
              <a:t>gegenseitig</a:t>
            </a:r>
            <a:br>
              <a:rPr lang="de-DE" altLang="de-DE" b="1" kern="0">
                <a:solidFill>
                  <a:srgbClr val="000000"/>
                </a:solidFill>
              </a:rPr>
            </a:br>
            <a:r>
              <a:rPr lang="de-DE" altLang="de-DE" b="1" kern="0">
                <a:solidFill>
                  <a:srgbClr val="000000"/>
                </a:solidFill>
              </a:rPr>
              <a:t>exklusiv</a:t>
            </a:r>
          </a:p>
        </p:txBody>
      </p:sp>
      <p:sp>
        <p:nvSpPr>
          <p:cNvPr id="33" name="Textfeld 20"/>
          <p:cNvSpPr txBox="1">
            <a:spLocks noChangeArrowheads="1"/>
          </p:cNvSpPr>
          <p:nvPr/>
        </p:nvSpPr>
        <p:spPr bwMode="auto">
          <a:xfrm>
            <a:off x="2991545" y="1782763"/>
            <a:ext cx="1481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eaLnBrk="1" fontAlgn="base" hangingPunct="1">
              <a:spcBef>
                <a:spcPct val="0"/>
              </a:spcBef>
              <a:spcAft>
                <a:spcPct val="0"/>
              </a:spcAft>
              <a:buFontTx/>
              <a:buNone/>
              <a:defRPr/>
            </a:pPr>
            <a:r>
              <a:rPr lang="de-DE" altLang="de-DE" b="1" kern="0" dirty="0" smtClean="0">
                <a:solidFill>
                  <a:srgbClr val="000000"/>
                </a:solidFill>
              </a:rPr>
              <a:t>keine</a:t>
            </a:r>
            <a:r>
              <a:rPr lang="de-DE" altLang="de-DE" b="1" kern="0" dirty="0">
                <a:solidFill>
                  <a:srgbClr val="000000"/>
                </a:solidFill>
              </a:rPr>
              <a:t/>
            </a:r>
            <a:br>
              <a:rPr lang="de-DE" altLang="de-DE" b="1" kern="0" dirty="0">
                <a:solidFill>
                  <a:srgbClr val="000000"/>
                </a:solidFill>
              </a:rPr>
            </a:br>
            <a:r>
              <a:rPr lang="de-DE" altLang="de-DE" b="1" kern="0" dirty="0">
                <a:solidFill>
                  <a:srgbClr val="000000"/>
                </a:solidFill>
              </a:rPr>
              <a:t>Interaktion</a:t>
            </a:r>
          </a:p>
        </p:txBody>
      </p:sp>
      <p:sp>
        <p:nvSpPr>
          <p:cNvPr id="34" name="Textfeld 21"/>
          <p:cNvSpPr txBox="1">
            <a:spLocks noChangeArrowheads="1"/>
          </p:cNvSpPr>
          <p:nvPr/>
        </p:nvSpPr>
        <p:spPr bwMode="auto">
          <a:xfrm>
            <a:off x="5034658" y="1792288"/>
            <a:ext cx="1482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eaLnBrk="1" fontAlgn="base" hangingPunct="1">
              <a:spcBef>
                <a:spcPct val="0"/>
              </a:spcBef>
              <a:spcAft>
                <a:spcPct val="0"/>
              </a:spcAft>
              <a:buFontTx/>
              <a:buNone/>
              <a:defRPr/>
            </a:pPr>
            <a:r>
              <a:rPr lang="de-DE" altLang="de-DE" b="1" kern="0" dirty="0">
                <a:solidFill>
                  <a:srgbClr val="000000"/>
                </a:solidFill>
              </a:rPr>
              <a:t>gegenseitig</a:t>
            </a:r>
            <a:br>
              <a:rPr lang="de-DE" altLang="de-DE" b="1" kern="0" dirty="0">
                <a:solidFill>
                  <a:srgbClr val="000000"/>
                </a:solidFill>
              </a:rPr>
            </a:br>
            <a:r>
              <a:rPr lang="de-DE" altLang="de-DE" b="1" kern="0" dirty="0">
                <a:solidFill>
                  <a:srgbClr val="000000"/>
                </a:solidFill>
              </a:rPr>
              <a:t>unterstützend</a:t>
            </a:r>
          </a:p>
        </p:txBody>
      </p:sp>
      <p:sp>
        <p:nvSpPr>
          <p:cNvPr id="35" name="Textfeld 23"/>
          <p:cNvSpPr txBox="1">
            <a:spLocks noChangeArrowheads="1"/>
          </p:cNvSpPr>
          <p:nvPr/>
        </p:nvSpPr>
        <p:spPr bwMode="auto">
          <a:xfrm>
            <a:off x="7066658" y="1792288"/>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algn="ctr" eaLnBrk="1" fontAlgn="base" hangingPunct="1">
              <a:spcBef>
                <a:spcPct val="0"/>
              </a:spcBef>
              <a:spcAft>
                <a:spcPct val="0"/>
              </a:spcAft>
              <a:buFontTx/>
              <a:buNone/>
              <a:defRPr/>
            </a:pPr>
            <a:r>
              <a:rPr lang="de-DE" altLang="de-DE" b="1" kern="0">
                <a:solidFill>
                  <a:srgbClr val="000000"/>
                </a:solidFill>
              </a:rPr>
              <a:t>nicht linear</a:t>
            </a:r>
          </a:p>
        </p:txBody>
      </p:sp>
      <p:sp>
        <p:nvSpPr>
          <p:cNvPr id="36" name="Rechteck 24"/>
          <p:cNvSpPr>
            <a:spLocks noChangeArrowheads="1"/>
          </p:cNvSpPr>
          <p:nvPr/>
        </p:nvSpPr>
        <p:spPr bwMode="auto">
          <a:xfrm>
            <a:off x="311242" y="541326"/>
            <a:ext cx="707497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eaLnBrk="1" fontAlgn="base" hangingPunct="1">
              <a:spcBef>
                <a:spcPct val="0"/>
              </a:spcBef>
              <a:spcAft>
                <a:spcPct val="0"/>
              </a:spcAft>
              <a:buFontTx/>
              <a:buNone/>
              <a:defRPr/>
            </a:pPr>
            <a:r>
              <a:rPr lang="en-US" altLang="de-DE" sz="2200" b="1" kern="0" dirty="0">
                <a:solidFill>
                  <a:srgbClr val="000000"/>
                </a:solidFill>
              </a:rPr>
              <a:t>Schematische Darstellung der verschiedenen Arten von funktionalen Beziehungen zwischen zwei Ökosystemdienstleistungen</a:t>
            </a:r>
            <a:endParaRPr lang="en-US" altLang="de-DE" sz="2200" kern="0" dirty="0">
              <a:solidFill>
                <a:srgbClr val="000000"/>
              </a:solidFill>
            </a:endParaRPr>
          </a:p>
        </p:txBody>
      </p:sp>
      <p:sp>
        <p:nvSpPr>
          <p:cNvPr id="37" name="Rechteck 36"/>
          <p:cNvSpPr/>
          <p:nvPr/>
        </p:nvSpPr>
        <p:spPr>
          <a:xfrm>
            <a:off x="2703513" y="5437188"/>
            <a:ext cx="6045200" cy="584200"/>
          </a:xfrm>
          <a:prstGeom prst="rect">
            <a:avLst/>
          </a:prstGeom>
        </p:spPr>
        <p:txBody>
          <a:bodyPr>
            <a:spAutoFit/>
          </a:bodyPr>
          <a:lstStyle/>
          <a:p>
            <a:pPr defTabSz="457200" fontAlgn="base">
              <a:spcBef>
                <a:spcPct val="0"/>
              </a:spcBef>
              <a:spcAft>
                <a:spcPct val="0"/>
              </a:spcAft>
              <a:defRPr/>
            </a:pPr>
            <a:r>
              <a:rPr lang="en-US" altLang="de-DE" sz="1600" dirty="0">
                <a:solidFill>
                  <a:srgbClr val="000000"/>
                </a:solidFill>
                <a:latin typeface="Arial"/>
                <a:cs typeface="Times New Roman" pitchFamily="18" charset="0"/>
              </a:rPr>
              <a:t>Durchgehende Linie: aktueller Status, gestrichelte Linie: veränderte Beziehung, z.B. durch verbessertes Management, mit erhöhtem Gesamtservice.</a:t>
            </a:r>
            <a:endParaRPr lang="de-DE" sz="1600" dirty="0">
              <a:solidFill>
                <a:srgbClr val="000000"/>
              </a:solidFill>
              <a:latin typeface="Arial"/>
            </a:endParaRPr>
          </a:p>
        </p:txBody>
      </p:sp>
      <p:sp>
        <p:nvSpPr>
          <p:cNvPr id="38" name="Text Box 6"/>
          <p:cNvSpPr txBox="1">
            <a:spLocks noChangeArrowheads="1"/>
          </p:cNvSpPr>
          <p:nvPr/>
        </p:nvSpPr>
        <p:spPr bwMode="auto">
          <a:xfrm>
            <a:off x="2991545" y="6237312"/>
            <a:ext cx="6260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a:t>
            </a:r>
            <a:r>
              <a:rPr lang="de-DE" altLang="de-DE" sz="1800" dirty="0" err="1">
                <a:solidFill>
                  <a:prstClr val="black"/>
                </a:solidFill>
                <a:latin typeface="Arial" pitchFamily="34" charset="0"/>
                <a:cs typeface="Arial" pitchFamily="34" charset="0"/>
              </a:rPr>
              <a:t>Isselstein</a:t>
            </a:r>
            <a:r>
              <a:rPr lang="de-DE" altLang="de-DE" sz="1800" dirty="0">
                <a:solidFill>
                  <a:prstClr val="black"/>
                </a:solidFill>
                <a:latin typeface="Arial" pitchFamily="34" charset="0"/>
                <a:cs typeface="Arial" pitchFamily="34" charset="0"/>
              </a:rPr>
              <a:t> &amp; Kayser 2014: Grassl</a:t>
            </a:r>
            <a:r>
              <a:rPr lang="de-DE" altLang="de-DE" sz="1800" dirty="0" err="1">
                <a:solidFill>
                  <a:prstClr val="black"/>
                </a:solidFill>
                <a:latin typeface="Arial" pitchFamily="34" charset="0"/>
                <a:cs typeface="Arial" pitchFamily="34" charset="0"/>
              </a:rPr>
              <a:t>.Sci.Eur. 19</a:t>
            </a:r>
            <a:r>
              <a:rPr lang="de-DE" altLang="de-DE" sz="1800" dirty="0">
                <a:solidFill>
                  <a:prstClr val="black"/>
                </a:solidFill>
                <a:latin typeface="Arial" pitchFamily="34" charset="0"/>
                <a:cs typeface="Arial" pitchFamily="34" charset="0"/>
              </a:rPr>
              <a:t>, 199-214)</a:t>
            </a:r>
          </a:p>
        </p:txBody>
      </p:sp>
    </p:spTree>
    <p:extLst>
      <p:ext uri="{BB962C8B-B14F-4D97-AF65-F5344CB8AC3E}">
        <p14:creationId xmlns:p14="http://schemas.microsoft.com/office/powerpoint/2010/main" val="15126429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defTabSz="457200" eaLnBrk="1" fontAlgn="base" hangingPunct="1">
              <a:spcAft>
                <a:spcPct val="20000"/>
              </a:spcAft>
              <a:buFontTx/>
              <a:buNone/>
              <a:defRPr/>
            </a:pPr>
            <a:r>
              <a:rPr lang="en-US" altLang="de-DE" sz="2400" b="1" u="sng" dirty="0">
                <a:solidFill>
                  <a:srgbClr val="000000"/>
                </a:solidFill>
                <a:cs typeface="Times New Roman" pitchFamily="18" charset="0"/>
              </a:rPr>
              <a:t>Grünland Ökosystemdienstleistungen - "Die großen Fünf":</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Produktion</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Biodiversität</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Klima</a:t>
            </a:r>
          </a:p>
          <a:p>
            <a:pPr defTabSz="457200" eaLnBrk="1" fontAlgn="base" hangingPunct="1">
              <a:spcAft>
                <a:spcPct val="20000"/>
              </a:spcAft>
              <a:buFontTx/>
              <a:buAutoNum type="arabicPeriod"/>
              <a:defRPr/>
            </a:pPr>
            <a:r>
              <a:rPr lang="en-US" altLang="de-DE" sz="2400" dirty="0">
                <a:solidFill>
                  <a:srgbClr val="000000"/>
                </a:solidFill>
                <a:cs typeface="Times New Roman" pitchFamily="18" charset="0"/>
              </a:rPr>
              <a:t>Kultur</a:t>
            </a:r>
          </a:p>
          <a:p>
            <a:pPr defTabSz="457200" eaLnBrk="1" fontAlgn="base" hangingPunct="1">
              <a:spcAft>
                <a:spcPct val="20000"/>
              </a:spcAft>
              <a:buFontTx/>
              <a:buAutoNum type="arabicPeriod"/>
              <a:defRPr/>
            </a:pPr>
            <a:r>
              <a:rPr lang="en-US" altLang="de-DE" sz="2400" b="1" u="sng" dirty="0">
                <a:solidFill>
                  <a:srgbClr val="000000"/>
                </a:solidFill>
                <a:cs typeface="Times New Roman" pitchFamily="18" charset="0"/>
              </a:rPr>
              <a:t>Wasser</a:t>
            </a:r>
          </a:p>
          <a:p>
            <a:pPr defTabSz="457200" eaLnBrk="1" fontAlgn="base" hangingPunct="1">
              <a:spcAft>
                <a:spcPct val="20000"/>
              </a:spcAft>
              <a:buFontTx/>
              <a:buAutoNum type="arabicPeriod"/>
              <a:defRPr/>
            </a:pPr>
            <a:endParaRPr lang="en-US" altLang="de-DE" sz="2400" b="1" u="sng" dirty="0">
              <a:solidFill>
                <a:srgbClr val="000000"/>
              </a:solidFill>
              <a:cs typeface="Times New Roman" pitchFamily="18" charset="0"/>
            </a:endParaRPr>
          </a:p>
          <a:p>
            <a:pPr defTabSz="457200" eaLnBrk="1" fontAlgn="base" hangingPunct="1">
              <a:spcAft>
                <a:spcPct val="20000"/>
              </a:spcAft>
              <a:buFontTx/>
              <a:buAutoNum type="arabicPeriod"/>
              <a:defRPr/>
            </a:pPr>
            <a:endParaRPr lang="de-DE" altLang="de-DE" sz="2400" dirty="0">
              <a:solidFill>
                <a:srgbClr val="000000"/>
              </a:solidFill>
              <a:cs typeface="Times New Roman" pitchFamily="18" charset="0"/>
            </a:endParaRP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71855" y="3489431"/>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p:cNvSpPr txBox="1"/>
          <p:nvPr/>
        </p:nvSpPr>
        <p:spPr>
          <a:xfrm>
            <a:off x="7833086" y="5587455"/>
            <a:ext cx="720725" cy="339725"/>
          </a:xfrm>
          <a:prstGeom prst="rect">
            <a:avLst/>
          </a:prstGeom>
          <a:noFill/>
        </p:spPr>
        <p:txBody>
          <a:bodyPr wrap="none">
            <a:spAutoFit/>
          </a:bodyPr>
          <a:lstStyle/>
          <a:p>
            <a:pPr defTabSz="457200" fontAlgn="base">
              <a:spcBef>
                <a:spcPct val="0"/>
              </a:spcBef>
              <a:spcAft>
                <a:spcPct val="0"/>
              </a:spcAft>
              <a:defRPr/>
            </a:pPr>
            <a:r>
              <a:rPr lang="de-DE" sz="1600" b="1" dirty="0" err="1">
                <a:solidFill>
                  <a:srgbClr val="FFFF00"/>
                </a:solidFill>
                <a:latin typeface="Arial"/>
              </a:rPr>
              <a:t>Wasser</a:t>
            </a:r>
            <a:endParaRPr lang="de-DE" sz="1600" b="1" dirty="0">
              <a:solidFill>
                <a:srgbClr val="FFFF00"/>
              </a:solidFill>
              <a:latin typeface="Arial"/>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457200" eaLnBrk="1" hangingPunct="1">
              <a:defRPr/>
            </a:pPr>
            <a:r>
              <a:rPr lang="de-DE" altLang="de-DE" sz="1800" dirty="0">
                <a:solidFill>
                  <a:prstClr val="black"/>
                </a:solidFill>
                <a:latin typeface="Arial" pitchFamily="34" charset="0"/>
                <a:cs typeface="Arial" pitchFamily="34" charset="0"/>
              </a:rPr>
              <a:t>(Quelle: </a:t>
            </a:r>
            <a:r>
              <a:rPr lang="de-DE" altLang="de-DE" sz="1800" dirty="0" err="1">
                <a:solidFill>
                  <a:prstClr val="black"/>
                </a:solidFill>
                <a:latin typeface="Arial" pitchFamily="34" charset="0"/>
                <a:cs typeface="Arial" pitchFamily="34" charset="0"/>
              </a:rPr>
              <a:t>Isselstein</a:t>
            </a:r>
            <a:r>
              <a:rPr lang="de-DE" altLang="de-DE" sz="1800" dirty="0">
                <a:solidFill>
                  <a:prstClr val="black"/>
                </a:solidFill>
                <a:latin typeface="Arial" pitchFamily="34" charset="0"/>
                <a:cs typeface="Arial" pitchFamily="34" charset="0"/>
              </a:rPr>
              <a:t>, 2018)</a:t>
            </a:r>
          </a:p>
        </p:txBody>
      </p:sp>
      <p:sp>
        <p:nvSpPr>
          <p:cNvPr id="14" name="Textfeld 3"/>
          <p:cNvSpPr txBox="1">
            <a:spLocks noChangeArrowheads="1"/>
          </p:cNvSpPr>
          <p:nvPr/>
        </p:nvSpPr>
        <p:spPr bwMode="auto">
          <a:xfrm>
            <a:off x="611188" y="4034603"/>
            <a:ext cx="602016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lnSpc>
                <a:spcPct val="150000"/>
              </a:lnSpc>
              <a:spcBef>
                <a:spcPct val="0"/>
              </a:spcBef>
              <a:defRPr/>
            </a:pPr>
            <a:r>
              <a:rPr lang="en-US" altLang="de-DE" dirty="0">
                <a:solidFill>
                  <a:prstClr val="black"/>
                </a:solidFill>
                <a:cs typeface="Times New Roman" pitchFamily="18" charset="0"/>
              </a:rPr>
              <a:t>Grundwasserneubildung</a:t>
            </a:r>
          </a:p>
          <a:p>
            <a:pPr defTabSz="457200" eaLnBrk="1" hangingPunct="1">
              <a:lnSpc>
                <a:spcPct val="150000"/>
              </a:lnSpc>
              <a:spcBef>
                <a:spcPct val="0"/>
              </a:spcBef>
              <a:defRPr/>
            </a:pPr>
            <a:r>
              <a:rPr lang="en-US" altLang="de-DE" dirty="0">
                <a:solidFill>
                  <a:prstClr val="black"/>
                </a:solidFill>
                <a:cs typeface="Times New Roman" pitchFamily="18" charset="0"/>
              </a:rPr>
              <a:t>Oberflächenwasserabfluss / Hochwasser- und Erosionsrisiken</a:t>
            </a:r>
          </a:p>
          <a:p>
            <a:pPr defTabSz="457200" eaLnBrk="1" hangingPunct="1">
              <a:lnSpc>
                <a:spcPct val="150000"/>
              </a:lnSpc>
              <a:spcBef>
                <a:spcPct val="0"/>
              </a:spcBef>
              <a:defRPr/>
            </a:pPr>
            <a:r>
              <a:rPr lang="en-US" altLang="de-DE" dirty="0">
                <a:solidFill>
                  <a:prstClr val="black"/>
                </a:solidFill>
                <a:cs typeface="Times New Roman" pitchFamily="18" charset="0"/>
              </a:rPr>
              <a:t>Qualität von Oberflächen- und Grundwasser</a:t>
            </a:r>
            <a:endParaRPr lang="de-DE" altLang="de-DE" dirty="0">
              <a:solidFill>
                <a:prstClr val="black"/>
              </a:solidFill>
              <a:cs typeface="Times New Roman" pitchFamily="18" charset="0"/>
            </a:endParaRPr>
          </a:p>
        </p:txBody>
      </p:sp>
    </p:spTree>
    <p:extLst>
      <p:ext uri="{BB962C8B-B14F-4D97-AF65-F5344CB8AC3E}">
        <p14:creationId xmlns:p14="http://schemas.microsoft.com/office/powerpoint/2010/main" val="387767431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7736" y="1759239"/>
            <a:ext cx="4995863"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6"/>
          <p:cNvSpPr txBox="1">
            <a:spLocks noChangeArrowheads="1"/>
          </p:cNvSpPr>
          <p:nvPr/>
        </p:nvSpPr>
        <p:spPr bwMode="auto">
          <a:xfrm>
            <a:off x="325004" y="589108"/>
            <a:ext cx="73711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defTabSz="457200" eaLnBrk="1" hangingPunct="1">
              <a:spcBef>
                <a:spcPct val="0"/>
              </a:spcBef>
              <a:buFontTx/>
              <a:buNone/>
              <a:defRPr/>
            </a:pPr>
            <a:r>
              <a:rPr lang="de-DE" altLang="de-DE" sz="2400" b="1" dirty="0">
                <a:solidFill>
                  <a:prstClr val="black"/>
                </a:solidFill>
                <a:cs typeface="Arial" pitchFamily="34" charset="0"/>
              </a:rPr>
              <a:t>Nitratkonzentration in </a:t>
            </a:r>
            <a:r>
              <a:rPr lang="de-DE" altLang="de-DE" sz="2400" b="1" dirty="0" smtClean="0">
                <a:solidFill>
                  <a:prstClr val="black"/>
                </a:solidFill>
                <a:cs typeface="Arial" pitchFamily="34" charset="0"/>
              </a:rPr>
              <a:t>Sickerwasser unter </a:t>
            </a:r>
            <a:r>
              <a:rPr lang="de-DE" altLang="de-DE" sz="2400" b="1" dirty="0">
                <a:solidFill>
                  <a:prstClr val="black"/>
                </a:solidFill>
                <a:cs typeface="Arial" pitchFamily="34" charset="0"/>
              </a:rPr>
              <a:t>verschiedenen Landnutzungssystemen</a:t>
            </a:r>
            <a:r>
              <a:rPr lang="de-DE" altLang="de-DE" sz="1600" dirty="0">
                <a:solidFill>
                  <a:prstClr val="black"/>
                </a:solidFill>
                <a:cs typeface="Arial" pitchFamily="34" charset="0"/>
              </a:rPr>
              <a:t> (UBA 2010)</a:t>
            </a:r>
          </a:p>
        </p:txBody>
      </p:sp>
    </p:spTree>
    <p:extLst>
      <p:ext uri="{BB962C8B-B14F-4D97-AF65-F5344CB8AC3E}">
        <p14:creationId xmlns:p14="http://schemas.microsoft.com/office/powerpoint/2010/main" val="280467406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88640"/>
            <a:ext cx="7416824" cy="461665"/>
          </a:xfrm>
          <a:prstGeom prst="rect">
            <a:avLst/>
          </a:prstGeom>
          <a:noFill/>
        </p:spPr>
        <p:txBody>
          <a:bodyPr wrap="square" rtlCol="0">
            <a:spAutoFit/>
          </a:bodyPr>
          <a:lstStyle/>
          <a:p>
            <a:pPr defTabSz="457200">
              <a:defRPr/>
            </a:pPr>
            <a:r>
              <a:rPr lang="en-US" sz="2400" b="1" dirty="0">
                <a:solidFill>
                  <a:prstClr val="black"/>
                </a:solidFill>
                <a:latin typeface="Arial" pitchFamily="34" charset="0"/>
                <a:cs typeface="Arial" pitchFamily="34" charset="0"/>
              </a:rPr>
              <a:t>Umweltfragen - Grundwasserqualität</a:t>
            </a:r>
          </a:p>
        </p:txBody>
      </p:sp>
      <p:grpSp>
        <p:nvGrpSpPr>
          <p:cNvPr id="5" name="Gruppieren 4"/>
          <p:cNvGrpSpPr/>
          <p:nvPr/>
        </p:nvGrpSpPr>
        <p:grpSpPr>
          <a:xfrm>
            <a:off x="0" y="1021804"/>
            <a:ext cx="4667250" cy="5379269"/>
            <a:chOff x="0" y="1021804"/>
            <a:chExt cx="4667250" cy="5379269"/>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1804"/>
              <a:ext cx="46672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2537520" y="6093296"/>
              <a:ext cx="1180131" cy="307777"/>
            </a:xfrm>
            <a:prstGeom prst="rect">
              <a:avLst/>
            </a:prstGeom>
          </p:spPr>
          <p:txBody>
            <a:bodyPr wrap="none">
              <a:spAutoFit/>
            </a:bodyPr>
            <a:lstStyle/>
            <a:p>
              <a:pPr defTabSz="457200">
                <a:spcBef>
                  <a:spcPts val="1200"/>
                </a:spcBef>
                <a:defRPr/>
              </a:pPr>
              <a:r>
                <a:rPr lang="en-US" sz="1400" b="1" dirty="0">
                  <a:solidFill>
                    <a:prstClr val="black"/>
                  </a:solidFill>
                  <a:latin typeface="Arial" pitchFamily="34" charset="0"/>
                  <a:cs typeface="Arial" pitchFamily="34" charset="0"/>
                </a:rPr>
                <a:t>(SRU, 2015)</a:t>
              </a:r>
            </a:p>
          </p:txBody>
        </p:sp>
      </p:grpSp>
      <p:sp>
        <p:nvSpPr>
          <p:cNvPr id="2" name="Textfeld 1"/>
          <p:cNvSpPr txBox="1"/>
          <p:nvPr/>
        </p:nvSpPr>
        <p:spPr>
          <a:xfrm>
            <a:off x="4283968" y="1165820"/>
            <a:ext cx="4860032" cy="4308872"/>
          </a:xfrm>
          <a:prstGeom prst="rect">
            <a:avLst/>
          </a:prstGeom>
          <a:noFill/>
        </p:spPr>
        <p:txBody>
          <a:bodyPr wrap="square" rtlCol="0">
            <a:spAutoFit/>
          </a:bodyPr>
          <a:lstStyle/>
          <a:p>
            <a:pPr defTabSz="457200">
              <a:spcBef>
                <a:spcPts val="1200"/>
              </a:spcBef>
              <a:defRPr/>
            </a:pPr>
            <a:r>
              <a:rPr lang="en-US" dirty="0">
                <a:solidFill>
                  <a:prstClr val="black"/>
                </a:solidFill>
                <a:latin typeface="Arial" pitchFamily="34" charset="0"/>
                <a:cs typeface="Arial" pitchFamily="34" charset="0"/>
              </a:rPr>
              <a:t>Nitratkonzentrationen in Grundwasserkörpern, die den Schwellenwert der Wasserrahmenrichtlinie überschreiten.</a:t>
            </a:r>
          </a:p>
          <a:p>
            <a:pPr marL="285750" indent="-285750" defTabSz="457200">
              <a:spcBef>
                <a:spcPts val="1200"/>
              </a:spcBef>
              <a:buFont typeface="Wingdings"/>
              <a:buChar char="à"/>
              <a:defRPr/>
            </a:pPr>
            <a:r>
              <a:rPr lang="en-US" dirty="0">
                <a:solidFill>
                  <a:prstClr val="black"/>
                </a:solidFill>
                <a:latin typeface="Arial" pitchFamily="34" charset="0"/>
                <a:cs typeface="Arial" pitchFamily="34" charset="0"/>
                <a:sym typeface="Wingdings" pitchFamily="2" charset="2"/>
              </a:rPr>
              <a:t>Regionen mit tierischer Erzeugung stehen vor Problemen! </a:t>
            </a:r>
          </a:p>
          <a:p>
            <a:pPr marL="285750" indent="-285750" defTabSz="457200">
              <a:spcBef>
                <a:spcPts val="1200"/>
              </a:spcBef>
              <a:buFont typeface="Wingdings"/>
              <a:buChar char="à"/>
              <a:defRPr/>
            </a:pPr>
            <a:r>
              <a:rPr lang="de-DE" dirty="0">
                <a:solidFill>
                  <a:prstClr val="black"/>
                </a:solidFill>
                <a:latin typeface="Arial" pitchFamily="34" charset="0"/>
                <a:cs typeface="Arial" pitchFamily="34" charset="0"/>
              </a:rPr>
              <a:t>Grünland typischerweise kein Spitzen-Emittent von </a:t>
            </a:r>
            <a:r>
              <a:rPr lang="de-DE" dirty="0" smtClean="0">
                <a:solidFill>
                  <a:prstClr val="black"/>
                </a:solidFill>
                <a:latin typeface="Arial" pitchFamily="34" charset="0"/>
                <a:cs typeface="Arial" pitchFamily="34" charset="0"/>
              </a:rPr>
              <a:t>Nitrat </a:t>
            </a:r>
            <a:r>
              <a:rPr lang="de-DE" dirty="0">
                <a:solidFill>
                  <a:prstClr val="black"/>
                </a:solidFill>
                <a:latin typeface="Arial" pitchFamily="34" charset="0"/>
                <a:cs typeface="Arial" pitchFamily="34" charset="0"/>
              </a:rPr>
              <a:t>ins Grundwasser </a:t>
            </a:r>
          </a:p>
          <a:p>
            <a:pPr marL="285750" indent="-285750" defTabSz="457200">
              <a:spcBef>
                <a:spcPts val="1200"/>
              </a:spcBef>
              <a:buFont typeface="Wingdings"/>
              <a:buChar char="à"/>
              <a:defRPr/>
            </a:pPr>
            <a:r>
              <a:rPr lang="en-US" dirty="0" err="1">
                <a:solidFill>
                  <a:prstClr val="black"/>
                </a:solidFill>
                <a:latin typeface="Arial" pitchFamily="34" charset="0"/>
                <a:cs typeface="Arial" pitchFamily="34" charset="0"/>
              </a:rPr>
              <a:t>Nicht</a:t>
            </a:r>
            <a:r>
              <a:rPr lang="en-US" dirty="0">
                <a:solidFill>
                  <a:prstClr val="black"/>
                </a:solidFill>
                <a:latin typeface="Arial" pitchFamily="34" charset="0"/>
                <a:cs typeface="Arial" pitchFamily="34" charset="0"/>
              </a:rPr>
              <a:t> unbedingt Grünland - aber Grünland ist Teil der Betriebe. </a:t>
            </a:r>
          </a:p>
          <a:p>
            <a:pPr marL="285750" indent="-285750" defTabSz="457200">
              <a:spcBef>
                <a:spcPts val="1200"/>
              </a:spcBef>
              <a:buFont typeface="Wingdings"/>
              <a:buChar char="à"/>
              <a:defRPr/>
            </a:pPr>
            <a:r>
              <a:rPr lang="en-US" dirty="0">
                <a:solidFill>
                  <a:prstClr val="black"/>
                </a:solidFill>
                <a:latin typeface="Arial" pitchFamily="34" charset="0"/>
                <a:cs typeface="Arial" pitchFamily="34" charset="0"/>
              </a:rPr>
              <a:t>Folglich: auf landwirtschaftlicher Fläche höhere Ausnutzungseffizienz der benötigten ausgeschiedenen Nährstoffe, </a:t>
            </a:r>
            <a:r>
              <a:rPr lang="en-US" dirty="0" err="1" smtClean="0">
                <a:solidFill>
                  <a:prstClr val="black"/>
                </a:solidFill>
                <a:latin typeface="Arial" pitchFamily="34" charset="0"/>
                <a:cs typeface="Arial" pitchFamily="34" charset="0"/>
              </a:rPr>
              <a:t>v.a.</a:t>
            </a:r>
            <a:r>
              <a:rPr lang="en-US" b="1" dirty="0" smtClean="0">
                <a:solidFill>
                  <a:srgbClr val="FF0000"/>
                </a:solidFill>
                <a:latin typeface="Arial" pitchFamily="34" charset="0"/>
                <a:cs typeface="Arial" pitchFamily="34" charset="0"/>
              </a:rPr>
              <a:t> </a:t>
            </a:r>
            <a:r>
              <a:rPr lang="en-US" b="1" dirty="0">
                <a:solidFill>
                  <a:srgbClr val="FF0000"/>
                </a:solidFill>
                <a:latin typeface="Arial" pitchFamily="34" charset="0"/>
                <a:cs typeface="Arial" pitchFamily="34" charset="0"/>
              </a:rPr>
              <a:t>Stickstoff. </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21569577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836712"/>
            <a:ext cx="5976664" cy="447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95535" y="332656"/>
            <a:ext cx="6947374" cy="461665"/>
          </a:xfrm>
          <a:prstGeom prst="rect">
            <a:avLst/>
          </a:prstGeom>
          <a:noFill/>
        </p:spPr>
        <p:txBody>
          <a:bodyPr wrap="square" rtlCol="0">
            <a:spAutoFit/>
          </a:bodyPr>
          <a:lstStyle/>
          <a:p>
            <a:pPr defTabSz="457200">
              <a:spcBef>
                <a:spcPts val="1200"/>
              </a:spcBef>
              <a:defRPr/>
            </a:pPr>
            <a:r>
              <a:rPr lang="de-DE" sz="2400" b="1" dirty="0" err="1">
                <a:solidFill>
                  <a:prstClr val="black"/>
                </a:solidFill>
                <a:latin typeface="Arial" pitchFamily="34" charset="0"/>
                <a:cs typeface="Arial" pitchFamily="34" charset="0"/>
              </a:rPr>
              <a:t>Brutto-N-Salden</a:t>
            </a:r>
            <a:r>
              <a:rPr lang="de-DE" sz="2400" b="1" dirty="0">
                <a:solidFill>
                  <a:prstClr val="black"/>
                </a:solidFill>
                <a:latin typeface="Arial" pitchFamily="34" charset="0"/>
                <a:cs typeface="Arial" pitchFamily="34" charset="0"/>
              </a:rPr>
              <a:t> in </a:t>
            </a:r>
            <a:r>
              <a:rPr lang="de-DE" sz="2400" b="1" dirty="0" err="1">
                <a:solidFill>
                  <a:prstClr val="black"/>
                </a:solidFill>
                <a:latin typeface="Arial" pitchFamily="34" charset="0"/>
                <a:cs typeface="Arial" pitchFamily="34" charset="0"/>
              </a:rPr>
              <a:t>mehreren europäischen Staaten</a:t>
            </a:r>
            <a:endParaRPr lang="en-US" sz="2400" b="1" dirty="0">
              <a:solidFill>
                <a:prstClr val="black"/>
              </a:solidFill>
              <a:latin typeface="Arial" pitchFamily="34" charset="0"/>
              <a:cs typeface="Arial" pitchFamily="34" charset="0"/>
            </a:endParaRPr>
          </a:p>
        </p:txBody>
      </p:sp>
      <p:sp>
        <p:nvSpPr>
          <p:cNvPr id="6" name="Rechteck 5"/>
          <p:cNvSpPr/>
          <p:nvPr/>
        </p:nvSpPr>
        <p:spPr>
          <a:xfrm>
            <a:off x="6261797" y="4873087"/>
            <a:ext cx="2952328" cy="338554"/>
          </a:xfrm>
          <a:prstGeom prst="rect">
            <a:avLst/>
          </a:prstGeom>
        </p:spPr>
        <p:txBody>
          <a:bodyPr wrap="square">
            <a:spAutoFit/>
          </a:bodyPr>
          <a:lstStyle/>
          <a:p>
            <a:pPr defTabSz="457200">
              <a:spcBef>
                <a:spcPts val="1200"/>
              </a:spcBef>
              <a:defRPr/>
            </a:pPr>
            <a:r>
              <a:rPr lang="de-DE" sz="1600" dirty="0">
                <a:solidFill>
                  <a:prstClr val="black"/>
                </a:solidFill>
                <a:latin typeface="Arial" pitchFamily="34" charset="0"/>
                <a:cs typeface="Arial" pitchFamily="34" charset="0"/>
                <a:sym typeface="Wingdings" pitchFamily="2" charset="2"/>
              </a:rPr>
              <a:t>(Van </a:t>
            </a:r>
            <a:r>
              <a:rPr lang="de-DE" sz="1600" dirty="0" err="1">
                <a:solidFill>
                  <a:prstClr val="black"/>
                </a:solidFill>
                <a:latin typeface="Arial" pitchFamily="34" charset="0"/>
                <a:cs typeface="Arial" pitchFamily="34" charset="0"/>
                <a:sym typeface="Wingdings" pitchFamily="2" charset="2"/>
              </a:rPr>
              <a:t>Grinsven</a:t>
            </a:r>
            <a:r>
              <a:rPr lang="de-DE" sz="1600" dirty="0">
                <a:solidFill>
                  <a:prstClr val="black"/>
                </a:solidFill>
                <a:latin typeface="Arial" pitchFamily="34" charset="0"/>
                <a:cs typeface="Arial" pitchFamily="34" charset="0"/>
                <a:sym typeface="Wingdings" pitchFamily="2" charset="2"/>
              </a:rPr>
              <a:t> et al. 2012)</a:t>
            </a:r>
            <a:endParaRPr lang="en-US" sz="1600" dirty="0">
              <a:solidFill>
                <a:prstClr val="black"/>
              </a:solidFill>
              <a:latin typeface="Arial" pitchFamily="34" charset="0"/>
              <a:cs typeface="Arial" pitchFamily="34" charset="0"/>
              <a:sym typeface="Wingdings" pitchFamily="2" charset="2"/>
            </a:endParaRPr>
          </a:p>
        </p:txBody>
      </p:sp>
      <p:sp>
        <p:nvSpPr>
          <p:cNvPr id="7" name="Textfeld 6"/>
          <p:cNvSpPr txBox="1"/>
          <p:nvPr/>
        </p:nvSpPr>
        <p:spPr>
          <a:xfrm>
            <a:off x="144016" y="5319823"/>
            <a:ext cx="8999984" cy="1292662"/>
          </a:xfrm>
          <a:prstGeom prst="rect">
            <a:avLst/>
          </a:prstGeom>
          <a:noFill/>
        </p:spPr>
        <p:txBody>
          <a:bodyPr wrap="square" rtlCol="0">
            <a:spAutoFit/>
          </a:bodyPr>
          <a:lstStyle/>
          <a:p>
            <a:pPr defTabSz="457200">
              <a:spcBef>
                <a:spcPts val="1200"/>
              </a:spcBef>
              <a:defRPr/>
            </a:pPr>
            <a:r>
              <a:rPr lang="de-DE" dirty="0">
                <a:solidFill>
                  <a:prstClr val="black"/>
                </a:solidFill>
                <a:latin typeface="Arial" pitchFamily="34" charset="0"/>
                <a:cs typeface="Arial" pitchFamily="34" charset="0"/>
              </a:rPr>
              <a:t>Jährliche </a:t>
            </a:r>
            <a:r>
              <a:rPr lang="de-DE" dirty="0" smtClean="0">
                <a:solidFill>
                  <a:prstClr val="black"/>
                </a:solidFill>
                <a:latin typeface="Arial" pitchFamily="34" charset="0"/>
                <a:cs typeface="Arial" pitchFamily="34" charset="0"/>
              </a:rPr>
              <a:t>N-Bilanz </a:t>
            </a:r>
            <a:r>
              <a:rPr lang="de-DE" dirty="0">
                <a:solidFill>
                  <a:prstClr val="black"/>
                </a:solidFill>
                <a:latin typeface="Arial" pitchFamily="34" charset="0"/>
                <a:cs typeface="Arial" pitchFamily="34" charset="0"/>
              </a:rPr>
              <a:t>(Boden-N-Überschuss) und N-Inputs aus Gülle und </a:t>
            </a:r>
            <a:r>
              <a:rPr lang="de-DE" dirty="0" smtClean="0">
                <a:solidFill>
                  <a:prstClr val="black"/>
                </a:solidFill>
                <a:latin typeface="Arial" pitchFamily="34" charset="0"/>
                <a:cs typeface="Arial" pitchFamily="34" charset="0"/>
              </a:rPr>
              <a:t>Düngemitteln </a:t>
            </a:r>
            <a:r>
              <a:rPr lang="de-DE" dirty="0">
                <a:solidFill>
                  <a:prstClr val="black"/>
                </a:solidFill>
                <a:latin typeface="Arial" pitchFamily="34" charset="0"/>
                <a:cs typeface="Arial" pitchFamily="34" charset="0"/>
              </a:rPr>
              <a:t>im Jahr 2008</a:t>
            </a:r>
          </a:p>
          <a:p>
            <a:pPr defTabSz="457200">
              <a:spcBef>
                <a:spcPts val="1200"/>
              </a:spcBef>
              <a:defRPr/>
            </a:pPr>
            <a:r>
              <a:rPr lang="de-DE" sz="1600" b="1" dirty="0">
                <a:solidFill>
                  <a:prstClr val="black"/>
                </a:solidFill>
                <a:latin typeface="Arial" pitchFamily="34" charset="0"/>
                <a:cs typeface="Arial" pitchFamily="34" charset="0"/>
              </a:rPr>
              <a:t>70% des N Überschusses beeinflussen die Umwelt hauptsächlich über </a:t>
            </a:r>
            <a:r>
              <a:rPr lang="de-DE" sz="1600" b="1" dirty="0" smtClean="0">
                <a:solidFill>
                  <a:prstClr val="black"/>
                </a:solidFill>
                <a:latin typeface="Arial" pitchFamily="34" charset="0"/>
                <a:cs typeface="Arial" pitchFamily="34" charset="0"/>
              </a:rPr>
              <a:t>NH</a:t>
            </a:r>
            <a:r>
              <a:rPr lang="de-DE" sz="1600" b="1" baseline="-25000" dirty="0" smtClean="0">
                <a:solidFill>
                  <a:prstClr val="black"/>
                </a:solidFill>
                <a:latin typeface="Arial" pitchFamily="34" charset="0"/>
                <a:cs typeface="Arial" pitchFamily="34" charset="0"/>
              </a:rPr>
              <a:t>3</a:t>
            </a:r>
            <a:r>
              <a:rPr lang="de-DE" sz="1600" b="1" dirty="0">
                <a:solidFill>
                  <a:prstClr val="black"/>
                </a:solidFill>
                <a:latin typeface="Arial" pitchFamily="34" charset="0"/>
                <a:cs typeface="Arial" pitchFamily="34" charset="0"/>
              </a:rPr>
              <a:t>, </a:t>
            </a:r>
            <a:r>
              <a:rPr lang="de-DE" sz="1600" b="1" dirty="0" smtClean="0">
                <a:solidFill>
                  <a:prstClr val="black"/>
                </a:solidFill>
                <a:latin typeface="Arial" pitchFamily="34" charset="0"/>
                <a:cs typeface="Arial" pitchFamily="34" charset="0"/>
              </a:rPr>
              <a:t>NO</a:t>
            </a:r>
            <a:r>
              <a:rPr lang="de-DE" sz="1600" b="1" baseline="-25000" dirty="0" smtClean="0">
                <a:solidFill>
                  <a:prstClr val="black"/>
                </a:solidFill>
                <a:latin typeface="Arial" pitchFamily="34" charset="0"/>
                <a:cs typeface="Arial" pitchFamily="34" charset="0"/>
              </a:rPr>
              <a:t>3</a:t>
            </a:r>
            <a:r>
              <a:rPr lang="de-DE" sz="1600" b="1" dirty="0">
                <a:solidFill>
                  <a:prstClr val="black"/>
                </a:solidFill>
                <a:latin typeface="Arial" pitchFamily="34" charset="0"/>
                <a:cs typeface="Arial" pitchFamily="34" charset="0"/>
              </a:rPr>
              <a:t>, </a:t>
            </a:r>
            <a:r>
              <a:rPr lang="de-DE" sz="1600" b="1" dirty="0" smtClean="0">
                <a:solidFill>
                  <a:prstClr val="black"/>
                </a:solidFill>
                <a:latin typeface="Arial" pitchFamily="34" charset="0"/>
                <a:cs typeface="Arial" pitchFamily="34" charset="0"/>
              </a:rPr>
              <a:t>N</a:t>
            </a:r>
            <a:r>
              <a:rPr lang="de-DE" sz="1600" b="1" baseline="-25000" dirty="0" smtClean="0">
                <a:solidFill>
                  <a:prstClr val="black"/>
                </a:solidFill>
                <a:latin typeface="Arial" pitchFamily="34" charset="0"/>
                <a:cs typeface="Arial" pitchFamily="34" charset="0"/>
              </a:rPr>
              <a:t>2</a:t>
            </a:r>
            <a:r>
              <a:rPr lang="de-DE" sz="1600" b="1" dirty="0" smtClean="0">
                <a:solidFill>
                  <a:prstClr val="black"/>
                </a:solidFill>
                <a:latin typeface="Arial" pitchFamily="34" charset="0"/>
                <a:cs typeface="Arial" pitchFamily="34" charset="0"/>
              </a:rPr>
              <a:t>O (UBA, </a:t>
            </a:r>
            <a:r>
              <a:rPr lang="de-DE" sz="1600" b="1" dirty="0">
                <a:solidFill>
                  <a:prstClr val="black"/>
                </a:solidFill>
                <a:latin typeface="Arial" pitchFamily="34" charset="0"/>
                <a:cs typeface="Arial" pitchFamily="34" charset="0"/>
              </a:rPr>
              <a:t>2016).</a:t>
            </a:r>
            <a:endParaRPr lang="en-US" sz="1600" b="1" dirty="0">
              <a:solidFill>
                <a:prstClr val="black"/>
              </a:solidFill>
              <a:latin typeface="Arial" pitchFamily="34" charset="0"/>
              <a:cs typeface="Arial" pitchFamily="34" charset="0"/>
            </a:endParaRPr>
          </a:p>
        </p:txBody>
      </p:sp>
      <p:sp>
        <p:nvSpPr>
          <p:cNvPr id="4" name="Rechteck 3"/>
          <p:cNvSpPr/>
          <p:nvPr/>
        </p:nvSpPr>
        <p:spPr>
          <a:xfrm>
            <a:off x="1043608" y="2924944"/>
            <a:ext cx="367240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endParaRPr>
          </a:p>
        </p:txBody>
      </p:sp>
    </p:spTree>
    <p:extLst>
      <p:ext uri="{BB962C8B-B14F-4D97-AF65-F5344CB8AC3E}">
        <p14:creationId xmlns:p14="http://schemas.microsoft.com/office/powerpoint/2010/main" val="62930238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7927" y="2154102"/>
            <a:ext cx="8026400" cy="3724096"/>
          </a:xfrm>
          <a:prstGeom prst="rect">
            <a:avLst/>
          </a:prstGeom>
          <a:noFill/>
        </p:spPr>
        <p:txBody>
          <a:bodyPr wrap="square" rtlCol="0">
            <a:spAutoFit/>
          </a:bodyPr>
          <a:lstStyle/>
          <a:p>
            <a:pPr defTabSz="457200">
              <a:defRPr/>
            </a:pPr>
            <a:r>
              <a:rPr lang="en-US" b="1" u="sng" dirty="0">
                <a:solidFill>
                  <a:prstClr val="black"/>
                </a:solidFill>
                <a:latin typeface="Arial" pitchFamily="34" charset="0"/>
                <a:cs typeface="Arial" pitchFamily="34" charset="0"/>
              </a:rPr>
              <a:t>Düngegesetz </a:t>
            </a:r>
            <a:r>
              <a:rPr lang="en-US" u="sng" dirty="0">
                <a:solidFill>
                  <a:prstClr val="black"/>
                </a:solidFill>
                <a:latin typeface="Arial" pitchFamily="34" charset="0"/>
                <a:cs typeface="Arial" pitchFamily="34" charset="0"/>
              </a:rPr>
              <a:t>(2017) formuliert nun in </a:t>
            </a:r>
            <a:r>
              <a:rPr lang="en-US" b="1" u="sng" dirty="0">
                <a:solidFill>
                  <a:prstClr val="black"/>
                </a:solidFill>
                <a:latin typeface="Arial" pitchFamily="34" charset="0"/>
                <a:cs typeface="Arial" pitchFamily="34" charset="0"/>
              </a:rPr>
              <a:t>§1 Zweck</a:t>
            </a:r>
          </a:p>
          <a:p>
            <a:pPr defTabSz="457200">
              <a:defRPr/>
            </a:pPr>
            <a:r>
              <a:rPr lang="en-US" dirty="0">
                <a:solidFill>
                  <a:prstClr val="black"/>
                </a:solidFill>
                <a:latin typeface="Arial" pitchFamily="34" charset="0"/>
                <a:cs typeface="Arial" pitchFamily="34" charset="0"/>
              </a:rPr>
              <a:t>"...</a:t>
            </a:r>
            <a:r>
              <a:rPr lang="en-US" i="1" dirty="0">
                <a:solidFill>
                  <a:prstClr val="black"/>
                </a:solidFill>
                <a:latin typeface="Arial" pitchFamily="34" charset="0"/>
                <a:cs typeface="Arial" pitchFamily="34" charset="0"/>
              </a:rPr>
              <a:t>Zweck des vorliegenden Gesetzes ist....................................". </a:t>
            </a:r>
          </a:p>
          <a:p>
            <a:pPr marL="342900" indent="-342900" defTabSz="457200">
              <a:buFontTx/>
              <a:buAutoNum type="arabicPeriod"/>
              <a:defRPr/>
            </a:pPr>
            <a:r>
              <a:rPr lang="en-US" i="1" dirty="0" smtClean="0">
                <a:solidFill>
                  <a:prstClr val="black"/>
                </a:solidFill>
                <a:latin typeface="Arial" pitchFamily="34" charset="0"/>
                <a:cs typeface="Arial" pitchFamily="34" charset="0"/>
              </a:rPr>
              <a:t>die </a:t>
            </a:r>
            <a:r>
              <a:rPr lang="en-US" i="1" dirty="0">
                <a:solidFill>
                  <a:prstClr val="black"/>
                </a:solidFill>
                <a:latin typeface="Arial" pitchFamily="34" charset="0"/>
                <a:cs typeface="Arial" pitchFamily="34" charset="0"/>
              </a:rPr>
              <a:t>Ernährung von </a:t>
            </a:r>
            <a:r>
              <a:rPr lang="en-US" i="1" dirty="0" err="1">
                <a:solidFill>
                  <a:prstClr val="black"/>
                </a:solidFill>
                <a:latin typeface="Arial" pitchFamily="34" charset="0"/>
                <a:cs typeface="Arial" pitchFamily="34" charset="0"/>
              </a:rPr>
              <a:t>Kulturpflanzen</a:t>
            </a:r>
            <a:r>
              <a:rPr lang="en-US" i="1" dirty="0">
                <a:solidFill>
                  <a:prstClr val="black"/>
                </a:solidFill>
                <a:latin typeface="Arial" pitchFamily="34" charset="0"/>
                <a:cs typeface="Arial" pitchFamily="34" charset="0"/>
              </a:rPr>
              <a:t> </a:t>
            </a:r>
            <a:r>
              <a:rPr lang="en-US" i="1" dirty="0" err="1" smtClean="0">
                <a:solidFill>
                  <a:prstClr val="black"/>
                </a:solidFill>
                <a:latin typeface="Arial" pitchFamily="34" charset="0"/>
                <a:cs typeface="Arial" pitchFamily="34" charset="0"/>
              </a:rPr>
              <a:t>sicherzustellen</a:t>
            </a:r>
            <a:r>
              <a:rPr lang="en-US" i="1" dirty="0" smtClean="0">
                <a:solidFill>
                  <a:prstClr val="black"/>
                </a:solidFill>
                <a:latin typeface="Arial" pitchFamily="34" charset="0"/>
                <a:cs typeface="Arial" pitchFamily="34" charset="0"/>
              </a:rPr>
              <a:t>.....</a:t>
            </a:r>
            <a:endParaRPr lang="en-US" i="1" dirty="0">
              <a:solidFill>
                <a:prstClr val="black"/>
              </a:solidFill>
              <a:latin typeface="Arial" pitchFamily="34" charset="0"/>
              <a:cs typeface="Arial" pitchFamily="34" charset="0"/>
            </a:endParaRPr>
          </a:p>
          <a:p>
            <a:pPr marL="342900" indent="-342900" defTabSz="457200">
              <a:buFontTx/>
              <a:buAutoNum type="arabicPeriod"/>
              <a:defRPr/>
            </a:pPr>
            <a:r>
              <a:rPr lang="en-US" i="1" dirty="0">
                <a:solidFill>
                  <a:prstClr val="black"/>
                </a:solidFill>
                <a:latin typeface="Arial" pitchFamily="34" charset="0"/>
                <a:cs typeface="Arial" pitchFamily="34" charset="0"/>
              </a:rPr>
              <a:t>….</a:t>
            </a:r>
          </a:p>
          <a:p>
            <a:pPr marL="266700" indent="-266700">
              <a:spcBef>
                <a:spcPts val="1200"/>
              </a:spcBef>
            </a:pPr>
            <a:r>
              <a:rPr lang="de-DE" b="1" dirty="0" smtClean="0">
                <a:latin typeface="Arial" pitchFamily="34" charset="0"/>
                <a:cs typeface="Arial" pitchFamily="34" charset="0"/>
              </a:rPr>
              <a:t>3. </a:t>
            </a:r>
            <a:r>
              <a:rPr lang="de-DE" b="1" u="sng" dirty="0" smtClean="0">
                <a:latin typeface="Arial" pitchFamily="34" charset="0"/>
                <a:cs typeface="Arial" pitchFamily="34" charset="0"/>
              </a:rPr>
              <a:t>Gefahren…für </a:t>
            </a:r>
            <a:r>
              <a:rPr lang="de-DE" b="1" u="sng" dirty="0">
                <a:latin typeface="Arial" pitchFamily="34" charset="0"/>
                <a:cs typeface="Arial" pitchFamily="34" charset="0"/>
              </a:rPr>
              <a:t>den Naturhaushalt</a:t>
            </a:r>
            <a:r>
              <a:rPr lang="de-DE" b="1" dirty="0">
                <a:latin typeface="Arial" pitchFamily="34" charset="0"/>
                <a:cs typeface="Arial" pitchFamily="34" charset="0"/>
              </a:rPr>
              <a:t> </a:t>
            </a:r>
            <a:r>
              <a:rPr lang="de-DE" dirty="0">
                <a:latin typeface="Arial" pitchFamily="34" charset="0"/>
                <a:cs typeface="Arial" pitchFamily="34" charset="0"/>
              </a:rPr>
              <a:t>vorzubeugen oder abzuwenden, die durch…die Anwendung von Düngemitteln…entstehen können,</a:t>
            </a:r>
          </a:p>
          <a:p>
            <a:pPr marL="266700" indent="-266700">
              <a:spcBef>
                <a:spcPts val="1200"/>
              </a:spcBef>
            </a:pPr>
            <a:r>
              <a:rPr lang="de-DE" dirty="0" smtClean="0">
                <a:latin typeface="Arial" pitchFamily="34" charset="0"/>
                <a:cs typeface="Arial" pitchFamily="34" charset="0"/>
              </a:rPr>
              <a:t>4. einen </a:t>
            </a:r>
            <a:r>
              <a:rPr lang="de-DE" b="1" u="sng" dirty="0">
                <a:latin typeface="Arial" pitchFamily="34" charset="0"/>
                <a:cs typeface="Arial" pitchFamily="34" charset="0"/>
              </a:rPr>
              <a:t>nachhaltigen und ressourceneffizienten</a:t>
            </a:r>
            <a:r>
              <a:rPr lang="de-DE" b="1" dirty="0">
                <a:latin typeface="Arial" pitchFamily="34" charset="0"/>
                <a:cs typeface="Arial" pitchFamily="34" charset="0"/>
              </a:rPr>
              <a:t> </a:t>
            </a:r>
            <a:r>
              <a:rPr lang="de-DE" dirty="0">
                <a:latin typeface="Arial" pitchFamily="34" charset="0"/>
                <a:cs typeface="Arial" pitchFamily="34" charset="0"/>
              </a:rPr>
              <a:t>Umgang mit Nährstoffen bei der landwirtschaftlichen Erzeugung sicherzustellen, </a:t>
            </a:r>
            <a:r>
              <a:rPr lang="de-DE" b="1" u="sng" dirty="0">
                <a:latin typeface="Arial" pitchFamily="34" charset="0"/>
                <a:cs typeface="Arial" pitchFamily="34" charset="0"/>
              </a:rPr>
              <a:t>insbesondere Nährstoffverluste in die Umwelt so weit wie möglich zu vermeiden</a:t>
            </a:r>
            <a:r>
              <a:rPr lang="de-DE" dirty="0" smtClean="0">
                <a:latin typeface="Arial" pitchFamily="34" charset="0"/>
                <a:cs typeface="Arial" pitchFamily="34" charset="0"/>
              </a:rPr>
              <a:t>,…“</a:t>
            </a:r>
            <a:endParaRPr lang="de-DE" i="1" dirty="0">
              <a:solidFill>
                <a:prstClr val="black"/>
              </a:solidFill>
              <a:latin typeface="Arial" pitchFamily="34" charset="0"/>
              <a:cs typeface="Arial" pitchFamily="34" charset="0"/>
            </a:endParaRPr>
          </a:p>
          <a:p>
            <a:pPr marL="342900" indent="-342900" defTabSz="457200">
              <a:buFontTx/>
              <a:buAutoNum type="arabicPeriod"/>
              <a:defRPr/>
            </a:pPr>
            <a:endParaRPr lang="de-DE" i="1" dirty="0">
              <a:solidFill>
                <a:prstClr val="black"/>
              </a:solidFill>
              <a:latin typeface="Arial" pitchFamily="34" charset="0"/>
              <a:cs typeface="Arial" pitchFamily="34" charset="0"/>
            </a:endParaRPr>
          </a:p>
          <a:p>
            <a:pPr defTabSz="457200">
              <a:defRPr/>
            </a:pPr>
            <a:r>
              <a:rPr lang="en-US" dirty="0">
                <a:solidFill>
                  <a:srgbClr val="0000FF"/>
                </a:solidFill>
                <a:latin typeface="Arial" pitchFamily="34" charset="0"/>
                <a:cs typeface="Arial" pitchFamily="34" charset="0"/>
              </a:rPr>
              <a:t>neues Paradigma in der </a:t>
            </a:r>
            <a:r>
              <a:rPr lang="en-US" dirty="0" err="1">
                <a:solidFill>
                  <a:srgbClr val="0000FF"/>
                </a:solidFill>
                <a:latin typeface="Arial" pitchFamily="34" charset="0"/>
                <a:cs typeface="Arial" pitchFamily="34" charset="0"/>
              </a:rPr>
              <a:t>Düngung</a:t>
            </a:r>
            <a:r>
              <a:rPr lang="en-US"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Harmonisierung von</a:t>
            </a:r>
            <a:r>
              <a:rPr lang="en-US" b="1" dirty="0">
                <a:solidFill>
                  <a:srgbClr val="0000FF"/>
                </a:solidFill>
                <a:latin typeface="Arial" pitchFamily="34" charset="0"/>
                <a:cs typeface="Arial" pitchFamily="34" charset="0"/>
              </a:rPr>
              <a:t> Kulturpflanzen- und Ökosystemebene </a:t>
            </a:r>
          </a:p>
        </p:txBody>
      </p:sp>
      <p:sp>
        <p:nvSpPr>
          <p:cNvPr id="3" name="Rechthoek 2"/>
          <p:cNvSpPr/>
          <p:nvPr/>
        </p:nvSpPr>
        <p:spPr>
          <a:xfrm>
            <a:off x="244763" y="362727"/>
            <a:ext cx="7135091" cy="1200329"/>
          </a:xfrm>
          <a:prstGeom prst="rect">
            <a:avLst/>
          </a:prstGeom>
        </p:spPr>
        <p:txBody>
          <a:bodyPr wrap="square">
            <a:spAutoFit/>
          </a:bodyPr>
          <a:lstStyle/>
          <a:p>
            <a:pPr defTabSz="457200">
              <a:defRPr/>
            </a:pPr>
            <a:r>
              <a:rPr lang="en-US" sz="2400" b="1" dirty="0">
                <a:solidFill>
                  <a:prstClr val="black"/>
                </a:solidFill>
                <a:latin typeface="Arial" pitchFamily="34" charset="0"/>
                <a:cs typeface="Arial" pitchFamily="34" charset="0"/>
              </a:rPr>
              <a:t>Düngegesetz </a:t>
            </a:r>
            <a:r>
              <a:rPr lang="en-US" sz="2400" dirty="0">
                <a:solidFill>
                  <a:prstClr val="black"/>
                </a:solidFill>
                <a:latin typeface="Arial" pitchFamily="34" charset="0"/>
                <a:cs typeface="Arial" pitchFamily="34" charset="0"/>
              </a:rPr>
              <a:t>und </a:t>
            </a:r>
            <a:r>
              <a:rPr lang="en-US" sz="2400" b="1" dirty="0">
                <a:solidFill>
                  <a:prstClr val="black"/>
                </a:solidFill>
                <a:latin typeface="Arial" pitchFamily="34" charset="0"/>
                <a:cs typeface="Arial" pitchFamily="34" charset="0"/>
              </a:rPr>
              <a:t>Düngeverordnung </a:t>
            </a:r>
            <a:r>
              <a:rPr lang="en-US" sz="2400" dirty="0">
                <a:solidFill>
                  <a:prstClr val="black"/>
                </a:solidFill>
                <a:latin typeface="Arial" pitchFamily="34" charset="0"/>
                <a:cs typeface="Arial" pitchFamily="34" charset="0"/>
              </a:rPr>
              <a:t>geändert 2017 zur Erfüllung der Anforderungen der Nitratrichtlinie (1991)</a:t>
            </a:r>
          </a:p>
        </p:txBody>
      </p:sp>
    </p:spTree>
    <p:extLst>
      <p:ext uri="{BB962C8B-B14F-4D97-AF65-F5344CB8AC3E}">
        <p14:creationId xmlns:p14="http://schemas.microsoft.com/office/powerpoint/2010/main" val="164870350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 y="282128"/>
            <a:ext cx="7759082" cy="707886"/>
          </a:xfrm>
          <a:prstGeom prst="rect">
            <a:avLst/>
          </a:prstGeom>
          <a:noFill/>
        </p:spPr>
        <p:txBody>
          <a:bodyPr wrap="square" rtlCol="0">
            <a:spAutoFit/>
          </a:bodyPr>
          <a:lstStyle/>
          <a:p>
            <a:pPr defTabSz="457200">
              <a:defRPr/>
            </a:pPr>
            <a:r>
              <a:rPr lang="en-US" sz="2000" b="1" dirty="0">
                <a:solidFill>
                  <a:prstClr val="black"/>
                </a:solidFill>
                <a:latin typeface="Arial" pitchFamily="34" charset="0"/>
                <a:cs typeface="Arial" pitchFamily="34" charset="0"/>
              </a:rPr>
              <a:t>Düngegesetz </a:t>
            </a:r>
            <a:r>
              <a:rPr lang="en-US" sz="2000" dirty="0">
                <a:solidFill>
                  <a:prstClr val="black"/>
                </a:solidFill>
                <a:latin typeface="Arial" pitchFamily="34" charset="0"/>
                <a:cs typeface="Arial" pitchFamily="34" charset="0"/>
              </a:rPr>
              <a:t>und </a:t>
            </a:r>
            <a:r>
              <a:rPr lang="en-US" sz="2000" b="1" dirty="0">
                <a:solidFill>
                  <a:prstClr val="black"/>
                </a:solidFill>
                <a:latin typeface="Arial" pitchFamily="34" charset="0"/>
                <a:cs typeface="Arial" pitchFamily="34" charset="0"/>
              </a:rPr>
              <a:t>Düngeverordnung </a:t>
            </a:r>
            <a:r>
              <a:rPr lang="en-US" sz="2000" dirty="0">
                <a:solidFill>
                  <a:prstClr val="black"/>
                </a:solidFill>
                <a:latin typeface="Arial" pitchFamily="34" charset="0"/>
                <a:cs typeface="Arial" pitchFamily="34" charset="0"/>
              </a:rPr>
              <a:t>geändert 2017 zur Erfüllung der Anforderungen der Nitratrichtlinie (1991</a:t>
            </a:r>
            <a:r>
              <a:rPr lang="en-US" sz="2000" dirty="0" smtClean="0">
                <a:solidFill>
                  <a:prstClr val="black"/>
                </a:solidFill>
                <a:latin typeface="Arial" pitchFamily="34" charset="0"/>
                <a:cs typeface="Arial" pitchFamily="34" charset="0"/>
              </a:rPr>
              <a:t>)</a:t>
            </a:r>
            <a:endParaRPr lang="en-US" sz="1600" dirty="0">
              <a:solidFill>
                <a:prstClr val="black"/>
              </a:solidFill>
              <a:latin typeface="Arial" pitchFamily="34" charset="0"/>
              <a:cs typeface="Arial" pitchFamily="34" charset="0"/>
            </a:endParaRPr>
          </a:p>
        </p:txBody>
      </p:sp>
      <p:sp>
        <p:nvSpPr>
          <p:cNvPr id="4" name="Rechteck 3"/>
          <p:cNvSpPr/>
          <p:nvPr/>
        </p:nvSpPr>
        <p:spPr>
          <a:xfrm>
            <a:off x="0" y="1371600"/>
            <a:ext cx="9144000" cy="4862870"/>
          </a:xfrm>
          <a:prstGeom prst="rect">
            <a:avLst/>
          </a:prstGeom>
        </p:spPr>
        <p:txBody>
          <a:bodyPr wrap="square">
            <a:spAutoFit/>
          </a:bodyPr>
          <a:lstStyle/>
          <a:p>
            <a:pPr algn="just">
              <a:spcBef>
                <a:spcPts val="1200"/>
              </a:spcBef>
            </a:pPr>
            <a:r>
              <a:rPr lang="de-DE" sz="1600" b="1" dirty="0">
                <a:latin typeface="Arial" pitchFamily="34" charset="0"/>
                <a:cs typeface="Arial" pitchFamily="34" charset="0"/>
              </a:rPr>
              <a:t>Die gute fachliche Praxis: § 1 Geltungsbereich</a:t>
            </a:r>
          </a:p>
          <a:p>
            <a:pPr>
              <a:spcBef>
                <a:spcPts val="1200"/>
              </a:spcBef>
            </a:pPr>
            <a:r>
              <a:rPr lang="de-DE" sz="1600" dirty="0">
                <a:latin typeface="Arial" pitchFamily="34" charset="0"/>
                <a:cs typeface="Arial" pitchFamily="34" charset="0"/>
              </a:rPr>
              <a:t>(1) Diese Verordnung regelt</a:t>
            </a:r>
          </a:p>
          <a:p>
            <a:pPr marL="896938" indent="-452438">
              <a:spcBef>
                <a:spcPts val="1200"/>
              </a:spcBef>
            </a:pPr>
            <a:r>
              <a:rPr lang="de-DE" sz="1600" dirty="0">
                <a:latin typeface="Arial" pitchFamily="34" charset="0"/>
                <a:cs typeface="Arial" pitchFamily="34" charset="0"/>
              </a:rPr>
              <a:t>	1. die gute fachliche </a:t>
            </a:r>
            <a:r>
              <a:rPr lang="de-DE" sz="1600" dirty="0" smtClean="0">
                <a:latin typeface="Arial" pitchFamily="34" charset="0"/>
                <a:cs typeface="Arial" pitchFamily="34" charset="0"/>
              </a:rPr>
              <a:t>Praxis (</a:t>
            </a:r>
            <a:r>
              <a:rPr lang="de-DE" sz="1600" dirty="0" err="1" smtClean="0">
                <a:latin typeface="Arial" pitchFamily="34" charset="0"/>
                <a:cs typeface="Arial" pitchFamily="34" charset="0"/>
              </a:rPr>
              <a:t>GfP</a:t>
            </a:r>
            <a:r>
              <a:rPr lang="de-DE" sz="1600" dirty="0" smtClean="0">
                <a:latin typeface="Arial" pitchFamily="34" charset="0"/>
                <a:cs typeface="Arial" pitchFamily="34" charset="0"/>
              </a:rPr>
              <a:t>) </a:t>
            </a:r>
            <a:r>
              <a:rPr lang="de-DE" sz="1600" dirty="0">
                <a:latin typeface="Arial" pitchFamily="34" charset="0"/>
                <a:cs typeface="Arial" pitchFamily="34" charset="0"/>
              </a:rPr>
              <a:t>bei der Anwendung von Düngemitteln, 	</a:t>
            </a:r>
            <a:r>
              <a:rPr lang="de-DE" sz="1600" dirty="0" err="1">
                <a:latin typeface="Arial" pitchFamily="34" charset="0"/>
                <a:cs typeface="Arial" pitchFamily="34" charset="0"/>
              </a:rPr>
              <a:t>Bodenhilfsstoffen</a:t>
            </a:r>
            <a:r>
              <a:rPr lang="de-DE" sz="1600" dirty="0">
                <a:latin typeface="Arial" pitchFamily="34" charset="0"/>
                <a:cs typeface="Arial" pitchFamily="34" charset="0"/>
              </a:rPr>
              <a:t>, Kultursubstraten und Pflanzenhilfsmitteln auf	landwirtschaftlich genutzten Flächen,</a:t>
            </a:r>
          </a:p>
          <a:p>
            <a:pPr>
              <a:spcBef>
                <a:spcPts val="1200"/>
              </a:spcBef>
            </a:pPr>
            <a:r>
              <a:rPr lang="de-DE" sz="1600" dirty="0">
                <a:latin typeface="Arial" pitchFamily="34" charset="0"/>
                <a:cs typeface="Arial" pitchFamily="34" charset="0"/>
              </a:rPr>
              <a:t>	2. das </a:t>
            </a:r>
            <a:r>
              <a:rPr lang="de-DE" sz="1600" b="1" u="sng" dirty="0">
                <a:latin typeface="Arial" pitchFamily="34" charset="0"/>
                <a:cs typeface="Arial" pitchFamily="34" charset="0"/>
              </a:rPr>
              <a:t>Vermindern von stofflichen Risiken</a:t>
            </a:r>
            <a:r>
              <a:rPr lang="de-DE" sz="1600" b="1" dirty="0">
                <a:latin typeface="Arial" pitchFamily="34" charset="0"/>
                <a:cs typeface="Arial" pitchFamily="34" charset="0"/>
              </a:rPr>
              <a:t> </a:t>
            </a:r>
            <a:r>
              <a:rPr lang="de-DE" sz="1600" dirty="0">
                <a:latin typeface="Arial" pitchFamily="34" charset="0"/>
                <a:cs typeface="Arial" pitchFamily="34" charset="0"/>
              </a:rPr>
              <a:t>durch die Anwendung von 	Düngemitteln, </a:t>
            </a:r>
            <a:r>
              <a:rPr lang="de-DE" sz="1600" dirty="0" err="1">
                <a:latin typeface="Arial" pitchFamily="34" charset="0"/>
                <a:cs typeface="Arial" pitchFamily="34" charset="0"/>
              </a:rPr>
              <a:t>Bodenhilfsstoffen</a:t>
            </a:r>
            <a:r>
              <a:rPr lang="de-DE" sz="1600" dirty="0">
                <a:latin typeface="Arial" pitchFamily="34" charset="0"/>
                <a:cs typeface="Arial" pitchFamily="34" charset="0"/>
              </a:rPr>
              <a:t>, Kultursubstraten und Pflanzenhilfsmitteln auf 	landwirtschaftlich genutzten Flächen und auf anderen Flächen, soweit diese 	Verordnung dies ausdrücklich bestimmt.</a:t>
            </a:r>
          </a:p>
          <a:p>
            <a:pPr>
              <a:spcBef>
                <a:spcPts val="1200"/>
              </a:spcBef>
            </a:pPr>
            <a:endParaRPr lang="de-DE" sz="1600" dirty="0">
              <a:latin typeface="Arial" pitchFamily="34" charset="0"/>
              <a:cs typeface="Arial" pitchFamily="34" charset="0"/>
            </a:endParaRPr>
          </a:p>
          <a:p>
            <a:pPr algn="ctr">
              <a:spcBef>
                <a:spcPts val="1200"/>
              </a:spcBef>
            </a:pPr>
            <a:r>
              <a:rPr lang="de-DE" sz="1600" dirty="0" err="1">
                <a:latin typeface="Arial" pitchFamily="34" charset="0"/>
                <a:cs typeface="Arial" pitchFamily="34" charset="0"/>
              </a:rPr>
              <a:t>GfP</a:t>
            </a:r>
            <a:r>
              <a:rPr lang="de-DE" sz="1600" dirty="0">
                <a:latin typeface="Arial" pitchFamily="34" charset="0"/>
                <a:cs typeface="Arial" pitchFamily="34" charset="0"/>
              </a:rPr>
              <a:t> ist dann gegeben, wenn die Gülleausbringung eine hohe N-Ausnutzung gewährleistet, ohne N-Austräge zu steigern </a:t>
            </a:r>
          </a:p>
          <a:p>
            <a:pPr algn="ctr">
              <a:spcBef>
                <a:spcPts val="1200"/>
              </a:spcBef>
            </a:pPr>
            <a:endParaRPr lang="de-DE" sz="1600" b="1" dirty="0">
              <a:latin typeface="Arial" pitchFamily="34" charset="0"/>
              <a:cs typeface="Arial" pitchFamily="34" charset="0"/>
            </a:endParaRPr>
          </a:p>
          <a:p>
            <a:pPr algn="ctr">
              <a:spcBef>
                <a:spcPts val="1200"/>
              </a:spcBef>
            </a:pPr>
            <a:r>
              <a:rPr lang="de-DE" sz="1600" b="1" dirty="0">
                <a:latin typeface="Arial" pitchFamily="34" charset="0"/>
                <a:cs typeface="Arial" pitchFamily="34" charset="0"/>
              </a:rPr>
              <a:t>Ziel hier: Bewertung der Auswirkungen von Herbstgüllegaben auf Ertragsleistung sowie auf umweltwirksame N-Austräge</a:t>
            </a:r>
          </a:p>
        </p:txBody>
      </p:sp>
      <p:sp>
        <p:nvSpPr>
          <p:cNvPr id="3" name="Rechteck 2"/>
          <p:cNvSpPr/>
          <p:nvPr/>
        </p:nvSpPr>
        <p:spPr>
          <a:xfrm>
            <a:off x="1562100" y="5867400"/>
            <a:ext cx="6019800" cy="923330"/>
          </a:xfrm>
          <a:prstGeom prst="rect">
            <a:avLst/>
          </a:prstGeom>
        </p:spPr>
        <p:txBody>
          <a:bodyPr wrap="square">
            <a:spAutoFit/>
          </a:bodyPr>
          <a:lstStyle/>
          <a:p>
            <a:pPr algn="ctr" defTabSz="457200">
              <a:defRPr/>
            </a:pPr>
            <a:endParaRPr lang="en-US" dirty="0">
              <a:solidFill>
                <a:prstClr val="black"/>
              </a:solidFill>
              <a:latin typeface="Arial" pitchFamily="34" charset="0"/>
              <a:cs typeface="Arial" pitchFamily="34" charset="0"/>
            </a:endParaRPr>
          </a:p>
          <a:p>
            <a:pPr algn="ctr" defTabSz="457200">
              <a:defRPr/>
            </a:pPr>
            <a:r>
              <a:rPr lang="en-US" dirty="0" err="1">
                <a:solidFill>
                  <a:srgbClr val="0000FF"/>
                </a:solidFill>
                <a:latin typeface="Arial" pitchFamily="34" charset="0"/>
                <a:cs typeface="Arial" pitchFamily="34" charset="0"/>
              </a:rPr>
              <a:t>neues</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Paradigma</a:t>
            </a:r>
            <a:r>
              <a:rPr lang="en-US" dirty="0">
                <a:solidFill>
                  <a:srgbClr val="0000FF"/>
                </a:solidFill>
                <a:latin typeface="Arial" pitchFamily="34" charset="0"/>
                <a:cs typeface="Arial" pitchFamily="34" charset="0"/>
              </a:rPr>
              <a:t> in der </a:t>
            </a:r>
            <a:r>
              <a:rPr lang="en-US" dirty="0" err="1">
                <a:solidFill>
                  <a:srgbClr val="0000FF"/>
                </a:solidFill>
                <a:latin typeface="Arial" pitchFamily="34" charset="0"/>
                <a:cs typeface="Arial" pitchFamily="34" charset="0"/>
              </a:rPr>
              <a:t>Düngepraxis</a:t>
            </a:r>
            <a:r>
              <a:rPr lang="en-US" dirty="0">
                <a:solidFill>
                  <a:srgbClr val="0000FF"/>
                </a:solidFill>
                <a:latin typeface="Arial" pitchFamily="34" charset="0"/>
                <a:cs typeface="Arial" pitchFamily="34" charset="0"/>
              </a:rPr>
              <a:t>: </a:t>
            </a:r>
            <a:r>
              <a:rPr lang="en-US" b="1" dirty="0" err="1">
                <a:solidFill>
                  <a:srgbClr val="0000FF"/>
                </a:solidFill>
                <a:latin typeface="Arial" pitchFamily="34" charset="0"/>
                <a:cs typeface="Arial" pitchFamily="34" charset="0"/>
              </a:rPr>
              <a:t>Harmonisierung</a:t>
            </a:r>
            <a:r>
              <a:rPr lang="en-US" b="1" dirty="0">
                <a:solidFill>
                  <a:srgbClr val="0000FF"/>
                </a:solidFill>
                <a:latin typeface="Arial" pitchFamily="34" charset="0"/>
                <a:cs typeface="Arial" pitchFamily="34" charset="0"/>
              </a:rPr>
              <a:t> der </a:t>
            </a:r>
            <a:r>
              <a:rPr lang="en-US" b="1" dirty="0" err="1">
                <a:solidFill>
                  <a:srgbClr val="0000FF"/>
                </a:solidFill>
                <a:latin typeface="Arial" pitchFamily="34" charset="0"/>
                <a:cs typeface="Arial" pitchFamily="34" charset="0"/>
              </a:rPr>
              <a:t>Pflanzen</a:t>
            </a:r>
            <a:r>
              <a:rPr lang="en-US" b="1" dirty="0">
                <a:solidFill>
                  <a:srgbClr val="0000FF"/>
                </a:solidFill>
                <a:latin typeface="Arial" pitchFamily="34" charset="0"/>
                <a:cs typeface="Arial" pitchFamily="34" charset="0"/>
              </a:rPr>
              <a:t>- und </a:t>
            </a:r>
            <a:r>
              <a:rPr lang="en-US" b="1" dirty="0" err="1">
                <a:solidFill>
                  <a:srgbClr val="0000FF"/>
                </a:solidFill>
                <a:latin typeface="Arial" pitchFamily="34" charset="0"/>
                <a:cs typeface="Arial" pitchFamily="34" charset="0"/>
              </a:rPr>
              <a:t>Ökosystemebene</a:t>
            </a:r>
            <a:r>
              <a:rPr lang="en-US" b="1" dirty="0">
                <a:solidFill>
                  <a:srgbClr val="0000FF"/>
                </a:solidFill>
                <a:latin typeface="Arial" pitchFamily="34" charset="0"/>
                <a:cs typeface="Arial" pitchFamily="34" charset="0"/>
              </a:rPr>
              <a:t> </a:t>
            </a:r>
          </a:p>
        </p:txBody>
      </p:sp>
    </p:spTree>
    <p:extLst>
      <p:ext uri="{BB962C8B-B14F-4D97-AF65-F5344CB8AC3E}">
        <p14:creationId xmlns:p14="http://schemas.microsoft.com/office/powerpoint/2010/main" val="392717530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8091" y="353942"/>
            <a:ext cx="8353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algn="ctr" defTabSz="457200" eaLnBrk="1" hangingPunct="1">
              <a:spcBef>
                <a:spcPct val="50000"/>
              </a:spcBef>
              <a:buFontTx/>
              <a:buNone/>
              <a:defRPr/>
            </a:pPr>
            <a:r>
              <a:rPr lang="de-DE" altLang="de-DE" sz="2400" b="1" dirty="0" err="1">
                <a:solidFill>
                  <a:prstClr val="black"/>
                </a:solidFill>
              </a:rPr>
              <a:t>Düngeverordnung</a:t>
            </a:r>
            <a:r>
              <a:rPr lang="de-DE" altLang="de-DE" sz="2400" b="1" dirty="0">
                <a:solidFill>
                  <a:prstClr val="black"/>
                </a:solidFill>
              </a:rPr>
              <a:t> (2017) - </a:t>
            </a:r>
            <a:r>
              <a:rPr lang="de-DE" altLang="de-DE" sz="2400" b="1" dirty="0" err="1">
                <a:solidFill>
                  <a:prstClr val="black"/>
                </a:solidFill>
              </a:rPr>
              <a:t>allgemeine Punkte</a:t>
            </a:r>
            <a:endParaRPr lang="de-DE" altLang="de-DE" sz="2400" b="1" dirty="0">
              <a:solidFill>
                <a:prstClr val="black"/>
              </a:solidFill>
            </a:endParaRPr>
          </a:p>
        </p:txBody>
      </p:sp>
      <p:sp>
        <p:nvSpPr>
          <p:cNvPr id="4" name="Rectangle 3"/>
          <p:cNvSpPr>
            <a:spLocks noChangeArrowheads="1"/>
          </p:cNvSpPr>
          <p:nvPr/>
        </p:nvSpPr>
        <p:spPr bwMode="auto">
          <a:xfrm>
            <a:off x="241914" y="1012381"/>
            <a:ext cx="8825886"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285750" indent="-285750" defTabSz="457200" eaLnBrk="1" hangingPunct="1">
              <a:spcBef>
                <a:spcPct val="50000"/>
              </a:spcBef>
              <a:defRPr/>
            </a:pPr>
            <a:r>
              <a:rPr lang="en-US" altLang="de-DE" sz="1400" dirty="0">
                <a:solidFill>
                  <a:prstClr val="black"/>
                </a:solidFill>
              </a:rPr>
              <a:t>Bestimmung des Nährstoffbedarfs für N und P</a:t>
            </a:r>
          </a:p>
          <a:p>
            <a:pPr marL="285750" indent="-285750" defTabSz="457200" eaLnBrk="1" hangingPunct="1">
              <a:spcBef>
                <a:spcPct val="50000"/>
              </a:spcBef>
              <a:defRPr/>
            </a:pPr>
            <a:r>
              <a:rPr lang="en-US" altLang="de-DE" sz="1400" dirty="0">
                <a:solidFill>
                  <a:prstClr val="black"/>
                </a:solidFill>
              </a:rPr>
              <a:t>Bodenanalyse nicht unbedingt erforderlich (nur empfohlen), aber mindestens offizielle Werte für jedes Jahr erforderlich.</a:t>
            </a:r>
          </a:p>
          <a:p>
            <a:pPr marL="285750" indent="-285750" defTabSz="457200" eaLnBrk="1" hangingPunct="1">
              <a:spcBef>
                <a:spcPct val="50000"/>
              </a:spcBef>
              <a:defRPr/>
            </a:pPr>
            <a:r>
              <a:rPr lang="en-US" altLang="de-DE" sz="1400" dirty="0">
                <a:solidFill>
                  <a:prstClr val="black"/>
                </a:solidFill>
              </a:rPr>
              <a:t>Nährstoffgehalt der eigenen organischen </a:t>
            </a:r>
            <a:r>
              <a:rPr lang="en-US" altLang="de-DE" sz="1400" dirty="0" err="1">
                <a:solidFill>
                  <a:prstClr val="black"/>
                </a:solidFill>
              </a:rPr>
              <a:t>Düngemittel</a:t>
            </a:r>
            <a:r>
              <a:rPr lang="en-US" altLang="de-DE" sz="1400" dirty="0">
                <a:solidFill>
                  <a:prstClr val="black"/>
                </a:solidFill>
              </a:rPr>
              <a:t> nicht unbedingt erforderlich (Richtwerte ok)</a:t>
            </a:r>
          </a:p>
          <a:p>
            <a:pPr marL="285750" indent="-285750" defTabSz="457200" eaLnBrk="1" hangingPunct="1">
              <a:spcBef>
                <a:spcPct val="50000"/>
              </a:spcBef>
              <a:defRPr/>
            </a:pPr>
            <a:r>
              <a:rPr lang="en-US" altLang="de-DE" sz="1400" dirty="0">
                <a:solidFill>
                  <a:prstClr val="black"/>
                </a:solidFill>
              </a:rPr>
              <a:t>Organische </a:t>
            </a:r>
            <a:r>
              <a:rPr lang="en-US" altLang="de-DE" sz="1400" dirty="0" err="1">
                <a:solidFill>
                  <a:prstClr val="black"/>
                </a:solidFill>
              </a:rPr>
              <a:t>Düngung</a:t>
            </a:r>
            <a:r>
              <a:rPr lang="en-US" altLang="de-DE" sz="1400" dirty="0">
                <a:solidFill>
                  <a:prstClr val="black"/>
                </a:solidFill>
              </a:rPr>
              <a:t>: 170 kg N ha</a:t>
            </a:r>
            <a:r>
              <a:rPr lang="en-US" altLang="de-DE" sz="1400" baseline="30000" dirty="0">
                <a:solidFill>
                  <a:prstClr val="black"/>
                </a:solidFill>
              </a:rPr>
              <a:t>-1</a:t>
            </a:r>
            <a:r>
              <a:rPr lang="en-US" altLang="de-DE" sz="1400" dirty="0">
                <a:solidFill>
                  <a:prstClr val="black"/>
                </a:solidFill>
              </a:rPr>
              <a:t> max. </a:t>
            </a:r>
            <a:r>
              <a:rPr lang="en-US" altLang="de-DE" sz="1400" dirty="0" err="1" smtClean="0">
                <a:solidFill>
                  <a:prstClr val="black"/>
                </a:solidFill>
              </a:rPr>
              <a:t>bezogen</a:t>
            </a:r>
            <a:r>
              <a:rPr lang="en-US" altLang="de-DE" sz="1400" dirty="0" smtClean="0">
                <a:solidFill>
                  <a:prstClr val="black"/>
                </a:solidFill>
              </a:rPr>
              <a:t> auf die </a:t>
            </a:r>
            <a:r>
              <a:rPr lang="en-US" altLang="de-DE" sz="1400" dirty="0" err="1" smtClean="0">
                <a:solidFill>
                  <a:prstClr val="black"/>
                </a:solidFill>
              </a:rPr>
              <a:t>Gesamtfläche</a:t>
            </a:r>
            <a:r>
              <a:rPr lang="en-US" altLang="de-DE" sz="1400" dirty="0" smtClean="0">
                <a:solidFill>
                  <a:prstClr val="black"/>
                </a:solidFill>
              </a:rPr>
              <a:t> </a:t>
            </a:r>
            <a:r>
              <a:rPr lang="en-US" altLang="de-DE" sz="1400" dirty="0">
                <a:solidFill>
                  <a:prstClr val="black"/>
                </a:solidFill>
              </a:rPr>
              <a:t>des </a:t>
            </a:r>
            <a:r>
              <a:rPr lang="en-US" altLang="de-DE" sz="1400" dirty="0" err="1" smtClean="0">
                <a:solidFill>
                  <a:prstClr val="black"/>
                </a:solidFill>
              </a:rPr>
              <a:t>Betriebs</a:t>
            </a:r>
            <a:r>
              <a:rPr lang="en-US" altLang="de-DE" sz="1400" dirty="0" smtClean="0">
                <a:solidFill>
                  <a:prstClr val="black"/>
                </a:solidFill>
              </a:rPr>
              <a:t>  (</a:t>
            </a:r>
            <a:r>
              <a:rPr lang="en-US" altLang="de-DE" sz="1400" dirty="0" err="1" smtClean="0">
                <a:solidFill>
                  <a:prstClr val="black"/>
                </a:solidFill>
              </a:rPr>
              <a:t>schließt</a:t>
            </a:r>
            <a:r>
              <a:rPr lang="en-US" altLang="de-DE" sz="1400" dirty="0" smtClean="0">
                <a:solidFill>
                  <a:prstClr val="black"/>
                </a:solidFill>
              </a:rPr>
              <a:t> </a:t>
            </a:r>
            <a:r>
              <a:rPr lang="en-US" altLang="de-DE" sz="1400" dirty="0" err="1" smtClean="0">
                <a:solidFill>
                  <a:prstClr val="black"/>
                </a:solidFill>
              </a:rPr>
              <a:t>nicht</a:t>
            </a:r>
            <a:r>
              <a:rPr lang="en-US" altLang="de-DE" sz="1400" dirty="0" smtClean="0">
                <a:solidFill>
                  <a:prstClr val="black"/>
                </a:solidFill>
              </a:rPr>
              <a:t> </a:t>
            </a:r>
            <a:r>
              <a:rPr lang="en-US" altLang="de-DE" sz="1400" dirty="0" err="1" smtClean="0">
                <a:solidFill>
                  <a:prstClr val="black"/>
                </a:solidFill>
              </a:rPr>
              <a:t>aus</a:t>
            </a:r>
            <a:r>
              <a:rPr lang="en-US" altLang="de-DE" sz="1400" dirty="0" smtClean="0">
                <a:solidFill>
                  <a:prstClr val="black"/>
                </a:solidFill>
              </a:rPr>
              <a:t>, </a:t>
            </a:r>
            <a:r>
              <a:rPr lang="en-US" altLang="de-DE" sz="1400" dirty="0" err="1" smtClean="0">
                <a:solidFill>
                  <a:prstClr val="black"/>
                </a:solidFill>
              </a:rPr>
              <a:t>dass</a:t>
            </a:r>
            <a:r>
              <a:rPr lang="en-US" altLang="de-DE" sz="1400" dirty="0" smtClean="0">
                <a:solidFill>
                  <a:prstClr val="black"/>
                </a:solidFill>
              </a:rPr>
              <a:t> </a:t>
            </a:r>
            <a:r>
              <a:rPr lang="en-US" altLang="de-DE" sz="1400" dirty="0" err="1" smtClean="0">
                <a:solidFill>
                  <a:prstClr val="black"/>
                </a:solidFill>
              </a:rPr>
              <a:t>einzelne</a:t>
            </a:r>
            <a:r>
              <a:rPr lang="en-US" altLang="de-DE" sz="1400" dirty="0" smtClean="0">
                <a:solidFill>
                  <a:prstClr val="black"/>
                </a:solidFill>
              </a:rPr>
              <a:t> </a:t>
            </a:r>
            <a:r>
              <a:rPr lang="en-US" altLang="de-DE" sz="1400" dirty="0" err="1" smtClean="0">
                <a:solidFill>
                  <a:prstClr val="black"/>
                </a:solidFill>
              </a:rPr>
              <a:t>Flächen</a:t>
            </a:r>
            <a:r>
              <a:rPr lang="en-US" altLang="de-DE" sz="1400" dirty="0" smtClean="0">
                <a:solidFill>
                  <a:prstClr val="black"/>
                </a:solidFill>
              </a:rPr>
              <a:t> </a:t>
            </a:r>
            <a:r>
              <a:rPr lang="en-US" altLang="de-DE" sz="1400" dirty="0" err="1" smtClean="0">
                <a:solidFill>
                  <a:prstClr val="black"/>
                </a:solidFill>
              </a:rPr>
              <a:t>mehr</a:t>
            </a:r>
            <a:r>
              <a:rPr lang="en-US" altLang="de-DE" sz="1400" dirty="0" smtClean="0">
                <a:solidFill>
                  <a:prstClr val="black"/>
                </a:solidFill>
              </a:rPr>
              <a:t> </a:t>
            </a:r>
            <a:r>
              <a:rPr lang="en-US" altLang="de-DE" sz="1400" dirty="0">
                <a:solidFill>
                  <a:prstClr val="black"/>
                </a:solidFill>
              </a:rPr>
              <a:t>erhalten) </a:t>
            </a:r>
          </a:p>
          <a:p>
            <a:pPr marL="285750" indent="-285750" defTabSz="457200" eaLnBrk="1" hangingPunct="1">
              <a:spcBef>
                <a:spcPct val="50000"/>
              </a:spcBef>
              <a:defRPr/>
            </a:pPr>
            <a:r>
              <a:rPr lang="en-US" altLang="de-DE" sz="1400" dirty="0">
                <a:solidFill>
                  <a:prstClr val="black"/>
                </a:solidFill>
              </a:rPr>
              <a:t>Allgemeines Düngeverbot für flüssige organische </a:t>
            </a:r>
            <a:r>
              <a:rPr lang="en-US" altLang="de-DE" sz="1400" dirty="0" err="1">
                <a:solidFill>
                  <a:prstClr val="black"/>
                </a:solidFill>
              </a:rPr>
              <a:t>Düngemittel</a:t>
            </a:r>
            <a:r>
              <a:rPr lang="en-US" altLang="de-DE" sz="1400" dirty="0">
                <a:solidFill>
                  <a:prstClr val="black"/>
                </a:solidFill>
              </a:rPr>
              <a:t> vom 01.11. bis 31.01.</a:t>
            </a:r>
          </a:p>
          <a:p>
            <a:pPr marL="285750" indent="-285750" defTabSz="457200" eaLnBrk="1" hangingPunct="1">
              <a:spcBef>
                <a:spcPct val="50000"/>
              </a:spcBef>
              <a:defRPr/>
            </a:pPr>
            <a:r>
              <a:rPr lang="en-US" altLang="de-DE" sz="1400" dirty="0" err="1" smtClean="0">
                <a:solidFill>
                  <a:prstClr val="black"/>
                </a:solidFill>
              </a:rPr>
              <a:t>Festmist</a:t>
            </a:r>
            <a:r>
              <a:rPr lang="en-US" altLang="de-DE" sz="1400" dirty="0" smtClean="0">
                <a:solidFill>
                  <a:prstClr val="black"/>
                </a:solidFill>
              </a:rPr>
              <a:t> </a:t>
            </a:r>
            <a:r>
              <a:rPr lang="en-US" altLang="de-DE" sz="1400" dirty="0" err="1" smtClean="0">
                <a:solidFill>
                  <a:prstClr val="black"/>
                </a:solidFill>
              </a:rPr>
              <a:t>Sperrfrist</a:t>
            </a:r>
            <a:r>
              <a:rPr lang="en-US" altLang="de-DE" sz="1400" dirty="0" smtClean="0">
                <a:solidFill>
                  <a:prstClr val="black"/>
                </a:solidFill>
              </a:rPr>
              <a:t> : </a:t>
            </a:r>
            <a:r>
              <a:rPr lang="en-US" altLang="de-DE" sz="1400" dirty="0">
                <a:solidFill>
                  <a:prstClr val="black"/>
                </a:solidFill>
              </a:rPr>
              <a:t>15.Dez. - 15. Dez. Jan.</a:t>
            </a:r>
          </a:p>
          <a:p>
            <a:pPr marL="285750" indent="-285750" defTabSz="457200" eaLnBrk="1" hangingPunct="1">
              <a:spcBef>
                <a:spcPct val="50000"/>
              </a:spcBef>
              <a:defRPr/>
            </a:pPr>
            <a:r>
              <a:rPr lang="en-US" altLang="de-DE" sz="1400" dirty="0">
                <a:solidFill>
                  <a:prstClr val="black"/>
                </a:solidFill>
              </a:rPr>
              <a:t>Lagerkapazität für organische </a:t>
            </a:r>
            <a:r>
              <a:rPr lang="en-US" altLang="de-DE" sz="1400" dirty="0" err="1">
                <a:solidFill>
                  <a:prstClr val="black"/>
                </a:solidFill>
              </a:rPr>
              <a:t>Düngemittel</a:t>
            </a:r>
            <a:r>
              <a:rPr lang="en-US" altLang="de-DE" sz="1400" dirty="0">
                <a:solidFill>
                  <a:prstClr val="black"/>
                </a:solidFill>
              </a:rPr>
              <a:t> von 6 </a:t>
            </a:r>
            <a:r>
              <a:rPr lang="en-US" altLang="de-DE" sz="1400" dirty="0" err="1" smtClean="0">
                <a:solidFill>
                  <a:prstClr val="black"/>
                </a:solidFill>
              </a:rPr>
              <a:t>Monaten</a:t>
            </a:r>
            <a:r>
              <a:rPr lang="en-US" altLang="de-DE" sz="1400" dirty="0" smtClean="0">
                <a:solidFill>
                  <a:prstClr val="black"/>
                </a:solidFill>
              </a:rPr>
              <a:t> </a:t>
            </a:r>
            <a:r>
              <a:rPr lang="en-US" altLang="de-DE" sz="1400" dirty="0" err="1" smtClean="0">
                <a:solidFill>
                  <a:prstClr val="black"/>
                </a:solidFill>
              </a:rPr>
              <a:t>vorhalten</a:t>
            </a:r>
            <a:endParaRPr lang="en-US" altLang="de-DE" sz="1400" dirty="0">
              <a:solidFill>
                <a:prstClr val="black"/>
              </a:solidFill>
            </a:endParaRPr>
          </a:p>
          <a:p>
            <a:pPr marL="285750" indent="-285750" defTabSz="457200" eaLnBrk="1" hangingPunct="1">
              <a:spcBef>
                <a:spcPct val="50000"/>
              </a:spcBef>
              <a:defRPr/>
            </a:pPr>
            <a:r>
              <a:rPr lang="en-US" altLang="de-DE" sz="1400" dirty="0">
                <a:solidFill>
                  <a:prstClr val="black"/>
                </a:solidFill>
              </a:rPr>
              <a:t>Im Grünland sind emissionsarme Anwendungstechniken (</a:t>
            </a:r>
            <a:r>
              <a:rPr lang="en-US" altLang="de-DE" sz="1400" dirty="0" err="1">
                <a:solidFill>
                  <a:prstClr val="black"/>
                </a:solidFill>
              </a:rPr>
              <a:t>z.B.</a:t>
            </a:r>
            <a:r>
              <a:rPr lang="en-US" altLang="de-DE" sz="1400" dirty="0">
                <a:solidFill>
                  <a:prstClr val="black"/>
                </a:solidFill>
              </a:rPr>
              <a:t> Schleppschuh, </a:t>
            </a:r>
            <a:r>
              <a:rPr lang="en-US" altLang="de-DE" sz="1400" dirty="0" err="1" smtClean="0">
                <a:solidFill>
                  <a:prstClr val="black"/>
                </a:solidFill>
              </a:rPr>
              <a:t>Injektion</a:t>
            </a:r>
            <a:r>
              <a:rPr lang="en-US" altLang="de-DE" sz="1400" dirty="0" smtClean="0">
                <a:solidFill>
                  <a:prstClr val="black"/>
                </a:solidFill>
              </a:rPr>
              <a:t>) </a:t>
            </a:r>
            <a:r>
              <a:rPr lang="en-US" altLang="de-DE" sz="1400" dirty="0" err="1" smtClean="0">
                <a:solidFill>
                  <a:prstClr val="black"/>
                </a:solidFill>
              </a:rPr>
              <a:t>erst</a:t>
            </a:r>
            <a:r>
              <a:rPr lang="en-US" altLang="de-DE" sz="1400" dirty="0" smtClean="0">
                <a:solidFill>
                  <a:prstClr val="black"/>
                </a:solidFill>
              </a:rPr>
              <a:t> </a:t>
            </a:r>
            <a:r>
              <a:rPr lang="en-US" altLang="de-DE" sz="1400" dirty="0">
                <a:solidFill>
                  <a:prstClr val="black"/>
                </a:solidFill>
              </a:rPr>
              <a:t>ab dem Jahr </a:t>
            </a:r>
            <a:r>
              <a:rPr lang="en-US" altLang="de-DE" sz="1400" b="1" dirty="0">
                <a:solidFill>
                  <a:prstClr val="black"/>
                </a:solidFill>
              </a:rPr>
              <a:t>2025</a:t>
            </a:r>
            <a:r>
              <a:rPr lang="en-US" altLang="de-DE" sz="1400" dirty="0">
                <a:solidFill>
                  <a:prstClr val="black"/>
                </a:solidFill>
              </a:rPr>
              <a:t> </a:t>
            </a:r>
            <a:r>
              <a:rPr lang="en-US" altLang="de-DE" sz="1400" dirty="0" err="1">
                <a:solidFill>
                  <a:prstClr val="black"/>
                </a:solidFill>
              </a:rPr>
              <a:t>erforderlich</a:t>
            </a:r>
            <a:r>
              <a:rPr lang="en-US" altLang="de-DE" sz="1400" dirty="0" smtClean="0">
                <a:solidFill>
                  <a:prstClr val="black"/>
                </a:solidFill>
              </a:rPr>
              <a:t>. </a:t>
            </a:r>
            <a:r>
              <a:rPr lang="en-US" altLang="de-DE" sz="1400" dirty="0" err="1" smtClean="0">
                <a:solidFill>
                  <a:prstClr val="black"/>
                </a:solidFill>
              </a:rPr>
              <a:t>Bis</a:t>
            </a:r>
            <a:r>
              <a:rPr lang="en-US" altLang="de-DE" sz="1400" dirty="0" smtClean="0">
                <a:solidFill>
                  <a:prstClr val="black"/>
                </a:solidFill>
              </a:rPr>
              <a:t> </a:t>
            </a:r>
            <a:r>
              <a:rPr lang="en-US" altLang="de-DE" sz="1400" dirty="0" err="1" smtClean="0">
                <a:solidFill>
                  <a:prstClr val="black"/>
                </a:solidFill>
              </a:rPr>
              <a:t>dahin</a:t>
            </a:r>
            <a:r>
              <a:rPr lang="en-US" altLang="de-DE" sz="1400" dirty="0" smtClean="0">
                <a:solidFill>
                  <a:prstClr val="black"/>
                </a:solidFill>
              </a:rPr>
              <a:t> </a:t>
            </a:r>
            <a:r>
              <a:rPr lang="en-US" altLang="de-DE" sz="1400" b="1" i="1" dirty="0" smtClean="0">
                <a:solidFill>
                  <a:prstClr val="black"/>
                </a:solidFill>
              </a:rPr>
              <a:t>business-as-usual</a:t>
            </a:r>
            <a:r>
              <a:rPr lang="en-US" altLang="de-DE" sz="1400" dirty="0" smtClean="0">
                <a:solidFill>
                  <a:prstClr val="black"/>
                </a:solidFill>
              </a:rPr>
              <a:t> (</a:t>
            </a:r>
            <a:r>
              <a:rPr lang="en-US" altLang="de-DE" sz="1400" dirty="0" err="1" smtClean="0">
                <a:solidFill>
                  <a:prstClr val="black"/>
                </a:solidFill>
              </a:rPr>
              <a:t>Prallteller</a:t>
            </a:r>
            <a:r>
              <a:rPr lang="en-US" altLang="de-DE" sz="1400" dirty="0">
                <a:solidFill>
                  <a:prstClr val="black"/>
                </a:solidFill>
              </a:rPr>
              <a:t> </a:t>
            </a:r>
            <a:r>
              <a:rPr lang="en-US" altLang="de-DE" sz="1400" dirty="0" smtClean="0">
                <a:solidFill>
                  <a:prstClr val="black"/>
                </a:solidFill>
                <a:sym typeface="Wingdings" pitchFamily="2" charset="2"/>
              </a:rPr>
              <a:t> </a:t>
            </a:r>
            <a:r>
              <a:rPr lang="en-US" altLang="de-DE" sz="1400" dirty="0" err="1" smtClean="0">
                <a:solidFill>
                  <a:prstClr val="black"/>
                </a:solidFill>
              </a:rPr>
              <a:t>höhere</a:t>
            </a:r>
            <a:r>
              <a:rPr lang="en-US" altLang="de-DE" sz="1400" dirty="0" smtClean="0">
                <a:solidFill>
                  <a:prstClr val="black"/>
                </a:solidFill>
              </a:rPr>
              <a:t> NH</a:t>
            </a:r>
            <a:r>
              <a:rPr lang="en-US" altLang="de-DE" sz="1400" baseline="-25000" dirty="0" smtClean="0">
                <a:solidFill>
                  <a:prstClr val="black"/>
                </a:solidFill>
              </a:rPr>
              <a:t>3</a:t>
            </a:r>
            <a:r>
              <a:rPr lang="en-US" altLang="de-DE" sz="1400" dirty="0" smtClean="0">
                <a:solidFill>
                  <a:prstClr val="black"/>
                </a:solidFill>
              </a:rPr>
              <a:t>-Emissionen</a:t>
            </a:r>
            <a:r>
              <a:rPr lang="en-US" altLang="de-DE" sz="1400" dirty="0">
                <a:solidFill>
                  <a:prstClr val="black"/>
                </a:solidFill>
              </a:rPr>
              <a:t>)</a:t>
            </a:r>
          </a:p>
          <a:p>
            <a:pPr marL="285750" indent="-285750" defTabSz="457200" eaLnBrk="1" hangingPunct="1">
              <a:spcBef>
                <a:spcPct val="50000"/>
              </a:spcBef>
              <a:defRPr/>
            </a:pPr>
            <a:r>
              <a:rPr lang="en-US" altLang="de-DE" sz="1400" dirty="0">
                <a:solidFill>
                  <a:prstClr val="black"/>
                </a:solidFill>
              </a:rPr>
              <a:t>Angepasste Abstände zu Oberflächengewässern, neue </a:t>
            </a:r>
            <a:r>
              <a:rPr lang="en-US" altLang="de-DE" sz="1400" dirty="0" err="1">
                <a:solidFill>
                  <a:prstClr val="black"/>
                </a:solidFill>
              </a:rPr>
              <a:t>Regularien</a:t>
            </a:r>
            <a:r>
              <a:rPr lang="en-US" altLang="de-DE" sz="1400" dirty="0">
                <a:solidFill>
                  <a:prstClr val="black"/>
                </a:solidFill>
              </a:rPr>
              <a:t> für gefrorene, nasse und schneebedeckte Böden und Düngung nach der Ernte von Getreide im Herbst.</a:t>
            </a:r>
          </a:p>
          <a:p>
            <a:pPr marL="285750" indent="-285750" defTabSz="457200" eaLnBrk="1" hangingPunct="1">
              <a:spcBef>
                <a:spcPct val="50000"/>
              </a:spcBef>
              <a:defRPr/>
            </a:pPr>
            <a:r>
              <a:rPr lang="de-DE" altLang="de-DE" sz="1400" dirty="0">
                <a:solidFill>
                  <a:prstClr val="black"/>
                </a:solidFill>
              </a:rPr>
              <a:t> </a:t>
            </a:r>
            <a:r>
              <a:rPr lang="de-DE" altLang="de-DE" sz="1400" dirty="0" smtClean="0">
                <a:solidFill>
                  <a:prstClr val="black"/>
                </a:solidFill>
              </a:rPr>
              <a:t>N-Saldo bis </a:t>
            </a:r>
            <a:r>
              <a:rPr lang="de-DE" altLang="de-DE" sz="1400" dirty="0">
                <a:solidFill>
                  <a:prstClr val="black"/>
                </a:solidFill>
              </a:rPr>
              <a:t>2020: 60 kg N ha</a:t>
            </a:r>
            <a:r>
              <a:rPr lang="de-DE" altLang="de-DE" sz="1400" baseline="30000" dirty="0">
                <a:solidFill>
                  <a:prstClr val="black"/>
                </a:solidFill>
              </a:rPr>
              <a:t>-1</a:t>
            </a:r>
            <a:r>
              <a:rPr lang="de-DE" altLang="de-DE" sz="1400" dirty="0">
                <a:solidFill>
                  <a:prstClr val="black"/>
                </a:solidFill>
              </a:rPr>
              <a:t>, </a:t>
            </a:r>
            <a:r>
              <a:rPr lang="en-US" altLang="de-DE" sz="1400" dirty="0">
                <a:solidFill>
                  <a:prstClr val="black"/>
                </a:solidFill>
              </a:rPr>
              <a:t>dann</a:t>
            </a:r>
            <a:r>
              <a:rPr lang="de-DE" altLang="de-DE" sz="1400" dirty="0">
                <a:solidFill>
                  <a:prstClr val="black"/>
                </a:solidFill>
              </a:rPr>
              <a:t> 50 kg N ha</a:t>
            </a:r>
            <a:r>
              <a:rPr lang="de-DE" altLang="de-DE" sz="1400" baseline="30000" dirty="0">
                <a:solidFill>
                  <a:prstClr val="black"/>
                </a:solidFill>
              </a:rPr>
              <a:t>-1</a:t>
            </a:r>
            <a:r>
              <a:rPr lang="de-DE" altLang="de-DE" sz="1400" dirty="0">
                <a:solidFill>
                  <a:prstClr val="black"/>
                </a:solidFill>
              </a:rPr>
              <a:t> (P: 20 </a:t>
            </a:r>
            <a:r>
              <a:rPr lang="de-DE" altLang="de-DE" sz="1400" dirty="0" err="1">
                <a:solidFill>
                  <a:prstClr val="black"/>
                </a:solidFill>
              </a:rPr>
              <a:t>bzw.</a:t>
            </a:r>
            <a:r>
              <a:rPr lang="de-DE" altLang="de-DE" sz="1400" dirty="0">
                <a:solidFill>
                  <a:prstClr val="black"/>
                </a:solidFill>
              </a:rPr>
              <a:t> 10 kg P ha</a:t>
            </a:r>
            <a:r>
              <a:rPr lang="de-DE" altLang="de-DE" sz="1400" baseline="30000" dirty="0">
                <a:solidFill>
                  <a:prstClr val="black"/>
                </a:solidFill>
              </a:rPr>
              <a:t>-1</a:t>
            </a:r>
            <a:r>
              <a:rPr lang="de-DE" altLang="de-DE" sz="1400" dirty="0">
                <a:solidFill>
                  <a:prstClr val="black"/>
                </a:solidFill>
              </a:rPr>
              <a:t>) </a:t>
            </a:r>
            <a:endParaRPr lang="en-US" altLang="de-DE" sz="1400" dirty="0">
              <a:solidFill>
                <a:prstClr val="black"/>
              </a:solidFill>
            </a:endParaRPr>
          </a:p>
          <a:p>
            <a:pPr marL="285750" indent="-285750" defTabSz="457200" eaLnBrk="1" hangingPunct="1">
              <a:spcBef>
                <a:spcPct val="50000"/>
              </a:spcBef>
              <a:defRPr/>
            </a:pPr>
            <a:r>
              <a:rPr lang="en-US" altLang="de-DE" sz="1400" b="1" dirty="0" err="1" smtClean="0">
                <a:solidFill>
                  <a:prstClr val="black"/>
                </a:solidFill>
              </a:rPr>
              <a:t>Neue</a:t>
            </a:r>
            <a:r>
              <a:rPr lang="en-US" altLang="de-DE" sz="1400" b="1" dirty="0" smtClean="0">
                <a:solidFill>
                  <a:prstClr val="black"/>
                </a:solidFill>
              </a:rPr>
              <a:t> </a:t>
            </a:r>
            <a:r>
              <a:rPr lang="en-US" altLang="de-DE" sz="1400" dirty="0" smtClean="0">
                <a:solidFill>
                  <a:prstClr val="black"/>
                </a:solidFill>
              </a:rPr>
              <a:t>N-</a:t>
            </a:r>
            <a:r>
              <a:rPr lang="en-US" altLang="de-DE" sz="1400" dirty="0" err="1" smtClean="0">
                <a:solidFill>
                  <a:prstClr val="black"/>
                </a:solidFill>
              </a:rPr>
              <a:t>Bedarfswerte</a:t>
            </a:r>
            <a:r>
              <a:rPr lang="en-US" altLang="de-DE" sz="1400" dirty="0" smtClean="0">
                <a:solidFill>
                  <a:prstClr val="black"/>
                </a:solidFill>
              </a:rPr>
              <a:t> </a:t>
            </a:r>
            <a:r>
              <a:rPr lang="en-US" altLang="de-DE" sz="1400" dirty="0" err="1" smtClean="0">
                <a:solidFill>
                  <a:prstClr val="black"/>
                </a:solidFill>
              </a:rPr>
              <a:t>als</a:t>
            </a:r>
            <a:r>
              <a:rPr lang="en-US" altLang="de-DE" sz="1400" dirty="0" smtClean="0">
                <a:solidFill>
                  <a:prstClr val="black"/>
                </a:solidFill>
              </a:rPr>
              <a:t> </a:t>
            </a:r>
            <a:r>
              <a:rPr lang="en-US" altLang="de-DE" sz="1400" dirty="0" err="1" smtClean="0">
                <a:solidFill>
                  <a:prstClr val="black"/>
                </a:solidFill>
              </a:rPr>
              <a:t>Funktion</a:t>
            </a:r>
            <a:r>
              <a:rPr lang="en-US" altLang="de-DE" sz="1400" dirty="0" smtClean="0">
                <a:solidFill>
                  <a:prstClr val="black"/>
                </a:solidFill>
              </a:rPr>
              <a:t> </a:t>
            </a:r>
            <a:r>
              <a:rPr lang="en-US" altLang="de-DE" sz="1400" dirty="0">
                <a:solidFill>
                  <a:prstClr val="black"/>
                </a:solidFill>
              </a:rPr>
              <a:t>des Ertrags (wie gemessen im Grünland?)</a:t>
            </a:r>
          </a:p>
          <a:p>
            <a:pPr marL="285750" indent="-285750" defTabSz="457200" eaLnBrk="1" hangingPunct="1">
              <a:spcBef>
                <a:spcPct val="50000"/>
              </a:spcBef>
              <a:defRPr/>
            </a:pPr>
            <a:r>
              <a:rPr lang="en-US" altLang="de-DE" sz="1200" b="1" dirty="0">
                <a:solidFill>
                  <a:prstClr val="black"/>
                </a:solidFill>
              </a:rPr>
              <a:t>Grünland</a:t>
            </a:r>
            <a:r>
              <a:rPr lang="en-US" altLang="de-DE" sz="1200" dirty="0">
                <a:solidFill>
                  <a:prstClr val="black"/>
                </a:solidFill>
              </a:rPr>
              <a:t>: </a:t>
            </a:r>
            <a:r>
              <a:rPr lang="en-US" altLang="de-DE" sz="1200" dirty="0" smtClean="0">
                <a:solidFill>
                  <a:prstClr val="black"/>
                </a:solidFill>
              </a:rPr>
              <a:t>N </a:t>
            </a:r>
            <a:r>
              <a:rPr lang="en-US" altLang="de-DE" sz="1200" dirty="0">
                <a:solidFill>
                  <a:prstClr val="black"/>
                </a:solidFill>
              </a:rPr>
              <a:t>Bedarf von </a:t>
            </a:r>
            <a:r>
              <a:rPr lang="en-US" altLang="de-DE" sz="1200" dirty="0" err="1">
                <a:solidFill>
                  <a:prstClr val="black"/>
                </a:solidFill>
              </a:rPr>
              <a:t>z.B</a:t>
            </a:r>
            <a:r>
              <a:rPr lang="en-US" altLang="de-DE" sz="1200" dirty="0">
                <a:solidFill>
                  <a:prstClr val="black"/>
                </a:solidFill>
              </a:rPr>
              <a:t>. 245 kg N ha</a:t>
            </a:r>
            <a:r>
              <a:rPr lang="en-US" altLang="de-DE" sz="1200" baseline="30000" dirty="0">
                <a:solidFill>
                  <a:prstClr val="black"/>
                </a:solidFill>
              </a:rPr>
              <a:t>-1</a:t>
            </a:r>
            <a:r>
              <a:rPr lang="en-US" altLang="de-DE" sz="1200" dirty="0">
                <a:solidFill>
                  <a:prstClr val="black"/>
                </a:solidFill>
              </a:rPr>
              <a:t> </a:t>
            </a:r>
            <a:r>
              <a:rPr lang="en-US" altLang="de-DE" sz="1200" dirty="0" err="1">
                <a:solidFill>
                  <a:prstClr val="black"/>
                </a:solidFill>
              </a:rPr>
              <a:t>für</a:t>
            </a:r>
            <a:r>
              <a:rPr lang="en-US" altLang="de-DE" sz="1200" dirty="0">
                <a:solidFill>
                  <a:prstClr val="black"/>
                </a:solidFill>
              </a:rPr>
              <a:t> </a:t>
            </a:r>
            <a:r>
              <a:rPr lang="en-US" altLang="de-DE" sz="1200" dirty="0" smtClean="0">
                <a:solidFill>
                  <a:prstClr val="black"/>
                </a:solidFill>
                <a:sym typeface="Wingdings" pitchFamily="2" charset="2"/>
              </a:rPr>
              <a:t>4-Schnitt-System: Abzug </a:t>
            </a:r>
            <a:r>
              <a:rPr lang="en-US" altLang="de-DE" sz="1200" dirty="0">
                <a:solidFill>
                  <a:prstClr val="black"/>
                </a:solidFill>
                <a:sym typeface="Wingdings" pitchFamily="2" charset="2"/>
              </a:rPr>
              <a:t>aufgrund von </a:t>
            </a:r>
            <a:endParaRPr lang="en-US" altLang="de-DE" sz="1200" dirty="0">
              <a:solidFill>
                <a:prstClr val="black"/>
              </a:solidFill>
            </a:endParaRPr>
          </a:p>
          <a:p>
            <a:pPr marL="1028700" lvl="1" defTabSz="457200" eaLnBrk="1" hangingPunct="1">
              <a:spcBef>
                <a:spcPct val="50000"/>
              </a:spcBef>
              <a:defRPr/>
            </a:pPr>
            <a:r>
              <a:rPr lang="en-US" altLang="de-DE" sz="1200" dirty="0">
                <a:solidFill>
                  <a:prstClr val="black"/>
                </a:solidFill>
              </a:rPr>
              <a:t>Lieferung aus organischer Düngung des Vorjahres (10% </a:t>
            </a:r>
            <a:r>
              <a:rPr lang="en-US" altLang="de-DE" sz="1200" dirty="0" smtClean="0">
                <a:solidFill>
                  <a:prstClr val="black"/>
                </a:solidFill>
              </a:rPr>
              <a:t>des </a:t>
            </a:r>
            <a:r>
              <a:rPr lang="en-US" altLang="de-DE" sz="1200" dirty="0">
                <a:solidFill>
                  <a:prstClr val="black"/>
                </a:solidFill>
              </a:rPr>
              <a:t>gesamten eingesetzten </a:t>
            </a:r>
            <a:r>
              <a:rPr lang="en-US" altLang="de-DE" sz="1200" dirty="0" err="1">
                <a:solidFill>
                  <a:prstClr val="black"/>
                </a:solidFill>
              </a:rPr>
              <a:t>organischen</a:t>
            </a:r>
            <a:r>
              <a:rPr lang="en-US" altLang="de-DE" sz="1200" dirty="0">
                <a:solidFill>
                  <a:prstClr val="black"/>
                </a:solidFill>
              </a:rPr>
              <a:t> </a:t>
            </a:r>
            <a:r>
              <a:rPr lang="en-US" altLang="de-DE" sz="1200" dirty="0" smtClean="0">
                <a:solidFill>
                  <a:prstClr val="black"/>
                </a:solidFill>
              </a:rPr>
              <a:t>N des </a:t>
            </a:r>
            <a:r>
              <a:rPr lang="en-US" altLang="de-DE" sz="1200" dirty="0" err="1" smtClean="0">
                <a:solidFill>
                  <a:prstClr val="black"/>
                </a:solidFill>
              </a:rPr>
              <a:t>Vorjahres</a:t>
            </a:r>
            <a:r>
              <a:rPr lang="en-US" altLang="de-DE" sz="1200" dirty="0" smtClean="0">
                <a:solidFill>
                  <a:prstClr val="black"/>
                </a:solidFill>
              </a:rPr>
              <a:t>)</a:t>
            </a:r>
            <a:endParaRPr lang="en-US" altLang="de-DE" sz="1200" dirty="0">
              <a:solidFill>
                <a:prstClr val="black"/>
              </a:solidFill>
            </a:endParaRPr>
          </a:p>
          <a:p>
            <a:pPr marL="1028700" lvl="1" defTabSz="457200" eaLnBrk="1" hangingPunct="1">
              <a:spcBef>
                <a:spcPct val="50000"/>
              </a:spcBef>
              <a:defRPr/>
            </a:pPr>
            <a:r>
              <a:rPr lang="en-US" altLang="de-DE" sz="1200" dirty="0" smtClean="0">
                <a:solidFill>
                  <a:prstClr val="black"/>
                </a:solidFill>
              </a:rPr>
              <a:t>N-</a:t>
            </a:r>
            <a:r>
              <a:rPr lang="en-US" altLang="de-DE" sz="1200" dirty="0" err="1" smtClean="0">
                <a:solidFill>
                  <a:prstClr val="black"/>
                </a:solidFill>
              </a:rPr>
              <a:t>Freisetzung</a:t>
            </a:r>
            <a:r>
              <a:rPr lang="en-US" altLang="de-DE" sz="1200" dirty="0" smtClean="0">
                <a:solidFill>
                  <a:prstClr val="black"/>
                </a:solidFill>
              </a:rPr>
              <a:t> </a:t>
            </a:r>
            <a:r>
              <a:rPr lang="en-US" altLang="de-DE" sz="1200" dirty="0">
                <a:solidFill>
                  <a:prstClr val="black"/>
                </a:solidFill>
              </a:rPr>
              <a:t>aus dem Boden in Abhängigkeit vom Humusgehalt (</a:t>
            </a:r>
            <a:r>
              <a:rPr lang="en-US" altLang="de-DE" sz="1200" dirty="0" err="1">
                <a:solidFill>
                  <a:prstClr val="black"/>
                </a:solidFill>
              </a:rPr>
              <a:t>z.B</a:t>
            </a:r>
            <a:r>
              <a:rPr lang="en-US" altLang="de-DE" sz="1200" dirty="0">
                <a:solidFill>
                  <a:prstClr val="black"/>
                </a:solidFill>
              </a:rPr>
              <a:t>. &lt;8% Humus = 10 kg N ha</a:t>
            </a:r>
            <a:r>
              <a:rPr lang="en-US" altLang="de-DE" sz="1200" baseline="30000" dirty="0">
                <a:solidFill>
                  <a:prstClr val="black"/>
                </a:solidFill>
              </a:rPr>
              <a:t>-1</a:t>
            </a:r>
            <a:r>
              <a:rPr lang="en-US" altLang="de-DE" sz="1200" dirty="0">
                <a:solidFill>
                  <a:prstClr val="black"/>
                </a:solidFill>
              </a:rPr>
              <a:t>)</a:t>
            </a:r>
          </a:p>
          <a:p>
            <a:pPr marL="1028700" lvl="1" defTabSz="457200" eaLnBrk="1" hangingPunct="1">
              <a:spcBef>
                <a:spcPct val="50000"/>
              </a:spcBef>
              <a:defRPr/>
            </a:pPr>
            <a:r>
              <a:rPr lang="en-US" altLang="de-DE" sz="1200" dirty="0" smtClean="0">
                <a:solidFill>
                  <a:prstClr val="black"/>
                </a:solidFill>
              </a:rPr>
              <a:t>N-</a:t>
            </a:r>
            <a:r>
              <a:rPr lang="en-US" altLang="de-DE" sz="1200" dirty="0" err="1" smtClean="0">
                <a:solidFill>
                  <a:prstClr val="black"/>
                </a:solidFill>
              </a:rPr>
              <a:t>Lieferung</a:t>
            </a:r>
            <a:r>
              <a:rPr lang="en-US" altLang="de-DE" sz="1200" dirty="0" smtClean="0">
                <a:solidFill>
                  <a:prstClr val="black"/>
                </a:solidFill>
              </a:rPr>
              <a:t> </a:t>
            </a:r>
            <a:r>
              <a:rPr lang="en-US" altLang="de-DE" sz="1200" dirty="0">
                <a:solidFill>
                  <a:prstClr val="black"/>
                </a:solidFill>
              </a:rPr>
              <a:t>durch Leguminosen (</a:t>
            </a:r>
            <a:r>
              <a:rPr lang="en-US" altLang="de-DE" sz="1200" dirty="0" err="1">
                <a:solidFill>
                  <a:prstClr val="black"/>
                </a:solidFill>
              </a:rPr>
              <a:t>z.B</a:t>
            </a:r>
            <a:r>
              <a:rPr lang="en-US" altLang="de-DE" sz="1200" dirty="0">
                <a:solidFill>
                  <a:prstClr val="black"/>
                </a:solidFill>
              </a:rPr>
              <a:t>. 10% Leguminosen = 20 kg N ha</a:t>
            </a:r>
            <a:r>
              <a:rPr lang="en-US" altLang="de-DE" sz="1200" baseline="30000" dirty="0">
                <a:solidFill>
                  <a:prstClr val="black"/>
                </a:solidFill>
              </a:rPr>
              <a:t>-1</a:t>
            </a:r>
            <a:r>
              <a:rPr lang="en-US" altLang="de-DE" sz="1200" dirty="0">
                <a:solidFill>
                  <a:prstClr val="black"/>
                </a:solidFill>
              </a:rPr>
              <a:t> Jahr</a:t>
            </a:r>
            <a:r>
              <a:rPr lang="en-US" altLang="de-DE" sz="1200" baseline="30000" dirty="0">
                <a:solidFill>
                  <a:prstClr val="black"/>
                </a:solidFill>
              </a:rPr>
              <a:t>-1</a:t>
            </a:r>
            <a:r>
              <a:rPr lang="en-US" altLang="de-DE" sz="1200" dirty="0">
                <a:solidFill>
                  <a:prstClr val="black"/>
                </a:solidFill>
              </a:rPr>
              <a:t>) </a:t>
            </a:r>
            <a:r>
              <a:rPr lang="en-US" altLang="de-DE" sz="1200" dirty="0" smtClean="0">
                <a:solidFill>
                  <a:prstClr val="black"/>
                </a:solidFill>
              </a:rPr>
              <a:t>(</a:t>
            </a:r>
            <a:r>
              <a:rPr lang="en-US" altLang="de-DE" sz="1200" dirty="0" err="1" smtClean="0">
                <a:solidFill>
                  <a:prstClr val="black"/>
                </a:solidFill>
              </a:rPr>
              <a:t>siehe</a:t>
            </a:r>
            <a:r>
              <a:rPr lang="en-US" altLang="de-DE" sz="1200" dirty="0" smtClean="0">
                <a:solidFill>
                  <a:prstClr val="black"/>
                </a:solidFill>
              </a:rPr>
              <a:t> </a:t>
            </a:r>
            <a:r>
              <a:rPr lang="en-US" altLang="de-DE" sz="1200" dirty="0" err="1" smtClean="0">
                <a:solidFill>
                  <a:prstClr val="black"/>
                </a:solidFill>
              </a:rPr>
              <a:t>Ausführungen</a:t>
            </a:r>
            <a:r>
              <a:rPr lang="en-US" altLang="de-DE" sz="1200" dirty="0" smtClean="0">
                <a:solidFill>
                  <a:prstClr val="black"/>
                </a:solidFill>
              </a:rPr>
              <a:t> </a:t>
            </a:r>
            <a:r>
              <a:rPr lang="en-US" altLang="de-DE" sz="1200" dirty="0" err="1" smtClean="0">
                <a:solidFill>
                  <a:prstClr val="black"/>
                </a:solidFill>
              </a:rPr>
              <a:t>Belgien</a:t>
            </a:r>
            <a:r>
              <a:rPr lang="en-US" altLang="de-DE" sz="1200" dirty="0" smtClean="0">
                <a:solidFill>
                  <a:prstClr val="black"/>
                </a:solidFill>
              </a:rPr>
              <a:t>)</a:t>
            </a:r>
            <a:endParaRPr lang="en-US" altLang="de-DE" sz="1200" dirty="0">
              <a:solidFill>
                <a:prstClr val="black"/>
              </a:solidFill>
            </a:endParaRPr>
          </a:p>
        </p:txBody>
      </p:sp>
    </p:spTree>
    <p:extLst>
      <p:ext uri="{BB962C8B-B14F-4D97-AF65-F5344CB8AC3E}">
        <p14:creationId xmlns:p14="http://schemas.microsoft.com/office/powerpoint/2010/main" val="282791320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07504" y="1412776"/>
            <a:ext cx="8712968" cy="2769989"/>
          </a:xfrm>
          <a:prstGeom prst="rect">
            <a:avLst/>
          </a:prstGeom>
        </p:spPr>
        <p:txBody>
          <a:bodyPr wrap="square">
            <a:spAutoFit/>
          </a:bodyPr>
          <a:lstStyle/>
          <a:p>
            <a:pPr defTabSz="457200">
              <a:spcBef>
                <a:spcPts val="1200"/>
              </a:spcBef>
              <a:defRPr/>
            </a:pPr>
            <a:endParaRPr lang="en-US" sz="2400" i="1" dirty="0">
              <a:solidFill>
                <a:prstClr val="black"/>
              </a:solidFill>
              <a:latin typeface="Arial" pitchFamily="34" charset="0"/>
              <a:cs typeface="Arial" pitchFamily="34" charset="0"/>
              <a:sym typeface="Wingdings" pitchFamily="2" charset="2"/>
            </a:endParaRPr>
          </a:p>
          <a:p>
            <a:pPr marL="742950" lvl="1" indent="-285750" defTabSz="457200">
              <a:spcBef>
                <a:spcPts val="1200"/>
              </a:spcBef>
              <a:buFont typeface="Wingdings"/>
              <a:buChar char="à"/>
              <a:defRPr/>
            </a:pPr>
            <a:r>
              <a:rPr lang="de-DE" sz="2400" i="1" dirty="0">
                <a:solidFill>
                  <a:prstClr val="black"/>
                </a:solidFill>
                <a:latin typeface="Arial" pitchFamily="34" charset="0"/>
                <a:cs typeface="Arial" pitchFamily="34" charset="0"/>
                <a:sym typeface="Wingdings" pitchFamily="2" charset="2"/>
              </a:rPr>
              <a:t>höhere </a:t>
            </a:r>
            <a:r>
              <a:rPr lang="de-DE" sz="2400" i="1" dirty="0" smtClean="0">
                <a:solidFill>
                  <a:prstClr val="black"/>
                </a:solidFill>
                <a:latin typeface="Arial" pitchFamily="34" charset="0"/>
                <a:cs typeface="Arial" pitchFamily="34" charset="0"/>
                <a:sym typeface="Wingdings" pitchFamily="2" charset="2"/>
              </a:rPr>
              <a:t>N-Ausnutzung </a:t>
            </a:r>
            <a:r>
              <a:rPr lang="de-DE" sz="2400" i="1" dirty="0">
                <a:solidFill>
                  <a:prstClr val="black"/>
                </a:solidFill>
                <a:latin typeface="Arial" pitchFamily="34" charset="0"/>
                <a:cs typeface="Arial" pitchFamily="34" charset="0"/>
                <a:sym typeface="Wingdings" pitchFamily="2" charset="2"/>
              </a:rPr>
              <a:t>erforderlich </a:t>
            </a:r>
            <a:endParaRPr lang="en-US" sz="2400" i="1" dirty="0">
              <a:solidFill>
                <a:prstClr val="black"/>
              </a:solidFill>
              <a:latin typeface="Arial" pitchFamily="34" charset="0"/>
              <a:cs typeface="Arial" pitchFamily="34" charset="0"/>
              <a:sym typeface="Wingdings" pitchFamily="2" charset="2"/>
            </a:endParaRPr>
          </a:p>
          <a:p>
            <a:pPr marL="742950" lvl="1" indent="-285750" defTabSz="457200">
              <a:spcBef>
                <a:spcPts val="1200"/>
              </a:spcBef>
              <a:buFont typeface="Wingdings"/>
              <a:buChar char="à"/>
              <a:defRPr/>
            </a:pPr>
            <a:r>
              <a:rPr lang="en-US" sz="2400" i="1" dirty="0">
                <a:solidFill>
                  <a:prstClr val="black"/>
                </a:solidFill>
                <a:latin typeface="Arial" pitchFamily="34" charset="0"/>
                <a:cs typeface="Arial" pitchFamily="34" charset="0"/>
                <a:sym typeface="Wingdings" pitchFamily="2" charset="2"/>
              </a:rPr>
              <a:t>keine Gülleaufbringung nach dem letzten Schnitt im Jahr</a:t>
            </a:r>
          </a:p>
          <a:p>
            <a:pPr marL="742950" lvl="1" indent="-285750" defTabSz="457200">
              <a:spcBef>
                <a:spcPts val="1200"/>
              </a:spcBef>
              <a:buFont typeface="Wingdings"/>
              <a:buChar char="à"/>
              <a:defRPr/>
            </a:pPr>
            <a:r>
              <a:rPr lang="en-US" sz="2400" i="1" dirty="0" err="1" smtClean="0">
                <a:solidFill>
                  <a:prstClr val="black"/>
                </a:solidFill>
                <a:latin typeface="Arial" pitchFamily="34" charset="0"/>
                <a:cs typeface="Arial" pitchFamily="34" charset="0"/>
                <a:sym typeface="Wingdings" pitchFamily="2" charset="2"/>
              </a:rPr>
              <a:t>nur</a:t>
            </a:r>
            <a:r>
              <a:rPr lang="en-US" sz="2400" i="1" dirty="0" smtClean="0">
                <a:solidFill>
                  <a:prstClr val="black"/>
                </a:solidFill>
                <a:latin typeface="Arial" pitchFamily="34" charset="0"/>
                <a:cs typeface="Arial" pitchFamily="34" charset="0"/>
                <a:sym typeface="Wingdings" pitchFamily="2" charset="2"/>
              </a:rPr>
              <a:t> </a:t>
            </a:r>
            <a:r>
              <a:rPr lang="en-US" sz="2400" i="1" dirty="0">
                <a:solidFill>
                  <a:prstClr val="black"/>
                </a:solidFill>
                <a:latin typeface="Arial" pitchFamily="34" charset="0"/>
                <a:cs typeface="Arial" pitchFamily="34" charset="0"/>
                <a:sym typeface="Wingdings" pitchFamily="2" charset="2"/>
              </a:rPr>
              <a:t>Anwendungstechniken und angepasste </a:t>
            </a:r>
            <a:r>
              <a:rPr lang="en-US" sz="2400" i="1" dirty="0" err="1">
                <a:solidFill>
                  <a:prstClr val="black"/>
                </a:solidFill>
                <a:latin typeface="Arial" pitchFamily="34" charset="0"/>
                <a:cs typeface="Arial" pitchFamily="34" charset="0"/>
                <a:sym typeface="Wingdings" pitchFamily="2" charset="2"/>
              </a:rPr>
              <a:t>Zeitpunkte</a:t>
            </a:r>
            <a:r>
              <a:rPr lang="en-US" sz="2400" i="1" dirty="0">
                <a:solidFill>
                  <a:prstClr val="black"/>
                </a:solidFill>
                <a:latin typeface="Arial" pitchFamily="34" charset="0"/>
                <a:cs typeface="Arial" pitchFamily="34" charset="0"/>
                <a:sym typeface="Wingdings" pitchFamily="2" charset="2"/>
              </a:rPr>
              <a:t> zur Steigerung der </a:t>
            </a:r>
            <a:r>
              <a:rPr lang="en-US" sz="2400" i="1" dirty="0" err="1" smtClean="0">
                <a:solidFill>
                  <a:prstClr val="black"/>
                </a:solidFill>
                <a:latin typeface="Arial" pitchFamily="34" charset="0"/>
                <a:cs typeface="Arial" pitchFamily="34" charset="0"/>
                <a:sym typeface="Wingdings" pitchFamily="2" charset="2"/>
              </a:rPr>
              <a:t>Nährstoffverwertung</a:t>
            </a:r>
            <a:r>
              <a:rPr lang="en-US" sz="2400" i="1" dirty="0" smtClean="0">
                <a:solidFill>
                  <a:prstClr val="black"/>
                </a:solidFill>
                <a:latin typeface="Arial" pitchFamily="34" charset="0"/>
                <a:cs typeface="Arial" pitchFamily="34" charset="0"/>
                <a:sym typeface="Wingdings" pitchFamily="2" charset="2"/>
              </a:rPr>
              <a:t> im </a:t>
            </a:r>
            <a:r>
              <a:rPr lang="en-US" sz="2400" i="1" dirty="0" err="1" smtClean="0">
                <a:solidFill>
                  <a:prstClr val="black"/>
                </a:solidFill>
                <a:latin typeface="Arial" pitchFamily="34" charset="0"/>
                <a:cs typeface="Arial" pitchFamily="34" charset="0"/>
                <a:sym typeface="Wingdings" pitchFamily="2" charset="2"/>
              </a:rPr>
              <a:t>Grünland</a:t>
            </a:r>
            <a:r>
              <a:rPr lang="en-US" sz="2400" i="1" dirty="0" smtClean="0">
                <a:solidFill>
                  <a:prstClr val="black"/>
                </a:solidFill>
                <a:latin typeface="Arial" pitchFamily="34" charset="0"/>
                <a:cs typeface="Arial" pitchFamily="34" charset="0"/>
                <a:sym typeface="Wingdings" pitchFamily="2" charset="2"/>
              </a:rPr>
              <a:t> </a:t>
            </a:r>
            <a:r>
              <a:rPr lang="en-US" sz="2400" i="1" dirty="0" err="1" smtClean="0">
                <a:solidFill>
                  <a:prstClr val="black"/>
                </a:solidFill>
                <a:latin typeface="Arial" pitchFamily="34" charset="0"/>
                <a:cs typeface="Arial" pitchFamily="34" charset="0"/>
                <a:sym typeface="Wingdings" pitchFamily="2" charset="2"/>
              </a:rPr>
              <a:t>sollten</a:t>
            </a:r>
            <a:r>
              <a:rPr lang="en-US" sz="2400" i="1" dirty="0" smtClean="0">
                <a:solidFill>
                  <a:prstClr val="black"/>
                </a:solidFill>
                <a:latin typeface="Arial" pitchFamily="34" charset="0"/>
                <a:cs typeface="Arial" pitchFamily="34" charset="0"/>
                <a:sym typeface="Wingdings" pitchFamily="2" charset="2"/>
              </a:rPr>
              <a:t> </a:t>
            </a:r>
            <a:r>
              <a:rPr lang="en-US" sz="2400" i="1" dirty="0" err="1" smtClean="0">
                <a:solidFill>
                  <a:prstClr val="black"/>
                </a:solidFill>
                <a:latin typeface="Arial" pitchFamily="34" charset="0"/>
                <a:cs typeface="Arial" pitchFamily="34" charset="0"/>
                <a:sym typeface="Wingdings" pitchFamily="2" charset="2"/>
              </a:rPr>
              <a:t>Anwendung</a:t>
            </a:r>
            <a:r>
              <a:rPr lang="en-US" sz="2400" i="1" dirty="0" smtClean="0">
                <a:solidFill>
                  <a:prstClr val="black"/>
                </a:solidFill>
                <a:latin typeface="Arial" pitchFamily="34" charset="0"/>
                <a:cs typeface="Arial" pitchFamily="34" charset="0"/>
                <a:sym typeface="Wingdings" pitchFamily="2" charset="2"/>
              </a:rPr>
              <a:t> </a:t>
            </a:r>
            <a:r>
              <a:rPr lang="en-US" sz="2400" i="1" dirty="0" err="1" smtClean="0">
                <a:solidFill>
                  <a:prstClr val="black"/>
                </a:solidFill>
                <a:latin typeface="Arial" pitchFamily="34" charset="0"/>
                <a:cs typeface="Arial" pitchFamily="34" charset="0"/>
                <a:sym typeface="Wingdings" pitchFamily="2" charset="2"/>
              </a:rPr>
              <a:t>finden</a:t>
            </a:r>
            <a:endParaRPr lang="en-US" sz="2400" i="1" dirty="0">
              <a:solidFill>
                <a:prstClr val="black"/>
              </a:solidFill>
              <a:latin typeface="Arial" pitchFamily="34" charset="0"/>
              <a:cs typeface="Arial" pitchFamily="34" charset="0"/>
            </a:endParaRPr>
          </a:p>
        </p:txBody>
      </p:sp>
      <p:sp>
        <p:nvSpPr>
          <p:cNvPr id="2" name="Rechthoek 1"/>
          <p:cNvSpPr/>
          <p:nvPr/>
        </p:nvSpPr>
        <p:spPr>
          <a:xfrm>
            <a:off x="346362" y="454999"/>
            <a:ext cx="6719455" cy="461665"/>
          </a:xfrm>
          <a:prstGeom prst="rect">
            <a:avLst/>
          </a:prstGeom>
        </p:spPr>
        <p:txBody>
          <a:bodyPr wrap="square">
            <a:spAutoFit/>
          </a:bodyPr>
          <a:lstStyle/>
          <a:p>
            <a:pPr defTabSz="457200">
              <a:spcBef>
                <a:spcPts val="1200"/>
              </a:spcBef>
              <a:defRPr/>
            </a:pPr>
            <a:r>
              <a:rPr lang="de-DE" sz="2400" b="1" dirty="0" err="1">
                <a:solidFill>
                  <a:prstClr val="black"/>
                </a:solidFill>
                <a:latin typeface="Arial" pitchFamily="34" charset="0"/>
                <a:cs typeface="Arial" pitchFamily="34" charset="0"/>
                <a:sym typeface="Wingdings" pitchFamily="2" charset="2"/>
              </a:rPr>
              <a:t>Konsequenzen für die Grünlanddüngung</a:t>
            </a:r>
            <a:endParaRPr lang="de-DE" sz="2400" b="1" dirty="0">
              <a:solidFill>
                <a:prstClr val="black"/>
              </a:solidFill>
              <a:latin typeface="Arial" pitchFamily="34" charset="0"/>
              <a:cs typeface="Arial" pitchFamily="34" charset="0"/>
              <a:sym typeface="Wingdings" pitchFamily="2" charset="2"/>
            </a:endParaRPr>
          </a:p>
        </p:txBody>
      </p:sp>
    </p:spTree>
    <p:extLst>
      <p:ext uri="{BB962C8B-B14F-4D97-AF65-F5344CB8AC3E}">
        <p14:creationId xmlns:p14="http://schemas.microsoft.com/office/powerpoint/2010/main" val="239938892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 10"/>
          <p:cNvGraphicFramePr>
            <a:graphicFrameLocks/>
          </p:cNvGraphicFramePr>
          <p:nvPr>
            <p:extLst>
              <p:ext uri="{D42A27DB-BD31-4B8C-83A1-F6EECF244321}">
                <p14:modId xmlns:p14="http://schemas.microsoft.com/office/powerpoint/2010/main" val="2645493378"/>
              </p:ext>
            </p:extLst>
          </p:nvPr>
        </p:nvGraphicFramePr>
        <p:xfrm>
          <a:off x="28575" y="1676400"/>
          <a:ext cx="9144000" cy="4601493"/>
        </p:xfrm>
        <a:graphic>
          <a:graphicData uri="http://schemas.openxmlformats.org/drawingml/2006/chart">
            <c:chart xmlns:c="http://schemas.openxmlformats.org/drawingml/2006/chart" xmlns:r="http://schemas.openxmlformats.org/officeDocument/2006/relationships" r:id="rId3"/>
          </a:graphicData>
        </a:graphic>
      </p:graphicFrame>
      <p:sp>
        <p:nvSpPr>
          <p:cNvPr id="8" name="Titel 3"/>
          <p:cNvSpPr txBox="1">
            <a:spLocks/>
          </p:cNvSpPr>
          <p:nvPr/>
        </p:nvSpPr>
        <p:spPr>
          <a:xfrm>
            <a:off x="8384" y="152400"/>
            <a:ext cx="7916416" cy="6270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1800" b="1" dirty="0">
                <a:solidFill>
                  <a:prstClr val="black"/>
                </a:solidFill>
                <a:latin typeface="Arial" pitchFamily="34" charset="0"/>
                <a:cs typeface="Arial" pitchFamily="34" charset="0"/>
              </a:rPr>
              <a:t>Stickstoffausbeute </a:t>
            </a:r>
            <a:r>
              <a:rPr lang="en-US" sz="1800" b="1" u="sng" dirty="0">
                <a:solidFill>
                  <a:prstClr val="black"/>
                </a:solidFill>
                <a:latin typeface="Arial" pitchFamily="34" charset="0"/>
                <a:cs typeface="Arial" pitchFamily="34" charset="0"/>
              </a:rPr>
              <a:t>von Grünland</a:t>
            </a:r>
            <a:r>
              <a:rPr lang="en-US" sz="1800" b="1" dirty="0">
                <a:solidFill>
                  <a:prstClr val="black"/>
                </a:solidFill>
                <a:latin typeface="Arial" pitchFamily="34" charset="0"/>
                <a:cs typeface="Arial" pitchFamily="34" charset="0"/>
              </a:rPr>
              <a:t> mit oder ohne zusätzliche </a:t>
            </a:r>
            <a:r>
              <a:rPr lang="en-US" sz="1800" b="1" dirty="0" err="1">
                <a:solidFill>
                  <a:prstClr val="black"/>
                </a:solidFill>
                <a:latin typeface="Arial" pitchFamily="34" charset="0"/>
                <a:cs typeface="Arial" pitchFamily="34" charset="0"/>
              </a:rPr>
              <a:t>Herbstdüngung</a:t>
            </a:r>
            <a:r>
              <a:rPr lang="en-US" sz="1800" b="1" dirty="0">
                <a:solidFill>
                  <a:prstClr val="black"/>
                </a:solidFill>
                <a:latin typeface="Arial" pitchFamily="34" charset="0"/>
                <a:cs typeface="Arial" pitchFamily="34" charset="0"/>
              </a:rPr>
              <a:t> </a:t>
            </a:r>
            <a:r>
              <a:rPr lang="en-US" sz="1800" b="1" dirty="0" err="1" smtClean="0">
                <a:solidFill>
                  <a:prstClr val="black"/>
                </a:solidFill>
                <a:latin typeface="Arial" pitchFamily="34" charset="0"/>
                <a:cs typeface="Arial" pitchFamily="34" charset="0"/>
              </a:rPr>
              <a:t>mit</a:t>
            </a:r>
            <a:r>
              <a:rPr lang="en-US" sz="1800" b="1" dirty="0" smtClean="0">
                <a:solidFill>
                  <a:prstClr val="black"/>
                </a:solidFill>
                <a:latin typeface="Arial" pitchFamily="34" charset="0"/>
                <a:cs typeface="Arial" pitchFamily="34" charset="0"/>
              </a:rPr>
              <a:t> 4 kg N/m³ in </a:t>
            </a:r>
            <a:r>
              <a:rPr lang="en-US" sz="1800" b="1" dirty="0">
                <a:solidFill>
                  <a:prstClr val="black"/>
                </a:solidFill>
                <a:latin typeface="Arial" pitchFamily="34" charset="0"/>
                <a:cs typeface="Arial" pitchFamily="34" charset="0"/>
              </a:rPr>
              <a:t>Norddeutschland auf sandigem Boden (Durchschnitt 2004-2006)</a:t>
            </a:r>
          </a:p>
        </p:txBody>
      </p:sp>
      <p:sp>
        <p:nvSpPr>
          <p:cNvPr id="6" name="Line 9"/>
          <p:cNvSpPr>
            <a:spLocks noChangeShapeType="1"/>
          </p:cNvSpPr>
          <p:nvPr/>
        </p:nvSpPr>
        <p:spPr bwMode="auto">
          <a:xfrm>
            <a:off x="8384" y="1549184"/>
            <a:ext cx="9144000" cy="4763"/>
          </a:xfrm>
          <a:prstGeom prst="line">
            <a:avLst/>
          </a:prstGeom>
          <a:noFill/>
          <a:ln w="57150">
            <a:solidFill>
              <a:srgbClr val="0067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defRPr/>
            </a:pPr>
            <a:endParaRPr lang="de-DE" dirty="0">
              <a:solidFill>
                <a:prstClr val="black"/>
              </a:solidFill>
            </a:endParaRPr>
          </a:p>
        </p:txBody>
      </p:sp>
      <p:sp>
        <p:nvSpPr>
          <p:cNvPr id="9" name="Textfeld 8"/>
          <p:cNvSpPr txBox="1"/>
          <p:nvPr/>
        </p:nvSpPr>
        <p:spPr>
          <a:xfrm>
            <a:off x="105959" y="1246170"/>
            <a:ext cx="2378882" cy="307777"/>
          </a:xfrm>
          <a:prstGeom prst="rect">
            <a:avLst/>
          </a:prstGeom>
          <a:noFill/>
        </p:spPr>
        <p:txBody>
          <a:bodyPr wrap="square" rtlCol="0">
            <a:spAutoFit/>
          </a:bodyPr>
          <a:lstStyle/>
          <a:p>
            <a:pPr defTabSz="457200">
              <a:defRPr/>
            </a:pPr>
            <a:r>
              <a:rPr lang="de-DE" sz="1400" b="1" dirty="0">
                <a:solidFill>
                  <a:prstClr val="black"/>
                </a:solidFill>
              </a:rPr>
              <a:t>(Lausen &amp; Biernat, 2017)</a:t>
            </a:r>
          </a:p>
        </p:txBody>
      </p:sp>
      <p:sp>
        <p:nvSpPr>
          <p:cNvPr id="4" name="Textfeld 3"/>
          <p:cNvSpPr txBox="1"/>
          <p:nvPr/>
        </p:nvSpPr>
        <p:spPr>
          <a:xfrm>
            <a:off x="1295400" y="3124200"/>
            <a:ext cx="7772400" cy="1477328"/>
          </a:xfrm>
          <a:prstGeom prst="rect">
            <a:avLst/>
          </a:prstGeom>
          <a:solidFill>
            <a:schemeClr val="bg1"/>
          </a:solidFill>
          <a:ln>
            <a:solidFill>
              <a:schemeClr val="tx1"/>
            </a:solidFill>
          </a:ln>
        </p:spPr>
        <p:txBody>
          <a:bodyPr wrap="square" rtlCol="0">
            <a:spAutoFit/>
          </a:bodyPr>
          <a:lstStyle/>
          <a:p>
            <a:pPr marL="285750" indent="-285750" defTabSz="457200">
              <a:buFont typeface="Arial" pitchFamily="34" charset="0"/>
              <a:buChar char="•"/>
              <a:defRPr/>
            </a:pPr>
            <a:r>
              <a:rPr lang="el-GR" dirty="0">
                <a:solidFill>
                  <a:prstClr val="black"/>
                </a:solidFill>
                <a:latin typeface="Arial" panose="020B0604020202020204" pitchFamily="34" charset="0"/>
                <a:cs typeface="Arial" panose="020B0604020202020204" pitchFamily="34" charset="0"/>
              </a:rPr>
              <a:t>Δ</a:t>
            </a:r>
            <a:r>
              <a:rPr lang="en-US" dirty="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erwartet</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bei</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Vergleich</a:t>
            </a:r>
            <a:r>
              <a:rPr lang="en-US" dirty="0" smtClean="0">
                <a:solidFill>
                  <a:prstClr val="black"/>
                </a:solidFill>
                <a:latin typeface="Arial" panose="020B0604020202020204" pitchFamily="34" charset="0"/>
                <a:cs typeface="Arial" panose="020B0604020202020204" pitchFamily="34" charset="0"/>
              </a:rPr>
              <a:t> von </a:t>
            </a:r>
            <a:r>
              <a:rPr lang="en-US" dirty="0" err="1" smtClean="0">
                <a:solidFill>
                  <a:prstClr val="black"/>
                </a:solidFill>
                <a:latin typeface="Arial" panose="020B0604020202020204" pitchFamily="34" charset="0"/>
                <a:cs typeface="Arial" panose="020B0604020202020204" pitchFamily="34" charset="0"/>
              </a:rPr>
              <a:t>Varianten</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mit</a:t>
            </a:r>
            <a:r>
              <a:rPr lang="en-US" dirty="0" smtClean="0">
                <a:solidFill>
                  <a:prstClr val="black"/>
                </a:solidFill>
                <a:latin typeface="Arial" panose="020B0604020202020204" pitchFamily="34" charset="0"/>
                <a:cs typeface="Arial" panose="020B0604020202020204" pitchFamily="34" charset="0"/>
              </a:rPr>
              <a:t> vs. </a:t>
            </a:r>
            <a:r>
              <a:rPr lang="en-US" dirty="0" err="1" smtClean="0">
                <a:solidFill>
                  <a:prstClr val="black"/>
                </a:solidFill>
                <a:latin typeface="Arial" panose="020B0604020202020204" pitchFamily="34" charset="0"/>
                <a:cs typeface="Arial" panose="020B0604020202020204" pitchFamily="34" charset="0"/>
              </a:rPr>
              <a:t>ohne</a:t>
            </a:r>
            <a:r>
              <a:rPr lang="en-US" dirty="0" smtClean="0">
                <a:solidFill>
                  <a:prstClr val="black"/>
                </a:solidFill>
                <a:latin typeface="Arial" panose="020B0604020202020204" pitchFamily="34" charset="0"/>
                <a:cs typeface="Arial" panose="020B0604020202020204" pitchFamily="34" charset="0"/>
              </a:rPr>
              <a:t> </a:t>
            </a:r>
            <a:r>
              <a:rPr lang="en-US" dirty="0" err="1" smtClean="0">
                <a:solidFill>
                  <a:prstClr val="black"/>
                </a:solidFill>
                <a:latin typeface="Arial" panose="020B0604020202020204" pitchFamily="34" charset="0"/>
                <a:cs typeface="Arial" panose="020B0604020202020204" pitchFamily="34" charset="0"/>
              </a:rPr>
              <a:t>Herbstgülle</a:t>
            </a:r>
            <a:r>
              <a:rPr lang="de-DE" dirty="0" smtClean="0">
                <a:solidFill>
                  <a:prstClr val="black"/>
                </a:solidFill>
                <a:latin typeface="Arial" panose="020B0604020202020204" pitchFamily="34" charset="0"/>
                <a:cs typeface="Arial" panose="020B0604020202020204" pitchFamily="34" charset="0"/>
              </a:rPr>
              <a:t>: </a:t>
            </a:r>
          </a:p>
          <a:p>
            <a:pPr marL="742950" lvl="1" indent="-285750" defTabSz="457200">
              <a:buFont typeface="Arial" pitchFamily="34" charset="0"/>
              <a:buChar char="•"/>
              <a:defRPr/>
            </a:pPr>
            <a:r>
              <a:rPr lang="de-DE" dirty="0" smtClean="0">
                <a:solidFill>
                  <a:prstClr val="black"/>
                </a:solidFill>
                <a:latin typeface="Arial" panose="020B0604020202020204" pitchFamily="34" charset="0"/>
                <a:cs typeface="Arial" panose="020B0604020202020204" pitchFamily="34" charset="0"/>
              </a:rPr>
              <a:t>20 </a:t>
            </a:r>
            <a:r>
              <a:rPr lang="de-DE" dirty="0">
                <a:solidFill>
                  <a:prstClr val="black"/>
                </a:solidFill>
                <a:latin typeface="Arial" panose="020B0604020202020204" pitchFamily="34" charset="0"/>
                <a:cs typeface="Arial" panose="020B0604020202020204" pitchFamily="34" charset="0"/>
              </a:rPr>
              <a:t>- 40 kg N/ha (50</a:t>
            </a:r>
            <a:r>
              <a:rPr lang="de-DE" dirty="0" smtClean="0">
                <a:solidFill>
                  <a:prstClr val="black"/>
                </a:solidFill>
                <a:latin typeface="Arial" panose="020B0604020202020204" pitchFamily="34" charset="0"/>
                <a:cs typeface="Arial" panose="020B0604020202020204" pitchFamily="34" charset="0"/>
              </a:rPr>
              <a:t>%-</a:t>
            </a:r>
            <a:r>
              <a:rPr lang="de-DE" dirty="0" err="1" smtClean="0">
                <a:solidFill>
                  <a:prstClr val="black"/>
                </a:solidFill>
                <a:latin typeface="Arial" panose="020B0604020202020204" pitchFamily="34" charset="0"/>
                <a:cs typeface="Arial" panose="020B0604020202020204" pitchFamily="34" charset="0"/>
              </a:rPr>
              <a:t>ige</a:t>
            </a:r>
            <a:r>
              <a:rPr lang="de-DE" dirty="0" smtClean="0">
                <a:solidFill>
                  <a:prstClr val="black"/>
                </a:solidFill>
                <a:latin typeface="Arial" panose="020B0604020202020204" pitchFamily="34" charset="0"/>
                <a:cs typeface="Arial" panose="020B0604020202020204" pitchFamily="34" charset="0"/>
              </a:rPr>
              <a:t> Ausnutzung)</a:t>
            </a:r>
          </a:p>
          <a:p>
            <a:pPr marL="285750" indent="-285750" defTabSz="457200">
              <a:buFont typeface="Arial" pitchFamily="34" charset="0"/>
              <a:buChar char="•"/>
              <a:defRPr/>
            </a:pPr>
            <a:r>
              <a:rPr lang="de-DE" dirty="0" smtClean="0">
                <a:solidFill>
                  <a:prstClr val="black"/>
                </a:solidFill>
                <a:latin typeface="Arial" panose="020B0604020202020204" pitchFamily="34" charset="0"/>
                <a:cs typeface="Arial" panose="020B0604020202020204" pitchFamily="34" charset="0"/>
              </a:rPr>
              <a:t>Diese Differenz wird nicht erreicht </a:t>
            </a:r>
          </a:p>
          <a:p>
            <a:pPr marL="285750" indent="-285750" defTabSz="457200">
              <a:buFont typeface="Arial" pitchFamily="34" charset="0"/>
              <a:buChar char="•"/>
              <a:defRPr/>
            </a:pPr>
            <a:r>
              <a:rPr lang="de-DE" dirty="0" smtClean="0">
                <a:solidFill>
                  <a:prstClr val="black"/>
                </a:solidFill>
                <a:latin typeface="Arial" panose="020B0604020202020204" pitchFamily="34" charset="0"/>
                <a:cs typeface="Arial" panose="020B0604020202020204" pitchFamily="34" charset="0"/>
              </a:rPr>
              <a:t>(Differenz zwischen Herbst und Frühjahr geringer) 	</a:t>
            </a:r>
            <a:r>
              <a:rPr lang="de-DE" dirty="0" smtClean="0">
                <a:solidFill>
                  <a:prstClr val="black"/>
                </a:solidFill>
                <a:latin typeface="Arial" panose="020B0604020202020204" pitchFamily="34" charset="0"/>
                <a:cs typeface="Arial" panose="020B0604020202020204" pitchFamily="34" charset="0"/>
                <a:sym typeface="Wingdings" pitchFamily="2" charset="2"/>
              </a:rPr>
              <a:t> schlechte Ausnutzung Herbstgülle</a:t>
            </a:r>
            <a:endParaRPr lang="de-DE" dirty="0">
              <a:solidFill>
                <a:prstClr val="black"/>
              </a:solidFill>
              <a:latin typeface="Arial" panose="020B0604020202020204" pitchFamily="34" charset="0"/>
              <a:cs typeface="Arial" panose="020B0604020202020204" pitchFamily="34" charset="0"/>
            </a:endParaRPr>
          </a:p>
        </p:txBody>
      </p:sp>
      <p:sp>
        <p:nvSpPr>
          <p:cNvPr id="13" name="Textfeld 12"/>
          <p:cNvSpPr txBox="1"/>
          <p:nvPr/>
        </p:nvSpPr>
        <p:spPr>
          <a:xfrm>
            <a:off x="1835696" y="1795558"/>
            <a:ext cx="3672408" cy="369332"/>
          </a:xfrm>
          <a:prstGeom prst="rect">
            <a:avLst/>
          </a:prstGeom>
          <a:noFill/>
        </p:spPr>
        <p:txBody>
          <a:bodyPr wrap="square" rtlCol="0">
            <a:spAutoFit/>
          </a:bodyPr>
          <a:lstStyle/>
          <a:p>
            <a:pPr defTabSz="457200">
              <a:defRPr/>
            </a:pPr>
            <a:r>
              <a:rPr lang="de-DE" b="1" dirty="0">
                <a:solidFill>
                  <a:prstClr val="black"/>
                </a:solidFill>
              </a:rPr>
              <a:t>0,7 oder 0,6 kg N/kg </a:t>
            </a:r>
            <a:r>
              <a:rPr lang="de-DE" b="1" dirty="0" smtClean="0">
                <a:solidFill>
                  <a:prstClr val="black"/>
                </a:solidFill>
              </a:rPr>
              <a:t>N-Input</a:t>
            </a:r>
            <a:endParaRPr lang="de-DE" b="1" dirty="0">
              <a:solidFill>
                <a:prstClr val="black"/>
              </a:solidFill>
            </a:endParaRPr>
          </a:p>
        </p:txBody>
      </p:sp>
      <p:sp>
        <p:nvSpPr>
          <p:cNvPr id="14" name="Textfeld 13"/>
          <p:cNvSpPr txBox="1"/>
          <p:nvPr/>
        </p:nvSpPr>
        <p:spPr>
          <a:xfrm>
            <a:off x="6228611" y="1994098"/>
            <a:ext cx="2301371" cy="369332"/>
          </a:xfrm>
          <a:prstGeom prst="rect">
            <a:avLst/>
          </a:prstGeom>
          <a:noFill/>
        </p:spPr>
        <p:txBody>
          <a:bodyPr wrap="square" rtlCol="0">
            <a:spAutoFit/>
          </a:bodyPr>
          <a:lstStyle/>
          <a:p>
            <a:pPr defTabSz="457200">
              <a:defRPr/>
            </a:pPr>
            <a:r>
              <a:rPr lang="de-DE" b="1" dirty="0">
                <a:solidFill>
                  <a:prstClr val="black"/>
                </a:solidFill>
              </a:rPr>
              <a:t>0,8 kg N/kg </a:t>
            </a:r>
            <a:r>
              <a:rPr lang="de-DE" b="1" dirty="0" smtClean="0">
                <a:solidFill>
                  <a:prstClr val="black"/>
                </a:solidFill>
              </a:rPr>
              <a:t>N-Input</a:t>
            </a:r>
            <a:endParaRPr lang="de-DE" b="1" dirty="0">
              <a:solidFill>
                <a:prstClr val="black"/>
              </a:solidFill>
            </a:endParaRPr>
          </a:p>
        </p:txBody>
      </p:sp>
      <p:sp>
        <p:nvSpPr>
          <p:cNvPr id="2" name="Rechteck 1"/>
          <p:cNvSpPr/>
          <p:nvPr/>
        </p:nvSpPr>
        <p:spPr>
          <a:xfrm>
            <a:off x="28575" y="6211669"/>
            <a:ext cx="8907015" cy="646331"/>
          </a:xfrm>
          <a:prstGeom prst="rect">
            <a:avLst/>
          </a:prstGeom>
        </p:spPr>
        <p:txBody>
          <a:bodyPr wrap="square">
            <a:spAutoFit/>
          </a:bodyPr>
          <a:lstStyle/>
          <a:p>
            <a:pPr>
              <a:defRPr/>
            </a:pPr>
            <a:r>
              <a:rPr lang="de-DE" b="1" dirty="0">
                <a:solidFill>
                  <a:srgbClr val="1730ED"/>
                </a:solidFill>
                <a:sym typeface="Wingdings" panose="05000000000000000000" pitchFamily="2" charset="2"/>
              </a:rPr>
              <a:t>bessere N-Verwertungseffizienz von 0.1 kg/kg N Input bedeutet bei akt. Ertragsniveau Einsparung von 20 kg N/ha (196 x 0.1 = 19.6 kg N/ha)</a:t>
            </a:r>
            <a:endParaRPr lang="de-DE" b="1" dirty="0">
              <a:solidFill>
                <a:srgbClr val="1730ED"/>
              </a:solidFill>
            </a:endParaRPr>
          </a:p>
        </p:txBody>
      </p:sp>
    </p:spTree>
    <p:extLst>
      <p:ext uri="{BB962C8B-B14F-4D97-AF65-F5344CB8AC3E}">
        <p14:creationId xmlns:p14="http://schemas.microsoft.com/office/powerpoint/2010/main" val="1525046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780239" y="6274677"/>
            <a:ext cx="3227577" cy="338554"/>
          </a:xfrm>
          <a:prstGeom prst="rect">
            <a:avLst/>
          </a:prstGeom>
        </p:spPr>
        <p:txBody>
          <a:bodyPr wrap="square">
            <a:spAutoFit/>
          </a:bodyPr>
          <a:lstStyle/>
          <a:p>
            <a:pPr defTabSz="457200">
              <a:defRPr/>
            </a:pPr>
            <a:r>
              <a:rPr lang="en-US" sz="1600" dirty="0">
                <a:solidFill>
                  <a:prstClr val="black"/>
                </a:solidFill>
              </a:rPr>
              <a:t>(Schwedisches Landwirtschaftsministerium, 2017)</a:t>
            </a:r>
            <a:endParaRPr lang="sv-SE" sz="1600" dirty="0">
              <a:solidFill>
                <a:prstClr val="black"/>
              </a:solidFill>
            </a:endParaRPr>
          </a:p>
        </p:txBody>
      </p:sp>
      <p:sp>
        <p:nvSpPr>
          <p:cNvPr id="2" name="Título 1"/>
          <p:cNvSpPr>
            <a:spLocks noGrp="1"/>
          </p:cNvSpPr>
          <p:nvPr>
            <p:ph type="ctrTitle"/>
          </p:nvPr>
        </p:nvSpPr>
        <p:spPr>
          <a:xfrm>
            <a:off x="646268" y="222848"/>
            <a:ext cx="6729720" cy="865922"/>
          </a:xfrm>
        </p:spPr>
        <p:txBody>
          <a:bodyPr/>
          <a:lstStyle/>
          <a:p>
            <a:r>
              <a:rPr lang="en-US" sz="2400" dirty="0">
                <a:solidFill>
                  <a:schemeClr val="tx1"/>
                </a:solidFill>
                <a:latin typeface="+mn-lt"/>
              </a:rPr>
              <a:t>Fläche von naturnahem Grünland und beweidetem temporärem Grünland in Schweden, 2017 (ha)</a:t>
            </a:r>
          </a:p>
        </p:txBody>
      </p:sp>
      <p:pic>
        <p:nvPicPr>
          <p:cNvPr id="2050" name="Diagram 1"/>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6268" y="1337220"/>
            <a:ext cx="6952703" cy="4820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32199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44763" y="6019800"/>
            <a:ext cx="8594437" cy="646331"/>
          </a:xfrm>
          <a:prstGeom prst="rect">
            <a:avLst/>
          </a:prstGeom>
        </p:spPr>
        <p:txBody>
          <a:bodyPr wrap="square">
            <a:spAutoFit/>
          </a:bodyPr>
          <a:lstStyle/>
          <a:p>
            <a:pPr marL="285750" indent="-285750" defTabSz="457200">
              <a:spcBef>
                <a:spcPts val="1200"/>
              </a:spcBef>
              <a:buFont typeface="Wingdings"/>
              <a:buChar char="à"/>
              <a:defRPr/>
            </a:pPr>
            <a:r>
              <a:rPr lang="en-US" b="1" i="1" dirty="0">
                <a:solidFill>
                  <a:prstClr val="black"/>
                </a:solidFill>
                <a:latin typeface="Arial" pitchFamily="34" charset="0"/>
                <a:cs typeface="Arial" pitchFamily="34" charset="0"/>
                <a:sym typeface="Wingdings" pitchFamily="2" charset="2"/>
              </a:rPr>
              <a:t>Gülleaufbringung nach dem letzten Schnitt im Jahr mit negativen Auswirkungen auf die Umwelt und €. </a:t>
            </a:r>
          </a:p>
        </p:txBody>
      </p:sp>
      <p:sp>
        <p:nvSpPr>
          <p:cNvPr id="3" name="Rechteck 2"/>
          <p:cNvSpPr/>
          <p:nvPr/>
        </p:nvSpPr>
        <p:spPr>
          <a:xfrm>
            <a:off x="-3786" y="1804854"/>
            <a:ext cx="9151571" cy="4062651"/>
          </a:xfrm>
          <a:prstGeom prst="rect">
            <a:avLst/>
          </a:prstGeom>
          <a:solidFill>
            <a:schemeClr val="bg1"/>
          </a:solidFill>
          <a:ln>
            <a:solidFill>
              <a:schemeClr val="tx1"/>
            </a:solidFill>
          </a:ln>
        </p:spPr>
        <p:txBody>
          <a:bodyPr wrap="square">
            <a:spAutoFit/>
          </a:bodyPr>
          <a:lstStyle/>
          <a:p>
            <a:pPr algn="just" defTabSz="457200">
              <a:spcBef>
                <a:spcPts val="1200"/>
              </a:spcBef>
              <a:defRPr/>
            </a:pPr>
            <a:r>
              <a:rPr lang="en-US" b="1" u="sng" dirty="0">
                <a:solidFill>
                  <a:prstClr val="black"/>
                </a:solidFill>
                <a:latin typeface="Arial" pitchFamily="34" charset="0"/>
                <a:cs typeface="Arial" pitchFamily="34" charset="0"/>
              </a:rPr>
              <a:t>Die verglichenen Behandlungen waren: </a:t>
            </a:r>
          </a:p>
          <a:p>
            <a:pPr marL="285750" indent="-285750" algn="just" defTabSz="457200">
              <a:spcBef>
                <a:spcPts val="1200"/>
              </a:spcBef>
              <a:buFont typeface="Arial" pitchFamily="34" charset="0"/>
              <a:buChar char="•"/>
              <a:defRPr/>
            </a:pPr>
            <a:r>
              <a:rPr lang="en-US" dirty="0" err="1" smtClean="0">
                <a:solidFill>
                  <a:prstClr val="black"/>
                </a:solidFill>
                <a:latin typeface="Arial" pitchFamily="34" charset="0"/>
                <a:cs typeface="Arial" pitchFamily="34" charset="0"/>
              </a:rPr>
              <a:t>Gülledüngung</a:t>
            </a:r>
            <a:r>
              <a:rPr lang="en-US" dirty="0" smtClean="0">
                <a:solidFill>
                  <a:prstClr val="black"/>
                </a:solidFill>
                <a:latin typeface="Arial" pitchFamily="34" charset="0"/>
                <a:cs typeface="Arial" pitchFamily="34" charset="0"/>
              </a:rPr>
              <a:t> im </a:t>
            </a:r>
            <a:r>
              <a:rPr lang="en-US" dirty="0" err="1" smtClean="0">
                <a:solidFill>
                  <a:prstClr val="black"/>
                </a:solidFill>
                <a:latin typeface="Arial" pitchFamily="34" charset="0"/>
                <a:cs typeface="Arial" pitchFamily="34" charset="0"/>
              </a:rPr>
              <a:t>Herbst</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Varianten</a:t>
            </a:r>
            <a:r>
              <a:rPr lang="en-US" dirty="0" smtClean="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erhielten </a:t>
            </a:r>
            <a:r>
              <a:rPr lang="en-US" dirty="0" err="1">
                <a:solidFill>
                  <a:prstClr val="black"/>
                </a:solidFill>
                <a:latin typeface="Arial" pitchFamily="34" charset="0"/>
                <a:cs typeface="Arial" pitchFamily="34" charset="0"/>
              </a:rPr>
              <a:t>zusätzliche</a:t>
            </a:r>
            <a:r>
              <a:rPr lang="en-US" dirty="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Gülle</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entweder</a:t>
            </a:r>
            <a:r>
              <a:rPr lang="en-US" dirty="0" smtClean="0">
                <a:solidFill>
                  <a:prstClr val="black"/>
                </a:solidFill>
                <a:latin typeface="Arial" pitchFamily="34" charset="0"/>
                <a:cs typeface="Arial" pitchFamily="34" charset="0"/>
              </a:rPr>
              <a:t> 10 </a:t>
            </a:r>
            <a:r>
              <a:rPr lang="en-US" dirty="0" err="1" smtClean="0">
                <a:solidFill>
                  <a:prstClr val="black"/>
                </a:solidFill>
                <a:latin typeface="Arial" pitchFamily="34" charset="0"/>
                <a:cs typeface="Arial" pitchFamily="34" charset="0"/>
              </a:rPr>
              <a:t>oder</a:t>
            </a:r>
            <a:r>
              <a:rPr lang="en-US" dirty="0" smtClean="0">
                <a:solidFill>
                  <a:prstClr val="black"/>
                </a:solidFill>
                <a:latin typeface="Arial" pitchFamily="34" charset="0"/>
                <a:cs typeface="Arial" pitchFamily="34" charset="0"/>
              </a:rPr>
              <a:t> 20 m</a:t>
            </a:r>
            <a:r>
              <a:rPr lang="en-US" baseline="30000" dirty="0" smtClean="0">
                <a:solidFill>
                  <a:prstClr val="black"/>
                </a:solidFill>
                <a:latin typeface="Arial" pitchFamily="34" charset="0"/>
                <a:cs typeface="Arial" pitchFamily="34" charset="0"/>
              </a:rPr>
              <a:t>3</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mit</a:t>
            </a:r>
            <a:r>
              <a:rPr lang="en-US" dirty="0" smtClean="0">
                <a:solidFill>
                  <a:prstClr val="black"/>
                </a:solidFill>
                <a:latin typeface="Arial" pitchFamily="34" charset="0"/>
                <a:cs typeface="Arial" pitchFamily="34" charset="0"/>
              </a:rPr>
              <a:t> 4 kg N/m³ = 40 </a:t>
            </a:r>
            <a:r>
              <a:rPr lang="en-US" dirty="0">
                <a:solidFill>
                  <a:prstClr val="black"/>
                </a:solidFill>
                <a:latin typeface="Arial" pitchFamily="34" charset="0"/>
                <a:cs typeface="Arial" pitchFamily="34" charset="0"/>
              </a:rPr>
              <a:t>oder 80 kg N ha</a:t>
            </a:r>
            <a:r>
              <a:rPr lang="en-US" baseline="30000" dirty="0">
                <a:solidFill>
                  <a:prstClr val="black"/>
                </a:solidFill>
                <a:latin typeface="Arial" pitchFamily="34" charset="0"/>
                <a:cs typeface="Arial" pitchFamily="34" charset="0"/>
              </a:rPr>
              <a:t>-1</a:t>
            </a:r>
            <a:r>
              <a:rPr lang="en-US" dirty="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zusätzlich</a:t>
            </a:r>
            <a:r>
              <a:rPr lang="en-US" dirty="0" smtClean="0">
                <a:solidFill>
                  <a:prstClr val="black"/>
                </a:solidFill>
                <a:latin typeface="Arial" pitchFamily="34" charset="0"/>
                <a:cs typeface="Arial" pitchFamily="34" charset="0"/>
              </a:rPr>
              <a:t>)</a:t>
            </a:r>
          </a:p>
          <a:p>
            <a:pPr marL="285750" indent="-285750" algn="just" defTabSz="457200">
              <a:spcBef>
                <a:spcPts val="1200"/>
              </a:spcBef>
              <a:buFont typeface="Arial" pitchFamily="34" charset="0"/>
              <a:buChar char="•"/>
              <a:defRPr/>
            </a:pPr>
            <a:r>
              <a:rPr lang="de-DE" dirty="0" smtClean="0">
                <a:solidFill>
                  <a:prstClr val="black"/>
                </a:solidFill>
                <a:latin typeface="Arial" pitchFamily="34" charset="0"/>
                <a:cs typeface="Arial" pitchFamily="34" charset="0"/>
              </a:rPr>
              <a:t>Ernte im Folgejahr ab Frühjahr mit 4 Schnitten/Jahr</a:t>
            </a:r>
            <a:endParaRPr lang="en-US" dirty="0">
              <a:solidFill>
                <a:prstClr val="black"/>
              </a:solidFill>
              <a:latin typeface="Arial" pitchFamily="34" charset="0"/>
              <a:cs typeface="Arial" pitchFamily="34" charset="0"/>
            </a:endParaRPr>
          </a:p>
          <a:p>
            <a:pPr marL="285750" indent="-285750" algn="just" defTabSz="457200">
              <a:spcBef>
                <a:spcPts val="1200"/>
              </a:spcBef>
              <a:buFont typeface="Arial" pitchFamily="34" charset="0"/>
              <a:buChar char="•"/>
              <a:defRPr/>
            </a:pPr>
            <a:r>
              <a:rPr lang="en-US" dirty="0" err="1" smtClean="0">
                <a:solidFill>
                  <a:prstClr val="black"/>
                </a:solidFill>
                <a:latin typeface="Arial" pitchFamily="34" charset="0"/>
                <a:cs typeface="Arial" pitchFamily="34" charset="0"/>
              </a:rPr>
              <a:t>Varianten</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mit</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Herbstgülle</a:t>
            </a:r>
            <a:r>
              <a:rPr lang="en-US" dirty="0" smtClean="0">
                <a:solidFill>
                  <a:prstClr val="black"/>
                </a:solidFill>
                <a:latin typeface="Arial" pitchFamily="34" charset="0"/>
                <a:cs typeface="Arial" pitchFamily="34" charset="0"/>
              </a:rPr>
              <a:t> um </a:t>
            </a:r>
            <a:r>
              <a:rPr lang="en-US" b="1" dirty="0" smtClean="0">
                <a:solidFill>
                  <a:srgbClr val="1730ED"/>
                </a:solidFill>
                <a:latin typeface="Arial" pitchFamily="34" charset="0"/>
                <a:cs typeface="Arial" pitchFamily="34" charset="0"/>
              </a:rPr>
              <a:t>~10 </a:t>
            </a:r>
            <a:r>
              <a:rPr lang="en-US" b="1" dirty="0">
                <a:solidFill>
                  <a:srgbClr val="1730ED"/>
                </a:solidFill>
                <a:latin typeface="Arial" pitchFamily="34" charset="0"/>
                <a:cs typeface="Arial" pitchFamily="34" charset="0"/>
              </a:rPr>
              <a:t>oder 20 kg N </a:t>
            </a:r>
            <a:r>
              <a:rPr lang="en-US" b="1" dirty="0" smtClean="0">
                <a:solidFill>
                  <a:srgbClr val="1730ED"/>
                </a:solidFill>
                <a:latin typeface="Arial" pitchFamily="34" charset="0"/>
                <a:cs typeface="Arial" pitchFamily="34" charset="0"/>
              </a:rPr>
              <a:t>ha</a:t>
            </a:r>
            <a:r>
              <a:rPr lang="en-US" b="1" baseline="30000" dirty="0" smtClean="0">
                <a:solidFill>
                  <a:srgbClr val="1730ED"/>
                </a:solidFill>
                <a:latin typeface="Arial" pitchFamily="34" charset="0"/>
                <a:cs typeface="Arial" pitchFamily="34" charset="0"/>
              </a:rPr>
              <a:t>-1 </a:t>
            </a:r>
            <a:r>
              <a:rPr lang="en-US" dirty="0" err="1" smtClean="0">
                <a:latin typeface="Arial" pitchFamily="34" charset="0"/>
                <a:cs typeface="Arial" pitchFamily="34" charset="0"/>
              </a:rPr>
              <a:t>gestiegene</a:t>
            </a:r>
            <a:r>
              <a:rPr lang="en-US" dirty="0" smtClean="0">
                <a:latin typeface="Arial" pitchFamily="34" charset="0"/>
                <a:cs typeface="Arial" pitchFamily="34" charset="0"/>
              </a:rPr>
              <a:t> N-</a:t>
            </a:r>
            <a:r>
              <a:rPr lang="en-US" dirty="0" err="1" smtClean="0">
                <a:latin typeface="Arial" pitchFamily="34" charset="0"/>
                <a:cs typeface="Arial" pitchFamily="34" charset="0"/>
              </a:rPr>
              <a:t>Ausnutzung</a:t>
            </a:r>
            <a:endParaRPr lang="en-US" baseline="30000" dirty="0">
              <a:latin typeface="Arial" pitchFamily="34" charset="0"/>
              <a:cs typeface="Arial" pitchFamily="34" charset="0"/>
            </a:endParaRPr>
          </a:p>
          <a:p>
            <a:pPr marL="285750" indent="-285750" algn="just" defTabSz="457200">
              <a:spcBef>
                <a:spcPts val="1200"/>
              </a:spcBef>
              <a:buFont typeface="Arial" pitchFamily="34" charset="0"/>
              <a:buChar char="•"/>
              <a:defRPr/>
            </a:pPr>
            <a:r>
              <a:rPr lang="en-US" dirty="0">
                <a:solidFill>
                  <a:prstClr val="black"/>
                </a:solidFill>
                <a:latin typeface="Arial" pitchFamily="34" charset="0"/>
                <a:cs typeface="Arial" pitchFamily="34" charset="0"/>
              </a:rPr>
              <a:t>Bei effizienter </a:t>
            </a:r>
            <a:r>
              <a:rPr lang="en-US" dirty="0" err="1">
                <a:solidFill>
                  <a:prstClr val="black"/>
                </a:solidFill>
                <a:latin typeface="Arial" pitchFamily="34" charset="0"/>
                <a:cs typeface="Arial" pitchFamily="34" charset="0"/>
              </a:rPr>
              <a:t>Ausnutzung</a:t>
            </a:r>
            <a:r>
              <a:rPr lang="en-US" dirty="0">
                <a:solidFill>
                  <a:prstClr val="black"/>
                </a:solidFill>
                <a:latin typeface="Arial" pitchFamily="34" charset="0"/>
                <a:cs typeface="Arial" pitchFamily="34" charset="0"/>
              </a:rPr>
              <a:t> von mindestens 50% des N in der </a:t>
            </a:r>
            <a:r>
              <a:rPr lang="en-US" dirty="0" err="1" smtClean="0">
                <a:solidFill>
                  <a:prstClr val="black"/>
                </a:solidFill>
                <a:latin typeface="Arial" pitchFamily="34" charset="0"/>
                <a:cs typeface="Arial" pitchFamily="34" charset="0"/>
              </a:rPr>
              <a:t>Gülle</a:t>
            </a:r>
            <a:r>
              <a:rPr lang="en-US" dirty="0" smtClean="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sollte der Unterschied zwischen Herbst- und Frühjahrsbehandlung </a:t>
            </a:r>
            <a:r>
              <a:rPr lang="en-US" b="1" dirty="0">
                <a:solidFill>
                  <a:srgbClr val="0000FF"/>
                </a:solidFill>
                <a:latin typeface="Arial" pitchFamily="34" charset="0"/>
                <a:cs typeface="Arial" pitchFamily="34" charset="0"/>
              </a:rPr>
              <a:t>bei 20 oder 40 kg N ha</a:t>
            </a:r>
            <a:r>
              <a:rPr lang="en-US" b="1" baseline="30000" dirty="0">
                <a:solidFill>
                  <a:srgbClr val="0000FF"/>
                </a:solidFill>
                <a:latin typeface="Arial" pitchFamily="34" charset="0"/>
                <a:cs typeface="Arial" pitchFamily="34" charset="0"/>
              </a:rPr>
              <a:t>-1</a:t>
            </a:r>
            <a:r>
              <a:rPr lang="en-US" dirty="0">
                <a:solidFill>
                  <a:prstClr val="black"/>
                </a:solidFill>
                <a:latin typeface="Arial" pitchFamily="34" charset="0"/>
                <a:cs typeface="Arial" pitchFamily="34" charset="0"/>
              </a:rPr>
              <a:t> liegen. </a:t>
            </a:r>
          </a:p>
          <a:p>
            <a:pPr marL="285750" indent="-285750" algn="just" defTabSz="457200">
              <a:spcBef>
                <a:spcPts val="1200"/>
              </a:spcBef>
              <a:buFont typeface="Arial" pitchFamily="34" charset="0"/>
              <a:buChar char="•"/>
              <a:defRPr/>
            </a:pPr>
            <a:r>
              <a:rPr lang="en-US" dirty="0">
                <a:solidFill>
                  <a:prstClr val="black"/>
                </a:solidFill>
                <a:latin typeface="Arial" pitchFamily="34" charset="0"/>
                <a:cs typeface="Arial" pitchFamily="34" charset="0"/>
              </a:rPr>
              <a:t>Folglich nur </a:t>
            </a:r>
            <a:r>
              <a:rPr lang="en-US" b="1" dirty="0">
                <a:solidFill>
                  <a:srgbClr val="1730ED"/>
                </a:solidFill>
                <a:latin typeface="Arial" pitchFamily="34" charset="0"/>
                <a:cs typeface="Arial" pitchFamily="34" charset="0"/>
              </a:rPr>
              <a:t>25% </a:t>
            </a:r>
            <a:r>
              <a:rPr lang="en-US" b="1" dirty="0" err="1" smtClean="0">
                <a:solidFill>
                  <a:srgbClr val="1730ED"/>
                </a:solidFill>
                <a:latin typeface="Arial" pitchFamily="34" charset="0"/>
                <a:cs typeface="Arial" pitchFamily="34" charset="0"/>
              </a:rPr>
              <a:t>Ausnutzungseffizient</a:t>
            </a:r>
            <a:r>
              <a:rPr lang="en-US" b="1" dirty="0" smtClean="0">
                <a:solidFill>
                  <a:srgbClr val="1730ED"/>
                </a:solidFill>
                <a:latin typeface="Arial" pitchFamily="34" charset="0"/>
                <a:cs typeface="Arial" pitchFamily="34" charset="0"/>
              </a:rPr>
              <a:t>, </a:t>
            </a:r>
            <a:r>
              <a:rPr lang="en-US" b="1" dirty="0" err="1">
                <a:solidFill>
                  <a:srgbClr val="1730ED"/>
                </a:solidFill>
                <a:latin typeface="Arial" pitchFamily="34" charset="0"/>
                <a:cs typeface="Arial" pitchFamily="34" charset="0"/>
              </a:rPr>
              <a:t>d.h</a:t>
            </a:r>
            <a:r>
              <a:rPr lang="en-US" b="1" dirty="0">
                <a:solidFill>
                  <a:srgbClr val="1730ED"/>
                </a:solidFill>
                <a:latin typeface="Arial" pitchFamily="34" charset="0"/>
                <a:cs typeface="Arial" pitchFamily="34" charset="0"/>
              </a:rPr>
              <a:t>. 1 kg </a:t>
            </a:r>
            <a:r>
              <a:rPr lang="en-US" b="1" dirty="0" smtClean="0">
                <a:solidFill>
                  <a:srgbClr val="1730ED"/>
                </a:solidFill>
                <a:latin typeface="Arial" pitchFamily="34" charset="0"/>
                <a:cs typeface="Arial" pitchFamily="34" charset="0"/>
              </a:rPr>
              <a:t>N/m³ im </a:t>
            </a:r>
            <a:r>
              <a:rPr lang="en-US" b="1" dirty="0" err="1" smtClean="0">
                <a:solidFill>
                  <a:srgbClr val="1730ED"/>
                </a:solidFill>
                <a:latin typeface="Arial" pitchFamily="34" charset="0"/>
                <a:cs typeface="Arial" pitchFamily="34" charset="0"/>
              </a:rPr>
              <a:t>Aufwuchs</a:t>
            </a:r>
            <a:r>
              <a:rPr lang="en-US" b="1" dirty="0" smtClean="0">
                <a:solidFill>
                  <a:srgbClr val="1730ED"/>
                </a:solidFill>
                <a:latin typeface="Arial" pitchFamily="34" charset="0"/>
                <a:cs typeface="Arial" pitchFamily="34" charset="0"/>
              </a:rPr>
              <a:t> </a:t>
            </a:r>
            <a:r>
              <a:rPr lang="en-US" b="1" dirty="0" err="1" smtClean="0">
                <a:solidFill>
                  <a:srgbClr val="1730ED"/>
                </a:solidFill>
                <a:latin typeface="Arial" pitchFamily="34" charset="0"/>
                <a:cs typeface="Arial" pitchFamily="34" charset="0"/>
              </a:rPr>
              <a:t>aufgenommen</a:t>
            </a:r>
            <a:r>
              <a:rPr lang="en-US" b="1" dirty="0" smtClean="0">
                <a:solidFill>
                  <a:srgbClr val="1730ED"/>
                </a:solidFill>
                <a:latin typeface="Arial" pitchFamily="34" charset="0"/>
                <a:cs typeface="Arial" pitchFamily="34" charset="0"/>
              </a:rPr>
              <a:t> </a:t>
            </a:r>
            <a:r>
              <a:rPr lang="en-US" dirty="0" smtClean="0">
                <a:solidFill>
                  <a:srgbClr val="1730ED"/>
                </a:solidFill>
                <a:latin typeface="Arial" pitchFamily="34" charset="0"/>
                <a:cs typeface="Arial" pitchFamily="34" charset="0"/>
              </a:rPr>
              <a:t>(3 kg/m³ </a:t>
            </a:r>
            <a:r>
              <a:rPr lang="en-US" dirty="0" err="1" smtClean="0">
                <a:solidFill>
                  <a:srgbClr val="1730ED"/>
                </a:solidFill>
                <a:latin typeface="Arial" pitchFamily="34" charset="0"/>
                <a:cs typeface="Arial" pitchFamily="34" charset="0"/>
              </a:rPr>
              <a:t>nicht</a:t>
            </a:r>
            <a:r>
              <a:rPr lang="en-US" dirty="0" smtClean="0">
                <a:solidFill>
                  <a:srgbClr val="1730ED"/>
                </a:solidFill>
                <a:latin typeface="Arial" pitchFamily="34" charset="0"/>
                <a:cs typeface="Arial" pitchFamily="34" charset="0"/>
              </a:rPr>
              <a:t> im </a:t>
            </a:r>
            <a:r>
              <a:rPr lang="en-US" dirty="0" err="1" smtClean="0">
                <a:solidFill>
                  <a:srgbClr val="1730ED"/>
                </a:solidFill>
                <a:latin typeface="Arial" pitchFamily="34" charset="0"/>
                <a:cs typeface="Arial" pitchFamily="34" charset="0"/>
              </a:rPr>
              <a:t>Aufwuchs</a:t>
            </a:r>
            <a:r>
              <a:rPr lang="en-US" dirty="0" smtClean="0">
                <a:solidFill>
                  <a:srgbClr val="1730ED"/>
                </a:solidFill>
                <a:latin typeface="Arial" pitchFamily="34" charset="0"/>
                <a:cs typeface="Arial" pitchFamily="34" charset="0"/>
              </a:rPr>
              <a:t> </a:t>
            </a:r>
            <a:r>
              <a:rPr lang="en-US" dirty="0" err="1" smtClean="0">
                <a:solidFill>
                  <a:srgbClr val="1730ED"/>
                </a:solidFill>
                <a:latin typeface="Arial" pitchFamily="34" charset="0"/>
                <a:cs typeface="Arial" pitchFamily="34" charset="0"/>
              </a:rPr>
              <a:t>gebunden</a:t>
            </a:r>
            <a:r>
              <a:rPr lang="en-US" dirty="0" smtClean="0">
                <a:solidFill>
                  <a:srgbClr val="1730ED"/>
                </a:solidFill>
                <a:latin typeface="Arial" pitchFamily="34" charset="0"/>
                <a:cs typeface="Arial" pitchFamily="34" charset="0"/>
              </a:rPr>
              <a:t>)</a:t>
            </a:r>
            <a:endParaRPr lang="en-US" dirty="0">
              <a:solidFill>
                <a:srgbClr val="1730ED"/>
              </a:solidFill>
              <a:latin typeface="Arial" pitchFamily="34" charset="0"/>
              <a:cs typeface="Arial" pitchFamily="34" charset="0"/>
            </a:endParaRPr>
          </a:p>
          <a:p>
            <a:pPr marL="285750" indent="-285750" algn="just" defTabSz="457200">
              <a:spcBef>
                <a:spcPts val="1200"/>
              </a:spcBef>
              <a:buFont typeface="Arial" pitchFamily="34" charset="0"/>
              <a:buChar char="•"/>
              <a:defRPr/>
            </a:pPr>
            <a:r>
              <a:rPr lang="en-US" dirty="0" err="1" smtClean="0">
                <a:solidFill>
                  <a:prstClr val="black"/>
                </a:solidFill>
                <a:latin typeface="Arial" pitchFamily="34" charset="0"/>
                <a:cs typeface="Arial" pitchFamily="34" charset="0"/>
              </a:rPr>
              <a:t>Ausnutzung</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schlecht</a:t>
            </a:r>
            <a:r>
              <a:rPr lang="en-US" dirty="0" smtClean="0">
                <a:solidFill>
                  <a:prstClr val="black"/>
                </a:solidFill>
                <a:latin typeface="Arial" pitchFamily="34" charset="0"/>
                <a:cs typeface="Arial" pitchFamily="34" charset="0"/>
              </a:rPr>
              <a:t> </a:t>
            </a:r>
            <a:r>
              <a:rPr lang="en-US" dirty="0" smtClean="0">
                <a:solidFill>
                  <a:prstClr val="black"/>
                </a:solidFill>
                <a:latin typeface="Arial" pitchFamily="34" charset="0"/>
                <a:cs typeface="Arial" pitchFamily="34" charset="0"/>
                <a:sym typeface="Wingdings" pitchFamily="2" charset="2"/>
              </a:rPr>
              <a:t></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sehr</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teurer</a:t>
            </a:r>
            <a:r>
              <a:rPr lang="en-US" dirty="0" smtClean="0">
                <a:solidFill>
                  <a:prstClr val="black"/>
                </a:solidFill>
                <a:latin typeface="Arial" pitchFamily="34" charset="0"/>
                <a:cs typeface="Arial" pitchFamily="34" charset="0"/>
              </a:rPr>
              <a:t> </a:t>
            </a:r>
            <a:r>
              <a:rPr lang="en-US" dirty="0" err="1" smtClean="0">
                <a:solidFill>
                  <a:prstClr val="black"/>
                </a:solidFill>
                <a:latin typeface="Arial" pitchFamily="34" charset="0"/>
                <a:cs typeface="Arial" pitchFamily="34" charset="0"/>
              </a:rPr>
              <a:t>zusätzlicher</a:t>
            </a:r>
            <a:r>
              <a:rPr lang="en-US" dirty="0" smtClean="0">
                <a:solidFill>
                  <a:prstClr val="black"/>
                </a:solidFill>
                <a:latin typeface="Arial" pitchFamily="34" charset="0"/>
                <a:cs typeface="Arial" pitchFamily="34" charset="0"/>
              </a:rPr>
              <a:t> </a:t>
            </a:r>
            <a:r>
              <a:rPr lang="en-US" dirty="0" smtClean="0">
                <a:solidFill>
                  <a:prstClr val="black"/>
                </a:solidFill>
                <a:latin typeface="Arial" pitchFamily="34" charset="0"/>
                <a:cs typeface="Arial" pitchFamily="34" charset="0"/>
                <a:sym typeface="Wingdings" panose="05000000000000000000" pitchFamily="2" charset="2"/>
              </a:rPr>
              <a:t>N-</a:t>
            </a:r>
            <a:r>
              <a:rPr lang="en-US" dirty="0" err="1" smtClean="0">
                <a:solidFill>
                  <a:prstClr val="black"/>
                </a:solidFill>
                <a:latin typeface="Arial" pitchFamily="34" charset="0"/>
                <a:cs typeface="Arial" pitchFamily="34" charset="0"/>
                <a:sym typeface="Wingdings" panose="05000000000000000000" pitchFamily="2" charset="2"/>
              </a:rPr>
              <a:t>Ertrag</a:t>
            </a:r>
            <a:endParaRPr lang="en-US" dirty="0">
              <a:solidFill>
                <a:prstClr val="black"/>
              </a:solidFill>
              <a:latin typeface="Arial" pitchFamily="34" charset="0"/>
              <a:cs typeface="Arial" pitchFamily="34" charset="0"/>
              <a:sym typeface="Wingdings" panose="05000000000000000000" pitchFamily="2" charset="2"/>
            </a:endParaRPr>
          </a:p>
        </p:txBody>
      </p:sp>
      <p:sp>
        <p:nvSpPr>
          <p:cNvPr id="4" name="Rechthoek 3"/>
          <p:cNvSpPr/>
          <p:nvPr/>
        </p:nvSpPr>
        <p:spPr>
          <a:xfrm>
            <a:off x="244763" y="365086"/>
            <a:ext cx="7292109" cy="923330"/>
          </a:xfrm>
          <a:prstGeom prst="rect">
            <a:avLst/>
          </a:prstGeom>
        </p:spPr>
        <p:txBody>
          <a:bodyPr wrap="square">
            <a:spAutoFit/>
          </a:bodyPr>
          <a:lstStyle/>
          <a:p>
            <a:pPr defTabSz="457200">
              <a:defRPr/>
            </a:pPr>
            <a:r>
              <a:rPr lang="en-US" b="1" dirty="0">
                <a:solidFill>
                  <a:prstClr val="black"/>
                </a:solidFill>
                <a:latin typeface="Arial" pitchFamily="34" charset="0"/>
                <a:cs typeface="Arial" pitchFamily="34" charset="0"/>
              </a:rPr>
              <a:t>Stickstoffausbeute </a:t>
            </a:r>
            <a:r>
              <a:rPr lang="en-US" b="1" u="sng" dirty="0">
                <a:solidFill>
                  <a:prstClr val="black"/>
                </a:solidFill>
                <a:latin typeface="Arial" pitchFamily="34" charset="0"/>
                <a:cs typeface="Arial" pitchFamily="34" charset="0"/>
              </a:rPr>
              <a:t>von Grünland</a:t>
            </a:r>
            <a:r>
              <a:rPr lang="en-US" b="1" dirty="0">
                <a:solidFill>
                  <a:prstClr val="black"/>
                </a:solidFill>
                <a:latin typeface="Arial" pitchFamily="34" charset="0"/>
                <a:cs typeface="Arial" pitchFamily="34" charset="0"/>
              </a:rPr>
              <a:t> mit oder ohne zusätzliche Herbstdüngung in Norddeutschland auf sandigem Boden (Durchschnitt 2004-2006)</a:t>
            </a:r>
          </a:p>
        </p:txBody>
      </p:sp>
    </p:spTree>
    <p:extLst>
      <p:ext uri="{BB962C8B-B14F-4D97-AF65-F5344CB8AC3E}">
        <p14:creationId xmlns:p14="http://schemas.microsoft.com/office/powerpoint/2010/main" val="339293242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56003"/>
            <a:ext cx="7675418" cy="646331"/>
          </a:xfrm>
          <a:prstGeom prst="rect">
            <a:avLst/>
          </a:prstGeom>
        </p:spPr>
        <p:txBody>
          <a:bodyPr wrap="square">
            <a:spAutoFit/>
          </a:bodyPr>
          <a:lstStyle/>
          <a:p>
            <a:pPr marL="285750" indent="-285750" defTabSz="457200">
              <a:spcBef>
                <a:spcPts val="1200"/>
              </a:spcBef>
              <a:buFont typeface="Wingdings"/>
              <a:buChar char="à"/>
              <a:defRPr/>
            </a:pPr>
            <a:r>
              <a:rPr lang="de-DE" b="1" dirty="0">
                <a:solidFill>
                  <a:prstClr val="black"/>
                </a:solidFill>
                <a:latin typeface="Arial" pitchFamily="34" charset="0"/>
                <a:cs typeface="Arial" pitchFamily="34" charset="0"/>
                <a:sym typeface="Wingdings" pitchFamily="2" charset="2"/>
              </a:rPr>
              <a:t>Die Anwendung von Gülle vor der </a:t>
            </a:r>
            <a:r>
              <a:rPr lang="de-DE" b="1" dirty="0" smtClean="0">
                <a:solidFill>
                  <a:prstClr val="black"/>
                </a:solidFill>
                <a:latin typeface="Arial" pitchFamily="34" charset="0"/>
                <a:cs typeface="Arial" pitchFamily="34" charset="0"/>
                <a:sym typeface="Wingdings" pitchFamily="2" charset="2"/>
              </a:rPr>
              <a:t>Auswaschungsphase </a:t>
            </a:r>
            <a:r>
              <a:rPr lang="de-DE" b="1" dirty="0">
                <a:solidFill>
                  <a:prstClr val="black"/>
                </a:solidFill>
                <a:latin typeface="Arial" pitchFamily="34" charset="0"/>
                <a:cs typeface="Arial" pitchFamily="34" charset="0"/>
                <a:sym typeface="Wingdings" pitchFamily="2" charset="2"/>
              </a:rPr>
              <a:t>führt zu höheren Verlusten und einer geringeren </a:t>
            </a:r>
            <a:r>
              <a:rPr lang="de-DE" b="1" dirty="0">
                <a:solidFill>
                  <a:srgbClr val="FF0000"/>
                </a:solidFill>
                <a:latin typeface="Arial" pitchFamily="34" charset="0"/>
                <a:cs typeface="Arial" pitchFamily="34" charset="0"/>
                <a:sym typeface="Wingdings" pitchFamily="2" charset="2"/>
              </a:rPr>
              <a:t>N</a:t>
            </a:r>
            <a:r>
              <a:rPr lang="de-DE" b="1" dirty="0">
                <a:solidFill>
                  <a:prstClr val="black"/>
                </a:solidFill>
                <a:latin typeface="Arial" pitchFamily="34" charset="0"/>
                <a:cs typeface="Arial" pitchFamily="34" charset="0"/>
                <a:sym typeface="Wingdings" pitchFamily="2" charset="2"/>
              </a:rPr>
              <a:t>-Verfügbarkeit</a:t>
            </a:r>
            <a:endParaRPr lang="en-US" b="1" dirty="0">
              <a:solidFill>
                <a:prstClr val="black"/>
              </a:solidFill>
              <a:latin typeface="Arial" pitchFamily="34" charset="0"/>
              <a:cs typeface="Arial" pitchFamily="34" charset="0"/>
              <a:sym typeface="Wingdings" pitchFamily="2" charset="2"/>
            </a:endParaRPr>
          </a:p>
        </p:txBody>
      </p:sp>
      <p:grpSp>
        <p:nvGrpSpPr>
          <p:cNvPr id="3" name="Gruppieren 2"/>
          <p:cNvGrpSpPr/>
          <p:nvPr/>
        </p:nvGrpSpPr>
        <p:grpSpPr>
          <a:xfrm>
            <a:off x="1678677" y="1311354"/>
            <a:ext cx="5750724" cy="5208730"/>
            <a:chOff x="1835696" y="1052735"/>
            <a:chExt cx="5750724" cy="520873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5696" y="1052735"/>
              <a:ext cx="4968552" cy="4900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4406236" y="5953688"/>
              <a:ext cx="3180184" cy="307777"/>
            </a:xfrm>
            <a:prstGeom prst="rect">
              <a:avLst/>
            </a:prstGeom>
            <a:noFill/>
          </p:spPr>
          <p:txBody>
            <a:bodyPr wrap="square" rtlCol="0">
              <a:spAutoFit/>
            </a:bodyPr>
            <a:lstStyle/>
            <a:p>
              <a:pPr defTabSz="457200">
                <a:defRPr/>
              </a:pPr>
              <a:r>
                <a:rPr lang="de-DE" sz="1400" b="1" dirty="0">
                  <a:solidFill>
                    <a:prstClr val="black"/>
                  </a:solidFill>
                </a:rPr>
                <a:t>(</a:t>
              </a:r>
              <a:r>
                <a:rPr lang="de-DE" sz="1400" b="1" dirty="0" err="1">
                  <a:solidFill>
                    <a:prstClr val="black"/>
                  </a:solidFill>
                </a:rPr>
                <a:t>Kolenbrander</a:t>
              </a:r>
              <a:r>
                <a:rPr lang="de-DE" sz="1400" b="1" dirty="0">
                  <a:solidFill>
                    <a:prstClr val="black"/>
                  </a:solidFill>
                </a:rPr>
                <a:t> et al., 1981)</a:t>
              </a:r>
            </a:p>
          </p:txBody>
        </p:sp>
      </p:grpSp>
    </p:spTree>
    <p:extLst>
      <p:ext uri="{BB962C8B-B14F-4D97-AF65-F5344CB8AC3E}">
        <p14:creationId xmlns:p14="http://schemas.microsoft.com/office/powerpoint/2010/main" val="46392578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38030"/>
            <a:ext cx="7638473" cy="646331"/>
          </a:xfrm>
          <a:prstGeom prst="rect">
            <a:avLst/>
          </a:prstGeom>
        </p:spPr>
        <p:txBody>
          <a:bodyPr wrap="square">
            <a:spAutoFit/>
          </a:bodyPr>
          <a:lstStyle/>
          <a:p>
            <a:pPr marL="285750" indent="-285750" defTabSz="457200">
              <a:spcBef>
                <a:spcPts val="1200"/>
              </a:spcBef>
              <a:buFont typeface="Wingdings"/>
              <a:buChar char="à"/>
              <a:defRPr/>
            </a:pPr>
            <a:r>
              <a:rPr lang="de-DE" b="1" dirty="0">
                <a:solidFill>
                  <a:prstClr val="black"/>
                </a:solidFill>
                <a:latin typeface="Arial" pitchFamily="34" charset="0"/>
                <a:cs typeface="Arial" pitchFamily="34" charset="0"/>
                <a:sym typeface="Wingdings" pitchFamily="2" charset="2"/>
              </a:rPr>
              <a:t>Die Anwendung von Gülle vor der Auswaschungsphase führt zu höheren Verlusten und einer geringeren </a:t>
            </a:r>
            <a:r>
              <a:rPr lang="de-DE" b="1" dirty="0" smtClean="0">
                <a:solidFill>
                  <a:srgbClr val="FF0000"/>
                </a:solidFill>
                <a:latin typeface="Arial" pitchFamily="34" charset="0"/>
                <a:cs typeface="Arial" pitchFamily="34" charset="0"/>
                <a:sym typeface="Wingdings" pitchFamily="2" charset="2"/>
              </a:rPr>
              <a:t>N</a:t>
            </a:r>
            <a:r>
              <a:rPr lang="de-DE" b="1" dirty="0" smtClean="0">
                <a:solidFill>
                  <a:prstClr val="black"/>
                </a:solidFill>
                <a:latin typeface="Arial" pitchFamily="34" charset="0"/>
                <a:cs typeface="Arial" pitchFamily="34" charset="0"/>
                <a:sym typeface="Wingdings" pitchFamily="2" charset="2"/>
              </a:rPr>
              <a:t>-Verfügbarkeit</a:t>
            </a:r>
            <a:endParaRPr lang="en-US" b="1" dirty="0">
              <a:solidFill>
                <a:prstClr val="black"/>
              </a:solidFill>
              <a:latin typeface="Arial" pitchFamily="34" charset="0"/>
              <a:cs typeface="Arial" pitchFamily="34" charset="0"/>
              <a:sym typeface="Wingdings" pitchFamily="2" charset="2"/>
            </a:endParaRPr>
          </a:p>
        </p:txBody>
      </p:sp>
      <p:grpSp>
        <p:nvGrpSpPr>
          <p:cNvPr id="6" name="Gruppieren 5"/>
          <p:cNvGrpSpPr/>
          <p:nvPr/>
        </p:nvGrpSpPr>
        <p:grpSpPr>
          <a:xfrm>
            <a:off x="1587453" y="1427661"/>
            <a:ext cx="5506074" cy="4640630"/>
            <a:chOff x="1907704" y="1700807"/>
            <a:chExt cx="5976664" cy="5098464"/>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7704" y="1700807"/>
              <a:ext cx="5976664" cy="4805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012160" y="6491494"/>
              <a:ext cx="1771686" cy="307777"/>
            </a:xfrm>
            <a:prstGeom prst="rect">
              <a:avLst/>
            </a:prstGeom>
            <a:noFill/>
          </p:spPr>
          <p:txBody>
            <a:bodyPr wrap="square" rtlCol="0">
              <a:spAutoFit/>
            </a:bodyPr>
            <a:lstStyle/>
            <a:p>
              <a:pPr defTabSz="457200">
                <a:defRPr/>
              </a:pPr>
              <a:r>
                <a:rPr lang="de-DE" sz="1400" b="1" dirty="0">
                  <a:solidFill>
                    <a:prstClr val="black"/>
                  </a:solidFill>
                </a:rPr>
                <a:t>(Smith et al., 2002)</a:t>
              </a:r>
            </a:p>
          </p:txBody>
        </p:sp>
      </p:grpSp>
      <p:sp>
        <p:nvSpPr>
          <p:cNvPr id="7" name="Rechteck 6"/>
          <p:cNvSpPr/>
          <p:nvPr/>
        </p:nvSpPr>
        <p:spPr>
          <a:xfrm>
            <a:off x="511784" y="6174962"/>
            <a:ext cx="9144000" cy="369332"/>
          </a:xfrm>
          <a:prstGeom prst="rect">
            <a:avLst/>
          </a:prstGeom>
        </p:spPr>
        <p:txBody>
          <a:bodyPr wrap="square">
            <a:spAutoFit/>
          </a:bodyPr>
          <a:lstStyle/>
          <a:p>
            <a:pPr marL="285750" indent="-285750" defTabSz="457200">
              <a:spcBef>
                <a:spcPts val="1200"/>
              </a:spcBef>
              <a:buFont typeface="Wingdings"/>
              <a:buChar char="à"/>
              <a:defRPr/>
            </a:pPr>
            <a:r>
              <a:rPr lang="de-DE" dirty="0" err="1">
                <a:solidFill>
                  <a:prstClr val="black"/>
                </a:solidFill>
                <a:latin typeface="Arial" pitchFamily="34" charset="0"/>
                <a:cs typeface="Arial" pitchFamily="34" charset="0"/>
                <a:sym typeface="Wingdings" pitchFamily="2" charset="2"/>
              </a:rPr>
              <a:t>Kompensation durch Mineraldüngung eingeschränkt</a:t>
            </a:r>
            <a:r>
              <a:rPr lang="de-DE" dirty="0">
                <a:solidFill>
                  <a:prstClr val="black"/>
                </a:solidFill>
                <a:latin typeface="Arial" pitchFamily="34" charset="0"/>
                <a:cs typeface="Arial" pitchFamily="34" charset="0"/>
                <a:sym typeface="Wingdings" pitchFamily="2" charset="2"/>
              </a:rPr>
              <a:t> durch </a:t>
            </a:r>
            <a:r>
              <a:rPr lang="de-DE" dirty="0" err="1">
                <a:solidFill>
                  <a:prstClr val="black"/>
                </a:solidFill>
                <a:latin typeface="Arial" pitchFamily="34" charset="0"/>
                <a:cs typeface="Arial" pitchFamily="34" charset="0"/>
                <a:sym typeface="Wingdings" pitchFamily="2" charset="2"/>
              </a:rPr>
              <a:t>N-Nachfragewerte</a:t>
            </a:r>
            <a:endParaRPr lang="en-US" dirty="0">
              <a:solidFill>
                <a:prstClr val="black"/>
              </a:solidFill>
              <a:latin typeface="Arial" pitchFamily="34" charset="0"/>
              <a:cs typeface="Arial" pitchFamily="34" charset="0"/>
              <a:sym typeface="Wingdings" pitchFamily="2" charset="2"/>
            </a:endParaRPr>
          </a:p>
        </p:txBody>
      </p:sp>
    </p:spTree>
    <p:extLst>
      <p:ext uri="{BB962C8B-B14F-4D97-AF65-F5344CB8AC3E}">
        <p14:creationId xmlns:p14="http://schemas.microsoft.com/office/powerpoint/2010/main" val="136231015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477863"/>
            <a:ext cx="8026791" cy="1200329"/>
          </a:xfrm>
          <a:prstGeom prst="rect">
            <a:avLst/>
          </a:prstGeom>
        </p:spPr>
        <p:txBody>
          <a:bodyPr wrap="square">
            <a:spAutoFit/>
          </a:bodyPr>
          <a:lstStyle/>
          <a:p>
            <a:pPr marL="285750" indent="-285750" defTabSz="457200">
              <a:spcBef>
                <a:spcPts val="1200"/>
              </a:spcBef>
              <a:buFont typeface="Wingdings"/>
              <a:buChar char="à"/>
              <a:defRPr/>
            </a:pPr>
            <a:r>
              <a:rPr lang="de-DE" sz="2400" b="1" dirty="0">
                <a:solidFill>
                  <a:prstClr val="black"/>
                </a:solidFill>
                <a:latin typeface="Arial" pitchFamily="34" charset="0"/>
                <a:cs typeface="Arial" pitchFamily="34" charset="0"/>
                <a:sym typeface="Wingdings" pitchFamily="2" charset="2"/>
              </a:rPr>
              <a:t>Die Anwendung von Gülle vor der </a:t>
            </a:r>
            <a:r>
              <a:rPr lang="de-DE" sz="2400" b="1" dirty="0" err="1">
                <a:solidFill>
                  <a:prstClr val="black"/>
                </a:solidFill>
                <a:latin typeface="Arial" pitchFamily="34" charset="0"/>
                <a:cs typeface="Arial" pitchFamily="34" charset="0"/>
                <a:sym typeface="Wingdings" pitchFamily="2" charset="2"/>
              </a:rPr>
              <a:t>Auswaschsungsphase</a:t>
            </a:r>
            <a:r>
              <a:rPr lang="de-DE" sz="2400" b="1" dirty="0">
                <a:solidFill>
                  <a:prstClr val="black"/>
                </a:solidFill>
                <a:latin typeface="Arial" pitchFamily="34" charset="0"/>
                <a:cs typeface="Arial" pitchFamily="34" charset="0"/>
                <a:sym typeface="Wingdings" pitchFamily="2" charset="2"/>
              </a:rPr>
              <a:t> führt zu höheren Verlusten und einer geringeren Anlagenverfügbarkeit</a:t>
            </a:r>
            <a:r>
              <a:rPr lang="de-DE" sz="2400" b="1" dirty="0">
                <a:solidFill>
                  <a:srgbClr val="FF0000"/>
                </a:solidFill>
                <a:latin typeface="Arial" pitchFamily="34" charset="0"/>
                <a:cs typeface="Arial" pitchFamily="34" charset="0"/>
                <a:sym typeface="Wingdings" pitchFamily="2" charset="2"/>
              </a:rPr>
              <a:t> N </a:t>
            </a:r>
            <a:endParaRPr lang="en-US" sz="2400" b="1" dirty="0">
              <a:solidFill>
                <a:prstClr val="black"/>
              </a:solidFill>
              <a:latin typeface="Arial" pitchFamily="34" charset="0"/>
              <a:cs typeface="Arial" pitchFamily="34" charset="0"/>
              <a:sym typeface="Wingdings" pitchFamily="2" charset="2"/>
            </a:endParaRPr>
          </a:p>
        </p:txBody>
      </p:sp>
      <p:grpSp>
        <p:nvGrpSpPr>
          <p:cNvPr id="6" name="Gruppieren 5"/>
          <p:cNvGrpSpPr/>
          <p:nvPr/>
        </p:nvGrpSpPr>
        <p:grpSpPr>
          <a:xfrm>
            <a:off x="949716" y="2251580"/>
            <a:ext cx="7077075" cy="3528392"/>
            <a:chOff x="1033463" y="1690688"/>
            <a:chExt cx="7077075" cy="3528392"/>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3463" y="1690688"/>
              <a:ext cx="707707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6750770" y="4911303"/>
              <a:ext cx="1359768" cy="307777"/>
            </a:xfrm>
            <a:prstGeom prst="rect">
              <a:avLst/>
            </a:prstGeom>
            <a:noFill/>
          </p:spPr>
          <p:txBody>
            <a:bodyPr wrap="square" rtlCol="0">
              <a:spAutoFit/>
            </a:bodyPr>
            <a:lstStyle/>
            <a:p>
              <a:pPr defTabSz="457200">
                <a:defRPr/>
              </a:pPr>
              <a:r>
                <a:rPr lang="de-DE" sz="1400" b="1" dirty="0">
                  <a:solidFill>
                    <a:prstClr val="black"/>
                  </a:solidFill>
                </a:rPr>
                <a:t>(ADAS, 2013)</a:t>
              </a:r>
            </a:p>
          </p:txBody>
        </p:sp>
      </p:grpSp>
    </p:spTree>
    <p:extLst>
      <p:ext uri="{BB962C8B-B14F-4D97-AF65-F5344CB8AC3E}">
        <p14:creationId xmlns:p14="http://schemas.microsoft.com/office/powerpoint/2010/main" val="365396368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09402"/>
            <a:ext cx="7436232" cy="830997"/>
          </a:xfrm>
          <a:prstGeom prst="rect">
            <a:avLst/>
          </a:prstGeom>
        </p:spPr>
        <p:txBody>
          <a:bodyPr wrap="square">
            <a:spAutoFit/>
          </a:bodyPr>
          <a:lstStyle/>
          <a:p>
            <a:pPr marL="285750" indent="-285750" defTabSz="457200">
              <a:spcBef>
                <a:spcPts val="1200"/>
              </a:spcBef>
              <a:buFont typeface="Wingdings"/>
              <a:buChar char="à"/>
              <a:defRPr/>
            </a:pPr>
            <a:r>
              <a:rPr lang="de-DE" sz="2400" b="1" dirty="0" err="1">
                <a:solidFill>
                  <a:prstClr val="black"/>
                </a:solidFill>
                <a:latin typeface="Arial" pitchFamily="34" charset="0"/>
                <a:cs typeface="Arial" pitchFamily="34" charset="0"/>
                <a:sym typeface="Wingdings" pitchFamily="2" charset="2"/>
              </a:rPr>
              <a:t>Folgen einer geringen N-Nutzung für die Nährstoffbilanz</a:t>
            </a:r>
            <a:r>
              <a:rPr lang="de-DE" sz="2400" b="1" dirty="0">
                <a:solidFill>
                  <a:prstClr val="black"/>
                </a:solidFill>
                <a:latin typeface="Arial" pitchFamily="34" charset="0"/>
                <a:cs typeface="Arial" pitchFamily="34" charset="0"/>
                <a:sym typeface="Wingdings" pitchFamily="2" charset="2"/>
              </a:rPr>
              <a:t> auf </a:t>
            </a:r>
            <a:r>
              <a:rPr lang="de-DE" sz="2400" b="1" dirty="0" err="1">
                <a:solidFill>
                  <a:prstClr val="black"/>
                </a:solidFill>
                <a:latin typeface="Arial" pitchFamily="34" charset="0"/>
                <a:cs typeface="Arial" pitchFamily="34" charset="0"/>
                <a:sym typeface="Wingdings" pitchFamily="2" charset="2"/>
              </a:rPr>
              <a:t>Grünland </a:t>
            </a:r>
            <a:endParaRPr lang="en-US" sz="2400" b="1" dirty="0">
              <a:solidFill>
                <a:prstClr val="black"/>
              </a:solidFill>
              <a:latin typeface="Arial" pitchFamily="34" charset="0"/>
              <a:cs typeface="Arial" pitchFamily="34" charset="0"/>
              <a:sym typeface="Wingdings" pitchFamily="2" charset="2"/>
            </a:endParaRPr>
          </a:p>
        </p:txBody>
      </p:sp>
      <p:graphicFrame>
        <p:nvGraphicFramePr>
          <p:cNvPr id="7" name="Tabelle 6"/>
          <p:cNvGraphicFramePr>
            <a:graphicFrameLocks noGrp="1"/>
          </p:cNvGraphicFramePr>
          <p:nvPr/>
        </p:nvGraphicFramePr>
        <p:xfrm>
          <a:off x="268005" y="1862134"/>
          <a:ext cx="4104341" cy="1774046"/>
        </p:xfrm>
        <a:graphic>
          <a:graphicData uri="http://schemas.openxmlformats.org/drawingml/2006/table">
            <a:tbl>
              <a:tblPr/>
              <a:tblGrid>
                <a:gridCol w="2031605">
                  <a:extLst>
                    <a:ext uri="{9D8B030D-6E8A-4147-A177-3AD203B41FA5}">
                      <a16:colId xmlns:a16="http://schemas.microsoft.com/office/drawing/2014/main" val="20000"/>
                    </a:ext>
                  </a:extLst>
                </a:gridCol>
                <a:gridCol w="1083521">
                  <a:extLst>
                    <a:ext uri="{9D8B030D-6E8A-4147-A177-3AD203B41FA5}">
                      <a16:colId xmlns:a16="http://schemas.microsoft.com/office/drawing/2014/main" val="20001"/>
                    </a:ext>
                  </a:extLst>
                </a:gridCol>
                <a:gridCol w="989215">
                  <a:extLst>
                    <a:ext uri="{9D8B030D-6E8A-4147-A177-3AD203B41FA5}">
                      <a16:colId xmlns:a16="http://schemas.microsoft.com/office/drawing/2014/main" val="20002"/>
                    </a:ext>
                  </a:extLst>
                </a:gridCol>
              </a:tblGrid>
              <a:tr h="319131">
                <a:tc>
                  <a:txBody>
                    <a:bodyPr/>
                    <a:lstStyle/>
                    <a:p>
                      <a:pPr algn="l" fontAlgn="b"/>
                      <a:r>
                        <a:rPr lang="de-DE" sz="1800" b="1" i="0" u="none" strike="noStrike" dirty="0">
                          <a:solidFill>
                            <a:srgbClr val="000000"/>
                          </a:solidFill>
                          <a:effectLst/>
                          <a:latin typeface="Arial"/>
                        </a:rPr>
                        <a:t>N Eingang</a:t>
                      </a: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gridSpan="2">
                  <a:txBody>
                    <a:bodyPr/>
                    <a:lstStyle/>
                    <a:p>
                      <a:pPr algn="ctr" fontAlgn="b"/>
                      <a:r>
                        <a:rPr lang="de-DE" sz="1800" b="1" i="0" u="none" strike="noStrike" dirty="0">
                          <a:solidFill>
                            <a:srgbClr val="000000"/>
                          </a:solidFill>
                          <a:effectLst/>
                          <a:latin typeface="Arial"/>
                        </a:rPr>
                        <a:t>4 </a:t>
                      </a:r>
                      <a:r>
                        <a:rPr lang="de-DE" sz="1800" b="1" i="0" u="none" strike="noStrike" dirty="0" err="1">
                          <a:solidFill>
                            <a:srgbClr val="000000"/>
                          </a:solidFill>
                          <a:effectLst/>
                          <a:latin typeface="Arial"/>
                        </a:rPr>
                        <a:t>Schnitte</a:t>
                      </a:r>
                      <a:r>
                        <a:rPr lang="de-DE" sz="1800" b="1" i="0" u="none" strike="noStrike" dirty="0">
                          <a:solidFill>
                            <a:srgbClr val="000000"/>
                          </a:solidFill>
                          <a:effectLst/>
                          <a:latin typeface="Arial"/>
                        </a:rPr>
                        <a:t>,</a:t>
                      </a:r>
                      <a:r>
                        <a:rPr lang="de-DE" sz="1800" b="1" i="0" u="none" strike="noStrike" dirty="0" err="1">
                          <a:solidFill>
                            <a:srgbClr val="000000"/>
                          </a:solidFill>
                          <a:effectLst/>
                          <a:latin typeface="Arial"/>
                        </a:rPr>
                        <a:t> sandiger Boden</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tc hMerge="1">
                  <a:txBody>
                    <a:bodyPr/>
                    <a:lstStyle/>
                    <a:p>
                      <a:endParaRPr lang="de-DE"/>
                    </a:p>
                  </a:txBody>
                  <a:tcPr/>
                </a:tc>
                <a:extLst>
                  <a:ext uri="{0D108BD9-81ED-4DB2-BD59-A6C34878D82A}">
                    <a16:rowId xmlns:a16="http://schemas.microsoft.com/office/drawing/2014/main" val="10000"/>
                  </a:ext>
                </a:extLst>
              </a:tr>
              <a:tr h="351513">
                <a:tc>
                  <a:txBody>
                    <a:bodyPr/>
                    <a:lstStyle/>
                    <a:p>
                      <a:pPr algn="l" fontAlgn="b"/>
                      <a:r>
                        <a:rPr lang="de-DE" sz="1800" b="1" i="0" u="none" strike="noStrike" dirty="0">
                          <a:solidFill>
                            <a:srgbClr val="000000"/>
                          </a:solidFill>
                          <a:effectLst/>
                          <a:latin typeface="Arial"/>
                        </a:rPr>
                        <a:t>N</a:t>
                      </a:r>
                      <a:r>
                        <a:rPr lang="de-DE" sz="1800" b="1" i="0" u="none" strike="noStrike" dirty="0" err="1">
                          <a:solidFill>
                            <a:srgbClr val="000000"/>
                          </a:solidFill>
                          <a:effectLst/>
                          <a:latin typeface="Arial"/>
                        </a:rPr>
                        <a:t> Bedarf</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218</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572986">
                <a:tc>
                  <a:txBody>
                    <a:bodyPr/>
                    <a:lstStyle/>
                    <a:p>
                      <a:pPr algn="l" fontAlgn="b"/>
                      <a:r>
                        <a:rPr lang="de-DE" sz="1800" b="1" i="0" u="none" strike="noStrike" dirty="0" err="1">
                          <a:solidFill>
                            <a:srgbClr val="000000"/>
                          </a:solidFill>
                          <a:effectLst/>
                          <a:latin typeface="Arial"/>
                        </a:rPr>
                        <a:t>Organisch</a:t>
                      </a:r>
                      <a:r>
                        <a:rPr lang="de-DE" sz="1800" b="1" i="0" u="none" strike="noStrike" dirty="0">
                          <a:solidFill>
                            <a:srgbClr val="000000"/>
                          </a:solidFill>
                          <a:effectLst/>
                          <a:latin typeface="Arial"/>
                        </a:rPr>
                        <a:t> N 170 kg/ha </a:t>
                      </a:r>
                      <a:r>
                        <a:rPr lang="de-DE" sz="1800" b="1" i="0" u="none" strike="noStrike" dirty="0">
                          <a:solidFill>
                            <a:srgbClr val="0000FF"/>
                          </a:solidFill>
                          <a:effectLst/>
                          <a:latin typeface="Arial"/>
                        </a:rPr>
                        <a:t>* 40%ig</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68</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1382">
                <a:tc>
                  <a:txBody>
                    <a:bodyPr/>
                    <a:lstStyle/>
                    <a:p>
                      <a:pPr algn="l" fontAlgn="b"/>
                      <a:r>
                        <a:rPr lang="de-DE" sz="1800" b="1" i="0" u="none" strike="noStrike" dirty="0" err="1">
                          <a:solidFill>
                            <a:srgbClr val="000000"/>
                          </a:solidFill>
                          <a:effectLst/>
                          <a:latin typeface="Arial"/>
                        </a:rPr>
                        <a:t>Mineral</a:t>
                      </a:r>
                      <a:r>
                        <a:rPr lang="de-DE" sz="1800" b="1" i="0" u="none" strike="noStrike" baseline="0" dirty="0">
                          <a:solidFill>
                            <a:srgbClr val="000000"/>
                          </a:solidFill>
                          <a:effectLst/>
                          <a:latin typeface="Arial"/>
                        </a:rPr>
                        <a:t> 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150</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3"/>
                  </a:ext>
                </a:extLst>
              </a:tr>
            </a:tbl>
          </a:graphicData>
        </a:graphic>
      </p:graphicFrame>
      <p:graphicFrame>
        <p:nvGraphicFramePr>
          <p:cNvPr id="8" name="Tabelle 7"/>
          <p:cNvGraphicFramePr>
            <a:graphicFrameLocks noGrp="1"/>
          </p:cNvGraphicFramePr>
          <p:nvPr/>
        </p:nvGraphicFramePr>
        <p:xfrm>
          <a:off x="267608" y="3779851"/>
          <a:ext cx="4104738" cy="1503350"/>
        </p:xfrm>
        <a:graphic>
          <a:graphicData uri="http://schemas.openxmlformats.org/drawingml/2006/table">
            <a:tbl>
              <a:tblPr/>
              <a:tblGrid>
                <a:gridCol w="2006824">
                  <a:extLst>
                    <a:ext uri="{9D8B030D-6E8A-4147-A177-3AD203B41FA5}">
                      <a16:colId xmlns:a16="http://schemas.microsoft.com/office/drawing/2014/main" val="20000"/>
                    </a:ext>
                  </a:extLst>
                </a:gridCol>
                <a:gridCol w="2097914">
                  <a:extLst>
                    <a:ext uri="{9D8B030D-6E8A-4147-A177-3AD203B41FA5}">
                      <a16:colId xmlns:a16="http://schemas.microsoft.com/office/drawing/2014/main" val="20001"/>
                    </a:ext>
                  </a:extLst>
                </a:gridCol>
              </a:tblGrid>
              <a:tr h="300670">
                <a:tc>
                  <a:txBody>
                    <a:bodyPr/>
                    <a:lstStyle/>
                    <a:p>
                      <a:pPr algn="l" fontAlgn="b"/>
                      <a:r>
                        <a:rPr lang="de-DE" sz="1800" b="1" i="0" u="none" strike="noStrike" dirty="0" err="1">
                          <a:solidFill>
                            <a:srgbClr val="000000"/>
                          </a:solidFill>
                          <a:effectLst/>
                          <a:latin typeface="Arial"/>
                        </a:rPr>
                        <a:t>N-Saldo</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0"/>
                  </a:ext>
                </a:extLst>
              </a:tr>
              <a:tr h="300670">
                <a:tc>
                  <a:txBody>
                    <a:bodyPr/>
                    <a:lstStyle/>
                    <a:p>
                      <a:pPr algn="l" fontAlgn="b"/>
                      <a:r>
                        <a:rPr lang="de-DE" sz="1800" b="1" i="0" u="none" strike="noStrike" dirty="0" err="1">
                          <a:solidFill>
                            <a:srgbClr val="000000"/>
                          </a:solidFill>
                          <a:effectLst/>
                          <a:latin typeface="Arial"/>
                        </a:rPr>
                        <a:t>Mineral</a:t>
                      </a:r>
                      <a:r>
                        <a:rPr lang="de-DE" sz="1800" b="1" i="0" u="none" strike="noStrike" baseline="0" dirty="0">
                          <a:solidFill>
                            <a:srgbClr val="000000"/>
                          </a:solidFill>
                          <a:effectLst/>
                          <a:latin typeface="Arial"/>
                        </a:rPr>
                        <a:t> 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150</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300670">
                <a:tc>
                  <a:txBody>
                    <a:bodyPr/>
                    <a:lstStyle/>
                    <a:p>
                      <a:pPr algn="l" fontAlgn="b"/>
                      <a:r>
                        <a:rPr lang="de-DE" sz="1800" b="1" i="0" u="none" strike="noStrike" dirty="0">
                          <a:solidFill>
                            <a:srgbClr val="000000"/>
                          </a:solidFill>
                          <a:effectLst/>
                          <a:latin typeface="Arial"/>
                        </a:rPr>
                        <a:t>*N </a:t>
                      </a:r>
                      <a:r>
                        <a:rPr lang="de-DE" sz="1800" b="1" i="0" u="none" strike="noStrike" dirty="0" err="1">
                          <a:solidFill>
                            <a:srgbClr val="000000"/>
                          </a:solidFill>
                          <a:effectLst/>
                          <a:latin typeface="Arial"/>
                        </a:rPr>
                        <a:t>aus der Gülle</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800" b="1" i="0" u="none" strike="noStrike" dirty="0">
                          <a:solidFill>
                            <a:srgbClr val="000000"/>
                          </a:solidFill>
                          <a:effectLst/>
                          <a:latin typeface="Arial"/>
                        </a:rPr>
                        <a:t>128</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0002"/>
                  </a:ext>
                </a:extLst>
              </a:tr>
              <a:tr h="300670">
                <a:tc>
                  <a:txBody>
                    <a:bodyPr/>
                    <a:lstStyle/>
                    <a:p>
                      <a:pPr algn="l" fontAlgn="b"/>
                      <a:r>
                        <a:rPr lang="de-DE" sz="1800" b="1" i="0" u="none" strike="noStrike" dirty="0">
                          <a:solidFill>
                            <a:srgbClr val="000000"/>
                          </a:solidFill>
                          <a:effectLst/>
                          <a:latin typeface="Arial"/>
                        </a:rPr>
                        <a:t>N </a:t>
                      </a:r>
                      <a:r>
                        <a:rPr lang="de-DE" sz="1800" b="1" i="0" u="none" strike="noStrike" dirty="0" err="1">
                          <a:solidFill>
                            <a:srgbClr val="000000"/>
                          </a:solidFill>
                          <a:effectLst/>
                          <a:latin typeface="Arial"/>
                        </a:rPr>
                        <a:t>Ertrag Gras</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198</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0670">
                <a:tc>
                  <a:txBody>
                    <a:bodyPr/>
                    <a:lstStyle/>
                    <a:p>
                      <a:pPr algn="l" fontAlgn="b"/>
                      <a:r>
                        <a:rPr lang="de-DE" sz="1800" b="1" i="0" u="none" strike="noStrike" dirty="0" err="1">
                          <a:solidFill>
                            <a:srgbClr val="000000"/>
                          </a:solidFill>
                          <a:effectLst/>
                          <a:latin typeface="Arial"/>
                        </a:rPr>
                        <a:t>N-Saldo</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FF0000"/>
                          </a:solidFill>
                          <a:effectLst/>
                          <a:latin typeface="Arial"/>
                        </a:rPr>
                        <a:t>80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4"/>
                  </a:ext>
                </a:extLst>
              </a:tr>
            </a:tbl>
          </a:graphicData>
        </a:graphic>
      </p:graphicFrame>
      <p:graphicFrame>
        <p:nvGraphicFramePr>
          <p:cNvPr id="11" name="Tabelle 10"/>
          <p:cNvGraphicFramePr>
            <a:graphicFrameLocks noGrp="1"/>
          </p:cNvGraphicFramePr>
          <p:nvPr/>
        </p:nvGraphicFramePr>
        <p:xfrm>
          <a:off x="4644008" y="3779851"/>
          <a:ext cx="4339888" cy="1503350"/>
        </p:xfrm>
        <a:graphic>
          <a:graphicData uri="http://schemas.openxmlformats.org/drawingml/2006/table">
            <a:tbl>
              <a:tblPr/>
              <a:tblGrid>
                <a:gridCol w="2396069">
                  <a:extLst>
                    <a:ext uri="{9D8B030D-6E8A-4147-A177-3AD203B41FA5}">
                      <a16:colId xmlns:a16="http://schemas.microsoft.com/office/drawing/2014/main" val="20000"/>
                    </a:ext>
                  </a:extLst>
                </a:gridCol>
                <a:gridCol w="1943819">
                  <a:extLst>
                    <a:ext uri="{9D8B030D-6E8A-4147-A177-3AD203B41FA5}">
                      <a16:colId xmlns:a16="http://schemas.microsoft.com/office/drawing/2014/main" val="20001"/>
                    </a:ext>
                  </a:extLst>
                </a:gridCol>
              </a:tblGrid>
              <a:tr h="300670">
                <a:tc>
                  <a:txBody>
                    <a:bodyPr/>
                    <a:lstStyle/>
                    <a:p>
                      <a:pPr algn="l" fontAlgn="b"/>
                      <a:r>
                        <a:rPr lang="de-DE" sz="1800" b="1" i="0" u="none" strike="noStrike" dirty="0" err="1">
                          <a:solidFill>
                            <a:srgbClr val="000000"/>
                          </a:solidFill>
                          <a:effectLst/>
                          <a:latin typeface="Arial"/>
                        </a:rPr>
                        <a:t>N-Saldo</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0"/>
                  </a:ext>
                </a:extLst>
              </a:tr>
              <a:tr h="300670">
                <a:tc>
                  <a:txBody>
                    <a:bodyPr/>
                    <a:lstStyle/>
                    <a:p>
                      <a:pPr algn="l" fontAlgn="b"/>
                      <a:r>
                        <a:rPr lang="de-DE" sz="1800" b="1" i="0" u="none" strike="noStrike" dirty="0" err="1">
                          <a:solidFill>
                            <a:srgbClr val="000000"/>
                          </a:solidFill>
                          <a:effectLst/>
                          <a:latin typeface="Arial"/>
                        </a:rPr>
                        <a:t>Mineral</a:t>
                      </a:r>
                      <a:r>
                        <a:rPr lang="de-DE" sz="1800" b="1" i="0" u="none" strike="noStrike" baseline="0" dirty="0">
                          <a:solidFill>
                            <a:srgbClr val="000000"/>
                          </a:solidFill>
                          <a:effectLst/>
                          <a:latin typeface="Arial"/>
                        </a:rPr>
                        <a:t> N</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99</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300670">
                <a:tc>
                  <a:txBody>
                    <a:bodyPr/>
                    <a:lstStyle/>
                    <a:p>
                      <a:pPr algn="l" fontAlgn="b"/>
                      <a:r>
                        <a:rPr lang="de-DE" sz="1800" b="1" i="0" u="none" strike="noStrike" dirty="0">
                          <a:solidFill>
                            <a:srgbClr val="000000"/>
                          </a:solidFill>
                          <a:effectLst/>
                          <a:latin typeface="Arial"/>
                        </a:rPr>
                        <a:t>*N </a:t>
                      </a:r>
                      <a:r>
                        <a:rPr lang="de-DE" sz="1800" b="1" i="0" u="none" strike="noStrike" dirty="0" err="1">
                          <a:solidFill>
                            <a:srgbClr val="000000"/>
                          </a:solidFill>
                          <a:effectLst/>
                          <a:latin typeface="Arial"/>
                        </a:rPr>
                        <a:t>aus der Gülle</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800" b="1" i="0" u="none" strike="noStrike" dirty="0">
                          <a:solidFill>
                            <a:srgbClr val="000000"/>
                          </a:solidFill>
                          <a:effectLst/>
                          <a:latin typeface="Arial"/>
                        </a:rPr>
                        <a:t>128</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0002"/>
                  </a:ext>
                </a:extLst>
              </a:tr>
              <a:tr h="300670">
                <a:tc>
                  <a:txBody>
                    <a:bodyPr/>
                    <a:lstStyle/>
                    <a:p>
                      <a:pPr algn="l" fontAlgn="b"/>
                      <a:r>
                        <a:rPr lang="de-DE" sz="1800" b="1" i="0" u="none" strike="noStrike" dirty="0">
                          <a:solidFill>
                            <a:srgbClr val="000000"/>
                          </a:solidFill>
                          <a:effectLst/>
                          <a:latin typeface="Arial"/>
                        </a:rPr>
                        <a:t>N </a:t>
                      </a:r>
                      <a:r>
                        <a:rPr lang="de-DE" sz="1800" b="1" i="0" u="none" strike="noStrike" dirty="0" err="1">
                          <a:solidFill>
                            <a:srgbClr val="000000"/>
                          </a:solidFill>
                          <a:effectLst/>
                          <a:latin typeface="Arial"/>
                        </a:rPr>
                        <a:t>Ertrag Gras</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198</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0670">
                <a:tc>
                  <a:txBody>
                    <a:bodyPr/>
                    <a:lstStyle/>
                    <a:p>
                      <a:pPr algn="l" fontAlgn="b"/>
                      <a:r>
                        <a:rPr lang="de-DE" sz="1800" b="1" i="0" u="none" strike="noStrike" dirty="0" err="1">
                          <a:solidFill>
                            <a:srgbClr val="000000"/>
                          </a:solidFill>
                          <a:effectLst/>
                          <a:latin typeface="Arial"/>
                        </a:rPr>
                        <a:t>N-Saldo</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29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4"/>
                  </a:ext>
                </a:extLst>
              </a:tr>
            </a:tbl>
          </a:graphicData>
        </a:graphic>
      </p:graphicFrame>
      <p:graphicFrame>
        <p:nvGraphicFramePr>
          <p:cNvPr id="12" name="Tabelle 11"/>
          <p:cNvGraphicFramePr>
            <a:graphicFrameLocks noGrp="1"/>
          </p:cNvGraphicFramePr>
          <p:nvPr/>
        </p:nvGraphicFramePr>
        <p:xfrm>
          <a:off x="4627920" y="1862134"/>
          <a:ext cx="4355976" cy="1765856"/>
        </p:xfrm>
        <a:graphic>
          <a:graphicData uri="http://schemas.openxmlformats.org/drawingml/2006/table">
            <a:tbl>
              <a:tblPr/>
              <a:tblGrid>
                <a:gridCol w="2132252">
                  <a:extLst>
                    <a:ext uri="{9D8B030D-6E8A-4147-A177-3AD203B41FA5}">
                      <a16:colId xmlns:a16="http://schemas.microsoft.com/office/drawing/2014/main" val="20000"/>
                    </a:ext>
                  </a:extLst>
                </a:gridCol>
                <a:gridCol w="1137200">
                  <a:extLst>
                    <a:ext uri="{9D8B030D-6E8A-4147-A177-3AD203B41FA5}">
                      <a16:colId xmlns:a16="http://schemas.microsoft.com/office/drawing/2014/main" val="20001"/>
                    </a:ext>
                  </a:extLst>
                </a:gridCol>
                <a:gridCol w="1086524">
                  <a:extLst>
                    <a:ext uri="{9D8B030D-6E8A-4147-A177-3AD203B41FA5}">
                      <a16:colId xmlns:a16="http://schemas.microsoft.com/office/drawing/2014/main" val="20002"/>
                    </a:ext>
                  </a:extLst>
                </a:gridCol>
              </a:tblGrid>
              <a:tr h="304477">
                <a:tc>
                  <a:txBody>
                    <a:bodyPr/>
                    <a:lstStyle/>
                    <a:p>
                      <a:pPr algn="l" fontAlgn="b"/>
                      <a:r>
                        <a:rPr lang="de-DE" sz="1800" b="1" i="0" u="none" strike="noStrike" dirty="0">
                          <a:solidFill>
                            <a:srgbClr val="000000"/>
                          </a:solidFill>
                          <a:effectLst/>
                          <a:latin typeface="Arial"/>
                        </a:rPr>
                        <a:t>N Eingang</a:t>
                      </a: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gridSpan="2">
                  <a:txBody>
                    <a:bodyPr/>
                    <a:lstStyle/>
                    <a:p>
                      <a:pPr algn="ctr" fontAlgn="b"/>
                      <a:r>
                        <a:rPr lang="de-DE" sz="1800" b="1" i="0" u="none" strike="noStrike" dirty="0">
                          <a:solidFill>
                            <a:srgbClr val="000000"/>
                          </a:solidFill>
                          <a:effectLst/>
                          <a:latin typeface="Arial"/>
                        </a:rPr>
                        <a:t>4 </a:t>
                      </a:r>
                      <a:r>
                        <a:rPr lang="de-DE" sz="1800" b="1" i="0" u="none" strike="noStrike" dirty="0" err="1">
                          <a:solidFill>
                            <a:srgbClr val="000000"/>
                          </a:solidFill>
                          <a:effectLst/>
                          <a:latin typeface="Arial"/>
                        </a:rPr>
                        <a:t>Schnitte</a:t>
                      </a:r>
                      <a:r>
                        <a:rPr lang="de-DE" sz="1800" b="1" i="0" u="none" strike="noStrike" dirty="0">
                          <a:solidFill>
                            <a:srgbClr val="000000"/>
                          </a:solidFill>
                          <a:effectLst/>
                          <a:latin typeface="Arial"/>
                        </a:rPr>
                        <a:t>, </a:t>
                      </a:r>
                      <a:r>
                        <a:rPr lang="de-DE" sz="1800" b="1" i="0" u="none" strike="noStrike" dirty="0" err="1">
                          <a:solidFill>
                            <a:srgbClr val="000000"/>
                          </a:solidFill>
                          <a:effectLst/>
                          <a:latin typeface="Arial"/>
                        </a:rPr>
                        <a:t>sandiger Boden</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tc hMerge="1">
                  <a:txBody>
                    <a:bodyPr/>
                    <a:lstStyle/>
                    <a:p>
                      <a:endParaRPr lang="de-DE"/>
                    </a:p>
                  </a:txBody>
                  <a:tcPr/>
                </a:tc>
                <a:extLst>
                  <a:ext uri="{0D108BD9-81ED-4DB2-BD59-A6C34878D82A}">
                    <a16:rowId xmlns:a16="http://schemas.microsoft.com/office/drawing/2014/main" val="10000"/>
                  </a:ext>
                </a:extLst>
              </a:tr>
              <a:tr h="304477">
                <a:tc>
                  <a:txBody>
                    <a:bodyPr/>
                    <a:lstStyle/>
                    <a:p>
                      <a:pPr algn="l" fontAlgn="b"/>
                      <a:r>
                        <a:rPr lang="de-DE" sz="1800" b="1" i="0" u="none" strike="noStrike" dirty="0">
                          <a:solidFill>
                            <a:srgbClr val="000000"/>
                          </a:solidFill>
                          <a:effectLst/>
                          <a:latin typeface="Arial"/>
                        </a:rPr>
                        <a:t>N</a:t>
                      </a:r>
                      <a:r>
                        <a:rPr lang="de-DE" sz="1800" b="1" i="0" u="none" strike="noStrike" dirty="0" err="1">
                          <a:solidFill>
                            <a:srgbClr val="000000"/>
                          </a:solidFill>
                          <a:effectLst/>
                          <a:latin typeface="Arial"/>
                        </a:rPr>
                        <a:t> Bedarf</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l"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218</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598737">
                <a:tc>
                  <a:txBody>
                    <a:bodyPr/>
                    <a:lstStyle/>
                    <a:p>
                      <a:pPr algn="l" fontAlgn="b"/>
                      <a:r>
                        <a:rPr lang="de-DE" sz="1800" b="1" i="0" u="none" strike="noStrike" dirty="0" err="1">
                          <a:solidFill>
                            <a:srgbClr val="000000"/>
                          </a:solidFill>
                          <a:effectLst/>
                          <a:latin typeface="Arial"/>
                        </a:rPr>
                        <a:t>Organisch</a:t>
                      </a:r>
                      <a:r>
                        <a:rPr lang="de-DE" sz="1800" b="1" i="0" u="none" strike="noStrike" dirty="0">
                          <a:solidFill>
                            <a:srgbClr val="000000"/>
                          </a:solidFill>
                          <a:effectLst/>
                          <a:latin typeface="Arial"/>
                        </a:rPr>
                        <a:t> N 170 kg/ha </a:t>
                      </a:r>
                      <a:r>
                        <a:rPr lang="de-DE" sz="1800" b="1" i="0" u="none" strike="noStrike" dirty="0">
                          <a:solidFill>
                            <a:srgbClr val="0000FF"/>
                          </a:solidFill>
                          <a:effectLst/>
                          <a:latin typeface="Arial"/>
                        </a:rPr>
                        <a:t>* 70%ig</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119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4477">
                <a:tc>
                  <a:txBody>
                    <a:bodyPr/>
                    <a:lstStyle/>
                    <a:p>
                      <a:pPr algn="l" fontAlgn="b"/>
                      <a:r>
                        <a:rPr lang="de-DE" sz="1800" b="1" i="0" u="none" strike="noStrike" dirty="0" err="1">
                          <a:solidFill>
                            <a:srgbClr val="000000"/>
                          </a:solidFill>
                          <a:effectLst/>
                          <a:latin typeface="Arial"/>
                        </a:rPr>
                        <a:t>Mineral</a:t>
                      </a:r>
                      <a:r>
                        <a:rPr lang="de-DE" sz="1800" b="1" i="0" u="none" strike="noStrike" baseline="0" dirty="0">
                          <a:solidFill>
                            <a:srgbClr val="000000"/>
                          </a:solidFill>
                          <a:effectLst/>
                          <a:latin typeface="Arial"/>
                        </a:rPr>
                        <a:t> 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l"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99</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3"/>
                  </a:ext>
                </a:extLst>
              </a:tr>
            </a:tbl>
          </a:graphicData>
        </a:graphic>
      </p:graphicFrame>
      <p:sp>
        <p:nvSpPr>
          <p:cNvPr id="13" name="Textfeld 12"/>
          <p:cNvSpPr txBox="1"/>
          <p:nvPr/>
        </p:nvSpPr>
        <p:spPr>
          <a:xfrm>
            <a:off x="267608" y="1114733"/>
            <a:ext cx="3944352" cy="584775"/>
          </a:xfrm>
          <a:prstGeom prst="rect">
            <a:avLst/>
          </a:prstGeom>
          <a:noFill/>
        </p:spPr>
        <p:txBody>
          <a:bodyPr wrap="square" rtlCol="0">
            <a:spAutoFit/>
          </a:bodyPr>
          <a:lstStyle/>
          <a:p>
            <a:pPr defTabSz="457200">
              <a:defRPr/>
            </a:pPr>
            <a:r>
              <a:rPr lang="de-DE" sz="1600" b="1" u="sng" dirty="0" err="1">
                <a:solidFill>
                  <a:prstClr val="black"/>
                </a:solidFill>
              </a:rPr>
              <a:t>geringer Wirkungsgrad durch Herbstgülle</a:t>
            </a:r>
            <a:r>
              <a:rPr lang="de-DE" sz="1600" b="1" u="sng" dirty="0">
                <a:solidFill>
                  <a:prstClr val="black"/>
                </a:solidFill>
              </a:rPr>
              <a:t> im </a:t>
            </a:r>
            <a:r>
              <a:rPr lang="de-DE" sz="1600" b="1" u="sng" dirty="0" err="1">
                <a:solidFill>
                  <a:prstClr val="black"/>
                </a:solidFill>
              </a:rPr>
              <a:t>Durchschnitt</a:t>
            </a:r>
            <a:r>
              <a:rPr lang="de-DE" sz="1600" b="1" u="sng" dirty="0">
                <a:solidFill>
                  <a:prstClr val="black"/>
                </a:solidFill>
              </a:rPr>
              <a:t> 40% </a:t>
            </a:r>
            <a:r>
              <a:rPr lang="de-DE" sz="1600" b="1" u="sng" dirty="0" err="1">
                <a:solidFill>
                  <a:prstClr val="black"/>
                </a:solidFill>
              </a:rPr>
              <a:t>der Gülle</a:t>
            </a:r>
            <a:r>
              <a:rPr lang="de-DE" sz="1600" b="1" u="sng" dirty="0">
                <a:solidFill>
                  <a:prstClr val="black"/>
                </a:solidFill>
              </a:rPr>
              <a:t> N</a:t>
            </a:r>
            <a:endParaRPr lang="de-DE" sz="1600" dirty="0">
              <a:solidFill>
                <a:prstClr val="black"/>
              </a:solidFill>
            </a:endParaRPr>
          </a:p>
        </p:txBody>
      </p:sp>
      <p:sp>
        <p:nvSpPr>
          <p:cNvPr id="14" name="Textfeld 13"/>
          <p:cNvSpPr txBox="1"/>
          <p:nvPr/>
        </p:nvSpPr>
        <p:spPr>
          <a:xfrm>
            <a:off x="4644008" y="1009670"/>
            <a:ext cx="3240359" cy="584775"/>
          </a:xfrm>
          <a:prstGeom prst="rect">
            <a:avLst/>
          </a:prstGeom>
          <a:noFill/>
        </p:spPr>
        <p:txBody>
          <a:bodyPr wrap="square" rtlCol="0">
            <a:spAutoFit/>
          </a:bodyPr>
          <a:lstStyle/>
          <a:p>
            <a:pPr defTabSz="457200">
              <a:defRPr/>
            </a:pPr>
            <a:r>
              <a:rPr lang="de-DE" sz="1600" b="1" u="sng" dirty="0">
                <a:solidFill>
                  <a:prstClr val="black"/>
                </a:solidFill>
              </a:rPr>
              <a:t>hoher </a:t>
            </a:r>
            <a:r>
              <a:rPr lang="de-DE" sz="1600" b="1" u="sng" dirty="0" err="1">
                <a:solidFill>
                  <a:prstClr val="black"/>
                </a:solidFill>
              </a:rPr>
              <a:t>Wirkungsgrad</a:t>
            </a:r>
            <a:r>
              <a:rPr lang="de-DE" sz="1600" b="1" u="sng" dirty="0">
                <a:solidFill>
                  <a:prstClr val="black"/>
                </a:solidFill>
              </a:rPr>
              <a:t> (moderne </a:t>
            </a:r>
            <a:r>
              <a:rPr lang="de-DE" sz="1600" b="1" u="sng" dirty="0" err="1">
                <a:solidFill>
                  <a:prstClr val="black"/>
                </a:solidFill>
              </a:rPr>
              <a:t>Technik</a:t>
            </a:r>
            <a:r>
              <a:rPr lang="de-DE" sz="1600" b="1" u="sng" dirty="0">
                <a:solidFill>
                  <a:prstClr val="black"/>
                </a:solidFill>
              </a:rPr>
              <a:t>, </a:t>
            </a:r>
            <a:r>
              <a:rPr lang="de-DE" sz="1600" b="1" u="sng" dirty="0" err="1">
                <a:solidFill>
                  <a:prstClr val="black"/>
                </a:solidFill>
              </a:rPr>
              <a:t>keine Herbstgülle</a:t>
            </a:r>
            <a:r>
              <a:rPr lang="de-DE" sz="1600" b="1" u="sng" dirty="0">
                <a:solidFill>
                  <a:prstClr val="black"/>
                </a:solidFill>
              </a:rPr>
              <a:t>) </a:t>
            </a:r>
            <a:r>
              <a:rPr lang="de-DE" sz="1600" b="1" u="sng" dirty="0" err="1">
                <a:solidFill>
                  <a:prstClr val="black"/>
                </a:solidFill>
              </a:rPr>
              <a:t>von</a:t>
            </a:r>
            <a:r>
              <a:rPr lang="de-DE" sz="1600" b="1" u="sng" dirty="0">
                <a:solidFill>
                  <a:prstClr val="black"/>
                </a:solidFill>
              </a:rPr>
              <a:t> 70%.</a:t>
            </a:r>
            <a:endParaRPr lang="de-DE" sz="1600" dirty="0">
              <a:solidFill>
                <a:prstClr val="black"/>
              </a:solidFill>
            </a:endParaRPr>
          </a:p>
        </p:txBody>
      </p:sp>
      <p:sp>
        <p:nvSpPr>
          <p:cNvPr id="3" name="Textfeld 2"/>
          <p:cNvSpPr txBox="1"/>
          <p:nvPr/>
        </p:nvSpPr>
        <p:spPr>
          <a:xfrm>
            <a:off x="35496" y="5517232"/>
            <a:ext cx="7400736" cy="923330"/>
          </a:xfrm>
          <a:prstGeom prst="rect">
            <a:avLst/>
          </a:prstGeom>
          <a:noFill/>
        </p:spPr>
        <p:txBody>
          <a:bodyPr wrap="square" rtlCol="0">
            <a:spAutoFit/>
          </a:bodyPr>
          <a:lstStyle/>
          <a:p>
            <a:pPr marL="285750" indent="-285750" defTabSz="457200">
              <a:buFont typeface="Arial" charset="0"/>
              <a:buChar char="•"/>
              <a:defRPr/>
            </a:pPr>
            <a:r>
              <a:rPr lang="de-DE" dirty="0" err="1">
                <a:solidFill>
                  <a:prstClr val="black"/>
                </a:solidFill>
                <a:latin typeface="Arial" pitchFamily="34" charset="0"/>
                <a:cs typeface="Arial" pitchFamily="34" charset="0"/>
              </a:rPr>
              <a:t>bezieht sich auf die</a:t>
            </a:r>
            <a:r>
              <a:rPr lang="de-DE" b="1" dirty="0" err="1">
                <a:solidFill>
                  <a:prstClr val="black"/>
                </a:solidFill>
                <a:latin typeface="Arial" pitchFamily="34" charset="0"/>
                <a:cs typeface="Arial" pitchFamily="34" charset="0"/>
              </a:rPr>
              <a:t> Düngeverordnung</a:t>
            </a:r>
            <a:r>
              <a:rPr lang="de-DE" b="1" dirty="0">
                <a:solidFill>
                  <a:prstClr val="black"/>
                </a:solidFill>
                <a:latin typeface="Arial" pitchFamily="34" charset="0"/>
                <a:cs typeface="Arial" pitchFamily="34" charset="0"/>
              </a:rPr>
              <a:t>, </a:t>
            </a:r>
            <a:r>
              <a:rPr lang="de-DE" b="1" dirty="0" err="1">
                <a:solidFill>
                  <a:prstClr val="black"/>
                </a:solidFill>
                <a:latin typeface="Arial" pitchFamily="34" charset="0"/>
                <a:cs typeface="Arial" pitchFamily="34" charset="0"/>
              </a:rPr>
              <a:t>bei der</a:t>
            </a:r>
            <a:r>
              <a:rPr lang="de-DE" b="1" dirty="0">
                <a:solidFill>
                  <a:prstClr val="black"/>
                </a:solidFill>
                <a:latin typeface="Arial" pitchFamily="34" charset="0"/>
                <a:cs typeface="Arial" pitchFamily="34" charset="0"/>
              </a:rPr>
              <a:t> 75% </a:t>
            </a:r>
            <a:r>
              <a:rPr lang="de-DE" b="1" dirty="0" err="1">
                <a:solidFill>
                  <a:prstClr val="black"/>
                </a:solidFill>
                <a:latin typeface="Arial" pitchFamily="34" charset="0"/>
                <a:cs typeface="Arial" pitchFamily="34" charset="0"/>
              </a:rPr>
              <a:t>der Gülle</a:t>
            </a:r>
            <a:r>
              <a:rPr lang="de-DE" b="1" dirty="0">
                <a:solidFill>
                  <a:prstClr val="black"/>
                </a:solidFill>
                <a:latin typeface="Arial" pitchFamily="34" charset="0"/>
                <a:cs typeface="Arial" pitchFamily="34" charset="0"/>
              </a:rPr>
              <a:t> N </a:t>
            </a:r>
            <a:r>
              <a:rPr lang="de-DE" b="1" dirty="0" err="1">
                <a:solidFill>
                  <a:prstClr val="black"/>
                </a:solidFill>
                <a:latin typeface="Arial" pitchFamily="34" charset="0"/>
                <a:cs typeface="Arial" pitchFamily="34" charset="0"/>
              </a:rPr>
              <a:t>für die N-Bilanz berücksichtigt werden.</a:t>
            </a:r>
            <a:endParaRPr lang="de-DE" b="1" dirty="0">
              <a:solidFill>
                <a:prstClr val="black"/>
              </a:solidFill>
              <a:latin typeface="Arial" pitchFamily="34" charset="0"/>
              <a:cs typeface="Arial" pitchFamily="34" charset="0"/>
            </a:endParaRPr>
          </a:p>
          <a:p>
            <a:pPr marL="285750" indent="-285750" defTabSz="457200">
              <a:buFont typeface="Arial" charset="0"/>
              <a:buChar char="•"/>
              <a:defRPr/>
            </a:pPr>
            <a:r>
              <a:rPr lang="de-DE" b="1" dirty="0" err="1">
                <a:solidFill>
                  <a:prstClr val="black"/>
                </a:solidFill>
                <a:latin typeface="Arial" pitchFamily="34" charset="0"/>
                <a:cs typeface="Arial" pitchFamily="34" charset="0"/>
              </a:rPr>
              <a:t>Ziel</a:t>
            </a:r>
            <a:r>
              <a:rPr lang="de-DE" b="1" dirty="0">
                <a:solidFill>
                  <a:prstClr val="black"/>
                </a:solidFill>
                <a:latin typeface="Arial" pitchFamily="34" charset="0"/>
                <a:cs typeface="Arial" pitchFamily="34" charset="0"/>
              </a:rPr>
              <a:t> N </a:t>
            </a:r>
            <a:r>
              <a:rPr lang="de-DE" b="1" dirty="0" err="1">
                <a:solidFill>
                  <a:prstClr val="black"/>
                </a:solidFill>
                <a:latin typeface="Arial" pitchFamily="34" charset="0"/>
                <a:cs typeface="Arial" pitchFamily="34" charset="0"/>
              </a:rPr>
              <a:t>Gleichgewicht</a:t>
            </a:r>
            <a:r>
              <a:rPr lang="de-DE" b="1" dirty="0">
                <a:solidFill>
                  <a:srgbClr val="FF0000"/>
                </a:solidFill>
                <a:latin typeface="Arial" pitchFamily="34" charset="0"/>
                <a:cs typeface="Arial" pitchFamily="34" charset="0"/>
              </a:rPr>
              <a:t> 50 - 60 kg N ha-1</a:t>
            </a:r>
            <a:endParaRPr lang="en-US"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23476772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5910" y="1070461"/>
            <a:ext cx="6634309" cy="4960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70558" y="128755"/>
            <a:ext cx="9144000" cy="461665"/>
          </a:xfrm>
          <a:prstGeom prst="rect">
            <a:avLst/>
          </a:prstGeom>
        </p:spPr>
        <p:txBody>
          <a:bodyPr wrap="square">
            <a:spAutoFit/>
          </a:bodyPr>
          <a:lstStyle/>
          <a:p>
            <a:pPr defTabSz="457200">
              <a:spcBef>
                <a:spcPts val="1200"/>
              </a:spcBef>
              <a:defRPr/>
            </a:pPr>
            <a:r>
              <a:rPr lang="de-DE" sz="2400" b="1" dirty="0" err="1">
                <a:solidFill>
                  <a:prstClr val="black"/>
                </a:solidFill>
                <a:latin typeface="Arial" pitchFamily="34" charset="0"/>
                <a:cs typeface="Arial" pitchFamily="34" charset="0"/>
                <a:sym typeface="Wingdings" pitchFamily="2" charset="2"/>
              </a:rPr>
              <a:t>Kosten und Nutzen der N-Düngung</a:t>
            </a:r>
            <a:endParaRPr lang="en-US" sz="2400" b="1" dirty="0">
              <a:solidFill>
                <a:prstClr val="black"/>
              </a:solidFill>
              <a:latin typeface="Arial" pitchFamily="34" charset="0"/>
              <a:cs typeface="Arial" pitchFamily="34" charset="0"/>
              <a:sym typeface="Wingdings" pitchFamily="2" charset="2"/>
            </a:endParaRPr>
          </a:p>
        </p:txBody>
      </p:sp>
      <p:sp>
        <p:nvSpPr>
          <p:cNvPr id="6" name="Rechteck 5"/>
          <p:cNvSpPr/>
          <p:nvPr/>
        </p:nvSpPr>
        <p:spPr>
          <a:xfrm>
            <a:off x="70558" y="547241"/>
            <a:ext cx="3299118" cy="338554"/>
          </a:xfrm>
          <a:prstGeom prst="rect">
            <a:avLst/>
          </a:prstGeom>
        </p:spPr>
        <p:txBody>
          <a:bodyPr wrap="square">
            <a:spAutoFit/>
          </a:bodyPr>
          <a:lstStyle/>
          <a:p>
            <a:pPr defTabSz="457200">
              <a:spcBef>
                <a:spcPts val="1200"/>
              </a:spcBef>
              <a:defRPr/>
            </a:pPr>
            <a:r>
              <a:rPr lang="de-DE" sz="1600" dirty="0">
                <a:solidFill>
                  <a:prstClr val="black"/>
                </a:solidFill>
                <a:latin typeface="Arial" pitchFamily="34" charset="0"/>
                <a:cs typeface="Arial" pitchFamily="34" charset="0"/>
                <a:sym typeface="Wingdings" pitchFamily="2" charset="2"/>
              </a:rPr>
              <a:t>(Van </a:t>
            </a:r>
            <a:r>
              <a:rPr lang="de-DE" sz="1600" dirty="0" err="1">
                <a:solidFill>
                  <a:prstClr val="black"/>
                </a:solidFill>
                <a:latin typeface="Arial" pitchFamily="34" charset="0"/>
                <a:cs typeface="Arial" pitchFamily="34" charset="0"/>
                <a:sym typeface="Wingdings" pitchFamily="2" charset="2"/>
              </a:rPr>
              <a:t>Grinsven</a:t>
            </a:r>
            <a:r>
              <a:rPr lang="de-DE" sz="1600" dirty="0">
                <a:solidFill>
                  <a:prstClr val="black"/>
                </a:solidFill>
                <a:latin typeface="Arial" pitchFamily="34" charset="0"/>
                <a:cs typeface="Arial" pitchFamily="34" charset="0"/>
                <a:sym typeface="Wingdings" pitchFamily="2" charset="2"/>
              </a:rPr>
              <a:t> et al. 2013)</a:t>
            </a:r>
            <a:endParaRPr lang="en-US" sz="1600" dirty="0">
              <a:solidFill>
                <a:prstClr val="black"/>
              </a:solidFill>
              <a:latin typeface="Arial" pitchFamily="34" charset="0"/>
              <a:cs typeface="Arial" pitchFamily="34" charset="0"/>
              <a:sym typeface="Wingdings" pitchFamily="2" charset="2"/>
            </a:endParaRPr>
          </a:p>
        </p:txBody>
      </p:sp>
      <p:sp>
        <p:nvSpPr>
          <p:cNvPr id="4" name="Rechteck 3"/>
          <p:cNvSpPr/>
          <p:nvPr/>
        </p:nvSpPr>
        <p:spPr>
          <a:xfrm>
            <a:off x="323528" y="6326149"/>
            <a:ext cx="8468985" cy="369332"/>
          </a:xfrm>
          <a:prstGeom prst="rect">
            <a:avLst/>
          </a:prstGeom>
        </p:spPr>
        <p:txBody>
          <a:bodyPr wrap="none">
            <a:spAutoFit/>
          </a:bodyPr>
          <a:lstStyle/>
          <a:p>
            <a:pPr defTabSz="457200">
              <a:defRPr/>
            </a:pPr>
            <a:r>
              <a:rPr lang="en-US" dirty="0">
                <a:solidFill>
                  <a:prstClr val="black"/>
                </a:solidFill>
                <a:latin typeface="Arial" pitchFamily="34" charset="0"/>
                <a:cs typeface="Arial" pitchFamily="34" charset="0"/>
                <a:sym typeface="Wingdings" pitchFamily="2" charset="2"/>
              </a:rPr>
              <a:t>Negative </a:t>
            </a:r>
            <a:r>
              <a:rPr lang="en-US" dirty="0" err="1">
                <a:solidFill>
                  <a:prstClr val="black"/>
                </a:solidFill>
                <a:latin typeface="Arial" pitchFamily="34" charset="0"/>
                <a:cs typeface="Arial" pitchFamily="34" charset="0"/>
                <a:sym typeface="Wingdings" pitchFamily="2" charset="2"/>
              </a:rPr>
              <a:t>Externalitäten</a:t>
            </a:r>
            <a:r>
              <a:rPr lang="en-US" dirty="0">
                <a:solidFill>
                  <a:prstClr val="black"/>
                </a:solidFill>
                <a:latin typeface="Arial" pitchFamily="34" charset="0"/>
                <a:cs typeface="Arial" pitchFamily="34" charset="0"/>
                <a:sym typeface="Wingdings" pitchFamily="2" charset="2"/>
              </a:rPr>
              <a:t> </a:t>
            </a:r>
            <a:r>
              <a:rPr lang="en-US" dirty="0" err="1" smtClean="0">
                <a:solidFill>
                  <a:prstClr val="black"/>
                </a:solidFill>
                <a:latin typeface="Arial" pitchFamily="34" charset="0"/>
                <a:cs typeface="Arial" pitchFamily="34" charset="0"/>
                <a:sym typeface="Wingdings" pitchFamily="2" charset="2"/>
              </a:rPr>
              <a:t>für</a:t>
            </a:r>
            <a:r>
              <a:rPr lang="en-US" dirty="0" smtClean="0">
                <a:solidFill>
                  <a:prstClr val="black"/>
                </a:solidFill>
                <a:latin typeface="Arial" pitchFamily="34" charset="0"/>
                <a:cs typeface="Arial" pitchFamily="34" charset="0"/>
                <a:sym typeface="Wingdings" pitchFamily="2" charset="2"/>
              </a:rPr>
              <a:t> die Umwelt </a:t>
            </a:r>
            <a:r>
              <a:rPr lang="en-US" dirty="0" err="1" smtClean="0">
                <a:solidFill>
                  <a:prstClr val="black"/>
                </a:solidFill>
                <a:latin typeface="Arial" pitchFamily="34" charset="0"/>
                <a:cs typeface="Arial" pitchFamily="34" charset="0"/>
                <a:sym typeface="Wingdings" pitchFamily="2" charset="2"/>
              </a:rPr>
              <a:t>durch</a:t>
            </a:r>
            <a:r>
              <a:rPr lang="en-US" dirty="0" smtClean="0">
                <a:solidFill>
                  <a:prstClr val="black"/>
                </a:solidFill>
                <a:latin typeface="Arial" pitchFamily="34" charset="0"/>
                <a:cs typeface="Arial" pitchFamily="34" charset="0"/>
                <a:sym typeface="Wingdings" pitchFamily="2" charset="2"/>
              </a:rPr>
              <a:t> </a:t>
            </a:r>
            <a:r>
              <a:rPr lang="en-US" dirty="0" err="1">
                <a:solidFill>
                  <a:prstClr val="black"/>
                </a:solidFill>
                <a:latin typeface="Arial" pitchFamily="34" charset="0"/>
                <a:cs typeface="Arial" pitchFamily="34" charset="0"/>
                <a:sym typeface="Wingdings" pitchFamily="2" charset="2"/>
              </a:rPr>
              <a:t>unangepasstes</a:t>
            </a:r>
            <a:r>
              <a:rPr lang="en-US" dirty="0">
                <a:solidFill>
                  <a:prstClr val="black"/>
                </a:solidFill>
                <a:latin typeface="Arial" pitchFamily="34" charset="0"/>
                <a:cs typeface="Arial" pitchFamily="34" charset="0"/>
                <a:sym typeface="Wingdings" pitchFamily="2" charset="2"/>
              </a:rPr>
              <a:t> Düngemanagement </a:t>
            </a:r>
            <a:endParaRPr lang="en-US" dirty="0">
              <a:solidFill>
                <a:prstClr val="black"/>
              </a:solidFill>
            </a:endParaRPr>
          </a:p>
        </p:txBody>
      </p:sp>
    </p:spTree>
    <p:extLst>
      <p:ext uri="{BB962C8B-B14F-4D97-AF65-F5344CB8AC3E}">
        <p14:creationId xmlns:p14="http://schemas.microsoft.com/office/powerpoint/2010/main" val="131162591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82659"/>
            <a:ext cx="9144000" cy="800219"/>
          </a:xfrm>
          <a:prstGeom prst="rect">
            <a:avLst/>
          </a:prstGeom>
        </p:spPr>
        <p:txBody>
          <a:bodyPr wrap="square">
            <a:spAutoFit/>
          </a:bodyPr>
          <a:lstStyle/>
          <a:p>
            <a:pPr defTabSz="457200">
              <a:spcBef>
                <a:spcPts val="1200"/>
              </a:spcBef>
              <a:defRPr/>
            </a:pPr>
            <a:r>
              <a:rPr lang="de-DE" b="1" dirty="0">
                <a:solidFill>
                  <a:prstClr val="black"/>
                </a:solidFill>
                <a:latin typeface="Arial" pitchFamily="34" charset="0"/>
                <a:cs typeface="Arial" pitchFamily="34" charset="0"/>
                <a:sym typeface="Wingdings" pitchFamily="2" charset="2"/>
              </a:rPr>
              <a:t>Weitere </a:t>
            </a:r>
            <a:r>
              <a:rPr lang="de-DE" b="1" dirty="0" err="1">
                <a:solidFill>
                  <a:prstClr val="black"/>
                </a:solidFill>
                <a:latin typeface="Arial" pitchFamily="34" charset="0"/>
                <a:cs typeface="Arial" pitchFamily="34" charset="0"/>
                <a:sym typeface="Wingdings" pitchFamily="2" charset="2"/>
              </a:rPr>
              <a:t>Folgen der Gülleaufbringung unter feuchten Bedingungen</a:t>
            </a:r>
            <a:r>
              <a:rPr lang="de-DE" b="1" dirty="0">
                <a:solidFill>
                  <a:prstClr val="black"/>
                </a:solidFill>
                <a:latin typeface="Arial" pitchFamily="34" charset="0"/>
                <a:cs typeface="Arial" pitchFamily="34" charset="0"/>
                <a:sym typeface="Wingdings" pitchFamily="2" charset="2"/>
              </a:rPr>
              <a:t> im </a:t>
            </a:r>
            <a:r>
              <a:rPr lang="de-DE" b="1" dirty="0" err="1">
                <a:solidFill>
                  <a:prstClr val="black"/>
                </a:solidFill>
                <a:latin typeface="Arial" pitchFamily="34" charset="0"/>
                <a:cs typeface="Arial" pitchFamily="34" charset="0"/>
                <a:sym typeface="Wingdings" pitchFamily="2" charset="2"/>
              </a:rPr>
              <a:t>Herbst</a:t>
            </a:r>
            <a:endParaRPr lang="de-DE" b="1" dirty="0">
              <a:solidFill>
                <a:prstClr val="black"/>
              </a:solidFill>
              <a:latin typeface="Arial" pitchFamily="34" charset="0"/>
              <a:cs typeface="Arial" pitchFamily="34" charset="0"/>
              <a:sym typeface="Wingdings" pitchFamily="2" charset="2"/>
            </a:endParaRPr>
          </a:p>
          <a:p>
            <a:pPr defTabSz="457200">
              <a:spcBef>
                <a:spcPts val="1200"/>
              </a:spcBef>
              <a:defRPr/>
            </a:pPr>
            <a:r>
              <a:rPr lang="de-DE" dirty="0" smtClean="0">
                <a:solidFill>
                  <a:prstClr val="black"/>
                </a:solidFill>
                <a:latin typeface="Arial" pitchFamily="34" charset="0"/>
                <a:cs typeface="Arial" pitchFamily="34" charset="0"/>
                <a:sym typeface="Wingdings" pitchFamily="2" charset="2"/>
              </a:rPr>
              <a:t>Degradierung </a:t>
            </a:r>
            <a:r>
              <a:rPr lang="de-DE" dirty="0">
                <a:solidFill>
                  <a:prstClr val="black"/>
                </a:solidFill>
                <a:latin typeface="Arial" pitchFamily="34" charset="0"/>
                <a:cs typeface="Arial" pitchFamily="34" charset="0"/>
                <a:sym typeface="Wingdings" pitchFamily="2" charset="2"/>
              </a:rPr>
              <a:t>der Grasnarbe durch </a:t>
            </a:r>
            <a:r>
              <a:rPr lang="de-DE" dirty="0" smtClean="0">
                <a:solidFill>
                  <a:prstClr val="black"/>
                </a:solidFill>
                <a:latin typeface="Arial" pitchFamily="34" charset="0"/>
                <a:cs typeface="Arial" pitchFamily="34" charset="0"/>
                <a:sym typeface="Wingdings" pitchFamily="2" charset="2"/>
              </a:rPr>
              <a:t>z.B. </a:t>
            </a:r>
            <a:r>
              <a:rPr lang="de-DE" i="1" dirty="0" smtClean="0">
                <a:solidFill>
                  <a:prstClr val="black"/>
                </a:solidFill>
                <a:latin typeface="Arial" pitchFamily="34" charset="0"/>
                <a:cs typeface="Arial" pitchFamily="34" charset="0"/>
                <a:sym typeface="Wingdings" pitchFamily="2" charset="2"/>
              </a:rPr>
              <a:t>Poa </a:t>
            </a:r>
            <a:r>
              <a:rPr lang="de-DE" i="1" dirty="0" err="1">
                <a:solidFill>
                  <a:prstClr val="black"/>
                </a:solidFill>
                <a:latin typeface="Arial" pitchFamily="34" charset="0"/>
                <a:cs typeface="Arial" pitchFamily="34" charset="0"/>
                <a:sym typeface="Wingdings" pitchFamily="2" charset="2"/>
              </a:rPr>
              <a:t>trivialis</a:t>
            </a:r>
            <a:r>
              <a:rPr lang="de-DE" dirty="0">
                <a:solidFill>
                  <a:prstClr val="black"/>
                </a:solidFill>
                <a:latin typeface="Arial" pitchFamily="34" charset="0"/>
                <a:cs typeface="Arial" pitchFamily="34" charset="0"/>
                <a:sym typeface="Wingdings" pitchFamily="2" charset="2"/>
              </a:rPr>
              <a:t> L. (Gemeine Rispe)</a:t>
            </a:r>
            <a:endParaRPr lang="en-US" dirty="0">
              <a:solidFill>
                <a:prstClr val="black"/>
              </a:solidFill>
              <a:latin typeface="Arial" pitchFamily="34" charset="0"/>
              <a:cs typeface="Arial" pitchFamily="34" charset="0"/>
              <a:sym typeface="Wingdings" pitchFamily="2" charset="2"/>
            </a:endParaRPr>
          </a:p>
        </p:txBody>
      </p:sp>
      <p:grpSp>
        <p:nvGrpSpPr>
          <p:cNvPr id="7" name="Gruppieren 6"/>
          <p:cNvGrpSpPr/>
          <p:nvPr/>
        </p:nvGrpSpPr>
        <p:grpSpPr>
          <a:xfrm>
            <a:off x="0" y="1340768"/>
            <a:ext cx="8753115" cy="5144046"/>
            <a:chOff x="0" y="1340768"/>
            <a:chExt cx="8753115" cy="5144046"/>
          </a:xfrm>
        </p:grpSpPr>
        <p:grpSp>
          <p:nvGrpSpPr>
            <p:cNvPr id="6" name="Gruppieren 5"/>
            <p:cNvGrpSpPr/>
            <p:nvPr/>
          </p:nvGrpSpPr>
          <p:grpSpPr>
            <a:xfrm>
              <a:off x="0" y="1340768"/>
              <a:ext cx="8753115" cy="5144046"/>
              <a:chOff x="0" y="1340768"/>
              <a:chExt cx="8753115" cy="5144046"/>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40768"/>
                <a:ext cx="8753115" cy="514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67544" y="1483043"/>
                <a:ext cx="7272808" cy="584775"/>
              </a:xfrm>
              <a:prstGeom prst="rect">
                <a:avLst/>
              </a:prstGeom>
              <a:solidFill>
                <a:schemeClr val="bg1"/>
              </a:solidFill>
            </p:spPr>
            <p:txBody>
              <a:bodyPr wrap="square" rtlCol="0">
                <a:spAutoFit/>
              </a:bodyPr>
              <a:lstStyle/>
              <a:p>
                <a:pPr defTabSz="457200">
                  <a:defRPr/>
                </a:pPr>
                <a:r>
                  <a:rPr lang="de-DE" sz="1600" dirty="0">
                    <a:solidFill>
                      <a:prstClr val="black"/>
                    </a:solidFill>
                    <a:latin typeface="Arial" pitchFamily="34" charset="0"/>
                    <a:cs typeface="Arial" pitchFamily="34" charset="0"/>
                  </a:rPr>
                  <a:t>Ertragsanteil (%) mehrerer Arten, die beim ersten </a:t>
                </a:r>
                <a:r>
                  <a:rPr lang="de-DE" sz="1600" dirty="0" smtClean="0">
                    <a:solidFill>
                      <a:prstClr val="black"/>
                    </a:solidFill>
                    <a:latin typeface="Arial" pitchFamily="34" charset="0"/>
                    <a:cs typeface="Arial" pitchFamily="34" charset="0"/>
                  </a:rPr>
                  <a:t>Wiederaufwuchs auf Schnittgrünland in der Fahrspur und einer Kontrolle gefunden </a:t>
                </a:r>
                <a:r>
                  <a:rPr lang="de-DE" sz="1600" dirty="0">
                    <a:solidFill>
                      <a:prstClr val="black"/>
                    </a:solidFill>
                    <a:latin typeface="Arial" pitchFamily="34" charset="0"/>
                    <a:cs typeface="Arial" pitchFamily="34" charset="0"/>
                  </a:rPr>
                  <a:t>wurden.</a:t>
                </a:r>
                <a:endParaRPr lang="en-US" sz="1600" dirty="0">
                  <a:solidFill>
                    <a:prstClr val="black"/>
                  </a:solidFill>
                  <a:latin typeface="Arial" pitchFamily="34" charset="0"/>
                  <a:cs typeface="Arial" pitchFamily="34" charset="0"/>
                </a:endParaRPr>
              </a:p>
            </p:txBody>
          </p:sp>
        </p:grpSp>
        <p:sp>
          <p:nvSpPr>
            <p:cNvPr id="8" name="Textfeld 7"/>
            <p:cNvSpPr txBox="1"/>
            <p:nvPr/>
          </p:nvSpPr>
          <p:spPr>
            <a:xfrm>
              <a:off x="2771800" y="5867400"/>
              <a:ext cx="1152128" cy="523220"/>
            </a:xfrm>
            <a:prstGeom prst="rect">
              <a:avLst/>
            </a:prstGeom>
            <a:solidFill>
              <a:schemeClr val="bg1"/>
            </a:solidFill>
          </p:spPr>
          <p:txBody>
            <a:bodyPr wrap="square" rtlCol="0">
              <a:spAutoFit/>
            </a:bodyPr>
            <a:lstStyle/>
            <a:p>
              <a:pPr defTabSz="457200">
                <a:defRPr/>
              </a:pPr>
              <a:r>
                <a:rPr lang="de-DE" sz="1400" b="1" dirty="0" smtClean="0">
                  <a:solidFill>
                    <a:prstClr val="black"/>
                  </a:solidFill>
                </a:rPr>
                <a:t>Verdichtet/</a:t>
              </a:r>
            </a:p>
            <a:p>
              <a:pPr defTabSz="457200">
                <a:defRPr/>
              </a:pPr>
              <a:r>
                <a:rPr lang="de-DE" sz="1400" b="1" dirty="0" smtClean="0">
                  <a:solidFill>
                    <a:prstClr val="black"/>
                  </a:solidFill>
                </a:rPr>
                <a:t>Fahrspur</a:t>
              </a:r>
              <a:endParaRPr lang="en-US" sz="1400" b="1" dirty="0">
                <a:solidFill>
                  <a:prstClr val="black"/>
                </a:solidFill>
              </a:endParaRPr>
            </a:p>
          </p:txBody>
        </p:sp>
        <p:sp>
          <p:nvSpPr>
            <p:cNvPr id="9" name="Textfeld 8"/>
            <p:cNvSpPr txBox="1"/>
            <p:nvPr/>
          </p:nvSpPr>
          <p:spPr>
            <a:xfrm>
              <a:off x="1187624" y="5937707"/>
              <a:ext cx="1403176" cy="307777"/>
            </a:xfrm>
            <a:prstGeom prst="rect">
              <a:avLst/>
            </a:prstGeom>
            <a:solidFill>
              <a:schemeClr val="bg1"/>
            </a:solidFill>
          </p:spPr>
          <p:txBody>
            <a:bodyPr wrap="square" rtlCol="0">
              <a:spAutoFit/>
            </a:bodyPr>
            <a:lstStyle/>
            <a:p>
              <a:pPr defTabSz="457200">
                <a:defRPr/>
              </a:pPr>
              <a:r>
                <a:rPr lang="de-DE" sz="1400" b="1" dirty="0">
                  <a:solidFill>
                    <a:prstClr val="black"/>
                  </a:solidFill>
                </a:rPr>
                <a:t>nicht </a:t>
              </a:r>
              <a:r>
                <a:rPr lang="de-DE" sz="1400" b="1" dirty="0" err="1">
                  <a:solidFill>
                    <a:prstClr val="black"/>
                  </a:solidFill>
                </a:rPr>
                <a:t>verdichtet</a:t>
              </a:r>
              <a:endParaRPr lang="en-US" sz="1400" b="1" dirty="0">
                <a:solidFill>
                  <a:prstClr val="black"/>
                </a:solidFill>
              </a:endParaRPr>
            </a:p>
          </p:txBody>
        </p:sp>
      </p:grpSp>
      <p:sp>
        <p:nvSpPr>
          <p:cNvPr id="10" name="Rechteck 9"/>
          <p:cNvSpPr/>
          <p:nvPr/>
        </p:nvSpPr>
        <p:spPr>
          <a:xfrm>
            <a:off x="4211960" y="4797152"/>
            <a:ext cx="151216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endParaRPr>
          </a:p>
        </p:txBody>
      </p:sp>
    </p:spTree>
    <p:extLst>
      <p:ext uri="{BB962C8B-B14F-4D97-AF65-F5344CB8AC3E}">
        <p14:creationId xmlns:p14="http://schemas.microsoft.com/office/powerpoint/2010/main" val="16692121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ieren 30"/>
          <p:cNvGrpSpPr/>
          <p:nvPr/>
        </p:nvGrpSpPr>
        <p:grpSpPr>
          <a:xfrm>
            <a:off x="0" y="3314365"/>
            <a:ext cx="8436015" cy="3533766"/>
            <a:chOff x="40449" y="2899515"/>
            <a:chExt cx="10863752" cy="4214818"/>
          </a:xfrm>
        </p:grpSpPr>
        <p:grpSp>
          <p:nvGrpSpPr>
            <p:cNvPr id="29" name="Gruppieren 28"/>
            <p:cNvGrpSpPr/>
            <p:nvPr/>
          </p:nvGrpSpPr>
          <p:grpSpPr>
            <a:xfrm>
              <a:off x="40449" y="2899515"/>
              <a:ext cx="4891591" cy="3958485"/>
              <a:chOff x="-9293" y="2899515"/>
              <a:chExt cx="4891591" cy="3958485"/>
            </a:xfrm>
          </p:grpSpPr>
          <p:pic>
            <p:nvPicPr>
              <p:cNvPr id="5" name="Grafik 4"/>
              <p:cNvPicPr>
                <a:picLocks noChangeAspect="1"/>
              </p:cNvPicPr>
              <p:nvPr/>
            </p:nvPicPr>
            <p:blipFill>
              <a:blip r:embed="rId2"/>
              <a:stretch>
                <a:fillRect/>
              </a:stretch>
            </p:blipFill>
            <p:spPr>
              <a:xfrm>
                <a:off x="-9293" y="2913797"/>
                <a:ext cx="4113241" cy="3944203"/>
              </a:xfrm>
              <a:prstGeom prst="rect">
                <a:avLst/>
              </a:prstGeom>
            </p:spPr>
          </p:pic>
          <p:sp>
            <p:nvSpPr>
              <p:cNvPr id="27" name="Rechteck 26"/>
              <p:cNvSpPr/>
              <p:nvPr/>
            </p:nvSpPr>
            <p:spPr>
              <a:xfrm>
                <a:off x="3131840" y="2913797"/>
                <a:ext cx="1390418" cy="73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endParaRPr>
              </a:p>
            </p:txBody>
          </p:sp>
          <p:sp>
            <p:nvSpPr>
              <p:cNvPr id="28" name="Rechteck 27"/>
              <p:cNvSpPr/>
              <p:nvPr/>
            </p:nvSpPr>
            <p:spPr>
              <a:xfrm>
                <a:off x="0" y="2899515"/>
                <a:ext cx="4882298" cy="14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endParaRPr>
              </a:p>
            </p:txBody>
          </p:sp>
        </p:grpSp>
        <p:sp>
          <p:nvSpPr>
            <p:cNvPr id="30" name="Rechteck 29"/>
            <p:cNvSpPr/>
            <p:nvPr/>
          </p:nvSpPr>
          <p:spPr>
            <a:xfrm>
              <a:off x="8448321" y="6710531"/>
              <a:ext cx="2455880" cy="403802"/>
            </a:xfrm>
            <a:prstGeom prst="rect">
              <a:avLst/>
            </a:prstGeom>
          </p:spPr>
          <p:txBody>
            <a:bodyPr wrap="none">
              <a:spAutoFit/>
            </a:bodyPr>
            <a:lstStyle/>
            <a:p>
              <a:pPr defTabSz="457200">
                <a:defRPr/>
              </a:pPr>
              <a:r>
                <a:rPr lang="de-DE" sz="1400" b="1" dirty="0">
                  <a:solidFill>
                    <a:prstClr val="black"/>
                  </a:solidFill>
                  <a:latin typeface="Arial" pitchFamily="34" charset="0"/>
                  <a:cs typeface="Arial" pitchFamily="34" charset="0"/>
                </a:rPr>
                <a:t>(</a:t>
              </a:r>
              <a:r>
                <a:rPr lang="de-DE" sz="1600" dirty="0">
                  <a:solidFill>
                    <a:prstClr val="black"/>
                  </a:solidFill>
                  <a:latin typeface="Arial" pitchFamily="34" charset="0"/>
                  <a:cs typeface="Arial" pitchFamily="34" charset="0"/>
                </a:rPr>
                <a:t>Kuhn et al., 2011) </a:t>
              </a:r>
              <a:endParaRPr lang="en-US" sz="1600" dirty="0">
                <a:solidFill>
                  <a:prstClr val="black"/>
                </a:solidFill>
                <a:latin typeface="Arial" pitchFamily="34" charset="0"/>
                <a:cs typeface="Arial" pitchFamily="34" charset="0"/>
              </a:endParaRPr>
            </a:p>
          </p:txBody>
        </p:sp>
      </p:grpSp>
      <p:sp>
        <p:nvSpPr>
          <p:cNvPr id="26" name="Textfeld 25"/>
          <p:cNvSpPr txBox="1"/>
          <p:nvPr/>
        </p:nvSpPr>
        <p:spPr>
          <a:xfrm>
            <a:off x="3036214" y="5792502"/>
            <a:ext cx="6374520" cy="923330"/>
          </a:xfrm>
          <a:prstGeom prst="rect">
            <a:avLst/>
          </a:prstGeom>
          <a:noFill/>
        </p:spPr>
        <p:txBody>
          <a:bodyPr wrap="square" rtlCol="0">
            <a:spAutoFit/>
          </a:bodyPr>
          <a:lstStyle/>
          <a:p>
            <a:pPr defTabSz="457200">
              <a:defRPr/>
            </a:pPr>
            <a:r>
              <a:rPr lang="de-DE" i="1" dirty="0">
                <a:solidFill>
                  <a:prstClr val="black"/>
                </a:solidFill>
                <a:latin typeface="Arial" pitchFamily="34" charset="0"/>
                <a:cs typeface="Arial" pitchFamily="34" charset="0"/>
              </a:rPr>
              <a:t>P. </a:t>
            </a:r>
            <a:r>
              <a:rPr lang="de-DE" i="1" dirty="0" err="1">
                <a:solidFill>
                  <a:prstClr val="black"/>
                </a:solidFill>
                <a:latin typeface="Arial" pitchFamily="34" charset="0"/>
                <a:cs typeface="Arial" pitchFamily="34" charset="0"/>
              </a:rPr>
              <a:t>Trivialis</a:t>
            </a:r>
            <a:r>
              <a:rPr lang="de-DE" dirty="0">
                <a:solidFill>
                  <a:prstClr val="black"/>
                </a:solidFill>
                <a:latin typeface="Arial" pitchFamily="34" charset="0"/>
                <a:cs typeface="Arial" pitchFamily="34" charset="0"/>
              </a:rPr>
              <a:t> ist das</a:t>
            </a:r>
            <a:r>
              <a:rPr lang="de-DE" b="1" dirty="0">
                <a:solidFill>
                  <a:prstClr val="black"/>
                </a:solidFill>
                <a:latin typeface="Arial" pitchFamily="34" charset="0"/>
                <a:cs typeface="Arial" pitchFamily="34" charset="0"/>
              </a:rPr>
              <a:t> </a:t>
            </a:r>
            <a:r>
              <a:rPr lang="de-DE" b="1" dirty="0" smtClean="0">
                <a:solidFill>
                  <a:prstClr val="black"/>
                </a:solidFill>
                <a:latin typeface="Arial" pitchFamily="34" charset="0"/>
                <a:cs typeface="Arial" pitchFamily="34" charset="0"/>
              </a:rPr>
              <a:t>zweitbedeutendste </a:t>
            </a:r>
            <a:r>
              <a:rPr lang="de-DE" dirty="0" smtClean="0">
                <a:solidFill>
                  <a:prstClr val="black"/>
                </a:solidFill>
                <a:latin typeface="Arial" pitchFamily="34" charset="0"/>
                <a:cs typeface="Arial" pitchFamily="34" charset="0"/>
              </a:rPr>
              <a:t>Gras</a:t>
            </a:r>
            <a:r>
              <a:rPr lang="de-DE" dirty="0">
                <a:solidFill>
                  <a:prstClr val="black"/>
                </a:solidFill>
                <a:latin typeface="Arial" pitchFamily="34" charset="0"/>
                <a:cs typeface="Arial" pitchFamily="34" charset="0"/>
              </a:rPr>
              <a:t>, das in den Jahren 2002-2008 auf Dauergrünland in Bayern gefunden wurde.</a:t>
            </a:r>
            <a:endParaRPr lang="en-US" dirty="0">
              <a:solidFill>
                <a:prstClr val="black"/>
              </a:solidFill>
              <a:latin typeface="Arial" pitchFamily="34" charset="0"/>
              <a:cs typeface="Arial" pitchFamily="34" charset="0"/>
            </a:endParaRPr>
          </a:p>
        </p:txBody>
      </p:sp>
      <p:grpSp>
        <p:nvGrpSpPr>
          <p:cNvPr id="34" name="Gruppieren 33"/>
          <p:cNvGrpSpPr/>
          <p:nvPr/>
        </p:nvGrpSpPr>
        <p:grpSpPr>
          <a:xfrm>
            <a:off x="4328139" y="2711899"/>
            <a:ext cx="4689909" cy="2517301"/>
            <a:chOff x="192389" y="486131"/>
            <a:chExt cx="4689909" cy="2517301"/>
          </a:xfrm>
        </p:grpSpPr>
        <p:grpSp>
          <p:nvGrpSpPr>
            <p:cNvPr id="25" name="Gruppieren 24"/>
            <p:cNvGrpSpPr/>
            <p:nvPr/>
          </p:nvGrpSpPr>
          <p:grpSpPr>
            <a:xfrm>
              <a:off x="192389" y="486131"/>
              <a:ext cx="4689909" cy="2517301"/>
              <a:chOff x="192389" y="486131"/>
              <a:chExt cx="4689909" cy="2517301"/>
            </a:xfrm>
          </p:grpSpPr>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389" y="486131"/>
                <a:ext cx="4689909" cy="251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611560" y="615619"/>
                <a:ext cx="1368152" cy="369332"/>
              </a:xfrm>
              <a:prstGeom prst="rect">
                <a:avLst/>
              </a:prstGeom>
              <a:noFill/>
            </p:spPr>
            <p:txBody>
              <a:bodyPr wrap="square" rtlCol="0">
                <a:spAutoFit/>
              </a:bodyPr>
              <a:lstStyle/>
              <a:p>
                <a:pPr defTabSz="457200">
                  <a:defRPr/>
                </a:pPr>
                <a:r>
                  <a:rPr lang="de-DE" b="1" i="1" dirty="0">
                    <a:solidFill>
                      <a:prstClr val="black"/>
                    </a:solidFill>
                  </a:rPr>
                  <a:t>L. perenne</a:t>
                </a:r>
                <a:endParaRPr lang="en-US" b="1" i="1" dirty="0">
                  <a:solidFill>
                    <a:prstClr val="black"/>
                  </a:solidFill>
                </a:endParaRPr>
              </a:p>
            </p:txBody>
          </p:sp>
          <p:sp>
            <p:nvSpPr>
              <p:cNvPr id="10" name="Textfeld 9"/>
              <p:cNvSpPr txBox="1"/>
              <p:nvPr/>
            </p:nvSpPr>
            <p:spPr>
              <a:xfrm>
                <a:off x="1403648" y="2005080"/>
                <a:ext cx="1368152" cy="369332"/>
              </a:xfrm>
              <a:prstGeom prst="rect">
                <a:avLst/>
              </a:prstGeom>
              <a:solidFill>
                <a:schemeClr val="bg1"/>
              </a:solidFill>
            </p:spPr>
            <p:txBody>
              <a:bodyPr wrap="square" rtlCol="0">
                <a:spAutoFit/>
              </a:bodyPr>
              <a:lstStyle/>
              <a:p>
                <a:pPr algn="ctr" defTabSz="457200">
                  <a:defRPr/>
                </a:pPr>
                <a:r>
                  <a:rPr lang="de-DE" b="1" i="1" dirty="0">
                    <a:solidFill>
                      <a:srgbClr val="FF0000"/>
                    </a:solidFill>
                  </a:rPr>
                  <a:t>P. </a:t>
                </a:r>
                <a:r>
                  <a:rPr lang="de-DE" b="1" i="1" dirty="0" err="1">
                    <a:solidFill>
                      <a:srgbClr val="FF0000"/>
                    </a:solidFill>
                  </a:rPr>
                  <a:t>trivialis</a:t>
                </a:r>
                <a:endParaRPr lang="en-US" b="1" i="1" dirty="0">
                  <a:solidFill>
                    <a:srgbClr val="FF0000"/>
                  </a:solidFill>
                </a:endParaRPr>
              </a:p>
            </p:txBody>
          </p:sp>
          <p:cxnSp>
            <p:nvCxnSpPr>
              <p:cNvPr id="12" name="Gerade Verbindung 11"/>
              <p:cNvCxnSpPr/>
              <p:nvPr/>
            </p:nvCxnSpPr>
            <p:spPr>
              <a:xfrm flipV="1">
                <a:off x="1043608" y="985001"/>
                <a:ext cx="792088" cy="1142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H="1" flipV="1">
                <a:off x="2411760" y="903701"/>
                <a:ext cx="1008112" cy="13749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flipV="1">
                <a:off x="2987824" y="868947"/>
                <a:ext cx="1534434" cy="875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H="1" flipV="1">
                <a:off x="3419872" y="800335"/>
                <a:ext cx="1368152" cy="3193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extfeld 31"/>
            <p:cNvSpPr txBox="1"/>
            <p:nvPr/>
          </p:nvSpPr>
          <p:spPr>
            <a:xfrm>
              <a:off x="3514146" y="2609524"/>
              <a:ext cx="1368152" cy="276999"/>
            </a:xfrm>
            <a:prstGeom prst="rect">
              <a:avLst/>
            </a:prstGeom>
            <a:noFill/>
          </p:spPr>
          <p:txBody>
            <a:bodyPr wrap="square" rtlCol="0">
              <a:spAutoFit/>
            </a:bodyPr>
            <a:lstStyle/>
            <a:p>
              <a:pPr defTabSz="457200">
                <a:defRPr/>
              </a:pPr>
              <a:r>
                <a:rPr lang="de-DE" sz="1200" b="1" dirty="0">
                  <a:solidFill>
                    <a:prstClr val="white"/>
                  </a:solidFill>
                  <a:latin typeface="Arial" pitchFamily="34" charset="0"/>
                  <a:cs typeface="Arial" pitchFamily="34" charset="0"/>
                </a:rPr>
                <a:t>Komainda, 2017</a:t>
              </a:r>
              <a:endParaRPr lang="en-US" sz="1200" b="1" dirty="0">
                <a:solidFill>
                  <a:prstClr val="white"/>
                </a:solidFill>
                <a:latin typeface="Arial" pitchFamily="34" charset="0"/>
                <a:cs typeface="Arial" pitchFamily="34" charset="0"/>
              </a:endParaRPr>
            </a:p>
          </p:txBody>
        </p:sp>
      </p:grpSp>
      <p:sp>
        <p:nvSpPr>
          <p:cNvPr id="33" name="Textfeld 32"/>
          <p:cNvSpPr txBox="1"/>
          <p:nvPr/>
        </p:nvSpPr>
        <p:spPr>
          <a:xfrm>
            <a:off x="4423274" y="1920186"/>
            <a:ext cx="4594774" cy="584775"/>
          </a:xfrm>
          <a:prstGeom prst="rect">
            <a:avLst/>
          </a:prstGeom>
          <a:noFill/>
        </p:spPr>
        <p:txBody>
          <a:bodyPr wrap="square" rtlCol="0">
            <a:spAutoFit/>
          </a:bodyPr>
          <a:lstStyle/>
          <a:p>
            <a:pPr defTabSz="457200">
              <a:defRPr/>
            </a:pPr>
            <a:r>
              <a:rPr lang="de-DE" sz="1600" i="1" dirty="0" smtClean="0">
                <a:solidFill>
                  <a:prstClr val="black"/>
                </a:solidFill>
                <a:latin typeface="Arial" pitchFamily="34" charset="0"/>
                <a:cs typeface="Arial" pitchFamily="34" charset="0"/>
              </a:rPr>
              <a:t>Wiederaufwuchs von Schnittgrünland - </a:t>
            </a:r>
            <a:r>
              <a:rPr lang="de-DE" sz="1600" i="1" dirty="0">
                <a:solidFill>
                  <a:prstClr val="black"/>
                </a:solidFill>
                <a:latin typeface="Arial" pitchFamily="34" charset="0"/>
                <a:cs typeface="Arial" pitchFamily="34" charset="0"/>
              </a:rPr>
              <a:t>Unterscheidung nach Radspuren</a:t>
            </a:r>
            <a:endParaRPr lang="en-US" sz="1600" i="1" dirty="0">
              <a:solidFill>
                <a:prstClr val="black"/>
              </a:solidFill>
              <a:latin typeface="Arial" pitchFamily="34" charset="0"/>
              <a:cs typeface="Arial" pitchFamily="34" charset="0"/>
            </a:endParaRPr>
          </a:p>
        </p:txBody>
      </p:sp>
      <p:pic>
        <p:nvPicPr>
          <p:cNvPr id="35" name="Grafik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9030" y="3345885"/>
            <a:ext cx="906835" cy="1489407"/>
          </a:xfrm>
          <a:prstGeom prst="rect">
            <a:avLst/>
          </a:prstGeom>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601" y="1327653"/>
            <a:ext cx="3921625" cy="202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feld 38"/>
          <p:cNvSpPr txBox="1"/>
          <p:nvPr/>
        </p:nvSpPr>
        <p:spPr>
          <a:xfrm>
            <a:off x="27379" y="548493"/>
            <a:ext cx="4594774" cy="830997"/>
          </a:xfrm>
          <a:prstGeom prst="rect">
            <a:avLst/>
          </a:prstGeom>
          <a:noFill/>
        </p:spPr>
        <p:txBody>
          <a:bodyPr wrap="square" rtlCol="0">
            <a:spAutoFit/>
          </a:bodyPr>
          <a:lstStyle/>
          <a:p>
            <a:pPr defTabSz="457200">
              <a:defRPr/>
            </a:pPr>
            <a:r>
              <a:rPr lang="de-DE" sz="1600" i="1" dirty="0" smtClean="0">
                <a:solidFill>
                  <a:prstClr val="black"/>
                </a:solidFill>
                <a:latin typeface="Arial" pitchFamily="34" charset="0"/>
                <a:cs typeface="Arial" pitchFamily="34" charset="0"/>
              </a:rPr>
              <a:t>1. Aufwuchs von </a:t>
            </a:r>
            <a:r>
              <a:rPr lang="de-DE" sz="1600" i="1" dirty="0">
                <a:solidFill>
                  <a:prstClr val="black"/>
                </a:solidFill>
                <a:latin typeface="Arial" pitchFamily="34" charset="0"/>
                <a:cs typeface="Arial" pitchFamily="34" charset="0"/>
              </a:rPr>
              <a:t>Schnittgrünland, das im Herbst nach dem letzten Schnitt regelmäßig mit Gülle gedüngt </a:t>
            </a:r>
            <a:r>
              <a:rPr lang="de-DE" sz="1600" i="1" dirty="0" smtClean="0">
                <a:solidFill>
                  <a:prstClr val="black"/>
                </a:solidFill>
                <a:latin typeface="Arial" pitchFamily="34" charset="0"/>
                <a:cs typeface="Arial" pitchFamily="34" charset="0"/>
              </a:rPr>
              <a:t>wurde.</a:t>
            </a:r>
            <a:endParaRPr lang="en-US" sz="1600" i="1" dirty="0">
              <a:solidFill>
                <a:prstClr val="black"/>
              </a:solidFill>
              <a:latin typeface="Arial" pitchFamily="34" charset="0"/>
              <a:cs typeface="Arial" pitchFamily="34" charset="0"/>
            </a:endParaRPr>
          </a:p>
        </p:txBody>
      </p:sp>
      <p:sp>
        <p:nvSpPr>
          <p:cNvPr id="40" name="Textfeld 39"/>
          <p:cNvSpPr txBox="1"/>
          <p:nvPr/>
        </p:nvSpPr>
        <p:spPr>
          <a:xfrm>
            <a:off x="100306" y="86107"/>
            <a:ext cx="9043694" cy="400110"/>
          </a:xfrm>
          <a:prstGeom prst="rect">
            <a:avLst/>
          </a:prstGeom>
          <a:noFill/>
          <a:ln>
            <a:noFill/>
          </a:ln>
        </p:spPr>
        <p:txBody>
          <a:bodyPr wrap="square" rtlCol="0">
            <a:spAutoFit/>
          </a:bodyPr>
          <a:lstStyle/>
          <a:p>
            <a:pPr defTabSz="457200">
              <a:defRPr/>
            </a:pPr>
            <a:r>
              <a:rPr lang="de-DE" sz="2000" b="1" dirty="0" err="1">
                <a:solidFill>
                  <a:prstClr val="black"/>
                </a:solidFill>
                <a:latin typeface="Arial" pitchFamily="34" charset="0"/>
                <a:cs typeface="Arial" pitchFamily="34" charset="0"/>
              </a:rPr>
              <a:t>Poa trivialis</a:t>
            </a:r>
            <a:r>
              <a:rPr lang="de-DE" sz="2000" b="1" dirty="0">
                <a:solidFill>
                  <a:prstClr val="black"/>
                </a:solidFill>
                <a:latin typeface="Arial" pitchFamily="34" charset="0"/>
                <a:cs typeface="Arial" pitchFamily="34" charset="0"/>
              </a:rPr>
              <a:t> L. - ein </a:t>
            </a:r>
            <a:r>
              <a:rPr lang="de-DE" sz="2000" b="1" dirty="0" err="1">
                <a:solidFill>
                  <a:prstClr val="black"/>
                </a:solidFill>
                <a:latin typeface="Arial" pitchFamily="34" charset="0"/>
                <a:cs typeface="Arial" pitchFamily="34" charset="0"/>
              </a:rPr>
              <a:t>Problem</a:t>
            </a:r>
            <a:r>
              <a:rPr lang="de-DE" sz="2000" b="1" dirty="0">
                <a:solidFill>
                  <a:prstClr val="black"/>
                </a:solidFill>
                <a:latin typeface="Arial" pitchFamily="34" charset="0"/>
                <a:cs typeface="Arial" pitchFamily="34" charset="0"/>
              </a:rPr>
              <a:t> auf </a:t>
            </a:r>
            <a:r>
              <a:rPr lang="de-DE" sz="2000" b="1" dirty="0" err="1">
                <a:solidFill>
                  <a:prstClr val="black"/>
                </a:solidFill>
                <a:latin typeface="Arial" pitchFamily="34" charset="0"/>
                <a:cs typeface="Arial" pitchFamily="34" charset="0"/>
              </a:rPr>
              <a:t>Intensivgrünland</a:t>
            </a:r>
            <a:r>
              <a:rPr lang="de-DE" sz="2000" b="1" dirty="0">
                <a:solidFill>
                  <a:prstClr val="black"/>
                </a:solidFill>
                <a:latin typeface="Arial" pitchFamily="34" charset="0"/>
                <a:cs typeface="Arial" pitchFamily="34" charset="0"/>
              </a:rPr>
              <a:t>?</a:t>
            </a:r>
            <a:endParaRPr lang="en-US" sz="2000" b="1" dirty="0">
              <a:solidFill>
                <a:prstClr val="black"/>
              </a:solidFill>
              <a:latin typeface="Arial" pitchFamily="34" charset="0"/>
              <a:cs typeface="Arial" pitchFamily="34" charset="0"/>
            </a:endParaRPr>
          </a:p>
        </p:txBody>
      </p:sp>
      <p:sp>
        <p:nvSpPr>
          <p:cNvPr id="41" name="Rechteck 40"/>
          <p:cNvSpPr/>
          <p:nvPr/>
        </p:nvSpPr>
        <p:spPr>
          <a:xfrm>
            <a:off x="125508" y="5493228"/>
            <a:ext cx="832279" cy="307777"/>
          </a:xfrm>
          <a:prstGeom prst="rect">
            <a:avLst/>
          </a:prstGeom>
        </p:spPr>
        <p:txBody>
          <a:bodyPr wrap="none">
            <a:spAutoFit/>
          </a:bodyPr>
          <a:lstStyle/>
          <a:p>
            <a:pPr defTabSz="457200">
              <a:defRPr/>
            </a:pPr>
            <a:r>
              <a:rPr lang="de-DE" sz="1400" b="1" dirty="0">
                <a:solidFill>
                  <a:prstClr val="black"/>
                </a:solidFill>
                <a:latin typeface="Arial" pitchFamily="34" charset="0"/>
                <a:cs typeface="Arial" pitchFamily="34" charset="0"/>
              </a:rPr>
              <a:t>Bayern</a:t>
            </a:r>
            <a:endParaRPr lang="en-US" sz="14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50282645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98" y="115099"/>
            <a:ext cx="6884715" cy="1143000"/>
          </a:xfrm>
        </p:spPr>
        <p:txBody>
          <a:bodyPr>
            <a:noAutofit/>
          </a:bodyPr>
          <a:lstStyle/>
          <a:p>
            <a:pPr algn="l"/>
            <a:r>
              <a:rPr lang="de-DE" sz="2000" dirty="0" smtClean="0">
                <a:solidFill>
                  <a:schemeClr val="tx1"/>
                </a:solidFill>
                <a:latin typeface="Arial" panose="020B0604020202020204" pitchFamily="34" charset="0"/>
                <a:cs typeface="Arial" panose="020B0604020202020204" pitchFamily="34" charset="0"/>
              </a:rPr>
              <a:t>Narbenqualität</a:t>
            </a:r>
            <a:r>
              <a:rPr lang="de-DE" sz="2000" b="1" dirty="0" smtClean="0">
                <a:solidFill>
                  <a:schemeClr val="tx1"/>
                </a:solidFill>
                <a:latin typeface="Arial" panose="020B0604020202020204" pitchFamily="34" charset="0"/>
                <a:cs typeface="Arial" panose="020B0604020202020204" pitchFamily="34" charset="0"/>
              </a:rPr>
              <a:t> – Gemeine Rispe </a:t>
            </a:r>
            <a:r>
              <a:rPr lang="de-DE" sz="2000" dirty="0" smtClean="0">
                <a:solidFill>
                  <a:schemeClr val="tx1"/>
                </a:solidFill>
                <a:latin typeface="Arial" panose="020B0604020202020204" pitchFamily="34" charset="0"/>
                <a:cs typeface="Arial" panose="020B0604020202020204" pitchFamily="34" charset="0"/>
              </a:rPr>
              <a:t>(</a:t>
            </a:r>
            <a:r>
              <a:rPr lang="de-DE" sz="2000" i="1" dirty="0" smtClean="0">
                <a:solidFill>
                  <a:schemeClr val="tx1"/>
                </a:solidFill>
                <a:latin typeface="Arial" panose="020B0604020202020204" pitchFamily="34" charset="0"/>
                <a:cs typeface="Arial" panose="020B0604020202020204" pitchFamily="34" charset="0"/>
              </a:rPr>
              <a:t>Poa </a:t>
            </a:r>
            <a:r>
              <a:rPr lang="de-DE" sz="2000" i="1" dirty="0" err="1">
                <a:solidFill>
                  <a:schemeClr val="tx1"/>
                </a:solidFill>
                <a:latin typeface="Arial" panose="020B0604020202020204" pitchFamily="34" charset="0"/>
                <a:cs typeface="Arial" panose="020B0604020202020204" pitchFamily="34" charset="0"/>
              </a:rPr>
              <a:t>trivialis</a:t>
            </a:r>
            <a:r>
              <a:rPr lang="de-DE" sz="2000" dirty="0">
                <a:solidFill>
                  <a:schemeClr val="tx1"/>
                </a:solidFill>
                <a:latin typeface="Arial" panose="020B0604020202020204" pitchFamily="34" charset="0"/>
                <a:cs typeface="Arial" panose="020B0604020202020204" pitchFamily="34" charset="0"/>
              </a:rPr>
              <a:t>)</a:t>
            </a:r>
          </a:p>
        </p:txBody>
      </p:sp>
      <p:sp>
        <p:nvSpPr>
          <p:cNvPr id="12" name="Line 9"/>
          <p:cNvSpPr>
            <a:spLocks noChangeShapeType="1"/>
          </p:cNvSpPr>
          <p:nvPr/>
        </p:nvSpPr>
        <p:spPr bwMode="auto">
          <a:xfrm>
            <a:off x="0" y="1091638"/>
            <a:ext cx="9144000" cy="4763"/>
          </a:xfrm>
          <a:prstGeom prst="line">
            <a:avLst/>
          </a:prstGeom>
          <a:noFill/>
          <a:ln w="57150">
            <a:solidFill>
              <a:srgbClr val="0067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defRPr/>
            </a:pPr>
            <a:endParaRPr lang="de-DE" dirty="0">
              <a:solidFill>
                <a:prstClr val="black"/>
              </a:solidFill>
            </a:endParaRPr>
          </a:p>
        </p:txBody>
      </p:sp>
      <p:grpSp>
        <p:nvGrpSpPr>
          <p:cNvPr id="4" name="Gruppieren 3"/>
          <p:cNvGrpSpPr/>
          <p:nvPr/>
        </p:nvGrpSpPr>
        <p:grpSpPr>
          <a:xfrm>
            <a:off x="162120" y="1624155"/>
            <a:ext cx="8532441" cy="5162614"/>
            <a:chOff x="-178170" y="1189657"/>
            <a:chExt cx="9144000" cy="5686142"/>
          </a:xfrm>
        </p:grpSpPr>
        <p:pic>
          <p:nvPicPr>
            <p:cNvPr id="17" name="Grafik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189657"/>
              <a:ext cx="8532440" cy="5119662"/>
            </a:xfrm>
            <a:prstGeom prst="rect">
              <a:avLst/>
            </a:prstGeom>
            <a:ln>
              <a:noFill/>
            </a:ln>
            <a:effectLst>
              <a:outerShdw blurRad="292100" dist="139700" dir="2700000" algn="tl" rotWithShape="0">
                <a:srgbClr val="333333">
                  <a:alpha val="65000"/>
                </a:srgbClr>
              </a:outerShdw>
            </a:effectLst>
          </p:spPr>
        </p:pic>
        <p:sp>
          <p:nvSpPr>
            <p:cNvPr id="18" name="Textfeld 17"/>
            <p:cNvSpPr txBox="1"/>
            <p:nvPr/>
          </p:nvSpPr>
          <p:spPr>
            <a:xfrm>
              <a:off x="-178170" y="6352579"/>
              <a:ext cx="9144000" cy="523220"/>
            </a:xfrm>
            <a:prstGeom prst="rect">
              <a:avLst/>
            </a:prstGeom>
            <a:noFill/>
          </p:spPr>
          <p:txBody>
            <a:bodyPr wrap="square" rtlCol="0">
              <a:spAutoFit/>
            </a:bodyPr>
            <a:lstStyle/>
            <a:p>
              <a:pPr defTabSz="457200">
                <a:defRPr/>
              </a:pPr>
              <a:r>
                <a:rPr lang="de-DE" sz="1400" dirty="0">
                  <a:solidFill>
                    <a:prstClr val="black"/>
                  </a:solidFill>
                  <a:latin typeface="Arial" pitchFamily="34" charset="0"/>
                  <a:cs typeface="Arial" pitchFamily="34" charset="0"/>
                </a:rPr>
                <a:t>Jahr 2010: 7 </a:t>
              </a:r>
              <a:r>
                <a:rPr lang="de-DE" sz="1400" dirty="0" err="1">
                  <a:solidFill>
                    <a:prstClr val="black"/>
                  </a:solidFill>
                  <a:latin typeface="Arial" pitchFamily="34" charset="0"/>
                  <a:cs typeface="Arial" pitchFamily="34" charset="0"/>
                </a:rPr>
                <a:t>Standorte</a:t>
              </a:r>
              <a:r>
                <a:rPr lang="de-DE" sz="1400" dirty="0">
                  <a:solidFill>
                    <a:prstClr val="black"/>
                  </a:solidFill>
                  <a:latin typeface="Arial" pitchFamily="34" charset="0"/>
                  <a:cs typeface="Arial" pitchFamily="34" charset="0"/>
                </a:rPr>
                <a:t> (BY: </a:t>
              </a:r>
              <a:r>
                <a:rPr lang="de-DE" sz="1400" dirty="0" err="1">
                  <a:solidFill>
                    <a:prstClr val="black"/>
                  </a:solidFill>
                  <a:latin typeface="Arial" pitchFamily="34" charset="0"/>
                  <a:cs typeface="Arial" pitchFamily="34" charset="0"/>
                </a:rPr>
                <a:t>Bayern</a:t>
              </a:r>
              <a:r>
                <a:rPr lang="de-DE" sz="1400" dirty="0">
                  <a:solidFill>
                    <a:prstClr val="black"/>
                  </a:solidFill>
                  <a:latin typeface="Arial" pitchFamily="34" charset="0"/>
                  <a:cs typeface="Arial" pitchFamily="34" charset="0"/>
                </a:rPr>
                <a:t>, TH: </a:t>
              </a:r>
              <a:r>
                <a:rPr lang="de-DE" sz="1400" dirty="0" err="1">
                  <a:solidFill>
                    <a:prstClr val="black"/>
                  </a:solidFill>
                  <a:latin typeface="Arial" pitchFamily="34" charset="0"/>
                  <a:cs typeface="Arial" pitchFamily="34" charset="0"/>
                </a:rPr>
                <a:t>Thüringen</a:t>
              </a:r>
              <a:r>
                <a:rPr lang="de-DE" sz="1400" dirty="0">
                  <a:solidFill>
                    <a:prstClr val="black"/>
                  </a:solidFill>
                  <a:latin typeface="Arial" pitchFamily="34" charset="0"/>
                  <a:cs typeface="Arial" pitchFamily="34" charset="0"/>
                </a:rPr>
                <a:t>, SN: </a:t>
              </a:r>
              <a:r>
                <a:rPr lang="de-DE" sz="1400" dirty="0" err="1">
                  <a:solidFill>
                    <a:prstClr val="black"/>
                  </a:solidFill>
                  <a:latin typeface="Arial" pitchFamily="34" charset="0"/>
                  <a:cs typeface="Arial" pitchFamily="34" charset="0"/>
                </a:rPr>
                <a:t>Sachsen-Anhalt</a:t>
              </a:r>
              <a:r>
                <a:rPr lang="de-DE" sz="1400" dirty="0">
                  <a:solidFill>
                    <a:prstClr val="black"/>
                  </a:solidFill>
                  <a:latin typeface="Arial" pitchFamily="34" charset="0"/>
                  <a:cs typeface="Arial" pitchFamily="34" charset="0"/>
                </a:rPr>
                <a:t>, BW: </a:t>
              </a:r>
              <a:r>
                <a:rPr lang="de-DE" sz="1400" dirty="0" err="1">
                  <a:solidFill>
                    <a:prstClr val="black"/>
                  </a:solidFill>
                  <a:latin typeface="Arial" pitchFamily="34" charset="0"/>
                  <a:cs typeface="Arial" pitchFamily="34" charset="0"/>
                </a:rPr>
                <a:t>Baden-Württemberg</a:t>
              </a:r>
              <a:r>
                <a:rPr lang="de-DE" sz="1400" dirty="0">
                  <a:solidFill>
                    <a:prstClr val="black"/>
                  </a:solidFill>
                  <a:latin typeface="Arial" pitchFamily="34" charset="0"/>
                  <a:cs typeface="Arial" pitchFamily="34" charset="0"/>
                </a:rPr>
                <a:t>; 40 </a:t>
              </a:r>
              <a:r>
                <a:rPr lang="de-DE" sz="1400" dirty="0" err="1">
                  <a:solidFill>
                    <a:prstClr val="black"/>
                  </a:solidFill>
                  <a:latin typeface="Arial" pitchFamily="34" charset="0"/>
                  <a:cs typeface="Arial" pitchFamily="34" charset="0"/>
                </a:rPr>
                <a:t>Sorten von</a:t>
              </a:r>
              <a:r>
                <a:rPr lang="de-DE" sz="1400" i="1" dirty="0">
                  <a:solidFill>
                    <a:prstClr val="black"/>
                  </a:solidFill>
                  <a:latin typeface="Arial" pitchFamily="34" charset="0"/>
                  <a:cs typeface="Arial" pitchFamily="34" charset="0"/>
                </a:rPr>
                <a:t> L. </a:t>
              </a:r>
              <a:r>
                <a:rPr lang="de-DE" sz="1400" i="1" dirty="0" err="1">
                  <a:solidFill>
                    <a:prstClr val="black"/>
                  </a:solidFill>
                  <a:latin typeface="Arial" pitchFamily="34" charset="0"/>
                  <a:cs typeface="Arial" pitchFamily="34" charset="0"/>
                </a:rPr>
                <a:t>Perenne)</a:t>
              </a:r>
              <a:endParaRPr lang="de-DE" sz="1400" dirty="0">
                <a:solidFill>
                  <a:prstClr val="black"/>
                </a:solidFill>
                <a:latin typeface="Arial" pitchFamily="34" charset="0"/>
                <a:cs typeface="Arial" pitchFamily="34" charset="0"/>
              </a:endParaRPr>
            </a:p>
          </p:txBody>
        </p:sp>
        <p:sp>
          <p:nvSpPr>
            <p:cNvPr id="3" name="Textfeld 2"/>
            <p:cNvSpPr txBox="1"/>
            <p:nvPr/>
          </p:nvSpPr>
          <p:spPr>
            <a:xfrm>
              <a:off x="1476165" y="5769604"/>
              <a:ext cx="1620180" cy="369332"/>
            </a:xfrm>
            <a:prstGeom prst="rect">
              <a:avLst/>
            </a:prstGeom>
            <a:solidFill>
              <a:schemeClr val="bg1"/>
            </a:solidFill>
          </p:spPr>
          <p:txBody>
            <a:bodyPr wrap="square" rtlCol="0">
              <a:spAutoFit/>
            </a:bodyPr>
            <a:lstStyle/>
            <a:p>
              <a:pPr defTabSz="457200">
                <a:defRPr/>
              </a:pPr>
              <a:r>
                <a:rPr lang="de-DE" b="1" dirty="0">
                  <a:solidFill>
                    <a:prstClr val="black"/>
                  </a:solidFill>
                  <a:latin typeface="Arial" pitchFamily="34" charset="0"/>
                  <a:cs typeface="Arial" pitchFamily="34" charset="0"/>
                </a:rPr>
                <a:t>P. </a:t>
              </a:r>
              <a:r>
                <a:rPr lang="de-DE" b="1" dirty="0" err="1">
                  <a:solidFill>
                    <a:prstClr val="black"/>
                  </a:solidFill>
                  <a:latin typeface="Arial" pitchFamily="34" charset="0"/>
                  <a:cs typeface="Arial" pitchFamily="34" charset="0"/>
                </a:rPr>
                <a:t>trivialis</a:t>
              </a:r>
              <a:endParaRPr lang="en-US" b="1" dirty="0">
                <a:solidFill>
                  <a:prstClr val="black"/>
                </a:solidFill>
                <a:latin typeface="Arial" pitchFamily="34" charset="0"/>
                <a:cs typeface="Arial" pitchFamily="34" charset="0"/>
              </a:endParaRPr>
            </a:p>
          </p:txBody>
        </p:sp>
        <p:sp>
          <p:nvSpPr>
            <p:cNvPr id="9" name="Textfeld 8"/>
            <p:cNvSpPr txBox="1"/>
            <p:nvPr/>
          </p:nvSpPr>
          <p:spPr>
            <a:xfrm>
              <a:off x="3618148" y="5769189"/>
              <a:ext cx="2160240" cy="369332"/>
            </a:xfrm>
            <a:prstGeom prst="rect">
              <a:avLst/>
            </a:prstGeom>
            <a:solidFill>
              <a:schemeClr val="bg1"/>
            </a:solidFill>
          </p:spPr>
          <p:txBody>
            <a:bodyPr wrap="square" rtlCol="0">
              <a:spAutoFit/>
            </a:bodyPr>
            <a:lstStyle/>
            <a:p>
              <a:pPr defTabSz="457200">
                <a:defRPr/>
              </a:pPr>
              <a:r>
                <a:rPr lang="de-DE" b="1" dirty="0">
                  <a:solidFill>
                    <a:prstClr val="black"/>
                  </a:solidFill>
                  <a:latin typeface="Arial" pitchFamily="34" charset="0"/>
                  <a:cs typeface="Arial" pitchFamily="34" charset="0"/>
                </a:rPr>
                <a:t>L. Perenne min.</a:t>
              </a:r>
              <a:endParaRPr lang="en-US" b="1" dirty="0">
                <a:solidFill>
                  <a:prstClr val="black"/>
                </a:solidFill>
                <a:latin typeface="Arial" pitchFamily="34" charset="0"/>
                <a:cs typeface="Arial" pitchFamily="34" charset="0"/>
              </a:endParaRPr>
            </a:p>
          </p:txBody>
        </p:sp>
        <p:sp>
          <p:nvSpPr>
            <p:cNvPr id="10" name="Textfeld 9"/>
            <p:cNvSpPr txBox="1"/>
            <p:nvPr/>
          </p:nvSpPr>
          <p:spPr>
            <a:xfrm>
              <a:off x="6141817" y="5756580"/>
              <a:ext cx="2232248" cy="369332"/>
            </a:xfrm>
            <a:prstGeom prst="rect">
              <a:avLst/>
            </a:prstGeom>
            <a:solidFill>
              <a:schemeClr val="bg1"/>
            </a:solidFill>
          </p:spPr>
          <p:txBody>
            <a:bodyPr wrap="square" rtlCol="0">
              <a:spAutoFit/>
            </a:bodyPr>
            <a:lstStyle/>
            <a:p>
              <a:pPr defTabSz="457200">
                <a:defRPr/>
              </a:pPr>
              <a:r>
                <a:rPr lang="de-DE" b="1" dirty="0">
                  <a:solidFill>
                    <a:prstClr val="black"/>
                  </a:solidFill>
                  <a:latin typeface="Arial" pitchFamily="34" charset="0"/>
                  <a:cs typeface="Arial" pitchFamily="34" charset="0"/>
                </a:rPr>
                <a:t>L. Perenne max.</a:t>
              </a:r>
              <a:endParaRPr lang="en-US" b="1" dirty="0">
                <a:solidFill>
                  <a:prstClr val="black"/>
                </a:solidFill>
                <a:latin typeface="Arial" pitchFamily="34" charset="0"/>
                <a:cs typeface="Arial" pitchFamily="34" charset="0"/>
              </a:endParaRPr>
            </a:p>
          </p:txBody>
        </p:sp>
        <p:sp>
          <p:nvSpPr>
            <p:cNvPr id="11" name="Textfeld 10"/>
            <p:cNvSpPr txBox="1"/>
            <p:nvPr/>
          </p:nvSpPr>
          <p:spPr>
            <a:xfrm rot="16200000">
              <a:off x="-967970" y="2979071"/>
              <a:ext cx="2952328" cy="395804"/>
            </a:xfrm>
            <a:prstGeom prst="rect">
              <a:avLst/>
            </a:prstGeom>
            <a:solidFill>
              <a:schemeClr val="bg1"/>
            </a:solidFill>
          </p:spPr>
          <p:txBody>
            <a:bodyPr wrap="square" rtlCol="0">
              <a:spAutoFit/>
            </a:bodyPr>
            <a:lstStyle/>
            <a:p>
              <a:pPr algn="ctr" defTabSz="457200">
                <a:defRPr/>
              </a:pPr>
              <a:r>
                <a:rPr lang="de-DE" b="1" dirty="0" smtClean="0">
                  <a:solidFill>
                    <a:prstClr val="black"/>
                  </a:solidFill>
                  <a:latin typeface="Arial" pitchFamily="34" charset="0"/>
                  <a:cs typeface="Arial" pitchFamily="34" charset="0"/>
                </a:rPr>
                <a:t>Ertrag (t ha</a:t>
              </a:r>
              <a:r>
                <a:rPr lang="de-DE" b="1" baseline="30000" dirty="0" smtClean="0">
                  <a:solidFill>
                    <a:prstClr val="black"/>
                  </a:solidFill>
                  <a:latin typeface="Arial" pitchFamily="34" charset="0"/>
                  <a:cs typeface="Arial" pitchFamily="34" charset="0"/>
                </a:rPr>
                <a:t>-1</a:t>
              </a:r>
              <a:r>
                <a:rPr lang="de-DE" b="1" dirty="0">
                  <a:solidFill>
                    <a:prstClr val="black"/>
                  </a:solidFill>
                  <a:latin typeface="Arial" pitchFamily="34" charset="0"/>
                  <a:cs typeface="Arial" pitchFamily="34" charset="0"/>
                </a:rPr>
                <a:t>]</a:t>
              </a:r>
            </a:p>
          </p:txBody>
        </p:sp>
      </p:grpSp>
      <p:sp>
        <p:nvSpPr>
          <p:cNvPr id="5" name="Rechteck 4"/>
          <p:cNvSpPr/>
          <p:nvPr/>
        </p:nvSpPr>
        <p:spPr>
          <a:xfrm>
            <a:off x="6862617" y="1214198"/>
            <a:ext cx="2133661" cy="307777"/>
          </a:xfrm>
          <a:prstGeom prst="rect">
            <a:avLst/>
          </a:prstGeom>
        </p:spPr>
        <p:txBody>
          <a:bodyPr wrap="none">
            <a:spAutoFit/>
          </a:bodyPr>
          <a:lstStyle/>
          <a:p>
            <a:pPr defTabSz="457200">
              <a:defRPr/>
            </a:pPr>
            <a:r>
              <a:rPr lang="de-DE" sz="1400" dirty="0">
                <a:solidFill>
                  <a:prstClr val="black"/>
                </a:solidFill>
                <a:latin typeface="Arial" pitchFamily="34" charset="0"/>
                <a:cs typeface="Arial" pitchFamily="34" charset="0"/>
              </a:rPr>
              <a:t>(Hartmann et al., 2011) </a:t>
            </a:r>
          </a:p>
        </p:txBody>
      </p:sp>
    </p:spTree>
    <p:extLst>
      <p:ext uri="{BB962C8B-B14F-4D97-AF65-F5344CB8AC3E}">
        <p14:creationId xmlns:p14="http://schemas.microsoft.com/office/powerpoint/2010/main" val="375923214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1021" y="941033"/>
            <a:ext cx="8806649" cy="3785652"/>
          </a:xfrm>
          <a:prstGeom prst="rect">
            <a:avLst/>
          </a:prstGeom>
          <a:solidFill>
            <a:schemeClr val="bg1"/>
          </a:solidFill>
          <a:ln>
            <a:noFill/>
          </a:ln>
        </p:spPr>
        <p:txBody>
          <a:bodyPr wrap="square" rtlCol="0">
            <a:spAutoFit/>
          </a:bodyPr>
          <a:lstStyle/>
          <a:p>
            <a:pPr marL="285750" indent="-285750" defTabSz="457200">
              <a:spcBef>
                <a:spcPts val="1200"/>
              </a:spcBef>
              <a:buFont typeface="Arial" panose="020B0604020202020204" pitchFamily="34" charset="0"/>
              <a:buChar char="•"/>
              <a:defRPr/>
            </a:pPr>
            <a:r>
              <a:rPr lang="de-DE" i="1" dirty="0">
                <a:solidFill>
                  <a:prstClr val="black"/>
                </a:solidFill>
                <a:latin typeface="Arial" panose="020B0604020202020204" pitchFamily="34" charset="0"/>
                <a:cs typeface="Arial" panose="020B0604020202020204" pitchFamily="34" charset="0"/>
              </a:rPr>
              <a:t>P. </a:t>
            </a:r>
            <a:r>
              <a:rPr lang="de-DE" i="1" dirty="0" err="1">
                <a:solidFill>
                  <a:prstClr val="black"/>
                </a:solidFill>
                <a:latin typeface="Arial" panose="020B0604020202020204" pitchFamily="34" charset="0"/>
                <a:cs typeface="Arial" panose="020B0604020202020204" pitchFamily="34" charset="0"/>
              </a:rPr>
              <a:t>Trivialis</a:t>
            </a:r>
            <a:r>
              <a:rPr lang="de-DE" dirty="0" err="1">
                <a:solidFill>
                  <a:prstClr val="black"/>
                </a:solidFill>
                <a:latin typeface="Arial" panose="020B0604020202020204" pitchFamily="34" charset="0"/>
                <a:cs typeface="Arial" panose="020B0604020202020204" pitchFamily="34" charset="0"/>
              </a:rPr>
              <a:t> liefert nur</a:t>
            </a:r>
            <a:r>
              <a:rPr lang="de-DE" dirty="0">
                <a:solidFill>
                  <a:prstClr val="black"/>
                </a:solidFill>
                <a:latin typeface="Arial" panose="020B0604020202020204" pitchFamily="34" charset="0"/>
                <a:cs typeface="Arial" panose="020B0604020202020204" pitchFamily="34" charset="0"/>
              </a:rPr>
              <a:t> ~50% im</a:t>
            </a:r>
            <a:r>
              <a:rPr lang="de-DE" dirty="0" err="1">
                <a:solidFill>
                  <a:prstClr val="black"/>
                </a:solidFill>
                <a:latin typeface="Arial" panose="020B0604020202020204" pitchFamily="34" charset="0"/>
                <a:cs typeface="Arial" panose="020B0604020202020204" pitchFamily="34" charset="0"/>
              </a:rPr>
              <a:t> Vergleich zu</a:t>
            </a:r>
            <a:r>
              <a:rPr lang="de-DE" b="1" i="1" dirty="0">
                <a:solidFill>
                  <a:srgbClr val="0000FF"/>
                </a:solidFill>
                <a:latin typeface="Arial" panose="020B0604020202020204" pitchFamily="34" charset="0"/>
                <a:cs typeface="Arial" panose="020B0604020202020204" pitchFamily="34" charset="0"/>
              </a:rPr>
              <a:t> L. </a:t>
            </a:r>
            <a:r>
              <a:rPr lang="de-DE" b="1" i="1" dirty="0" err="1">
                <a:solidFill>
                  <a:srgbClr val="0000FF"/>
                </a:solidFill>
                <a:latin typeface="Arial" panose="020B0604020202020204" pitchFamily="34" charset="0"/>
                <a:cs typeface="Arial" panose="020B0604020202020204" pitchFamily="34" charset="0"/>
              </a:rPr>
              <a:t>Perenne.</a:t>
            </a:r>
            <a:endParaRPr lang="de-DE" b="1" i="1" dirty="0">
              <a:solidFill>
                <a:srgbClr val="0000FF"/>
              </a:solidFill>
              <a:latin typeface="Arial" panose="020B0604020202020204" pitchFamily="34" charset="0"/>
              <a:cs typeface="Arial" panose="020B0604020202020204" pitchFamily="34" charset="0"/>
            </a:endParaRPr>
          </a:p>
          <a:p>
            <a:pPr marL="285750" indent="-285750" defTabSz="457200">
              <a:spcBef>
                <a:spcPts val="1200"/>
              </a:spcBef>
              <a:buFont typeface="Arial" panose="020B0604020202020204" pitchFamily="34" charset="0"/>
              <a:buChar char="•"/>
              <a:defRPr/>
            </a:pPr>
            <a:r>
              <a:rPr lang="de-DE" dirty="0">
                <a:solidFill>
                  <a:prstClr val="black"/>
                </a:solidFill>
                <a:latin typeface="Arial" panose="020B0604020202020204" pitchFamily="34" charset="0"/>
                <a:cs typeface="Arial" panose="020B0604020202020204" pitchFamily="34" charset="0"/>
              </a:rPr>
              <a:t>Hoher Anteil an Grasnarbe reduziert folglich </a:t>
            </a:r>
            <a:r>
              <a:rPr lang="de-DE" dirty="0" smtClean="0">
                <a:solidFill>
                  <a:prstClr val="black"/>
                </a:solidFill>
                <a:latin typeface="Arial" panose="020B0604020202020204" pitchFamily="34" charset="0"/>
                <a:cs typeface="Arial" panose="020B0604020202020204" pitchFamily="34" charset="0"/>
              </a:rPr>
              <a:t>die</a:t>
            </a:r>
            <a:r>
              <a:rPr lang="de-DE" b="1" dirty="0" smtClean="0">
                <a:solidFill>
                  <a:srgbClr val="0000FF"/>
                </a:solidFill>
                <a:latin typeface="Arial" panose="020B0604020202020204" pitchFamily="34" charset="0"/>
                <a:cs typeface="Arial" panose="020B0604020202020204" pitchFamily="34" charset="0"/>
              </a:rPr>
              <a:t> Nährstoffausnutzung </a:t>
            </a:r>
            <a:r>
              <a:rPr lang="de-DE" b="1" dirty="0" smtClean="0">
                <a:solidFill>
                  <a:prstClr val="black"/>
                </a:solidFill>
                <a:latin typeface="Arial" panose="020B0604020202020204" pitchFamily="34" charset="0"/>
                <a:cs typeface="Arial" panose="020B0604020202020204" pitchFamily="34" charset="0"/>
              </a:rPr>
              <a:t>(kollidiert mit Düngegesetz).</a:t>
            </a:r>
            <a:endParaRPr lang="de-DE" b="1" dirty="0">
              <a:solidFill>
                <a:prstClr val="black"/>
              </a:solidFill>
              <a:latin typeface="Arial" panose="020B0604020202020204" pitchFamily="34" charset="0"/>
              <a:cs typeface="Arial" panose="020B0604020202020204" pitchFamily="34" charset="0"/>
            </a:endParaRPr>
          </a:p>
          <a:p>
            <a:pPr marL="285750" indent="-285750" defTabSz="457200">
              <a:spcBef>
                <a:spcPts val="1200"/>
              </a:spcBef>
              <a:buFont typeface="Arial" panose="020B0604020202020204" pitchFamily="34" charset="0"/>
              <a:buChar char="•"/>
              <a:defRPr/>
            </a:pPr>
            <a:r>
              <a:rPr lang="de-DE" dirty="0" smtClean="0">
                <a:solidFill>
                  <a:prstClr val="black"/>
                </a:solidFill>
                <a:latin typeface="Arial" panose="020B0604020202020204" pitchFamily="34" charset="0"/>
                <a:cs typeface="Arial" panose="020B0604020202020204" pitchFamily="34" charset="0"/>
              </a:rPr>
              <a:t>Bestände </a:t>
            </a:r>
            <a:r>
              <a:rPr lang="de-DE" dirty="0">
                <a:solidFill>
                  <a:prstClr val="black"/>
                </a:solidFill>
                <a:latin typeface="Arial" panose="020B0604020202020204" pitchFamily="34" charset="0"/>
                <a:cs typeface="Arial" panose="020B0604020202020204" pitchFamily="34" charset="0"/>
              </a:rPr>
              <a:t>mit einem Anteil an</a:t>
            </a:r>
            <a:r>
              <a:rPr lang="de-DE" i="1" dirty="0">
                <a:solidFill>
                  <a:prstClr val="black"/>
                </a:solidFill>
                <a:latin typeface="Arial" panose="020B0604020202020204" pitchFamily="34" charset="0"/>
                <a:cs typeface="Arial" panose="020B0604020202020204" pitchFamily="34" charset="0"/>
              </a:rPr>
              <a:t> </a:t>
            </a:r>
            <a:r>
              <a:rPr lang="de-DE" dirty="0" smtClean="0">
                <a:solidFill>
                  <a:prstClr val="black"/>
                </a:solidFill>
                <a:latin typeface="Arial" panose="020B0604020202020204" pitchFamily="34" charset="0"/>
                <a:cs typeface="Arial" panose="020B0604020202020204" pitchFamily="34" charset="0"/>
              </a:rPr>
              <a:t>Gemeiner Rispe zwischen</a:t>
            </a:r>
            <a:r>
              <a:rPr lang="de-DE" b="1" dirty="0" smtClean="0">
                <a:solidFill>
                  <a:srgbClr val="0000FF"/>
                </a:solidFill>
                <a:latin typeface="Arial" panose="020B0604020202020204" pitchFamily="34" charset="0"/>
                <a:cs typeface="Arial" panose="020B0604020202020204" pitchFamily="34" charset="0"/>
              </a:rPr>
              <a:t> </a:t>
            </a:r>
            <a:r>
              <a:rPr lang="de-DE" b="1" dirty="0">
                <a:solidFill>
                  <a:srgbClr val="0000FF"/>
                </a:solidFill>
                <a:latin typeface="Arial" panose="020B0604020202020204" pitchFamily="34" charset="0"/>
                <a:cs typeface="Arial" panose="020B0604020202020204" pitchFamily="34" charset="0"/>
              </a:rPr>
              <a:t>20 und 25 </a:t>
            </a:r>
            <a:r>
              <a:rPr lang="de-DE" b="1" dirty="0" smtClean="0">
                <a:solidFill>
                  <a:srgbClr val="0000FF"/>
                </a:solidFill>
                <a:latin typeface="Arial" panose="020B0604020202020204" pitchFamily="34" charset="0"/>
                <a:cs typeface="Arial" panose="020B0604020202020204" pitchFamily="34" charset="0"/>
              </a:rPr>
              <a:t>% resultierten in Ertragsverlusten </a:t>
            </a:r>
            <a:r>
              <a:rPr lang="de-DE" b="1" dirty="0">
                <a:solidFill>
                  <a:srgbClr val="0000FF"/>
                </a:solidFill>
                <a:latin typeface="Arial" panose="020B0604020202020204" pitchFamily="34" charset="0"/>
                <a:cs typeface="Arial" panose="020B0604020202020204" pitchFamily="34" charset="0"/>
              </a:rPr>
              <a:t>von 10 - 12 </a:t>
            </a:r>
            <a:r>
              <a:rPr lang="de-DE" b="1" dirty="0" smtClean="0">
                <a:solidFill>
                  <a:srgbClr val="0000FF"/>
                </a:solidFill>
                <a:latin typeface="Arial" panose="020B0604020202020204" pitchFamily="34" charset="0"/>
                <a:cs typeface="Arial" panose="020B0604020202020204" pitchFamily="34" charset="0"/>
              </a:rPr>
              <a:t>%. Bestände müssen dann </a:t>
            </a:r>
            <a:r>
              <a:rPr lang="de-DE" dirty="0" smtClean="0">
                <a:solidFill>
                  <a:prstClr val="black"/>
                </a:solidFill>
                <a:latin typeface="Arial" panose="020B0604020202020204" pitchFamily="34" charset="0"/>
                <a:cs typeface="Arial" panose="020B0604020202020204" pitchFamily="34" charset="0"/>
              </a:rPr>
              <a:t>mit </a:t>
            </a:r>
            <a:r>
              <a:rPr lang="de-DE" i="1" dirty="0" smtClean="0">
                <a:solidFill>
                  <a:prstClr val="black"/>
                </a:solidFill>
                <a:latin typeface="Arial" panose="020B0604020202020204" pitchFamily="34" charset="0"/>
                <a:cs typeface="Arial" panose="020B0604020202020204" pitchFamily="34" charset="0"/>
              </a:rPr>
              <a:t>L</a:t>
            </a:r>
            <a:r>
              <a:rPr lang="de-DE" i="1" dirty="0">
                <a:solidFill>
                  <a:prstClr val="black"/>
                </a:solidFill>
                <a:latin typeface="Arial" panose="020B0604020202020204" pitchFamily="34" charset="0"/>
                <a:cs typeface="Arial" panose="020B0604020202020204" pitchFamily="34" charset="0"/>
              </a:rPr>
              <a:t>. Perenne</a:t>
            </a:r>
            <a:r>
              <a:rPr lang="de-DE" dirty="0">
                <a:solidFill>
                  <a:prstClr val="black"/>
                </a:solidFill>
                <a:latin typeface="Arial" panose="020B0604020202020204" pitchFamily="34" charset="0"/>
                <a:cs typeface="Arial" panose="020B0604020202020204" pitchFamily="34" charset="0"/>
              </a:rPr>
              <a:t> </a:t>
            </a:r>
            <a:r>
              <a:rPr lang="de-DE" dirty="0" smtClean="0">
                <a:solidFill>
                  <a:prstClr val="black"/>
                </a:solidFill>
                <a:latin typeface="Arial" panose="020B0604020202020204" pitchFamily="34" charset="0"/>
                <a:cs typeface="Arial" panose="020B0604020202020204" pitchFamily="34" charset="0"/>
              </a:rPr>
              <a:t>nachgesät werden</a:t>
            </a:r>
            <a:r>
              <a:rPr lang="de-DE" dirty="0">
                <a:solidFill>
                  <a:prstClr val="black"/>
                </a:solidFill>
                <a:latin typeface="Arial" panose="020B0604020202020204" pitchFamily="34" charset="0"/>
                <a:cs typeface="Arial" panose="020B0604020202020204" pitchFamily="34" charset="0"/>
              </a:rPr>
              <a:t>.</a:t>
            </a:r>
          </a:p>
          <a:p>
            <a:pPr marL="285750" indent="-285750" defTabSz="457200">
              <a:spcBef>
                <a:spcPts val="1200"/>
              </a:spcBef>
              <a:buFont typeface="Arial" panose="020B0604020202020204" pitchFamily="34" charset="0"/>
              <a:buChar char="•"/>
              <a:defRPr/>
            </a:pPr>
            <a:r>
              <a:rPr lang="de-DE" dirty="0">
                <a:solidFill>
                  <a:prstClr val="black"/>
                </a:solidFill>
                <a:latin typeface="Arial" panose="020B0604020202020204" pitchFamily="34" charset="0"/>
                <a:cs typeface="Arial" panose="020B0604020202020204" pitchFamily="34" charset="0"/>
              </a:rPr>
              <a:t>Die Nachsaat erfordert zwischen</a:t>
            </a:r>
            <a:r>
              <a:rPr lang="de-DE" b="1" dirty="0">
                <a:solidFill>
                  <a:srgbClr val="0000FF"/>
                </a:solidFill>
                <a:latin typeface="Arial" panose="020B0604020202020204" pitchFamily="34" charset="0"/>
                <a:cs typeface="Arial" panose="020B0604020202020204" pitchFamily="34" charset="0"/>
              </a:rPr>
              <a:t> 150 - 210 € ha</a:t>
            </a:r>
            <a:r>
              <a:rPr lang="de-DE" b="1" baseline="30000" dirty="0">
                <a:solidFill>
                  <a:srgbClr val="0000FF"/>
                </a:solidFill>
                <a:latin typeface="Arial" panose="020B0604020202020204" pitchFamily="34" charset="0"/>
                <a:cs typeface="Arial" panose="020B0604020202020204" pitchFamily="34" charset="0"/>
              </a:rPr>
              <a:t>-1</a:t>
            </a:r>
            <a:r>
              <a:rPr lang="de-DE" dirty="0">
                <a:solidFill>
                  <a:prstClr val="black"/>
                </a:solidFill>
                <a:latin typeface="Arial" panose="020B0604020202020204" pitchFamily="34" charset="0"/>
                <a:cs typeface="Arial" panose="020B0604020202020204" pitchFamily="34" charset="0"/>
              </a:rPr>
              <a:t> in einem dreijährigen Zyklus.</a:t>
            </a:r>
          </a:p>
          <a:p>
            <a:pPr marL="285750" indent="-285750" defTabSz="457200">
              <a:spcBef>
                <a:spcPts val="1200"/>
              </a:spcBef>
              <a:buFont typeface="Arial" panose="020B0604020202020204" pitchFamily="34" charset="0"/>
              <a:buChar char="•"/>
              <a:defRPr/>
            </a:pPr>
            <a:r>
              <a:rPr lang="de-DE" dirty="0" smtClean="0">
                <a:solidFill>
                  <a:prstClr val="black"/>
                </a:solidFill>
                <a:latin typeface="Arial" panose="020B0604020202020204" pitchFamily="34" charset="0"/>
                <a:cs typeface="Arial" panose="020B0604020202020204" pitchFamily="34" charset="0"/>
              </a:rPr>
              <a:t>D.h. die </a:t>
            </a:r>
            <a:r>
              <a:rPr lang="de-DE" dirty="0" err="1" smtClean="0">
                <a:solidFill>
                  <a:prstClr val="black"/>
                </a:solidFill>
                <a:latin typeface="Arial" panose="020B0604020202020204" pitchFamily="34" charset="0"/>
                <a:cs typeface="Arial" panose="020B0604020202020204" pitchFamily="34" charset="0"/>
              </a:rPr>
              <a:t>Nachsaat</a:t>
            </a:r>
            <a:r>
              <a:rPr lang="de-DE" dirty="0" smtClean="0">
                <a:solidFill>
                  <a:prstClr val="black"/>
                </a:solidFill>
                <a:latin typeface="Arial" panose="020B0604020202020204" pitchFamily="34" charset="0"/>
                <a:cs typeface="Arial" panose="020B0604020202020204" pitchFamily="34" charset="0"/>
              </a:rPr>
              <a:t> kostet jährlich zusätzlich zwischen </a:t>
            </a:r>
            <a:r>
              <a:rPr lang="de-DE" b="1" dirty="0" smtClean="0">
                <a:solidFill>
                  <a:srgbClr val="0000FF"/>
                </a:solidFill>
                <a:latin typeface="Arial" panose="020B0604020202020204" pitchFamily="34" charset="0"/>
                <a:cs typeface="Arial" panose="020B0604020202020204" pitchFamily="34" charset="0"/>
              </a:rPr>
              <a:t>50 </a:t>
            </a:r>
            <a:r>
              <a:rPr lang="de-DE" b="1" dirty="0">
                <a:solidFill>
                  <a:srgbClr val="0000FF"/>
                </a:solidFill>
                <a:latin typeface="Arial" panose="020B0604020202020204" pitchFamily="34" charset="0"/>
                <a:cs typeface="Arial" panose="020B0604020202020204" pitchFamily="34" charset="0"/>
              </a:rPr>
              <a:t>- 70 </a:t>
            </a:r>
            <a:r>
              <a:rPr lang="de-DE" b="1" dirty="0" smtClean="0">
                <a:solidFill>
                  <a:srgbClr val="0000FF"/>
                </a:solidFill>
                <a:latin typeface="Arial" panose="020B0604020202020204" pitchFamily="34" charset="0"/>
                <a:cs typeface="Arial" panose="020B0604020202020204" pitchFamily="34" charset="0"/>
              </a:rPr>
              <a:t>€/ha.</a:t>
            </a:r>
            <a:endParaRPr lang="de-DE" b="1" dirty="0">
              <a:solidFill>
                <a:srgbClr val="0000FF"/>
              </a:solidFill>
              <a:latin typeface="Arial" panose="020B0604020202020204" pitchFamily="34" charset="0"/>
              <a:cs typeface="Arial" panose="020B0604020202020204" pitchFamily="34" charset="0"/>
            </a:endParaRPr>
          </a:p>
          <a:p>
            <a:pPr marL="285750" indent="-285750" defTabSz="457200">
              <a:spcBef>
                <a:spcPts val="1200"/>
              </a:spcBef>
              <a:buFont typeface="Arial" panose="020B0604020202020204" pitchFamily="34" charset="0"/>
              <a:buChar char="•"/>
              <a:defRPr/>
            </a:pPr>
            <a:r>
              <a:rPr lang="de-DE" dirty="0">
                <a:solidFill>
                  <a:prstClr val="black"/>
                </a:solidFill>
                <a:latin typeface="Arial" panose="020B0604020202020204" pitchFamily="34" charset="0"/>
                <a:cs typeface="Arial" panose="020B0604020202020204" pitchFamily="34" charset="0"/>
              </a:rPr>
              <a:t>Wenn</a:t>
            </a:r>
            <a:r>
              <a:rPr lang="de-DE" b="1" dirty="0">
                <a:solidFill>
                  <a:srgbClr val="0000FF"/>
                </a:solidFill>
                <a:latin typeface="Arial" panose="020B0604020202020204" pitchFamily="34" charset="0"/>
                <a:cs typeface="Arial" panose="020B0604020202020204" pitchFamily="34" charset="0"/>
              </a:rPr>
              <a:t> 1 t </a:t>
            </a:r>
            <a:r>
              <a:rPr lang="de-DE" b="1" dirty="0" smtClean="0">
                <a:solidFill>
                  <a:srgbClr val="0000FF"/>
                </a:solidFill>
                <a:latin typeface="Arial" panose="020B0604020202020204" pitchFamily="34" charset="0"/>
                <a:cs typeface="Arial" panose="020B0604020202020204" pitchFamily="34" charset="0"/>
              </a:rPr>
              <a:t>Silage-TM </a:t>
            </a:r>
            <a:r>
              <a:rPr lang="de-DE" b="1" dirty="0">
                <a:solidFill>
                  <a:srgbClr val="0000FF"/>
                </a:solidFill>
                <a:latin typeface="Arial" panose="020B0604020202020204" pitchFamily="34" charset="0"/>
                <a:cs typeface="Arial" panose="020B0604020202020204" pitchFamily="34" charset="0"/>
              </a:rPr>
              <a:t>zwischen 80 - 100 € des Wertes enthält.</a:t>
            </a:r>
            <a:endParaRPr lang="de-DE" dirty="0">
              <a:solidFill>
                <a:prstClr val="black"/>
              </a:solidFill>
              <a:latin typeface="Arial" panose="020B0604020202020204" pitchFamily="34" charset="0"/>
              <a:cs typeface="Arial" panose="020B0604020202020204" pitchFamily="34" charset="0"/>
            </a:endParaRPr>
          </a:p>
          <a:p>
            <a:pPr marL="285750" indent="-285750" defTabSz="457200">
              <a:spcBef>
                <a:spcPts val="1200"/>
              </a:spcBef>
              <a:buFont typeface="Arial" panose="020B0604020202020204" pitchFamily="34" charset="0"/>
              <a:buChar char="•"/>
              <a:defRPr/>
            </a:pPr>
            <a:r>
              <a:rPr lang="de-DE" dirty="0">
                <a:solidFill>
                  <a:prstClr val="black"/>
                </a:solidFill>
                <a:latin typeface="Arial" panose="020B0604020202020204" pitchFamily="34" charset="0"/>
                <a:cs typeface="Arial" panose="020B0604020202020204" pitchFamily="34" charset="0"/>
              </a:rPr>
              <a:t>Die Nachsaat sollte zwischen</a:t>
            </a:r>
            <a:r>
              <a:rPr lang="de-DE" b="1" dirty="0">
                <a:solidFill>
                  <a:srgbClr val="0000FF"/>
                </a:solidFill>
                <a:latin typeface="Arial" panose="020B0604020202020204" pitchFamily="34" charset="0"/>
                <a:cs typeface="Arial" panose="020B0604020202020204" pitchFamily="34" charset="0"/>
              </a:rPr>
              <a:t> 0,4 und 0,9 t T</a:t>
            </a:r>
            <a:r>
              <a:rPr lang="de-DE" b="1" dirty="0" smtClean="0">
                <a:solidFill>
                  <a:srgbClr val="0000FF"/>
                </a:solidFill>
                <a:latin typeface="Arial" panose="020B0604020202020204" pitchFamily="34" charset="0"/>
                <a:cs typeface="Arial" panose="020B0604020202020204" pitchFamily="34" charset="0"/>
              </a:rPr>
              <a:t>M </a:t>
            </a:r>
            <a:r>
              <a:rPr lang="de-DE" b="1" dirty="0">
                <a:solidFill>
                  <a:srgbClr val="0000FF"/>
                </a:solidFill>
                <a:latin typeface="Arial" panose="020B0604020202020204" pitchFamily="34" charset="0"/>
                <a:cs typeface="Arial" panose="020B0604020202020204" pitchFamily="34" charset="0"/>
              </a:rPr>
              <a:t>ha</a:t>
            </a:r>
            <a:r>
              <a:rPr lang="de-DE" b="1" baseline="30000" dirty="0">
                <a:solidFill>
                  <a:srgbClr val="0000FF"/>
                </a:solidFill>
                <a:latin typeface="Arial" panose="020B0604020202020204" pitchFamily="34" charset="0"/>
                <a:cs typeface="Arial" panose="020B0604020202020204" pitchFamily="34" charset="0"/>
              </a:rPr>
              <a:t>-1</a:t>
            </a:r>
            <a:r>
              <a:rPr lang="de-DE" b="1" dirty="0">
                <a:solidFill>
                  <a:srgbClr val="0000FF"/>
                </a:solidFill>
                <a:latin typeface="Arial" panose="020B0604020202020204" pitchFamily="34" charset="0"/>
                <a:cs typeface="Arial" panose="020B0604020202020204" pitchFamily="34" charset="0"/>
              </a:rPr>
              <a:t> jährlich </a:t>
            </a:r>
            <a:r>
              <a:rPr lang="de-DE" dirty="0">
                <a:solidFill>
                  <a:prstClr val="black"/>
                </a:solidFill>
                <a:latin typeface="Arial" panose="020B0604020202020204" pitchFamily="34" charset="0"/>
                <a:cs typeface="Arial" panose="020B0604020202020204" pitchFamily="34" charset="0"/>
              </a:rPr>
              <a:t>bringen</a:t>
            </a:r>
            <a:r>
              <a:rPr lang="de-DE" dirty="0" smtClean="0">
                <a:solidFill>
                  <a:prstClr val="black"/>
                </a:solidFill>
                <a:latin typeface="Arial" panose="020B0604020202020204" pitchFamily="34" charset="0"/>
                <a:cs typeface="Arial" panose="020B0604020202020204" pitchFamily="34" charset="0"/>
              </a:rPr>
              <a:t>.</a:t>
            </a:r>
            <a:endParaRPr lang="de-DE" dirty="0">
              <a:solidFill>
                <a:prstClr val="black"/>
              </a:solidFill>
              <a:latin typeface="Arial" panose="020B0604020202020204" pitchFamily="34" charset="0"/>
              <a:cs typeface="Arial" panose="020B0604020202020204" pitchFamily="34" charset="0"/>
            </a:endParaRPr>
          </a:p>
        </p:txBody>
      </p:sp>
      <p:pic>
        <p:nvPicPr>
          <p:cNvPr id="5"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39170" y="5601810"/>
            <a:ext cx="1173752" cy="1061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5425" y="5447444"/>
            <a:ext cx="1824391" cy="1216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535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rotWithShape="1">
          <a:blip r:embed="rId2" cstate="screen">
            <a:extLst>
              <a:ext uri="{28A0092B-C50C-407E-A947-70E740481C1C}">
                <a14:useLocalDpi xmlns:a14="http://schemas.microsoft.com/office/drawing/2010/main"/>
              </a:ext>
            </a:extLst>
          </a:blip>
          <a:srcRect r="-15" b="-859"/>
          <a:stretch/>
        </p:blipFill>
        <p:spPr>
          <a:xfrm>
            <a:off x="4303987" y="2147645"/>
            <a:ext cx="4840014" cy="4134668"/>
          </a:xfrm>
          <a:prstGeom prst="rect">
            <a:avLst/>
          </a:prstGeom>
        </p:spPr>
      </p:pic>
      <p:pic>
        <p:nvPicPr>
          <p:cNvPr id="5" name="Bildobjekt 4"/>
          <p:cNvPicPr>
            <a:picLocks noChangeAspect="1"/>
          </p:cNvPicPr>
          <p:nvPr/>
        </p:nvPicPr>
        <p:blipFill rotWithShape="1">
          <a:blip r:embed="rId3" cstate="screen">
            <a:extLst>
              <a:ext uri="{28A0092B-C50C-407E-A947-70E740481C1C}">
                <a14:useLocalDpi xmlns:a14="http://schemas.microsoft.com/office/drawing/2010/main"/>
              </a:ext>
            </a:extLst>
          </a:blip>
          <a:srcRect t="-1786"/>
          <a:stretch/>
        </p:blipFill>
        <p:spPr>
          <a:xfrm>
            <a:off x="0" y="2144065"/>
            <a:ext cx="4473261" cy="4104000"/>
          </a:xfrm>
          <a:prstGeom prst="rect">
            <a:avLst/>
          </a:prstGeom>
        </p:spPr>
      </p:pic>
      <p:sp>
        <p:nvSpPr>
          <p:cNvPr id="8" name="textruta 7"/>
          <p:cNvSpPr txBox="1"/>
          <p:nvPr/>
        </p:nvSpPr>
        <p:spPr>
          <a:xfrm>
            <a:off x="7857087" y="5904873"/>
            <a:ext cx="1511558" cy="246221"/>
          </a:xfrm>
          <a:prstGeom prst="rect">
            <a:avLst/>
          </a:prstGeom>
          <a:noFill/>
        </p:spPr>
        <p:txBody>
          <a:bodyPr wrap="square" rtlCol="0">
            <a:spAutoFit/>
          </a:bodyPr>
          <a:lstStyle/>
          <a:p>
            <a:pPr defTabSz="457200">
              <a:defRPr/>
            </a:pPr>
            <a:r>
              <a:rPr lang="sv-SE" sz="1000" dirty="0">
                <a:solidFill>
                  <a:prstClr val="white"/>
                </a:solidFill>
              </a:rPr>
              <a:t>Foto: Eva Spörndly</a:t>
            </a:r>
          </a:p>
        </p:txBody>
      </p:sp>
      <p:sp>
        <p:nvSpPr>
          <p:cNvPr id="9" name="textruta 8"/>
          <p:cNvSpPr txBox="1"/>
          <p:nvPr/>
        </p:nvSpPr>
        <p:spPr>
          <a:xfrm>
            <a:off x="3216623" y="5941257"/>
            <a:ext cx="1511558" cy="246221"/>
          </a:xfrm>
          <a:prstGeom prst="rect">
            <a:avLst/>
          </a:prstGeom>
          <a:noFill/>
        </p:spPr>
        <p:txBody>
          <a:bodyPr wrap="square" rtlCol="0">
            <a:spAutoFit/>
          </a:bodyPr>
          <a:lstStyle/>
          <a:p>
            <a:pPr defTabSz="457200">
              <a:defRPr/>
            </a:pPr>
            <a:r>
              <a:rPr lang="sv-SE" sz="1000" dirty="0">
                <a:solidFill>
                  <a:prstClr val="white"/>
                </a:solidFill>
              </a:rPr>
              <a:t>Foto: Eva Spörndly</a:t>
            </a:r>
          </a:p>
        </p:txBody>
      </p:sp>
      <p:sp>
        <p:nvSpPr>
          <p:cNvPr id="2" name="Título 1"/>
          <p:cNvSpPr>
            <a:spLocks noGrp="1"/>
          </p:cNvSpPr>
          <p:nvPr>
            <p:ph type="ctrTitle"/>
          </p:nvPr>
        </p:nvSpPr>
        <p:spPr>
          <a:xfrm>
            <a:off x="160076" y="76200"/>
            <a:ext cx="8526724" cy="685800"/>
          </a:xfrm>
        </p:spPr>
        <p:txBody>
          <a:bodyPr/>
          <a:lstStyle/>
          <a:p>
            <a:r>
              <a:rPr lang="en-US" sz="2000" dirty="0">
                <a:solidFill>
                  <a:schemeClr val="tx1"/>
                </a:solidFill>
                <a:latin typeface="+mn-lt"/>
              </a:rPr>
              <a:t>Temporäres Grünland eignet sich am besten für Milchkühe (z.B. Schwedische Rote Rasse und Schwedische Holstein) und schwere Rindfleischrassen (z.B. </a:t>
            </a:r>
            <a:r>
              <a:rPr lang="en-US" sz="2000" dirty="0" err="1">
                <a:solidFill>
                  <a:schemeClr val="tx1"/>
                </a:solidFill>
                <a:latin typeface="+mn-lt"/>
              </a:rPr>
              <a:t>Charolais</a:t>
            </a:r>
            <a:r>
              <a:rPr lang="en-US" sz="2000" dirty="0" smtClean="0">
                <a:solidFill>
                  <a:schemeClr val="tx1"/>
                </a:solidFill>
                <a:latin typeface="+mn-lt"/>
              </a:rPr>
              <a:t>)</a:t>
            </a:r>
            <a:endParaRPr lang="es-ES" sz="2000" dirty="0">
              <a:solidFill>
                <a:schemeClr val="tx1"/>
              </a:solidFill>
              <a:latin typeface="+mn-lt"/>
            </a:endParaRPr>
          </a:p>
        </p:txBody>
      </p:sp>
    </p:spTree>
    <p:extLst>
      <p:ext uri="{BB962C8B-B14F-4D97-AF65-F5344CB8AC3E}">
        <p14:creationId xmlns:p14="http://schemas.microsoft.com/office/powerpoint/2010/main" val="428972047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3"/>
          <p:cNvSpPr>
            <a:spLocks noGrp="1"/>
          </p:cNvSpPr>
          <p:nvPr>
            <p:ph type="title"/>
          </p:nvPr>
        </p:nvSpPr>
        <p:spPr>
          <a:xfrm>
            <a:off x="97642" y="55042"/>
            <a:ext cx="7485414" cy="667696"/>
          </a:xfrm>
        </p:spPr>
        <p:txBody>
          <a:bodyPr>
            <a:noAutofit/>
          </a:bodyPr>
          <a:lstStyle/>
          <a:p>
            <a:pPr algn="l">
              <a:spcBef>
                <a:spcPts val="1200"/>
              </a:spcBef>
            </a:pPr>
            <a:r>
              <a:rPr lang="de-DE" sz="1800" dirty="0">
                <a:solidFill>
                  <a:schemeClr val="tx1"/>
                </a:solidFill>
                <a:latin typeface="Arial" pitchFamily="34" charset="0"/>
                <a:cs typeface="Arial" pitchFamily="34" charset="0"/>
                <a:sym typeface="Wingdings" pitchFamily="2" charset="2"/>
              </a:rPr>
              <a:t>Weitere Folgen der Gülleaufbringung unter feuchten </a:t>
            </a:r>
            <a:r>
              <a:rPr lang="de-DE" sz="1800" dirty="0" smtClean="0">
                <a:solidFill>
                  <a:schemeClr val="tx1"/>
                </a:solidFill>
                <a:latin typeface="Arial" pitchFamily="34" charset="0"/>
                <a:cs typeface="Arial" pitchFamily="34" charset="0"/>
                <a:sym typeface="Wingdings" pitchFamily="2" charset="2"/>
              </a:rPr>
              <a:t>Bedingungen: Risiko der Bodenverdichtung im Herbst </a:t>
            </a:r>
            <a:r>
              <a:rPr lang="de-DE" sz="1800" dirty="0">
                <a:solidFill>
                  <a:schemeClr val="tx1"/>
                </a:solidFill>
                <a:latin typeface="Arial" pitchFamily="34" charset="0"/>
                <a:cs typeface="Arial" pitchFamily="34" charset="0"/>
                <a:sym typeface="Wingdings" pitchFamily="2" charset="2"/>
              </a:rPr>
              <a:t>und </a:t>
            </a:r>
            <a:r>
              <a:rPr lang="de-DE" sz="1800" dirty="0" smtClean="0">
                <a:solidFill>
                  <a:schemeClr val="tx1"/>
                </a:solidFill>
                <a:latin typeface="Arial" pitchFamily="34" charset="0"/>
                <a:cs typeface="Arial" pitchFamily="34" charset="0"/>
                <a:sym typeface="Wingdings" pitchFamily="2" charset="2"/>
              </a:rPr>
              <a:t>dadurch erhöhtes </a:t>
            </a:r>
            <a:r>
              <a:rPr lang="de-DE" sz="1800" dirty="0">
                <a:solidFill>
                  <a:schemeClr val="tx1"/>
                </a:solidFill>
                <a:latin typeface="Arial" pitchFamily="34" charset="0"/>
                <a:cs typeface="Arial" pitchFamily="34" charset="0"/>
                <a:sym typeface="Wingdings" pitchFamily="2" charset="2"/>
              </a:rPr>
              <a:t>Risiko einer N</a:t>
            </a:r>
            <a:r>
              <a:rPr lang="de-DE" sz="1800" baseline="-25000" dirty="0">
                <a:solidFill>
                  <a:schemeClr val="tx1"/>
                </a:solidFill>
                <a:latin typeface="Arial" pitchFamily="34" charset="0"/>
                <a:cs typeface="Arial" pitchFamily="34" charset="0"/>
                <a:sym typeface="Wingdings" pitchFamily="2" charset="2"/>
              </a:rPr>
              <a:t>2</a:t>
            </a:r>
            <a:r>
              <a:rPr lang="de-DE" sz="1800" dirty="0">
                <a:solidFill>
                  <a:schemeClr val="tx1"/>
                </a:solidFill>
                <a:latin typeface="Arial" pitchFamily="34" charset="0"/>
                <a:cs typeface="Arial" pitchFamily="34" charset="0"/>
                <a:sym typeface="Wingdings" pitchFamily="2" charset="2"/>
              </a:rPr>
              <a:t>O-Emission</a:t>
            </a:r>
          </a:p>
        </p:txBody>
      </p:sp>
      <p:sp>
        <p:nvSpPr>
          <p:cNvPr id="12" name="Textfeld 11"/>
          <p:cNvSpPr txBox="1"/>
          <p:nvPr/>
        </p:nvSpPr>
        <p:spPr>
          <a:xfrm>
            <a:off x="-63016" y="5334802"/>
            <a:ext cx="9133904" cy="646331"/>
          </a:xfrm>
          <a:prstGeom prst="rect">
            <a:avLst/>
          </a:prstGeom>
          <a:noFill/>
          <a:ln>
            <a:noFill/>
          </a:ln>
        </p:spPr>
        <p:txBody>
          <a:bodyPr wrap="square" rtlCol="0">
            <a:spAutoFit/>
          </a:bodyPr>
          <a:lstStyle/>
          <a:p>
            <a:pPr marL="285750" indent="-285750" defTabSz="457200">
              <a:buFont typeface="Arial" pitchFamily="34" charset="0"/>
              <a:buChar char="•"/>
              <a:defRPr/>
            </a:pPr>
            <a:r>
              <a:rPr lang="de-DE" dirty="0" err="1">
                <a:solidFill>
                  <a:prstClr val="black"/>
                </a:solidFill>
                <a:latin typeface="Arial" panose="020B0604020202020204" pitchFamily="34" charset="0"/>
                <a:cs typeface="Arial" panose="020B0604020202020204" pitchFamily="34" charset="0"/>
              </a:rPr>
              <a:t>Spätdüngung</a:t>
            </a:r>
            <a:r>
              <a:rPr lang="de-DE" dirty="0">
                <a:solidFill>
                  <a:prstClr val="black"/>
                </a:solidFill>
                <a:latin typeface="Arial" panose="020B0604020202020204" pitchFamily="34" charset="0"/>
                <a:cs typeface="Arial" panose="020B0604020202020204" pitchFamily="34" charset="0"/>
              </a:rPr>
              <a:t> = hohes </a:t>
            </a:r>
            <a:r>
              <a:rPr lang="de-DE" dirty="0" err="1">
                <a:solidFill>
                  <a:prstClr val="black"/>
                </a:solidFill>
                <a:latin typeface="Arial" panose="020B0604020202020204" pitchFamily="34" charset="0"/>
                <a:cs typeface="Arial" panose="020B0604020202020204" pitchFamily="34" charset="0"/>
              </a:rPr>
              <a:t>Risiko der Bodenverdichtung und damit der N</a:t>
            </a:r>
            <a:r>
              <a:rPr lang="de-DE" baseline="-25000" dirty="0" err="1">
                <a:solidFill>
                  <a:prstClr val="black"/>
                </a:solidFill>
                <a:latin typeface="Arial" panose="020B0604020202020204" pitchFamily="34" charset="0"/>
                <a:cs typeface="Arial" panose="020B0604020202020204" pitchFamily="34" charset="0"/>
              </a:rPr>
              <a:t>2</a:t>
            </a:r>
            <a:r>
              <a:rPr lang="de-DE" dirty="0" err="1">
                <a:solidFill>
                  <a:prstClr val="black"/>
                </a:solidFill>
                <a:latin typeface="Arial" panose="020B0604020202020204" pitchFamily="34" charset="0"/>
                <a:cs typeface="Arial" panose="020B0604020202020204" pitchFamily="34" charset="0"/>
              </a:rPr>
              <a:t>O-Emission</a:t>
            </a:r>
            <a:r>
              <a:rPr lang="de-DE" dirty="0">
                <a:solidFill>
                  <a:prstClr val="black"/>
                </a:solidFill>
                <a:latin typeface="Arial" panose="020B0604020202020204" pitchFamily="34" charset="0"/>
                <a:cs typeface="Arial" panose="020B0604020202020204" pitchFamily="34" charset="0"/>
              </a:rPr>
              <a:t> (N + </a:t>
            </a:r>
            <a:r>
              <a:rPr lang="de-DE" dirty="0" err="1">
                <a:solidFill>
                  <a:prstClr val="black"/>
                </a:solidFill>
                <a:latin typeface="Arial" panose="020B0604020202020204" pitchFamily="34" charset="0"/>
                <a:cs typeface="Arial" panose="020B0604020202020204" pitchFamily="34" charset="0"/>
              </a:rPr>
              <a:t>reduzierende Bedingungen</a:t>
            </a:r>
            <a:r>
              <a:rPr lang="de-DE" dirty="0">
                <a:solidFill>
                  <a:prstClr val="black"/>
                </a:solidFill>
                <a:latin typeface="Arial" panose="020B0604020202020204" pitchFamily="34" charset="0"/>
                <a:cs typeface="Arial" panose="020B0604020202020204" pitchFamily="34" charset="0"/>
              </a:rPr>
              <a:t> im </a:t>
            </a:r>
            <a:r>
              <a:rPr lang="de-DE" dirty="0" err="1">
                <a:solidFill>
                  <a:prstClr val="black"/>
                </a:solidFill>
                <a:latin typeface="Arial" panose="020B0604020202020204" pitchFamily="34" charset="0"/>
                <a:cs typeface="Arial" panose="020B0604020202020204" pitchFamily="34" charset="0"/>
              </a:rPr>
              <a:t>Boden</a:t>
            </a:r>
            <a:r>
              <a:rPr lang="de-DE" dirty="0">
                <a:solidFill>
                  <a:prstClr val="black"/>
                </a:solidFill>
                <a:latin typeface="Arial" panose="020B0604020202020204" pitchFamily="34" charset="0"/>
                <a:cs typeface="Arial" panose="020B0604020202020204" pitchFamily="34" charset="0"/>
              </a:rPr>
              <a:t>)</a:t>
            </a:r>
          </a:p>
        </p:txBody>
      </p:sp>
      <p:sp>
        <p:nvSpPr>
          <p:cNvPr id="19" name="Textfeld 18"/>
          <p:cNvSpPr txBox="1"/>
          <p:nvPr/>
        </p:nvSpPr>
        <p:spPr>
          <a:xfrm>
            <a:off x="-63016" y="5902378"/>
            <a:ext cx="9169400" cy="646331"/>
          </a:xfrm>
          <a:prstGeom prst="rect">
            <a:avLst/>
          </a:prstGeom>
          <a:noFill/>
          <a:ln>
            <a:noFill/>
          </a:ln>
        </p:spPr>
        <p:txBody>
          <a:bodyPr wrap="square" rtlCol="0">
            <a:spAutoFit/>
          </a:bodyPr>
          <a:lstStyle/>
          <a:p>
            <a:pPr marL="285750" indent="-285750" defTabSz="457200">
              <a:buFont typeface="Arial" pitchFamily="34" charset="0"/>
              <a:buChar char="•"/>
              <a:defRPr/>
            </a:pPr>
            <a:r>
              <a:rPr lang="de-DE" dirty="0" err="1">
                <a:solidFill>
                  <a:prstClr val="black"/>
                </a:solidFill>
                <a:latin typeface="Arial" panose="020B0604020202020204" pitchFamily="34" charset="0"/>
                <a:cs typeface="Arial" panose="020B0604020202020204" pitchFamily="34" charset="0"/>
              </a:rPr>
              <a:t>Ökoeffizienz</a:t>
            </a:r>
            <a:r>
              <a:rPr lang="de-DE" dirty="0">
                <a:solidFill>
                  <a:prstClr val="black"/>
                </a:solidFill>
                <a:latin typeface="Arial" panose="020B0604020202020204" pitchFamily="34" charset="0"/>
                <a:cs typeface="Arial" panose="020B0604020202020204" pitchFamily="34" charset="0"/>
              </a:rPr>
              <a:t>: +N </a:t>
            </a:r>
            <a:r>
              <a:rPr lang="de-DE" dirty="0" err="1">
                <a:solidFill>
                  <a:prstClr val="black"/>
                </a:solidFill>
                <a:latin typeface="Arial" panose="020B0604020202020204" pitchFamily="34" charset="0"/>
                <a:cs typeface="Arial" panose="020B0604020202020204" pitchFamily="34" charset="0"/>
              </a:rPr>
              <a:t>unverdichtet</a:t>
            </a:r>
            <a:r>
              <a:rPr lang="de-DE" dirty="0">
                <a:solidFill>
                  <a:prstClr val="black"/>
                </a:solidFill>
                <a:latin typeface="Arial" panose="020B0604020202020204" pitchFamily="34" charset="0"/>
                <a:cs typeface="Arial" panose="020B0604020202020204" pitchFamily="34" charset="0"/>
              </a:rPr>
              <a:t> vs. </a:t>
            </a:r>
            <a:r>
              <a:rPr lang="de-DE" dirty="0" err="1">
                <a:solidFill>
                  <a:prstClr val="black"/>
                </a:solidFill>
                <a:latin typeface="Arial" panose="020B0604020202020204" pitchFamily="34" charset="0"/>
                <a:cs typeface="Arial" panose="020B0604020202020204" pitchFamily="34" charset="0"/>
              </a:rPr>
              <a:t>verdichtet</a:t>
            </a:r>
            <a:r>
              <a:rPr lang="de-DE" dirty="0">
                <a:solidFill>
                  <a:prstClr val="black"/>
                </a:solidFill>
                <a:latin typeface="Arial" panose="020B0604020202020204" pitchFamily="34" charset="0"/>
                <a:cs typeface="Arial" panose="020B0604020202020204" pitchFamily="34" charset="0"/>
              </a:rPr>
              <a:t> +4,6 kg N</a:t>
            </a:r>
            <a:r>
              <a:rPr lang="de-DE" baseline="-25000" dirty="0">
                <a:solidFill>
                  <a:prstClr val="black"/>
                </a:solidFill>
                <a:latin typeface="Arial" panose="020B0604020202020204" pitchFamily="34" charset="0"/>
                <a:cs typeface="Arial" panose="020B0604020202020204" pitchFamily="34" charset="0"/>
              </a:rPr>
              <a:t>2</a:t>
            </a:r>
            <a:r>
              <a:rPr lang="de-DE" dirty="0">
                <a:solidFill>
                  <a:prstClr val="black"/>
                </a:solidFill>
                <a:latin typeface="Arial" panose="020B0604020202020204" pitchFamily="34" charset="0"/>
                <a:cs typeface="Arial" panose="020B0604020202020204" pitchFamily="34" charset="0"/>
              </a:rPr>
              <a:t>O-N ha</a:t>
            </a:r>
            <a:r>
              <a:rPr lang="de-DE" baseline="30000" dirty="0">
                <a:solidFill>
                  <a:prstClr val="black"/>
                </a:solidFill>
                <a:latin typeface="Arial" panose="020B0604020202020204" pitchFamily="34" charset="0"/>
                <a:cs typeface="Arial" panose="020B0604020202020204" pitchFamily="34" charset="0"/>
              </a:rPr>
              <a:t>-1</a:t>
            </a:r>
            <a:r>
              <a:rPr lang="de-DE" dirty="0">
                <a:solidFill>
                  <a:prstClr val="black"/>
                </a:solidFill>
                <a:latin typeface="Arial" panose="020B0604020202020204" pitchFamily="34" charset="0"/>
                <a:cs typeface="Arial" panose="020B0604020202020204" pitchFamily="34" charset="0"/>
              </a:rPr>
              <a:t> &amp; -2,7 t DM ha</a:t>
            </a:r>
            <a:r>
              <a:rPr lang="de-DE" baseline="30000" dirty="0">
                <a:solidFill>
                  <a:prstClr val="black"/>
                </a:solidFill>
                <a:latin typeface="Arial" panose="020B0604020202020204" pitchFamily="34" charset="0"/>
                <a:cs typeface="Arial" panose="020B0604020202020204" pitchFamily="34" charset="0"/>
              </a:rPr>
              <a:t>-1</a:t>
            </a:r>
            <a:r>
              <a:rPr lang="de-DE" dirty="0">
                <a:solidFill>
                  <a:prstClr val="black"/>
                </a:solidFill>
                <a:latin typeface="Arial" panose="020B0604020202020204" pitchFamily="34" charset="0"/>
                <a:cs typeface="Arial" panose="020B0604020202020204" pitchFamily="34" charset="0"/>
              </a:rPr>
              <a:t> = </a:t>
            </a:r>
          </a:p>
          <a:p>
            <a:pPr marL="285750" indent="-285750" defTabSz="457200">
              <a:buFont typeface="Arial" pitchFamily="34" charset="0"/>
              <a:buChar char="•"/>
              <a:defRPr/>
            </a:pPr>
            <a:r>
              <a:rPr lang="de-DE" b="1" dirty="0">
                <a:solidFill>
                  <a:srgbClr val="FF0000"/>
                </a:solidFill>
                <a:latin typeface="Arial" panose="020B0604020202020204" pitchFamily="34" charset="0"/>
                <a:cs typeface="Arial" panose="020B0604020202020204" pitchFamily="34" charset="0"/>
              </a:rPr>
              <a:t>0,5 vs. 0,9 kg N</a:t>
            </a:r>
            <a:r>
              <a:rPr lang="de-DE" b="1" baseline="-25000" dirty="0">
                <a:solidFill>
                  <a:srgbClr val="FF0000"/>
                </a:solidFill>
                <a:latin typeface="Arial" panose="020B0604020202020204" pitchFamily="34" charset="0"/>
                <a:cs typeface="Arial" panose="020B0604020202020204" pitchFamily="34" charset="0"/>
              </a:rPr>
              <a:t>2</a:t>
            </a:r>
            <a:r>
              <a:rPr lang="de-DE" b="1" dirty="0">
                <a:solidFill>
                  <a:srgbClr val="FF0000"/>
                </a:solidFill>
                <a:latin typeface="Arial" panose="020B0604020202020204" pitchFamily="34" charset="0"/>
                <a:cs typeface="Arial" panose="020B0604020202020204" pitchFamily="34" charset="0"/>
              </a:rPr>
              <a:t>O-N t</a:t>
            </a:r>
            <a:r>
              <a:rPr lang="de-DE" b="1" baseline="30000" dirty="0">
                <a:solidFill>
                  <a:srgbClr val="FF0000"/>
                </a:solidFill>
                <a:latin typeface="Arial" panose="020B0604020202020204" pitchFamily="34" charset="0"/>
                <a:cs typeface="Arial" panose="020B0604020202020204" pitchFamily="34" charset="0"/>
              </a:rPr>
              <a:t>-1</a:t>
            </a:r>
            <a:r>
              <a:rPr lang="de-DE" b="1" dirty="0">
                <a:solidFill>
                  <a:srgbClr val="FF0000"/>
                </a:solidFill>
                <a:latin typeface="Arial" panose="020B0604020202020204" pitchFamily="34" charset="0"/>
                <a:cs typeface="Arial" panose="020B0604020202020204" pitchFamily="34" charset="0"/>
              </a:rPr>
              <a:t> </a:t>
            </a:r>
            <a:r>
              <a:rPr lang="de-DE" b="1" dirty="0" smtClean="0">
                <a:solidFill>
                  <a:srgbClr val="FF0000"/>
                </a:solidFill>
                <a:latin typeface="Arial" panose="020B0604020202020204" pitchFamily="34" charset="0"/>
                <a:cs typeface="Arial" panose="020B0604020202020204" pitchFamily="34" charset="0"/>
              </a:rPr>
              <a:t>TM </a:t>
            </a:r>
            <a:r>
              <a:rPr lang="de-DE" b="1" dirty="0" smtClean="0">
                <a:solidFill>
                  <a:srgbClr val="FF0000"/>
                </a:solidFill>
                <a:latin typeface="Arial" panose="020B0604020202020204" pitchFamily="34" charset="0"/>
                <a:cs typeface="Arial" panose="020B0604020202020204" pitchFamily="34" charset="0"/>
                <a:sym typeface="Wingdings" pitchFamily="2" charset="2"/>
              </a:rPr>
              <a:t> </a:t>
            </a:r>
            <a:r>
              <a:rPr lang="de-DE" b="1" dirty="0" smtClean="0">
                <a:solidFill>
                  <a:prstClr val="black"/>
                </a:solidFill>
                <a:latin typeface="Arial" panose="020B0604020202020204" pitchFamily="34" charset="0"/>
                <a:cs typeface="Arial" panose="020B0604020202020204" pitchFamily="34" charset="0"/>
                <a:sym typeface="Wingdings" panose="05000000000000000000" pitchFamily="2" charset="2"/>
              </a:rPr>
              <a:t>Herbstdüngung folglich klimakritisch</a:t>
            </a:r>
            <a:endParaRPr lang="de-DE" b="1" dirty="0">
              <a:solidFill>
                <a:prstClr val="black"/>
              </a:solidFill>
              <a:latin typeface="Arial" panose="020B0604020202020204" pitchFamily="34" charset="0"/>
              <a:cs typeface="Arial" panose="020B0604020202020204" pitchFamily="34" charset="0"/>
            </a:endParaRPr>
          </a:p>
        </p:txBody>
      </p:sp>
      <p:grpSp>
        <p:nvGrpSpPr>
          <p:cNvPr id="5" name="Gruppieren 4"/>
          <p:cNvGrpSpPr/>
          <p:nvPr/>
        </p:nvGrpSpPr>
        <p:grpSpPr>
          <a:xfrm>
            <a:off x="1984811" y="1571492"/>
            <a:ext cx="6550344" cy="3715015"/>
            <a:chOff x="1079612" y="1052736"/>
            <a:chExt cx="7038929" cy="4032448"/>
          </a:xfrm>
        </p:grpSpPr>
        <p:grpSp>
          <p:nvGrpSpPr>
            <p:cNvPr id="4" name="Gruppieren 3"/>
            <p:cNvGrpSpPr/>
            <p:nvPr/>
          </p:nvGrpSpPr>
          <p:grpSpPr>
            <a:xfrm>
              <a:off x="1079612" y="1052736"/>
              <a:ext cx="6984776" cy="4032448"/>
              <a:chOff x="1079612" y="1052736"/>
              <a:chExt cx="6984776" cy="4032448"/>
            </a:xfrm>
          </p:grpSpPr>
          <p:graphicFrame>
            <p:nvGraphicFramePr>
              <p:cNvPr id="13" name="Diagramm 12"/>
              <p:cNvGraphicFramePr>
                <a:graphicFrameLocks/>
              </p:cNvGraphicFramePr>
              <p:nvPr>
                <p:extLst>
                  <p:ext uri="{D42A27DB-BD31-4B8C-83A1-F6EECF244321}">
                    <p14:modId xmlns:p14="http://schemas.microsoft.com/office/powerpoint/2010/main" val="1279789733"/>
                  </p:ext>
                </p:extLst>
              </p:nvPr>
            </p:nvGraphicFramePr>
            <p:xfrm>
              <a:off x="1079612" y="1052736"/>
              <a:ext cx="6984776"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2115553" y="4026550"/>
                <a:ext cx="5760640" cy="523220"/>
              </a:xfrm>
              <a:prstGeom prst="rect">
                <a:avLst/>
              </a:prstGeom>
              <a:solidFill>
                <a:schemeClr val="bg1"/>
              </a:solidFill>
            </p:spPr>
            <p:txBody>
              <a:bodyPr wrap="square" rtlCol="0">
                <a:spAutoFit/>
              </a:bodyPr>
              <a:lstStyle/>
              <a:p>
                <a:pPr defTabSz="457200">
                  <a:defRPr/>
                </a:pPr>
                <a:r>
                  <a:rPr lang="de-DE" sz="1400" dirty="0" err="1">
                    <a:solidFill>
                      <a:prstClr val="black"/>
                    </a:solidFill>
                    <a:latin typeface="Arial" pitchFamily="34" charset="0"/>
                    <a:cs typeface="Arial" pitchFamily="34" charset="0"/>
                  </a:rPr>
                  <a:t>unbefruchtet befruchtet befruchtet unbefruchtet           befruchtet befruchtet befruchtet</a:t>
                </a:r>
                <a:endParaRPr lang="en-US" sz="1400" dirty="0">
                  <a:solidFill>
                    <a:prstClr val="black"/>
                  </a:solidFill>
                  <a:latin typeface="Arial" pitchFamily="34" charset="0"/>
                  <a:cs typeface="Arial" pitchFamily="34" charset="0"/>
                </a:endParaRPr>
              </a:p>
            </p:txBody>
          </p:sp>
          <p:sp>
            <p:nvSpPr>
              <p:cNvPr id="20" name="Textfeld 19"/>
              <p:cNvSpPr txBox="1"/>
              <p:nvPr/>
            </p:nvSpPr>
            <p:spPr>
              <a:xfrm>
                <a:off x="2040097" y="4293096"/>
                <a:ext cx="5760640" cy="307777"/>
              </a:xfrm>
              <a:prstGeom prst="rect">
                <a:avLst/>
              </a:prstGeom>
              <a:solidFill>
                <a:schemeClr val="bg1"/>
              </a:solidFill>
            </p:spPr>
            <p:txBody>
              <a:bodyPr wrap="square" rtlCol="0">
                <a:spAutoFit/>
              </a:bodyPr>
              <a:lstStyle/>
              <a:p>
                <a:pPr defTabSz="457200">
                  <a:defRPr/>
                </a:pPr>
                <a:r>
                  <a:rPr lang="de-DE" sz="1400" dirty="0" err="1">
                    <a:solidFill>
                      <a:prstClr val="black"/>
                    </a:solidFill>
                    <a:latin typeface="Arial" pitchFamily="34" charset="0"/>
                    <a:cs typeface="Arial" pitchFamily="34" charset="0"/>
                  </a:rPr>
                  <a:t>unverdichtet unverdichtet verdichtet       verdichtet verdichtet verdichtet</a:t>
                </a:r>
                <a:endParaRPr lang="en-US" sz="1400" dirty="0">
                  <a:solidFill>
                    <a:prstClr val="black"/>
                  </a:solidFill>
                  <a:latin typeface="Arial" pitchFamily="34" charset="0"/>
                  <a:cs typeface="Arial" pitchFamily="34" charset="0"/>
                </a:endParaRPr>
              </a:p>
            </p:txBody>
          </p:sp>
        </p:grpSp>
        <p:sp>
          <p:nvSpPr>
            <p:cNvPr id="14" name="Textfeld 13"/>
            <p:cNvSpPr txBox="1"/>
            <p:nvPr/>
          </p:nvSpPr>
          <p:spPr>
            <a:xfrm>
              <a:off x="5999931" y="1052736"/>
              <a:ext cx="2118610" cy="338554"/>
            </a:xfrm>
            <a:prstGeom prst="rect">
              <a:avLst/>
            </a:prstGeom>
            <a:noFill/>
          </p:spPr>
          <p:txBody>
            <a:bodyPr wrap="square" rtlCol="0">
              <a:spAutoFit/>
            </a:bodyPr>
            <a:lstStyle/>
            <a:p>
              <a:pPr algn="ctr" defTabSz="457200">
                <a:defRPr/>
              </a:pPr>
              <a:r>
                <a:rPr lang="de-DE" sz="1600" b="1" dirty="0">
                  <a:solidFill>
                    <a:prstClr val="black"/>
                  </a:solidFill>
                  <a:latin typeface="Arial" panose="020B0604020202020204" pitchFamily="34" charset="0"/>
                  <a:cs typeface="Arial" panose="020B0604020202020204" pitchFamily="34" charset="0"/>
                </a:rPr>
                <a:t>(Schmeer, 2012)</a:t>
              </a:r>
            </a:p>
          </p:txBody>
        </p:sp>
        <p:cxnSp>
          <p:nvCxnSpPr>
            <p:cNvPr id="15" name="Gerade Verbindung mit Pfeil 14"/>
            <p:cNvCxnSpPr/>
            <p:nvPr/>
          </p:nvCxnSpPr>
          <p:spPr>
            <a:xfrm>
              <a:off x="3995936" y="2145269"/>
              <a:ext cx="2808312" cy="0"/>
            </a:xfrm>
            <a:prstGeom prst="straightConnector1">
              <a:avLst/>
            </a:prstGeom>
            <a:ln w="28575">
              <a:solidFill>
                <a:srgbClr val="F90505"/>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Geschweifte Klammer links 15"/>
            <p:cNvSpPr/>
            <p:nvPr/>
          </p:nvSpPr>
          <p:spPr>
            <a:xfrm>
              <a:off x="3635896" y="2145269"/>
              <a:ext cx="144016" cy="563651"/>
            </a:xfrm>
            <a:prstGeom prst="leftBrace">
              <a:avLst/>
            </a:prstGeom>
            <a:ln w="19050">
              <a:solidFill>
                <a:srgbClr val="F9050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de-DE" sz="1600" dirty="0">
                <a:solidFill>
                  <a:prstClr val="black"/>
                </a:solidFill>
              </a:endParaRPr>
            </a:p>
          </p:txBody>
        </p:sp>
        <p:sp>
          <p:nvSpPr>
            <p:cNvPr id="17" name="Textfeld 16"/>
            <p:cNvSpPr txBox="1"/>
            <p:nvPr/>
          </p:nvSpPr>
          <p:spPr>
            <a:xfrm>
              <a:off x="3004096" y="2242428"/>
              <a:ext cx="792088" cy="338554"/>
            </a:xfrm>
            <a:prstGeom prst="rect">
              <a:avLst/>
            </a:prstGeom>
            <a:noFill/>
          </p:spPr>
          <p:txBody>
            <a:bodyPr wrap="square" rtlCol="0">
              <a:spAutoFit/>
            </a:bodyPr>
            <a:lstStyle/>
            <a:p>
              <a:pPr defTabSz="457200">
                <a:defRPr/>
              </a:pPr>
              <a:r>
                <a:rPr lang="de-DE" sz="1600" b="1" dirty="0">
                  <a:solidFill>
                    <a:srgbClr val="FF0000"/>
                  </a:solidFill>
                  <a:latin typeface="Arial" pitchFamily="34" charset="0"/>
                  <a:cs typeface="Arial" pitchFamily="34" charset="0"/>
                </a:rPr>
                <a:t>Δ4.6</a:t>
              </a:r>
            </a:p>
          </p:txBody>
        </p:sp>
      </p:grpSp>
    </p:spTree>
    <p:extLst>
      <p:ext uri="{BB962C8B-B14F-4D97-AF65-F5344CB8AC3E}">
        <p14:creationId xmlns:p14="http://schemas.microsoft.com/office/powerpoint/2010/main" val="321906801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108401" y="2074655"/>
            <a:ext cx="5015408" cy="1754326"/>
          </a:xfrm>
          <a:prstGeom prst="rect">
            <a:avLst/>
          </a:prstGeom>
          <a:solidFill>
            <a:schemeClr val="bg1"/>
          </a:solidFill>
        </p:spPr>
        <p:txBody>
          <a:bodyPr wrap="square" rtlCol="0">
            <a:spAutoFit/>
          </a:bodyPr>
          <a:lstStyle/>
          <a:p>
            <a:pPr defTabSz="457200">
              <a:defRPr/>
            </a:pPr>
            <a:r>
              <a:rPr lang="de-DE" b="1" dirty="0">
                <a:solidFill>
                  <a:prstClr val="black"/>
                </a:solidFill>
                <a:latin typeface="Arial" pitchFamily="34" charset="0"/>
                <a:cs typeface="Arial" pitchFamily="34" charset="0"/>
              </a:rPr>
              <a:t>Im Allgemeinen:</a:t>
            </a:r>
          </a:p>
          <a:p>
            <a:pPr marL="742950" lvl="1" indent="-285750" defTabSz="457200">
              <a:buFont typeface="Arial" pitchFamily="34" charset="0"/>
              <a:buChar char="•"/>
              <a:defRPr/>
            </a:pPr>
            <a:r>
              <a:rPr lang="de-DE" dirty="0" err="1">
                <a:solidFill>
                  <a:prstClr val="black"/>
                </a:solidFill>
                <a:latin typeface="Arial" pitchFamily="34" charset="0"/>
                <a:cs typeface="Arial" pitchFamily="34" charset="0"/>
              </a:rPr>
              <a:t>Bodenproben</a:t>
            </a:r>
            <a:endParaRPr lang="de-DE" dirty="0">
              <a:solidFill>
                <a:prstClr val="black"/>
              </a:solidFill>
              <a:latin typeface="Arial" pitchFamily="34" charset="0"/>
              <a:cs typeface="Arial" pitchFamily="34" charset="0"/>
            </a:endParaRPr>
          </a:p>
          <a:p>
            <a:pPr marL="742950" lvl="1" indent="-285750" defTabSz="457200">
              <a:buFont typeface="Arial" pitchFamily="34" charset="0"/>
              <a:buChar char="•"/>
              <a:defRPr/>
            </a:pPr>
            <a:r>
              <a:rPr lang="de-DE" dirty="0">
                <a:solidFill>
                  <a:prstClr val="black"/>
                </a:solidFill>
                <a:latin typeface="Arial" pitchFamily="34" charset="0"/>
                <a:cs typeface="Arial" pitchFamily="34" charset="0"/>
              </a:rPr>
              <a:t>0,4 - 0,5 kg S dt</a:t>
            </a:r>
            <a:r>
              <a:rPr lang="de-DE" baseline="30000" dirty="0">
                <a:solidFill>
                  <a:prstClr val="black"/>
                </a:solidFill>
                <a:latin typeface="Arial" pitchFamily="34" charset="0"/>
                <a:cs typeface="Arial" pitchFamily="34" charset="0"/>
              </a:rPr>
              <a:t>-1</a:t>
            </a:r>
            <a:r>
              <a:rPr lang="de-DE" dirty="0">
                <a:solidFill>
                  <a:prstClr val="black"/>
                </a:solidFill>
                <a:latin typeface="Arial" pitchFamily="34" charset="0"/>
                <a:cs typeface="Arial" pitchFamily="34" charset="0"/>
              </a:rPr>
              <a:t> </a:t>
            </a:r>
            <a:r>
              <a:rPr lang="de-DE" dirty="0" smtClean="0">
                <a:solidFill>
                  <a:prstClr val="black"/>
                </a:solidFill>
                <a:latin typeface="Arial" pitchFamily="34" charset="0"/>
                <a:cs typeface="Arial" pitchFamily="34" charset="0"/>
              </a:rPr>
              <a:t>TM-Ertrag</a:t>
            </a:r>
            <a:r>
              <a:rPr lang="de-DE" dirty="0">
                <a:solidFill>
                  <a:prstClr val="black"/>
                </a:solidFill>
                <a:latin typeface="Arial" pitchFamily="34" charset="0"/>
                <a:cs typeface="Arial" pitchFamily="34" charset="0"/>
              </a:rPr>
              <a:t>)</a:t>
            </a:r>
          </a:p>
          <a:p>
            <a:pPr marL="742950" lvl="1" indent="-285750" defTabSz="457200">
              <a:buFont typeface="Arial" pitchFamily="34" charset="0"/>
              <a:buChar char="•"/>
              <a:defRPr/>
            </a:pPr>
            <a:r>
              <a:rPr lang="de-DE" dirty="0">
                <a:solidFill>
                  <a:prstClr val="black"/>
                </a:solidFill>
                <a:latin typeface="Arial" pitchFamily="34" charset="0"/>
                <a:cs typeface="Arial" pitchFamily="34" charset="0"/>
              </a:rPr>
              <a:t>1 kg ha</a:t>
            </a:r>
            <a:r>
              <a:rPr lang="de-DE" baseline="30000" dirty="0">
                <a:solidFill>
                  <a:prstClr val="black"/>
                </a:solidFill>
                <a:latin typeface="Arial" pitchFamily="34" charset="0"/>
                <a:cs typeface="Arial" pitchFamily="34" charset="0"/>
              </a:rPr>
              <a:t>-1</a:t>
            </a:r>
            <a:r>
              <a:rPr lang="de-DE" dirty="0">
                <a:solidFill>
                  <a:prstClr val="black"/>
                </a:solidFill>
                <a:latin typeface="Arial" pitchFamily="34" charset="0"/>
                <a:cs typeface="Arial" pitchFamily="34" charset="0"/>
              </a:rPr>
              <a:t> B</a:t>
            </a:r>
          </a:p>
          <a:p>
            <a:pPr marL="742950" lvl="1" indent="-285750" defTabSz="457200">
              <a:buFont typeface="Arial" pitchFamily="34" charset="0"/>
              <a:buChar char="•"/>
              <a:defRPr/>
            </a:pPr>
            <a:r>
              <a:rPr lang="de-DE" dirty="0" err="1">
                <a:solidFill>
                  <a:prstClr val="black"/>
                </a:solidFill>
                <a:latin typeface="Arial" pitchFamily="34" charset="0"/>
                <a:cs typeface="Arial" pitchFamily="34" charset="0"/>
              </a:rPr>
              <a:t>kalte Böden</a:t>
            </a:r>
            <a:r>
              <a:rPr lang="de-DE" dirty="0">
                <a:solidFill>
                  <a:prstClr val="black"/>
                </a:solidFill>
                <a:latin typeface="Arial" pitchFamily="34" charset="0"/>
                <a:cs typeface="Arial" pitchFamily="34" charset="0"/>
              </a:rPr>
              <a:t> max. 40 kg N ha</a:t>
            </a:r>
            <a:r>
              <a:rPr lang="de-DE" baseline="30000" dirty="0">
                <a:solidFill>
                  <a:prstClr val="black"/>
                </a:solidFill>
                <a:latin typeface="Arial" pitchFamily="34" charset="0"/>
                <a:cs typeface="Arial" pitchFamily="34" charset="0"/>
              </a:rPr>
              <a:t>-1</a:t>
            </a:r>
            <a:r>
              <a:rPr lang="de-DE" dirty="0">
                <a:solidFill>
                  <a:prstClr val="black"/>
                </a:solidFill>
                <a:latin typeface="Arial" pitchFamily="34" charset="0"/>
                <a:cs typeface="Arial" pitchFamily="34" charset="0"/>
              </a:rPr>
              <a:t> als </a:t>
            </a:r>
            <a:r>
              <a:rPr lang="de-DE" dirty="0" smtClean="0">
                <a:solidFill>
                  <a:prstClr val="black"/>
                </a:solidFill>
                <a:latin typeface="Arial" pitchFamily="34" charset="0"/>
                <a:cs typeface="Arial" pitchFamily="34" charset="0"/>
              </a:rPr>
              <a:t>Startgabe im Frühjahr</a:t>
            </a:r>
            <a:endParaRPr lang="de-DE" dirty="0">
              <a:solidFill>
                <a:prstClr val="black"/>
              </a:solidFill>
              <a:latin typeface="Arial" pitchFamily="34" charset="0"/>
              <a:cs typeface="Arial" pitchFamily="34" charset="0"/>
            </a:endParaRPr>
          </a:p>
        </p:txBody>
      </p:sp>
      <p:sp>
        <p:nvSpPr>
          <p:cNvPr id="7" name="Textfeld 6"/>
          <p:cNvSpPr txBox="1"/>
          <p:nvPr/>
        </p:nvSpPr>
        <p:spPr>
          <a:xfrm>
            <a:off x="4108401" y="3834339"/>
            <a:ext cx="4285853" cy="1754326"/>
          </a:xfrm>
          <a:prstGeom prst="rect">
            <a:avLst/>
          </a:prstGeom>
          <a:solidFill>
            <a:schemeClr val="bg1"/>
          </a:solidFill>
        </p:spPr>
        <p:txBody>
          <a:bodyPr wrap="square" rtlCol="0">
            <a:spAutoFit/>
          </a:bodyPr>
          <a:lstStyle/>
          <a:p>
            <a:pPr defTabSz="457200">
              <a:defRPr/>
            </a:pPr>
            <a:r>
              <a:rPr lang="de-DE" b="1" dirty="0" err="1">
                <a:solidFill>
                  <a:prstClr val="black"/>
                </a:solidFill>
                <a:latin typeface="Arial" pitchFamily="34" charset="0"/>
                <a:cs typeface="Arial" pitchFamily="34" charset="0"/>
              </a:rPr>
              <a:t>Aussaatmöglichkeiten</a:t>
            </a:r>
            <a:endParaRPr lang="de-DE" b="1" dirty="0">
              <a:solidFill>
                <a:prstClr val="black"/>
              </a:solidFill>
              <a:latin typeface="Arial" pitchFamily="34" charset="0"/>
              <a:cs typeface="Arial" pitchFamily="34" charset="0"/>
            </a:endParaRPr>
          </a:p>
          <a:p>
            <a:pPr defTabSz="457200">
              <a:defRPr/>
            </a:pPr>
            <a:r>
              <a:rPr lang="de-DE" b="1" dirty="0" smtClean="0">
                <a:solidFill>
                  <a:prstClr val="black"/>
                </a:solidFill>
                <a:latin typeface="Arial" pitchFamily="34" charset="0"/>
                <a:cs typeface="Arial" pitchFamily="34" charset="0"/>
              </a:rPr>
              <a:t>Untersaaten </a:t>
            </a:r>
            <a:r>
              <a:rPr lang="de-DE" b="1" dirty="0">
                <a:solidFill>
                  <a:prstClr val="black"/>
                </a:solidFill>
                <a:latin typeface="Arial" pitchFamily="34" charset="0"/>
                <a:cs typeface="Arial" pitchFamily="34" charset="0"/>
              </a:rPr>
              <a:t>bei Getreide</a:t>
            </a:r>
          </a:p>
          <a:p>
            <a:pPr marL="742950" lvl="1" indent="-285750" defTabSz="457200">
              <a:buFont typeface="Arial" pitchFamily="34" charset="0"/>
              <a:buChar char="•"/>
              <a:defRPr/>
            </a:pPr>
            <a:r>
              <a:rPr lang="de-DE" dirty="0">
                <a:solidFill>
                  <a:prstClr val="black"/>
                </a:solidFill>
                <a:latin typeface="Arial" pitchFamily="34" charset="0"/>
                <a:cs typeface="Arial" pitchFamily="34" charset="0"/>
              </a:rPr>
              <a:t>15 - 25 kg ha</a:t>
            </a:r>
            <a:r>
              <a:rPr lang="de-DE" baseline="30000" dirty="0">
                <a:solidFill>
                  <a:prstClr val="black"/>
                </a:solidFill>
                <a:latin typeface="Arial" pitchFamily="34" charset="0"/>
                <a:cs typeface="Arial" pitchFamily="34" charset="0"/>
              </a:rPr>
              <a:t>-1</a:t>
            </a:r>
          </a:p>
          <a:p>
            <a:pPr marL="742950" lvl="1" indent="-285750" defTabSz="457200">
              <a:buFont typeface="Arial" pitchFamily="34" charset="0"/>
              <a:buChar char="•"/>
              <a:defRPr/>
            </a:pPr>
            <a:r>
              <a:rPr lang="de-DE" dirty="0">
                <a:solidFill>
                  <a:prstClr val="black"/>
                </a:solidFill>
                <a:latin typeface="Arial" pitchFamily="34" charset="0"/>
                <a:cs typeface="Arial" pitchFamily="34" charset="0"/>
              </a:rPr>
              <a:t>vor </a:t>
            </a:r>
            <a:r>
              <a:rPr lang="de-DE" dirty="0" smtClean="0">
                <a:solidFill>
                  <a:prstClr val="black"/>
                </a:solidFill>
                <a:latin typeface="Arial" pitchFamily="34" charset="0"/>
                <a:cs typeface="Arial" pitchFamily="34" charset="0"/>
              </a:rPr>
              <a:t>dem Schossen (BBCH </a:t>
            </a:r>
            <a:r>
              <a:rPr lang="de-DE" dirty="0">
                <a:solidFill>
                  <a:prstClr val="black"/>
                </a:solidFill>
                <a:latin typeface="Arial" pitchFamily="34" charset="0"/>
                <a:cs typeface="Arial" pitchFamily="34" charset="0"/>
              </a:rPr>
              <a:t>32)</a:t>
            </a:r>
          </a:p>
          <a:p>
            <a:pPr marL="742950" lvl="1" indent="-285750" defTabSz="457200">
              <a:buFont typeface="Arial" pitchFamily="34" charset="0"/>
              <a:buChar char="•"/>
              <a:defRPr/>
            </a:pPr>
            <a:r>
              <a:rPr lang="de-DE" dirty="0">
                <a:solidFill>
                  <a:prstClr val="black"/>
                </a:solidFill>
                <a:latin typeface="Arial" pitchFamily="34" charset="0"/>
                <a:cs typeface="Arial" pitchFamily="34" charset="0"/>
              </a:rPr>
              <a:t>diagonal </a:t>
            </a:r>
            <a:r>
              <a:rPr lang="de-DE" dirty="0" smtClean="0">
                <a:solidFill>
                  <a:prstClr val="black"/>
                </a:solidFill>
                <a:latin typeface="Arial" pitchFamily="34" charset="0"/>
                <a:cs typeface="Arial" pitchFamily="34" charset="0"/>
              </a:rPr>
              <a:t>zur Saatrichtung von </a:t>
            </a:r>
            <a:r>
              <a:rPr lang="de-DE" dirty="0">
                <a:solidFill>
                  <a:prstClr val="black"/>
                </a:solidFill>
                <a:latin typeface="Arial" pitchFamily="34" charset="0"/>
                <a:cs typeface="Arial" pitchFamily="34" charset="0"/>
              </a:rPr>
              <a:t>Getreide</a:t>
            </a:r>
          </a:p>
        </p:txBody>
      </p:sp>
      <p:sp>
        <p:nvSpPr>
          <p:cNvPr id="8" name="Textfeld 7"/>
          <p:cNvSpPr txBox="1"/>
          <p:nvPr/>
        </p:nvSpPr>
        <p:spPr>
          <a:xfrm>
            <a:off x="4271107" y="5569436"/>
            <a:ext cx="3960440" cy="1200329"/>
          </a:xfrm>
          <a:prstGeom prst="rect">
            <a:avLst/>
          </a:prstGeom>
          <a:solidFill>
            <a:schemeClr val="bg1"/>
          </a:solidFill>
        </p:spPr>
        <p:txBody>
          <a:bodyPr wrap="square" rtlCol="0">
            <a:spAutoFit/>
          </a:bodyPr>
          <a:lstStyle/>
          <a:p>
            <a:pPr defTabSz="457200">
              <a:defRPr/>
            </a:pPr>
            <a:r>
              <a:rPr lang="de-DE" b="1" dirty="0" smtClean="0">
                <a:solidFill>
                  <a:prstClr val="black"/>
                </a:solidFill>
                <a:latin typeface="Arial" pitchFamily="34" charset="0"/>
                <a:cs typeface="Arial" pitchFamily="34" charset="0"/>
              </a:rPr>
              <a:t>Blanksaat</a:t>
            </a:r>
            <a:endParaRPr lang="de-DE" b="1" dirty="0">
              <a:solidFill>
                <a:prstClr val="black"/>
              </a:solidFill>
              <a:latin typeface="Arial" pitchFamily="34" charset="0"/>
              <a:cs typeface="Arial" pitchFamily="34" charset="0"/>
            </a:endParaRPr>
          </a:p>
          <a:p>
            <a:pPr marL="742950" lvl="1" indent="-285750" defTabSz="457200">
              <a:buFont typeface="Arial" pitchFamily="34" charset="0"/>
              <a:buChar char="•"/>
              <a:defRPr/>
            </a:pPr>
            <a:r>
              <a:rPr lang="de-DE" dirty="0">
                <a:solidFill>
                  <a:prstClr val="black"/>
                </a:solidFill>
                <a:latin typeface="Arial" pitchFamily="34" charset="0"/>
                <a:cs typeface="Arial" pitchFamily="34" charset="0"/>
              </a:rPr>
              <a:t>Ende </a:t>
            </a:r>
            <a:r>
              <a:rPr lang="de-DE" dirty="0" err="1">
                <a:solidFill>
                  <a:prstClr val="black"/>
                </a:solidFill>
                <a:latin typeface="Arial" pitchFamily="34" charset="0"/>
                <a:cs typeface="Arial" pitchFamily="34" charset="0"/>
              </a:rPr>
              <a:t>April bis August</a:t>
            </a:r>
            <a:endParaRPr lang="de-DE" dirty="0">
              <a:solidFill>
                <a:prstClr val="black"/>
              </a:solidFill>
              <a:latin typeface="Arial" pitchFamily="34" charset="0"/>
              <a:cs typeface="Arial" pitchFamily="34" charset="0"/>
            </a:endParaRPr>
          </a:p>
          <a:p>
            <a:pPr marL="742950" lvl="1" indent="-285750" defTabSz="457200">
              <a:buFont typeface="Arial" pitchFamily="34" charset="0"/>
              <a:buChar char="•"/>
              <a:defRPr/>
            </a:pPr>
            <a:r>
              <a:rPr lang="de-DE" dirty="0">
                <a:solidFill>
                  <a:prstClr val="black"/>
                </a:solidFill>
                <a:latin typeface="Arial" pitchFamily="34" charset="0"/>
                <a:cs typeface="Arial" pitchFamily="34" charset="0"/>
              </a:rPr>
              <a:t>25 - 30 kg ha</a:t>
            </a:r>
            <a:r>
              <a:rPr lang="de-DE" baseline="30000" dirty="0">
                <a:solidFill>
                  <a:prstClr val="black"/>
                </a:solidFill>
                <a:latin typeface="Arial" pitchFamily="34" charset="0"/>
                <a:cs typeface="Arial" pitchFamily="34" charset="0"/>
              </a:rPr>
              <a:t>-1</a:t>
            </a:r>
          </a:p>
          <a:p>
            <a:pPr marL="742950" lvl="1" indent="-285750" defTabSz="457200">
              <a:buFont typeface="Arial" pitchFamily="34" charset="0"/>
              <a:buChar char="•"/>
              <a:defRPr/>
            </a:pPr>
            <a:r>
              <a:rPr lang="de-DE" dirty="0">
                <a:solidFill>
                  <a:prstClr val="black"/>
                </a:solidFill>
                <a:latin typeface="Arial" pitchFamily="34" charset="0"/>
                <a:cs typeface="Arial" pitchFamily="34" charset="0"/>
              </a:rPr>
              <a:t>12 cm </a:t>
            </a:r>
            <a:r>
              <a:rPr lang="de-DE" dirty="0" err="1">
                <a:solidFill>
                  <a:prstClr val="black"/>
                </a:solidFill>
                <a:latin typeface="Arial" pitchFamily="34" charset="0"/>
                <a:cs typeface="Arial" pitchFamily="34" charset="0"/>
              </a:rPr>
              <a:t>Reihenabstände</a:t>
            </a:r>
            <a:endParaRPr lang="de-DE" dirty="0">
              <a:solidFill>
                <a:prstClr val="black"/>
              </a:solidFill>
              <a:latin typeface="Arial" pitchFamily="34" charset="0"/>
              <a:cs typeface="Arial" pitchFamily="34" charset="0"/>
            </a:endParaRPr>
          </a:p>
        </p:txBody>
      </p:sp>
      <p:sp>
        <p:nvSpPr>
          <p:cNvPr id="9" name="Textfeld 8"/>
          <p:cNvSpPr txBox="1"/>
          <p:nvPr/>
        </p:nvSpPr>
        <p:spPr>
          <a:xfrm>
            <a:off x="331763" y="5423157"/>
            <a:ext cx="3600400" cy="646331"/>
          </a:xfrm>
          <a:prstGeom prst="rect">
            <a:avLst/>
          </a:prstGeom>
          <a:solidFill>
            <a:schemeClr val="bg1"/>
          </a:solidFill>
        </p:spPr>
        <p:txBody>
          <a:bodyPr wrap="square" rtlCol="0">
            <a:spAutoFit/>
          </a:bodyPr>
          <a:lstStyle/>
          <a:p>
            <a:pPr defTabSz="457200">
              <a:defRPr/>
            </a:pPr>
            <a:r>
              <a:rPr lang="de-DE" b="1" dirty="0">
                <a:solidFill>
                  <a:srgbClr val="0000FF"/>
                </a:solidFill>
                <a:latin typeface="Arial" pitchFamily="34" charset="0"/>
                <a:cs typeface="Arial" pitchFamily="34" charset="0"/>
              </a:rPr>
              <a:t>pH-Wert Boden = 7 </a:t>
            </a:r>
            <a:r>
              <a:rPr lang="de-DE" b="1" u="sng" dirty="0" smtClean="0">
                <a:solidFill>
                  <a:srgbClr val="0000FF"/>
                </a:solidFill>
                <a:latin typeface="Arial" pitchFamily="34" charset="0"/>
                <a:cs typeface="Arial" pitchFamily="34" charset="0"/>
                <a:sym typeface="Wingdings" pitchFamily="2" charset="2"/>
              </a:rPr>
              <a:t> </a:t>
            </a:r>
            <a:r>
              <a:rPr lang="de-DE" b="1" u="sng" dirty="0" err="1" smtClean="0">
                <a:solidFill>
                  <a:srgbClr val="0000FF"/>
                </a:solidFill>
                <a:latin typeface="Arial" pitchFamily="34" charset="0"/>
                <a:cs typeface="Arial" pitchFamily="34" charset="0"/>
                <a:sym typeface="Wingdings" pitchFamily="2" charset="2"/>
              </a:rPr>
              <a:t>Kalkung</a:t>
            </a:r>
            <a:r>
              <a:rPr lang="de-DE" b="1" u="sng" dirty="0" smtClean="0">
                <a:solidFill>
                  <a:srgbClr val="0000FF"/>
                </a:solidFill>
                <a:latin typeface="Arial" pitchFamily="34" charset="0"/>
                <a:cs typeface="Arial" pitchFamily="34" charset="0"/>
                <a:sym typeface="Wingdings" pitchFamily="2" charset="2"/>
              </a:rPr>
              <a:t>!</a:t>
            </a:r>
            <a:endParaRPr lang="de-DE" b="1" u="sng" dirty="0">
              <a:solidFill>
                <a:srgbClr val="0000FF"/>
              </a:solidFill>
              <a:latin typeface="Arial" pitchFamily="34" charset="0"/>
              <a:cs typeface="Arial" pitchFamily="34" charset="0"/>
            </a:endParaRPr>
          </a:p>
          <a:p>
            <a:pPr defTabSz="457200">
              <a:defRPr/>
            </a:pPr>
            <a:r>
              <a:rPr lang="de-DE" b="1" dirty="0" err="1">
                <a:solidFill>
                  <a:srgbClr val="0000FF"/>
                </a:solidFill>
                <a:latin typeface="Arial" pitchFamily="34" charset="0"/>
                <a:cs typeface="Arial" pitchFamily="34" charset="0"/>
              </a:rPr>
              <a:t>Rhizobienimpfung notwendig</a:t>
            </a:r>
            <a:endParaRPr lang="de-DE" dirty="0">
              <a:solidFill>
                <a:srgbClr val="0000FF"/>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5051" y="2303129"/>
            <a:ext cx="393382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331762" y="1355474"/>
            <a:ext cx="8812237" cy="738664"/>
          </a:xfrm>
          <a:prstGeom prst="rect">
            <a:avLst/>
          </a:prstGeom>
        </p:spPr>
        <p:txBody>
          <a:bodyPr wrap="square">
            <a:spAutoFit/>
          </a:bodyPr>
          <a:lstStyle/>
          <a:p>
            <a:pPr defTabSz="457200">
              <a:defRPr/>
            </a:pPr>
            <a:r>
              <a:rPr lang="de-DE" sz="1400" dirty="0">
                <a:solidFill>
                  <a:prstClr val="black"/>
                </a:solidFill>
                <a:latin typeface="Arial" pitchFamily="34" charset="0"/>
                <a:cs typeface="Arial" pitchFamily="34" charset="0"/>
                <a:sym typeface="Wingdings" pitchFamily="2" charset="2"/>
              </a:rPr>
              <a:t>Anbau von </a:t>
            </a:r>
            <a:r>
              <a:rPr lang="de-DE" sz="1400" dirty="0" smtClean="0">
                <a:solidFill>
                  <a:prstClr val="black"/>
                </a:solidFill>
                <a:latin typeface="Arial" pitchFamily="34" charset="0"/>
                <a:cs typeface="Arial" pitchFamily="34" charset="0"/>
                <a:sym typeface="Wingdings" pitchFamily="2" charset="2"/>
              </a:rPr>
              <a:t>Leguminosen</a:t>
            </a:r>
            <a:r>
              <a:rPr lang="de-DE" sz="1400" dirty="0">
                <a:solidFill>
                  <a:prstClr val="black"/>
                </a:solidFill>
                <a:latin typeface="Arial" pitchFamily="34" charset="0"/>
                <a:cs typeface="Arial" pitchFamily="34" charset="0"/>
                <a:sym typeface="Wingdings" pitchFamily="2" charset="2"/>
              </a:rPr>
              <a:t/>
            </a:r>
            <a:br>
              <a:rPr lang="de-DE" sz="1400" dirty="0">
                <a:solidFill>
                  <a:prstClr val="black"/>
                </a:solidFill>
                <a:latin typeface="Arial" pitchFamily="34" charset="0"/>
                <a:cs typeface="Arial" pitchFamily="34" charset="0"/>
                <a:sym typeface="Wingdings" pitchFamily="2" charset="2"/>
              </a:rPr>
            </a:br>
            <a:r>
              <a:rPr lang="de-DE" sz="1400" dirty="0">
                <a:solidFill>
                  <a:prstClr val="black"/>
                </a:solidFill>
                <a:latin typeface="Arial" pitchFamily="34" charset="0"/>
                <a:cs typeface="Arial" pitchFamily="34" charset="0"/>
                <a:sym typeface="Wingdings" pitchFamily="2" charset="2"/>
              </a:rPr>
              <a:t>Problem: Häufige Futterproduktion auf leichten Sandböden mit niedrigem pH-Wert</a:t>
            </a:r>
            <a:r>
              <a:rPr lang="de-DE" sz="1400" dirty="0" smtClean="0">
                <a:solidFill>
                  <a:prstClr val="black"/>
                </a:solidFill>
                <a:latin typeface="Arial" pitchFamily="34" charset="0"/>
                <a:cs typeface="Arial" pitchFamily="34" charset="0"/>
                <a:sym typeface="Wingdings" pitchFamily="2" charset="2"/>
              </a:rPr>
              <a:t>.  ungeeignet für Luzerne</a:t>
            </a:r>
            <a:r>
              <a:rPr lang="de-DE" sz="1400" dirty="0">
                <a:solidFill>
                  <a:prstClr val="black"/>
                </a:solidFill>
                <a:latin typeface="Arial" pitchFamily="34" charset="0"/>
                <a:cs typeface="Arial" pitchFamily="34" charset="0"/>
                <a:sym typeface="Wingdings" pitchFamily="2" charset="2"/>
              </a:rPr>
              <a:t/>
            </a:r>
            <a:br>
              <a:rPr lang="de-DE" sz="1400" dirty="0">
                <a:solidFill>
                  <a:prstClr val="black"/>
                </a:solidFill>
                <a:latin typeface="Arial" pitchFamily="34" charset="0"/>
                <a:cs typeface="Arial" pitchFamily="34" charset="0"/>
                <a:sym typeface="Wingdings" pitchFamily="2" charset="2"/>
              </a:rPr>
            </a:br>
            <a:r>
              <a:rPr lang="de-DE" sz="1400" dirty="0" smtClean="0">
                <a:solidFill>
                  <a:prstClr val="black"/>
                </a:solidFill>
                <a:latin typeface="Arial" pitchFamily="34" charset="0"/>
                <a:cs typeface="Arial" pitchFamily="34" charset="0"/>
                <a:sym typeface="Wingdings" pitchFamily="2" charset="2"/>
              </a:rPr>
              <a:t>Welche Leistung </a:t>
            </a:r>
            <a:r>
              <a:rPr lang="de-DE" sz="1400" dirty="0">
                <a:solidFill>
                  <a:prstClr val="black"/>
                </a:solidFill>
                <a:latin typeface="Arial" pitchFamily="34" charset="0"/>
                <a:cs typeface="Arial" pitchFamily="34" charset="0"/>
                <a:sym typeface="Wingdings" pitchFamily="2" charset="2"/>
              </a:rPr>
              <a:t>von Luzerne (</a:t>
            </a:r>
            <a:r>
              <a:rPr lang="de-DE" sz="1400" i="1" dirty="0">
                <a:solidFill>
                  <a:prstClr val="black"/>
                </a:solidFill>
                <a:latin typeface="Arial" pitchFamily="34" charset="0"/>
                <a:cs typeface="Arial" pitchFamily="34" charset="0"/>
                <a:sym typeface="Wingdings" pitchFamily="2" charset="2"/>
              </a:rPr>
              <a:t>Medicago sativa</a:t>
            </a:r>
            <a:r>
              <a:rPr lang="de-DE" sz="1400" dirty="0">
                <a:solidFill>
                  <a:prstClr val="black"/>
                </a:solidFill>
                <a:latin typeface="Arial" pitchFamily="34" charset="0"/>
                <a:cs typeface="Arial" pitchFamily="34" charset="0"/>
                <a:sym typeface="Wingdings" pitchFamily="2" charset="2"/>
              </a:rPr>
              <a:t> L</a:t>
            </a:r>
            <a:r>
              <a:rPr lang="de-DE" sz="1400" dirty="0" smtClean="0">
                <a:solidFill>
                  <a:prstClr val="black"/>
                </a:solidFill>
                <a:latin typeface="Arial" pitchFamily="34" charset="0"/>
                <a:cs typeface="Arial" pitchFamily="34" charset="0"/>
                <a:sym typeface="Wingdings" pitchFamily="2" charset="2"/>
              </a:rPr>
              <a:t>.) ist auf Sandböden </a:t>
            </a:r>
            <a:r>
              <a:rPr lang="de-DE" sz="1400" dirty="0" err="1" smtClean="0">
                <a:solidFill>
                  <a:prstClr val="black"/>
                </a:solidFill>
                <a:latin typeface="Arial" pitchFamily="34" charset="0"/>
                <a:cs typeface="Arial" pitchFamily="34" charset="0"/>
                <a:sym typeface="Wingdings" pitchFamily="2" charset="2"/>
              </a:rPr>
              <a:t>erwartbar</a:t>
            </a:r>
            <a:r>
              <a:rPr lang="de-DE" sz="1400" dirty="0" smtClean="0">
                <a:solidFill>
                  <a:prstClr val="black"/>
                </a:solidFill>
                <a:latin typeface="Arial" pitchFamily="34" charset="0"/>
                <a:cs typeface="Arial" pitchFamily="34" charset="0"/>
                <a:sym typeface="Wingdings" pitchFamily="2" charset="2"/>
              </a:rPr>
              <a:t>?</a:t>
            </a:r>
            <a:endParaRPr lang="en-US" sz="1400" dirty="0">
              <a:solidFill>
                <a:prstClr val="black"/>
              </a:solidFill>
            </a:endParaRPr>
          </a:p>
        </p:txBody>
      </p:sp>
      <p:sp>
        <p:nvSpPr>
          <p:cNvPr id="3" name="Rechteck 2"/>
          <p:cNvSpPr/>
          <p:nvPr/>
        </p:nvSpPr>
        <p:spPr>
          <a:xfrm>
            <a:off x="0" y="115416"/>
            <a:ext cx="7305964" cy="707886"/>
          </a:xfrm>
          <a:prstGeom prst="rect">
            <a:avLst/>
          </a:prstGeom>
        </p:spPr>
        <p:txBody>
          <a:bodyPr wrap="square">
            <a:spAutoFit/>
          </a:bodyPr>
          <a:lstStyle/>
          <a:p>
            <a:pPr defTabSz="457200">
              <a:defRPr/>
            </a:pPr>
            <a:r>
              <a:rPr lang="de-DE" sz="2000" b="1" dirty="0">
                <a:solidFill>
                  <a:prstClr val="black"/>
                </a:solidFill>
                <a:latin typeface="Arial" pitchFamily="34" charset="0"/>
                <a:cs typeface="Arial" pitchFamily="34" charset="0"/>
                <a:sym typeface="Wingdings" pitchFamily="2" charset="2"/>
              </a:rPr>
              <a:t>Weitere Optionen für eine höhere N-Nutzung in der </a:t>
            </a:r>
            <a:r>
              <a:rPr lang="de-DE" sz="2000" b="1" dirty="0" smtClean="0">
                <a:solidFill>
                  <a:prstClr val="black"/>
                </a:solidFill>
                <a:latin typeface="Arial" pitchFamily="34" charset="0"/>
                <a:cs typeface="Arial" pitchFamily="34" charset="0"/>
                <a:sym typeface="Wingdings" pitchFamily="2" charset="2"/>
              </a:rPr>
              <a:t>Futterproduktion </a:t>
            </a:r>
            <a:r>
              <a:rPr lang="de-DE" sz="2000" b="1" dirty="0">
                <a:solidFill>
                  <a:prstClr val="black"/>
                </a:solidFill>
                <a:latin typeface="Arial" pitchFamily="34" charset="0"/>
                <a:cs typeface="Arial" pitchFamily="34" charset="0"/>
                <a:sym typeface="Wingdings" pitchFamily="2" charset="2"/>
              </a:rPr>
              <a:t>- </a:t>
            </a:r>
            <a:r>
              <a:rPr lang="de-DE" sz="2000" b="1" i="1" dirty="0" err="1" smtClean="0">
                <a:solidFill>
                  <a:prstClr val="black"/>
                </a:solidFill>
                <a:latin typeface="Arial" pitchFamily="34" charset="0"/>
                <a:cs typeface="Arial" pitchFamily="34" charset="0"/>
                <a:sym typeface="Wingdings" pitchFamily="2" charset="2"/>
              </a:rPr>
              <a:t>homegrown</a:t>
            </a:r>
            <a:r>
              <a:rPr lang="de-DE" sz="2000" b="1" dirty="0" smtClean="0">
                <a:solidFill>
                  <a:prstClr val="black"/>
                </a:solidFill>
                <a:latin typeface="Arial" pitchFamily="34" charset="0"/>
                <a:cs typeface="Arial" pitchFamily="34" charset="0"/>
                <a:sym typeface="Wingdings" pitchFamily="2" charset="2"/>
              </a:rPr>
              <a:t> </a:t>
            </a:r>
            <a:r>
              <a:rPr lang="de-DE" sz="2000" b="1" dirty="0">
                <a:solidFill>
                  <a:prstClr val="black"/>
                </a:solidFill>
                <a:latin typeface="Arial" pitchFamily="34" charset="0"/>
                <a:cs typeface="Arial" pitchFamily="34" charset="0"/>
                <a:sym typeface="Wingdings" pitchFamily="2" charset="2"/>
              </a:rPr>
              <a:t>Proteine?</a:t>
            </a:r>
            <a:endParaRPr lang="en-US" sz="2000" dirty="0">
              <a:solidFill>
                <a:prstClr val="black"/>
              </a:solidFill>
            </a:endParaRPr>
          </a:p>
        </p:txBody>
      </p:sp>
    </p:spTree>
    <p:extLst>
      <p:ext uri="{BB962C8B-B14F-4D97-AF65-F5344CB8AC3E}">
        <p14:creationId xmlns:p14="http://schemas.microsoft.com/office/powerpoint/2010/main" val="282038666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2053998"/>
            <a:ext cx="8820472" cy="407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3"/>
          <p:cNvSpPr>
            <a:spLocks noGrp="1"/>
          </p:cNvSpPr>
          <p:nvPr>
            <p:ph type="title"/>
          </p:nvPr>
        </p:nvSpPr>
        <p:spPr>
          <a:xfrm>
            <a:off x="15347" y="908720"/>
            <a:ext cx="9170392" cy="667696"/>
          </a:xfrm>
        </p:spPr>
        <p:txBody>
          <a:bodyPr>
            <a:noAutofit/>
          </a:bodyPr>
          <a:lstStyle/>
          <a:p>
            <a:pPr marL="285750" indent="-285750" algn="l">
              <a:buFont typeface="Arial" pitchFamily="34" charset="0"/>
              <a:buChar char="•"/>
            </a:pPr>
            <a:r>
              <a:rPr lang="de-DE" sz="1800" dirty="0" smtClean="0">
                <a:latin typeface="Arial" pitchFamily="34" charset="0"/>
                <a:cs typeface="Arial" pitchFamily="34" charset="0"/>
                <a:sym typeface="Wingdings" pitchFamily="2" charset="2"/>
              </a:rPr>
              <a:t>Blanksaat </a:t>
            </a:r>
            <a:r>
              <a:rPr lang="de-DE" sz="1800" dirty="0">
                <a:latin typeface="Arial" pitchFamily="34" charset="0"/>
                <a:cs typeface="Arial" pitchFamily="34" charset="0"/>
                <a:sym typeface="Wingdings" pitchFamily="2" charset="2"/>
              </a:rPr>
              <a:t>Ende April mit oder ohne Impfung </a:t>
            </a:r>
            <a:r>
              <a:rPr lang="de-DE" sz="1800" dirty="0" smtClean="0">
                <a:latin typeface="Arial" pitchFamily="34" charset="0"/>
                <a:cs typeface="Arial" pitchFamily="34" charset="0"/>
                <a:sym typeface="Wingdings" pitchFamily="2" charset="2"/>
              </a:rPr>
              <a:t>und </a:t>
            </a:r>
            <a:r>
              <a:rPr lang="de-DE" sz="1800" dirty="0" err="1" smtClean="0">
                <a:latin typeface="Arial" pitchFamily="34" charset="0"/>
                <a:cs typeface="Arial" pitchFamily="34" charset="0"/>
                <a:sym typeface="Wingdings" pitchFamily="2" charset="2"/>
              </a:rPr>
              <a:t>Kalkung</a:t>
            </a:r>
            <a:r>
              <a:rPr lang="de-DE" sz="1800" dirty="0" smtClean="0">
                <a:latin typeface="Arial" pitchFamily="34" charset="0"/>
                <a:cs typeface="Arial" pitchFamily="34" charset="0"/>
                <a:sym typeface="Wingdings" pitchFamily="2" charset="2"/>
              </a:rPr>
              <a:t> mit </a:t>
            </a:r>
            <a:r>
              <a:rPr lang="de-DE" sz="1800" dirty="0">
                <a:latin typeface="Arial" pitchFamily="34" charset="0"/>
                <a:cs typeface="Arial" pitchFamily="34" charset="0"/>
                <a:sym typeface="Wingdings" pitchFamily="2" charset="2"/>
              </a:rPr>
              <a:t>15 </a:t>
            </a:r>
            <a:r>
              <a:rPr lang="de-DE" sz="1800" dirty="0" err="1">
                <a:latin typeface="Arial" pitchFamily="34" charset="0"/>
                <a:cs typeface="Arial" pitchFamily="34" charset="0"/>
                <a:sym typeface="Wingdings" pitchFamily="2" charset="2"/>
              </a:rPr>
              <a:t>dt</a:t>
            </a:r>
            <a:r>
              <a:rPr lang="de-DE" sz="1800" dirty="0">
                <a:latin typeface="Arial" pitchFamily="34" charset="0"/>
                <a:cs typeface="Arial" pitchFamily="34" charset="0"/>
                <a:sym typeface="Wingdings" pitchFamily="2" charset="2"/>
              </a:rPr>
              <a:t> ha</a:t>
            </a:r>
            <a:r>
              <a:rPr lang="de-DE" sz="1800" baseline="30000" dirty="0">
                <a:latin typeface="Arial" pitchFamily="34" charset="0"/>
                <a:cs typeface="Arial" pitchFamily="34" charset="0"/>
                <a:sym typeface="Wingdings" pitchFamily="2" charset="2"/>
              </a:rPr>
              <a:t>-1</a:t>
            </a:r>
            <a:r>
              <a:rPr lang="de-DE" sz="1800" dirty="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Kokkolithenkalk</a:t>
            </a:r>
            <a:endParaRPr lang="de-DE" sz="1800" dirty="0">
              <a:latin typeface="Arial" pitchFamily="34" charset="0"/>
              <a:cs typeface="Arial" pitchFamily="34" charset="0"/>
              <a:sym typeface="Wingdings" pitchFamily="2" charset="2"/>
            </a:endParaRPr>
          </a:p>
        </p:txBody>
      </p:sp>
      <p:sp>
        <p:nvSpPr>
          <p:cNvPr id="9" name="Titel 3"/>
          <p:cNvSpPr txBox="1">
            <a:spLocks/>
          </p:cNvSpPr>
          <p:nvPr/>
        </p:nvSpPr>
        <p:spPr>
          <a:xfrm>
            <a:off x="15677" y="44624"/>
            <a:ext cx="9170392" cy="6676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de-DE" sz="2000" b="1" dirty="0">
                <a:solidFill>
                  <a:prstClr val="black"/>
                </a:solidFill>
                <a:latin typeface="Arial" pitchFamily="34" charset="0"/>
                <a:cs typeface="Arial" pitchFamily="34" charset="0"/>
                <a:sym typeface="Wingdings" pitchFamily="2" charset="2"/>
              </a:rPr>
              <a:t>Leistung von Luzerne oder </a:t>
            </a:r>
            <a:r>
              <a:rPr lang="de-DE" sz="2000" b="1" dirty="0" smtClean="0">
                <a:solidFill>
                  <a:prstClr val="black"/>
                </a:solidFill>
                <a:latin typeface="Arial" pitchFamily="34" charset="0"/>
                <a:cs typeface="Arial" pitchFamily="34" charset="0"/>
                <a:sym typeface="Wingdings" pitchFamily="2" charset="2"/>
              </a:rPr>
              <a:t>Luzernegras </a:t>
            </a:r>
            <a:r>
              <a:rPr lang="de-DE" sz="2000" b="1" dirty="0">
                <a:solidFill>
                  <a:prstClr val="black"/>
                </a:solidFill>
                <a:latin typeface="Arial" pitchFamily="34" charset="0"/>
                <a:cs typeface="Arial" pitchFamily="34" charset="0"/>
                <a:sym typeface="Wingdings" pitchFamily="2" charset="2"/>
              </a:rPr>
              <a:t>auf einem sandigen Boden</a:t>
            </a:r>
          </a:p>
        </p:txBody>
      </p:sp>
      <p:sp>
        <p:nvSpPr>
          <p:cNvPr id="8" name="Rechteck 7"/>
          <p:cNvSpPr/>
          <p:nvPr/>
        </p:nvSpPr>
        <p:spPr>
          <a:xfrm>
            <a:off x="0" y="1630541"/>
            <a:ext cx="7379617" cy="369332"/>
          </a:xfrm>
          <a:prstGeom prst="rect">
            <a:avLst/>
          </a:prstGeom>
        </p:spPr>
        <p:txBody>
          <a:bodyPr wrap="square">
            <a:spAutoFit/>
          </a:bodyPr>
          <a:lstStyle/>
          <a:p>
            <a:pPr marL="285750" indent="-285750" defTabSz="457200">
              <a:buFont typeface="Arial" pitchFamily="34" charset="0"/>
              <a:buChar char="•"/>
              <a:defRPr/>
            </a:pPr>
            <a:r>
              <a:rPr lang="en-US" dirty="0">
                <a:solidFill>
                  <a:prstClr val="black"/>
                </a:solidFill>
                <a:latin typeface="Arial" pitchFamily="34" charset="0"/>
                <a:cs typeface="Arial" pitchFamily="34" charset="0"/>
              </a:rPr>
              <a:t>Standort: </a:t>
            </a:r>
            <a:r>
              <a:rPr lang="en-US" dirty="0" err="1" smtClean="0">
                <a:solidFill>
                  <a:prstClr val="black"/>
                </a:solidFill>
                <a:latin typeface="Arial" pitchFamily="34" charset="0"/>
                <a:cs typeface="Arial" pitchFamily="34" charset="0"/>
              </a:rPr>
              <a:t>Humider</a:t>
            </a:r>
            <a:r>
              <a:rPr lang="en-US" dirty="0" smtClean="0">
                <a:solidFill>
                  <a:prstClr val="black"/>
                </a:solidFill>
                <a:latin typeface="Arial" pitchFamily="34" charset="0"/>
                <a:cs typeface="Arial" pitchFamily="34" charset="0"/>
              </a:rPr>
              <a:t> </a:t>
            </a:r>
            <a:r>
              <a:rPr lang="en-US" dirty="0" err="1">
                <a:solidFill>
                  <a:prstClr val="black"/>
                </a:solidFill>
                <a:latin typeface="Arial" pitchFamily="34" charset="0"/>
                <a:cs typeface="Arial" pitchFamily="34" charset="0"/>
              </a:rPr>
              <a:t>Podzol</a:t>
            </a:r>
            <a:r>
              <a:rPr lang="en-US" dirty="0">
                <a:solidFill>
                  <a:prstClr val="black"/>
                </a:solidFill>
                <a:latin typeface="Arial" pitchFamily="34" charset="0"/>
                <a:cs typeface="Arial" pitchFamily="34" charset="0"/>
              </a:rPr>
              <a:t>, sandiger Boden, pH ~ 5 </a:t>
            </a:r>
            <a:endParaRPr lang="en-US" dirty="0">
              <a:solidFill>
                <a:prstClr val="black"/>
              </a:solidFill>
            </a:endParaRPr>
          </a:p>
        </p:txBody>
      </p:sp>
    </p:spTree>
    <p:extLst>
      <p:ext uri="{BB962C8B-B14F-4D97-AF65-F5344CB8AC3E}">
        <p14:creationId xmlns:p14="http://schemas.microsoft.com/office/powerpoint/2010/main" val="208975277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title"/>
          </p:nvPr>
        </p:nvSpPr>
        <p:spPr>
          <a:xfrm>
            <a:off x="159363" y="332656"/>
            <a:ext cx="8157053" cy="667696"/>
          </a:xfrm>
        </p:spPr>
        <p:txBody>
          <a:bodyPr>
            <a:noAutofit/>
          </a:bodyPr>
          <a:lstStyle/>
          <a:p>
            <a:pPr algn="l">
              <a:spcBef>
                <a:spcPts val="1200"/>
              </a:spcBef>
            </a:pPr>
            <a:r>
              <a:rPr lang="en-US" sz="2400" b="1" dirty="0" smtClean="0">
                <a:solidFill>
                  <a:schemeClr val="tx1"/>
                </a:solidFill>
                <a:latin typeface="Arial" pitchFamily="34" charset="0"/>
                <a:cs typeface="Arial" pitchFamily="34" charset="0"/>
                <a:sym typeface="Wingdings" pitchFamily="2" charset="2"/>
              </a:rPr>
              <a:t>Einfluss auf die </a:t>
            </a:r>
            <a:r>
              <a:rPr lang="en-US" sz="2400" b="1" dirty="0" err="1" smtClean="0">
                <a:solidFill>
                  <a:schemeClr val="tx1"/>
                </a:solidFill>
                <a:latin typeface="Arial" pitchFamily="34" charset="0"/>
                <a:cs typeface="Arial" pitchFamily="34" charset="0"/>
                <a:sym typeface="Wingdings" pitchFamily="2" charset="2"/>
              </a:rPr>
              <a:t>Verunkrautung</a:t>
            </a:r>
            <a:endParaRPr lang="en-US" sz="2400" b="1" dirty="0">
              <a:solidFill>
                <a:schemeClr val="tx1"/>
              </a:solidFill>
              <a:latin typeface="Arial" pitchFamily="34" charset="0"/>
              <a:cs typeface="Arial" pitchFamily="34" charset="0"/>
              <a:sym typeface="Wingdings" pitchFamily="2" charset="2"/>
            </a:endParaRPr>
          </a:p>
        </p:txBody>
      </p:sp>
      <p:grpSp>
        <p:nvGrpSpPr>
          <p:cNvPr id="2" name="Gruppieren 1"/>
          <p:cNvGrpSpPr/>
          <p:nvPr/>
        </p:nvGrpSpPr>
        <p:grpSpPr>
          <a:xfrm>
            <a:off x="1" y="1124744"/>
            <a:ext cx="8476571" cy="5446991"/>
            <a:chOff x="1" y="1124744"/>
            <a:chExt cx="8476571" cy="5446991"/>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124744"/>
              <a:ext cx="8316415" cy="50421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p:cNvSpPr txBox="1"/>
            <p:nvPr/>
          </p:nvSpPr>
          <p:spPr>
            <a:xfrm>
              <a:off x="5643062" y="6233181"/>
              <a:ext cx="2833510" cy="338554"/>
            </a:xfrm>
            <a:prstGeom prst="rect">
              <a:avLst/>
            </a:prstGeom>
            <a:noFill/>
          </p:spPr>
          <p:txBody>
            <a:bodyPr wrap="square" rtlCol="0">
              <a:spAutoFit/>
            </a:bodyPr>
            <a:lstStyle/>
            <a:p>
              <a:pPr algn="r" defTabSz="457200">
                <a:defRPr/>
              </a:pPr>
              <a:r>
                <a:rPr lang="de-DE" sz="1600" dirty="0">
                  <a:solidFill>
                    <a:prstClr val="black"/>
                  </a:solidFill>
                  <a:latin typeface="Arial" panose="020B0604020202020204" pitchFamily="34" charset="0"/>
                  <a:cs typeface="Arial" panose="020B0604020202020204" pitchFamily="34" charset="0"/>
                </a:rPr>
                <a:t>(Pils, 2015, </a:t>
              </a:r>
              <a:r>
                <a:rPr lang="de-DE" sz="1600" dirty="0" err="1">
                  <a:solidFill>
                    <a:prstClr val="black"/>
                  </a:solidFill>
                  <a:latin typeface="Arial" panose="020B0604020202020204" pitchFamily="34" charset="0"/>
                  <a:cs typeface="Arial" panose="020B0604020202020204" pitchFamily="34" charset="0"/>
                </a:rPr>
                <a:t>nicht veröffentlicht</a:t>
              </a:r>
              <a:r>
                <a:rPr lang="de-DE" sz="1600" dirty="0">
                  <a:solidFill>
                    <a:prstClr val="black"/>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812501069"/>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p:cNvSpPr>
            <a:spLocks noGrp="1"/>
          </p:cNvSpPr>
          <p:nvPr>
            <p:ph type="title"/>
          </p:nvPr>
        </p:nvSpPr>
        <p:spPr>
          <a:xfrm>
            <a:off x="45482" y="306183"/>
            <a:ext cx="7103552" cy="667696"/>
          </a:xfrm>
        </p:spPr>
        <p:txBody>
          <a:bodyPr>
            <a:noAutofit/>
          </a:bodyPr>
          <a:lstStyle/>
          <a:p>
            <a:pPr algn="l">
              <a:spcBef>
                <a:spcPts val="1200"/>
              </a:spcBef>
            </a:pPr>
            <a:r>
              <a:rPr lang="de-DE" sz="2000" b="1" dirty="0" err="1" smtClean="0">
                <a:solidFill>
                  <a:schemeClr val="tx1"/>
                </a:solidFill>
                <a:latin typeface="Arial" pitchFamily="34" charset="0"/>
                <a:cs typeface="Arial" pitchFamily="34" charset="0"/>
                <a:sym typeface="Wingdings" pitchFamily="2" charset="2"/>
              </a:rPr>
              <a:t>Einfluss der Kalkapplikation</a:t>
            </a:r>
            <a:r>
              <a:rPr lang="de-DE" sz="2000" b="1" dirty="0" smtClean="0">
                <a:solidFill>
                  <a:schemeClr val="tx1"/>
                </a:solidFill>
                <a:latin typeface="Arial" pitchFamily="34" charset="0"/>
                <a:cs typeface="Arial" pitchFamily="34" charset="0"/>
                <a:sym typeface="Wingdings" pitchFamily="2" charset="2"/>
              </a:rPr>
              <a:t> (</a:t>
            </a:r>
            <a:r>
              <a:rPr lang="de-DE" sz="2000" b="1" dirty="0" err="1" smtClean="0">
                <a:solidFill>
                  <a:schemeClr val="tx1"/>
                </a:solidFill>
                <a:latin typeface="Arial" pitchFamily="34" charset="0"/>
                <a:cs typeface="Arial" pitchFamily="34" charset="0"/>
                <a:sym typeface="Wingdings" pitchFamily="2" charset="2"/>
              </a:rPr>
              <a:t>Kopf oder</a:t>
            </a:r>
            <a:r>
              <a:rPr lang="de-DE" sz="2000" b="1" dirty="0" smtClean="0">
                <a:solidFill>
                  <a:schemeClr val="tx1"/>
                </a:solidFill>
                <a:latin typeface="Arial" pitchFamily="34" charset="0"/>
                <a:cs typeface="Arial" pitchFamily="34" charset="0"/>
                <a:sym typeface="Wingdings" pitchFamily="2" charset="2"/>
              </a:rPr>
              <a:t> eingearbeitet) </a:t>
            </a:r>
            <a:r>
              <a:rPr lang="de-DE" sz="2000" b="1" dirty="0" err="1" smtClean="0">
                <a:solidFill>
                  <a:schemeClr val="tx1"/>
                </a:solidFill>
                <a:latin typeface="Arial" pitchFamily="34" charset="0"/>
                <a:cs typeface="Arial" pitchFamily="34" charset="0"/>
                <a:sym typeface="Wingdings" pitchFamily="2" charset="2"/>
              </a:rPr>
              <a:t>und der Rhizobienimpfung</a:t>
            </a:r>
            <a:r>
              <a:rPr lang="de-DE" sz="2000" b="1" dirty="0" smtClean="0">
                <a:solidFill>
                  <a:schemeClr val="tx1"/>
                </a:solidFill>
                <a:latin typeface="Arial" pitchFamily="34" charset="0"/>
                <a:cs typeface="Arial" pitchFamily="34" charset="0"/>
                <a:sym typeface="Wingdings" pitchFamily="2" charset="2"/>
              </a:rPr>
              <a:t> auf den </a:t>
            </a:r>
            <a:r>
              <a:rPr lang="de-DE" sz="2000" b="1" dirty="0" err="1" smtClean="0">
                <a:solidFill>
                  <a:schemeClr val="tx1"/>
                </a:solidFill>
                <a:latin typeface="Arial" pitchFamily="34" charset="0"/>
                <a:cs typeface="Arial" pitchFamily="34" charset="0"/>
                <a:sym typeface="Wingdings" pitchFamily="2" charset="2"/>
              </a:rPr>
              <a:t>Ertrag während des Etablierungsjahres</a:t>
            </a:r>
            <a:r>
              <a:rPr lang="de-DE" sz="2000" b="1" dirty="0" smtClean="0">
                <a:solidFill>
                  <a:schemeClr val="tx1"/>
                </a:solidFill>
                <a:latin typeface="Arial" pitchFamily="34" charset="0"/>
                <a:cs typeface="Arial" pitchFamily="34" charset="0"/>
                <a:sym typeface="Wingdings" pitchFamily="2" charset="2"/>
              </a:rPr>
              <a:t> (3 </a:t>
            </a:r>
            <a:r>
              <a:rPr lang="de-DE" sz="2000" b="1" dirty="0" err="1" smtClean="0">
                <a:solidFill>
                  <a:schemeClr val="tx1"/>
                </a:solidFill>
                <a:latin typeface="Arial" pitchFamily="34" charset="0"/>
                <a:cs typeface="Arial" pitchFamily="34" charset="0"/>
                <a:sym typeface="Wingdings" pitchFamily="2" charset="2"/>
              </a:rPr>
              <a:t>Schnitte</a:t>
            </a:r>
            <a:r>
              <a:rPr lang="de-DE" sz="2000" b="1" dirty="0" smtClean="0">
                <a:solidFill>
                  <a:schemeClr val="tx1"/>
                </a:solidFill>
                <a:latin typeface="Arial" pitchFamily="34" charset="0"/>
                <a:cs typeface="Arial" pitchFamily="34" charset="0"/>
                <a:sym typeface="Wingdings" pitchFamily="2" charset="2"/>
              </a:rPr>
              <a:t>)</a:t>
            </a:r>
            <a:endParaRPr lang="de-DE" sz="2000" b="1" dirty="0">
              <a:solidFill>
                <a:schemeClr val="tx1"/>
              </a:solidFill>
              <a:latin typeface="Arial" pitchFamily="34" charset="0"/>
              <a:cs typeface="Arial" pitchFamily="34" charset="0"/>
              <a:sym typeface="Wingdings" pitchFamily="2" charset="2"/>
            </a:endParaRPr>
          </a:p>
        </p:txBody>
      </p:sp>
      <p:sp>
        <p:nvSpPr>
          <p:cNvPr id="31" name="Titel 3"/>
          <p:cNvSpPr txBox="1">
            <a:spLocks/>
          </p:cNvSpPr>
          <p:nvPr/>
        </p:nvSpPr>
        <p:spPr>
          <a:xfrm>
            <a:off x="22126" y="6021288"/>
            <a:ext cx="9170392" cy="6676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spcBef>
                <a:spcPts val="600"/>
              </a:spcBef>
              <a:buFont typeface="Arial" pitchFamily="34" charset="0"/>
              <a:buChar char="•"/>
              <a:defRPr/>
            </a:pPr>
            <a:r>
              <a:rPr lang="en-US" sz="1600" dirty="0" smtClean="0">
                <a:solidFill>
                  <a:prstClr val="black"/>
                </a:solidFill>
                <a:latin typeface="Arial" pitchFamily="34" charset="0"/>
                <a:cs typeface="Arial" pitchFamily="34" charset="0"/>
                <a:sym typeface="Wingdings" pitchFamily="2" charset="2"/>
              </a:rPr>
              <a:t>Kalk, entweder vor der Aussaat eingearbeitet oder nach der </a:t>
            </a:r>
            <a:r>
              <a:rPr lang="en-US" sz="1600" dirty="0" err="1" smtClean="0">
                <a:solidFill>
                  <a:prstClr val="black"/>
                </a:solidFill>
                <a:latin typeface="Arial" pitchFamily="34" charset="0"/>
                <a:cs typeface="Arial" pitchFamily="34" charset="0"/>
                <a:sym typeface="Wingdings" pitchFamily="2" charset="2"/>
              </a:rPr>
              <a:t>Aussaat</a:t>
            </a:r>
            <a:r>
              <a:rPr lang="en-US" sz="1600" dirty="0" smtClean="0">
                <a:solidFill>
                  <a:prstClr val="black"/>
                </a:solidFill>
                <a:latin typeface="Arial" pitchFamily="34" charset="0"/>
                <a:cs typeface="Arial" pitchFamily="34" charset="0"/>
                <a:sym typeface="Wingdings" pitchFamily="2" charset="2"/>
              </a:rPr>
              <a:t> </a:t>
            </a:r>
            <a:r>
              <a:rPr lang="en-US" sz="1600" dirty="0" err="1" smtClean="0">
                <a:solidFill>
                  <a:prstClr val="black"/>
                </a:solidFill>
                <a:latin typeface="Arial" pitchFamily="34" charset="0"/>
                <a:cs typeface="Arial" pitchFamily="34" charset="0"/>
                <a:sym typeface="Wingdings" pitchFamily="2" charset="2"/>
              </a:rPr>
              <a:t>als</a:t>
            </a:r>
            <a:r>
              <a:rPr lang="en-US" sz="1600" dirty="0" smtClean="0">
                <a:solidFill>
                  <a:prstClr val="black"/>
                </a:solidFill>
                <a:latin typeface="Arial" pitchFamily="34" charset="0"/>
                <a:cs typeface="Arial" pitchFamily="34" charset="0"/>
                <a:sym typeface="Wingdings" pitchFamily="2" charset="2"/>
              </a:rPr>
              <a:t> </a:t>
            </a:r>
            <a:r>
              <a:rPr lang="en-US" sz="1600" dirty="0" err="1" smtClean="0">
                <a:solidFill>
                  <a:prstClr val="black"/>
                </a:solidFill>
                <a:latin typeface="Arial" pitchFamily="34" charset="0"/>
                <a:cs typeface="Arial" pitchFamily="34" charset="0"/>
                <a:sym typeface="Wingdings" pitchFamily="2" charset="2"/>
              </a:rPr>
              <a:t>Kopfkalkung</a:t>
            </a:r>
            <a:endParaRPr lang="en-US" sz="1600" dirty="0" smtClean="0">
              <a:solidFill>
                <a:prstClr val="black"/>
              </a:solidFill>
              <a:latin typeface="Arial" pitchFamily="34" charset="0"/>
              <a:cs typeface="Arial" pitchFamily="34" charset="0"/>
              <a:sym typeface="Wingdings" pitchFamily="2" charset="2"/>
            </a:endParaRPr>
          </a:p>
          <a:p>
            <a:pPr marL="285750" indent="-285750" algn="l">
              <a:spcBef>
                <a:spcPts val="600"/>
              </a:spcBef>
              <a:buFont typeface="Arial" pitchFamily="34" charset="0"/>
              <a:buChar char="•"/>
              <a:defRPr/>
            </a:pPr>
            <a:r>
              <a:rPr lang="en-US" sz="1600" dirty="0" smtClean="0">
                <a:solidFill>
                  <a:prstClr val="black"/>
                </a:solidFill>
                <a:latin typeface="Arial" pitchFamily="34" charset="0"/>
                <a:cs typeface="Arial" pitchFamily="34" charset="0"/>
                <a:sym typeface="Wingdings" pitchFamily="2" charset="2"/>
              </a:rPr>
              <a:t>*Binäre Mischung aus Luzerne und </a:t>
            </a:r>
            <a:r>
              <a:rPr lang="en-US" sz="1600" dirty="0" err="1" smtClean="0">
                <a:solidFill>
                  <a:prstClr val="black"/>
                </a:solidFill>
                <a:latin typeface="Arial" pitchFamily="34" charset="0"/>
                <a:cs typeface="Arial" pitchFamily="34" charset="0"/>
                <a:sym typeface="Wingdings" pitchFamily="2" charset="2"/>
              </a:rPr>
              <a:t>Rohrschwingel</a:t>
            </a:r>
            <a:r>
              <a:rPr lang="en-US" sz="1600" dirty="0" smtClean="0">
                <a:solidFill>
                  <a:prstClr val="black"/>
                </a:solidFill>
                <a:latin typeface="Arial" pitchFamily="34" charset="0"/>
                <a:cs typeface="Arial" pitchFamily="34" charset="0"/>
                <a:sym typeface="Wingdings" pitchFamily="2" charset="2"/>
              </a:rPr>
              <a:t> (</a:t>
            </a:r>
            <a:r>
              <a:rPr lang="en-US" sz="1600" i="1" dirty="0" err="1" smtClean="0">
                <a:solidFill>
                  <a:prstClr val="black"/>
                </a:solidFill>
                <a:latin typeface="Arial" pitchFamily="34" charset="0"/>
                <a:cs typeface="Arial" pitchFamily="34" charset="0"/>
                <a:sym typeface="Wingdings" pitchFamily="2" charset="2"/>
              </a:rPr>
              <a:t>Festuca</a:t>
            </a:r>
            <a:r>
              <a:rPr lang="en-US" sz="1600" i="1" dirty="0" smtClean="0">
                <a:solidFill>
                  <a:prstClr val="black"/>
                </a:solidFill>
                <a:latin typeface="Arial" pitchFamily="34" charset="0"/>
                <a:cs typeface="Arial" pitchFamily="34" charset="0"/>
                <a:sym typeface="Wingdings" pitchFamily="2" charset="2"/>
              </a:rPr>
              <a:t> </a:t>
            </a:r>
            <a:r>
              <a:rPr lang="en-US" sz="1600" i="1" dirty="0" err="1" smtClean="0">
                <a:solidFill>
                  <a:prstClr val="black"/>
                </a:solidFill>
                <a:latin typeface="Arial" pitchFamily="34" charset="0"/>
                <a:cs typeface="Arial" pitchFamily="34" charset="0"/>
                <a:sym typeface="Wingdings" pitchFamily="2" charset="2"/>
              </a:rPr>
              <a:t>arundinacea</a:t>
            </a:r>
            <a:r>
              <a:rPr lang="en-US" sz="1600" dirty="0" smtClean="0">
                <a:solidFill>
                  <a:prstClr val="black"/>
                </a:solidFill>
                <a:latin typeface="Arial" pitchFamily="34" charset="0"/>
                <a:cs typeface="Arial" pitchFamily="34" charset="0"/>
                <a:sym typeface="Wingdings" pitchFamily="2" charset="2"/>
              </a:rPr>
              <a:t>) (15 und 20 kg ha</a:t>
            </a:r>
            <a:r>
              <a:rPr lang="en-US" sz="1600" baseline="30000" dirty="0" smtClean="0">
                <a:solidFill>
                  <a:prstClr val="black"/>
                </a:solidFill>
                <a:latin typeface="Arial" pitchFamily="34" charset="0"/>
                <a:cs typeface="Arial" pitchFamily="34" charset="0"/>
                <a:sym typeface="Wingdings" pitchFamily="2" charset="2"/>
              </a:rPr>
              <a:t>-1</a:t>
            </a:r>
            <a:r>
              <a:rPr lang="en-US" sz="1600" dirty="0" smtClean="0">
                <a:solidFill>
                  <a:prstClr val="black"/>
                </a:solidFill>
                <a:latin typeface="Arial" pitchFamily="34" charset="0"/>
                <a:cs typeface="Arial" pitchFamily="34" charset="0"/>
                <a:sym typeface="Wingdings" pitchFamily="2" charset="2"/>
              </a:rPr>
              <a:t>  Luzerne bzw. </a:t>
            </a:r>
            <a:r>
              <a:rPr lang="en-US" sz="1600" dirty="0" err="1" smtClean="0">
                <a:solidFill>
                  <a:prstClr val="black"/>
                </a:solidFill>
                <a:latin typeface="Arial" pitchFamily="34" charset="0"/>
                <a:cs typeface="Arial" pitchFamily="34" charset="0"/>
                <a:sym typeface="Wingdings" pitchFamily="2" charset="2"/>
              </a:rPr>
              <a:t>Rohrschwingel</a:t>
            </a:r>
            <a:r>
              <a:rPr lang="en-US" sz="1600" dirty="0" smtClean="0">
                <a:solidFill>
                  <a:prstClr val="black"/>
                </a:solidFill>
                <a:latin typeface="Arial" pitchFamily="34" charset="0"/>
                <a:cs typeface="Arial" pitchFamily="34" charset="0"/>
                <a:sym typeface="Wingdings" pitchFamily="2" charset="2"/>
              </a:rPr>
              <a:t>)</a:t>
            </a:r>
            <a:endParaRPr lang="en-US" sz="1600" dirty="0">
              <a:solidFill>
                <a:prstClr val="black"/>
              </a:solidFill>
              <a:latin typeface="Arial" pitchFamily="34" charset="0"/>
              <a:cs typeface="Arial" pitchFamily="34" charset="0"/>
              <a:sym typeface="Wingdings" pitchFamily="2" charset="2"/>
            </a:endParaRPr>
          </a:p>
        </p:txBody>
      </p:sp>
      <p:grpSp>
        <p:nvGrpSpPr>
          <p:cNvPr id="3" name="Gruppieren 2"/>
          <p:cNvGrpSpPr/>
          <p:nvPr/>
        </p:nvGrpSpPr>
        <p:grpSpPr>
          <a:xfrm>
            <a:off x="632990" y="1632396"/>
            <a:ext cx="7581095" cy="4230330"/>
            <a:chOff x="611560" y="1196752"/>
            <a:chExt cx="8485995" cy="4899323"/>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196752"/>
              <a:ext cx="7456260" cy="489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feld 31"/>
            <p:cNvSpPr txBox="1"/>
            <p:nvPr/>
          </p:nvSpPr>
          <p:spPr>
            <a:xfrm>
              <a:off x="7471995" y="5449744"/>
              <a:ext cx="1625560" cy="646331"/>
            </a:xfrm>
            <a:prstGeom prst="rect">
              <a:avLst/>
            </a:prstGeom>
            <a:noFill/>
          </p:spPr>
          <p:txBody>
            <a:bodyPr wrap="square" rtlCol="0">
              <a:spAutoFit/>
            </a:bodyPr>
            <a:lstStyle/>
            <a:p>
              <a:pPr algn="r" defTabSz="457200">
                <a:defRPr/>
              </a:pPr>
              <a:r>
                <a:rPr lang="de-DE" b="1" dirty="0">
                  <a:solidFill>
                    <a:prstClr val="black"/>
                  </a:solidFill>
                  <a:latin typeface="Arial" panose="020B0604020202020204" pitchFamily="34" charset="0"/>
                  <a:cs typeface="Arial" panose="020B0604020202020204" pitchFamily="34" charset="0"/>
                </a:rPr>
                <a:t>(Herrmann et al, 2015)</a:t>
              </a:r>
            </a:p>
          </p:txBody>
        </p:sp>
      </p:grpSp>
    </p:spTree>
    <p:extLst>
      <p:ext uri="{BB962C8B-B14F-4D97-AF65-F5344CB8AC3E}">
        <p14:creationId xmlns:p14="http://schemas.microsoft.com/office/powerpoint/2010/main" val="318189734"/>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524" y="883146"/>
            <a:ext cx="9081476" cy="528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3"/>
          <p:cNvSpPr>
            <a:spLocks noGrp="1"/>
          </p:cNvSpPr>
          <p:nvPr>
            <p:ph type="title"/>
          </p:nvPr>
        </p:nvSpPr>
        <p:spPr>
          <a:xfrm>
            <a:off x="348" y="97008"/>
            <a:ext cx="9170392" cy="667696"/>
          </a:xfrm>
        </p:spPr>
        <p:txBody>
          <a:bodyPr>
            <a:noAutofit/>
          </a:bodyPr>
          <a:lstStyle/>
          <a:p>
            <a:pPr algn="l">
              <a:spcBef>
                <a:spcPts val="1200"/>
              </a:spcBef>
            </a:pPr>
            <a:r>
              <a:rPr lang="de-DE" sz="2400" b="1" dirty="0" smtClean="0">
                <a:solidFill>
                  <a:schemeClr val="tx1"/>
                </a:solidFill>
                <a:latin typeface="Arial" pitchFamily="34" charset="0"/>
                <a:cs typeface="Arial" pitchFamily="34" charset="0"/>
                <a:sym typeface="Wingdings" pitchFamily="2" charset="2"/>
              </a:rPr>
              <a:t>Energiegehalt von Luzerne und Luzernegras (Bayern)</a:t>
            </a:r>
            <a:endParaRPr lang="de-DE" sz="2400" b="1" dirty="0">
              <a:solidFill>
                <a:schemeClr val="tx1"/>
              </a:solidFill>
              <a:latin typeface="Arial" pitchFamily="34" charset="0"/>
              <a:cs typeface="Arial" pitchFamily="34" charset="0"/>
              <a:sym typeface="Wingdings" pitchFamily="2" charset="2"/>
            </a:endParaRPr>
          </a:p>
        </p:txBody>
      </p:sp>
      <p:sp>
        <p:nvSpPr>
          <p:cNvPr id="6" name="Textfeld 5"/>
          <p:cNvSpPr txBox="1"/>
          <p:nvPr/>
        </p:nvSpPr>
        <p:spPr>
          <a:xfrm>
            <a:off x="7164287" y="6165304"/>
            <a:ext cx="1493937" cy="338554"/>
          </a:xfrm>
          <a:prstGeom prst="rect">
            <a:avLst/>
          </a:prstGeom>
          <a:solidFill>
            <a:schemeClr val="bg1"/>
          </a:solidFill>
        </p:spPr>
        <p:txBody>
          <a:bodyPr wrap="square" rtlCol="0">
            <a:spAutoFit/>
          </a:bodyPr>
          <a:lstStyle/>
          <a:p>
            <a:pPr defTabSz="457200">
              <a:defRPr/>
            </a:pPr>
            <a:r>
              <a:rPr lang="de-DE" sz="1600" dirty="0">
                <a:solidFill>
                  <a:prstClr val="black"/>
                </a:solidFill>
                <a:latin typeface="Arial" pitchFamily="34" charset="0"/>
                <a:cs typeface="Arial" pitchFamily="34" charset="0"/>
              </a:rPr>
              <a:t>(</a:t>
            </a:r>
            <a:r>
              <a:rPr lang="de-DE" sz="1600" dirty="0" err="1">
                <a:solidFill>
                  <a:prstClr val="black"/>
                </a:solidFill>
                <a:latin typeface="Arial" pitchFamily="34" charset="0"/>
                <a:cs typeface="Arial" pitchFamily="34" charset="0"/>
              </a:rPr>
              <a:t>LfL</a:t>
            </a:r>
            <a:r>
              <a:rPr lang="de-DE" sz="1600" dirty="0">
                <a:solidFill>
                  <a:prstClr val="black"/>
                </a:solidFill>
                <a:latin typeface="Arial" pitchFamily="34" charset="0"/>
                <a:cs typeface="Arial" pitchFamily="34" charset="0"/>
              </a:rPr>
              <a:t>, 2014)</a:t>
            </a:r>
            <a:endParaRPr lang="en-US" sz="1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128146330"/>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340768"/>
            <a:ext cx="8485744" cy="451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156177" y="6289129"/>
            <a:ext cx="2502048" cy="338554"/>
          </a:xfrm>
          <a:prstGeom prst="rect">
            <a:avLst/>
          </a:prstGeom>
          <a:solidFill>
            <a:schemeClr val="bg1"/>
          </a:solidFill>
        </p:spPr>
        <p:txBody>
          <a:bodyPr wrap="square" rtlCol="0">
            <a:spAutoFit/>
          </a:bodyPr>
          <a:lstStyle/>
          <a:p>
            <a:pPr defTabSz="457200">
              <a:defRPr/>
            </a:pPr>
            <a:r>
              <a:rPr lang="de-DE" sz="1600" dirty="0">
                <a:solidFill>
                  <a:prstClr val="black"/>
                </a:solidFill>
                <a:latin typeface="Arial" pitchFamily="34" charset="0"/>
                <a:cs typeface="Arial" pitchFamily="34" charset="0"/>
              </a:rPr>
              <a:t>(</a:t>
            </a:r>
            <a:r>
              <a:rPr lang="de-DE" sz="1600" dirty="0" err="1">
                <a:solidFill>
                  <a:prstClr val="black"/>
                </a:solidFill>
                <a:latin typeface="Arial" pitchFamily="34" charset="0"/>
                <a:cs typeface="Arial" pitchFamily="34" charset="0"/>
              </a:rPr>
              <a:t>Dewhurst</a:t>
            </a:r>
            <a:r>
              <a:rPr lang="de-DE" sz="1600" dirty="0">
                <a:solidFill>
                  <a:prstClr val="black"/>
                </a:solidFill>
                <a:latin typeface="Arial" pitchFamily="34" charset="0"/>
                <a:cs typeface="Arial" pitchFamily="34" charset="0"/>
              </a:rPr>
              <a:t> et al., 2003)</a:t>
            </a:r>
            <a:endParaRPr lang="en-US" sz="1600" dirty="0">
              <a:solidFill>
                <a:prstClr val="black"/>
              </a:solidFill>
              <a:latin typeface="Arial" pitchFamily="34" charset="0"/>
              <a:cs typeface="Arial" pitchFamily="34" charset="0"/>
            </a:endParaRPr>
          </a:p>
        </p:txBody>
      </p:sp>
      <p:sp>
        <p:nvSpPr>
          <p:cNvPr id="6" name="Textfeld 5"/>
          <p:cNvSpPr txBox="1"/>
          <p:nvPr/>
        </p:nvSpPr>
        <p:spPr>
          <a:xfrm>
            <a:off x="3784403" y="5445224"/>
            <a:ext cx="2502048" cy="338554"/>
          </a:xfrm>
          <a:prstGeom prst="rect">
            <a:avLst/>
          </a:prstGeom>
          <a:solidFill>
            <a:schemeClr val="bg1"/>
          </a:solidFill>
        </p:spPr>
        <p:txBody>
          <a:bodyPr wrap="square" rtlCol="0">
            <a:spAutoFit/>
          </a:bodyPr>
          <a:lstStyle/>
          <a:p>
            <a:pPr defTabSz="457200">
              <a:defRPr/>
            </a:pPr>
            <a:r>
              <a:rPr lang="de-DE" sz="1600" b="1" dirty="0" err="1">
                <a:solidFill>
                  <a:prstClr val="black"/>
                </a:solidFill>
                <a:latin typeface="Arial" pitchFamily="34" charset="0"/>
                <a:cs typeface="Arial" pitchFamily="34" charset="0"/>
              </a:rPr>
              <a:t>Verdaulichkeit</a:t>
            </a:r>
            <a:r>
              <a:rPr lang="de-DE" sz="1600" b="1" dirty="0">
                <a:solidFill>
                  <a:prstClr val="black"/>
                </a:solidFill>
                <a:latin typeface="Arial" pitchFamily="34" charset="0"/>
                <a:cs typeface="Arial" pitchFamily="34" charset="0"/>
              </a:rPr>
              <a:t> (%)</a:t>
            </a:r>
            <a:endParaRPr lang="en-US" sz="1600" b="1" dirty="0">
              <a:solidFill>
                <a:prstClr val="black"/>
              </a:solidFill>
              <a:latin typeface="Arial" pitchFamily="34" charset="0"/>
              <a:cs typeface="Arial" pitchFamily="34" charset="0"/>
            </a:endParaRPr>
          </a:p>
        </p:txBody>
      </p:sp>
      <p:sp>
        <p:nvSpPr>
          <p:cNvPr id="7" name="Textfeld 6"/>
          <p:cNvSpPr txBox="1"/>
          <p:nvPr/>
        </p:nvSpPr>
        <p:spPr>
          <a:xfrm>
            <a:off x="1835696" y="1916832"/>
            <a:ext cx="2502048" cy="584775"/>
          </a:xfrm>
          <a:prstGeom prst="rect">
            <a:avLst/>
          </a:prstGeom>
          <a:solidFill>
            <a:schemeClr val="bg1"/>
          </a:solidFill>
        </p:spPr>
        <p:txBody>
          <a:bodyPr wrap="square" rtlCol="0">
            <a:spAutoFit/>
          </a:bodyPr>
          <a:lstStyle/>
          <a:p>
            <a:pPr defTabSz="457200">
              <a:defRPr/>
            </a:pPr>
            <a:r>
              <a:rPr lang="de-DE" sz="1600" b="1" dirty="0">
                <a:solidFill>
                  <a:srgbClr val="FF0000"/>
                </a:solidFill>
                <a:latin typeface="Arial" pitchFamily="34" charset="0"/>
                <a:cs typeface="Arial" pitchFamily="34" charset="0"/>
              </a:rPr>
              <a:t>+ 0,6 kg TM- Aufnahme/Tier/Tier/Tag </a:t>
            </a:r>
            <a:endParaRPr lang="en-US" sz="1600" b="1" dirty="0">
              <a:solidFill>
                <a:srgbClr val="FF0000"/>
              </a:solidFill>
              <a:latin typeface="Arial" pitchFamily="34" charset="0"/>
              <a:cs typeface="Arial" pitchFamily="34" charset="0"/>
            </a:endParaRPr>
          </a:p>
        </p:txBody>
      </p:sp>
      <p:sp>
        <p:nvSpPr>
          <p:cNvPr id="4" name="Textfeld 3"/>
          <p:cNvSpPr txBox="1"/>
          <p:nvPr/>
        </p:nvSpPr>
        <p:spPr>
          <a:xfrm>
            <a:off x="341300" y="5806014"/>
            <a:ext cx="7992888" cy="646331"/>
          </a:xfrm>
          <a:prstGeom prst="rect">
            <a:avLst/>
          </a:prstGeom>
          <a:noFill/>
        </p:spPr>
        <p:txBody>
          <a:bodyPr wrap="square" rtlCol="0">
            <a:spAutoFit/>
          </a:bodyPr>
          <a:lstStyle/>
          <a:p>
            <a:pPr defTabSz="457200">
              <a:defRPr/>
            </a:pPr>
            <a:r>
              <a:rPr lang="de-DE" dirty="0">
                <a:solidFill>
                  <a:prstClr val="black"/>
                </a:solidFill>
                <a:latin typeface="Arial" pitchFamily="34" charset="0"/>
                <a:cs typeface="Arial" pitchFamily="34" charset="0"/>
              </a:rPr>
              <a:t>Hohe Verdaulichkeit und damit hohe Energieaufnahme von Leguminosen, z.B. Luzerne</a:t>
            </a:r>
            <a:endParaRPr lang="en-US" dirty="0">
              <a:solidFill>
                <a:prstClr val="black"/>
              </a:solidFill>
              <a:latin typeface="Arial" pitchFamily="34" charset="0"/>
              <a:cs typeface="Arial" pitchFamily="34" charset="0"/>
            </a:endParaRPr>
          </a:p>
        </p:txBody>
      </p:sp>
      <p:sp>
        <p:nvSpPr>
          <p:cNvPr id="9" name="Textfeld 8"/>
          <p:cNvSpPr txBox="1"/>
          <p:nvPr/>
        </p:nvSpPr>
        <p:spPr>
          <a:xfrm>
            <a:off x="341300" y="404664"/>
            <a:ext cx="7992888" cy="461665"/>
          </a:xfrm>
          <a:prstGeom prst="rect">
            <a:avLst/>
          </a:prstGeom>
          <a:noFill/>
        </p:spPr>
        <p:txBody>
          <a:bodyPr wrap="square" rtlCol="0">
            <a:spAutoFit/>
          </a:bodyPr>
          <a:lstStyle/>
          <a:p>
            <a:pPr defTabSz="457200">
              <a:defRPr/>
            </a:pPr>
            <a:r>
              <a:rPr lang="de-DE" sz="2400" b="1" dirty="0">
                <a:solidFill>
                  <a:prstClr val="black"/>
                </a:solidFill>
                <a:latin typeface="Arial" pitchFamily="34" charset="0"/>
                <a:cs typeface="Arial" pitchFamily="34" charset="0"/>
                <a:sym typeface="Wingdings" pitchFamily="2" charset="2"/>
              </a:rPr>
              <a:t>Futterqualität  </a:t>
            </a:r>
            <a:r>
              <a:rPr lang="de-DE" sz="2400" b="1" dirty="0" smtClean="0">
                <a:solidFill>
                  <a:prstClr val="black"/>
                </a:solidFill>
                <a:latin typeface="Arial" pitchFamily="34" charset="0"/>
                <a:cs typeface="Arial" pitchFamily="34" charset="0"/>
                <a:sym typeface="Wingdings" pitchFamily="2" charset="2"/>
              </a:rPr>
              <a:t>und TM-Aufnahme </a:t>
            </a:r>
            <a:endParaRPr lang="en-US" sz="24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59023476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9512" y="185103"/>
            <a:ext cx="7237288" cy="646331"/>
          </a:xfrm>
          <a:prstGeom prst="rect">
            <a:avLst/>
          </a:prstGeom>
          <a:noFill/>
        </p:spPr>
        <p:txBody>
          <a:bodyPr wrap="square" rtlCol="0">
            <a:spAutoFit/>
          </a:bodyPr>
          <a:lstStyle/>
          <a:p>
            <a:pPr defTabSz="457200">
              <a:defRPr/>
            </a:pPr>
            <a:r>
              <a:rPr lang="de-DE" b="1" dirty="0">
                <a:solidFill>
                  <a:prstClr val="black"/>
                </a:solidFill>
                <a:latin typeface="Arial" pitchFamily="34" charset="0"/>
                <a:cs typeface="Arial" pitchFamily="34" charset="0"/>
              </a:rPr>
              <a:t>Sortenversuche in Norddeutschland - Leistung </a:t>
            </a:r>
            <a:r>
              <a:rPr lang="de-DE" b="1" dirty="0" smtClean="0">
                <a:solidFill>
                  <a:prstClr val="black"/>
                </a:solidFill>
                <a:latin typeface="Arial" pitchFamily="34" charset="0"/>
                <a:cs typeface="Arial" pitchFamily="34" charset="0"/>
              </a:rPr>
              <a:t>von Luzerne auf Sandböden? </a:t>
            </a:r>
            <a:r>
              <a:rPr lang="de-DE" b="1" dirty="0" smtClean="0">
                <a:solidFill>
                  <a:prstClr val="black"/>
                </a:solidFill>
                <a:latin typeface="Arial" pitchFamily="34" charset="0"/>
                <a:cs typeface="Arial" pitchFamily="34" charset="0"/>
                <a:sym typeface="Wingdings" pitchFamily="2" charset="2"/>
              </a:rPr>
              <a:t> </a:t>
            </a:r>
            <a:r>
              <a:rPr lang="de-DE" b="1" dirty="0" smtClean="0">
                <a:solidFill>
                  <a:prstClr val="black"/>
                </a:solidFill>
                <a:latin typeface="Arial" pitchFamily="34" charset="0"/>
                <a:cs typeface="Arial" pitchFamily="34" charset="0"/>
              </a:rPr>
              <a:t> Sortenunterschiede marginal</a:t>
            </a:r>
            <a:endParaRPr lang="en-US" b="1" dirty="0">
              <a:solidFill>
                <a:prstClr val="black"/>
              </a:solidFill>
              <a:latin typeface="Arial" pitchFamily="34" charset="0"/>
              <a:cs typeface="Arial"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9" y="1278052"/>
            <a:ext cx="7920880"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561798"/>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1520" y="260648"/>
            <a:ext cx="6264696" cy="707886"/>
          </a:xfrm>
          <a:prstGeom prst="rect">
            <a:avLst/>
          </a:prstGeom>
          <a:noFill/>
        </p:spPr>
        <p:txBody>
          <a:bodyPr wrap="square" rtlCol="0">
            <a:spAutoFit/>
          </a:bodyPr>
          <a:lstStyle/>
          <a:p>
            <a:pPr defTabSz="457200">
              <a:defRPr/>
            </a:pPr>
            <a:r>
              <a:rPr lang="de-DE" sz="2000" b="1" dirty="0" smtClean="0">
                <a:solidFill>
                  <a:prstClr val="black"/>
                </a:solidFill>
                <a:latin typeface="Arial" pitchFamily="34" charset="0"/>
                <a:cs typeface="Arial" pitchFamily="34" charset="0"/>
              </a:rPr>
              <a:t>Sonstige Leguminosen für Norddeutschland ? Rotklee (</a:t>
            </a:r>
            <a:r>
              <a:rPr lang="de-DE" sz="2000" b="1" i="1" dirty="0" smtClean="0">
                <a:solidFill>
                  <a:prstClr val="black"/>
                </a:solidFill>
                <a:latin typeface="Arial" pitchFamily="34" charset="0"/>
                <a:cs typeface="Arial" pitchFamily="34" charset="0"/>
              </a:rPr>
              <a:t>Trifolium pratense)</a:t>
            </a:r>
            <a:endParaRPr lang="en-US" sz="2000" b="1" i="1" dirty="0">
              <a:solidFill>
                <a:prstClr val="black"/>
              </a:solidFill>
              <a:latin typeface="Arial" pitchFamily="34" charset="0"/>
              <a:cs typeface="Arial" pitchFamily="34" charset="0"/>
            </a:endParaRPr>
          </a:p>
        </p:txBody>
      </p:sp>
      <p:sp>
        <p:nvSpPr>
          <p:cNvPr id="17" name="Textfeld 16"/>
          <p:cNvSpPr txBox="1"/>
          <p:nvPr/>
        </p:nvSpPr>
        <p:spPr>
          <a:xfrm>
            <a:off x="387927" y="5521864"/>
            <a:ext cx="8756073" cy="1261884"/>
          </a:xfrm>
          <a:prstGeom prst="rect">
            <a:avLst/>
          </a:prstGeom>
          <a:noFill/>
        </p:spPr>
        <p:txBody>
          <a:bodyPr wrap="square" rtlCol="0">
            <a:spAutoFit/>
          </a:bodyPr>
          <a:lstStyle/>
          <a:p>
            <a:pPr marL="285750" indent="-285750" defTabSz="457200">
              <a:spcBef>
                <a:spcPts val="1200"/>
              </a:spcBef>
              <a:buFont typeface="Arial" pitchFamily="34" charset="0"/>
              <a:buChar char="•"/>
              <a:defRPr/>
            </a:pPr>
            <a:r>
              <a:rPr lang="en-US" sz="1400" dirty="0">
                <a:solidFill>
                  <a:prstClr val="black"/>
                </a:solidFill>
                <a:latin typeface="Arial" pitchFamily="34" charset="0"/>
                <a:cs typeface="Arial" pitchFamily="34" charset="0"/>
              </a:rPr>
              <a:t>Mischung 1: 21, 21, 21, 29, 29% </a:t>
            </a:r>
            <a:r>
              <a:rPr lang="en-US" sz="1400" dirty="0" err="1" smtClean="0">
                <a:solidFill>
                  <a:prstClr val="black"/>
                </a:solidFill>
                <a:latin typeface="Arial" pitchFamily="34" charset="0"/>
                <a:cs typeface="Arial" pitchFamily="34" charset="0"/>
              </a:rPr>
              <a:t>Mischung</a:t>
            </a: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aus</a:t>
            </a: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Welschem</a:t>
            </a:r>
            <a:r>
              <a:rPr lang="en-US" sz="1400" dirty="0" smtClean="0">
                <a:solidFill>
                  <a:prstClr val="black"/>
                </a:solidFill>
                <a:latin typeface="Arial" pitchFamily="34" charset="0"/>
                <a:cs typeface="Arial" pitchFamily="34" charset="0"/>
              </a:rPr>
              <a:t>, Bastard, </a:t>
            </a:r>
            <a:r>
              <a:rPr lang="en-US" sz="1400" dirty="0" err="1" smtClean="0">
                <a:solidFill>
                  <a:prstClr val="black"/>
                </a:solidFill>
                <a:latin typeface="Arial" pitchFamily="34" charset="0"/>
                <a:cs typeface="Arial" pitchFamily="34" charset="0"/>
              </a:rPr>
              <a:t>Deutschem</a:t>
            </a: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Weidelgras</a:t>
            </a:r>
            <a:r>
              <a:rPr lang="en-US" sz="1400" dirty="0" smtClean="0">
                <a:solidFill>
                  <a:prstClr val="black"/>
                </a:solidFill>
                <a:latin typeface="Arial" pitchFamily="34" charset="0"/>
                <a:cs typeface="Arial" pitchFamily="34" charset="0"/>
              </a:rPr>
              <a:t> und </a:t>
            </a:r>
            <a:r>
              <a:rPr lang="en-US" sz="1400" dirty="0">
                <a:solidFill>
                  <a:prstClr val="black"/>
                </a:solidFill>
                <a:latin typeface="Arial" pitchFamily="34" charset="0"/>
                <a:cs typeface="Arial" pitchFamily="34" charset="0"/>
              </a:rPr>
              <a:t>Rotklee</a:t>
            </a:r>
          </a:p>
          <a:p>
            <a:pPr marL="285750" indent="-285750" defTabSz="457200">
              <a:spcBef>
                <a:spcPts val="1200"/>
              </a:spcBef>
              <a:buFont typeface="Arial" pitchFamily="34" charset="0"/>
              <a:buChar char="•"/>
              <a:defRPr/>
            </a:pPr>
            <a:r>
              <a:rPr lang="en-US" sz="1400" dirty="0">
                <a:solidFill>
                  <a:prstClr val="black"/>
                </a:solidFill>
                <a:latin typeface="Arial" pitchFamily="34" charset="0"/>
                <a:cs typeface="Arial" pitchFamily="34" charset="0"/>
              </a:rPr>
              <a:t>Mischung 2: 67 und </a:t>
            </a:r>
            <a:r>
              <a:rPr lang="en-US" sz="1400" dirty="0" smtClean="0">
                <a:solidFill>
                  <a:prstClr val="black"/>
                </a:solidFill>
                <a:latin typeface="Arial" pitchFamily="34" charset="0"/>
                <a:cs typeface="Arial" pitchFamily="34" charset="0"/>
              </a:rPr>
              <a:t>33% </a:t>
            </a:r>
            <a:r>
              <a:rPr lang="en-US" sz="1400" dirty="0" err="1" smtClean="0">
                <a:solidFill>
                  <a:prstClr val="black"/>
                </a:solidFill>
                <a:latin typeface="Arial" pitchFamily="34" charset="0"/>
                <a:cs typeface="Arial" pitchFamily="34" charset="0"/>
              </a:rPr>
              <a:t>Deutsches</a:t>
            </a: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Weidelgras</a:t>
            </a:r>
            <a:r>
              <a:rPr lang="en-US" sz="1400" dirty="0" smtClean="0">
                <a:solidFill>
                  <a:prstClr val="black"/>
                </a:solidFill>
                <a:latin typeface="Arial" pitchFamily="34" charset="0"/>
                <a:cs typeface="Arial" pitchFamily="34" charset="0"/>
              </a:rPr>
              <a:t> und </a:t>
            </a:r>
            <a:r>
              <a:rPr lang="en-US" sz="1400" dirty="0" err="1" smtClean="0">
                <a:solidFill>
                  <a:prstClr val="black"/>
                </a:solidFill>
                <a:latin typeface="Arial" pitchFamily="34" charset="0"/>
                <a:cs typeface="Arial" pitchFamily="34" charset="0"/>
              </a:rPr>
              <a:t>Rotklee</a:t>
            </a:r>
            <a:endParaRPr lang="en-US" sz="1400" dirty="0">
              <a:solidFill>
                <a:prstClr val="black"/>
              </a:solidFill>
              <a:latin typeface="Arial" pitchFamily="34" charset="0"/>
              <a:cs typeface="Arial" pitchFamily="34" charset="0"/>
            </a:endParaRPr>
          </a:p>
          <a:p>
            <a:pPr marL="285750" indent="-285750" defTabSz="457200">
              <a:spcBef>
                <a:spcPts val="1200"/>
              </a:spcBef>
              <a:buFont typeface="Arial" pitchFamily="34" charset="0"/>
              <a:buChar char="•"/>
              <a:defRPr/>
            </a:pPr>
            <a:r>
              <a:rPr lang="en-US" sz="1400" dirty="0">
                <a:solidFill>
                  <a:prstClr val="black"/>
                </a:solidFill>
                <a:latin typeface="Arial" pitchFamily="34" charset="0"/>
                <a:cs typeface="Arial" pitchFamily="34" charset="0"/>
              </a:rPr>
              <a:t>Mischung 3: 17, 33, 17, 17, 20, 13% </a:t>
            </a:r>
            <a:r>
              <a:rPr lang="en-US" sz="1400" dirty="0" err="1" smtClean="0">
                <a:solidFill>
                  <a:prstClr val="black"/>
                </a:solidFill>
                <a:latin typeface="Arial" pitchFamily="34" charset="0"/>
                <a:cs typeface="Arial" pitchFamily="34" charset="0"/>
              </a:rPr>
              <a:t>Deutsches</a:t>
            </a: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Weidelgras</a:t>
            </a:r>
            <a:r>
              <a:rPr lang="en-US" sz="1400" dirty="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Wiesenschwingel</a:t>
            </a: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W.Schwingel</a:t>
            </a:r>
            <a:r>
              <a:rPr lang="en-US" sz="1400" dirty="0" smtClean="0">
                <a:solidFill>
                  <a:prstClr val="black"/>
                </a:solidFill>
                <a:latin typeface="Arial" pitchFamily="34" charset="0"/>
                <a:cs typeface="Arial" pitchFamily="34" charset="0"/>
              </a:rPr>
              <a:t>, </a:t>
            </a:r>
            <a:r>
              <a:rPr lang="en-US" sz="1400" dirty="0">
                <a:solidFill>
                  <a:prstClr val="black"/>
                </a:solidFill>
                <a:latin typeface="Arial" pitchFamily="34" charset="0"/>
                <a:cs typeface="Arial" pitchFamily="34" charset="0"/>
              </a:rPr>
              <a:t>Rotklee, </a:t>
            </a:r>
            <a:r>
              <a:rPr lang="en-US" sz="1400" dirty="0" err="1">
                <a:solidFill>
                  <a:prstClr val="black"/>
                </a:solidFill>
                <a:latin typeface="Arial" pitchFamily="34" charset="0"/>
                <a:cs typeface="Arial" pitchFamily="34" charset="0"/>
              </a:rPr>
              <a:t>Weißklee</a:t>
            </a:r>
            <a:endParaRPr lang="en-US" sz="1400" dirty="0">
              <a:solidFill>
                <a:prstClr val="black"/>
              </a:solidFill>
              <a:latin typeface="Arial" pitchFamily="34" charset="0"/>
              <a:cs typeface="Arial" pitchFamily="34" charset="0"/>
            </a:endParaRPr>
          </a:p>
        </p:txBody>
      </p:sp>
      <p:grpSp>
        <p:nvGrpSpPr>
          <p:cNvPr id="3" name="Gruppieren 2"/>
          <p:cNvGrpSpPr/>
          <p:nvPr/>
        </p:nvGrpSpPr>
        <p:grpSpPr>
          <a:xfrm>
            <a:off x="683568" y="1052736"/>
            <a:ext cx="6948264" cy="4241636"/>
            <a:chOff x="683568" y="1052736"/>
            <a:chExt cx="6948264" cy="4241636"/>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3568" y="1052736"/>
              <a:ext cx="6948264" cy="424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feld 19"/>
            <p:cNvSpPr txBox="1"/>
            <p:nvPr/>
          </p:nvSpPr>
          <p:spPr>
            <a:xfrm>
              <a:off x="2063371" y="1160305"/>
              <a:ext cx="1080120" cy="276999"/>
            </a:xfrm>
            <a:prstGeom prst="rect">
              <a:avLst/>
            </a:prstGeom>
            <a:solidFill>
              <a:schemeClr val="bg1"/>
            </a:solidFill>
          </p:spPr>
          <p:txBody>
            <a:bodyPr wrap="square" rtlCol="0">
              <a:spAutoFit/>
            </a:bodyPr>
            <a:lstStyle/>
            <a:p>
              <a:pPr defTabSz="457200">
                <a:defRPr/>
              </a:pPr>
              <a:r>
                <a:rPr lang="de-DE" sz="1200" dirty="0">
                  <a:solidFill>
                    <a:prstClr val="black"/>
                  </a:solidFill>
                  <a:latin typeface="Arial" pitchFamily="34" charset="0"/>
                  <a:cs typeface="Arial" pitchFamily="34" charset="0"/>
                </a:rPr>
                <a:t>2013</a:t>
              </a:r>
              <a:endParaRPr lang="en-US" sz="1200" dirty="0">
                <a:solidFill>
                  <a:prstClr val="black"/>
                </a:solidFill>
                <a:latin typeface="Arial" pitchFamily="34" charset="0"/>
                <a:cs typeface="Arial" pitchFamily="34" charset="0"/>
              </a:endParaRPr>
            </a:p>
          </p:txBody>
        </p:sp>
        <p:sp>
          <p:nvSpPr>
            <p:cNvPr id="21" name="Textfeld 20"/>
            <p:cNvSpPr txBox="1"/>
            <p:nvPr/>
          </p:nvSpPr>
          <p:spPr>
            <a:xfrm>
              <a:off x="3491880" y="1174205"/>
              <a:ext cx="1080120" cy="276999"/>
            </a:xfrm>
            <a:prstGeom prst="rect">
              <a:avLst/>
            </a:prstGeom>
            <a:solidFill>
              <a:schemeClr val="bg1"/>
            </a:solidFill>
          </p:spPr>
          <p:txBody>
            <a:bodyPr wrap="square" rtlCol="0">
              <a:spAutoFit/>
            </a:bodyPr>
            <a:lstStyle/>
            <a:p>
              <a:pPr defTabSz="457200">
                <a:defRPr/>
              </a:pPr>
              <a:r>
                <a:rPr lang="de-DE" sz="1200" dirty="0">
                  <a:solidFill>
                    <a:prstClr val="black"/>
                  </a:solidFill>
                  <a:latin typeface="Arial" pitchFamily="34" charset="0"/>
                  <a:cs typeface="Arial" pitchFamily="34" charset="0"/>
                </a:rPr>
                <a:t>2014</a:t>
              </a:r>
              <a:endParaRPr lang="en-US" sz="1200" dirty="0">
                <a:solidFill>
                  <a:prstClr val="black"/>
                </a:solidFill>
                <a:latin typeface="Arial" pitchFamily="34" charset="0"/>
                <a:cs typeface="Arial" pitchFamily="34" charset="0"/>
              </a:endParaRPr>
            </a:p>
          </p:txBody>
        </p:sp>
        <p:sp>
          <p:nvSpPr>
            <p:cNvPr id="22" name="Textfeld 21"/>
            <p:cNvSpPr txBox="1"/>
            <p:nvPr/>
          </p:nvSpPr>
          <p:spPr>
            <a:xfrm>
              <a:off x="4860032" y="1174204"/>
              <a:ext cx="1080120" cy="276999"/>
            </a:xfrm>
            <a:prstGeom prst="rect">
              <a:avLst/>
            </a:prstGeom>
            <a:solidFill>
              <a:schemeClr val="bg1"/>
            </a:solidFill>
          </p:spPr>
          <p:txBody>
            <a:bodyPr wrap="square" rtlCol="0">
              <a:spAutoFit/>
            </a:bodyPr>
            <a:lstStyle/>
            <a:p>
              <a:pPr defTabSz="457200">
                <a:defRPr/>
              </a:pPr>
              <a:r>
                <a:rPr lang="de-DE" sz="1200" dirty="0">
                  <a:solidFill>
                    <a:prstClr val="black"/>
                  </a:solidFill>
                  <a:latin typeface="Arial" pitchFamily="34" charset="0"/>
                  <a:cs typeface="Arial" pitchFamily="34" charset="0"/>
                </a:rPr>
                <a:t>2015</a:t>
              </a:r>
              <a:endParaRPr lang="en-US" sz="1200" dirty="0">
                <a:solidFill>
                  <a:prstClr val="black"/>
                </a:solidFill>
                <a:latin typeface="Arial" pitchFamily="34" charset="0"/>
                <a:cs typeface="Arial" pitchFamily="34" charset="0"/>
              </a:endParaRPr>
            </a:p>
          </p:txBody>
        </p:sp>
      </p:grpSp>
    </p:spTree>
    <p:extLst>
      <p:ext uri="{BB962C8B-B14F-4D97-AF65-F5344CB8AC3E}">
        <p14:creationId xmlns:p14="http://schemas.microsoft.com/office/powerpoint/2010/main" val="387314124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66104" y="1514554"/>
            <a:ext cx="9144000" cy="3354765"/>
          </a:xfrm>
          <a:prstGeom prst="rect">
            <a:avLst/>
          </a:prstGeom>
          <a:noFill/>
        </p:spPr>
        <p:txBody>
          <a:bodyPr wrap="square" rtlCol="0">
            <a:spAutoFit/>
          </a:bodyPr>
          <a:lstStyle/>
          <a:p>
            <a:pPr marL="742950" lvl="1" indent="-285750" defTabSz="457200">
              <a:spcBef>
                <a:spcPts val="1200"/>
              </a:spcBef>
              <a:buFont typeface="Arial" pitchFamily="34" charset="0"/>
              <a:buChar char="•"/>
              <a:defRPr/>
            </a:pPr>
            <a:r>
              <a:rPr lang="de-DE" dirty="0">
                <a:solidFill>
                  <a:prstClr val="black"/>
                </a:solidFill>
                <a:latin typeface="Arial" pitchFamily="34" charset="0"/>
                <a:cs typeface="Arial" pitchFamily="34" charset="0"/>
              </a:rPr>
              <a:t>Auf Grünland keine Gülle nach dem letzten Schnitt (niedriger N-Wirkungsgrad, Grasnarbenabbau + höhere N</a:t>
            </a:r>
            <a:r>
              <a:rPr lang="de-DE" baseline="-25000" dirty="0">
                <a:solidFill>
                  <a:prstClr val="black"/>
                </a:solidFill>
                <a:latin typeface="Arial" pitchFamily="34" charset="0"/>
                <a:cs typeface="Arial" pitchFamily="34" charset="0"/>
              </a:rPr>
              <a:t>2</a:t>
            </a:r>
            <a:r>
              <a:rPr lang="de-DE" dirty="0">
                <a:solidFill>
                  <a:prstClr val="black"/>
                </a:solidFill>
                <a:latin typeface="Arial" pitchFamily="34" charset="0"/>
                <a:cs typeface="Arial" pitchFamily="34" charset="0"/>
              </a:rPr>
              <a:t>O-Produktion)</a:t>
            </a:r>
            <a:endParaRPr lang="en-US" dirty="0">
              <a:solidFill>
                <a:prstClr val="black"/>
              </a:solidFill>
              <a:latin typeface="Arial" pitchFamily="34" charset="0"/>
              <a:cs typeface="Arial" pitchFamily="34" charset="0"/>
            </a:endParaRPr>
          </a:p>
          <a:p>
            <a:pPr marL="742950" lvl="1" indent="-285750" defTabSz="457200">
              <a:spcBef>
                <a:spcPts val="1200"/>
              </a:spcBef>
              <a:buFont typeface="Arial" pitchFamily="34" charset="0"/>
              <a:buChar char="•"/>
              <a:defRPr/>
            </a:pPr>
            <a:r>
              <a:rPr lang="en-US" dirty="0">
                <a:solidFill>
                  <a:prstClr val="black"/>
                </a:solidFill>
                <a:latin typeface="Arial" pitchFamily="34" charset="0"/>
                <a:cs typeface="Arial" pitchFamily="34" charset="0"/>
              </a:rPr>
              <a:t>Vorwiegend Luzerne auf leichten </a:t>
            </a:r>
            <a:r>
              <a:rPr lang="en-US" dirty="0" err="1">
                <a:solidFill>
                  <a:prstClr val="black"/>
                </a:solidFill>
                <a:latin typeface="Arial" pitchFamily="34" charset="0"/>
                <a:cs typeface="Arial" pitchFamily="34" charset="0"/>
              </a:rPr>
              <a:t>Sandböden</a:t>
            </a:r>
            <a:r>
              <a:rPr lang="en-US" dirty="0">
                <a:solidFill>
                  <a:prstClr val="black"/>
                </a:solidFill>
                <a:latin typeface="Arial" pitchFamily="34" charset="0"/>
                <a:cs typeface="Arial" pitchFamily="34" charset="0"/>
              </a:rPr>
              <a:t> (Kalk + Impfung mit lebenswichtigen Rhizobienstämmen erforderlich).</a:t>
            </a:r>
          </a:p>
          <a:p>
            <a:pPr marL="742950" lvl="1" indent="-285750" defTabSz="457200">
              <a:spcBef>
                <a:spcPts val="1200"/>
              </a:spcBef>
              <a:buFont typeface="Arial" pitchFamily="34" charset="0"/>
              <a:buChar char="•"/>
              <a:defRPr/>
            </a:pPr>
            <a:r>
              <a:rPr lang="de-DE" dirty="0">
                <a:solidFill>
                  <a:prstClr val="black"/>
                </a:solidFill>
                <a:latin typeface="Arial" pitchFamily="34" charset="0"/>
                <a:cs typeface="Arial" pitchFamily="34" charset="0"/>
              </a:rPr>
              <a:t>Sehr gute Futterqualität + hoher </a:t>
            </a:r>
            <a:r>
              <a:rPr lang="de-DE" b="1" dirty="0">
                <a:solidFill>
                  <a:srgbClr val="FF0000"/>
                </a:solidFill>
                <a:latin typeface="Arial" pitchFamily="34" charset="0"/>
                <a:cs typeface="Arial" pitchFamily="34" charset="0"/>
              </a:rPr>
              <a:t>N-Gehalt</a:t>
            </a:r>
            <a:r>
              <a:rPr lang="de-DE" dirty="0">
                <a:solidFill>
                  <a:prstClr val="black"/>
                </a:solidFill>
                <a:latin typeface="Arial" pitchFamily="34" charset="0"/>
                <a:cs typeface="Arial" pitchFamily="34" charset="0"/>
              </a:rPr>
              <a:t> (bis zu 350 kg N ha</a:t>
            </a:r>
            <a:r>
              <a:rPr lang="de-DE" baseline="30000" dirty="0">
                <a:solidFill>
                  <a:prstClr val="black"/>
                </a:solidFill>
                <a:latin typeface="Arial" pitchFamily="34" charset="0"/>
                <a:cs typeface="Arial" pitchFamily="34" charset="0"/>
              </a:rPr>
              <a:t>-1</a:t>
            </a:r>
            <a:r>
              <a:rPr lang="de-DE" dirty="0">
                <a:solidFill>
                  <a:prstClr val="black"/>
                </a:solidFill>
                <a:latin typeface="Arial" pitchFamily="34" charset="0"/>
                <a:cs typeface="Arial" pitchFamily="34" charset="0"/>
              </a:rPr>
              <a:t> Jahr</a:t>
            </a:r>
            <a:r>
              <a:rPr lang="de-DE" baseline="30000" dirty="0">
                <a:solidFill>
                  <a:prstClr val="black"/>
                </a:solidFill>
                <a:latin typeface="Arial" pitchFamily="34" charset="0"/>
                <a:cs typeface="Arial" pitchFamily="34" charset="0"/>
              </a:rPr>
              <a:t>-1</a:t>
            </a:r>
            <a:r>
              <a:rPr lang="de-DE" dirty="0">
                <a:solidFill>
                  <a:prstClr val="black"/>
                </a:solidFill>
                <a:latin typeface="Arial" pitchFamily="34" charset="0"/>
                <a:cs typeface="Arial" pitchFamily="34" charset="0"/>
              </a:rPr>
              <a:t>)</a:t>
            </a:r>
            <a:endParaRPr lang="en-US" dirty="0">
              <a:solidFill>
                <a:prstClr val="black"/>
              </a:solidFill>
              <a:latin typeface="Arial" pitchFamily="34" charset="0"/>
              <a:cs typeface="Arial" pitchFamily="34" charset="0"/>
            </a:endParaRPr>
          </a:p>
          <a:p>
            <a:pPr marL="742950" lvl="1" indent="-285750" defTabSz="457200">
              <a:spcBef>
                <a:spcPts val="1200"/>
              </a:spcBef>
              <a:buFont typeface="Arial" pitchFamily="34" charset="0"/>
              <a:buChar char="•"/>
              <a:defRPr/>
            </a:pPr>
            <a:r>
              <a:rPr lang="en-US" dirty="0">
                <a:solidFill>
                  <a:prstClr val="black"/>
                </a:solidFill>
                <a:latin typeface="Arial" pitchFamily="34" charset="0"/>
                <a:cs typeface="Arial" pitchFamily="34" charset="0"/>
              </a:rPr>
              <a:t>Leistung gut bis marginal - Rotklee besser angepasst (&gt;100 </a:t>
            </a:r>
            <a:r>
              <a:rPr lang="en-US" dirty="0" err="1">
                <a:solidFill>
                  <a:prstClr val="black"/>
                </a:solidFill>
                <a:latin typeface="Arial" pitchFamily="34" charset="0"/>
                <a:cs typeface="Arial" pitchFamily="34" charset="0"/>
              </a:rPr>
              <a:t>dt</a:t>
            </a:r>
            <a:r>
              <a:rPr lang="en-US" dirty="0">
                <a:solidFill>
                  <a:prstClr val="black"/>
                </a:solidFill>
                <a:latin typeface="Arial" pitchFamily="34" charset="0"/>
                <a:cs typeface="Arial" pitchFamily="34" charset="0"/>
              </a:rPr>
              <a:t> TM </a:t>
            </a:r>
            <a:r>
              <a:rPr lang="de-DE" dirty="0">
                <a:solidFill>
                  <a:prstClr val="black"/>
                </a:solidFill>
                <a:latin typeface="Arial" pitchFamily="34" charset="0"/>
                <a:cs typeface="Arial" pitchFamily="34" charset="0"/>
              </a:rPr>
              <a:t>ha</a:t>
            </a:r>
            <a:r>
              <a:rPr lang="de-DE" baseline="30000" dirty="0">
                <a:solidFill>
                  <a:prstClr val="black"/>
                </a:solidFill>
                <a:latin typeface="Arial" pitchFamily="34" charset="0"/>
                <a:cs typeface="Arial" pitchFamily="34" charset="0"/>
              </a:rPr>
              <a:t>-1</a:t>
            </a:r>
            <a:r>
              <a:rPr lang="en-US" dirty="0">
                <a:solidFill>
                  <a:prstClr val="black"/>
                </a:solidFill>
                <a:latin typeface="Arial" pitchFamily="34" charset="0"/>
                <a:cs typeface="Arial" pitchFamily="34" charset="0"/>
              </a:rPr>
              <a:t>)</a:t>
            </a:r>
          </a:p>
          <a:p>
            <a:pPr marL="742950" lvl="1" indent="-285750" defTabSz="457200">
              <a:spcBef>
                <a:spcPts val="1200"/>
              </a:spcBef>
              <a:buFont typeface="Arial" pitchFamily="34" charset="0"/>
              <a:buChar char="•"/>
              <a:defRPr/>
            </a:pPr>
            <a:r>
              <a:rPr lang="en-US" b="1" dirty="0">
                <a:solidFill>
                  <a:prstClr val="black"/>
                </a:solidFill>
                <a:latin typeface="Arial" pitchFamily="34" charset="0"/>
                <a:cs typeface="Arial" pitchFamily="34" charset="0"/>
              </a:rPr>
              <a:t>Keine Düngung </a:t>
            </a:r>
            <a:r>
              <a:rPr lang="en-US" dirty="0">
                <a:solidFill>
                  <a:prstClr val="black"/>
                </a:solidFill>
                <a:latin typeface="Arial" pitchFamily="34" charset="0"/>
                <a:cs typeface="Arial" pitchFamily="34" charset="0"/>
              </a:rPr>
              <a:t>erforderlich </a:t>
            </a:r>
          </a:p>
          <a:p>
            <a:pPr marL="742950" lvl="1" indent="-285750" defTabSz="457200">
              <a:spcBef>
                <a:spcPts val="1200"/>
              </a:spcBef>
              <a:buFont typeface="Arial" pitchFamily="34" charset="0"/>
              <a:buChar char="•"/>
              <a:defRPr/>
            </a:pPr>
            <a:r>
              <a:rPr lang="en-US" dirty="0">
                <a:solidFill>
                  <a:prstClr val="black"/>
                </a:solidFill>
                <a:latin typeface="Arial" pitchFamily="34" charset="0"/>
                <a:cs typeface="Arial" pitchFamily="34" charset="0"/>
              </a:rPr>
              <a:t>Option für Betriebe mit Problemen bei der Erfüllung der </a:t>
            </a:r>
            <a:r>
              <a:rPr lang="en-US" dirty="0" err="1">
                <a:solidFill>
                  <a:prstClr val="black"/>
                </a:solidFill>
                <a:latin typeface="Arial" pitchFamily="34" charset="0"/>
                <a:cs typeface="Arial" pitchFamily="34" charset="0"/>
              </a:rPr>
              <a:t>Nährstoffbilanzen</a:t>
            </a:r>
            <a:r>
              <a:rPr lang="en-US" dirty="0">
                <a:solidFill>
                  <a:prstClr val="black"/>
                </a:solidFill>
                <a:latin typeface="Arial" pitchFamily="34" charset="0"/>
                <a:cs typeface="Arial" pitchFamily="34" charset="0"/>
              </a:rPr>
              <a:t> (</a:t>
            </a:r>
            <a:r>
              <a:rPr lang="en-US" i="1" dirty="0" err="1">
                <a:solidFill>
                  <a:prstClr val="black"/>
                </a:solidFill>
                <a:latin typeface="Arial" pitchFamily="34" charset="0"/>
                <a:cs typeface="Arial" pitchFamily="34" charset="0"/>
              </a:rPr>
              <a:t>selbstangebautes</a:t>
            </a:r>
            <a:r>
              <a:rPr lang="en-US" i="1" dirty="0">
                <a:solidFill>
                  <a:prstClr val="black"/>
                </a:solidFill>
                <a:latin typeface="Arial" pitchFamily="34" charset="0"/>
                <a:cs typeface="Arial" pitchFamily="34" charset="0"/>
              </a:rPr>
              <a:t> </a:t>
            </a:r>
            <a:r>
              <a:rPr lang="en-US" i="1" dirty="0" err="1">
                <a:solidFill>
                  <a:prstClr val="black"/>
                </a:solidFill>
                <a:latin typeface="Arial" pitchFamily="34" charset="0"/>
                <a:cs typeface="Arial" pitchFamily="34" charset="0"/>
              </a:rPr>
              <a:t>Eiweiß</a:t>
            </a:r>
            <a:r>
              <a:rPr lang="en-US" dirty="0">
                <a:solidFill>
                  <a:prstClr val="black"/>
                </a:solidFill>
                <a:latin typeface="Arial" pitchFamily="34" charset="0"/>
                <a:cs typeface="Arial" pitchFamily="34" charset="0"/>
              </a:rPr>
              <a:t>)</a:t>
            </a:r>
          </a:p>
        </p:txBody>
      </p:sp>
      <p:sp>
        <p:nvSpPr>
          <p:cNvPr id="2" name="Rechthoek 1"/>
          <p:cNvSpPr/>
          <p:nvPr/>
        </p:nvSpPr>
        <p:spPr>
          <a:xfrm>
            <a:off x="364692" y="341842"/>
            <a:ext cx="7070581" cy="707886"/>
          </a:xfrm>
          <a:prstGeom prst="rect">
            <a:avLst/>
          </a:prstGeom>
        </p:spPr>
        <p:txBody>
          <a:bodyPr wrap="square">
            <a:spAutoFit/>
          </a:bodyPr>
          <a:lstStyle/>
          <a:p>
            <a:pPr defTabSz="457200">
              <a:spcBef>
                <a:spcPts val="1200"/>
              </a:spcBef>
              <a:defRPr/>
            </a:pPr>
            <a:r>
              <a:rPr lang="de-DE" sz="2000" b="1" dirty="0">
                <a:solidFill>
                  <a:prstClr val="black"/>
                </a:solidFill>
                <a:latin typeface="Arial" pitchFamily="34" charset="0"/>
                <a:cs typeface="Arial" pitchFamily="34" charset="0"/>
              </a:rPr>
              <a:t>Anpassung </a:t>
            </a:r>
            <a:r>
              <a:rPr lang="de-DE" sz="2000" b="1" dirty="0" err="1">
                <a:solidFill>
                  <a:prstClr val="black"/>
                </a:solidFill>
                <a:latin typeface="Arial" pitchFamily="34" charset="0"/>
                <a:cs typeface="Arial" pitchFamily="34" charset="0"/>
              </a:rPr>
              <a:t>für Tierhaltungsbetriebe</a:t>
            </a:r>
            <a:r>
              <a:rPr lang="de-DE" sz="2000" b="1" dirty="0">
                <a:solidFill>
                  <a:prstClr val="black"/>
                </a:solidFill>
                <a:latin typeface="Arial" pitchFamily="34" charset="0"/>
                <a:cs typeface="Arial" pitchFamily="34" charset="0"/>
              </a:rPr>
              <a:t> in </a:t>
            </a:r>
            <a:r>
              <a:rPr lang="de-DE" sz="2000" b="1" dirty="0" err="1">
                <a:solidFill>
                  <a:prstClr val="black"/>
                </a:solidFill>
                <a:latin typeface="Arial" pitchFamily="34" charset="0"/>
                <a:cs typeface="Arial" pitchFamily="34" charset="0"/>
              </a:rPr>
              <a:t>der norddeutschen Ebene</a:t>
            </a:r>
            <a:r>
              <a:rPr lang="de-DE" sz="2000" b="1" dirty="0">
                <a:solidFill>
                  <a:prstClr val="black"/>
                </a:solidFill>
                <a:latin typeface="Arial" pitchFamily="34" charset="0"/>
                <a:cs typeface="Arial" pitchFamily="34" charset="0"/>
              </a:rPr>
              <a:t> (</a:t>
            </a:r>
            <a:r>
              <a:rPr lang="de-DE" sz="2000" b="1" dirty="0" err="1">
                <a:solidFill>
                  <a:prstClr val="black"/>
                </a:solidFill>
                <a:latin typeface="Arial" pitchFamily="34" charset="0"/>
                <a:cs typeface="Arial" pitchFamily="34" charset="0"/>
              </a:rPr>
              <a:t>Sandboden</a:t>
            </a:r>
            <a:r>
              <a:rPr lang="de-DE" sz="2000" b="1" dirty="0">
                <a:solidFill>
                  <a:prstClr val="black"/>
                </a:solidFill>
                <a:latin typeface="Arial" pitchFamily="34" charset="0"/>
                <a:cs typeface="Arial" pitchFamily="34" charset="0"/>
              </a:rPr>
              <a:t> + </a:t>
            </a:r>
            <a:r>
              <a:rPr lang="de-DE" sz="2000" b="1" dirty="0" err="1">
                <a:solidFill>
                  <a:prstClr val="black"/>
                </a:solidFill>
                <a:latin typeface="Arial" pitchFamily="34" charset="0"/>
                <a:cs typeface="Arial" pitchFamily="34" charset="0"/>
              </a:rPr>
              <a:t>niedriger pH-Wert</a:t>
            </a:r>
            <a:r>
              <a:rPr lang="de-DE" sz="2000" b="1" dirty="0">
                <a:solidFill>
                  <a:prstClr val="black"/>
                </a:solidFill>
                <a:latin typeface="Arial" pitchFamily="34" charset="0"/>
                <a:cs typeface="Arial" pitchFamily="34" charset="0"/>
              </a:rPr>
              <a:t>)</a:t>
            </a:r>
            <a:endParaRPr lang="en-US" sz="20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593419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1042" y="1644066"/>
            <a:ext cx="6925558" cy="4537939"/>
          </a:xfrm>
          <a:prstGeom prst="rect">
            <a:avLst/>
          </a:prstGeom>
        </p:spPr>
      </p:pic>
      <p:sp>
        <p:nvSpPr>
          <p:cNvPr id="10" name="textruta 9"/>
          <p:cNvSpPr txBox="1"/>
          <p:nvPr/>
        </p:nvSpPr>
        <p:spPr>
          <a:xfrm>
            <a:off x="6764297" y="5935784"/>
            <a:ext cx="1591375" cy="246221"/>
          </a:xfrm>
          <a:prstGeom prst="rect">
            <a:avLst/>
          </a:prstGeom>
          <a:noFill/>
        </p:spPr>
        <p:txBody>
          <a:bodyPr wrap="square" rtlCol="0">
            <a:spAutoFit/>
          </a:bodyPr>
          <a:lstStyle/>
          <a:p>
            <a:pPr defTabSz="457200">
              <a:defRPr/>
            </a:pPr>
            <a:r>
              <a:rPr lang="sv-SE" sz="1000" dirty="0">
                <a:solidFill>
                  <a:prstClr val="white"/>
                </a:solidFill>
              </a:rPr>
              <a:t>Foto: Eva Spörndly</a:t>
            </a:r>
          </a:p>
        </p:txBody>
      </p:sp>
      <p:sp>
        <p:nvSpPr>
          <p:cNvPr id="2" name="Título 1"/>
          <p:cNvSpPr>
            <a:spLocks noGrp="1"/>
          </p:cNvSpPr>
          <p:nvPr>
            <p:ph type="ctrTitle"/>
          </p:nvPr>
        </p:nvSpPr>
        <p:spPr>
          <a:xfrm>
            <a:off x="152400" y="76200"/>
            <a:ext cx="8699395" cy="1196997"/>
          </a:xfrm>
        </p:spPr>
        <p:txBody>
          <a:bodyPr/>
          <a:lstStyle/>
          <a:p>
            <a:r>
              <a:rPr lang="en-US" sz="2400" dirty="0">
                <a:solidFill>
                  <a:schemeClr val="tx1"/>
                </a:solidFill>
                <a:latin typeface="+mn-lt"/>
              </a:rPr>
              <a:t>Halbnatürliche Dauerweiden in Schweden sind am besten geeignet für leichtere Rindfleischrassen, </a:t>
            </a:r>
            <a:r>
              <a:rPr lang="en-US" sz="2400" dirty="0" err="1" smtClean="0">
                <a:solidFill>
                  <a:schemeClr val="tx1"/>
                </a:solidFill>
                <a:latin typeface="+mn-lt"/>
              </a:rPr>
              <a:t>Mutterkühe</a:t>
            </a:r>
            <a:r>
              <a:rPr lang="en-US" sz="2400" dirty="0" smtClean="0">
                <a:solidFill>
                  <a:schemeClr val="tx1"/>
                </a:solidFill>
                <a:latin typeface="+mn-lt"/>
              </a:rPr>
              <a:t>, </a:t>
            </a:r>
            <a:r>
              <a:rPr lang="en-US" sz="2400" dirty="0">
                <a:solidFill>
                  <a:schemeClr val="tx1"/>
                </a:solidFill>
                <a:latin typeface="+mn-lt"/>
              </a:rPr>
              <a:t>Pferde und Schafe.</a:t>
            </a:r>
            <a:endParaRPr lang="es-ES" sz="2400" dirty="0">
              <a:solidFill>
                <a:schemeClr val="tx1"/>
              </a:solidFill>
              <a:latin typeface="+mn-lt"/>
            </a:endParaRPr>
          </a:p>
        </p:txBody>
      </p:sp>
    </p:spTree>
    <p:extLst>
      <p:ext uri="{BB962C8B-B14F-4D97-AF65-F5344CB8AC3E}">
        <p14:creationId xmlns:p14="http://schemas.microsoft.com/office/powerpoint/2010/main" val="38464177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Polen</a:t>
            </a:r>
            <a:endParaRPr lang="nl-NL" dirty="0"/>
          </a:p>
        </p:txBody>
      </p:sp>
      <p:sp>
        <p:nvSpPr>
          <p:cNvPr id="3" name="Titel 2"/>
          <p:cNvSpPr>
            <a:spLocks noGrp="1"/>
          </p:cNvSpPr>
          <p:nvPr>
            <p:ph type="ctrTitle"/>
          </p:nvPr>
        </p:nvSpPr>
        <p:spPr/>
        <p:txBody>
          <a:bodyPr/>
          <a:lstStyle/>
          <a:p>
            <a:endParaRPr lang="nl-NL"/>
          </a:p>
        </p:txBody>
      </p:sp>
    </p:spTree>
    <p:extLst>
      <p:ext uri="{BB962C8B-B14F-4D97-AF65-F5344CB8AC3E}">
        <p14:creationId xmlns:p14="http://schemas.microsoft.com/office/powerpoint/2010/main" val="1068792909"/>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00826" y="1629174"/>
            <a:ext cx="6263927" cy="1470025"/>
          </a:xfrm>
        </p:spPr>
        <p:txBody>
          <a:bodyPr/>
          <a:lstStyle/>
          <a:p>
            <a:pPr algn="l"/>
            <a:r>
              <a:rPr lang="en-US" altLang="pl-PL" sz="3600" b="1" dirty="0">
                <a:solidFill>
                  <a:srgbClr val="006600"/>
                </a:solidFill>
                <a:latin typeface="Tahoma" panose="020B0604030504040204" pitchFamily="34" charset="0"/>
                <a:ea typeface="Tahoma" panose="020B0604030504040204" pitchFamily="34" charset="0"/>
                <a:cs typeface="Tahoma" panose="020B0604030504040204" pitchFamily="34" charset="0"/>
              </a:rPr>
              <a:t>Effektiver Einsatz</a:t>
            </a:r>
            <a:r>
              <a:rPr lang="pl-PL" altLang="pl-PL" sz="3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altLang="pl-PL" sz="3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altLang="pl-PL" sz="3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von </a:t>
            </a:r>
            <a:r>
              <a:rPr lang="en-US" altLang="pl-PL" sz="3600" b="1" dirty="0">
                <a:solidFill>
                  <a:srgbClr val="006600"/>
                </a:solidFill>
                <a:latin typeface="Tahoma" panose="020B0604030504040204" pitchFamily="34" charset="0"/>
                <a:ea typeface="Tahoma" panose="020B0604030504040204" pitchFamily="34" charset="0"/>
                <a:cs typeface="Tahoma" panose="020B0604030504040204" pitchFamily="34" charset="0"/>
              </a:rPr>
              <a:t>Dauergrünland in der </a:t>
            </a:r>
            <a:r>
              <a:rPr lang="pl-PL" altLang="pl-PL" sz="3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Fütterung</a:t>
            </a:r>
            <a:r>
              <a:rPr lang="pl-PL" altLang="pl-PL" sz="3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altLang="pl-PL" sz="3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altLang="pl-PL" sz="3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von </a:t>
            </a:r>
            <a:r>
              <a:rPr lang="en-US" altLang="pl-PL" sz="3600" b="1" dirty="0">
                <a:solidFill>
                  <a:srgbClr val="006600"/>
                </a:solidFill>
                <a:latin typeface="Tahoma" panose="020B0604030504040204" pitchFamily="34" charset="0"/>
                <a:ea typeface="Tahoma" panose="020B0604030504040204" pitchFamily="34" charset="0"/>
                <a:cs typeface="Tahoma" panose="020B0604030504040204" pitchFamily="34" charset="0"/>
              </a:rPr>
              <a:t>Milchkühen in Polen </a:t>
            </a:r>
            <a: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br>
            <a:endParaRPr lang="de-DE" sz="40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Untertitel 2"/>
          <p:cNvSpPr>
            <a:spLocks noGrp="1"/>
          </p:cNvSpPr>
          <p:nvPr>
            <p:ph type="subTitle" idx="1"/>
          </p:nvPr>
        </p:nvSpPr>
        <p:spPr>
          <a:xfrm>
            <a:off x="468313" y="4365104"/>
            <a:ext cx="5831880" cy="560854"/>
          </a:xfrm>
        </p:spPr>
        <p:txBody>
          <a:bodyPr/>
          <a:lstStyle/>
          <a:p>
            <a:r>
              <a:rPr lang="pl-PL" altLang="pl-PL" b="1" dirty="0">
                <a:solidFill>
                  <a:schemeClr val="tx1"/>
                </a:solidFill>
                <a:latin typeface="Tahoma" panose="020B0604030504040204" pitchFamily="34" charset="0"/>
              </a:rPr>
              <a:t>Piotr </a:t>
            </a:r>
            <a:r>
              <a:rPr lang="pl-PL" altLang="pl-PL" b="1" dirty="0" smtClean="0">
                <a:solidFill>
                  <a:schemeClr val="tx1"/>
                </a:solidFill>
                <a:latin typeface="Tahoma" panose="020B0604030504040204" pitchFamily="34" charset="0"/>
              </a:rPr>
              <a:t>Goliński</a:t>
            </a:r>
          </a:p>
          <a:p>
            <a:r>
              <a:rPr lang="pl-PL" altLang="pl-PL" b="1" dirty="0" smtClean="0">
                <a:solidFill>
                  <a:schemeClr val="tx1"/>
                </a:solidFill>
                <a:latin typeface="Tahoma" panose="020B0604030504040204" pitchFamily="34" charset="0"/>
              </a:rPr>
              <a:t>Barbara Golińska</a:t>
            </a:r>
            <a:endParaRPr lang="pl-PL" altLang="pl-PL" b="1" dirty="0">
              <a:solidFill>
                <a:schemeClr val="tx1"/>
              </a:solidFill>
              <a:latin typeface="Tahoma" panose="020B0604030504040204" pitchFamily="34" charset="0"/>
            </a:endParaRPr>
          </a:p>
          <a:p>
            <a:r>
              <a:rPr lang="pl-PL" altLang="pl-PL" b="1" dirty="0" smtClean="0">
                <a:solidFill>
                  <a:schemeClr val="tx1"/>
                </a:solidFill>
                <a:latin typeface="Tahoma" panose="020B0604030504040204" pitchFamily="34" charset="0"/>
              </a:rPr>
              <a:t>Artur Paszkowski</a:t>
            </a:r>
          </a:p>
          <a:p>
            <a:endParaRPr lang="pl-PL" altLang="pl-PL" b="1" baseline="30000" dirty="0">
              <a:solidFill>
                <a:schemeClr val="tx1"/>
              </a:solidFill>
              <a:latin typeface="Tahoma" panose="020B0604030504040204" pitchFamily="34" charset="0"/>
            </a:endParaRPr>
          </a:p>
          <a:p>
            <a:endParaRPr lang="de-DE" dirty="0"/>
          </a:p>
        </p:txBody>
      </p:sp>
      <p:sp>
        <p:nvSpPr>
          <p:cNvPr id="4" name="Text Box 3"/>
          <p:cNvSpPr txBox="1">
            <a:spLocks noChangeArrowheads="1"/>
          </p:cNvSpPr>
          <p:nvPr/>
        </p:nvSpPr>
        <p:spPr bwMode="auto">
          <a:xfrm>
            <a:off x="981413" y="116631"/>
            <a:ext cx="5102755" cy="943200"/>
          </a:xfrm>
          <a:prstGeom prst="rect">
            <a:avLst/>
          </a:prstGeom>
          <a:solidFill>
            <a:schemeClr val="accent1"/>
          </a:solidFill>
          <a:ln w="9525">
            <a:noFill/>
            <a:miter lim="800000"/>
            <a:headEnd/>
            <a:tailEnd/>
          </a:ln>
          <a:effectLst/>
        </p:spPr>
        <p:txBody>
          <a:bodyPr wrap="square">
            <a:noAutofit/>
          </a:bodyPr>
          <a:lstStyle/>
          <a:p>
            <a:pPr defTabSz="449263" fontAlgn="base">
              <a:lnSpc>
                <a:spcPct val="93000"/>
              </a:lnSpc>
              <a:spcBef>
                <a:spcPct val="0"/>
              </a:spcBef>
              <a:spcAft>
                <a:spcPct val="0"/>
              </a:spcAft>
              <a:buClr>
                <a:srgbClr val="000000"/>
              </a:buClr>
              <a:buSzPct val="100000"/>
              <a:defRPr/>
            </a:pPr>
            <a:r>
              <a:rPr lang="en-US" sz="2800" i="1" dirty="0">
                <a:solidFill>
                  <a:srgbClr val="FFFFFF"/>
                </a:solidFill>
                <a:effectLst>
                  <a:outerShdw blurRad="38100" dist="38100" dir="2700000" algn="tl">
                    <a:srgbClr val="000000">
                      <a:alpha val="43137"/>
                    </a:srgbClr>
                  </a:outerShdw>
                </a:effectLst>
                <a:latin typeface="Times New Roman"/>
              </a:rPr>
              <a:t>Department of Grassland </a:t>
            </a:r>
            <a:endParaRPr lang="pl-PL" sz="2800" i="1" dirty="0">
              <a:solidFill>
                <a:srgbClr val="FFFFFF"/>
              </a:solidFill>
              <a:effectLst>
                <a:outerShdw blurRad="38100" dist="38100" dir="2700000" algn="tl">
                  <a:srgbClr val="000000">
                    <a:alpha val="43137"/>
                  </a:srgbClr>
                </a:outerShdw>
              </a:effectLst>
              <a:latin typeface="Times New Roman"/>
            </a:endParaRPr>
          </a:p>
          <a:p>
            <a:pPr defTabSz="449263" fontAlgn="base">
              <a:lnSpc>
                <a:spcPct val="93000"/>
              </a:lnSpc>
              <a:spcBef>
                <a:spcPct val="0"/>
              </a:spcBef>
              <a:spcAft>
                <a:spcPct val="0"/>
              </a:spcAft>
              <a:buClr>
                <a:srgbClr val="000000"/>
              </a:buClr>
              <a:buSzPct val="100000"/>
              <a:defRPr/>
            </a:pPr>
            <a:r>
              <a:rPr lang="en-US" sz="2800" i="1" dirty="0">
                <a:solidFill>
                  <a:srgbClr val="FFFFFF"/>
                </a:solidFill>
                <a:effectLst>
                  <a:outerShdw blurRad="38100" dist="38100" dir="2700000" algn="tl">
                    <a:srgbClr val="000000">
                      <a:alpha val="43137"/>
                    </a:srgbClr>
                  </a:outerShdw>
                </a:effectLst>
                <a:latin typeface="Times New Roman"/>
              </a:rPr>
              <a:t>and Natural Landscape Sciences</a:t>
            </a:r>
            <a:endParaRPr lang="pl-PL" sz="2800" i="1" dirty="0">
              <a:solidFill>
                <a:srgbClr val="FFFFFF"/>
              </a:solidFill>
              <a:effectLst>
                <a:outerShdw blurRad="38100" dist="38100" dir="2700000" algn="tl">
                  <a:srgbClr val="000000">
                    <a:alpha val="43137"/>
                  </a:srgbClr>
                </a:outerShdw>
              </a:effectLst>
              <a:latin typeface="Times New Roman"/>
            </a:endParaRPr>
          </a:p>
        </p:txBody>
      </p:sp>
      <p:pic>
        <p:nvPicPr>
          <p:cNvPr id="5" name="Picture 11" descr="Logo%20anglojezycz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5052" y="1059831"/>
            <a:ext cx="1632351" cy="89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647637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9631" y="116632"/>
            <a:ext cx="5544615" cy="936104"/>
          </a:xfrm>
        </p:spPr>
        <p:txBody>
          <a:bodyPr/>
          <a:lstStyle/>
          <a:p>
            <a:pPr algn="l"/>
            <a:r>
              <a:rPr lang="pl-PL" altLang="pl-PL" sz="2000" b="1" dirty="0" err="1" smtClean="0">
                <a:solidFill>
                  <a:srgbClr val="006600"/>
                </a:solidFill>
                <a:latin typeface="Tahoma" panose="020B0604030504040204" pitchFamily="34" charset="0"/>
              </a:rPr>
              <a:t>Landwirtschaftlich genutzte</a:t>
            </a:r>
            <a:r>
              <a:rPr lang="pl-PL" altLang="pl-PL" sz="2000" b="1" dirty="0" err="1">
                <a:solidFill>
                  <a:srgbClr val="006600"/>
                </a:solidFill>
                <a:latin typeface="Tahoma" panose="020B0604030504040204" pitchFamily="34" charset="0"/>
              </a:rPr>
              <a:t> Fläche</a:t>
            </a:r>
            <a:r>
              <a:rPr lang="pl-PL" altLang="pl-PL" sz="2000" b="1" dirty="0" smtClean="0">
                <a:solidFill>
                  <a:srgbClr val="006600"/>
                </a:solidFill>
                <a:latin typeface="Tahoma" panose="020B0604030504040204" pitchFamily="34" charset="0"/>
              </a:rPr>
              <a:t/>
            </a:r>
            <a:br>
              <a:rPr lang="pl-PL" altLang="pl-PL" sz="2000" b="1" dirty="0" smtClean="0">
                <a:solidFill>
                  <a:srgbClr val="006600"/>
                </a:solidFill>
                <a:latin typeface="Tahoma" panose="020B0604030504040204" pitchFamily="34" charset="0"/>
              </a:rPr>
            </a:br>
            <a:r>
              <a:rPr lang="pl-PL" altLang="pl-PL" sz="2000" b="1" dirty="0" smtClean="0">
                <a:solidFill>
                  <a:srgbClr val="006600"/>
                </a:solidFill>
                <a:latin typeface="Tahoma" panose="020B0604030504040204" pitchFamily="34" charset="0"/>
              </a:rPr>
              <a:t>in </a:t>
            </a:r>
            <a:r>
              <a:rPr lang="pl-PL" altLang="pl-PL" sz="2000" b="1" dirty="0">
                <a:solidFill>
                  <a:srgbClr val="006600"/>
                </a:solidFill>
                <a:latin typeface="Tahoma" panose="020B0604030504040204" pitchFamily="34" charset="0"/>
              </a:rPr>
              <a:t>Polen </a:t>
            </a:r>
            <a:r>
              <a:rPr lang="pl-PL" altLang="pl-PL" sz="2000" b="1" dirty="0" smtClean="0">
                <a:solidFill>
                  <a:srgbClr val="006600"/>
                </a:solidFill>
                <a:latin typeface="Tahoma" panose="020B0604030504040204" pitchFamily="34" charset="0"/>
              </a:rPr>
              <a:t>(in</a:t>
            </a:r>
            <a:r>
              <a:rPr lang="pl-PL" altLang="pl-PL" sz="2000" b="1" dirty="0" err="1">
                <a:solidFill>
                  <a:srgbClr val="006600"/>
                </a:solidFill>
                <a:latin typeface="Tahoma" panose="020B0604030504040204" pitchFamily="34" charset="0"/>
              </a:rPr>
              <a:t> Tsd.</a:t>
            </a:r>
            <a:r>
              <a:rPr lang="pl-PL" altLang="pl-PL" sz="2000" b="1" dirty="0">
                <a:solidFill>
                  <a:srgbClr val="006600"/>
                </a:solidFill>
                <a:latin typeface="Tahoma" panose="020B0604030504040204" pitchFamily="34" charset="0"/>
              </a:rPr>
              <a:t> ha)</a:t>
            </a:r>
            <a:endParaRPr lang="de-DE" sz="2000" dirty="0"/>
          </a:p>
        </p:txBody>
      </p:sp>
      <p:graphicFrame>
        <p:nvGraphicFramePr>
          <p:cNvPr id="6" name="Symbol zastępczy zawartości 5"/>
          <p:cNvGraphicFramePr>
            <a:graphicFrameLocks noGrp="1"/>
          </p:cNvGraphicFramePr>
          <p:nvPr>
            <p:ph idx="1"/>
            <p:extLst/>
          </p:nvPr>
        </p:nvGraphicFramePr>
        <p:xfrm>
          <a:off x="179512" y="1628800"/>
          <a:ext cx="8568952" cy="2743935"/>
        </p:xfrm>
        <a:graphic>
          <a:graphicData uri="http://schemas.openxmlformats.org/drawingml/2006/table">
            <a:tbl>
              <a:tblPr firstRow="1" firstCol="1" bandRow="1">
                <a:tableStyleId>{F5AB1C69-6EDB-4FF4-983F-18BD219EF322}</a:tableStyleId>
              </a:tblPr>
              <a:tblGrid>
                <a:gridCol w="3178042">
                  <a:extLst>
                    <a:ext uri="{9D8B030D-6E8A-4147-A177-3AD203B41FA5}">
                      <a16:colId xmlns:a16="http://schemas.microsoft.com/office/drawing/2014/main" val="20000"/>
                    </a:ext>
                  </a:extLst>
                </a:gridCol>
                <a:gridCol w="1078182">
                  <a:extLst>
                    <a:ext uri="{9D8B030D-6E8A-4147-A177-3AD203B41FA5}">
                      <a16:colId xmlns:a16="http://schemas.microsoft.com/office/drawing/2014/main" val="20001"/>
                    </a:ext>
                  </a:extLst>
                </a:gridCol>
                <a:gridCol w="1078182">
                  <a:extLst>
                    <a:ext uri="{9D8B030D-6E8A-4147-A177-3AD203B41FA5}">
                      <a16:colId xmlns:a16="http://schemas.microsoft.com/office/drawing/2014/main" val="20002"/>
                    </a:ext>
                  </a:extLst>
                </a:gridCol>
                <a:gridCol w="1078182">
                  <a:extLst>
                    <a:ext uri="{9D8B030D-6E8A-4147-A177-3AD203B41FA5}">
                      <a16:colId xmlns:a16="http://schemas.microsoft.com/office/drawing/2014/main" val="20003"/>
                    </a:ext>
                  </a:extLst>
                </a:gridCol>
                <a:gridCol w="1078182">
                  <a:extLst>
                    <a:ext uri="{9D8B030D-6E8A-4147-A177-3AD203B41FA5}">
                      <a16:colId xmlns:a16="http://schemas.microsoft.com/office/drawing/2014/main" val="20004"/>
                    </a:ext>
                  </a:extLst>
                </a:gridCol>
                <a:gridCol w="1078182">
                  <a:extLst>
                    <a:ext uri="{9D8B030D-6E8A-4147-A177-3AD203B41FA5}">
                      <a16:colId xmlns:a16="http://schemas.microsoft.com/office/drawing/2014/main" val="20005"/>
                    </a:ext>
                  </a:extLst>
                </a:gridCol>
              </a:tblGrid>
              <a:tr h="303001">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1990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2000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2005</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2010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sz="2800" dirty="0" smtClean="0">
                          <a:ln>
                            <a:noFill/>
                          </a:ln>
                        </a:rPr>
                        <a:t>2017</a:t>
                      </a:r>
                      <a:endParaRPr lang="pl-PL" sz="2800" b="1"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extLst>
                  <a:ext uri="{0D108BD9-81ED-4DB2-BD59-A6C34878D82A}">
                    <a16:rowId xmlns:a16="http://schemas.microsoft.com/office/drawing/2014/main" val="10000"/>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r>
                        <a:rPr lang="pl-PL" sz="2400" kern="1200" dirty="0" smtClean="0">
                          <a:ln>
                            <a:noFill/>
                          </a:ln>
                        </a:rPr>
                        <a:t>Ackerland</a:t>
                      </a:r>
                      <a:endParaRPr lang="pl-PL" sz="24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14388</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13940</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12220</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10428</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10757</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1"/>
                  </a:ext>
                </a:extLst>
              </a:tr>
              <a:tr h="409943">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r>
                        <a:rPr lang="pl-PL" altLang="pl-PL" sz="1200" kern="1200" baseline="0" dirty="0" err="1" smtClean="0">
                          <a:ln>
                            <a:noFill/>
                          </a:ln>
                        </a:rPr>
                        <a:t>davon</a:t>
                      </a:r>
                      <a:r>
                        <a:rPr lang="pl-PL" altLang="pl-PL" sz="2400" kern="1200" dirty="0" smtClean="0">
                          <a:ln>
                            <a:noFill/>
                          </a:ln>
                        </a:rPr>
                        <a:t/>
                      </a:r>
                      <a:br>
                        <a:rPr lang="pl-PL" altLang="pl-PL" sz="2400" kern="1200" dirty="0" smtClean="0">
                          <a:ln>
                            <a:noFill/>
                          </a:ln>
                        </a:rPr>
                      </a:br>
                      <a:r>
                        <a:rPr lang="pl-PL" sz="2400" dirty="0" err="1" smtClean="0">
                          <a:ln>
                            <a:noFill/>
                          </a:ln>
                        </a:rPr>
                        <a:t> Temporäres</a:t>
                      </a:r>
                      <a:r>
                        <a:rPr lang="pl-PL" sz="2400" baseline="0" dirty="0" err="1" smtClean="0">
                          <a:ln>
                            <a:noFill/>
                          </a:ln>
                        </a:rPr>
                        <a:t> Grünland</a:t>
                      </a:r>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n/a</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n/a</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kern="1200" dirty="0" smtClean="0">
                          <a:ln>
                            <a:noFill/>
                          </a:ln>
                        </a:rPr>
                        <a:t>n/a</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kern="1200" dirty="0" smtClean="0">
                          <a:ln>
                            <a:noFill/>
                          </a:ln>
                        </a:rPr>
                        <a:t>n/a</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414</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2"/>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marL="0" indent="0" algn="l" defTabSz="914400" rtl="0" eaLnBrk="1" latinLnBrk="0" hangingPunct="1"/>
                      <a:r>
                        <a:rPr lang="pl-PL" sz="2400" kern="1200" dirty="0" err="1" smtClean="0">
                          <a:ln>
                            <a:noFill/>
                          </a:ln>
                        </a:rPr>
                        <a:t>Dauerwiesen</a:t>
                      </a:r>
                      <a:endParaRPr lang="pl-PL" sz="24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2475</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2503</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2528</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2629</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2796</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3"/>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marL="0" indent="0"/>
                      <a:r>
                        <a:rPr lang="pl-PL" sz="2400" dirty="0" err="1" smtClean="0">
                          <a:ln>
                            <a:noFill/>
                          </a:ln>
                        </a:rPr>
                        <a:t>Dauerweiden</a:t>
                      </a:r>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1585</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1369</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859</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654</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375</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4"/>
                  </a:ext>
                </a:extLst>
              </a:tr>
            </a:tbl>
          </a:graphicData>
        </a:graphic>
      </p:graphicFrame>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Eigene Ausarbeitung</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auf Basis von GUS, 2018</a:t>
            </a:r>
            <a:endPar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785883"/>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Figure 4_righ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67" y="935447"/>
            <a:ext cx="5544617" cy="522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p:cNvSpPr txBox="1"/>
          <p:nvPr/>
        </p:nvSpPr>
        <p:spPr>
          <a:xfrm>
            <a:off x="1041339" y="44624"/>
            <a:ext cx="8100391" cy="646331"/>
          </a:xfrm>
          <a:prstGeom prst="rect">
            <a:avLst/>
          </a:prstGeom>
          <a:noFill/>
        </p:spPr>
        <p:txBody>
          <a:bodyPr wrap="square" rtlCol="0">
            <a:spAutoFit/>
          </a:bodyPr>
          <a:lstStyle/>
          <a:p>
            <a:pPr defTabSz="449263" eaLnBrk="0" fontAlgn="base" hangingPunct="0">
              <a:spcBef>
                <a:spcPct val="0"/>
              </a:spcBef>
              <a:spcAft>
                <a:spcPct val="0"/>
              </a:spcAft>
              <a:defRPr/>
            </a:pPr>
            <a:r>
              <a:rPr lang="en-US"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Dauergrünlandstandorte</a:t>
            </a:r>
            <a:r>
              <a:rPr lang="en-US"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b="1" dirty="0">
                <a:solidFill>
                  <a:srgbClr val="006600"/>
                </a:solidFill>
                <a:latin typeface="Tahoma" panose="020B0604030504040204" pitchFamily="34" charset="0"/>
                <a:ea typeface="Tahoma" panose="020B0604030504040204" pitchFamily="34" charset="0"/>
                <a:cs typeface="Tahoma" panose="020B0604030504040204" pitchFamily="34" charset="0"/>
              </a:rPr>
              <a:t>(</a:t>
            </a:r>
            <a:r>
              <a:rPr lang="en-US" b="1" dirty="0">
                <a:solidFill>
                  <a:srgbClr val="006600"/>
                </a:solidFill>
                <a:latin typeface="Tahoma" panose="020B0604030504040204" pitchFamily="34" charset="0"/>
                <a:ea typeface="Tahoma" panose="020B0604030504040204" pitchFamily="34" charset="0"/>
                <a:cs typeface="Tahoma" panose="020B0604030504040204" pitchFamily="34" charset="0"/>
              </a:rPr>
              <a:t>DGL</a:t>
            </a:r>
            <a:r>
              <a:rPr lang="pl-PL"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b="1" dirty="0">
                <a:solidFill>
                  <a:srgbClr val="006600"/>
                </a:solidFill>
                <a:latin typeface="Tahoma" panose="020B0604030504040204" pitchFamily="34" charset="0"/>
                <a:ea typeface="Tahoma" panose="020B0604030504040204" pitchFamily="34" charset="0"/>
                <a:cs typeface="Tahoma" panose="020B0604030504040204" pitchFamily="34" charset="0"/>
              </a:rPr>
              <a:t>in Polen </a:t>
            </a:r>
            <a:endParaRPr lang="pl-PL" b="1" dirty="0">
              <a:solidFill>
                <a:srgbClr val="006600"/>
              </a:solidFill>
              <a:latin typeface="Tahoma" panose="020B0604030504040204" pitchFamily="34" charset="0"/>
              <a:ea typeface="Tahoma" panose="020B0604030504040204" pitchFamily="34" charset="0"/>
              <a:cs typeface="Tahoma" panose="020B0604030504040204" pitchFamily="34" charset="0"/>
            </a:endParaRPr>
          </a:p>
          <a:p>
            <a:pPr defTabSz="449263" eaLnBrk="0" fontAlgn="base" hangingPunct="0">
              <a:spcBef>
                <a:spcPct val="0"/>
              </a:spcBef>
              <a:spcAft>
                <a:spcPct val="0"/>
              </a:spcAft>
              <a:defRPr/>
            </a:pPr>
            <a:r>
              <a:rPr lang="en-US" b="1" dirty="0" err="1">
                <a:solidFill>
                  <a:srgbClr val="006600"/>
                </a:solidFill>
                <a:latin typeface="Tahoma" panose="020B0604030504040204" pitchFamily="34" charset="0"/>
                <a:ea typeface="Tahoma" panose="020B0604030504040204" pitchFamily="34" charset="0"/>
                <a:cs typeface="Tahoma" panose="020B0604030504040204" pitchFamily="34" charset="0"/>
              </a:rPr>
              <a:t>basierend</a:t>
            </a:r>
            <a:r>
              <a:rPr lang="en-US" b="1" dirty="0">
                <a:solidFill>
                  <a:srgbClr val="006600"/>
                </a:solidFill>
                <a:latin typeface="Tahoma" panose="020B0604030504040204" pitchFamily="34" charset="0"/>
                <a:ea typeface="Tahoma" panose="020B0604030504040204" pitchFamily="34" charset="0"/>
                <a:cs typeface="Tahoma" panose="020B0604030504040204" pitchFamily="34" charset="0"/>
              </a:rPr>
              <a:t> auf Fernerkundung</a:t>
            </a:r>
            <a:endParaRPr lang="pl-PL"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pole tekstowe 4"/>
          <p:cNvSpPr txBox="1"/>
          <p:nvPr/>
        </p:nvSpPr>
        <p:spPr>
          <a:xfrm>
            <a:off x="6705601" y="839034"/>
            <a:ext cx="2438398" cy="738664"/>
          </a:xfrm>
          <a:prstGeom prst="rect">
            <a:avLst/>
          </a:prstGeom>
          <a:noFill/>
        </p:spPr>
        <p:txBody>
          <a:bodyPr wrap="square" rtlCol="0">
            <a:spAutoFit/>
          </a:bodyPr>
          <a:lstStyle/>
          <a:p>
            <a:pPr algn="ctr" defTabSz="449263" eaLnBrk="0" fontAlgn="base" hangingPunct="0">
              <a:spcBef>
                <a:spcPct val="0"/>
              </a:spcBef>
              <a:spcAft>
                <a:spcPct val="0"/>
              </a:spcAft>
              <a:defRPr/>
            </a:pPr>
            <a:r>
              <a:rPr lang="de-DE" sz="1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Fläche</a:t>
            </a:r>
            <a:r>
              <a:rPr lang="pl-PL" sz="1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rPr>
              <a:t>DGL</a:t>
            </a:r>
            <a:r>
              <a:rPr lang="pl-PL" sz="1400" b="1" dirty="0">
                <a:solidFill>
                  <a:srgbClr val="0000FF"/>
                </a:solidFill>
                <a:latin typeface="Tahoma" panose="020B0604030504040204" pitchFamily="34" charset="0"/>
                <a:ea typeface="Tahoma" panose="020B0604030504040204" pitchFamily="34" charset="0"/>
                <a:cs typeface="Tahoma" panose="020B0604030504040204" pitchFamily="34" charset="0"/>
              </a:rPr>
              <a:t/>
            </a:r>
            <a:br>
              <a:rPr lang="pl-PL" sz="1400" b="1" dirty="0">
                <a:solidFill>
                  <a:srgbClr val="0000FF"/>
                </a:solidFill>
                <a:latin typeface="Tahoma" panose="020B0604030504040204" pitchFamily="34" charset="0"/>
                <a:ea typeface="Tahoma" panose="020B0604030504040204" pitchFamily="34" charset="0"/>
                <a:cs typeface="Tahoma" panose="020B0604030504040204" pitchFamily="34" charset="0"/>
              </a:rPr>
            </a:br>
            <a:r>
              <a:rPr lang="pl-PL" sz="1400" b="1" dirty="0">
                <a:solidFill>
                  <a:srgbClr val="0000FF"/>
                </a:solidFill>
                <a:latin typeface="Tahoma" panose="020B0604030504040204" pitchFamily="34" charset="0"/>
                <a:ea typeface="Tahoma" panose="020B0604030504040204" pitchFamily="34" charset="0"/>
                <a:cs typeface="Tahoma" panose="020B0604030504040204" pitchFamily="34" charset="0"/>
              </a:rPr>
              <a:t> 3,17 Mio. ha</a:t>
            </a:r>
          </a:p>
          <a:p>
            <a:pPr algn="r" defTabSz="449263" eaLnBrk="0" fontAlgn="base" hangingPunct="0">
              <a:spcBef>
                <a:spcPct val="0"/>
              </a:spcBef>
              <a:spcAft>
                <a:spcPct val="0"/>
              </a:spcAft>
              <a:defRPr/>
            </a:pPr>
            <a:r>
              <a:rPr lang="pl-PL" sz="1400" b="1" dirty="0">
                <a:solidFill>
                  <a:prstClr val="black"/>
                </a:solidFill>
                <a:latin typeface="Tahoma" panose="020B0604030504040204" pitchFamily="34" charset="0"/>
                <a:ea typeface="Tahoma" panose="020B0604030504040204" pitchFamily="34" charset="0"/>
                <a:cs typeface="Tahoma" panose="020B0604030504040204" pitchFamily="34" charset="0"/>
              </a:rPr>
              <a:t>GUS, 2018</a:t>
            </a:r>
          </a:p>
        </p:txBody>
      </p:sp>
      <p:sp>
        <p:nvSpPr>
          <p:cNvPr id="6" name="pole tekstowe 5"/>
          <p:cNvSpPr txBox="1"/>
          <p:nvPr/>
        </p:nvSpPr>
        <p:spPr>
          <a:xfrm>
            <a:off x="6732240" y="1744360"/>
            <a:ext cx="2411759" cy="738664"/>
          </a:xfrm>
          <a:prstGeom prst="rect">
            <a:avLst/>
          </a:prstGeom>
          <a:noFill/>
        </p:spPr>
        <p:txBody>
          <a:bodyPr wrap="square" rtlCol="0">
            <a:spAutoFit/>
          </a:bodyPr>
          <a:lstStyle/>
          <a:p>
            <a:pPr algn="ctr" defTabSz="449263" eaLnBrk="0" fontAlgn="base" hangingPunct="0">
              <a:spcBef>
                <a:spcPct val="0"/>
              </a:spcBef>
              <a:spcAft>
                <a:spcPct val="0"/>
              </a:spcAft>
              <a:defRPr/>
            </a:pPr>
            <a: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rPr>
              <a:t>Anteil von DGL an </a:t>
            </a:r>
            <a:r>
              <a:rPr lang="de-DE" sz="1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LN </a:t>
            </a:r>
            <a:r>
              <a:rPr lang="pl-PL" sz="1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21,7</a:t>
            </a:r>
            <a:r>
              <a:rPr lang="pl-PL" sz="1400" b="1" dirty="0">
                <a:solidFill>
                  <a:srgbClr val="0000FF"/>
                </a:solidFill>
                <a:latin typeface="Tahoma" panose="020B0604030504040204" pitchFamily="34" charset="0"/>
                <a:ea typeface="Tahoma" panose="020B0604030504040204" pitchFamily="34" charset="0"/>
                <a:cs typeface="Tahoma" panose="020B0604030504040204" pitchFamily="34" charset="0"/>
              </a:rPr>
              <a:t>%.</a:t>
            </a:r>
          </a:p>
          <a:p>
            <a:pPr algn="r" defTabSz="449263" eaLnBrk="0" fontAlgn="base" hangingPunct="0">
              <a:spcBef>
                <a:spcPct val="0"/>
              </a:spcBef>
              <a:spcAft>
                <a:spcPct val="0"/>
              </a:spcAft>
              <a:defRPr/>
            </a:pPr>
            <a:r>
              <a:rPr lang="pl-PL" sz="1400" b="1" dirty="0">
                <a:solidFill>
                  <a:prstClr val="black"/>
                </a:solidFill>
                <a:latin typeface="Tahoma" panose="020B0604030504040204" pitchFamily="34" charset="0"/>
                <a:ea typeface="Tahoma" panose="020B0604030504040204" pitchFamily="34" charset="0"/>
                <a:cs typeface="Tahoma" panose="020B0604030504040204" pitchFamily="34" charset="0"/>
              </a:rPr>
              <a:t>GUS, 2018</a:t>
            </a:r>
          </a:p>
        </p:txBody>
      </p:sp>
      <p:sp>
        <p:nvSpPr>
          <p:cNvPr id="7" name="pole tekstowe 6"/>
          <p:cNvSpPr txBox="1"/>
          <p:nvPr/>
        </p:nvSpPr>
        <p:spPr>
          <a:xfrm>
            <a:off x="6732241" y="2708920"/>
            <a:ext cx="2411759" cy="1169551"/>
          </a:xfrm>
          <a:prstGeom prst="rect">
            <a:avLst/>
          </a:prstGeom>
          <a:noFill/>
        </p:spPr>
        <p:txBody>
          <a:bodyPr wrap="square" rtlCol="0">
            <a:spAutoFit/>
          </a:bodyPr>
          <a:lstStyle/>
          <a:p>
            <a:pPr algn="ctr" defTabSz="449263" eaLnBrk="0" fontAlgn="base" hangingPunct="0">
              <a:spcBef>
                <a:spcPct val="0"/>
              </a:spcBef>
              <a:spcAft>
                <a:spcPct val="0"/>
              </a:spcAft>
              <a:defRPr/>
            </a:pPr>
            <a:r>
              <a:rPr lang="en-US" sz="1400" b="1" dirty="0" err="1">
                <a:solidFill>
                  <a:srgbClr val="0000FF"/>
                </a:solidFill>
                <a:latin typeface="Tahoma" panose="020B0604030504040204" pitchFamily="34" charset="0"/>
                <a:ea typeface="Tahoma" panose="020B0604030504040204" pitchFamily="34" charset="0"/>
                <a:cs typeface="Tahoma" panose="020B0604030504040204" pitchFamily="34" charset="0"/>
              </a:rPr>
              <a:t>Habitate</a:t>
            </a:r>
            <a: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rPr>
              <a:t> und </a:t>
            </a:r>
            <a:r>
              <a:rPr lang="en-US" sz="1400" b="1" dirty="0" err="1">
                <a:solidFill>
                  <a:srgbClr val="0000FF"/>
                </a:solidFill>
                <a:latin typeface="Tahoma" panose="020B0604030504040204" pitchFamily="34" charset="0"/>
                <a:ea typeface="Tahoma" panose="020B0604030504040204" pitchFamily="34" charset="0"/>
                <a:cs typeface="Tahoma" panose="020B0604030504040204" pitchFamily="34" charset="0"/>
              </a:rPr>
              <a:t>physiographische</a:t>
            </a:r>
            <a: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00FF"/>
                </a:solidFill>
                <a:latin typeface="Tahoma" panose="020B0604030504040204" pitchFamily="34" charset="0"/>
                <a:ea typeface="Tahoma" panose="020B0604030504040204" pitchFamily="34" charset="0"/>
                <a:cs typeface="Tahoma" panose="020B0604030504040204" pitchFamily="34" charset="0"/>
              </a:rPr>
              <a:t>Vielfalt</a:t>
            </a:r>
            <a:endPar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ctr" defTabSz="449263" eaLnBrk="0" fontAlgn="base" hangingPunct="0">
              <a:spcBef>
                <a:spcPct val="0"/>
              </a:spcBef>
              <a:spcAft>
                <a:spcPct val="0"/>
              </a:spcAft>
              <a:defRPr/>
            </a:pPr>
            <a:r>
              <a:rPr lang="en-US" sz="1400" b="1" dirty="0" err="1">
                <a:solidFill>
                  <a:srgbClr val="0000FF"/>
                </a:solidFill>
                <a:latin typeface="Tahoma" panose="020B0604030504040204" pitchFamily="34" charset="0"/>
                <a:ea typeface="Tahoma" panose="020B0604030504040204" pitchFamily="34" charset="0"/>
                <a:cs typeface="Tahoma" panose="020B0604030504040204" pitchFamily="34" charset="0"/>
              </a:rPr>
              <a:t>begrenzen</a:t>
            </a:r>
            <a: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rPr>
              <a:t> die </a:t>
            </a:r>
            <a:r>
              <a:rPr lang="en-US" sz="1400" b="1" dirty="0" err="1">
                <a:solidFill>
                  <a:srgbClr val="0000FF"/>
                </a:solidFill>
                <a:latin typeface="Tahoma" panose="020B0604030504040204" pitchFamily="34" charset="0"/>
                <a:ea typeface="Tahoma" panose="020B0604030504040204" pitchFamily="34" charset="0"/>
                <a:cs typeface="Tahoma" panose="020B0604030504040204" pitchFamily="34" charset="0"/>
              </a:rPr>
              <a:t>Intensität</a:t>
            </a:r>
            <a: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rPr>
              <a:t> ihrer Nutzung</a:t>
            </a:r>
            <a:endParaRPr lang="pl-PL" sz="1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8" name="pole tekstowe 7"/>
          <p:cNvSpPr txBox="1"/>
          <p:nvPr/>
        </p:nvSpPr>
        <p:spPr>
          <a:xfrm>
            <a:off x="6705602" y="4149080"/>
            <a:ext cx="2455334" cy="1815882"/>
          </a:xfrm>
          <a:prstGeom prst="rect">
            <a:avLst/>
          </a:prstGeom>
          <a:noFill/>
        </p:spPr>
        <p:txBody>
          <a:bodyPr wrap="square" rtlCol="0">
            <a:spAutoFit/>
          </a:bodyPr>
          <a:lstStyle/>
          <a:p>
            <a:pPr algn="ctr" defTabSz="449263" eaLnBrk="0" fontAlgn="base" hangingPunct="0">
              <a:spcBef>
                <a:spcPct val="0"/>
              </a:spcBef>
              <a:spcAft>
                <a:spcPct val="0"/>
              </a:spcAft>
              <a:defRPr/>
            </a:pPr>
            <a:r>
              <a:rPr lang="en-US" sz="1400" b="1" dirty="0" err="1">
                <a:solidFill>
                  <a:srgbClr val="006600"/>
                </a:solidFill>
                <a:latin typeface="Tahoma" panose="020B0604030504040204" pitchFamily="34" charset="0"/>
                <a:ea typeface="Tahoma" panose="020B0604030504040204" pitchFamily="34" charset="0"/>
                <a:cs typeface="Tahoma" panose="020B0604030504040204" pitchFamily="34" charset="0"/>
              </a:rPr>
              <a:t>Intensiviertes</a:t>
            </a:r>
            <a:r>
              <a:rPr lang="pl-PL" sz="14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rgbClr val="006600"/>
                </a:solidFill>
                <a:latin typeface="Tahoma" panose="020B0604030504040204" pitchFamily="34" charset="0"/>
                <a:ea typeface="Tahoma" panose="020B0604030504040204" pitchFamily="34" charset="0"/>
                <a:cs typeface="Tahoma" panose="020B0604030504040204" pitchFamily="34" charset="0"/>
              </a:rPr>
              <a:t>DGL</a:t>
            </a:r>
            <a:r>
              <a:rPr lang="pl-PL" sz="14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rgbClr val="006600"/>
                </a:solidFill>
                <a:latin typeface="Tahoma" panose="020B0604030504040204" pitchFamily="34" charset="0"/>
                <a:ea typeface="Tahoma" panose="020B0604030504040204" pitchFamily="34" charset="0"/>
                <a:cs typeface="Tahoma" panose="020B0604030504040204" pitchFamily="34" charset="0"/>
              </a:rPr>
              <a:t>mit gutem Futter</a:t>
            </a:r>
            <a:r>
              <a:rPr lang="pl-PL" sz="1400" b="1" dirty="0">
                <a:solidFill>
                  <a:srgbClr val="006600"/>
                </a:solidFill>
                <a:latin typeface="Tahoma" panose="020B0604030504040204" pitchFamily="34" charset="0"/>
                <a:ea typeface="Tahoma" panose="020B0604030504040204" pitchFamily="34" charset="0"/>
                <a:cs typeface="Tahoma" panose="020B0604030504040204" pitchFamily="34" charset="0"/>
              </a:rPr>
              <a:t> - </a:t>
            </a:r>
            <a:r>
              <a:rPr lang="en-US" sz="1400" b="1" dirty="0">
                <a:solidFill>
                  <a:srgbClr val="006600"/>
                </a:solidFill>
                <a:latin typeface="Tahoma" panose="020B0604030504040204" pitchFamily="34" charset="0"/>
                <a:ea typeface="Tahoma" panose="020B0604030504040204" pitchFamily="34" charset="0"/>
                <a:cs typeface="Tahoma" panose="020B0604030504040204" pitchFamily="34" charset="0"/>
              </a:rPr>
              <a:t>ca. 50% der Fläche </a:t>
            </a:r>
            <a:endParaRPr lang="pl-PL" sz="1400" b="1" dirty="0">
              <a:solidFill>
                <a:srgbClr val="006600"/>
              </a:solidFill>
              <a:latin typeface="Tahoma" panose="020B0604030504040204" pitchFamily="34" charset="0"/>
              <a:ea typeface="Tahoma" panose="020B0604030504040204" pitchFamily="34" charset="0"/>
              <a:cs typeface="Tahoma" panose="020B0604030504040204" pitchFamily="34" charset="0"/>
            </a:endParaRPr>
          </a:p>
          <a:p>
            <a:pPr algn="ctr" defTabSz="449263" eaLnBrk="0" fontAlgn="base" hangingPunct="0">
              <a:spcBef>
                <a:spcPct val="0"/>
              </a:spcBef>
              <a:spcAft>
                <a:spcPct val="0"/>
              </a:spcAft>
              <a:defRPr/>
            </a:pPr>
            <a:r>
              <a:rPr lang="en-US" sz="14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Extensives</a:t>
            </a:r>
            <a:r>
              <a:rPr lang="pl-PL" sz="1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rgbClr val="C00000"/>
                </a:solidFill>
                <a:latin typeface="Tahoma" panose="020B0604030504040204" pitchFamily="34" charset="0"/>
                <a:ea typeface="Tahoma" panose="020B0604030504040204" pitchFamily="34" charset="0"/>
                <a:cs typeface="Tahoma" panose="020B0604030504040204" pitchFamily="34" charset="0"/>
              </a:rPr>
              <a:t>DGL</a:t>
            </a:r>
            <a:r>
              <a:rPr lang="pl-PL" sz="14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rgbClr val="C00000"/>
                </a:solidFill>
                <a:latin typeface="Tahoma" panose="020B0604030504040204" pitchFamily="34" charset="0"/>
                <a:ea typeface="Tahoma" panose="020B0604030504040204" pitchFamily="34" charset="0"/>
                <a:cs typeface="Tahoma" panose="020B0604030504040204" pitchFamily="34" charset="0"/>
              </a:rPr>
              <a:t>natürliche und halbnatürliche Wiesen und Weiden</a:t>
            </a:r>
            <a:r>
              <a:rPr lang="pl-PL" sz="1400" b="1" dirty="0">
                <a:solidFill>
                  <a:srgbClr val="C00000"/>
                </a:solidFill>
                <a:latin typeface="Tahoma" panose="020B0604030504040204" pitchFamily="34" charset="0"/>
                <a:ea typeface="Tahoma" panose="020B0604030504040204" pitchFamily="34" charset="0"/>
                <a:cs typeface="Tahoma" panose="020B0604030504040204" pitchFamily="34" charset="0"/>
              </a:rPr>
              <a:t> - </a:t>
            </a:r>
            <a:r>
              <a:rPr lang="en-US" sz="1400" b="1" dirty="0">
                <a:solidFill>
                  <a:srgbClr val="C00000"/>
                </a:solidFill>
                <a:latin typeface="Tahoma" panose="020B0604030504040204" pitchFamily="34" charset="0"/>
                <a:ea typeface="Tahoma" panose="020B0604030504040204" pitchFamily="34" charset="0"/>
                <a:cs typeface="Tahoma" panose="020B0604030504040204" pitchFamily="34" charset="0"/>
              </a:rPr>
              <a:t>etwa 50% der Fläche.</a:t>
            </a:r>
            <a:endParaRPr lang="pl-PL" sz="1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 Box 2"/>
          <p:cNvSpPr txBox="1">
            <a:spLocks noChangeArrowheads="1"/>
          </p:cNvSpPr>
          <p:nvPr/>
        </p:nvSpPr>
        <p:spPr bwMode="auto">
          <a:xfrm>
            <a:off x="323528" y="5949860"/>
            <a:ext cx="3528392" cy="215444"/>
          </a:xfrm>
          <a:prstGeom prst="rect">
            <a:avLst/>
          </a:prstGeom>
          <a:noFill/>
          <a:ln>
            <a:noFill/>
          </a:ln>
          <a:extLst/>
        </p:spPr>
        <p:txBody>
          <a:bodyPr wrap="square"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marL="812800" indent="-8128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0" fontAlgn="base" hangingPunct="0">
              <a:spcBef>
                <a:spcPct val="40000"/>
              </a:spcBef>
              <a:spcAft>
                <a:spcPct val="0"/>
              </a:spcAft>
              <a:buFontTx/>
              <a:buNone/>
              <a:defRPr/>
            </a:pPr>
            <a:r>
              <a:rPr lang="pl-PL" altLang="pl-PL"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Dąbrowska-Zielińska et al., 2015 </a:t>
            </a:r>
            <a:endParaRPr lang="pl-PL" altLang="pl-P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047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15616" y="188640"/>
            <a:ext cx="6351984" cy="936104"/>
          </a:xfrm>
        </p:spPr>
        <p:txBody>
          <a:bodyPr/>
          <a:lstStyle/>
          <a:p>
            <a:pPr algn="l"/>
            <a:r>
              <a:rPr lang="en-US" altLang="pl-PL" sz="2000" b="1" kern="1200" dirty="0" err="1" smtClean="0">
                <a:solidFill>
                  <a:srgbClr val="006600"/>
                </a:solidFill>
                <a:latin typeface="Tahoma" panose="020B0604030504040204" pitchFamily="34" charset="0"/>
                <a:ea typeface="+mn-ea"/>
                <a:cs typeface="+mn-cs"/>
              </a:rPr>
              <a:t>Anteil</a:t>
            </a:r>
            <a:r>
              <a:rPr lang="en-US" altLang="pl-PL" sz="2000" b="1" kern="1200" dirty="0" smtClean="0">
                <a:solidFill>
                  <a:srgbClr val="006600"/>
                </a:solidFill>
                <a:latin typeface="Tahoma" panose="020B0604030504040204" pitchFamily="34" charset="0"/>
                <a:ea typeface="+mn-ea"/>
                <a:cs typeface="+mn-cs"/>
              </a:rPr>
              <a:t> </a:t>
            </a:r>
            <a:r>
              <a:rPr lang="en-US" altLang="pl-PL" sz="2000" b="1" kern="1200" dirty="0" err="1" smtClean="0">
                <a:solidFill>
                  <a:srgbClr val="006600"/>
                </a:solidFill>
                <a:latin typeface="Tahoma" panose="020B0604030504040204" pitchFamily="34" charset="0"/>
                <a:ea typeface="+mn-ea"/>
                <a:cs typeface="+mn-cs"/>
              </a:rPr>
              <a:t>unterschiedlicher</a:t>
            </a:r>
            <a:r>
              <a:rPr lang="en-US" altLang="pl-PL" sz="2000" b="1" kern="1200" dirty="0" smtClean="0">
                <a:solidFill>
                  <a:srgbClr val="006600"/>
                </a:solidFill>
                <a:latin typeface="Tahoma" panose="020B0604030504040204" pitchFamily="34" charset="0"/>
                <a:ea typeface="+mn-ea"/>
                <a:cs typeface="+mn-cs"/>
              </a:rPr>
              <a:t> </a:t>
            </a:r>
            <a:r>
              <a:rPr lang="en-US" altLang="pl-PL" sz="2000" b="1" kern="1200" dirty="0" err="1" smtClean="0">
                <a:solidFill>
                  <a:srgbClr val="006600"/>
                </a:solidFill>
                <a:latin typeface="Tahoma" panose="020B0604030504040204" pitchFamily="34" charset="0"/>
                <a:ea typeface="+mn-ea"/>
                <a:cs typeface="+mn-cs"/>
              </a:rPr>
              <a:t>Nutzung</a:t>
            </a:r>
            <a:r>
              <a:rPr lang="en-US" altLang="pl-PL" sz="2000" b="1" kern="1200" dirty="0" smtClean="0">
                <a:solidFill>
                  <a:srgbClr val="006600"/>
                </a:solidFill>
                <a:latin typeface="Tahoma" panose="020B0604030504040204" pitchFamily="34" charset="0"/>
                <a:ea typeface="+mn-ea"/>
                <a:cs typeface="+mn-cs"/>
              </a:rPr>
              <a:t> von DGL an der (</a:t>
            </a:r>
            <a:r>
              <a:rPr lang="de-DE" altLang="pl-PL" sz="2000" b="1" kern="1200" dirty="0" smtClean="0">
                <a:solidFill>
                  <a:srgbClr val="006600"/>
                </a:solidFill>
                <a:latin typeface="Tahoma" panose="020B0604030504040204" pitchFamily="34" charset="0"/>
                <a:ea typeface="+mn-ea"/>
                <a:cs typeface="+mn-cs"/>
              </a:rPr>
              <a:t>LN)</a:t>
            </a:r>
            <a:r>
              <a:rPr lang="en-US" altLang="pl-PL" sz="2000" b="1" kern="1200" dirty="0" smtClean="0">
                <a:solidFill>
                  <a:srgbClr val="006600"/>
                </a:solidFill>
                <a:latin typeface="Tahoma" panose="020B0604030504040204" pitchFamily="34" charset="0"/>
                <a:ea typeface="+mn-ea"/>
                <a:cs typeface="+mn-cs"/>
              </a:rPr>
              <a:t> in </a:t>
            </a:r>
            <a:r>
              <a:rPr lang="en-US" altLang="pl-PL" sz="2000" b="1" kern="1200" dirty="0" err="1" smtClean="0">
                <a:solidFill>
                  <a:srgbClr val="006600"/>
                </a:solidFill>
                <a:latin typeface="Tahoma" panose="020B0604030504040204" pitchFamily="34" charset="0"/>
                <a:ea typeface="+mn-ea"/>
                <a:cs typeface="+mn-cs"/>
              </a:rPr>
              <a:t>ausgewählten</a:t>
            </a:r>
            <a:r>
              <a:rPr lang="en-US" altLang="pl-PL" sz="2000" dirty="0">
                <a:solidFill>
                  <a:srgbClr val="006600"/>
                </a:solidFill>
                <a:latin typeface="Tahoma" panose="020B0604030504040204" pitchFamily="34" charset="0"/>
                <a:ea typeface="+mn-ea"/>
                <a:cs typeface="+mn-cs"/>
              </a:rPr>
              <a:t> </a:t>
            </a:r>
            <a:r>
              <a:rPr lang="en-US" altLang="pl-PL" sz="2000" b="1" kern="1200" dirty="0" err="1" smtClean="0">
                <a:solidFill>
                  <a:srgbClr val="006600"/>
                </a:solidFill>
                <a:latin typeface="Tahoma" panose="020B0604030504040204" pitchFamily="34" charset="0"/>
                <a:ea typeface="+mn-ea"/>
                <a:cs typeface="+mn-cs"/>
              </a:rPr>
              <a:t>Bundesländern</a:t>
            </a:r>
            <a:r>
              <a:rPr lang="pl-PL" altLang="pl-PL" sz="2000" b="1" kern="1200" dirty="0" smtClean="0">
                <a:solidFill>
                  <a:srgbClr val="006600"/>
                </a:solidFill>
                <a:latin typeface="Tahoma" panose="020B0604030504040204" pitchFamily="34" charset="0"/>
                <a:ea typeface="+mn-ea"/>
                <a:cs typeface="+mn-cs"/>
              </a:rPr>
              <a:t> (%)</a:t>
            </a:r>
            <a:endParaRPr lang="pl-PL" altLang="pl-PL" sz="2000" b="1" kern="1200" dirty="0">
              <a:solidFill>
                <a:srgbClr val="006600"/>
              </a:solidFill>
              <a:latin typeface="Tahoma" panose="020B0604030504040204" pitchFamily="34" charset="0"/>
              <a:ea typeface="+mn-ea"/>
              <a:cs typeface="+mn-cs"/>
            </a:endParaRPr>
          </a:p>
        </p:txBody>
      </p:sp>
      <p:graphicFrame>
        <p:nvGraphicFramePr>
          <p:cNvPr id="21507" name="Object 3"/>
          <p:cNvGraphicFramePr>
            <a:graphicFrameLocks noGrp="1" noChangeAspect="1"/>
          </p:cNvGraphicFramePr>
          <p:nvPr>
            <p:ph idx="1"/>
            <p:extLst>
              <p:ext uri="{D42A27DB-BD31-4B8C-83A1-F6EECF244321}">
                <p14:modId xmlns:p14="http://schemas.microsoft.com/office/powerpoint/2010/main" val="1391530541"/>
              </p:ext>
            </p:extLst>
          </p:nvPr>
        </p:nvGraphicFramePr>
        <p:xfrm>
          <a:off x="702469" y="1874837"/>
          <a:ext cx="7431881" cy="3868160"/>
        </p:xfrm>
        <a:graphic>
          <a:graphicData uri="http://schemas.openxmlformats.org/presentationml/2006/ole">
            <mc:AlternateContent xmlns:mc="http://schemas.openxmlformats.org/markup-compatibility/2006">
              <mc:Choice xmlns:v="urn:schemas-microsoft-com:vml" Requires="v">
                <p:oleObj spid="_x0000_s12313" name="Chart" r:id="rId4" imgW="7905669" imgH="4114658" progId="MSGraph.Chart.8">
                  <p:embed followColorScheme="full"/>
                </p:oleObj>
              </mc:Choice>
              <mc:Fallback>
                <p:oleObj name="Chart" r:id="rId4" imgW="7905669" imgH="4114658" progId="MSGraph.Chart.8">
                  <p:embed followColorScheme="full"/>
                  <p:pic>
                    <p:nvPicPr>
                      <p:cNvPr id="0" name=""/>
                      <p:cNvPicPr>
                        <a:picLocks noGrp="1" noChangeAspect="1" noChangeArrowheads="1"/>
                      </p:cNvPicPr>
                      <p:nvPr/>
                    </p:nvPicPr>
                    <p:blipFill>
                      <a:blip r:embed="rId5"/>
                      <a:srcRect/>
                      <a:stretch>
                        <a:fillRect/>
                      </a:stretch>
                    </p:blipFill>
                    <p:spPr bwMode="auto">
                      <a:xfrm>
                        <a:off x="702469" y="1874837"/>
                        <a:ext cx="7431881" cy="3868160"/>
                      </a:xfrm>
                      <a:prstGeom prst="rect">
                        <a:avLst/>
                      </a:prstGeom>
                      <a:noFill/>
                      <a:extLst/>
                    </p:spPr>
                  </p:pic>
                </p:oleObj>
              </mc:Fallback>
            </mc:AlternateContent>
          </a:graphicData>
        </a:graphic>
      </p:graphicFrame>
      <p:pic>
        <p:nvPicPr>
          <p:cNvPr id="6"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43493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Eigene Ausarbeitung</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auf Basis von GUS, 2018</a:t>
            </a:r>
            <a:endPar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feld 1"/>
          <p:cNvSpPr txBox="1"/>
          <p:nvPr/>
        </p:nvSpPr>
        <p:spPr>
          <a:xfrm>
            <a:off x="4028536" y="4139077"/>
            <a:ext cx="1000664" cy="369332"/>
          </a:xfrm>
          <a:prstGeom prst="rect">
            <a:avLst/>
          </a:prstGeom>
          <a:solidFill>
            <a:schemeClr val="bg1"/>
          </a:solidFill>
        </p:spPr>
        <p:txBody>
          <a:bodyPr wrap="square" rtlCol="0">
            <a:spAutoFit/>
          </a:bodyPr>
          <a:lstStyle/>
          <a:p>
            <a:pPr defTabSz="457200"/>
            <a:r>
              <a:rPr lang="en-US" dirty="0" err="1">
                <a:solidFill>
                  <a:prstClr val="black"/>
                </a:solidFill>
              </a:rPr>
              <a:t>Weide</a:t>
            </a:r>
            <a:endParaRPr lang="en-US" dirty="0">
              <a:solidFill>
                <a:prstClr val="black"/>
              </a:solidFill>
            </a:endParaRPr>
          </a:p>
        </p:txBody>
      </p:sp>
      <p:sp>
        <p:nvSpPr>
          <p:cNvPr id="8" name="Textfeld 7"/>
          <p:cNvSpPr txBox="1"/>
          <p:nvPr/>
        </p:nvSpPr>
        <p:spPr>
          <a:xfrm>
            <a:off x="1739660" y="4147703"/>
            <a:ext cx="1000664" cy="369332"/>
          </a:xfrm>
          <a:prstGeom prst="rect">
            <a:avLst/>
          </a:prstGeom>
          <a:solidFill>
            <a:schemeClr val="bg1"/>
          </a:solidFill>
        </p:spPr>
        <p:txBody>
          <a:bodyPr wrap="square" rtlCol="0">
            <a:spAutoFit/>
          </a:bodyPr>
          <a:lstStyle/>
          <a:p>
            <a:pPr defTabSz="457200"/>
            <a:r>
              <a:rPr lang="en-US" dirty="0">
                <a:solidFill>
                  <a:prstClr val="black"/>
                </a:solidFill>
              </a:rPr>
              <a:t>Wiese</a:t>
            </a:r>
          </a:p>
        </p:txBody>
      </p:sp>
    </p:spTree>
    <p:extLst>
      <p:ext uri="{BB962C8B-B14F-4D97-AF65-F5344CB8AC3E}">
        <p14:creationId xmlns:p14="http://schemas.microsoft.com/office/powerpoint/2010/main" val="1421130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15616" y="143085"/>
            <a:ext cx="5760640" cy="936104"/>
          </a:xfrm>
        </p:spPr>
        <p:txBody>
          <a:bodyPr/>
          <a:lstStyle/>
          <a:p>
            <a:pPr algn="l"/>
            <a:r>
              <a:rPr lang="en-US" altLang="pl-PL" sz="2000" b="1" kern="1200" dirty="0" err="1" smtClean="0">
                <a:solidFill>
                  <a:srgbClr val="006600"/>
                </a:solidFill>
                <a:latin typeface="Tahoma" panose="020B0604030504040204" pitchFamily="34" charset="0"/>
                <a:ea typeface="+mn-ea"/>
                <a:cs typeface="+mn-cs"/>
              </a:rPr>
              <a:t>Bestand</a:t>
            </a:r>
            <a:r>
              <a:rPr lang="en-US" altLang="pl-PL" sz="2000" b="1" kern="1200" dirty="0" smtClean="0">
                <a:solidFill>
                  <a:srgbClr val="006600"/>
                </a:solidFill>
                <a:latin typeface="Tahoma" panose="020B0604030504040204" pitchFamily="34" charset="0"/>
                <a:ea typeface="+mn-ea"/>
                <a:cs typeface="+mn-cs"/>
              </a:rPr>
              <a:t> an Rindern und Milchkühen in Polen (</a:t>
            </a:r>
            <a:r>
              <a:rPr lang="pl-PL" altLang="pl-PL" sz="2000" b="1" kern="1200" dirty="0" smtClean="0">
                <a:solidFill>
                  <a:srgbClr val="006600"/>
                </a:solidFill>
                <a:latin typeface="Tahoma" panose="020B0604030504040204" pitchFamily="34" charset="0"/>
                <a:ea typeface="+mn-ea"/>
                <a:cs typeface="+mn-cs"/>
              </a:rPr>
              <a:t>in </a:t>
            </a:r>
            <a:r>
              <a:rPr lang="en-US" altLang="pl-PL" sz="2000" b="1" kern="1200" dirty="0" err="1" smtClean="0">
                <a:solidFill>
                  <a:srgbClr val="006600"/>
                </a:solidFill>
                <a:latin typeface="Tahoma" panose="020B0604030504040204" pitchFamily="34" charset="0"/>
                <a:ea typeface="+mn-ea"/>
                <a:cs typeface="+mn-cs"/>
              </a:rPr>
              <a:t>tausend</a:t>
            </a:r>
            <a:r>
              <a:rPr lang="pl-PL" altLang="pl-PL" sz="2000" b="1" kern="1200" dirty="0" err="1" smtClean="0">
                <a:solidFill>
                  <a:srgbClr val="006600"/>
                </a:solidFill>
                <a:latin typeface="Tahoma" panose="020B0604030504040204" pitchFamily="34" charset="0"/>
                <a:ea typeface="+mn-ea"/>
                <a:cs typeface="+mn-cs"/>
              </a:rPr>
              <a:t> Stück</a:t>
            </a:r>
            <a:r>
              <a:rPr lang="en-US" altLang="pl-PL" sz="2000" b="1" kern="1200" dirty="0" smtClean="0">
                <a:solidFill>
                  <a:srgbClr val="006600"/>
                </a:solidFill>
                <a:latin typeface="Tahoma" panose="020B0604030504040204" pitchFamily="34" charset="0"/>
                <a:ea typeface="+mn-ea"/>
                <a:cs typeface="+mn-cs"/>
              </a:rPr>
              <a:t>)</a:t>
            </a:r>
            <a:endParaRPr lang="pl-PL" altLang="pl-PL" sz="2000" b="1" kern="1200" dirty="0">
              <a:solidFill>
                <a:srgbClr val="006600"/>
              </a:solidFill>
              <a:latin typeface="Tahoma" panose="020B0604030504040204" pitchFamily="34" charset="0"/>
              <a:ea typeface="+mn-ea"/>
              <a:cs typeface="+mn-cs"/>
            </a:endParaRPr>
          </a:p>
        </p:txBody>
      </p:sp>
      <p:graphicFrame>
        <p:nvGraphicFramePr>
          <p:cNvPr id="2" name="Tabela 1"/>
          <p:cNvGraphicFramePr>
            <a:graphicFrameLocks noGrp="1"/>
          </p:cNvGraphicFramePr>
          <p:nvPr>
            <p:extLst/>
          </p:nvPr>
        </p:nvGraphicFramePr>
        <p:xfrm>
          <a:off x="78663" y="2350368"/>
          <a:ext cx="8917800" cy="1859280"/>
        </p:xfrm>
        <a:graphic>
          <a:graphicData uri="http://schemas.openxmlformats.org/drawingml/2006/table">
            <a:tbl>
              <a:tblPr firstRow="1" firstCol="1" bandRow="1">
                <a:tableStyleId>{F5AB1C69-6EDB-4FF4-983F-18BD219EF322}</a:tableStyleId>
              </a:tblPr>
              <a:tblGrid>
                <a:gridCol w="2850263">
                  <a:extLst>
                    <a:ext uri="{9D8B030D-6E8A-4147-A177-3AD203B41FA5}">
                      <a16:colId xmlns:a16="http://schemas.microsoft.com/office/drawing/2014/main" val="20000"/>
                    </a:ext>
                  </a:extLst>
                </a:gridCol>
                <a:gridCol w="1719485">
                  <a:extLst>
                    <a:ext uri="{9D8B030D-6E8A-4147-A177-3AD203B41FA5}">
                      <a16:colId xmlns:a16="http://schemas.microsoft.com/office/drawing/2014/main" val="20001"/>
                    </a:ext>
                  </a:extLst>
                </a:gridCol>
                <a:gridCol w="1072999">
                  <a:extLst>
                    <a:ext uri="{9D8B030D-6E8A-4147-A177-3AD203B41FA5}">
                      <a16:colId xmlns:a16="http://schemas.microsoft.com/office/drawing/2014/main" val="20002"/>
                    </a:ext>
                  </a:extLst>
                </a:gridCol>
                <a:gridCol w="1072999">
                  <a:extLst>
                    <a:ext uri="{9D8B030D-6E8A-4147-A177-3AD203B41FA5}">
                      <a16:colId xmlns:a16="http://schemas.microsoft.com/office/drawing/2014/main" val="20003"/>
                    </a:ext>
                  </a:extLst>
                </a:gridCol>
                <a:gridCol w="1101027">
                  <a:extLst>
                    <a:ext uri="{9D8B030D-6E8A-4147-A177-3AD203B41FA5}">
                      <a16:colId xmlns:a16="http://schemas.microsoft.com/office/drawing/2014/main" val="20004"/>
                    </a:ext>
                  </a:extLst>
                </a:gridCol>
                <a:gridCol w="1101027">
                  <a:extLst>
                    <a:ext uri="{9D8B030D-6E8A-4147-A177-3AD203B41FA5}">
                      <a16:colId xmlns:a16="http://schemas.microsoft.com/office/drawing/2014/main" val="20005"/>
                    </a:ext>
                  </a:extLst>
                </a:gridCol>
              </a:tblGrid>
              <a:tr h="370840">
                <a:tc>
                  <a:txBody>
                    <a:bodyPr/>
                    <a:lstStyle/>
                    <a:p>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pl-PL" altLang="pl-PL" sz="2800" dirty="0" smtClean="0">
                          <a:ln>
                            <a:noFill/>
                          </a:ln>
                        </a:rPr>
                        <a:t>1990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2000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2005</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2010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sz="2800" dirty="0" smtClean="0">
                          <a:ln>
                            <a:noFill/>
                          </a:ln>
                        </a:rPr>
                        <a:t>2017</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extLst>
                  <a:ext uri="{0D108BD9-81ED-4DB2-BD59-A6C34878D82A}">
                    <a16:rowId xmlns:a16="http://schemas.microsoft.com/office/drawing/2014/main" val="10000"/>
                  </a:ext>
                </a:extLst>
              </a:tr>
              <a:tr h="370840">
                <a:tc>
                  <a:txBody>
                    <a:bodyPr/>
                    <a:lstStyle/>
                    <a:p>
                      <a:pPr marL="0" indent="174625" algn="l" defTabSz="914400" rtl="0" eaLnBrk="1" latinLnBrk="0" hangingPunct="1"/>
                      <a:r>
                        <a:rPr lang="pl-PL" altLang="pl-PL" sz="2800" kern="1200" dirty="0" smtClean="0">
                          <a:ln>
                            <a:noFill/>
                          </a:ln>
                        </a:rPr>
                        <a:t>Rinder</a:t>
                      </a:r>
                      <a:endParaRPr lang="pl-PL" alt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en-GB" sz="2800" kern="1200" dirty="0">
                          <a:ln>
                            <a:noFill/>
                          </a:ln>
                        </a:rPr>
                        <a:t>10049</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6083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5483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a:ln>
                            <a:noFill/>
                          </a:ln>
                        </a:rPr>
                        <a:t>5742</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a:ln>
                            <a:noFill/>
                          </a:ln>
                        </a:rPr>
                        <a:t>6143</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extLst>
                  <a:ext uri="{0D108BD9-81ED-4DB2-BD59-A6C34878D82A}">
                    <a16:rowId xmlns:a16="http://schemas.microsoft.com/office/drawing/2014/main" val="10001"/>
                  </a:ext>
                </a:extLst>
              </a:tr>
              <a:tr h="370840">
                <a:tc>
                  <a:txBody>
                    <a:bodyPr/>
                    <a:lstStyle/>
                    <a:p>
                      <a:pPr marL="0" indent="174625" algn="l" defTabSz="914400" rtl="0" eaLnBrk="1" latinLnBrk="0" hangingPunct="1"/>
                      <a:r>
                        <a:rPr lang="pl-PL" altLang="pl-PL" sz="2000" kern="1200" baseline="0" dirty="0" err="1" smtClean="0">
                          <a:ln>
                            <a:noFill/>
                          </a:ln>
                        </a:rPr>
                        <a:t>davon</a:t>
                      </a:r>
                      <a:r>
                        <a:rPr lang="pl-PL" altLang="pl-PL" sz="2800" kern="1200" dirty="0" smtClean="0">
                          <a:ln>
                            <a:noFill/>
                          </a:ln>
                        </a:rPr>
                        <a:t/>
                      </a:r>
                      <a:br>
                        <a:rPr lang="pl-PL" altLang="pl-PL" sz="2800" kern="1200" dirty="0" smtClean="0">
                          <a:ln>
                            <a:noFill/>
                          </a:ln>
                        </a:rPr>
                      </a:br>
                      <a:r>
                        <a:rPr lang="pl-PL" altLang="pl-PL" sz="2800" kern="1200" dirty="0" err="1" smtClean="0">
                          <a:ln>
                            <a:noFill/>
                          </a:ln>
                        </a:rPr>
                        <a:t> Milchkühe</a:t>
                      </a:r>
                      <a:endParaRPr lang="pl-PL" alt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en-GB" sz="2800" kern="1200">
                          <a:ln>
                            <a:noFill/>
                          </a:ln>
                        </a:rPr>
                        <a:t>4919</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3098</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2755</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2529</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2153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extLst>
                  <a:ext uri="{0D108BD9-81ED-4DB2-BD59-A6C34878D82A}">
                    <a16:rowId xmlns:a16="http://schemas.microsoft.com/office/drawing/2014/main" val="10002"/>
                  </a:ext>
                </a:extLst>
              </a:tr>
            </a:tbl>
          </a:graphicData>
        </a:graphic>
      </p:graphicFrame>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Eigene Ausarbeitung</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auf Basis von GUS, 2018</a:t>
            </a:r>
            <a:endPar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81334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81414" y="169540"/>
            <a:ext cx="5908336" cy="936104"/>
          </a:xfrm>
        </p:spPr>
        <p:txBody>
          <a:bodyPr/>
          <a:lstStyle/>
          <a:p>
            <a:pPr algn="l"/>
            <a:r>
              <a:rPr lang="pl-PL" altLang="pl-PL" sz="2800" b="1" kern="1200" dirty="0" smtClean="0">
                <a:solidFill>
                  <a:srgbClr val="006600"/>
                </a:solidFill>
                <a:latin typeface="Tahoma" panose="020B0604030504040204" pitchFamily="34" charset="0"/>
                <a:ea typeface="+mn-ea"/>
                <a:cs typeface="+mn-cs"/>
              </a:rPr>
              <a:t>Kuhmilchproduktion</a:t>
            </a:r>
            <a:r>
              <a:rPr lang="en-US" altLang="pl-PL" sz="2800" b="1" kern="1200" dirty="0" smtClean="0">
                <a:solidFill>
                  <a:srgbClr val="006600"/>
                </a:solidFill>
                <a:latin typeface="Tahoma" panose="020B0604030504040204" pitchFamily="34" charset="0"/>
                <a:ea typeface="+mn-ea"/>
                <a:cs typeface="+mn-cs"/>
              </a:rPr>
              <a:t> </a:t>
            </a:r>
            <a:r>
              <a:rPr lang="pl-PL" altLang="pl-PL" sz="2800" b="1" kern="1200" dirty="0" smtClean="0">
                <a:solidFill>
                  <a:srgbClr val="006600"/>
                </a:solidFill>
                <a:latin typeface="Tahoma" panose="020B0604030504040204" pitchFamily="34" charset="0"/>
                <a:ea typeface="+mn-ea"/>
                <a:cs typeface="+mn-cs"/>
              </a:rPr>
              <a:t>in Polen</a:t>
            </a:r>
            <a:endParaRPr lang="pl-PL" altLang="pl-PL" sz="2800" b="1" kern="1200" dirty="0">
              <a:solidFill>
                <a:srgbClr val="006600"/>
              </a:solidFill>
              <a:latin typeface="Tahoma" panose="020B0604030504040204" pitchFamily="34" charset="0"/>
              <a:ea typeface="+mn-ea"/>
              <a:cs typeface="+mn-cs"/>
            </a:endParaRPr>
          </a:p>
        </p:txBody>
      </p:sp>
      <p:graphicFrame>
        <p:nvGraphicFramePr>
          <p:cNvPr id="2" name="Tabela 1"/>
          <p:cNvGraphicFramePr>
            <a:graphicFrameLocks noGrp="1"/>
          </p:cNvGraphicFramePr>
          <p:nvPr>
            <p:extLst>
              <p:ext uri="{D42A27DB-BD31-4B8C-83A1-F6EECF244321}">
                <p14:modId xmlns:p14="http://schemas.microsoft.com/office/powerpoint/2010/main" val="260813433"/>
              </p:ext>
            </p:extLst>
          </p:nvPr>
        </p:nvGraphicFramePr>
        <p:xfrm>
          <a:off x="113100" y="1844824"/>
          <a:ext cx="8923397" cy="3291840"/>
        </p:xfrm>
        <a:graphic>
          <a:graphicData uri="http://schemas.openxmlformats.org/drawingml/2006/table">
            <a:tbl>
              <a:tblPr firstRow="1" firstCol="1" bandRow="1">
                <a:tableStyleId>{F5AB1C69-6EDB-4FF4-983F-18BD219EF322}</a:tableStyleId>
              </a:tblPr>
              <a:tblGrid>
                <a:gridCol w="330677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008113">
                  <a:extLst>
                    <a:ext uri="{9D8B030D-6E8A-4147-A177-3AD203B41FA5}">
                      <a16:colId xmlns:a16="http://schemas.microsoft.com/office/drawing/2014/main" val="20005"/>
                    </a:ext>
                  </a:extLst>
                </a:gridCol>
              </a:tblGrid>
              <a:tr h="370840">
                <a:tc>
                  <a:txBody>
                    <a:bodyPr/>
                    <a:lstStyle/>
                    <a:p>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pl-PL" altLang="pl-PL" sz="2400" dirty="0" smtClean="0">
                          <a:ln>
                            <a:noFill/>
                          </a:ln>
                        </a:rPr>
                        <a:t>1991-95</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2000</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400" dirty="0" smtClean="0">
                          <a:ln>
                            <a:noFill/>
                          </a:ln>
                        </a:rPr>
                        <a:t>2005</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2010</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2017</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0"/>
                  </a:ext>
                </a:extLst>
              </a:tr>
              <a:tr h="370840">
                <a:tc>
                  <a:txBody>
                    <a:bodyPr/>
                    <a:lstStyle/>
                    <a:p>
                      <a:r>
                        <a:rPr lang="pl-PL" altLang="pl-PL" sz="2400" kern="1200" dirty="0" err="1" smtClean="0">
                          <a:ln>
                            <a:noFill/>
                          </a:ln>
                        </a:rPr>
                        <a:t>Milchproduktion</a:t>
                      </a:r>
                      <a:r>
                        <a:rPr lang="pl-PL" altLang="pl-PL" sz="2400" kern="1200" dirty="0" smtClean="0">
                          <a:ln>
                            <a:noFill/>
                          </a:ln>
                        </a:rPr>
                        <a:t> (</a:t>
                      </a:r>
                      <a:r>
                        <a:rPr lang="pl-PL" altLang="pl-PL" sz="2400" kern="1200" dirty="0" err="1" smtClean="0">
                          <a:ln>
                            <a:noFill/>
                          </a:ln>
                        </a:rPr>
                        <a:t>Mrd.</a:t>
                      </a:r>
                      <a:r>
                        <a:rPr lang="pl-PL" altLang="pl-PL" sz="2400" kern="1200" dirty="0" smtClean="0">
                          <a:ln>
                            <a:noFill/>
                          </a:ln>
                        </a:rPr>
                        <a:t> kg</a:t>
                      </a:r>
                      <a:r>
                        <a:rPr lang="pl-PL" altLang="pl-PL" sz="2400" dirty="0" smtClean="0">
                          <a:ln>
                            <a:noFill/>
                          </a:ln>
                        </a:rPr>
                        <a:t>)</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R="36000" anchor="ctr"/>
                </a:tc>
                <a:tc>
                  <a:txBody>
                    <a:bodyPr/>
                    <a:lstStyle/>
                    <a:p>
                      <a:pPr algn="ctr">
                        <a:lnSpc>
                          <a:spcPct val="107000"/>
                        </a:lnSpc>
                        <a:spcAft>
                          <a:spcPts val="0"/>
                        </a:spcAft>
                      </a:pPr>
                      <a:r>
                        <a:rPr lang="pl-PL" sz="2400" kern="1200" dirty="0">
                          <a:ln>
                            <a:noFill/>
                          </a:ln>
                        </a:rPr>
                        <a:t>15.40</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11.49</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11.58</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11.92</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13.31</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1"/>
                  </a:ext>
                </a:extLst>
              </a:tr>
              <a:tr h="370840">
                <a:tc>
                  <a:txBody>
                    <a:bodyPr/>
                    <a:lstStyle/>
                    <a:p>
                      <a:r>
                        <a:rPr lang="pl-PL" altLang="pl-PL" sz="2400" dirty="0" err="1" smtClean="0">
                          <a:ln>
                            <a:noFill/>
                          </a:ln>
                        </a:rPr>
                        <a:t>Durchschnittliche jährliche Milchmenge</a:t>
                      </a:r>
                      <a:r>
                        <a:rPr lang="pl-PL" altLang="pl-PL" sz="2400" baseline="0" dirty="0" smtClean="0">
                          <a:ln>
                            <a:noFill/>
                          </a:ln>
                        </a:rPr>
                        <a:t> pro </a:t>
                      </a:r>
                      <a:r>
                        <a:rPr lang="pl-PL" altLang="pl-PL" sz="2400" baseline="0" dirty="0" err="1" smtClean="0">
                          <a:ln>
                            <a:noFill/>
                          </a:ln>
                        </a:rPr>
                        <a:t>Kuh</a:t>
                      </a:r>
                      <a:r>
                        <a:rPr lang="pl-PL" altLang="pl-PL" sz="2400" baseline="0" dirty="0" smtClean="0">
                          <a:ln>
                            <a:noFill/>
                          </a:ln>
                        </a:rPr>
                        <a:t> (kg)</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R="36000" anchor="ctr"/>
                </a:tc>
                <a:tc>
                  <a:txBody>
                    <a:bodyPr/>
                    <a:lstStyle/>
                    <a:p>
                      <a:pPr algn="ctr">
                        <a:lnSpc>
                          <a:spcPct val="107000"/>
                        </a:lnSpc>
                        <a:spcAft>
                          <a:spcPts val="0"/>
                        </a:spcAft>
                      </a:pPr>
                      <a:r>
                        <a:rPr lang="pl-PL" sz="2400" kern="1200">
                          <a:ln>
                            <a:noFill/>
                          </a:ln>
                        </a:rPr>
                        <a:t>3083</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3828</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4147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4487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5687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2"/>
                  </a:ext>
                </a:extLst>
              </a:tr>
              <a:tr h="370840">
                <a:tc>
                  <a:txBody>
                    <a:bodyPr/>
                    <a:lstStyle/>
                    <a:p>
                      <a:pPr marL="268288" indent="0"/>
                      <a:r>
                        <a:rPr lang="de-DE" altLang="pl-PL" sz="2400" dirty="0" smtClean="0">
                          <a:ln>
                            <a:noFill/>
                          </a:ln>
                        </a:rPr>
                        <a:t>Bei</a:t>
                      </a:r>
                      <a:r>
                        <a:rPr lang="de-DE" altLang="pl-PL" sz="2400" baseline="0" dirty="0" smtClean="0">
                          <a:ln>
                            <a:noFill/>
                          </a:ln>
                        </a:rPr>
                        <a:t> </a:t>
                      </a:r>
                      <a:r>
                        <a:rPr lang="pl-PL" altLang="pl-PL" sz="2400" dirty="0" smtClean="0">
                          <a:ln>
                            <a:noFill/>
                          </a:ln>
                        </a:rPr>
                        <a:t>Milch </a:t>
                      </a:r>
                    </a:p>
                    <a:p>
                      <a:pPr marL="268288" indent="0"/>
                      <a:r>
                        <a:rPr lang="pl-PL" altLang="pl-PL" sz="2400" dirty="0" err="1" smtClean="0">
                          <a:ln>
                            <a:noFill/>
                          </a:ln>
                        </a:rPr>
                        <a:t>Aufzeichnung</a:t>
                      </a:r>
                      <a:r>
                        <a:rPr lang="pl-PL" altLang="pl-PL" sz="2400" dirty="0" smtClean="0">
                          <a:ln>
                            <a:noFill/>
                          </a:ln>
                        </a:rPr>
                        <a:t> (kg)</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pl-PL" sz="2400" kern="1200" dirty="0">
                          <a:ln>
                            <a:noFill/>
                          </a:ln>
                        </a:rPr>
                        <a:t>4209</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5379</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6508</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6980</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7771</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3"/>
                  </a:ext>
                </a:extLst>
              </a:tr>
            </a:tbl>
          </a:graphicData>
        </a:graphic>
      </p:graphicFrame>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4521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Eigene Ausarbeitung</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auf Basis von GUS, 2018</a:t>
            </a:r>
            <a:endPar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960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87623" y="126738"/>
            <a:ext cx="6239719" cy="915892"/>
          </a:xfrm>
        </p:spPr>
        <p:txBody>
          <a:bodyPr wrap="square">
            <a:spAutoFit/>
          </a:bodyPr>
          <a:lstStyle/>
          <a:p>
            <a:pPr algn="l" defTabSz="449263" eaLnBrk="1" hangingPunct="1">
              <a:lnSpc>
                <a:spcPct val="93000"/>
              </a:lnSpc>
              <a:buClr>
                <a:srgbClr val="000000"/>
              </a:buClr>
              <a:buSzPct val="100000"/>
              <a:defRPr/>
            </a:pPr>
            <a:r>
              <a:rPr lang="en-US" sz="2400" b="1" kern="1200" dirty="0" smtClean="0">
                <a:solidFill>
                  <a:srgbClr val="006600"/>
                </a:solidFill>
                <a:latin typeface="Tahoma" pitchFamily="34" charset="0"/>
                <a:ea typeface="+mn-ea"/>
                <a:cs typeface="+mn-cs"/>
              </a:rPr>
              <a:t>Struktur der </a:t>
            </a:r>
            <a:r>
              <a:rPr lang="en-US" sz="2400" b="1" kern="1200" dirty="0" err="1" smtClean="0">
                <a:solidFill>
                  <a:srgbClr val="006600"/>
                </a:solidFill>
                <a:latin typeface="Tahoma" pitchFamily="34" charset="0"/>
                <a:ea typeface="+mn-ea"/>
                <a:cs typeface="+mn-cs"/>
              </a:rPr>
              <a:t>Futterfläche</a:t>
            </a:r>
            <a:r>
              <a:rPr lang="en-US" sz="2400" dirty="0">
                <a:solidFill>
                  <a:srgbClr val="006600"/>
                </a:solidFill>
                <a:latin typeface="Tahoma" pitchFamily="34" charset="0"/>
                <a:ea typeface="+mn-ea"/>
                <a:cs typeface="+mn-cs"/>
              </a:rPr>
              <a:t> </a:t>
            </a:r>
            <a:r>
              <a:rPr lang="en-US" sz="2400" b="1" kern="1200" dirty="0" smtClean="0">
                <a:solidFill>
                  <a:srgbClr val="006600"/>
                </a:solidFill>
                <a:latin typeface="Tahoma" pitchFamily="34" charset="0"/>
                <a:ea typeface="+mn-ea"/>
                <a:cs typeface="+mn-cs"/>
              </a:rPr>
              <a:t>in Polen</a:t>
            </a:r>
            <a:r>
              <a:rPr lang="pl-PL" sz="2400" b="1" kern="1200" dirty="0" smtClean="0">
                <a:solidFill>
                  <a:srgbClr val="006600"/>
                </a:solidFill>
                <a:latin typeface="Tahoma" pitchFamily="34" charset="0"/>
                <a:ea typeface="+mn-ea"/>
                <a:cs typeface="+mn-cs"/>
              </a:rPr>
              <a:t> (%)</a:t>
            </a:r>
            <a:endParaRPr lang="pl-PL" sz="2400" b="1" kern="1200" dirty="0">
              <a:solidFill>
                <a:srgbClr val="006600"/>
              </a:solidFill>
              <a:latin typeface="Tahoma" pitchFamily="34" charset="0"/>
              <a:ea typeface="+mn-ea"/>
              <a:cs typeface="+mn-cs"/>
            </a:endParaRPr>
          </a:p>
        </p:txBody>
      </p:sp>
      <p:graphicFrame>
        <p:nvGraphicFramePr>
          <p:cNvPr id="7" name="Wykres 6"/>
          <p:cNvGraphicFramePr/>
          <p:nvPr>
            <p:extLst>
              <p:ext uri="{D42A27DB-BD31-4B8C-83A1-F6EECF244321}">
                <p14:modId xmlns:p14="http://schemas.microsoft.com/office/powerpoint/2010/main" val="170420096"/>
              </p:ext>
            </p:extLst>
          </p:nvPr>
        </p:nvGraphicFramePr>
        <p:xfrm>
          <a:off x="1043607" y="1397000"/>
          <a:ext cx="7465393" cy="41529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79512" y="5877272"/>
            <a:ext cx="42630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Eigene Ausarbeitung</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auf Basis von GUS, 2018</a:t>
            </a:r>
            <a:endPar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27837482"/>
      </p:ext>
    </p:ext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115616" y="121134"/>
            <a:ext cx="5616624" cy="926976"/>
          </a:xfrm>
          <a:solidFill>
            <a:schemeClr val="bg1"/>
          </a:solidFill>
        </p:spPr>
        <p:txBody>
          <a:bodyPr/>
          <a:lstStyle/>
          <a:p>
            <a:pPr>
              <a:defRPr/>
            </a:pPr>
            <a:r>
              <a:rPr lang="en-US" sz="2800" b="1" kern="1200" dirty="0" smtClean="0">
                <a:solidFill>
                  <a:srgbClr val="006600"/>
                </a:solidFill>
                <a:latin typeface="Tahoma" panose="020B0604030504040204" pitchFamily="34" charset="0"/>
                <a:ea typeface="+mn-ea"/>
                <a:cs typeface="+mn-cs"/>
              </a:rPr>
              <a:t>Produktion und Ertrag von Dauergrünland</a:t>
            </a:r>
            <a:r>
              <a:rPr lang="pl-PL" sz="2800" b="1" kern="1200" dirty="0" smtClean="0">
                <a:solidFill>
                  <a:srgbClr val="006600"/>
                </a:solidFill>
                <a:latin typeface="Tahoma" panose="020B0604030504040204" pitchFamily="34" charset="0"/>
                <a:ea typeface="+mn-ea"/>
                <a:cs typeface="+mn-cs"/>
              </a:rPr>
              <a:t> (2017)</a:t>
            </a:r>
            <a:endParaRPr lang="pl-PL" sz="28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755576" y="1844824"/>
            <a:ext cx="7543800" cy="3455665"/>
          </a:xfrm>
          <a:gradFill rotWithShape="1">
            <a:gsLst>
              <a:gs pos="0">
                <a:srgbClr val="99CC00">
                  <a:alpha val="50999"/>
                </a:srgbClr>
              </a:gs>
              <a:gs pos="100000">
                <a:srgbClr val="CCFF66">
                  <a:alpha val="66000"/>
                </a:srgbClr>
              </a:gs>
            </a:gsLst>
            <a:lin ang="5400000" scaled="1"/>
          </a:gradFill>
        </p:spPr>
        <p:txBody>
          <a:bodyPr/>
          <a:lstStyle/>
          <a:p>
            <a:pPr>
              <a:lnSpc>
                <a:spcPct val="80000"/>
              </a:lnSpc>
              <a:buFont typeface="Arial" charset="0"/>
              <a:buChar char="•"/>
              <a:defRPr/>
            </a:pPr>
            <a:endParaRPr lang="pl-PL"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pl-PL" sz="2400" kern="1200" dirty="0" err="1" smtClean="0">
                <a:latin typeface="Tahoma" panose="020B0604030504040204" pitchFamily="34" charset="0"/>
                <a:ea typeface="Tahoma" panose="020B0604030504040204" pitchFamily="34" charset="0"/>
                <a:cs typeface="Tahoma" panose="020B0604030504040204" pitchFamily="34" charset="0"/>
              </a:rPr>
              <a:t>Wiesen</a:t>
            </a:r>
            <a:r>
              <a:rPr lang="pl-PL" sz="2400" kern="1200" dirty="0">
                <a:latin typeface="Tahoma" panose="020B0604030504040204" pitchFamily="34" charset="0"/>
                <a:ea typeface="Tahoma" panose="020B0604030504040204" pitchFamily="34" charset="0"/>
                <a:cs typeface="Tahoma" panose="020B0604030504040204" pitchFamily="34" charset="0"/>
              </a:rPr>
              <a:t> - </a:t>
            </a:r>
            <a:r>
              <a:rPr lang="pl-PL" sz="2400" kern="1200" dirty="0" smtClean="0">
                <a:latin typeface="Tahoma" panose="020B0604030504040204" pitchFamily="34" charset="0"/>
                <a:ea typeface="Tahoma" panose="020B0604030504040204" pitchFamily="34" charset="0"/>
                <a:cs typeface="Tahoma" panose="020B0604030504040204" pitchFamily="34" charset="0"/>
              </a:rPr>
              <a:t>15,15 </a:t>
            </a:r>
            <a:r>
              <a:rPr lang="pl-PL" sz="2400" kern="1200" dirty="0" err="1" smtClean="0">
                <a:latin typeface="Tahoma" panose="020B0604030504040204" pitchFamily="34" charset="0"/>
                <a:ea typeface="Tahoma" panose="020B0604030504040204" pitchFamily="34" charset="0"/>
                <a:cs typeface="Tahoma" panose="020B0604030504040204" pitchFamily="34" charset="0"/>
              </a:rPr>
              <a:t>Tausend</a:t>
            </a:r>
            <a:r>
              <a:rPr lang="pl-PL" sz="2400" kern="1200" dirty="0" smtClean="0">
                <a:latin typeface="Tahoma" panose="020B0604030504040204" pitchFamily="34" charset="0"/>
                <a:ea typeface="Tahoma" panose="020B0604030504040204" pitchFamily="34" charset="0"/>
                <a:cs typeface="Tahoma" panose="020B0604030504040204" pitchFamily="34" charset="0"/>
              </a:rPr>
              <a:t> t </a:t>
            </a:r>
            <a:r>
              <a:rPr lang="pl-PL" sz="2400" kern="1200" dirty="0" err="1" smtClean="0">
                <a:latin typeface="Tahoma" panose="020B0604030504040204" pitchFamily="34" charset="0"/>
                <a:ea typeface="Tahoma" panose="020B0604030504040204" pitchFamily="34" charset="0"/>
                <a:cs typeface="Tahoma" panose="020B0604030504040204" pitchFamily="34" charset="0"/>
              </a:rPr>
              <a:t>Heu</a:t>
            </a:r>
            <a:endParaRPr lang="pl-PL" sz="24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pl-PL" sz="2400" kern="1200" dirty="0" err="1" smtClean="0">
                <a:latin typeface="Tahoma" panose="020B0604030504040204" pitchFamily="34" charset="0"/>
                <a:ea typeface="Tahoma" panose="020B0604030504040204" pitchFamily="34" charset="0"/>
                <a:cs typeface="Tahoma" panose="020B0604030504040204" pitchFamily="34" charset="0"/>
              </a:rPr>
              <a:t>Weiden</a:t>
            </a:r>
            <a:r>
              <a:rPr lang="pl-PL" sz="2400" kern="1200" dirty="0" smtClean="0">
                <a:latin typeface="Tahoma" panose="020B0604030504040204" pitchFamily="34" charset="0"/>
                <a:ea typeface="Tahoma" panose="020B0604030504040204" pitchFamily="34" charset="0"/>
                <a:cs typeface="Tahoma" panose="020B0604030504040204" pitchFamily="34" charset="0"/>
              </a:rPr>
              <a:t> - 1,37 </a:t>
            </a:r>
            <a:r>
              <a:rPr lang="pl-PL" sz="2400" kern="1200" dirty="0" err="1" smtClean="0">
                <a:latin typeface="Tahoma" panose="020B0604030504040204" pitchFamily="34" charset="0"/>
                <a:ea typeface="Tahoma" panose="020B0604030504040204" pitchFamily="34" charset="0"/>
                <a:cs typeface="Tahoma" panose="020B0604030504040204" pitchFamily="34" charset="0"/>
              </a:rPr>
              <a:t>Tausend</a:t>
            </a:r>
            <a:r>
              <a:rPr lang="pl-PL" sz="2400" kern="1200" dirty="0" smtClean="0">
                <a:latin typeface="Tahoma" panose="020B0604030504040204" pitchFamily="34" charset="0"/>
                <a:ea typeface="Tahoma" panose="020B0604030504040204" pitchFamily="34" charset="0"/>
                <a:cs typeface="Tahoma" panose="020B0604030504040204" pitchFamily="34" charset="0"/>
              </a:rPr>
              <a:t> t </a:t>
            </a:r>
            <a:r>
              <a:rPr lang="pl-PL" sz="2400" kern="1200" dirty="0" err="1" smtClean="0">
                <a:latin typeface="Tahoma" panose="020B0604030504040204" pitchFamily="34" charset="0"/>
                <a:ea typeface="Tahoma" panose="020B0604030504040204" pitchFamily="34" charset="0"/>
                <a:cs typeface="Tahoma" panose="020B0604030504040204" pitchFamily="34" charset="0"/>
              </a:rPr>
              <a:t>Heu</a:t>
            </a:r>
            <a:endParaRPr lang="pl-PL" sz="24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endParaRPr lang="pl-PL" sz="24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pl-PL" sz="2400" kern="1200" dirty="0" err="1" smtClean="0">
                <a:latin typeface="Tahoma" panose="020B0604030504040204" pitchFamily="34" charset="0"/>
                <a:ea typeface="Tahoma" panose="020B0604030504040204" pitchFamily="34" charset="0"/>
                <a:cs typeface="Tahoma" panose="020B0604030504040204" pitchFamily="34" charset="0"/>
              </a:rPr>
              <a:t>Durchschnittsertrag</a:t>
            </a:r>
            <a:r>
              <a:rPr lang="pl-PL" sz="2400" kern="1200" dirty="0" smtClean="0">
                <a:latin typeface="Tahoma" panose="020B0604030504040204" pitchFamily="34" charset="0"/>
                <a:ea typeface="Tahoma" panose="020B0604030504040204" pitchFamily="34" charset="0"/>
                <a:cs typeface="Tahoma" panose="020B0604030504040204" pitchFamily="34" charset="0"/>
              </a:rPr>
              <a:t> - </a:t>
            </a:r>
            <a:r>
              <a:rPr lang="pl-PL" sz="2400" dirty="0" smtClean="0">
                <a:latin typeface="Tahoma" panose="020B0604030504040204" pitchFamily="34" charset="0"/>
                <a:ea typeface="Tahoma" panose="020B0604030504040204" pitchFamily="34" charset="0"/>
                <a:cs typeface="Tahoma" panose="020B0604030504040204" pitchFamily="34" charset="0"/>
              </a:rPr>
              <a:t>5</a:t>
            </a:r>
            <a:r>
              <a:rPr lang="pl-PL" sz="2400" kern="1200" dirty="0" smtClean="0">
                <a:latin typeface="Tahoma" panose="020B0604030504040204" pitchFamily="34" charset="0"/>
                <a:ea typeface="Tahoma" panose="020B0604030504040204" pitchFamily="34" charset="0"/>
                <a:cs typeface="Tahoma" panose="020B0604030504040204" pitchFamily="34" charset="0"/>
              </a:rPr>
              <a:t>,21 </a:t>
            </a:r>
            <a:r>
              <a:rPr lang="pl-PL" sz="2400" kern="1200" dirty="0">
                <a:latin typeface="Tahoma" panose="020B0604030504040204" pitchFamily="34" charset="0"/>
                <a:ea typeface="Tahoma" panose="020B0604030504040204" pitchFamily="34" charset="0"/>
                <a:cs typeface="Tahoma" panose="020B0604030504040204" pitchFamily="34" charset="0"/>
              </a:rPr>
              <a:t>t </a:t>
            </a:r>
            <a:r>
              <a:rPr lang="pl-PL" sz="2400" kern="1200" dirty="0" err="1" smtClean="0">
                <a:latin typeface="Tahoma" panose="020B0604030504040204" pitchFamily="34" charset="0"/>
                <a:ea typeface="Tahoma" panose="020B0604030504040204" pitchFamily="34" charset="0"/>
                <a:cs typeface="Tahoma" panose="020B0604030504040204" pitchFamily="34" charset="0"/>
              </a:rPr>
              <a:t>Heu</a:t>
            </a:r>
            <a:r>
              <a:rPr lang="pl-PL" sz="2400" kern="1200" dirty="0" smtClean="0">
                <a:latin typeface="Tahoma" panose="020B0604030504040204" pitchFamily="34" charset="0"/>
                <a:ea typeface="Tahoma" panose="020B0604030504040204" pitchFamily="34" charset="0"/>
                <a:cs typeface="Tahoma" panose="020B0604030504040204" pitchFamily="34" charset="0"/>
              </a:rPr>
              <a:t> pro </a:t>
            </a:r>
            <a:r>
              <a:rPr lang="pl-PL" sz="2400" kern="1200" dirty="0">
                <a:latin typeface="Tahoma" panose="020B0604030504040204" pitchFamily="34" charset="0"/>
                <a:ea typeface="Tahoma" panose="020B0604030504040204" pitchFamily="34" charset="0"/>
                <a:cs typeface="Tahoma" panose="020B0604030504040204" pitchFamily="34" charset="0"/>
              </a:rPr>
              <a:t>ha</a:t>
            </a:r>
          </a:p>
          <a:p>
            <a:pPr>
              <a:lnSpc>
                <a:spcPct val="80000"/>
              </a:lnSpc>
              <a:buFont typeface="Arial" charset="0"/>
              <a:buChar char="•"/>
              <a:defRPr/>
            </a:pPr>
            <a:endParaRPr lang="pl-PL" sz="24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en-US" sz="2400" kern="1200" dirty="0" smtClean="0">
                <a:latin typeface="Tahoma" panose="020B0604030504040204" pitchFamily="34" charset="0"/>
                <a:ea typeface="Tahoma" panose="020B0604030504040204" pitchFamily="34" charset="0"/>
                <a:cs typeface="Tahoma" panose="020B0604030504040204" pitchFamily="34" charset="0"/>
              </a:rPr>
              <a:t>Produktion von Heu aus dem ersten Schnitt &gt; 60%.</a:t>
            </a:r>
            <a:r>
              <a:rPr lang="pl-PL" sz="2400" kern="1200" dirty="0" smtClean="0">
                <a:latin typeface="Tahoma" panose="020B0604030504040204" pitchFamily="34" charset="0"/>
                <a:ea typeface="Tahoma" panose="020B0604030504040204" pitchFamily="34" charset="0"/>
                <a:cs typeface="Tahoma" panose="020B0604030504040204" pitchFamily="34" charset="0"/>
              </a:rPr>
              <a:t/>
            </a:r>
            <a:br>
              <a:rPr lang="pl-PL" sz="2400" kern="1200" dirty="0" smtClean="0">
                <a:latin typeface="Tahoma" panose="020B0604030504040204" pitchFamily="34" charset="0"/>
                <a:ea typeface="Tahoma" panose="020B0604030504040204" pitchFamily="34" charset="0"/>
                <a:cs typeface="Tahoma" panose="020B0604030504040204" pitchFamily="34" charset="0"/>
              </a:rPr>
            </a:br>
            <a:r>
              <a:rPr lang="pl-PL" sz="2400" kern="1200" dirty="0" smtClean="0">
                <a:latin typeface="Tahoma" panose="020B0604030504040204" pitchFamily="34" charset="0"/>
                <a:ea typeface="Tahoma" panose="020B0604030504040204" pitchFamily="34" charset="0"/>
                <a:cs typeface="Tahoma" panose="020B0604030504040204" pitchFamily="34" charset="0"/>
              </a:rPr>
              <a:t>und </a:t>
            </a:r>
            <a:r>
              <a:rPr lang="en-US" sz="2400" kern="1200" dirty="0" err="1" smtClean="0">
                <a:latin typeface="Tahoma" panose="020B0604030504040204" pitchFamily="34" charset="0"/>
                <a:ea typeface="Tahoma" panose="020B0604030504040204" pitchFamily="34" charset="0"/>
                <a:cs typeface="Tahoma" panose="020B0604030504040204" pitchFamily="34" charset="0"/>
              </a:rPr>
              <a:t>zweiten</a:t>
            </a:r>
            <a:r>
              <a:rPr lang="en-US" sz="2400" kern="1200" dirty="0" smtClean="0">
                <a:latin typeface="Tahoma" panose="020B0604030504040204" pitchFamily="34" charset="0"/>
                <a:ea typeface="Tahoma" panose="020B0604030504040204" pitchFamily="34" charset="0"/>
                <a:cs typeface="Tahoma" panose="020B0604030504040204" pitchFamily="34" charset="0"/>
              </a:rPr>
              <a:t> </a:t>
            </a:r>
            <a:r>
              <a:rPr lang="en-US" sz="2400" kern="1200" dirty="0" err="1" smtClean="0">
                <a:latin typeface="Tahoma" panose="020B0604030504040204" pitchFamily="34" charset="0"/>
                <a:ea typeface="Tahoma" panose="020B0604030504040204" pitchFamily="34" charset="0"/>
                <a:cs typeface="Tahoma" panose="020B0604030504040204" pitchFamily="34" charset="0"/>
              </a:rPr>
              <a:t>Schnitt</a:t>
            </a:r>
            <a:r>
              <a:rPr lang="en-US" sz="2400" kern="1200" dirty="0" smtClean="0">
                <a:latin typeface="Tahoma" panose="020B0604030504040204" pitchFamily="34" charset="0"/>
                <a:ea typeface="Tahoma" panose="020B0604030504040204" pitchFamily="34" charset="0"/>
                <a:cs typeface="Tahoma" panose="020B0604030504040204" pitchFamily="34" charset="0"/>
              </a:rPr>
              <a:t> &gt; </a:t>
            </a:r>
            <a:r>
              <a:rPr lang="en-US" sz="2400" kern="1200" dirty="0">
                <a:latin typeface="Tahoma" panose="020B0604030504040204" pitchFamily="34" charset="0"/>
                <a:ea typeface="Tahoma" panose="020B0604030504040204" pitchFamily="34" charset="0"/>
                <a:cs typeface="Tahoma" panose="020B0604030504040204" pitchFamily="34" charset="0"/>
              </a:rPr>
              <a:t>50%. </a:t>
            </a:r>
          </a:p>
          <a:p>
            <a:pPr>
              <a:lnSpc>
                <a:spcPct val="80000"/>
              </a:lnSpc>
              <a:buFont typeface="Arial" charset="0"/>
              <a:buChar char="•"/>
              <a:defRPr/>
            </a:pPr>
            <a:endParaRPr lang="en-US" kern="12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5334000" y="6324600"/>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Eigene Ausarbeitung</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auf Basis von GUS, 2018</a:t>
            </a:r>
            <a:endPar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247121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Symbol zastępczy zawartości 5"/>
          <p:cNvGraphicFramePr>
            <a:graphicFrameLocks noGrp="1"/>
          </p:cNvGraphicFramePr>
          <p:nvPr>
            <p:ph idx="4294967295"/>
            <p:extLst>
              <p:ext uri="{D42A27DB-BD31-4B8C-83A1-F6EECF244321}">
                <p14:modId xmlns:p14="http://schemas.microsoft.com/office/powerpoint/2010/main" val="466480606"/>
              </p:ext>
            </p:extLst>
          </p:nvPr>
        </p:nvGraphicFramePr>
        <p:xfrm>
          <a:off x="294497" y="1105471"/>
          <a:ext cx="4114800" cy="4857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Symbol zastępczy zawartości 5"/>
          <p:cNvGraphicFramePr>
            <a:graphicFrameLocks/>
          </p:cNvGraphicFramePr>
          <p:nvPr>
            <p:extLst/>
          </p:nvPr>
        </p:nvGraphicFramePr>
        <p:xfrm>
          <a:off x="4644008" y="1105644"/>
          <a:ext cx="4114800" cy="4857403"/>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2"/>
          <p:cNvSpPr>
            <a:spLocks noGrp="1"/>
          </p:cNvSpPr>
          <p:nvPr>
            <p:ph type="title" idx="4294967295"/>
          </p:nvPr>
        </p:nvSpPr>
        <p:spPr>
          <a:xfrm>
            <a:off x="905775" y="133884"/>
            <a:ext cx="6547448" cy="971760"/>
          </a:xfrm>
          <a:solidFill>
            <a:schemeClr val="bg1"/>
          </a:solidFill>
        </p:spPr>
        <p:txBody>
          <a:bodyPr/>
          <a:lstStyle/>
          <a:p>
            <a:pPr algn="l">
              <a:defRPr/>
            </a:pPr>
            <a:r>
              <a:rPr lang="en-US" sz="2400" b="1" kern="1200" dirty="0" smtClean="0">
                <a:solidFill>
                  <a:srgbClr val="006600"/>
                </a:solidFill>
                <a:latin typeface="Tahoma" panose="020B0604030504040204" pitchFamily="34" charset="0"/>
                <a:ea typeface="+mn-ea"/>
                <a:cs typeface="+mn-cs"/>
              </a:rPr>
              <a:t>Potenzielle</a:t>
            </a:r>
            <a:r>
              <a:rPr lang="pl-PL" sz="2400" b="1" kern="1200" dirty="0" smtClean="0">
                <a:solidFill>
                  <a:srgbClr val="006600"/>
                </a:solidFill>
                <a:latin typeface="Tahoma" panose="020B0604030504040204" pitchFamily="34" charset="0"/>
                <a:ea typeface="+mn-ea"/>
                <a:cs typeface="+mn-cs"/>
              </a:rPr>
              <a:t> Erträge</a:t>
            </a:r>
            <a:r>
              <a:rPr lang="en-US" sz="2400" b="1" kern="1200" dirty="0" smtClean="0">
                <a:solidFill>
                  <a:srgbClr val="006600"/>
                </a:solidFill>
                <a:latin typeface="Tahoma" panose="020B0604030504040204" pitchFamily="34" charset="0"/>
                <a:ea typeface="+mn-ea"/>
                <a:cs typeface="+mn-cs"/>
              </a:rPr>
              <a:t> aus Grünland</a:t>
            </a:r>
            <a:r>
              <a:rPr lang="pl-PL" sz="2400" b="1" kern="1200" dirty="0" smtClean="0">
                <a:solidFill>
                  <a:srgbClr val="006600"/>
                </a:solidFill>
                <a:latin typeface="Tahoma" panose="020B0604030504040204" pitchFamily="34" charset="0"/>
                <a:ea typeface="+mn-ea"/>
                <a:cs typeface="+mn-cs"/>
              </a:rPr>
              <a:t/>
            </a:r>
            <a:br>
              <a:rPr lang="pl-PL" sz="2400" b="1" kern="1200" dirty="0" smtClean="0">
                <a:solidFill>
                  <a:srgbClr val="006600"/>
                </a:solidFill>
                <a:latin typeface="Tahoma" panose="020B0604030504040204" pitchFamily="34" charset="0"/>
                <a:ea typeface="+mn-ea"/>
                <a:cs typeface="+mn-cs"/>
              </a:rPr>
            </a:br>
            <a:r>
              <a:rPr lang="en-US" sz="2400" b="1" kern="1200" dirty="0" smtClean="0">
                <a:solidFill>
                  <a:srgbClr val="006600"/>
                </a:solidFill>
                <a:latin typeface="Tahoma" panose="020B0604030504040204" pitchFamily="34" charset="0"/>
                <a:ea typeface="+mn-ea"/>
                <a:cs typeface="+mn-cs"/>
              </a:rPr>
              <a:t>in Polen</a:t>
            </a:r>
            <a:endParaRPr lang="pl-PL" sz="2400" b="1" kern="1200" dirty="0">
              <a:solidFill>
                <a:srgbClr val="006600"/>
              </a:solidFill>
              <a:latin typeface="Tahoma" panose="020B0604030504040204" pitchFamily="34" charset="0"/>
              <a:ea typeface="+mn-ea"/>
              <a:cs typeface="+mn-cs"/>
            </a:endParaRPr>
          </a:p>
        </p:txBody>
      </p:sp>
      <p:sp>
        <p:nvSpPr>
          <p:cNvPr id="12" name="Text Box 4"/>
          <p:cNvSpPr txBox="1">
            <a:spLocks noChangeArrowheads="1"/>
          </p:cNvSpPr>
          <p:nvPr/>
        </p:nvSpPr>
        <p:spPr bwMode="auto">
          <a:xfrm>
            <a:off x="156354" y="6042470"/>
            <a:ext cx="53285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Eigene Ausarbeitung basierend</a:t>
            </a:r>
            <a:r>
              <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 auf </a:t>
            </a:r>
            <a:r>
              <a:rPr lang="pl-PL" altLang="pl-PL" sz="1400" dirty="0" err="1">
                <a:solidFill>
                  <a:srgbClr val="000000"/>
                </a:solidFill>
                <a:latin typeface="Tahoma" panose="020B0604030504040204" pitchFamily="34" charset="0"/>
                <a:ea typeface="Tahoma" panose="020B0604030504040204" pitchFamily="34" charset="0"/>
                <a:cs typeface="Tahoma" panose="020B0604030504040204" pitchFamily="34" charset="0"/>
              </a:rPr>
              <a:t>mehrjähriger</a:t>
            </a:r>
            <a:r>
              <a:rPr lang="pl-PL" altLang="pl-PL" sz="1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 PULS-Forschung</a:t>
            </a:r>
            <a:endPar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29690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399059" y="1661410"/>
            <a:ext cx="7858551" cy="333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lvl="1" indent="-273050" defTabSz="457200">
              <a:spcBef>
                <a:spcPct val="20000"/>
              </a:spcBef>
              <a:buSzPct val="130000"/>
              <a:buFont typeface="Arial" charset="0"/>
              <a:buChar char="•"/>
              <a:tabLst>
                <a:tab pos="3138488" algn="l"/>
              </a:tabLst>
              <a:defRPr/>
            </a:pPr>
            <a:r>
              <a:rPr lang="en-US" altLang="sv-SE" sz="2200" dirty="0">
                <a:solidFill>
                  <a:prstClr val="black"/>
                </a:solidFill>
                <a:latin typeface="Calibri"/>
              </a:rPr>
              <a:t>Milchkühe müssen mindestens 6 Stunden/Tag Zugang zur Weide haben. </a:t>
            </a:r>
          </a:p>
          <a:p>
            <a:pPr marL="273050" lvl="1" indent="-273050" defTabSz="457200">
              <a:spcBef>
                <a:spcPct val="20000"/>
              </a:spcBef>
              <a:buSzPct val="130000"/>
              <a:buFont typeface="Arial" charset="0"/>
              <a:buChar char="•"/>
              <a:tabLst>
                <a:tab pos="3138488" algn="l"/>
              </a:tabLst>
              <a:defRPr/>
            </a:pPr>
            <a:r>
              <a:rPr lang="en-US" altLang="sv-SE" sz="2200" dirty="0" err="1">
                <a:solidFill>
                  <a:prstClr val="black"/>
                </a:solidFill>
                <a:latin typeface="Calibri"/>
              </a:rPr>
              <a:t>Andere</a:t>
            </a:r>
            <a:r>
              <a:rPr lang="en-US" altLang="sv-SE" sz="2200" dirty="0">
                <a:solidFill>
                  <a:prstClr val="black"/>
                </a:solidFill>
                <a:latin typeface="Calibri"/>
              </a:rPr>
              <a:t> </a:t>
            </a:r>
            <a:r>
              <a:rPr lang="en-US" altLang="sv-SE" sz="2200" dirty="0" err="1">
                <a:solidFill>
                  <a:prstClr val="black"/>
                </a:solidFill>
                <a:latin typeface="Calibri"/>
              </a:rPr>
              <a:t>Rinder</a:t>
            </a:r>
            <a:r>
              <a:rPr lang="en-US" altLang="sv-SE" sz="2200" dirty="0">
                <a:solidFill>
                  <a:prstClr val="black"/>
                </a:solidFill>
                <a:latin typeface="Calibri"/>
              </a:rPr>
              <a:t> 1 h/Tag und Schafe müssen 24 h/Tag auf der Weide </a:t>
            </a:r>
            <a:r>
              <a:rPr lang="en-US" altLang="sv-SE" sz="2200" dirty="0" err="1">
                <a:solidFill>
                  <a:prstClr val="black"/>
                </a:solidFill>
                <a:latin typeface="Calibri"/>
              </a:rPr>
              <a:t>gehalten</a:t>
            </a:r>
            <a:r>
              <a:rPr lang="en-US" altLang="sv-SE" sz="2200" dirty="0">
                <a:solidFill>
                  <a:prstClr val="black"/>
                </a:solidFill>
                <a:latin typeface="Calibri"/>
              </a:rPr>
              <a:t> </a:t>
            </a:r>
            <a:r>
              <a:rPr lang="en-US" altLang="sv-SE" sz="2200" dirty="0" err="1" smtClean="0">
                <a:solidFill>
                  <a:prstClr val="black"/>
                </a:solidFill>
                <a:latin typeface="Calibri"/>
              </a:rPr>
              <a:t>werden</a:t>
            </a:r>
            <a:r>
              <a:rPr lang="en-US" altLang="sv-SE" sz="2200" dirty="0">
                <a:solidFill>
                  <a:prstClr val="black"/>
                </a:solidFill>
                <a:latin typeface="Calibri"/>
              </a:rPr>
              <a:t>. Ausnahmen sind Bullen und junge Kälber (unter 6 Monaten).</a:t>
            </a:r>
          </a:p>
          <a:p>
            <a:pPr marL="273050" lvl="1" indent="-273050" defTabSz="457200">
              <a:spcBef>
                <a:spcPct val="20000"/>
              </a:spcBef>
              <a:buSzPct val="130000"/>
              <a:buFont typeface="Arial" charset="0"/>
              <a:buChar char="•"/>
              <a:tabLst>
                <a:tab pos="3138488" algn="l"/>
              </a:tabLst>
              <a:defRPr/>
            </a:pPr>
            <a:r>
              <a:rPr lang="en-US" altLang="sv-SE" sz="2200" dirty="0">
                <a:solidFill>
                  <a:prstClr val="black"/>
                </a:solidFill>
                <a:latin typeface="Calibri"/>
              </a:rPr>
              <a:t>Die erforderliche Weidedauer beträgt 60 Tage in Nordschweden, 120 Tage in Südschweden.</a:t>
            </a:r>
            <a:endParaRPr lang="fr-FR" altLang="sv-SE" dirty="0">
              <a:solidFill>
                <a:srgbClr val="FFCC99"/>
              </a:solidFill>
              <a:latin typeface="Comic Sans MS" pitchFamily="66" charset="0"/>
            </a:endParaRPr>
          </a:p>
          <a:p>
            <a:pPr marL="273050" lvl="1" indent="-273050" defTabSz="457200">
              <a:spcBef>
                <a:spcPct val="20000"/>
              </a:spcBef>
              <a:buSzPct val="130000"/>
              <a:buFont typeface="Arial" charset="0"/>
              <a:buChar char="•"/>
              <a:tabLst>
                <a:tab pos="3138488" algn="l"/>
              </a:tabLst>
              <a:defRPr/>
            </a:pPr>
            <a:endParaRPr lang="fr-FR" altLang="sv-SE" sz="2000" dirty="0">
              <a:solidFill>
                <a:srgbClr val="FFCC99"/>
              </a:solidFill>
              <a:latin typeface="Comic Sans MS" pitchFamily="66" charset="0"/>
            </a:endParaRPr>
          </a:p>
          <a:p>
            <a:pPr marL="0" lvl="1" defTabSz="457200">
              <a:spcBef>
                <a:spcPct val="20000"/>
              </a:spcBef>
              <a:buSzPct val="130000"/>
              <a:tabLst>
                <a:tab pos="3138488" algn="l"/>
              </a:tabLst>
              <a:defRPr/>
            </a:pPr>
            <a:endParaRPr lang="en-US" altLang="sv-SE" sz="2000" dirty="0">
              <a:solidFill>
                <a:prstClr val="black"/>
              </a:solidFill>
              <a:latin typeface="Calibri"/>
            </a:endParaRP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5200" y="4252437"/>
            <a:ext cx="2007897" cy="1972201"/>
          </a:xfrm>
          <a:prstGeom prst="rect">
            <a:avLst/>
          </a:prstGeom>
          <a:ln>
            <a:noFill/>
          </a:ln>
          <a:effectLst>
            <a:outerShdw blurRad="292100" dist="139700" dir="2700000" algn="tl" rotWithShape="0">
              <a:srgbClr val="333333">
                <a:alpha val="65000"/>
              </a:srgbClr>
            </a:outerShdw>
          </a:effectLst>
        </p:spPr>
      </p:pic>
      <p:sp>
        <p:nvSpPr>
          <p:cNvPr id="5" name="textruta 4"/>
          <p:cNvSpPr txBox="1"/>
          <p:nvPr/>
        </p:nvSpPr>
        <p:spPr>
          <a:xfrm>
            <a:off x="5201066" y="6224638"/>
            <a:ext cx="3268673" cy="338554"/>
          </a:xfrm>
          <a:prstGeom prst="rect">
            <a:avLst/>
          </a:prstGeom>
          <a:noFill/>
        </p:spPr>
        <p:txBody>
          <a:bodyPr wrap="square" rtlCol="0">
            <a:spAutoFit/>
          </a:bodyPr>
          <a:lstStyle/>
          <a:p>
            <a:pPr defTabSz="457200">
              <a:defRPr/>
            </a:pPr>
            <a:r>
              <a:rPr lang="sv-SE" sz="1600" dirty="0">
                <a:solidFill>
                  <a:prstClr val="black"/>
                </a:solidFill>
              </a:rPr>
              <a:t>(Schwedisches Landwirtschaftsministerium, 2016)</a:t>
            </a:r>
            <a:endParaRPr lang="en-US" sz="1600" dirty="0">
              <a:solidFill>
                <a:prstClr val="black"/>
              </a:solidFill>
            </a:endParaRPr>
          </a:p>
        </p:txBody>
      </p:sp>
      <p:sp>
        <p:nvSpPr>
          <p:cNvPr id="2" name="Título 1"/>
          <p:cNvSpPr>
            <a:spLocks noGrp="1"/>
          </p:cNvSpPr>
          <p:nvPr>
            <p:ph type="ctrTitle"/>
          </p:nvPr>
        </p:nvSpPr>
        <p:spPr>
          <a:xfrm>
            <a:off x="152400" y="76200"/>
            <a:ext cx="6984269" cy="479995"/>
          </a:xfrm>
        </p:spPr>
        <p:txBody>
          <a:bodyPr/>
          <a:lstStyle/>
          <a:p>
            <a:r>
              <a:rPr lang="en-US" sz="2400" dirty="0">
                <a:solidFill>
                  <a:schemeClr val="tx1"/>
                </a:solidFill>
                <a:latin typeface="+mn-lt"/>
              </a:rPr>
              <a:t>Die schwedische Gesetzgebung schreibt vor, dass im Sommer Weidegang betrieben </a:t>
            </a:r>
            <a:r>
              <a:rPr lang="en-US" sz="2400" dirty="0" err="1">
                <a:solidFill>
                  <a:schemeClr val="tx1"/>
                </a:solidFill>
                <a:latin typeface="+mn-lt"/>
              </a:rPr>
              <a:t>werden</a:t>
            </a:r>
            <a:r>
              <a:rPr lang="en-US" sz="2400" dirty="0">
                <a:solidFill>
                  <a:schemeClr val="tx1"/>
                </a:solidFill>
                <a:latin typeface="+mn-lt"/>
              </a:rPr>
              <a:t> muss</a:t>
            </a:r>
            <a:endParaRPr lang="es-ES" sz="2400" dirty="0">
              <a:solidFill>
                <a:schemeClr val="tx1"/>
              </a:solidFill>
              <a:latin typeface="+mn-lt"/>
            </a:endParaRPr>
          </a:p>
        </p:txBody>
      </p:sp>
    </p:spTree>
    <p:extLst>
      <p:ext uri="{BB962C8B-B14F-4D97-AF65-F5344CB8AC3E}">
        <p14:creationId xmlns:p14="http://schemas.microsoft.com/office/powerpoint/2010/main" val="29553619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6400750" cy="936104"/>
          </a:xfrm>
        </p:spPr>
        <p:txBody>
          <a:bodyPr/>
          <a:lstStyle/>
          <a:p>
            <a:pPr algn="l"/>
            <a:r>
              <a:rPr lang="en-US" sz="2000" b="1" dirty="0">
                <a:solidFill>
                  <a:srgbClr val="006600"/>
                </a:solidFill>
                <a:latin typeface="Tahoma" pitchFamily="34" charset="0"/>
              </a:rPr>
              <a:t>Modelle der Milchproduktion in Bezug auf </a:t>
            </a:r>
            <a:r>
              <a:rPr lang="en-US" sz="2000" b="1" dirty="0" smtClean="0">
                <a:solidFill>
                  <a:srgbClr val="006600"/>
                </a:solidFill>
                <a:latin typeface="Tahoma" pitchFamily="34" charset="0"/>
              </a:rPr>
              <a:t>die</a:t>
            </a:r>
            <a:r>
              <a:rPr lang="pl-PL" sz="2000" b="1" dirty="0" smtClean="0">
                <a:solidFill>
                  <a:srgbClr val="006600"/>
                </a:solidFill>
                <a:latin typeface="Tahoma" pitchFamily="34" charset="0"/>
              </a:rPr>
              <a:t/>
            </a:r>
            <a:br>
              <a:rPr lang="pl-PL" sz="2000" b="1" dirty="0" smtClean="0">
                <a:solidFill>
                  <a:srgbClr val="006600"/>
                </a:solidFill>
                <a:latin typeface="Tahoma" pitchFamily="34" charset="0"/>
              </a:rPr>
            </a:br>
            <a:r>
              <a:rPr lang="pl-PL" sz="2000" b="1" dirty="0" smtClean="0">
                <a:solidFill>
                  <a:srgbClr val="006600"/>
                </a:solidFill>
                <a:latin typeface="Tahoma" pitchFamily="34" charset="0"/>
              </a:rPr>
              <a:t>Futterverwertung</a:t>
            </a:r>
            <a:r>
              <a:rPr lang="en-US" sz="2000" b="1" dirty="0" smtClean="0">
                <a:solidFill>
                  <a:srgbClr val="006600"/>
                </a:solidFill>
                <a:latin typeface="Tahoma" pitchFamily="34" charset="0"/>
              </a:rPr>
              <a:t> </a:t>
            </a:r>
            <a:r>
              <a:rPr lang="en-US" sz="2000" b="1" dirty="0">
                <a:solidFill>
                  <a:srgbClr val="006600"/>
                </a:solidFill>
                <a:latin typeface="Tahoma" pitchFamily="34" charset="0"/>
              </a:rPr>
              <a:t>aus </a:t>
            </a:r>
            <a:r>
              <a:rPr lang="en-US" sz="2000" b="1" dirty="0" smtClean="0">
                <a:solidFill>
                  <a:srgbClr val="006600"/>
                </a:solidFill>
                <a:latin typeface="Tahoma" pitchFamily="34" charset="0"/>
              </a:rPr>
              <a:t>Grasland</a:t>
            </a:r>
            <a:endParaRPr lang="pl-PL" sz="2000" dirty="0">
              <a:solidFill>
                <a:srgbClr val="006600"/>
              </a:solidFill>
            </a:endParaRPr>
          </a:p>
        </p:txBody>
      </p:sp>
      <p:sp>
        <p:nvSpPr>
          <p:cNvPr id="4" name="Symbol zastępczy zawartości 3"/>
          <p:cNvSpPr>
            <a:spLocks noGrp="1"/>
          </p:cNvSpPr>
          <p:nvPr>
            <p:ph idx="1"/>
          </p:nvPr>
        </p:nvSpPr>
        <p:spPr>
          <a:xfrm>
            <a:off x="107504" y="1317402"/>
            <a:ext cx="6264696" cy="4248472"/>
          </a:xfrm>
        </p:spPr>
        <p:txBody>
          <a:bodyPr/>
          <a:lstStyle/>
          <a:p>
            <a:pPr>
              <a:lnSpc>
                <a:spcPct val="93000"/>
              </a:lnSpc>
              <a:spcBef>
                <a:spcPts val="1800"/>
              </a:spcBef>
              <a:spcAft>
                <a:spcPts val="600"/>
              </a:spcAft>
              <a:buClr>
                <a:srgbClr val="000000"/>
              </a:buClr>
              <a:buSzPct val="100000"/>
            </a:pPr>
            <a:r>
              <a:rPr lang="en-US" altLang="pl-PL" sz="2000" dirty="0">
                <a:solidFill>
                  <a:srgbClr val="000000"/>
                </a:solidFill>
                <a:latin typeface="Tahoma" panose="020B0604030504040204" pitchFamily="34" charset="0"/>
              </a:rPr>
              <a:t>intensive </a:t>
            </a:r>
            <a:r>
              <a:rPr lang="en-US" altLang="pl-PL" sz="2000" dirty="0" err="1">
                <a:solidFill>
                  <a:srgbClr val="000000"/>
                </a:solidFill>
                <a:latin typeface="Tahoma" panose="020B0604030504040204" pitchFamily="34" charset="0"/>
              </a:rPr>
              <a:t>Milchproduktion</a:t>
            </a:r>
            <a:r>
              <a:rPr lang="en-US" altLang="pl-PL" sz="2000" dirty="0">
                <a:solidFill>
                  <a:srgbClr val="000000"/>
                </a:solidFill>
                <a:latin typeface="Tahoma" panose="020B0604030504040204" pitchFamily="34" charset="0"/>
              </a:rPr>
              <a:t> </a:t>
            </a:r>
            <a:r>
              <a:rPr lang="de-DE" altLang="pl-PL" sz="2000" dirty="0" smtClean="0">
                <a:solidFill>
                  <a:srgbClr val="000000"/>
                </a:solidFill>
                <a:latin typeface="Tahoma" panose="020B0604030504040204" pitchFamily="34" charset="0"/>
              </a:rPr>
              <a:t>bei </a:t>
            </a:r>
            <a:r>
              <a:rPr lang="en-US" altLang="pl-PL" sz="2000" dirty="0" smtClean="0">
                <a:solidFill>
                  <a:srgbClr val="000000"/>
                </a:solidFill>
                <a:latin typeface="Tahoma" panose="020B0604030504040204" pitchFamily="34" charset="0"/>
              </a:rPr>
              <a:t>TMR-</a:t>
            </a:r>
            <a:r>
              <a:rPr lang="en-US" altLang="pl-PL" sz="2000" dirty="0" err="1" smtClean="0">
                <a:solidFill>
                  <a:srgbClr val="000000"/>
                </a:solidFill>
                <a:latin typeface="Tahoma" panose="020B0604030504040204" pitchFamily="34" charset="0"/>
              </a:rPr>
              <a:t>Verfütterung</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mit</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wichtiger</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Rolle der </a:t>
            </a:r>
            <a:r>
              <a:rPr lang="en-US" altLang="pl-PL" sz="2000" dirty="0" smtClean="0">
                <a:solidFill>
                  <a:srgbClr val="000000"/>
                </a:solidFill>
                <a:latin typeface="Tahoma" panose="020B0604030504040204" pitchFamily="34" charset="0"/>
              </a:rPr>
              <a:t>Silage/</a:t>
            </a:r>
            <a:r>
              <a:rPr lang="en-US" altLang="pl-PL" sz="2000" dirty="0" err="1" smtClean="0">
                <a:solidFill>
                  <a:srgbClr val="000000"/>
                </a:solidFill>
                <a:latin typeface="Tahoma" panose="020B0604030504040204" pitchFamily="34" charset="0"/>
              </a:rPr>
              <a:t>Heulage</a:t>
            </a:r>
            <a:r>
              <a:rPr lang="en-US" altLang="pl-PL" sz="2000" dirty="0" smtClean="0">
                <a:solidFill>
                  <a:srgbClr val="000000"/>
                </a:solidFill>
                <a:latin typeface="Tahoma" panose="020B0604030504040204" pitchFamily="34" charset="0"/>
              </a:rPr>
              <a:t> von </a:t>
            </a:r>
            <a:r>
              <a:rPr lang="en-US" altLang="pl-PL" sz="2000" dirty="0" err="1" smtClean="0">
                <a:solidFill>
                  <a:srgbClr val="000000"/>
                </a:solidFill>
                <a:latin typeface="Tahoma" panose="020B0604030504040204" pitchFamily="34" charset="0"/>
              </a:rPr>
              <a:t>Dauer</a:t>
            </a:r>
            <a:r>
              <a:rPr lang="en-US" altLang="pl-PL" sz="2000" dirty="0" smtClean="0">
                <a:solidFill>
                  <a:srgbClr val="000000"/>
                </a:solidFill>
                <a:latin typeface="Tahoma" panose="020B0604030504040204" pitchFamily="34" charset="0"/>
              </a:rPr>
              <a:t>-/</a:t>
            </a:r>
            <a:r>
              <a:rPr lang="en-US" altLang="pl-PL" sz="2000" dirty="0" err="1" smtClean="0">
                <a:solidFill>
                  <a:srgbClr val="000000"/>
                </a:solidFill>
                <a:latin typeface="Tahoma" panose="020B0604030504040204" pitchFamily="34" charset="0"/>
              </a:rPr>
              <a:t>temporärem</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Grasland</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Milchertrag 10000-12000 kg pro </a:t>
            </a:r>
            <a:r>
              <a:rPr lang="en-US" altLang="pl-PL" sz="2000" dirty="0" err="1" smtClean="0">
                <a:solidFill>
                  <a:srgbClr val="000000"/>
                </a:solidFill>
                <a:latin typeface="Tahoma" panose="020B0604030504040204" pitchFamily="34" charset="0"/>
              </a:rPr>
              <a:t>Kuh</a:t>
            </a:r>
            <a:r>
              <a:rPr lang="en-US" altLang="pl-PL" sz="2000" dirty="0" smtClean="0">
                <a:solidFill>
                  <a:srgbClr val="000000"/>
                </a:solidFill>
                <a:latin typeface="Tahoma" panose="020B0604030504040204" pitchFamily="34" charset="0"/>
              </a:rPr>
              <a:t>/</a:t>
            </a:r>
            <a:r>
              <a:rPr lang="en-US" altLang="pl-PL" sz="2000" dirty="0" err="1" smtClean="0">
                <a:solidFill>
                  <a:srgbClr val="000000"/>
                </a:solidFill>
                <a:latin typeface="Tahoma" panose="020B0604030504040204" pitchFamily="34" charset="0"/>
              </a:rPr>
              <a:t>Jahr</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HF-Rasse </a:t>
            </a:r>
            <a:endParaRPr lang="pl-PL" altLang="pl-PL" sz="2000" dirty="0">
              <a:solidFill>
                <a:srgbClr val="000000"/>
              </a:solidFill>
              <a:latin typeface="Tahoma" panose="020B0604030504040204" pitchFamily="34" charset="0"/>
            </a:endParaRPr>
          </a:p>
          <a:p>
            <a:pPr>
              <a:lnSpc>
                <a:spcPct val="93000"/>
              </a:lnSpc>
              <a:spcBef>
                <a:spcPts val="1200"/>
              </a:spcBef>
              <a:spcAft>
                <a:spcPts val="600"/>
              </a:spcAft>
              <a:buClr>
                <a:srgbClr val="000000"/>
              </a:buClr>
              <a:buSzPct val="100000"/>
            </a:pPr>
            <a:r>
              <a:rPr lang="en-US" altLang="pl-PL" sz="2000" dirty="0" smtClean="0">
                <a:solidFill>
                  <a:srgbClr val="000000"/>
                </a:solidFill>
                <a:latin typeface="Tahoma" panose="020B0604030504040204" pitchFamily="34" charset="0"/>
              </a:rPr>
              <a:t>“Low-cost” </a:t>
            </a:r>
            <a:r>
              <a:rPr lang="en-US" altLang="pl-PL" sz="2000" dirty="0" err="1" smtClean="0">
                <a:solidFill>
                  <a:srgbClr val="000000"/>
                </a:solidFill>
                <a:latin typeface="Tahoma" panose="020B0604030504040204" pitchFamily="34" charset="0"/>
              </a:rPr>
              <a:t>Milchproduktion</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Weidegang</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und/</a:t>
            </a:r>
            <a:r>
              <a:rPr lang="en-US" altLang="pl-PL" sz="2000" dirty="0" err="1">
                <a:solidFill>
                  <a:srgbClr val="000000"/>
                </a:solidFill>
                <a:latin typeface="Tahoma" panose="020B0604030504040204" pitchFamily="34" charset="0"/>
              </a:rPr>
              <a:t>oder</a:t>
            </a:r>
            <a:r>
              <a:rPr lang="en-US" altLang="pl-PL" sz="2000" dirty="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Silage/</a:t>
            </a:r>
            <a:r>
              <a:rPr lang="en-US" altLang="pl-PL" sz="2000" dirty="0" err="1" smtClean="0">
                <a:solidFill>
                  <a:srgbClr val="000000"/>
                </a:solidFill>
                <a:latin typeface="Tahoma" panose="020B0604030504040204" pitchFamily="34" charset="0"/>
              </a:rPr>
              <a:t>Heulage</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auf Dauer- und </a:t>
            </a:r>
            <a:r>
              <a:rPr lang="en-US" altLang="pl-PL" sz="2000" dirty="0" err="1" smtClean="0">
                <a:solidFill>
                  <a:srgbClr val="000000"/>
                </a:solidFill>
                <a:latin typeface="Tahoma" panose="020B0604030504040204" pitchFamily="34" charset="0"/>
              </a:rPr>
              <a:t>temporärem</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Grasland</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(Milchertrag 7000-8000 kg pro Kuh), HF-Rasse und/</a:t>
            </a:r>
            <a:r>
              <a:rPr lang="en-US" altLang="pl-PL" sz="2000" dirty="0" err="1">
                <a:solidFill>
                  <a:srgbClr val="000000"/>
                </a:solidFill>
                <a:latin typeface="Tahoma" panose="020B0604030504040204" pitchFamily="34" charset="0"/>
              </a:rPr>
              <a:t>oder</a:t>
            </a:r>
            <a:r>
              <a:rPr lang="en-US" altLang="pl-PL" sz="2000" dirty="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Milchviehrassen</a:t>
            </a:r>
            <a:r>
              <a:rPr lang="en-US" altLang="pl-PL" sz="2000" dirty="0">
                <a:solidFill>
                  <a:srgbClr val="000000"/>
                </a:solidFill>
                <a:latin typeface="Tahoma" panose="020B0604030504040204" pitchFamily="34" charset="0"/>
              </a:rPr>
              <a:t>, die an die Beweidung angepasst sind.</a:t>
            </a:r>
            <a:endParaRPr lang="pl-PL" altLang="pl-PL" sz="2000" dirty="0">
              <a:solidFill>
                <a:srgbClr val="000000"/>
              </a:solidFill>
              <a:latin typeface="Tahoma" panose="020B0604030504040204" pitchFamily="34" charset="0"/>
            </a:endParaRPr>
          </a:p>
          <a:p>
            <a:pPr>
              <a:lnSpc>
                <a:spcPct val="93000"/>
              </a:lnSpc>
              <a:spcBef>
                <a:spcPts val="1200"/>
              </a:spcBef>
              <a:spcAft>
                <a:spcPts val="600"/>
              </a:spcAft>
              <a:buClr>
                <a:srgbClr val="000000"/>
              </a:buClr>
              <a:buSzPct val="100000"/>
            </a:pPr>
            <a:r>
              <a:rPr lang="en-US" altLang="pl-PL" sz="2000" dirty="0" err="1" smtClean="0">
                <a:solidFill>
                  <a:srgbClr val="000000"/>
                </a:solidFill>
                <a:latin typeface="Tahoma" panose="020B0604030504040204" pitchFamily="34" charset="0"/>
              </a:rPr>
              <a:t>ökologische</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Milchproduktion mit entscheidender Rolle </a:t>
            </a:r>
            <a:r>
              <a:rPr lang="en-US" altLang="pl-PL" sz="2000" dirty="0" smtClean="0">
                <a:solidFill>
                  <a:srgbClr val="000000"/>
                </a:solidFill>
                <a:latin typeface="Tahoma" panose="020B0604030504040204" pitchFamily="34" charset="0"/>
              </a:rPr>
              <a:t>von </a:t>
            </a:r>
            <a:r>
              <a:rPr lang="en-US" altLang="pl-PL" sz="2000" dirty="0">
                <a:solidFill>
                  <a:srgbClr val="000000"/>
                </a:solidFill>
                <a:latin typeface="Tahoma" panose="020B0604030504040204" pitchFamily="34" charset="0"/>
              </a:rPr>
              <a:t>Weide und/oder Heu aus Dauer- und </a:t>
            </a:r>
            <a:r>
              <a:rPr lang="en-US" altLang="pl-PL" sz="2000" dirty="0" err="1" smtClean="0">
                <a:solidFill>
                  <a:srgbClr val="000000"/>
                </a:solidFill>
                <a:latin typeface="Tahoma" panose="020B0604030504040204" pitchFamily="34" charset="0"/>
              </a:rPr>
              <a:t>temporärem</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Grasland</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Fütterung ohne Silage (Milchertrag 5000-7000 kg pro Kuh), </a:t>
            </a:r>
            <a:r>
              <a:rPr lang="en-US" altLang="pl-PL" sz="2000" dirty="0" smtClean="0">
                <a:solidFill>
                  <a:srgbClr val="000000"/>
                </a:solidFill>
                <a:latin typeface="Tahoma" panose="020B0604030504040204" pitchFamily="34" charset="0"/>
              </a:rPr>
              <a:t>an </a:t>
            </a:r>
            <a:r>
              <a:rPr lang="en-US" altLang="pl-PL" sz="2000" dirty="0" err="1" smtClean="0">
                <a:solidFill>
                  <a:srgbClr val="000000"/>
                </a:solidFill>
                <a:latin typeface="Tahoma" panose="020B0604030504040204" pitchFamily="34" charset="0"/>
              </a:rPr>
              <a:t>Weide</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angepasste</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Milchviehrassen</a:t>
            </a:r>
            <a:r>
              <a:rPr lang="en-US" altLang="pl-PL" sz="2000" dirty="0" smtClean="0">
                <a:solidFill>
                  <a:srgbClr val="000000"/>
                </a:solidFill>
                <a:latin typeface="Tahoma" panose="020B0604030504040204" pitchFamily="34" charset="0"/>
              </a:rPr>
              <a:t> </a:t>
            </a:r>
            <a:endParaRPr lang="pl-PL" altLang="pl-PL" sz="2000" b="1" dirty="0">
              <a:solidFill>
                <a:srgbClr val="000000"/>
              </a:solidFill>
              <a:latin typeface="Tahoma" panose="020B0604030504040204" pitchFamily="34" charset="0"/>
              <a:cs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3798" y="1128264"/>
            <a:ext cx="2640202" cy="1880800"/>
          </a:xfrm>
          <a:prstGeom prst="rect">
            <a:avLst/>
          </a:prstGeom>
        </p:spPr>
      </p:pic>
      <p:pic>
        <p:nvPicPr>
          <p:cNvPr id="7" name="Picture 2" descr="F1000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3520" y="2891652"/>
            <a:ext cx="2630480" cy="181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8" name="Obraz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13520" y="4332773"/>
            <a:ext cx="2630480" cy="179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6873560" y="584707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Fotografien</a:t>
            </a:r>
            <a:r>
              <a:rPr lang="pl-PL" altLang="pl-PL"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65443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6521400" cy="936104"/>
          </a:xfrm>
        </p:spPr>
        <p:txBody>
          <a:bodyPr/>
          <a:lstStyle/>
          <a:p>
            <a:pPr algn="l"/>
            <a:r>
              <a:rPr lang="en-US" sz="2800" b="1" dirty="0">
                <a:solidFill>
                  <a:srgbClr val="006600"/>
                </a:solidFill>
                <a:latin typeface="Tahoma" pitchFamily="34" charset="0"/>
              </a:rPr>
              <a:t>Futter aus </a:t>
            </a:r>
            <a:r>
              <a:rPr lang="en-US" sz="2800" b="1" dirty="0" smtClean="0">
                <a:solidFill>
                  <a:srgbClr val="006600"/>
                </a:solidFill>
                <a:latin typeface="Tahoma" pitchFamily="34" charset="0"/>
              </a:rPr>
              <a:t>Grasland</a:t>
            </a:r>
            <a:r>
              <a:rPr lang="pl-PL" sz="2800" b="1" dirty="0" smtClean="0">
                <a:solidFill>
                  <a:srgbClr val="006600"/>
                </a:solidFill>
                <a:latin typeface="Tahoma" pitchFamily="34" charset="0"/>
              </a:rPr>
              <a:t/>
            </a:r>
            <a:br>
              <a:rPr lang="pl-PL" sz="2800" b="1" dirty="0" smtClean="0">
                <a:solidFill>
                  <a:srgbClr val="006600"/>
                </a:solidFill>
                <a:latin typeface="Tahoma" pitchFamily="34" charset="0"/>
              </a:rPr>
            </a:br>
            <a:r>
              <a:rPr lang="en-US" sz="2800" b="1" dirty="0" smtClean="0">
                <a:solidFill>
                  <a:srgbClr val="006600"/>
                </a:solidFill>
                <a:latin typeface="Tahoma" pitchFamily="34" charset="0"/>
              </a:rPr>
              <a:t>in </a:t>
            </a:r>
            <a:r>
              <a:rPr lang="pl-PL" sz="2800" b="1" dirty="0" smtClean="0">
                <a:solidFill>
                  <a:srgbClr val="006600"/>
                </a:solidFill>
                <a:latin typeface="Tahoma" pitchFamily="34" charset="0"/>
              </a:rPr>
              <a:t>der </a:t>
            </a:r>
            <a:r>
              <a:rPr lang="en-US" sz="2800" b="1" dirty="0" smtClean="0">
                <a:solidFill>
                  <a:srgbClr val="006600"/>
                </a:solidFill>
                <a:latin typeface="Tahoma" pitchFamily="34" charset="0"/>
              </a:rPr>
              <a:t>intensiven </a:t>
            </a:r>
            <a:r>
              <a:rPr lang="en-US" sz="2800" b="1" dirty="0">
                <a:solidFill>
                  <a:srgbClr val="006600"/>
                </a:solidFill>
                <a:latin typeface="Tahoma" pitchFamily="34" charset="0"/>
              </a:rPr>
              <a:t>Milchproduktion</a:t>
            </a:r>
            <a:endParaRPr lang="pl-PL" sz="2800" dirty="0">
              <a:solidFill>
                <a:srgbClr val="006600"/>
              </a:solidFill>
            </a:endParaRPr>
          </a:p>
        </p:txBody>
      </p:sp>
      <p:sp>
        <p:nvSpPr>
          <p:cNvPr id="4" name="Symbol zastępczy zawartości 3"/>
          <p:cNvSpPr>
            <a:spLocks noGrp="1"/>
          </p:cNvSpPr>
          <p:nvPr>
            <p:ph idx="1"/>
          </p:nvPr>
        </p:nvSpPr>
        <p:spPr>
          <a:xfrm>
            <a:off x="380474" y="1484784"/>
            <a:ext cx="8223974" cy="4632515"/>
          </a:xfrm>
        </p:spPr>
        <p:txBody>
          <a:bodyPr/>
          <a:lstStyle/>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Ergänzung der Ration </a:t>
            </a:r>
            <a:r>
              <a:rPr lang="de-DE" altLang="pl-PL" sz="2400" dirty="0" smtClean="0">
                <a:solidFill>
                  <a:srgbClr val="000000"/>
                </a:solidFill>
                <a:latin typeface="Tahoma" panose="020B0604030504040204" pitchFamily="34" charset="0"/>
              </a:rPr>
              <a:t>durch Konzentrat</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err="1">
                <a:solidFill>
                  <a:srgbClr val="000000"/>
                </a:solidFill>
                <a:latin typeface="Tahoma" panose="020B0604030504040204" pitchFamily="34" charset="0"/>
              </a:rPr>
              <a:t>Hochwertige</a:t>
            </a:r>
            <a:r>
              <a:rPr lang="en-US" altLang="pl-PL" sz="2400" dirty="0">
                <a:solidFill>
                  <a:srgbClr val="000000"/>
                </a:solidFill>
                <a:latin typeface="Tahoma" panose="020B0604030504040204" pitchFamily="34" charset="0"/>
              </a:rPr>
              <a:t> </a:t>
            </a:r>
            <a:r>
              <a:rPr lang="en-US" altLang="pl-PL" sz="2400" dirty="0" smtClean="0">
                <a:solidFill>
                  <a:srgbClr val="000000"/>
                </a:solidFill>
                <a:latin typeface="Tahoma" panose="020B0604030504040204" pitchFamily="34" charset="0"/>
              </a:rPr>
              <a:t>Silage/</a:t>
            </a:r>
            <a:r>
              <a:rPr lang="en-US" altLang="pl-PL" sz="2400" dirty="0" err="1" smtClean="0">
                <a:solidFill>
                  <a:srgbClr val="000000"/>
                </a:solidFill>
                <a:latin typeface="Tahoma" panose="020B0604030504040204" pitchFamily="34" charset="0"/>
              </a:rPr>
              <a:t>Heulage</a:t>
            </a:r>
            <a:r>
              <a:rPr lang="en-US" altLang="pl-PL" sz="2400" dirty="0" smtClean="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aus</a:t>
            </a:r>
            <a:r>
              <a:rPr lang="en-US" altLang="pl-PL" sz="2400" dirty="0" smtClean="0">
                <a:solidFill>
                  <a:srgbClr val="000000"/>
                </a:solidFill>
                <a:latin typeface="Tahoma" panose="020B0604030504040204" pitchFamily="34" charset="0"/>
              </a:rPr>
              <a:t> Dauer- und </a:t>
            </a:r>
            <a:r>
              <a:rPr lang="en-US" altLang="pl-PL" sz="2400" dirty="0" err="1" smtClean="0">
                <a:solidFill>
                  <a:srgbClr val="000000"/>
                </a:solidFill>
                <a:latin typeface="Tahoma" panose="020B0604030504040204" pitchFamily="34" charset="0"/>
              </a:rPr>
              <a:t>temporärem</a:t>
            </a:r>
            <a:r>
              <a:rPr lang="en-US" altLang="pl-PL" sz="2400" dirty="0" smtClean="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Grasland</a:t>
            </a:r>
            <a:r>
              <a:rPr lang="en-US" altLang="pl-PL" sz="2400" dirty="0" smtClean="0">
                <a:solidFill>
                  <a:srgbClr val="000000"/>
                </a:solidFill>
                <a:latin typeface="Tahoma" panose="020B0604030504040204" pitchFamily="34" charset="0"/>
              </a:rPr>
              <a:t> </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hohe Ausgaben für die Futterproduktion </a:t>
            </a:r>
            <a:r>
              <a:rPr lang="pl-PL" altLang="pl-PL" sz="2400" dirty="0">
                <a:solidFill>
                  <a:srgbClr val="000000"/>
                </a:solidFill>
                <a:latin typeface="Tahoma" panose="020B0604030504040204" pitchFamily="34" charset="0"/>
              </a:rPr>
              <a:t>aus</a:t>
            </a:r>
            <a:r>
              <a:rPr lang="en-US" altLang="pl-PL" sz="2400" dirty="0" smtClean="0">
                <a:solidFill>
                  <a:srgbClr val="000000"/>
                </a:solidFill>
                <a:latin typeface="Tahoma" panose="020B0604030504040204" pitchFamily="34" charset="0"/>
              </a:rPr>
              <a:t> Dauer- und </a:t>
            </a:r>
            <a:r>
              <a:rPr lang="en-US" altLang="pl-PL" sz="2400" dirty="0" err="1" smtClean="0">
                <a:solidFill>
                  <a:srgbClr val="000000"/>
                </a:solidFill>
                <a:latin typeface="Tahoma" panose="020B0604030504040204" pitchFamily="34" charset="0"/>
              </a:rPr>
              <a:t>temporärem</a:t>
            </a:r>
            <a:r>
              <a:rPr lang="en-US" altLang="pl-PL" sz="2400" dirty="0" smtClean="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Grasland</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pl-PL" altLang="pl-PL" sz="2400" dirty="0" smtClean="0">
                <a:solidFill>
                  <a:srgbClr val="000000"/>
                </a:solidFill>
                <a:latin typeface="Tahoma" panose="020B0604030504040204" pitchFamily="34" charset="0"/>
              </a:rPr>
              <a:t>regelmäßige </a:t>
            </a:r>
            <a:r>
              <a:rPr lang="en-US" altLang="pl-PL" sz="2400" dirty="0" err="1" smtClean="0">
                <a:solidFill>
                  <a:srgbClr val="000000"/>
                </a:solidFill>
                <a:latin typeface="Tahoma" panose="020B0604030504040204" pitchFamily="34" charset="0"/>
              </a:rPr>
              <a:t>Erneuerung</a:t>
            </a:r>
            <a:r>
              <a:rPr lang="pl-PL" altLang="pl-PL" sz="2400" dirty="0" smtClean="0">
                <a:solidFill>
                  <a:srgbClr val="000000"/>
                </a:solidFill>
                <a:latin typeface="Tahoma" panose="020B0604030504040204" pitchFamily="34" charset="0"/>
              </a:rPr>
              <a:t> von</a:t>
            </a:r>
            <a:r>
              <a:rPr lang="en-US" altLang="pl-PL" sz="2400" dirty="0" smtClean="0">
                <a:solidFill>
                  <a:srgbClr val="000000"/>
                </a:solidFill>
                <a:latin typeface="Tahoma" panose="020B0604030504040204" pitchFamily="34" charset="0"/>
              </a:rPr>
              <a:t> Dauergrünland</a:t>
            </a:r>
            <a:endParaRPr lang="pl-PL" altLang="pl-PL" sz="2400" dirty="0">
              <a:solidFill>
                <a:srgbClr val="000000"/>
              </a:solidFill>
              <a:latin typeface="Tahoma" panose="020B0604030504040204" pitchFamily="34" charset="0"/>
            </a:endParaRPr>
          </a:p>
          <a:p>
            <a:pPr marL="0" indent="0">
              <a:lnSpc>
                <a:spcPct val="93000"/>
              </a:lnSpc>
              <a:spcBef>
                <a:spcPts val="1800"/>
              </a:spcBef>
              <a:spcAft>
                <a:spcPts val="600"/>
              </a:spcAft>
              <a:buClr>
                <a:srgbClr val="000000"/>
              </a:buClr>
              <a:buSzPct val="100000"/>
              <a:buNone/>
            </a:pPr>
            <a:r>
              <a:rPr lang="pl-PL" altLang="pl-PL" sz="2400" b="1" dirty="0" err="1" smtClean="0">
                <a:solidFill>
                  <a:srgbClr val="000000"/>
                </a:solidFill>
                <a:latin typeface="Tahoma" panose="020B0604030504040204" pitchFamily="34" charset="0"/>
              </a:rPr>
              <a:t>	Ziel</a:t>
            </a:r>
            <a:r>
              <a:rPr lang="pl-PL" altLang="pl-PL" sz="2400" b="1" dirty="0">
                <a:solidFill>
                  <a:srgbClr val="000000"/>
                </a:solidFill>
                <a:latin typeface="Tahoma" panose="020B0604030504040204" pitchFamily="34" charset="0"/>
              </a:rPr>
              <a:t> → </a:t>
            </a:r>
            <a:r>
              <a:rPr lang="pl-PL" altLang="pl-PL" sz="2400" b="1" dirty="0" err="1">
                <a:solidFill>
                  <a:srgbClr val="000000"/>
                </a:solidFill>
                <a:latin typeface="Tahoma" panose="020B0604030504040204" pitchFamily="34" charset="0"/>
              </a:rPr>
              <a:t>Maximierung der</a:t>
            </a:r>
            <a:r>
              <a:rPr lang="pl-PL" altLang="pl-PL" sz="2400" b="1" dirty="0" err="1" smtClean="0">
                <a:solidFill>
                  <a:srgbClr val="000000"/>
                </a:solidFill>
                <a:latin typeface="Tahoma" panose="020B0604030504040204" pitchFamily="34" charset="0"/>
              </a:rPr>
              <a:t> Milchproduktion</a:t>
            </a: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87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599" y="116632"/>
            <a:ext cx="6498875" cy="1125572"/>
          </a:xfrm>
        </p:spPr>
        <p:txBody>
          <a:bodyPr/>
          <a:lstStyle/>
          <a:p>
            <a:pPr algn="l"/>
            <a:r>
              <a:rPr lang="en-US" sz="2400" b="1" dirty="0">
                <a:solidFill>
                  <a:srgbClr val="006600"/>
                </a:solidFill>
                <a:latin typeface="Tahoma" pitchFamily="34" charset="0"/>
              </a:rPr>
              <a:t>Futter aus </a:t>
            </a:r>
            <a:r>
              <a:rPr lang="en-US" sz="2400" b="1" dirty="0" smtClean="0">
                <a:solidFill>
                  <a:srgbClr val="006600"/>
                </a:solidFill>
                <a:latin typeface="Tahoma" pitchFamily="34" charset="0"/>
              </a:rPr>
              <a:t>Grasland</a:t>
            </a:r>
            <a:r>
              <a:rPr lang="pl-PL" sz="2400" b="1" dirty="0" smtClean="0">
                <a:solidFill>
                  <a:srgbClr val="006600"/>
                </a:solidFill>
                <a:latin typeface="Tahoma" pitchFamily="34" charset="0"/>
              </a:rPr>
              <a:t/>
            </a:r>
            <a:br>
              <a:rPr lang="pl-PL" sz="2400" b="1" dirty="0" smtClean="0">
                <a:solidFill>
                  <a:srgbClr val="006600"/>
                </a:solidFill>
                <a:latin typeface="Tahoma" pitchFamily="34" charset="0"/>
              </a:rPr>
            </a:br>
            <a:r>
              <a:rPr lang="en-US" sz="2400" b="1" dirty="0" smtClean="0">
                <a:solidFill>
                  <a:srgbClr val="006600"/>
                </a:solidFill>
                <a:latin typeface="Tahoma" pitchFamily="34" charset="0"/>
              </a:rPr>
              <a:t>in der low-cost </a:t>
            </a:r>
            <a:r>
              <a:rPr lang="en-US" sz="2400" b="1" dirty="0">
                <a:solidFill>
                  <a:srgbClr val="006600"/>
                </a:solidFill>
                <a:latin typeface="Tahoma" pitchFamily="34" charset="0"/>
              </a:rPr>
              <a:t>Milchproduktion</a:t>
            </a:r>
            <a:endParaRPr lang="pl-PL" sz="2400" dirty="0">
              <a:solidFill>
                <a:srgbClr val="006600"/>
              </a:solidFill>
            </a:endParaRPr>
          </a:p>
        </p:txBody>
      </p:sp>
      <p:sp>
        <p:nvSpPr>
          <p:cNvPr id="4" name="Symbol zastępczy zawartości 3"/>
          <p:cNvSpPr>
            <a:spLocks noGrp="1"/>
          </p:cNvSpPr>
          <p:nvPr>
            <p:ph idx="1"/>
          </p:nvPr>
        </p:nvSpPr>
        <p:spPr>
          <a:xfrm>
            <a:off x="380474" y="1484784"/>
            <a:ext cx="8592076" cy="4632515"/>
          </a:xfrm>
        </p:spPr>
        <p:txBody>
          <a:bodyPr/>
          <a:lstStyle/>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Erhöhung des Anteils der Weide und/oder des </a:t>
            </a:r>
            <a:r>
              <a:rPr lang="en-US" altLang="pl-PL" sz="2400" dirty="0" err="1">
                <a:solidFill>
                  <a:srgbClr val="000000"/>
                </a:solidFill>
                <a:latin typeface="Tahoma" panose="020B0604030504040204" pitchFamily="34" charset="0"/>
              </a:rPr>
              <a:t>Heus</a:t>
            </a:r>
            <a:r>
              <a:rPr lang="en-US" altLang="pl-PL" sz="2400" dirty="0">
                <a:solidFill>
                  <a:srgbClr val="000000"/>
                </a:solidFill>
                <a:latin typeface="Tahoma" panose="020B0604030504040204" pitchFamily="34" charset="0"/>
              </a:rPr>
              <a:t> von </a:t>
            </a:r>
            <a:r>
              <a:rPr lang="en-US" altLang="pl-PL" sz="2400" dirty="0" err="1" smtClean="0">
                <a:solidFill>
                  <a:srgbClr val="000000"/>
                </a:solidFill>
                <a:latin typeface="Tahoma" panose="020B0604030504040204" pitchFamily="34" charset="0"/>
              </a:rPr>
              <a:t>Grünland</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an der Futterration</a:t>
            </a:r>
          </a:p>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Reduzierung von </a:t>
            </a:r>
            <a:r>
              <a:rPr lang="en-US" altLang="pl-PL" sz="2400" dirty="0" smtClean="0">
                <a:solidFill>
                  <a:srgbClr val="000000"/>
                </a:solidFill>
                <a:latin typeface="Tahoma" panose="020B0604030504040204" pitchFamily="34" charset="0"/>
              </a:rPr>
              <a:t>Konzentraten in </a:t>
            </a:r>
            <a:r>
              <a:rPr lang="en-US" altLang="pl-PL" sz="2400" dirty="0">
                <a:solidFill>
                  <a:srgbClr val="000000"/>
                </a:solidFill>
                <a:latin typeface="Tahoma" panose="020B0604030504040204" pitchFamily="34" charset="0"/>
              </a:rPr>
              <a:t>der </a:t>
            </a:r>
            <a:r>
              <a:rPr lang="pl-PL" altLang="pl-PL" sz="2400" dirty="0" err="1" smtClean="0">
                <a:solidFill>
                  <a:srgbClr val="000000"/>
                </a:solidFill>
                <a:latin typeface="Tahoma" panose="020B0604030504040204" pitchFamily="34" charset="0"/>
              </a:rPr>
              <a:t>Futterration </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Optimierung der Inputs für die Produktion von </a:t>
            </a:r>
            <a:r>
              <a:rPr lang="pl-PL" altLang="pl-PL" sz="2400" dirty="0" err="1" smtClean="0">
                <a:solidFill>
                  <a:srgbClr val="000000"/>
                </a:solidFill>
                <a:latin typeface="Tahoma" panose="020B0604030504040204" pitchFamily="34" charset="0"/>
              </a:rPr>
              <a:t>hochwertigem</a:t>
            </a:r>
            <a:r>
              <a:rPr lang="en-US" altLang="pl-PL" sz="2400" dirty="0" smtClean="0">
                <a:solidFill>
                  <a:srgbClr val="000000"/>
                </a:solidFill>
                <a:latin typeface="Tahoma" panose="020B0604030504040204" pitchFamily="34" charset="0"/>
              </a:rPr>
              <a:t> Futter</a:t>
            </a:r>
            <a:r>
              <a:rPr lang="en-US" altLang="pl-PL" sz="2400" dirty="0">
                <a:solidFill>
                  <a:srgbClr val="000000"/>
                </a:solidFill>
                <a:latin typeface="Tahoma" panose="020B0604030504040204" pitchFamily="34" charset="0"/>
              </a:rPr>
              <a:t> </a:t>
            </a:r>
            <a:r>
              <a:rPr lang="en-US" altLang="pl-PL" sz="2400" dirty="0" err="1">
                <a:solidFill>
                  <a:srgbClr val="000000"/>
                </a:solidFill>
                <a:latin typeface="Tahoma" panose="020B0604030504040204" pitchFamily="34" charset="0"/>
              </a:rPr>
              <a:t>aus</a:t>
            </a:r>
            <a:r>
              <a:rPr lang="en-US" altLang="pl-PL" sz="2400" dirty="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Grünland</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pl-PL" altLang="pl-PL" sz="2400" dirty="0" smtClean="0">
                <a:solidFill>
                  <a:srgbClr val="000000"/>
                </a:solidFill>
                <a:latin typeface="Tahoma" panose="020B0604030504040204" pitchFamily="34" charset="0"/>
              </a:rPr>
              <a:t>regelmäßige</a:t>
            </a:r>
            <a:r>
              <a:rPr lang="pl-PL" altLang="pl-PL" sz="2400" dirty="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Erneuerung</a:t>
            </a:r>
            <a:r>
              <a:rPr lang="pl-PL" altLang="pl-PL" sz="2400" dirty="0" smtClean="0">
                <a:solidFill>
                  <a:srgbClr val="000000"/>
                </a:solidFill>
                <a:latin typeface="Tahoma" panose="020B0604030504040204" pitchFamily="34" charset="0"/>
              </a:rPr>
              <a:t> </a:t>
            </a:r>
            <a:r>
              <a:rPr lang="pl-PL" altLang="pl-PL" sz="2400" dirty="0">
                <a:solidFill>
                  <a:srgbClr val="000000"/>
                </a:solidFill>
                <a:latin typeface="Tahoma" panose="020B0604030504040204" pitchFamily="34" charset="0"/>
              </a:rPr>
              <a:t>von</a:t>
            </a:r>
            <a:r>
              <a:rPr lang="en-US" altLang="pl-PL" sz="2400" dirty="0">
                <a:solidFill>
                  <a:srgbClr val="000000"/>
                </a:solidFill>
                <a:latin typeface="Tahoma" panose="020B0604030504040204" pitchFamily="34" charset="0"/>
              </a:rPr>
              <a:t> Dauergrünland</a:t>
            </a:r>
          </a:p>
          <a:p>
            <a:pPr marL="174625" indent="0">
              <a:lnSpc>
                <a:spcPct val="93000"/>
              </a:lnSpc>
              <a:spcBef>
                <a:spcPts val="2400"/>
              </a:spcBef>
              <a:spcAft>
                <a:spcPts val="600"/>
              </a:spcAft>
              <a:buClr>
                <a:srgbClr val="000000"/>
              </a:buClr>
              <a:buSzPct val="100000"/>
              <a:buNone/>
            </a:pPr>
            <a:r>
              <a:rPr lang="pl-PL" altLang="pl-PL" sz="2400" b="1" dirty="0" smtClean="0">
                <a:solidFill>
                  <a:srgbClr val="000000"/>
                </a:solidFill>
                <a:latin typeface="Tahoma" panose="020B0604030504040204" pitchFamily="34" charset="0"/>
              </a:rPr>
              <a:t>Ziel </a:t>
            </a:r>
            <a:r>
              <a:rPr lang="pl-PL" altLang="pl-PL" sz="2400" b="1" dirty="0">
                <a:solidFill>
                  <a:srgbClr val="000000"/>
                </a:solidFill>
                <a:latin typeface="Tahoma" panose="020B0604030504040204" pitchFamily="34" charset="0"/>
              </a:rPr>
              <a:t>→ </a:t>
            </a:r>
            <a:r>
              <a:rPr lang="en-US" altLang="pl-PL" sz="2400" b="1" dirty="0">
                <a:solidFill>
                  <a:srgbClr val="000000"/>
                </a:solidFill>
                <a:latin typeface="Tahoma" panose="020B0604030504040204" pitchFamily="34" charset="0"/>
              </a:rPr>
              <a:t>Senkung der </a:t>
            </a:r>
            <a:r>
              <a:rPr lang="en-US" altLang="pl-PL" sz="2400" b="1" dirty="0" err="1">
                <a:solidFill>
                  <a:srgbClr val="000000"/>
                </a:solidFill>
                <a:latin typeface="Tahoma" panose="020B0604030504040204" pitchFamily="34" charset="0"/>
              </a:rPr>
              <a:t>Stückkosten</a:t>
            </a:r>
            <a:r>
              <a:rPr lang="en-US" altLang="pl-PL" sz="2400" b="1" dirty="0">
                <a:solidFill>
                  <a:srgbClr val="000000"/>
                </a:solidFill>
                <a:latin typeface="Tahoma" panose="020B0604030504040204" pitchFamily="34" charset="0"/>
              </a:rPr>
              <a:t> </a:t>
            </a:r>
            <a:r>
              <a:rPr lang="en-US" altLang="pl-PL" sz="2400" b="1" dirty="0" smtClean="0">
                <a:solidFill>
                  <a:srgbClr val="000000"/>
                </a:solidFill>
                <a:latin typeface="Tahoma" panose="020B0604030504040204" pitchFamily="34" charset="0"/>
              </a:rPr>
              <a:t>der </a:t>
            </a:r>
            <a:r>
              <a:rPr lang="en-US" altLang="pl-PL" sz="2400" b="1" dirty="0" err="1" smtClean="0">
                <a:solidFill>
                  <a:srgbClr val="000000"/>
                </a:solidFill>
                <a:latin typeface="Tahoma" panose="020B0604030504040204" pitchFamily="34" charset="0"/>
              </a:rPr>
              <a:t>Milcherzeugung</a:t>
            </a:r>
            <a:endParaRPr lang="pl-PL" altLang="pl-PL" sz="2400" b="1"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endParaRPr lang="pl-PL" altLang="pl-PL" sz="26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39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6408712" cy="936104"/>
          </a:xfrm>
        </p:spPr>
        <p:txBody>
          <a:bodyPr/>
          <a:lstStyle/>
          <a:p>
            <a:pPr algn="l"/>
            <a:r>
              <a:rPr lang="en-US" sz="2400" b="1" dirty="0">
                <a:solidFill>
                  <a:srgbClr val="006600"/>
                </a:solidFill>
                <a:latin typeface="Tahoma" pitchFamily="34" charset="0"/>
              </a:rPr>
              <a:t>Futter aus </a:t>
            </a:r>
            <a:r>
              <a:rPr lang="en-US" sz="2400" b="1" dirty="0" smtClean="0">
                <a:solidFill>
                  <a:srgbClr val="006600"/>
                </a:solidFill>
                <a:latin typeface="Tahoma" pitchFamily="34" charset="0"/>
              </a:rPr>
              <a:t>Grasland</a:t>
            </a:r>
            <a:r>
              <a:rPr lang="pl-PL" sz="2400" b="1" dirty="0" smtClean="0">
                <a:solidFill>
                  <a:srgbClr val="006600"/>
                </a:solidFill>
                <a:latin typeface="Tahoma" pitchFamily="34" charset="0"/>
              </a:rPr>
              <a:t/>
            </a:r>
            <a:br>
              <a:rPr lang="pl-PL" sz="2400" b="1" dirty="0" smtClean="0">
                <a:solidFill>
                  <a:srgbClr val="006600"/>
                </a:solidFill>
                <a:latin typeface="Tahoma" pitchFamily="34" charset="0"/>
              </a:rPr>
            </a:br>
            <a:r>
              <a:rPr lang="en-US" sz="2400" b="1" dirty="0" smtClean="0">
                <a:solidFill>
                  <a:srgbClr val="006600"/>
                </a:solidFill>
                <a:latin typeface="Tahoma" pitchFamily="34" charset="0"/>
              </a:rPr>
              <a:t>in der </a:t>
            </a:r>
            <a:r>
              <a:rPr lang="en-US" sz="2400" b="1" dirty="0" err="1" smtClean="0">
                <a:solidFill>
                  <a:srgbClr val="006600"/>
                </a:solidFill>
                <a:latin typeface="Tahoma" pitchFamily="34" charset="0"/>
              </a:rPr>
              <a:t>ökologischen</a:t>
            </a:r>
            <a:r>
              <a:rPr lang="en-US" sz="2400" b="1" dirty="0" smtClean="0">
                <a:solidFill>
                  <a:srgbClr val="006600"/>
                </a:solidFill>
                <a:latin typeface="Tahoma" pitchFamily="34" charset="0"/>
              </a:rPr>
              <a:t> </a:t>
            </a:r>
            <a:r>
              <a:rPr lang="pl-PL" sz="2400" b="1" dirty="0" err="1" smtClean="0">
                <a:solidFill>
                  <a:srgbClr val="006600"/>
                </a:solidFill>
                <a:latin typeface="Tahoma" pitchFamily="34" charset="0"/>
              </a:rPr>
              <a:t>Milchproduktion</a:t>
            </a:r>
            <a:endParaRPr lang="pl-PL" sz="2400" dirty="0">
              <a:solidFill>
                <a:srgbClr val="006600"/>
              </a:solidFill>
            </a:endParaRPr>
          </a:p>
        </p:txBody>
      </p:sp>
      <p:sp>
        <p:nvSpPr>
          <p:cNvPr id="4" name="Symbol zastępczy zawartości 3"/>
          <p:cNvSpPr>
            <a:spLocks noGrp="1"/>
          </p:cNvSpPr>
          <p:nvPr>
            <p:ph idx="1"/>
          </p:nvPr>
        </p:nvSpPr>
        <p:spPr>
          <a:xfrm>
            <a:off x="395536" y="1556792"/>
            <a:ext cx="8223974" cy="4291917"/>
          </a:xfrm>
        </p:spPr>
        <p:txBody>
          <a:bodyPr/>
          <a:lstStyle/>
          <a:p>
            <a:pPr>
              <a:lnSpc>
                <a:spcPct val="93000"/>
              </a:lnSpc>
              <a:spcBef>
                <a:spcPts val="1800"/>
              </a:spcBef>
              <a:spcAft>
                <a:spcPts val="600"/>
              </a:spcAft>
              <a:buClr>
                <a:srgbClr val="000000"/>
              </a:buClr>
              <a:buSzPct val="100000"/>
            </a:pPr>
            <a:r>
              <a:rPr lang="pl-PL" altLang="pl-PL" sz="2400" dirty="0" smtClean="0">
                <a:solidFill>
                  <a:srgbClr val="000000"/>
                </a:solidFill>
                <a:latin typeface="Tahoma" panose="020B0604030504040204" pitchFamily="34" charset="0"/>
              </a:rPr>
              <a:t>Grasland</a:t>
            </a:r>
            <a:r>
              <a:rPr lang="en-US" altLang="pl-PL" sz="2400" dirty="0" smtClean="0">
                <a:solidFill>
                  <a:srgbClr val="000000"/>
                </a:solidFill>
                <a:latin typeface="Tahoma" panose="020B0604030504040204" pitchFamily="34" charset="0"/>
              </a:rPr>
              <a:t> </a:t>
            </a:r>
            <a:r>
              <a:rPr lang="pl-PL" altLang="pl-PL" sz="2400" dirty="0" smtClean="0">
                <a:solidFill>
                  <a:srgbClr val="000000"/>
                </a:solidFill>
                <a:latin typeface="Tahoma" panose="020B0604030504040204" pitchFamily="34" charset="0"/>
              </a:rPr>
              <a:t>als</a:t>
            </a:r>
            <a:r>
              <a:rPr lang="en-US" altLang="pl-PL" sz="2400" dirty="0" smtClean="0">
                <a:solidFill>
                  <a:srgbClr val="000000"/>
                </a:solidFill>
                <a:latin typeface="Tahoma" panose="020B0604030504040204" pitchFamily="34" charset="0"/>
              </a:rPr>
              <a:t> exklusive</a:t>
            </a:r>
            <a:r>
              <a:rPr lang="pl-PL" altLang="pl-PL" sz="2400" dirty="0" smtClean="0">
                <a:solidFill>
                  <a:srgbClr val="000000"/>
                </a:solidFill>
                <a:latin typeface="Tahoma" panose="020B0604030504040204" pitchFamily="34" charset="0"/>
              </a:rPr>
              <a:t> und </a:t>
            </a:r>
            <a:r>
              <a:rPr lang="pl-PL" altLang="pl-PL" sz="2400" dirty="0" err="1" smtClean="0">
                <a:solidFill>
                  <a:srgbClr val="000000"/>
                </a:solidFill>
                <a:latin typeface="Tahoma" panose="020B0604030504040204" pitchFamily="34" charset="0"/>
              </a:rPr>
              <a:t>einzige</a:t>
            </a:r>
            <a:r>
              <a:rPr lang="en-US" altLang="pl-PL" sz="2400" dirty="0">
                <a:solidFill>
                  <a:srgbClr val="000000"/>
                </a:solidFill>
                <a:latin typeface="Tahoma" panose="020B0604030504040204" pitchFamily="34" charset="0"/>
              </a:rPr>
              <a:t> Raufutterquelle in der Ration</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Schlüsselrolle von Weide und/oder Heu </a:t>
            </a:r>
            <a:r>
              <a:rPr lang="pl-PL" altLang="pl-PL" sz="2400" dirty="0" smtClean="0">
                <a:solidFill>
                  <a:srgbClr val="000000"/>
                </a:solidFill>
                <a:latin typeface="Tahoma" panose="020B0604030504040204" pitchFamily="34" charset="0"/>
              </a:rPr>
              <a:t>aus</a:t>
            </a:r>
            <a:r>
              <a:rPr lang="en-US" altLang="pl-PL" sz="2400" dirty="0" smtClean="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Dauer</a:t>
            </a:r>
            <a:r>
              <a:rPr lang="en-US" altLang="pl-PL" sz="2400" dirty="0" smtClean="0">
                <a:solidFill>
                  <a:srgbClr val="000000"/>
                </a:solidFill>
                <a:latin typeface="Tahoma" panose="020B0604030504040204" pitchFamily="34" charset="0"/>
              </a:rPr>
              <a:t>-/</a:t>
            </a:r>
            <a:r>
              <a:rPr lang="en-US" altLang="pl-PL" sz="2400" dirty="0" err="1" smtClean="0">
                <a:solidFill>
                  <a:srgbClr val="000000"/>
                </a:solidFill>
                <a:latin typeface="Tahoma" panose="020B0604030504040204" pitchFamily="34" charset="0"/>
              </a:rPr>
              <a:t>temporärem</a:t>
            </a:r>
            <a:r>
              <a:rPr lang="en-US" altLang="pl-PL" sz="2400" dirty="0" smtClean="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Grasland</a:t>
            </a:r>
            <a:r>
              <a:rPr lang="en-US" altLang="pl-PL" sz="2400" dirty="0" smtClean="0">
                <a:solidFill>
                  <a:srgbClr val="000000"/>
                </a:solidFill>
                <a:latin typeface="Tahoma" panose="020B0604030504040204" pitchFamily="34" charset="0"/>
              </a:rPr>
              <a:t> (</a:t>
            </a:r>
            <a:r>
              <a:rPr lang="pl-PL" altLang="pl-PL" sz="2400" dirty="0" err="1" smtClean="0">
                <a:solidFill>
                  <a:srgbClr val="000000"/>
                </a:solidFill>
                <a:latin typeface="Tahoma" panose="020B0604030504040204" pitchFamily="34" charset="0"/>
              </a:rPr>
              <a:t>Fütterung ohne</a:t>
            </a:r>
            <a:r>
              <a:rPr lang="en-US" altLang="pl-PL" sz="2400" dirty="0" smtClean="0">
                <a:solidFill>
                  <a:srgbClr val="000000"/>
                </a:solidFill>
                <a:latin typeface="Tahoma" panose="020B0604030504040204" pitchFamily="34" charset="0"/>
              </a:rPr>
              <a:t> Silage</a:t>
            </a:r>
            <a:r>
              <a:rPr lang="en-US" altLang="pl-PL" sz="2400" dirty="0">
                <a:solidFill>
                  <a:srgbClr val="000000"/>
                </a:solidFill>
                <a:latin typeface="Tahoma" panose="020B0604030504040204" pitchFamily="34" charset="0"/>
              </a:rPr>
              <a:t>)</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pl-PL" altLang="pl-PL" sz="2400" dirty="0" smtClean="0">
                <a:solidFill>
                  <a:srgbClr val="000000"/>
                </a:solidFill>
                <a:latin typeface="Tahoma" panose="020B0604030504040204" pitchFamily="34" charset="0"/>
              </a:rPr>
              <a:t>regelmäßige</a:t>
            </a:r>
            <a:r>
              <a:rPr lang="pl-PL" altLang="pl-PL" sz="2400" dirty="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Erneuerung</a:t>
            </a:r>
            <a:r>
              <a:rPr lang="pl-PL" altLang="pl-PL" sz="2400" dirty="0" smtClean="0">
                <a:solidFill>
                  <a:srgbClr val="000000"/>
                </a:solidFill>
                <a:latin typeface="Tahoma" panose="020B0604030504040204" pitchFamily="34" charset="0"/>
              </a:rPr>
              <a:t> </a:t>
            </a:r>
            <a:r>
              <a:rPr lang="pl-PL" altLang="pl-PL" sz="2400" dirty="0">
                <a:solidFill>
                  <a:srgbClr val="000000"/>
                </a:solidFill>
                <a:latin typeface="Tahoma" panose="020B0604030504040204" pitchFamily="34" charset="0"/>
              </a:rPr>
              <a:t>von</a:t>
            </a:r>
            <a:r>
              <a:rPr lang="en-US" altLang="pl-PL" sz="2400" dirty="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Dauergrünland</a:t>
            </a:r>
            <a:endParaRPr lang="en-US" altLang="pl-PL" sz="2400" dirty="0" smtClean="0">
              <a:solidFill>
                <a:srgbClr val="000000"/>
              </a:solidFill>
              <a:latin typeface="Tahoma" panose="020B0604030504040204" pitchFamily="34" charset="0"/>
            </a:endParaRPr>
          </a:p>
          <a:p>
            <a:pPr marL="0" indent="0">
              <a:lnSpc>
                <a:spcPct val="93000"/>
              </a:lnSpc>
              <a:spcBef>
                <a:spcPts val="1800"/>
              </a:spcBef>
              <a:spcAft>
                <a:spcPts val="600"/>
              </a:spcAft>
              <a:buClr>
                <a:srgbClr val="000000"/>
              </a:buClr>
              <a:buSzPct val="100000"/>
              <a:buNone/>
            </a:pPr>
            <a:r>
              <a:rPr lang="pl-PL" altLang="pl-PL" sz="2400" b="1" dirty="0" smtClean="0">
                <a:solidFill>
                  <a:srgbClr val="000000"/>
                </a:solidFill>
                <a:latin typeface="Tahoma" panose="020B0604030504040204" pitchFamily="34" charset="0"/>
              </a:rPr>
              <a:t>Ziel </a:t>
            </a:r>
            <a:r>
              <a:rPr lang="pl-PL" altLang="pl-PL" sz="2400" b="1" dirty="0">
                <a:solidFill>
                  <a:srgbClr val="000000"/>
                </a:solidFill>
                <a:latin typeface="Tahoma" panose="020B0604030504040204" pitchFamily="34" charset="0"/>
              </a:rPr>
              <a:t>→ </a:t>
            </a:r>
            <a:r>
              <a:rPr lang="en-US" altLang="pl-PL" sz="2400" b="1" dirty="0">
                <a:solidFill>
                  <a:srgbClr val="000000"/>
                </a:solidFill>
                <a:latin typeface="Tahoma" panose="020B0604030504040204" pitchFamily="34" charset="0"/>
              </a:rPr>
              <a:t>hochwertiger Rohstoff (</a:t>
            </a:r>
            <a:r>
              <a:rPr lang="en-US" altLang="pl-PL" sz="2400" b="1" dirty="0" smtClean="0">
                <a:solidFill>
                  <a:srgbClr val="000000"/>
                </a:solidFill>
                <a:latin typeface="Tahoma" panose="020B0604030504040204" pitchFamily="34" charset="0"/>
              </a:rPr>
              <a:t>Heumilch</a:t>
            </a:r>
            <a:r>
              <a:rPr lang="en-US" altLang="pl-PL" sz="2400" b="1" dirty="0">
                <a:solidFill>
                  <a:srgbClr val="000000"/>
                </a:solidFill>
                <a:latin typeface="Tahoma" panose="020B0604030504040204" pitchFamily="34" charset="0"/>
              </a:rPr>
              <a:t>) </a:t>
            </a:r>
            <a:r>
              <a:rPr lang="en-US" altLang="pl-PL" sz="2400" b="1" dirty="0" smtClean="0">
                <a:solidFill>
                  <a:srgbClr val="000000"/>
                </a:solidFill>
                <a:latin typeface="Tahoma" panose="020B0604030504040204" pitchFamily="34" charset="0"/>
              </a:rPr>
              <a:t>für die </a:t>
            </a:r>
            <a:r>
              <a:rPr lang="en-US" altLang="pl-PL" sz="2400" b="1" dirty="0">
                <a:solidFill>
                  <a:srgbClr val="000000"/>
                </a:solidFill>
                <a:latin typeface="Tahoma" panose="020B0604030504040204" pitchFamily="34" charset="0"/>
              </a:rPr>
              <a:t>Verarbeitung zu </a:t>
            </a:r>
            <a:r>
              <a:rPr lang="pl-PL" altLang="pl-PL" sz="2400" b="1" dirty="0" err="1" smtClean="0">
                <a:solidFill>
                  <a:srgbClr val="000000"/>
                </a:solidFill>
                <a:latin typeface="Tahoma" panose="020B0604030504040204" pitchFamily="34" charset="0"/>
              </a:rPr>
              <a:t>hochwertigen</a:t>
            </a:r>
            <a:r>
              <a:rPr lang="en-US" altLang="pl-PL" sz="2400" b="1" dirty="0" smtClean="0">
                <a:solidFill>
                  <a:srgbClr val="000000"/>
                </a:solidFill>
                <a:latin typeface="Tahoma" panose="020B0604030504040204" pitchFamily="34" charset="0"/>
              </a:rPr>
              <a:t> Milchprodukten (z</a:t>
            </a:r>
            <a:r>
              <a:rPr lang="pl-PL" altLang="pl-PL" sz="2400" b="1" dirty="0" smtClean="0">
                <a:solidFill>
                  <a:srgbClr val="000000"/>
                </a:solidFill>
                <a:latin typeface="Tahoma" panose="020B0604030504040204" pitchFamily="34" charset="0"/>
              </a:rPr>
              <a:t>.</a:t>
            </a:r>
            <a:r>
              <a:rPr lang="en-US" altLang="pl-PL" sz="2400" b="1" dirty="0" smtClean="0">
                <a:solidFill>
                  <a:srgbClr val="000000"/>
                </a:solidFill>
                <a:latin typeface="Tahoma" panose="020B0604030504040204" pitchFamily="34" charset="0"/>
              </a:rPr>
              <a:t> B.</a:t>
            </a:r>
            <a:r>
              <a:rPr lang="en-US" altLang="pl-PL" sz="2400" b="1" dirty="0">
                <a:solidFill>
                  <a:srgbClr val="000000"/>
                </a:solidFill>
                <a:latin typeface="Tahoma" panose="020B0604030504040204" pitchFamily="34" charset="0"/>
              </a:rPr>
              <a:t> PDO-Produkte</a:t>
            </a:r>
            <a:r>
              <a:rPr lang="en-US" altLang="pl-PL" sz="2400" b="1" dirty="0" smtClean="0">
                <a:solidFill>
                  <a:srgbClr val="000000"/>
                </a:solidFill>
                <a:latin typeface="Tahoma" panose="020B0604030504040204" pitchFamily="34" charset="0"/>
              </a:rPr>
              <a:t>)</a:t>
            </a: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260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7604"/>
            <a:ext cx="5832648" cy="936104"/>
          </a:xfrm>
        </p:spPr>
        <p:txBody>
          <a:bodyPr/>
          <a:lstStyle/>
          <a:p>
            <a:pPr algn="l"/>
            <a:r>
              <a:rPr lang="pl-PL" sz="2600" b="1" dirty="0" smtClean="0">
                <a:solidFill>
                  <a:srgbClr val="006600"/>
                </a:solidFill>
                <a:latin typeface="Tahoma" pitchFamily="34" charset="0"/>
              </a:rPr>
              <a:t>Weidegras </a:t>
            </a:r>
            <a:r>
              <a:rPr lang="en-US" sz="2600" b="1" dirty="0" smtClean="0">
                <a:solidFill>
                  <a:srgbClr val="006600"/>
                </a:solidFill>
                <a:latin typeface="Tahoma" pitchFamily="34" charset="0"/>
              </a:rPr>
              <a:t>in der </a:t>
            </a:r>
            <a:r>
              <a:rPr lang="pl-PL" sz="2600" b="1" dirty="0" smtClean="0">
                <a:solidFill>
                  <a:srgbClr val="006600"/>
                </a:solidFill>
                <a:latin typeface="Tahoma" pitchFamily="34" charset="0"/>
              </a:rPr>
              <a:t>Rinderfütterung</a:t>
            </a:r>
            <a:endParaRPr lang="pl-PL" sz="2600" dirty="0">
              <a:solidFill>
                <a:srgbClr val="006600"/>
              </a:solidFill>
            </a:endParaRPr>
          </a:p>
        </p:txBody>
      </p:sp>
      <p:sp>
        <p:nvSpPr>
          <p:cNvPr id="4" name="Symbol zastępczy zawartości 3"/>
          <p:cNvSpPr>
            <a:spLocks noGrp="1"/>
          </p:cNvSpPr>
          <p:nvPr>
            <p:ph idx="1"/>
          </p:nvPr>
        </p:nvSpPr>
        <p:spPr>
          <a:xfrm>
            <a:off x="395536" y="1397000"/>
            <a:ext cx="8223974" cy="4624288"/>
          </a:xfrm>
        </p:spPr>
        <p:txBody>
          <a:bodyPr/>
          <a:lstStyle/>
          <a:p>
            <a:pPr>
              <a:lnSpc>
                <a:spcPct val="93000"/>
              </a:lnSpc>
              <a:spcBef>
                <a:spcPct val="40000"/>
              </a:spcBef>
              <a:buClr>
                <a:srgbClr val="000000"/>
              </a:buClr>
              <a:buSzPct val="100000"/>
            </a:pPr>
            <a:r>
              <a:rPr lang="en-US" altLang="pl-PL" sz="2000" dirty="0" err="1" smtClean="0">
                <a:solidFill>
                  <a:srgbClr val="000000"/>
                </a:solidFill>
                <a:latin typeface="Tahoma" panose="020B0604030504040204" pitchFamily="34" charset="0"/>
              </a:rPr>
              <a:t>Gehalt</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an Rohfett in der Grasnarbe </a:t>
            </a:r>
            <a:r>
              <a:rPr lang="pl-PL" altLang="pl-PL" sz="2000" dirty="0" err="1" smtClean="0">
                <a:solidFill>
                  <a:srgbClr val="000000"/>
                </a:solidFill>
                <a:latin typeface="Tahoma" panose="020B0604030504040204" pitchFamily="34" charset="0"/>
              </a:rPr>
              <a:t>beträgt</a:t>
            </a:r>
            <a:r>
              <a:rPr lang="en-US" altLang="pl-PL" sz="2000" dirty="0" smtClean="0">
                <a:solidFill>
                  <a:srgbClr val="000000"/>
                </a:solidFill>
                <a:latin typeface="Tahoma" panose="020B0604030504040204" pitchFamily="34" charset="0"/>
              </a:rPr>
              <a:t> 3-5%</a:t>
            </a:r>
            <a:r>
              <a:rPr lang="pl-PL" altLang="pl-PL" sz="2000" dirty="0" smtClean="0">
                <a:solidFill>
                  <a:srgbClr val="000000"/>
                </a:solidFill>
                <a:latin typeface="Tahoma" panose="020B0604030504040204" pitchFamily="34" charset="0"/>
              </a:rPr>
              <a:t> von </a:t>
            </a:r>
            <a:r>
              <a:rPr lang="en-US" altLang="pl-PL" sz="2000" dirty="0" smtClean="0">
                <a:solidFill>
                  <a:srgbClr val="000000"/>
                </a:solidFill>
                <a:latin typeface="Tahoma" panose="020B0604030504040204" pitchFamily="34" charset="0"/>
              </a:rPr>
              <a:t>T</a:t>
            </a:r>
            <a:r>
              <a:rPr lang="pl-PL" altLang="pl-PL" sz="2000" dirty="0" smtClean="0">
                <a:solidFill>
                  <a:srgbClr val="000000"/>
                </a:solidFill>
                <a:latin typeface="Tahoma" panose="020B0604030504040204" pitchFamily="34" charset="0"/>
              </a:rPr>
              <a:t>M</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das Fett besteht aus </a:t>
            </a:r>
            <a:r>
              <a:rPr lang="pl-PL" altLang="pl-PL" sz="2000" dirty="0" smtClean="0">
                <a:solidFill>
                  <a:srgbClr val="000000"/>
                </a:solidFill>
                <a:latin typeface="Tahoma" panose="020B0604030504040204" pitchFamily="34" charset="0"/>
              </a:rPr>
              <a:t>MUF, die</a:t>
            </a:r>
            <a:r>
              <a:rPr lang="en-US" altLang="pl-PL" sz="2000" dirty="0">
                <a:solidFill>
                  <a:srgbClr val="000000"/>
                </a:solidFill>
                <a:latin typeface="Tahoma" panose="020B0604030504040204" pitchFamily="34" charset="0"/>
              </a:rPr>
              <a:t> </a:t>
            </a:r>
            <a:r>
              <a:rPr lang="en-US" altLang="pl-PL" sz="2000" dirty="0" err="1">
                <a:solidFill>
                  <a:srgbClr val="000000"/>
                </a:solidFill>
                <a:latin typeface="Tahoma" panose="020B0604030504040204" pitchFamily="34" charset="0"/>
                <a:cs typeface="Tahoma" panose="020B0604030504040204" pitchFamily="34" charset="0"/>
              </a:rPr>
              <a:t>unter</a:t>
            </a:r>
            <a:r>
              <a:rPr lang="en-US" altLang="pl-PL" sz="2000" dirty="0">
                <a:solidFill>
                  <a:srgbClr val="000000"/>
                </a:solidFill>
                <a:latin typeface="Tahoma" panose="020B0604030504040204" pitchFamily="34" charset="0"/>
                <a:cs typeface="Tahoma" panose="020B0604030504040204" pitchFamily="34" charset="0"/>
              </a:rPr>
              <a:t> </a:t>
            </a:r>
            <a:r>
              <a:rPr lang="en-US" altLang="pl-PL" sz="2000" dirty="0" err="1">
                <a:solidFill>
                  <a:srgbClr val="000000"/>
                </a:solidFill>
                <a:latin typeface="Tahoma" panose="020B0604030504040204" pitchFamily="34" charset="0"/>
                <a:cs typeface="Tahoma" panose="020B0604030504040204" pitchFamily="34" charset="0"/>
              </a:rPr>
              <a:t>Beteiligung</a:t>
            </a:r>
            <a:r>
              <a:rPr lang="en-US" altLang="pl-PL" sz="2000" dirty="0">
                <a:solidFill>
                  <a:srgbClr val="000000"/>
                </a:solidFill>
                <a:latin typeface="Tahoma" panose="020B0604030504040204" pitchFamily="34" charset="0"/>
                <a:cs typeface="Tahoma" panose="020B0604030504040204" pitchFamily="34" charset="0"/>
              </a:rPr>
              <a:t> von </a:t>
            </a:r>
            <a:r>
              <a:rPr lang="en-US" altLang="pl-PL" sz="2000" dirty="0" err="1" smtClean="0">
                <a:solidFill>
                  <a:srgbClr val="000000"/>
                </a:solidFill>
                <a:latin typeface="Tahoma" panose="020B0604030504040204" pitchFamily="34" charset="0"/>
                <a:cs typeface="Tahoma" panose="020B0604030504040204" pitchFamily="34" charset="0"/>
              </a:rPr>
              <a:t>Bakterien</a:t>
            </a:r>
            <a:r>
              <a:rPr lang="en-US" altLang="pl-PL" sz="2000" dirty="0" smtClean="0">
                <a:solidFill>
                  <a:srgbClr val="000000"/>
                </a:solidFill>
                <a:latin typeface="Tahoma" panose="020B0604030504040204" pitchFamily="34" charset="0"/>
                <a:cs typeface="Tahoma" panose="020B0604030504040204" pitchFamily="34" charset="0"/>
              </a:rPr>
              <a:t> </a:t>
            </a:r>
            <a:r>
              <a:rPr lang="en-US" altLang="pl-PL" sz="2000" dirty="0" err="1" smtClean="0">
                <a:solidFill>
                  <a:srgbClr val="000000"/>
                </a:solidFill>
                <a:latin typeface="Tahoma" panose="020B0604030504040204" pitchFamily="34" charset="0"/>
              </a:rPr>
              <a:t>einer</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Isomerisierung im Pansen</a:t>
            </a:r>
            <a:r>
              <a:rPr lang="en-US" altLang="pl-PL" sz="2000" dirty="0" smtClean="0">
                <a:solidFill>
                  <a:srgbClr val="000000"/>
                </a:solidFill>
                <a:latin typeface="Tahoma" panose="020B0604030504040204" pitchFamily="34" charset="0"/>
              </a:rPr>
              <a:t> unterliegen </a:t>
            </a:r>
            <a:r>
              <a:rPr lang="pl-PL" altLang="pl-PL" sz="2000" dirty="0">
                <a:solidFill>
                  <a:srgbClr val="000000"/>
                </a:solidFill>
                <a:latin typeface="Tahoma" panose="020B0604030504040204" pitchFamily="34" charset="0"/>
              </a:rPr>
              <a:t>(</a:t>
            </a:r>
            <a:r>
              <a:rPr lang="pl-PL" altLang="pl-PL" sz="2000" dirty="0" err="1" smtClean="0">
                <a:solidFill>
                  <a:srgbClr val="000000"/>
                </a:solidFill>
                <a:latin typeface="Tahoma" panose="020B0604030504040204" pitchFamily="34" charset="0"/>
              </a:rPr>
              <a:t>Linolsäure</a:t>
            </a:r>
            <a:r>
              <a:rPr lang="pl-PL" altLang="pl-PL" sz="2000" dirty="0" smtClean="0">
                <a:solidFill>
                  <a:srgbClr val="000000"/>
                </a:solidFill>
                <a:latin typeface="Tahoma" panose="020B0604030504040204" pitchFamily="34" charset="0"/>
              </a:rPr>
              <a:t>, </a:t>
            </a:r>
            <a:r>
              <a:rPr lang="el-GR" altLang="pl-PL" sz="2000" dirty="0" smtClean="0">
                <a:solidFill>
                  <a:srgbClr val="000000"/>
                </a:solidFill>
                <a:latin typeface="Tahoma" panose="020B0604030504040204" pitchFamily="34" charset="0"/>
              </a:rPr>
              <a:t>α-Linolensäure</a:t>
            </a:r>
            <a:r>
              <a:rPr lang="pl-PL" altLang="pl-PL" sz="2000" dirty="0" smtClean="0">
                <a:solidFill>
                  <a:srgbClr val="000000"/>
                </a:solidFill>
                <a:latin typeface="Tahoma" panose="020B0604030504040204" pitchFamily="34" charset="0"/>
                <a:cs typeface="Tahoma" panose="020B0604030504040204" pitchFamily="34" charset="0"/>
              </a:rPr>
              <a:t>, Ölsäure)</a:t>
            </a:r>
            <a:r>
              <a:rPr lang="en-US" altLang="pl-PL" sz="2000" dirty="0" smtClean="0">
                <a:solidFill>
                  <a:srgbClr val="000000"/>
                </a:solidFill>
                <a:latin typeface="Tahoma" panose="020B0604030504040204" pitchFamily="34" charset="0"/>
                <a:cs typeface="Tahoma" panose="020B0604030504040204" pitchFamily="34" charset="0"/>
              </a:rPr>
              <a:t>, </a:t>
            </a:r>
            <a:r>
              <a:rPr lang="pl-PL" altLang="pl-PL" sz="2000" dirty="0" err="1" smtClean="0">
                <a:solidFill>
                  <a:srgbClr val="000000"/>
                </a:solidFill>
                <a:latin typeface="Tahoma" panose="020B0604030504040204" pitchFamily="34" charset="0"/>
                <a:cs typeface="Tahoma" panose="020B0604030504040204" pitchFamily="34" charset="0"/>
              </a:rPr>
              <a:t>z.B.</a:t>
            </a:r>
            <a:r>
              <a:rPr lang="pl-PL" altLang="pl-PL" sz="2000" i="1" dirty="0" err="1">
                <a:solidFill>
                  <a:srgbClr val="000000"/>
                </a:solidFill>
                <a:latin typeface="Tahoma" panose="020B0604030504040204" pitchFamily="34" charset="0"/>
                <a:cs typeface="Tahoma" panose="020B0604030504040204" pitchFamily="34" charset="0"/>
              </a:rPr>
              <a:t> </a:t>
            </a:r>
            <a:r>
              <a:rPr lang="pl-PL" altLang="pl-PL" sz="2000" i="1" dirty="0">
                <a:solidFill>
                  <a:srgbClr val="000000"/>
                </a:solidFill>
                <a:latin typeface="Tahoma" panose="020B0604030504040204" pitchFamily="34" charset="0"/>
                <a:cs typeface="Tahoma" panose="020B0604030504040204" pitchFamily="34" charset="0"/>
              </a:rPr>
              <a:t>Butyrivibrio </a:t>
            </a:r>
            <a:r>
              <a:rPr lang="pl-PL" altLang="pl-PL" sz="2000" i="1" dirty="0" smtClean="0">
                <a:solidFill>
                  <a:srgbClr val="000000"/>
                </a:solidFill>
                <a:latin typeface="Tahoma" panose="020B0604030504040204" pitchFamily="34" charset="0"/>
                <a:cs typeface="Tahoma" panose="020B0604030504040204" pitchFamily="34" charset="0"/>
              </a:rPr>
              <a:t>fibrisolvens</a:t>
            </a:r>
            <a:endParaRPr lang="pl-PL" altLang="pl-PL" sz="2000" i="1" dirty="0">
              <a:solidFill>
                <a:srgbClr val="000000"/>
              </a:solidFill>
              <a:latin typeface="Times New Roman" panose="02020603050405020304" pitchFamily="18" charset="0"/>
            </a:endParaRPr>
          </a:p>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die beste Zusammensetzung von </a:t>
            </a:r>
            <a:r>
              <a:rPr lang="pl-PL" altLang="pl-PL" sz="2000" dirty="0" smtClean="0">
                <a:solidFill>
                  <a:srgbClr val="000000"/>
                </a:solidFill>
                <a:latin typeface="Tahoma" panose="020B0604030504040204" pitchFamily="34" charset="0"/>
              </a:rPr>
              <a:t>PUFA</a:t>
            </a:r>
            <a:r>
              <a:rPr lang="en-US" altLang="pl-PL" sz="2000" dirty="0">
                <a:solidFill>
                  <a:srgbClr val="000000"/>
                </a:solidFill>
                <a:latin typeface="Tahoma" panose="020B0604030504040204" pitchFamily="34" charset="0"/>
              </a:rPr>
              <a:t> tritt im Sommer auf</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in der </a:t>
            </a:r>
            <a:r>
              <a:rPr lang="en-US" altLang="pl-PL" sz="2000" dirty="0" smtClean="0">
                <a:solidFill>
                  <a:srgbClr val="000000"/>
                </a:solidFill>
                <a:latin typeface="Tahoma" panose="020B0604030504040204" pitchFamily="34" charset="0"/>
              </a:rPr>
              <a:t>Weidefütterung nimmt </a:t>
            </a:r>
            <a:r>
              <a:rPr lang="en-US" altLang="pl-PL" sz="2000" dirty="0">
                <a:solidFill>
                  <a:srgbClr val="000000"/>
                </a:solidFill>
                <a:latin typeface="Tahoma" panose="020B0604030504040204" pitchFamily="34" charset="0"/>
              </a:rPr>
              <a:t>die Δ9-desaturierte Aktivität </a:t>
            </a:r>
            <a:r>
              <a:rPr lang="en-US" altLang="pl-PL" sz="2000" dirty="0" smtClean="0">
                <a:solidFill>
                  <a:srgbClr val="000000"/>
                </a:solidFill>
                <a:latin typeface="Tahoma" panose="020B0604030504040204" pitchFamily="34" charset="0"/>
              </a:rPr>
              <a:t>zu, </a:t>
            </a:r>
            <a:r>
              <a:rPr lang="en-US" altLang="pl-PL" sz="2000" dirty="0">
                <a:solidFill>
                  <a:srgbClr val="000000"/>
                </a:solidFill>
                <a:latin typeface="Tahoma" panose="020B0604030504040204" pitchFamily="34" charset="0"/>
              </a:rPr>
              <a:t>die </a:t>
            </a:r>
            <a:r>
              <a:rPr lang="en-US" altLang="pl-PL" sz="2000" dirty="0" err="1" smtClean="0">
                <a:solidFill>
                  <a:srgbClr val="000000"/>
                </a:solidFill>
                <a:latin typeface="Tahoma" panose="020B0604030504040204" pitchFamily="34" charset="0"/>
              </a:rPr>
              <a:t>die</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Synthese von CLA in der Milchdrüse intensiviert.</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en-US" altLang="pl-PL" sz="2000" b="1" dirty="0">
                <a:solidFill>
                  <a:srgbClr val="000000"/>
                </a:solidFill>
                <a:latin typeface="Tahoma" panose="020B0604030504040204" pitchFamily="34" charset="0"/>
              </a:rPr>
              <a:t>Eine Alternative zur Weide ist die Einbeziehung von </a:t>
            </a:r>
            <a:r>
              <a:rPr lang="en-US" altLang="pl-PL" sz="2000" b="1" dirty="0" err="1" smtClean="0">
                <a:solidFill>
                  <a:srgbClr val="000000"/>
                </a:solidFill>
                <a:latin typeface="Tahoma" panose="020B0604030504040204" pitchFamily="34" charset="0"/>
              </a:rPr>
              <a:t>frischem</a:t>
            </a:r>
            <a:r>
              <a:rPr lang="en-US" altLang="pl-PL" sz="2000" b="1" dirty="0" smtClean="0">
                <a:solidFill>
                  <a:srgbClr val="000000"/>
                </a:solidFill>
                <a:latin typeface="Tahoma" panose="020B0604030504040204" pitchFamily="34" charset="0"/>
              </a:rPr>
              <a:t> </a:t>
            </a:r>
            <a:r>
              <a:rPr lang="pl-PL" altLang="pl-PL" sz="2000" b="1" dirty="0" smtClean="0">
                <a:solidFill>
                  <a:srgbClr val="000000"/>
                </a:solidFill>
                <a:latin typeface="Tahoma" panose="020B0604030504040204" pitchFamily="34" charset="0"/>
              </a:rPr>
              <a:t>gemähte</a:t>
            </a:r>
            <a:r>
              <a:rPr lang="de-DE" altLang="pl-PL" sz="2000" b="1" dirty="0" smtClean="0">
                <a:solidFill>
                  <a:srgbClr val="000000"/>
                </a:solidFill>
                <a:latin typeface="Tahoma" panose="020B0604030504040204" pitchFamily="34" charset="0"/>
              </a:rPr>
              <a:t>m</a:t>
            </a:r>
            <a:r>
              <a:rPr lang="pl-PL" altLang="pl-PL" sz="2000" b="1" dirty="0" smtClean="0">
                <a:solidFill>
                  <a:srgbClr val="000000"/>
                </a:solidFill>
                <a:latin typeface="Tahoma" panose="020B0604030504040204" pitchFamily="34" charset="0"/>
              </a:rPr>
              <a:t> Gras</a:t>
            </a:r>
            <a:r>
              <a:rPr lang="de-DE" altLang="pl-PL" sz="2000" b="1" dirty="0" smtClean="0">
                <a:solidFill>
                  <a:srgbClr val="000000"/>
                </a:solidFill>
                <a:latin typeface="Tahoma" panose="020B0604030504040204" pitchFamily="34" charset="0"/>
              </a:rPr>
              <a:t> in der TMR</a:t>
            </a:r>
            <a:r>
              <a:rPr lang="en-US" altLang="pl-PL" sz="2000" b="1" dirty="0" smtClean="0">
                <a:solidFill>
                  <a:srgbClr val="000000"/>
                </a:solidFill>
                <a:latin typeface="Tahoma" panose="020B0604030504040204" pitchFamily="34" charset="0"/>
              </a:rPr>
              <a:t>.</a:t>
            </a:r>
            <a:endParaRPr lang="pl-PL" altLang="pl-PL" sz="2000" b="1"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997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05775" y="107640"/>
            <a:ext cx="6512942" cy="936104"/>
          </a:xfrm>
        </p:spPr>
        <p:txBody>
          <a:bodyPr/>
          <a:lstStyle/>
          <a:p>
            <a:pPr algn="l"/>
            <a:r>
              <a:rPr lang="pl-PL" sz="2400" b="1" dirty="0" smtClean="0">
                <a:solidFill>
                  <a:srgbClr val="006600"/>
                </a:solidFill>
                <a:latin typeface="Tahoma" pitchFamily="34" charset="0"/>
              </a:rPr>
              <a:t>Hochwertige</a:t>
            </a:r>
            <a:r>
              <a:rPr lang="en-US" sz="2400" b="1" dirty="0">
                <a:solidFill>
                  <a:srgbClr val="006600"/>
                </a:solidFill>
                <a:latin typeface="Tahoma" pitchFamily="34" charset="0"/>
              </a:rPr>
              <a:t> </a:t>
            </a:r>
            <a:r>
              <a:rPr lang="en-US" sz="2400" b="1" dirty="0" err="1">
                <a:solidFill>
                  <a:srgbClr val="006600"/>
                </a:solidFill>
                <a:latin typeface="Tahoma" pitchFamily="34" charset="0"/>
              </a:rPr>
              <a:t>Milch</a:t>
            </a:r>
            <a:r>
              <a:rPr lang="en-US" sz="2400" b="1" dirty="0">
                <a:solidFill>
                  <a:srgbClr val="006600"/>
                </a:solidFill>
                <a:latin typeface="Tahoma" pitchFamily="34" charset="0"/>
              </a:rPr>
              <a:t> </a:t>
            </a:r>
            <a:r>
              <a:rPr lang="en-US" sz="2400" b="1" dirty="0" smtClean="0">
                <a:solidFill>
                  <a:srgbClr val="006600"/>
                </a:solidFill>
                <a:latin typeface="Tahoma" pitchFamily="34" charset="0"/>
              </a:rPr>
              <a:t>von </a:t>
            </a:r>
            <a:r>
              <a:rPr lang="en-US" sz="2400" b="1" dirty="0" err="1" smtClean="0">
                <a:solidFill>
                  <a:srgbClr val="006600"/>
                </a:solidFill>
                <a:latin typeface="Tahoma" pitchFamily="34" charset="0"/>
              </a:rPr>
              <a:t>Kühen</a:t>
            </a:r>
            <a:r>
              <a:rPr lang="en-US" sz="2400" dirty="0" smtClean="0">
                <a:solidFill>
                  <a:srgbClr val="006600"/>
                </a:solidFill>
                <a:latin typeface="Tahoma" pitchFamily="34" charset="0"/>
              </a:rPr>
              <a:t> </a:t>
            </a:r>
            <a:r>
              <a:rPr lang="en-US" sz="2400" b="1" dirty="0" err="1" smtClean="0">
                <a:solidFill>
                  <a:srgbClr val="006600"/>
                </a:solidFill>
                <a:latin typeface="Tahoma" pitchFamily="34" charset="0"/>
              </a:rPr>
              <a:t>mit</a:t>
            </a:r>
            <a:r>
              <a:rPr lang="en-US" sz="2400" b="1" dirty="0" smtClean="0">
                <a:solidFill>
                  <a:srgbClr val="006600"/>
                </a:solidFill>
                <a:latin typeface="Tahoma" pitchFamily="34" charset="0"/>
              </a:rPr>
              <a:t> </a:t>
            </a:r>
            <a:r>
              <a:rPr lang="en-US" sz="2400" b="1" dirty="0" err="1" smtClean="0">
                <a:solidFill>
                  <a:srgbClr val="006600"/>
                </a:solidFill>
                <a:latin typeface="Tahoma" pitchFamily="34" charset="0"/>
              </a:rPr>
              <a:t>Graslandfutter</a:t>
            </a:r>
            <a:endParaRPr lang="en-US" sz="2400" b="1" dirty="0">
              <a:solidFill>
                <a:srgbClr val="006600"/>
              </a:solidFill>
              <a:latin typeface="Tahoma" pitchFamily="34" charset="0"/>
            </a:endParaRPr>
          </a:p>
        </p:txBody>
      </p:sp>
      <p:sp>
        <p:nvSpPr>
          <p:cNvPr id="4" name="Symbol zastępczy zawartości 3"/>
          <p:cNvSpPr>
            <a:spLocks noGrp="1"/>
          </p:cNvSpPr>
          <p:nvPr>
            <p:ph idx="1"/>
          </p:nvPr>
        </p:nvSpPr>
        <p:spPr>
          <a:xfrm>
            <a:off x="395536" y="1268761"/>
            <a:ext cx="8223974" cy="3960440"/>
          </a:xfrm>
        </p:spPr>
        <p:txBody>
          <a:bodyPr/>
          <a:lstStyle/>
          <a:p>
            <a:pPr marL="0" indent="0">
              <a:lnSpc>
                <a:spcPct val="93000"/>
              </a:lnSpc>
              <a:spcBef>
                <a:spcPct val="40000"/>
              </a:spcBef>
              <a:buClr>
                <a:srgbClr val="000000"/>
              </a:buClr>
              <a:buSzPct val="100000"/>
              <a:buNone/>
            </a:pPr>
            <a:r>
              <a:rPr lang="en-US" altLang="pl-PL" sz="2000" dirty="0">
                <a:solidFill>
                  <a:srgbClr val="000000"/>
                </a:solidFill>
                <a:latin typeface="Tahoma" panose="020B0604030504040204" pitchFamily="34" charset="0"/>
              </a:rPr>
              <a:t>Merkmale der Milch von Tieren, </a:t>
            </a:r>
            <a:r>
              <a:rPr lang="en-US" altLang="pl-PL" sz="2000" dirty="0" smtClean="0">
                <a:solidFill>
                  <a:srgbClr val="000000"/>
                </a:solidFill>
                <a:latin typeface="Tahoma" panose="020B0604030504040204" pitchFamily="34" charset="0"/>
              </a:rPr>
              <a:t>die auf </a:t>
            </a:r>
            <a:r>
              <a:rPr lang="en-US" altLang="pl-PL" sz="2000" dirty="0" err="1" smtClean="0">
                <a:solidFill>
                  <a:srgbClr val="000000"/>
                </a:solidFill>
                <a:latin typeface="Tahoma" panose="020B0604030504040204" pitchFamily="34" charset="0"/>
              </a:rPr>
              <a:t>Weide</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oder</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mit</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Frischgras</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gefüttert</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werden</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pl-PL" altLang="pl-PL" sz="2000" dirty="0" err="1" smtClean="0">
                <a:solidFill>
                  <a:srgbClr val="000000"/>
                </a:solidFill>
                <a:latin typeface="Tahoma" panose="020B0604030504040204" pitchFamily="34" charset="0"/>
              </a:rPr>
              <a:t>erhöhter</a:t>
            </a:r>
            <a:r>
              <a:rPr lang="pl-PL" altLang="pl-PL" sz="2000" dirty="0" err="1">
                <a:solidFill>
                  <a:srgbClr val="000000"/>
                </a:solidFill>
                <a:latin typeface="Tahoma" panose="020B0604030504040204" pitchFamily="34" charset="0"/>
              </a:rPr>
              <a:t> Gehalt</a:t>
            </a:r>
            <a:r>
              <a:rPr lang="pl-PL" altLang="pl-PL" sz="2000" dirty="0">
                <a:solidFill>
                  <a:srgbClr val="000000"/>
                </a:solidFill>
                <a:latin typeface="Tahoma" panose="020B0604030504040204" pitchFamily="34" charset="0"/>
              </a:rPr>
              <a:t> an </a:t>
            </a:r>
            <a:r>
              <a:rPr lang="pl-PL" altLang="pl-PL" sz="2000" dirty="0" err="1">
                <a:solidFill>
                  <a:srgbClr val="000000"/>
                </a:solidFill>
                <a:latin typeface="Tahoma" panose="020B0604030504040204" pitchFamily="34" charset="0"/>
              </a:rPr>
              <a:t>essentiellen Fettsäuren</a:t>
            </a:r>
            <a:r>
              <a:rPr lang="pl-PL" altLang="pl-PL" sz="2000" dirty="0">
                <a:solidFill>
                  <a:srgbClr val="000000"/>
                </a:solidFill>
                <a:latin typeface="Tahoma" panose="020B0604030504040204" pitchFamily="34" charset="0"/>
              </a:rPr>
              <a:t> (MUFA und PUFA) Omega-3</a:t>
            </a:r>
            <a:r>
              <a:rPr lang="el-GR" altLang="pl-PL" sz="2000" dirty="0">
                <a:solidFill>
                  <a:srgbClr val="000000"/>
                </a:solidFill>
                <a:latin typeface="Tahoma" panose="020B0604030504040204" pitchFamily="34" charset="0"/>
              </a:rPr>
              <a:t> (α-Linolensäure</a:t>
            </a:r>
            <a:r>
              <a:rPr lang="pl-PL" altLang="pl-PL" sz="2000" dirty="0" smtClean="0">
                <a:solidFill>
                  <a:srgbClr val="000000"/>
                </a:solidFill>
                <a:latin typeface="Tahoma" panose="020B0604030504040204" pitchFamily="34" charset="0"/>
              </a:rPr>
              <a:t>), </a:t>
            </a:r>
            <a:r>
              <a:rPr lang="pl-PL" altLang="pl-PL" sz="2000" dirty="0">
                <a:solidFill>
                  <a:srgbClr val="000000"/>
                </a:solidFill>
                <a:latin typeface="Tahoma" panose="020B0604030504040204" pitchFamily="34" charset="0"/>
              </a:rPr>
              <a:t>Omega-6 (</a:t>
            </a:r>
            <a:r>
              <a:rPr lang="pl-PL" altLang="pl-PL" sz="2000" dirty="0" err="1">
                <a:solidFill>
                  <a:srgbClr val="000000"/>
                </a:solidFill>
                <a:latin typeface="Tahoma" panose="020B0604030504040204" pitchFamily="34" charset="0"/>
              </a:rPr>
              <a:t>Linolsäure</a:t>
            </a:r>
            <a:r>
              <a:rPr lang="pl-PL" altLang="pl-PL" sz="2000" dirty="0" smtClean="0">
                <a:solidFill>
                  <a:srgbClr val="000000"/>
                </a:solidFill>
                <a:latin typeface="Tahoma" panose="020B0604030504040204" pitchFamily="34" charset="0"/>
              </a:rPr>
              <a:t>), </a:t>
            </a:r>
            <a:r>
              <a:rPr lang="pl-PL" altLang="pl-PL" sz="2000" dirty="0">
                <a:solidFill>
                  <a:srgbClr val="000000"/>
                </a:solidFill>
                <a:latin typeface="Tahoma" panose="020B0604030504040204" pitchFamily="34" charset="0"/>
              </a:rPr>
              <a:t>CLA </a:t>
            </a:r>
            <a:r>
              <a:rPr lang="pl-PL" altLang="pl-PL" sz="2000" dirty="0" err="1">
                <a:solidFill>
                  <a:srgbClr val="000000"/>
                </a:solidFill>
                <a:latin typeface="Tahoma" panose="020B0604030504040204" pitchFamily="34" charset="0"/>
              </a:rPr>
              <a:t>Iso</a:t>
            </a:r>
            <a:r>
              <a:rPr lang="pl-PL" altLang="pl-PL" sz="2000" dirty="0" smtClean="0">
                <a:solidFill>
                  <a:srgbClr val="000000"/>
                </a:solidFill>
                <a:latin typeface="Tahoma" panose="020B0604030504040204" pitchFamily="34" charset="0"/>
              </a:rPr>
              <a:t/>
            </a:r>
            <a:br>
              <a:rPr lang="pl-PL" altLang="pl-PL" sz="2000" dirty="0" smtClean="0">
                <a:solidFill>
                  <a:srgbClr val="000000"/>
                </a:solidFill>
                <a:latin typeface="Tahoma" panose="020B0604030504040204" pitchFamily="34" charset="0"/>
              </a:rPr>
            </a:br>
            <a:r>
              <a:rPr lang="pl-PL" altLang="pl-PL" sz="2000" dirty="0" smtClean="0">
                <a:solidFill>
                  <a:srgbClr val="000000"/>
                </a:solidFill>
                <a:latin typeface="Tahoma" panose="020B0604030504040204" pitchFamily="34" charset="0"/>
              </a:rPr>
              <a:t>cis-9 trans-11</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pl-PL" altLang="pl-PL" sz="2000" dirty="0">
                <a:solidFill>
                  <a:srgbClr val="000000"/>
                </a:solidFill>
                <a:latin typeface="Tahoma" panose="020B0604030504040204" pitchFamily="34" charset="0"/>
              </a:rPr>
              <a:t>höherer Gehalt an Antioxidantien - </a:t>
            </a:r>
            <a:r>
              <a:rPr lang="pl-PL" altLang="pl-PL" sz="2000" dirty="0" smtClean="0">
                <a:solidFill>
                  <a:srgbClr val="000000"/>
                </a:solidFill>
                <a:latin typeface="Tahoma" panose="020B0604030504040204" pitchFamily="34" charset="0"/>
              </a:rPr>
              <a:t>Carotinoide, Flavonoide, Tocopherol</a:t>
            </a:r>
            <a:r>
              <a:rPr lang="el-GR" altLang="pl-PL" sz="2000" dirty="0" smtClean="0">
                <a:solidFill>
                  <a:srgbClr val="000000"/>
                </a:solidFill>
                <a:latin typeface="Tahoma" panose="020B0604030504040204" pitchFamily="34" charset="0"/>
              </a:rPr>
              <a:t> </a:t>
            </a:r>
            <a:r>
              <a:rPr lang="el-GR" altLang="pl-PL" sz="2000" dirty="0">
                <a:solidFill>
                  <a:srgbClr val="000000"/>
                </a:solidFill>
                <a:latin typeface="Tahoma" panose="020B0604030504040204" pitchFamily="34" charset="0"/>
              </a:rPr>
              <a:t>(β-Carotin</a:t>
            </a:r>
            <a:r>
              <a:rPr lang="pl-PL" altLang="pl-PL" sz="2000" dirty="0" smtClean="0">
                <a:solidFill>
                  <a:srgbClr val="000000"/>
                </a:solidFill>
                <a:latin typeface="Tahoma" panose="020B0604030504040204" pitchFamily="34" charset="0"/>
              </a:rPr>
              <a:t>, Lutein, </a:t>
            </a:r>
            <a:r>
              <a:rPr lang="pl-PL" altLang="pl-PL" sz="2000" dirty="0" err="1">
                <a:solidFill>
                  <a:srgbClr val="000000"/>
                </a:solidFill>
                <a:latin typeface="Tahoma" panose="020B0604030504040204" pitchFamily="34" charset="0"/>
              </a:rPr>
              <a:t>aktive</a:t>
            </a:r>
            <a:r>
              <a:rPr lang="pl-PL" altLang="pl-PL" sz="2000" dirty="0">
                <a:solidFill>
                  <a:srgbClr val="000000"/>
                </a:solidFill>
                <a:latin typeface="Tahoma" panose="020B0604030504040204" pitchFamily="34" charset="0"/>
              </a:rPr>
              <a:t> Form von </a:t>
            </a:r>
            <a:r>
              <a:rPr lang="pl-PL" altLang="pl-PL" sz="2000" dirty="0" err="1">
                <a:solidFill>
                  <a:srgbClr val="000000"/>
                </a:solidFill>
                <a:latin typeface="Tahoma" panose="020B0604030504040204" pitchFamily="34" charset="0"/>
              </a:rPr>
              <a:t>Vitamin</a:t>
            </a:r>
            <a:r>
              <a:rPr lang="pl-PL" altLang="pl-PL" sz="2000" dirty="0" smtClean="0">
                <a:solidFill>
                  <a:srgbClr val="000000"/>
                </a:solidFill>
                <a:latin typeface="Tahoma" panose="020B0604030504040204" pitchFamily="34" charset="0"/>
              </a:rPr>
              <a:t> E) </a:t>
            </a:r>
            <a:br>
              <a:rPr lang="pl-PL" altLang="pl-PL" sz="2000" dirty="0" smtClean="0">
                <a:solidFill>
                  <a:srgbClr val="000000"/>
                </a:solidFill>
                <a:latin typeface="Tahoma" panose="020B0604030504040204" pitchFamily="34" charset="0"/>
              </a:rPr>
            </a:br>
            <a:r>
              <a:rPr lang="el-GR" altLang="pl-PL" sz="2000" dirty="0" smtClean="0">
                <a:solidFill>
                  <a:srgbClr val="000000"/>
                </a:solidFill>
                <a:latin typeface="Tahoma" panose="020B0604030504040204" pitchFamily="34" charset="0"/>
              </a:rPr>
              <a:t>α-Tocopherol</a:t>
            </a:r>
            <a:r>
              <a:rPr lang="pl-PL" altLang="pl-PL" sz="2000" dirty="0">
                <a:solidFill>
                  <a:srgbClr val="000000"/>
                </a:solidFill>
                <a:latin typeface="Tahoma" panose="020B0604030504040204" pitchFamily="34" charset="0"/>
              </a:rPr>
              <a:t>)</a:t>
            </a:r>
          </a:p>
          <a:p>
            <a:pPr>
              <a:lnSpc>
                <a:spcPct val="93000"/>
              </a:lnSpc>
              <a:spcBef>
                <a:spcPct val="40000"/>
              </a:spcBef>
              <a:buClr>
                <a:srgbClr val="000000"/>
              </a:buClr>
              <a:buSzPct val="100000"/>
            </a:pPr>
            <a:r>
              <a:rPr lang="en-US" altLang="pl-PL" sz="2000" dirty="0" err="1" smtClean="0">
                <a:solidFill>
                  <a:srgbClr val="000000"/>
                </a:solidFill>
                <a:latin typeface="Tahoma" panose="020B0604030504040204" pitchFamily="34" charset="0"/>
              </a:rPr>
              <a:t>bessere</a:t>
            </a:r>
            <a:r>
              <a:rPr lang="en-US" altLang="pl-PL" sz="2000" dirty="0" err="1">
                <a:solidFill>
                  <a:srgbClr val="000000"/>
                </a:solidFill>
                <a:latin typeface="Tahoma" panose="020B0604030504040204" pitchFamily="34" charset="0"/>
              </a:rPr>
              <a:t> Aroma-</a:t>
            </a:r>
            <a:r>
              <a:rPr lang="en-US" altLang="pl-PL" sz="2000" dirty="0">
                <a:solidFill>
                  <a:srgbClr val="000000"/>
                </a:solidFill>
                <a:latin typeface="Tahoma" panose="020B0604030504040204" pitchFamily="34" charset="0"/>
              </a:rPr>
              <a:t> und </a:t>
            </a:r>
            <a:r>
              <a:rPr lang="en-US" altLang="pl-PL" sz="2000" dirty="0" smtClean="0">
                <a:solidFill>
                  <a:srgbClr val="000000"/>
                </a:solidFill>
                <a:latin typeface="Tahoma" panose="020B0604030504040204" pitchFamily="34" charset="0"/>
              </a:rPr>
              <a:t>Geschmackswerte</a:t>
            </a:r>
            <a:endParaRPr lang="pl-PL" altLang="pl-PL" sz="2000" dirty="0">
              <a:solidFill>
                <a:srgbClr val="000000"/>
              </a:solidFill>
              <a:latin typeface="Tahoma" panose="020B0604030504040204" pitchFamily="34" charset="0"/>
            </a:endParaRPr>
          </a:p>
          <a:p>
            <a:pPr marL="0" indent="0">
              <a:lnSpc>
                <a:spcPct val="93000"/>
              </a:lnSpc>
              <a:spcBef>
                <a:spcPct val="40000"/>
              </a:spcBef>
              <a:buClr>
                <a:srgbClr val="000000"/>
              </a:buClr>
              <a:buSzPct val="100000"/>
              <a:buNone/>
            </a:pPr>
            <a:endParaRPr lang="pl-PL" altLang="pl-PL" sz="2400" b="1" dirty="0" smtClean="0">
              <a:solidFill>
                <a:srgbClr val="000000"/>
              </a:solidFill>
              <a:latin typeface="Tahoma" panose="020B0604030504040204" pitchFamily="34" charset="0"/>
            </a:endParaRPr>
          </a:p>
          <a:p>
            <a:pPr marL="0" indent="0">
              <a:lnSpc>
                <a:spcPct val="93000"/>
              </a:lnSpc>
              <a:spcBef>
                <a:spcPct val="40000"/>
              </a:spcBef>
              <a:buClr>
                <a:srgbClr val="000000"/>
              </a:buClr>
              <a:buSzPct val="100000"/>
              <a:buNone/>
            </a:pP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33338" y="5668759"/>
            <a:ext cx="9110662" cy="401637"/>
          </a:xfrm>
          <a:prstGeom prst="rect">
            <a:avLst/>
          </a:prstGeom>
          <a:solidFill>
            <a:schemeClr val="bg1"/>
          </a:solidFill>
          <a:ln>
            <a:noFill/>
          </a:ln>
          <a:extLst/>
        </p:spPr>
        <p:txBody>
          <a:bodyPr lIns="0" tIns="0" rIns="0" bIns="0">
            <a:spAutoFit/>
          </a:bodyPr>
          <a:lstStyle>
            <a:lvl1pPr marL="536575" indent="-536575" eaLnBrk="0" hangingPunct="0">
              <a:tabLst>
                <a:tab pos="0" algn="l"/>
              </a:tabLst>
              <a:defRPr sz="2000">
                <a:solidFill>
                  <a:schemeClr val="bg1"/>
                </a:solidFill>
                <a:latin typeface="Arial" panose="020B0604020202020204" pitchFamily="34" charset="0"/>
              </a:defRPr>
            </a:lvl1pPr>
            <a:lvl2pPr marL="742950" indent="-285750" eaLnBrk="0" hangingPunct="0">
              <a:tabLst>
                <a:tab pos="0" algn="l"/>
              </a:tabLst>
              <a:defRPr sz="2000">
                <a:solidFill>
                  <a:schemeClr val="bg1"/>
                </a:solidFill>
                <a:latin typeface="Arial" panose="020B0604020202020204" pitchFamily="34" charset="0"/>
              </a:defRPr>
            </a:lvl2pPr>
            <a:lvl3pPr marL="1143000" indent="-228600" eaLnBrk="0" hangingPunct="0">
              <a:tabLst>
                <a:tab pos="0" algn="l"/>
              </a:tabLst>
              <a:defRPr sz="2000">
                <a:solidFill>
                  <a:schemeClr val="bg1"/>
                </a:solidFill>
                <a:latin typeface="Arial" panose="020B0604020202020204" pitchFamily="34" charset="0"/>
              </a:defRPr>
            </a:lvl3pPr>
            <a:lvl4pPr marL="1600200" indent="-228600" eaLnBrk="0" hangingPunct="0">
              <a:tabLst>
                <a:tab pos="0" algn="l"/>
              </a:tabLst>
              <a:defRPr sz="2000">
                <a:solidFill>
                  <a:schemeClr val="bg1"/>
                </a:solidFill>
                <a:latin typeface="Arial" panose="020B0604020202020204" pitchFamily="34" charset="0"/>
              </a:defRPr>
            </a:lvl4pPr>
            <a:lvl5pPr marL="2057400" indent="-228600" eaLnBrk="0" hangingPunct="0">
              <a:tabLst>
                <a:tab pos="0" algn="l"/>
              </a:tabLst>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9pPr>
          </a:lstStyle>
          <a:p>
            <a:pPr algn="ctr" defTabSz="449263" eaLnBrk="1" fontAlgn="base" hangingPunct="1">
              <a:lnSpc>
                <a:spcPct val="93000"/>
              </a:lnSpc>
              <a:spcBef>
                <a:spcPct val="40000"/>
              </a:spcBef>
              <a:spcAft>
                <a:spcPct val="0"/>
              </a:spcAft>
              <a:buClr>
                <a:srgbClr val="000000"/>
              </a:buClr>
              <a:buSzPct val="100000"/>
              <a:buFont typeface="Arial" panose="020B0604020202020204" pitchFamily="34" charset="0"/>
              <a:buNone/>
              <a:defRPr/>
            </a:pPr>
            <a:r>
              <a:rPr lang="pl-PL" altLang="pl-PL" sz="2800" b="1" i="1" dirty="0" smtClean="0">
                <a:solidFill>
                  <a:srgbClr val="000000"/>
                </a:solidFill>
                <a:latin typeface="Tahoma" panose="020B0604030504040204" pitchFamily="34" charset="0"/>
              </a:rPr>
              <a:t>Vom </a:t>
            </a:r>
            <a:r>
              <a:rPr lang="pl-PL" altLang="pl-PL" sz="2800" b="1" i="1" dirty="0" err="1" smtClean="0">
                <a:solidFill>
                  <a:srgbClr val="000000"/>
                </a:solidFill>
                <a:latin typeface="Tahoma" panose="020B0604030504040204" pitchFamily="34" charset="0"/>
              </a:rPr>
              <a:t>Gras</a:t>
            </a:r>
            <a:r>
              <a:rPr lang="pl-PL" altLang="pl-PL" sz="2800" b="1" i="1" dirty="0" smtClean="0">
                <a:solidFill>
                  <a:srgbClr val="000000"/>
                </a:solidFill>
                <a:latin typeface="Tahoma" panose="020B0604030504040204" pitchFamily="34" charset="0"/>
              </a:rPr>
              <a:t> zum </a:t>
            </a:r>
            <a:r>
              <a:rPr lang="pl-PL" altLang="pl-PL" sz="2800" b="1" i="1" dirty="0" err="1" smtClean="0">
                <a:solidFill>
                  <a:srgbClr val="000000"/>
                </a:solidFill>
                <a:latin typeface="Tahoma" panose="020B0604030504040204" pitchFamily="34" charset="0"/>
              </a:rPr>
              <a:t>Glas</a:t>
            </a:r>
            <a:endParaRPr lang="pl-PL" altLang="pl-PL" sz="2800" b="1" i="1" dirty="0" smtClean="0">
              <a:solidFill>
                <a:srgbClr val="000000"/>
              </a:solidFill>
              <a:latin typeface="Tahoma" panose="020B0604030504040204" pitchFamily="34" charset="0"/>
            </a:endParaRPr>
          </a:p>
        </p:txBody>
      </p:sp>
      <p:sp>
        <p:nvSpPr>
          <p:cNvPr id="6" name="Text Box 7"/>
          <p:cNvSpPr txBox="1">
            <a:spLocks noChangeArrowheads="1"/>
          </p:cNvSpPr>
          <p:nvPr/>
        </p:nvSpPr>
        <p:spPr bwMode="auto">
          <a:xfrm>
            <a:off x="251520" y="5805264"/>
            <a:ext cx="1893869" cy="26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9pPr>
          </a:lstStyle>
          <a:p>
            <a:pPr defTabSz="449263" eaLnBrk="1" fontAlgn="base" hangingPunct="1">
              <a:lnSpc>
                <a:spcPct val="93000"/>
              </a:lnSpc>
              <a:spcBef>
                <a:spcPct val="50000"/>
              </a:spcBef>
              <a:spcAft>
                <a:spcPct val="0"/>
              </a:spcAft>
              <a:buClr>
                <a:srgbClr val="000000"/>
              </a:buClr>
              <a:buSzPct val="100000"/>
              <a:defRPr/>
            </a:pPr>
            <a:r>
              <a:rPr lang="pl-PL" altLang="pl-PL" sz="1400" dirty="0" err="1" smtClean="0">
                <a:solidFill>
                  <a:srgbClr val="000000"/>
                </a:solidFill>
                <a:latin typeface="Tahoma" panose="020B0604030504040204" pitchFamily="34" charset="0"/>
              </a:rPr>
              <a:t>Scollan</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et al., </a:t>
            </a:r>
            <a:r>
              <a:rPr lang="pl-PL" altLang="pl-PL" sz="1400" dirty="0" smtClean="0">
                <a:solidFill>
                  <a:srgbClr val="000000"/>
                </a:solidFill>
                <a:latin typeface="Tahoma" panose="020B0604030504040204" pitchFamily="34" charset="0"/>
              </a:rPr>
              <a:t>2005</a:t>
            </a:r>
          </a:p>
        </p:txBody>
      </p:sp>
    </p:spTree>
    <p:extLst>
      <p:ext uri="{BB962C8B-B14F-4D97-AF65-F5344CB8AC3E}">
        <p14:creationId xmlns:p14="http://schemas.microsoft.com/office/powerpoint/2010/main" val="169650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29804" y="236796"/>
            <a:ext cx="6890196" cy="936104"/>
          </a:xfrm>
        </p:spPr>
        <p:txBody>
          <a:bodyPr/>
          <a:lstStyle/>
          <a:p>
            <a:pPr algn="l"/>
            <a:r>
              <a:rPr lang="en-US" sz="2000" b="1" dirty="0" smtClean="0">
                <a:solidFill>
                  <a:srgbClr val="006600"/>
                </a:solidFill>
                <a:latin typeface="Tahoma" pitchFamily="34" charset="0"/>
              </a:rPr>
              <a:t>LCA-</a:t>
            </a:r>
            <a:r>
              <a:rPr lang="en-US" sz="2000" b="1" dirty="0" err="1" smtClean="0">
                <a:solidFill>
                  <a:srgbClr val="006600"/>
                </a:solidFill>
                <a:latin typeface="Tahoma" pitchFamily="34" charset="0"/>
              </a:rPr>
              <a:t>Gehalt</a:t>
            </a:r>
            <a:r>
              <a:rPr lang="en-US" sz="2000" b="1" dirty="0" smtClean="0">
                <a:solidFill>
                  <a:srgbClr val="006600"/>
                </a:solidFill>
                <a:latin typeface="Tahoma" pitchFamily="34" charset="0"/>
              </a:rPr>
              <a:t> </a:t>
            </a:r>
            <a:r>
              <a:rPr lang="en-US" sz="2000" b="1" dirty="0">
                <a:solidFill>
                  <a:srgbClr val="006600"/>
                </a:solidFill>
                <a:latin typeface="Tahoma" pitchFamily="34" charset="0"/>
              </a:rPr>
              <a:t>in Lebensmitteln in Abhängigkeit vom Fütterungssystem </a:t>
            </a:r>
            <a:r>
              <a:rPr lang="en-US" sz="2000" b="1" dirty="0" smtClean="0">
                <a:solidFill>
                  <a:srgbClr val="006600"/>
                </a:solidFill>
                <a:latin typeface="Tahoma" pitchFamily="34" charset="0"/>
              </a:rPr>
              <a:t>(</a:t>
            </a:r>
            <a:r>
              <a:rPr lang="pl-PL" sz="2000" b="1" dirty="0" smtClean="0">
                <a:solidFill>
                  <a:srgbClr val="006600"/>
                </a:solidFill>
                <a:latin typeface="Tahoma" pitchFamily="34" charset="0"/>
              </a:rPr>
              <a:t>in % des </a:t>
            </a:r>
            <a:r>
              <a:rPr lang="en-US" sz="2000" b="1" dirty="0" smtClean="0">
                <a:solidFill>
                  <a:srgbClr val="006600"/>
                </a:solidFill>
                <a:latin typeface="Tahoma" pitchFamily="34" charset="0"/>
              </a:rPr>
              <a:t>Fetts</a:t>
            </a:r>
            <a:r>
              <a:rPr lang="pl-PL" sz="2000" b="1" dirty="0" smtClean="0">
                <a:solidFill>
                  <a:srgbClr val="006600"/>
                </a:solidFill>
                <a:latin typeface="Tahoma" pitchFamily="34" charset="0"/>
              </a:rPr>
              <a:t>)</a:t>
            </a:r>
            <a:endParaRPr lang="en-US" sz="2000" b="1" dirty="0">
              <a:solidFill>
                <a:srgbClr val="006600"/>
              </a:solidFill>
              <a:latin typeface="Tahoma"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ymbol zastępczy zawartości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7200" y="1551684"/>
            <a:ext cx="8218488" cy="4386146"/>
          </a:xfrm>
          <a:prstGeom prst="rect">
            <a:avLst/>
          </a:prstGeom>
        </p:spPr>
      </p:pic>
      <p:sp>
        <p:nvSpPr>
          <p:cNvPr id="8" name="Text Box 7"/>
          <p:cNvSpPr txBox="1">
            <a:spLocks noChangeArrowheads="1"/>
          </p:cNvSpPr>
          <p:nvPr/>
        </p:nvSpPr>
        <p:spPr bwMode="auto">
          <a:xfrm>
            <a:off x="251520" y="5805264"/>
            <a:ext cx="1893869" cy="26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9pPr>
          </a:lstStyle>
          <a:p>
            <a:pPr defTabSz="449263" eaLnBrk="1" fontAlgn="base" hangingPunct="1">
              <a:lnSpc>
                <a:spcPct val="93000"/>
              </a:lnSpc>
              <a:spcBef>
                <a:spcPct val="50000"/>
              </a:spcBef>
              <a:spcAft>
                <a:spcPct val="0"/>
              </a:spcAft>
              <a:buClr>
                <a:srgbClr val="000000"/>
              </a:buClr>
              <a:buSzPct val="100000"/>
              <a:defRPr/>
            </a:pPr>
            <a:r>
              <a:rPr lang="pl-PL" altLang="pl-PL" sz="1400" dirty="0" err="1" smtClean="0">
                <a:solidFill>
                  <a:srgbClr val="000000"/>
                </a:solidFill>
                <a:latin typeface="Tahoma" panose="020B0604030504040204" pitchFamily="34" charset="0"/>
              </a:rPr>
              <a:t>Khanal</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et al., </a:t>
            </a:r>
            <a:r>
              <a:rPr lang="pl-PL" altLang="pl-PL" sz="1400" dirty="0" smtClean="0">
                <a:solidFill>
                  <a:srgbClr val="000000"/>
                </a:solidFill>
                <a:latin typeface="Tahoma" panose="020B0604030504040204" pitchFamily="34" charset="0"/>
              </a:rPr>
              <a:t>2003</a:t>
            </a:r>
          </a:p>
        </p:txBody>
      </p:sp>
      <p:sp>
        <p:nvSpPr>
          <p:cNvPr id="5" name="Textfeld 4"/>
          <p:cNvSpPr txBox="1"/>
          <p:nvPr/>
        </p:nvSpPr>
        <p:spPr>
          <a:xfrm>
            <a:off x="2441275" y="4951562"/>
            <a:ext cx="1224951" cy="369332"/>
          </a:xfrm>
          <a:prstGeom prst="rect">
            <a:avLst/>
          </a:prstGeom>
          <a:solidFill>
            <a:schemeClr val="bg1"/>
          </a:solidFill>
        </p:spPr>
        <p:txBody>
          <a:bodyPr wrap="square" rtlCol="0">
            <a:spAutoFit/>
          </a:bodyPr>
          <a:lstStyle/>
          <a:p>
            <a:pPr defTabSz="457200"/>
            <a:r>
              <a:rPr lang="en-US" dirty="0" err="1">
                <a:solidFill>
                  <a:prstClr val="black"/>
                </a:solidFill>
              </a:rPr>
              <a:t>Rohmilch</a:t>
            </a:r>
            <a:endParaRPr lang="en-US" dirty="0">
              <a:solidFill>
                <a:prstClr val="black"/>
              </a:solidFill>
            </a:endParaRPr>
          </a:p>
        </p:txBody>
      </p:sp>
      <p:sp>
        <p:nvSpPr>
          <p:cNvPr id="9" name="Textfeld 8"/>
          <p:cNvSpPr txBox="1"/>
          <p:nvPr/>
        </p:nvSpPr>
        <p:spPr>
          <a:xfrm>
            <a:off x="5932098" y="4989275"/>
            <a:ext cx="1754038" cy="369332"/>
          </a:xfrm>
          <a:prstGeom prst="rect">
            <a:avLst/>
          </a:prstGeom>
          <a:solidFill>
            <a:schemeClr val="bg1"/>
          </a:solidFill>
        </p:spPr>
        <p:txBody>
          <a:bodyPr wrap="square" rtlCol="0">
            <a:spAutoFit/>
          </a:bodyPr>
          <a:lstStyle/>
          <a:p>
            <a:pPr defTabSz="457200"/>
            <a:r>
              <a:rPr lang="en-US" dirty="0" err="1">
                <a:solidFill>
                  <a:prstClr val="black"/>
                </a:solidFill>
              </a:rPr>
              <a:t>Gereifter</a:t>
            </a:r>
            <a:r>
              <a:rPr lang="en-US" dirty="0">
                <a:solidFill>
                  <a:prstClr val="black"/>
                </a:solidFill>
              </a:rPr>
              <a:t> </a:t>
            </a:r>
            <a:r>
              <a:rPr lang="en-US" dirty="0" err="1">
                <a:solidFill>
                  <a:prstClr val="black"/>
                </a:solidFill>
              </a:rPr>
              <a:t>Käse</a:t>
            </a:r>
            <a:endParaRPr lang="en-US" dirty="0">
              <a:solidFill>
                <a:prstClr val="black"/>
              </a:solidFill>
            </a:endParaRPr>
          </a:p>
        </p:txBody>
      </p:sp>
      <p:sp>
        <p:nvSpPr>
          <p:cNvPr id="10" name="Textfeld 9"/>
          <p:cNvSpPr txBox="1"/>
          <p:nvPr/>
        </p:nvSpPr>
        <p:spPr>
          <a:xfrm>
            <a:off x="4172310" y="5477460"/>
            <a:ext cx="813758" cy="369332"/>
          </a:xfrm>
          <a:prstGeom prst="rect">
            <a:avLst/>
          </a:prstGeom>
          <a:solidFill>
            <a:schemeClr val="bg1"/>
          </a:solidFill>
        </p:spPr>
        <p:txBody>
          <a:bodyPr wrap="square" rtlCol="0">
            <a:spAutoFit/>
          </a:bodyPr>
          <a:lstStyle/>
          <a:p>
            <a:pPr defTabSz="457200"/>
            <a:r>
              <a:rPr lang="en-US" dirty="0" err="1">
                <a:solidFill>
                  <a:prstClr val="black"/>
                </a:solidFill>
              </a:rPr>
              <a:t>Weide</a:t>
            </a:r>
            <a:endParaRPr lang="en-US" dirty="0">
              <a:solidFill>
                <a:prstClr val="black"/>
              </a:solidFill>
            </a:endParaRPr>
          </a:p>
        </p:txBody>
      </p:sp>
      <p:sp>
        <p:nvSpPr>
          <p:cNvPr id="4" name="Rechteck 3"/>
          <p:cNvSpPr/>
          <p:nvPr/>
        </p:nvSpPr>
        <p:spPr>
          <a:xfrm>
            <a:off x="469454" y="6308046"/>
            <a:ext cx="6168676" cy="369332"/>
          </a:xfrm>
          <a:prstGeom prst="rect">
            <a:avLst/>
          </a:prstGeom>
        </p:spPr>
        <p:txBody>
          <a:bodyPr wrap="none">
            <a:spAutoFit/>
          </a:bodyPr>
          <a:lstStyle/>
          <a:p>
            <a:pPr defTabSz="457200"/>
            <a:r>
              <a:rPr lang="en-US" b="1" dirty="0" err="1">
                <a:solidFill>
                  <a:srgbClr val="006600"/>
                </a:solidFill>
                <a:latin typeface="Tahoma" pitchFamily="34" charset="0"/>
              </a:rPr>
              <a:t>Longchain</a:t>
            </a:r>
            <a:r>
              <a:rPr lang="en-US" b="1" dirty="0">
                <a:solidFill>
                  <a:srgbClr val="006600"/>
                </a:solidFill>
                <a:latin typeface="Tahoma" pitchFamily="34" charset="0"/>
              </a:rPr>
              <a:t> fatty acids (LCA): </a:t>
            </a:r>
            <a:r>
              <a:rPr lang="en-US" b="1" dirty="0" err="1">
                <a:solidFill>
                  <a:srgbClr val="006600"/>
                </a:solidFill>
                <a:latin typeface="Tahoma" pitchFamily="34" charset="0"/>
              </a:rPr>
              <a:t>langkettige</a:t>
            </a:r>
            <a:r>
              <a:rPr lang="en-US" b="1" dirty="0">
                <a:solidFill>
                  <a:srgbClr val="006600"/>
                </a:solidFill>
                <a:latin typeface="Tahoma" pitchFamily="34" charset="0"/>
              </a:rPr>
              <a:t> </a:t>
            </a:r>
            <a:r>
              <a:rPr lang="en-US" b="1" dirty="0" err="1">
                <a:solidFill>
                  <a:srgbClr val="006600"/>
                </a:solidFill>
                <a:latin typeface="Tahoma" pitchFamily="34" charset="0"/>
              </a:rPr>
              <a:t>Fettsäuren</a:t>
            </a:r>
            <a:endParaRPr lang="en-US" dirty="0">
              <a:solidFill>
                <a:prstClr val="black"/>
              </a:solidFill>
            </a:endParaRPr>
          </a:p>
        </p:txBody>
      </p:sp>
    </p:spTree>
    <p:extLst>
      <p:ext uri="{BB962C8B-B14F-4D97-AF65-F5344CB8AC3E}">
        <p14:creationId xmlns:p14="http://schemas.microsoft.com/office/powerpoint/2010/main" val="1359817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115615" y="44623"/>
            <a:ext cx="6343518" cy="1208443"/>
          </a:xfrm>
          <a:noFill/>
        </p:spPr>
        <p:txBody>
          <a:bodyPr wrap="square">
            <a:spAutoFit/>
          </a:bodyPr>
          <a:lstStyle/>
          <a:p>
            <a:pPr algn="l"/>
            <a:r>
              <a:rPr lang="en-US" altLang="pl-PL" sz="2400" b="1" kern="1200" dirty="0" smtClean="0">
                <a:solidFill>
                  <a:srgbClr val="006600"/>
                </a:solidFill>
                <a:latin typeface="Tahoma" panose="020B0604030504040204" pitchFamily="34" charset="0"/>
                <a:ea typeface="+mn-ea"/>
                <a:cs typeface="+mn-cs"/>
              </a:rPr>
              <a:t>Möglichkeiten</a:t>
            </a:r>
            <a:r>
              <a:rPr lang="pl-PL" altLang="pl-PL" sz="2400" b="1" kern="1200" dirty="0" smtClean="0">
                <a:solidFill>
                  <a:srgbClr val="006600"/>
                </a:solidFill>
                <a:latin typeface="Tahoma" panose="020B0604030504040204" pitchFamily="34" charset="0"/>
                <a:ea typeface="+mn-ea"/>
                <a:cs typeface="+mn-cs"/>
              </a:rPr>
              <a:t> zur</a:t>
            </a:r>
            <a:r>
              <a:rPr lang="en-US" altLang="pl-PL" sz="2400" b="1" kern="1200" dirty="0" smtClean="0">
                <a:solidFill>
                  <a:srgbClr val="006600"/>
                </a:solidFill>
                <a:latin typeface="Tahoma" panose="020B0604030504040204" pitchFamily="34" charset="0"/>
                <a:ea typeface="+mn-ea"/>
                <a:cs typeface="+mn-cs"/>
              </a:rPr>
              <a:t> Effizienzsteigerung der Futtermittelproduktion </a:t>
            </a:r>
            <a:r>
              <a:rPr lang="en-US" altLang="pl-PL" sz="2400" b="1" kern="1200" dirty="0" err="1" smtClean="0">
                <a:solidFill>
                  <a:srgbClr val="006600"/>
                </a:solidFill>
                <a:latin typeface="Tahoma" panose="020B0604030504040204" pitchFamily="34" charset="0"/>
                <a:ea typeface="+mn-ea"/>
                <a:cs typeface="+mn-cs"/>
              </a:rPr>
              <a:t>aus</a:t>
            </a:r>
            <a:r>
              <a:rPr lang="en-US" altLang="pl-PL" sz="2400" b="1" kern="1200" dirty="0" smtClean="0">
                <a:solidFill>
                  <a:srgbClr val="006600"/>
                </a:solidFill>
                <a:latin typeface="Tahoma" panose="020B0604030504040204" pitchFamily="34" charset="0"/>
                <a:ea typeface="+mn-ea"/>
                <a:cs typeface="+mn-cs"/>
              </a:rPr>
              <a:t> </a:t>
            </a:r>
            <a:r>
              <a:rPr lang="en-US" altLang="pl-PL" sz="2400" b="1" kern="1200" dirty="0" err="1" smtClean="0">
                <a:solidFill>
                  <a:srgbClr val="006600"/>
                </a:solidFill>
                <a:latin typeface="Tahoma" panose="020B0604030504040204" pitchFamily="34" charset="0"/>
                <a:ea typeface="+mn-ea"/>
                <a:cs typeface="+mn-cs"/>
              </a:rPr>
              <a:t>Grünland</a:t>
            </a:r>
            <a:endParaRPr lang="pl-PL" altLang="pl-PL" sz="2400" b="1" kern="1200" dirty="0">
              <a:solidFill>
                <a:srgbClr val="006600"/>
              </a:solidFill>
              <a:latin typeface="Tahoma" panose="020B0604030504040204" pitchFamily="34" charset="0"/>
              <a:ea typeface="+mn-ea"/>
              <a:cs typeface="+mn-cs"/>
            </a:endParaRPr>
          </a:p>
        </p:txBody>
      </p:sp>
      <p:sp>
        <p:nvSpPr>
          <p:cNvPr id="348163" name="Rectangle 3"/>
          <p:cNvSpPr>
            <a:spLocks noChangeArrowheads="1"/>
          </p:cNvSpPr>
          <p:nvPr/>
        </p:nvSpPr>
        <p:spPr bwMode="auto">
          <a:xfrm>
            <a:off x="179512" y="1484784"/>
            <a:ext cx="8639666" cy="4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68288" indent="-268288" defTabSz="449263" eaLnBrk="0" fontAlgn="base" hangingPunct="0">
              <a:spcBef>
                <a:spcPct val="20000"/>
              </a:spcBef>
              <a:spcAft>
                <a:spcPct val="0"/>
              </a:spcAft>
              <a:buFontTx/>
              <a:buChar char="•"/>
              <a:defRPr/>
            </a:pPr>
            <a:r>
              <a:rPr lang="pl-PL" altLang="pl-PL" dirty="0" smtClean="0">
                <a:solidFill>
                  <a:srgbClr val="000000"/>
                </a:solidFill>
                <a:latin typeface="Tahoma" panose="020B0604030504040204" pitchFamily="34" charset="0"/>
              </a:rPr>
              <a:t>regelmäßige </a:t>
            </a:r>
            <a:r>
              <a:rPr lang="en-US" altLang="pl-PL" dirty="0" err="1" smtClean="0">
                <a:solidFill>
                  <a:srgbClr val="000000"/>
                </a:solidFill>
                <a:latin typeface="Tahoma" panose="020B0604030504040204" pitchFamily="34" charset="0"/>
              </a:rPr>
              <a:t>Erneuerungen</a:t>
            </a:r>
            <a:endParaRPr lang="pl-PL" altLang="pl-PL" dirty="0" smtClean="0">
              <a:solidFill>
                <a:srgbClr val="000000"/>
              </a:solidFill>
              <a:latin typeface="Tahoma" panose="020B0604030504040204" pitchFamily="34" charset="0"/>
            </a:endParaRPr>
          </a:p>
          <a:p>
            <a:pPr marL="268288" indent="-268288" defTabSz="449263" eaLnBrk="0" fontAlgn="base" hangingPunct="0">
              <a:spcBef>
                <a:spcPct val="20000"/>
              </a:spcBef>
              <a:spcAft>
                <a:spcPct val="0"/>
              </a:spcAft>
              <a:buFontTx/>
              <a:buChar char="•"/>
              <a:defRPr/>
            </a:pPr>
            <a:r>
              <a:rPr lang="en-US" altLang="pl-PL" dirty="0" smtClean="0">
                <a:solidFill>
                  <a:srgbClr val="000000"/>
                </a:solidFill>
                <a:latin typeface="Tahoma" panose="020B0604030504040204" pitchFamily="34" charset="0"/>
              </a:rPr>
              <a:t>Verwendung wertvoller Arten und Sorten </a:t>
            </a:r>
            <a:r>
              <a:rPr lang="en-US" altLang="pl-PL" dirty="0" err="1" smtClean="0">
                <a:solidFill>
                  <a:srgbClr val="000000"/>
                </a:solidFill>
                <a:latin typeface="Tahoma" panose="020B0604030504040204" pitchFamily="34" charset="0"/>
              </a:rPr>
              <a:t>mehrjähriger</a:t>
            </a:r>
            <a:r>
              <a:rPr lang="en-US" altLang="pl-PL" dirty="0" smtClean="0">
                <a:solidFill>
                  <a:srgbClr val="000000"/>
                </a:solidFill>
                <a:latin typeface="Tahoma" panose="020B0604030504040204" pitchFamily="34" charset="0"/>
              </a:rPr>
              <a:t> Futterpflanzen</a:t>
            </a:r>
            <a:endParaRPr lang="pl-PL" altLang="pl-PL" dirty="0">
              <a:solidFill>
                <a:srgbClr val="000000"/>
              </a:solidFill>
              <a:latin typeface="Tahoma" panose="020B0604030504040204" pitchFamily="34" charset="0"/>
            </a:endParaRPr>
          </a:p>
          <a:p>
            <a:pPr marL="268288" indent="-268288" defTabSz="449263" eaLnBrk="0" fontAlgn="base" hangingPunct="0">
              <a:spcBef>
                <a:spcPct val="20000"/>
              </a:spcBef>
              <a:spcAft>
                <a:spcPct val="0"/>
              </a:spcAft>
              <a:buFontTx/>
              <a:buChar char="•"/>
              <a:defRPr/>
            </a:pPr>
            <a:r>
              <a:rPr lang="en-US" altLang="pl-PL" dirty="0" smtClean="0">
                <a:solidFill>
                  <a:srgbClr val="000000"/>
                </a:solidFill>
                <a:latin typeface="Tahoma" panose="020B0604030504040204" pitchFamily="34" charset="0"/>
              </a:rPr>
              <a:t>Optimierung der Düngung und des</a:t>
            </a:r>
            <a:r>
              <a:rPr lang="en-US" altLang="pl-PL" dirty="0">
                <a:solidFill>
                  <a:srgbClr val="000000"/>
                </a:solidFill>
                <a:latin typeface="Tahoma" panose="020B0604030504040204" pitchFamily="34" charset="0"/>
              </a:rPr>
              <a:t> </a:t>
            </a:r>
            <a:r>
              <a:rPr lang="pl-PL" altLang="pl-PL" dirty="0" smtClean="0">
                <a:solidFill>
                  <a:srgbClr val="000000"/>
                </a:solidFill>
                <a:latin typeface="Tahoma" panose="020B0604030504040204" pitchFamily="34" charset="0"/>
              </a:rPr>
              <a:t>Grün</a:t>
            </a:r>
            <a:r>
              <a:rPr lang="en-US" altLang="pl-PL" dirty="0" smtClean="0">
                <a:solidFill>
                  <a:srgbClr val="000000"/>
                </a:solidFill>
                <a:latin typeface="Tahoma" panose="020B0604030504040204" pitchFamily="34" charset="0"/>
              </a:rPr>
              <a:t>land</a:t>
            </a:r>
            <a:r>
              <a:rPr lang="pl-PL" altLang="pl-PL" dirty="0" smtClean="0">
                <a:solidFill>
                  <a:srgbClr val="000000"/>
                </a:solidFill>
                <a:latin typeface="Tahoma" panose="020B0604030504040204" pitchFamily="34" charset="0"/>
              </a:rPr>
              <a:t>managements</a:t>
            </a:r>
          </a:p>
          <a:p>
            <a:pPr marL="268288" indent="-268288" defTabSz="449263" eaLnBrk="0" fontAlgn="base" hangingPunct="0">
              <a:spcBef>
                <a:spcPct val="20000"/>
              </a:spcBef>
              <a:spcAft>
                <a:spcPct val="0"/>
              </a:spcAft>
              <a:buFontTx/>
              <a:buChar char="•"/>
              <a:defRPr/>
            </a:pPr>
            <a:r>
              <a:rPr lang="pl-PL" altLang="pl-PL" dirty="0" err="1" smtClean="0">
                <a:solidFill>
                  <a:srgbClr val="000000"/>
                </a:solidFill>
                <a:latin typeface="Tahoma" panose="020B0604030504040204" pitchFamily="34" charset="0"/>
              </a:rPr>
              <a:t>Anwendung</a:t>
            </a:r>
            <a:r>
              <a:rPr lang="pl-PL" altLang="pl-PL" dirty="0" smtClean="0">
                <a:solidFill>
                  <a:srgbClr val="000000"/>
                </a:solidFill>
                <a:latin typeface="Tahoma" panose="020B0604030504040204" pitchFamily="34" charset="0"/>
              </a:rPr>
              <a:t> der </a:t>
            </a:r>
            <a:r>
              <a:rPr lang="pl-PL" altLang="pl-PL" dirty="0" err="1" smtClean="0">
                <a:solidFill>
                  <a:srgbClr val="000000"/>
                </a:solidFill>
                <a:latin typeface="Tahoma" panose="020B0604030504040204" pitchFamily="34" charset="0"/>
              </a:rPr>
              <a:t>richtigen Bewässerung</a:t>
            </a:r>
            <a:endParaRPr lang="pl-PL" altLang="pl-PL" dirty="0" smtClean="0">
              <a:solidFill>
                <a:srgbClr val="000000"/>
              </a:solidFill>
              <a:latin typeface="Tahoma" panose="020B0604030504040204" pitchFamily="34" charset="0"/>
            </a:endParaRPr>
          </a:p>
          <a:p>
            <a:pPr marL="268288" indent="-268288" defTabSz="449263" eaLnBrk="0" fontAlgn="base" hangingPunct="0">
              <a:spcBef>
                <a:spcPct val="20000"/>
              </a:spcBef>
              <a:spcAft>
                <a:spcPct val="0"/>
              </a:spcAft>
              <a:buFontTx/>
              <a:buChar char="•"/>
              <a:defRPr/>
            </a:pPr>
            <a:r>
              <a:rPr lang="pl-PL" altLang="pl-PL" dirty="0" smtClean="0">
                <a:solidFill>
                  <a:srgbClr val="000000"/>
                </a:solidFill>
                <a:latin typeface="Tahoma" panose="020B0604030504040204" pitchFamily="34" charset="0"/>
              </a:rPr>
              <a:t>Optimierung </a:t>
            </a:r>
            <a:r>
              <a:rPr lang="de-DE" altLang="pl-PL" dirty="0" smtClean="0">
                <a:solidFill>
                  <a:srgbClr val="000000"/>
                </a:solidFill>
                <a:latin typeface="Tahoma" panose="020B0604030504040204" pitchFamily="34" charset="0"/>
              </a:rPr>
              <a:t>des Schnitttermins/Weidezeitpunktes </a:t>
            </a:r>
            <a:r>
              <a:rPr lang="en-US" altLang="pl-PL" dirty="0" smtClean="0">
                <a:solidFill>
                  <a:srgbClr val="000000"/>
                </a:solidFill>
                <a:latin typeface="Tahoma" panose="020B0604030504040204" pitchFamily="34" charset="0"/>
              </a:rPr>
              <a:t>des </a:t>
            </a:r>
            <a:r>
              <a:rPr lang="en-US" altLang="pl-PL" dirty="0" err="1" smtClean="0">
                <a:solidFill>
                  <a:srgbClr val="000000"/>
                </a:solidFill>
                <a:latin typeface="Tahoma" panose="020B0604030504040204" pitchFamily="34" charset="0"/>
              </a:rPr>
              <a:t>ersten</a:t>
            </a:r>
            <a:r>
              <a:rPr lang="en-US" altLang="pl-PL" dirty="0" smtClean="0">
                <a:solidFill>
                  <a:srgbClr val="000000"/>
                </a:solidFill>
                <a:latin typeface="Tahoma" panose="020B0604030504040204" pitchFamily="34" charset="0"/>
              </a:rPr>
              <a:t> </a:t>
            </a:r>
            <a:r>
              <a:rPr lang="en-US" altLang="pl-PL" dirty="0" err="1" smtClean="0">
                <a:solidFill>
                  <a:srgbClr val="000000"/>
                </a:solidFill>
                <a:latin typeface="Tahoma" panose="020B0604030504040204" pitchFamily="34" charset="0"/>
              </a:rPr>
              <a:t>Wiederaufwuchses</a:t>
            </a:r>
            <a:endParaRPr lang="pl-PL" altLang="pl-PL" dirty="0">
              <a:solidFill>
                <a:srgbClr val="000000"/>
              </a:solidFill>
              <a:latin typeface="Tahoma" panose="020B0604030504040204" pitchFamily="34" charset="0"/>
            </a:endParaRPr>
          </a:p>
          <a:p>
            <a:pPr defTabSz="449263" eaLnBrk="0" fontAlgn="base" hangingPunct="0">
              <a:spcBef>
                <a:spcPct val="20000"/>
              </a:spcBef>
              <a:spcAft>
                <a:spcPct val="0"/>
              </a:spcAft>
              <a:buFontTx/>
              <a:buChar char="•"/>
              <a:defRPr/>
            </a:pPr>
            <a:r>
              <a:rPr lang="pl-PL" altLang="pl-PL" dirty="0" err="1" smtClean="0">
                <a:solidFill>
                  <a:srgbClr val="000000"/>
                </a:solidFill>
                <a:latin typeface="Tahoma" panose="020B0604030504040204" pitchFamily="34" charset="0"/>
              </a:rPr>
              <a:t> geeignete</a:t>
            </a:r>
            <a:r>
              <a:rPr lang="en-US" altLang="pl-PL" dirty="0" smtClean="0">
                <a:solidFill>
                  <a:srgbClr val="000000"/>
                </a:solidFill>
                <a:latin typeface="Tahoma" panose="020B0604030504040204" pitchFamily="34" charset="0"/>
              </a:rPr>
              <a:t> Organisation des Weidemanagements</a:t>
            </a:r>
            <a:endParaRPr lang="pl-PL" altLang="pl-PL" dirty="0">
              <a:solidFill>
                <a:srgbClr val="000000"/>
              </a:solidFill>
              <a:latin typeface="Tahoma" panose="020B0604030504040204" pitchFamily="34" charset="0"/>
            </a:endParaRPr>
          </a:p>
          <a:p>
            <a:pPr marL="268288" indent="-268288" defTabSz="449263" eaLnBrk="0" fontAlgn="base" hangingPunct="0">
              <a:spcBef>
                <a:spcPct val="20000"/>
              </a:spcBef>
              <a:spcAft>
                <a:spcPct val="0"/>
              </a:spcAft>
              <a:buFontTx/>
              <a:buChar char="•"/>
              <a:defRPr/>
            </a:pPr>
            <a:r>
              <a:rPr lang="en-US" altLang="pl-PL" dirty="0" smtClean="0">
                <a:solidFill>
                  <a:srgbClr val="000000"/>
                </a:solidFill>
                <a:latin typeface="Tahoma" panose="020B0604030504040204" pitchFamily="34" charset="0"/>
              </a:rPr>
              <a:t>Optimierung der Grünfutterernte- und Futterkonservierungstechnik</a:t>
            </a:r>
            <a:endParaRPr lang="pl-PL" altLang="pl-PL" noProof="1">
              <a:solidFill>
                <a:srgbClr val="000000"/>
              </a:solidFill>
              <a:latin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761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2" y="2276874"/>
            <a:ext cx="7416055" cy="1470025"/>
          </a:xfrm>
        </p:spPr>
        <p:txBody>
          <a:bodyPr/>
          <a:lstStyle/>
          <a:p>
            <a:pPr algn="ctr"/>
            <a:r>
              <a:rPr lang="en-US"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Erneuerung</a:t>
            </a:r>
            <a:r>
              <a:rPr lang="en-US"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und </a:t>
            </a:r>
            <a:r>
              <a:rPr lang="en-US"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Sanierung</a:t>
            </a:r>
            <a:r>
              <a:rPr lang="en-US"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von </a:t>
            </a:r>
            <a:r>
              <a:rPr lang="en-US"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Grünland</a:t>
            </a:r>
            <a:endParaRPr lang="pl-PL" sz="40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33908665"/>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167055" y="1484784"/>
            <a:ext cx="8869175" cy="3897915"/>
            <a:chOff x="-126" y="1440"/>
            <a:chExt cx="5934" cy="2389"/>
          </a:xfrm>
        </p:grpSpPr>
        <p:sp>
          <p:nvSpPr>
            <p:cNvPr id="132101" name="Text Box 3"/>
            <p:cNvSpPr txBox="1">
              <a:spLocks noChangeArrowheads="1"/>
            </p:cNvSpPr>
            <p:nvPr/>
          </p:nvSpPr>
          <p:spPr bwMode="auto">
            <a:xfrm>
              <a:off x="354" y="1440"/>
              <a:ext cx="1551" cy="660"/>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844083" eaLnBrk="0" fontAlgn="base" hangingPunct="0">
                <a:spcBef>
                  <a:spcPct val="50000"/>
                </a:spcBef>
                <a:spcAft>
                  <a:spcPct val="0"/>
                </a:spcAft>
                <a:buFontTx/>
                <a:buNone/>
                <a:defRPr/>
              </a:pPr>
              <a:r>
                <a:rPr lang="pl-PL" altLang="pl-PL" sz="16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Verjüngung</a:t>
              </a:r>
              <a:r>
                <a:rPr lang="pl-PL" altLang="pl-PL"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 der </a:t>
              </a:r>
              <a:r>
                <a:rPr lang="pl-PL" altLang="pl-PL" sz="16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vorhandenen Grasnarbe ohne Saatgut</a:t>
              </a:r>
              <a:endParaRPr lang="pl-PL" altLang="pl-PL"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2102" name="Text Box 4"/>
            <p:cNvSpPr txBox="1">
              <a:spLocks noChangeArrowheads="1"/>
            </p:cNvSpPr>
            <p:nvPr/>
          </p:nvSpPr>
          <p:spPr bwMode="auto">
            <a:xfrm>
              <a:off x="2094" y="1440"/>
              <a:ext cx="1551" cy="753"/>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844083" eaLnBrk="0" fontAlgn="base" hangingPunct="0">
                <a:spcBef>
                  <a:spcPct val="50000"/>
                </a:spcBef>
                <a:spcAft>
                  <a:spcPct val="0"/>
                </a:spcAft>
                <a:buFontTx/>
                <a:buNone/>
                <a:defRPr/>
              </a:pPr>
              <a:r>
                <a:rPr lang="pl-PL" altLang="pl-PL" sz="1846" b="1" dirty="0" smtClean="0">
                  <a:solidFill>
                    <a:prstClr val="black"/>
                  </a:solidFill>
                  <a:latin typeface="Tahoma" panose="020B0604030504040204" pitchFamily="34" charset="0"/>
                  <a:ea typeface="Tahoma" panose="020B0604030504040204" pitchFamily="34" charset="0"/>
                  <a:cs typeface="Tahoma" panose="020B0604030504040204" pitchFamily="34" charset="0"/>
                </a:rPr>
                <a:t>Teilweise </a:t>
              </a:r>
              <a:r>
                <a:rPr lang="en-US" altLang="pl-PL" sz="1846"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Erneuerung</a:t>
              </a:r>
              <a:r>
                <a:rPr lang="pl-PL" altLang="pl-PL" sz="1846"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p>
            <a:p>
              <a:pPr algn="ctr" defTabSz="844083" eaLnBrk="0" fontAlgn="base" hangingPunct="0">
                <a:spcBef>
                  <a:spcPts val="0"/>
                </a:spcBef>
                <a:spcAft>
                  <a:spcPct val="0"/>
                </a:spcAft>
                <a:buFontTx/>
                <a:buNone/>
                <a:defRPr/>
              </a:pPr>
              <a:r>
                <a:rPr lang="pl-PL" altLang="pl-PL" sz="1846"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Verwendung von Saatgut</a:t>
              </a:r>
              <a:endParaRPr lang="pl-PL" altLang="pl-PL" sz="1846"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2103" name="Text Box 5"/>
            <p:cNvSpPr txBox="1">
              <a:spLocks noChangeArrowheads="1"/>
            </p:cNvSpPr>
            <p:nvPr/>
          </p:nvSpPr>
          <p:spPr bwMode="auto">
            <a:xfrm>
              <a:off x="3835" y="1440"/>
              <a:ext cx="1551" cy="753"/>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844083" eaLnBrk="0" fontAlgn="base" hangingPunct="0">
                <a:spcBef>
                  <a:spcPts val="0"/>
                </a:spcBef>
                <a:spcAft>
                  <a:spcPct val="0"/>
                </a:spcAft>
                <a:buFontTx/>
                <a:buNone/>
                <a:defRPr/>
              </a:pPr>
              <a:r>
                <a:rPr lang="pl-PL" altLang="pl-PL" sz="1846" b="1" dirty="0" smtClean="0">
                  <a:solidFill>
                    <a:prstClr val="black"/>
                  </a:solidFill>
                  <a:latin typeface="Tahoma" panose="020B0604030504040204" pitchFamily="34" charset="0"/>
                  <a:ea typeface="Tahoma" panose="020B0604030504040204" pitchFamily="34" charset="0"/>
                  <a:cs typeface="Tahoma" panose="020B0604030504040204" pitchFamily="34" charset="0"/>
                </a:rPr>
                <a:t>Totale </a:t>
              </a:r>
              <a:r>
                <a:rPr lang="en-US" altLang="pl-PL" sz="1846"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Erneuerung</a:t>
              </a:r>
              <a:r>
                <a:rPr lang="en-US" altLang="pl-PL" sz="1846" b="1"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pl-PL" altLang="pl-PL" sz="1846" b="1" dirty="0" err="1"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defTabSz="844083" eaLnBrk="0" fontAlgn="base" hangingPunct="0">
                <a:spcBef>
                  <a:spcPts val="0"/>
                </a:spcBef>
                <a:spcAft>
                  <a:spcPct val="0"/>
                </a:spcAft>
                <a:buFontTx/>
                <a:buNone/>
                <a:defRPr/>
              </a:pPr>
              <a:r>
                <a:rPr lang="pl-PL" altLang="pl-PL" sz="1846"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Verwendung von Saatgut</a:t>
              </a:r>
              <a:endParaRPr lang="pl-PL" altLang="pl-PL" sz="1846"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2104" name="Line 6"/>
            <p:cNvSpPr>
              <a:spLocks noChangeShapeType="1"/>
            </p:cNvSpPr>
            <p:nvPr/>
          </p:nvSpPr>
          <p:spPr bwMode="auto">
            <a:xfrm>
              <a:off x="1107" y="2055"/>
              <a:ext cx="0" cy="1327"/>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83" eaLnBrk="0" fontAlgn="base" hangingPunct="0">
                <a:spcBef>
                  <a:spcPct val="0"/>
                </a:spcBef>
                <a:spcAft>
                  <a:spcPct val="0"/>
                </a:spcAft>
                <a:defRPr/>
              </a:pPr>
              <a:endParaRPr lang="pl-PL" sz="2215">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32105" name="Text Box 7"/>
            <p:cNvSpPr txBox="1">
              <a:spLocks noChangeArrowheads="1"/>
            </p:cNvSpPr>
            <p:nvPr/>
          </p:nvSpPr>
          <p:spPr bwMode="auto">
            <a:xfrm>
              <a:off x="-126" y="2368"/>
              <a:ext cx="1189" cy="931"/>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844083" eaLnBrk="0" fontAlgn="base" hangingPunct="0">
                <a:spcBef>
                  <a:spcPct val="50000"/>
                </a:spcBef>
                <a:spcAft>
                  <a:spcPct val="0"/>
                </a:spcAft>
                <a:buFontTx/>
                <a:buNone/>
                <a:defRPr/>
              </a:pPr>
              <a:r>
                <a:rPr lang="pl-PL" altLang="pl-PL" sz="18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Düngung mit Schwerpunkt</a:t>
              </a:r>
              <a:r>
                <a:rPr lang="pl-PL" altLang="pl-PL" sz="18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auf der </a:t>
              </a:r>
              <a:r>
                <a:rPr lang="pl-PL" altLang="pl-PL" sz="18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Verbesserung der Grasnarbe</a:t>
              </a:r>
              <a:endParaRPr lang="pl-PL" altLang="pl-PL" sz="1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2106" name="Text Box 8"/>
            <p:cNvSpPr txBox="1">
              <a:spLocks noChangeArrowheads="1"/>
            </p:cNvSpPr>
            <p:nvPr/>
          </p:nvSpPr>
          <p:spPr bwMode="auto">
            <a:xfrm>
              <a:off x="1152" y="2368"/>
              <a:ext cx="975" cy="535"/>
            </a:xfrm>
            <a:prstGeom prst="rect">
              <a:avLst/>
            </a:prstGeom>
            <a:solidFill>
              <a:schemeClr val="bg2">
                <a:lumMod val="75000"/>
              </a:schemeClr>
            </a:solidFill>
            <a:ln w="9525">
              <a:solidFill>
                <a:schemeClr val="bg2">
                  <a:lumMod val="75000"/>
                </a:schemeClr>
              </a:solidFill>
              <a:miter lim="800000"/>
              <a:headEnd/>
              <a:tailEnd/>
            </a:ln>
          </p:spPr>
          <p:txBody>
            <a:bodyPr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844083" eaLnBrk="0" fontAlgn="base" hangingPunct="0">
                <a:spcBef>
                  <a:spcPct val="50000"/>
                </a:spcBef>
                <a:spcAft>
                  <a:spcPct val="0"/>
                </a:spcAft>
                <a:buFontTx/>
                <a:buNone/>
                <a:defRPr/>
              </a:pPr>
              <a:r>
                <a:rPr lang="pl-PL" altLang="pl-PL"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Selektive Herbizid</a:t>
              </a:r>
              <a:r>
                <a:rPr lang="en-US" altLang="pl-PL"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pl-PL" altLang="pl-PL"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anwendung</a:t>
              </a:r>
              <a:endParaRPr lang="pl-PL" altLang="pl-PL"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2107" name="Text Box 9"/>
            <p:cNvSpPr txBox="1">
              <a:spLocks noChangeArrowheads="1"/>
            </p:cNvSpPr>
            <p:nvPr/>
          </p:nvSpPr>
          <p:spPr bwMode="auto">
            <a:xfrm>
              <a:off x="226" y="3445"/>
              <a:ext cx="1768" cy="384"/>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844083" eaLnBrk="0" fontAlgn="base" hangingPunct="0">
                <a:spcBef>
                  <a:spcPct val="0"/>
                </a:spcBef>
                <a:spcAft>
                  <a:spcPct val="0"/>
                </a:spcAft>
                <a:buFontTx/>
                <a:buNone/>
                <a:defRPr/>
              </a:pPr>
              <a:r>
                <a:rPr lang="pl-PL" altLang="pl-PL"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Verbessertes Gras</a:t>
              </a:r>
              <a:r>
                <a:rPr lang="en-US" altLang="pl-PL"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land</a:t>
              </a:r>
              <a:r>
                <a:rPr lang="pl-PL" altLang="pl-PL"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management</a:t>
              </a:r>
              <a:endParaRPr lang="pl-PL" altLang="pl-PL"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2108" name="Line 11"/>
            <p:cNvSpPr>
              <a:spLocks noChangeShapeType="1"/>
            </p:cNvSpPr>
            <p:nvPr/>
          </p:nvSpPr>
          <p:spPr bwMode="auto">
            <a:xfrm>
              <a:off x="1107" y="2067"/>
              <a:ext cx="532"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83" eaLnBrk="0" fontAlgn="base" hangingPunct="0">
                <a:spcBef>
                  <a:spcPct val="0"/>
                </a:spcBef>
                <a:spcAft>
                  <a:spcPct val="0"/>
                </a:spcAft>
                <a:defRPr/>
              </a:pPr>
              <a:endParaRPr lang="pl-PL" sz="2215">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32109" name="Line 12"/>
            <p:cNvSpPr>
              <a:spLocks noChangeShapeType="1"/>
            </p:cNvSpPr>
            <p:nvPr/>
          </p:nvSpPr>
          <p:spPr bwMode="auto">
            <a:xfrm flipH="1">
              <a:off x="532" y="2067"/>
              <a:ext cx="575"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83" eaLnBrk="0" fontAlgn="base" hangingPunct="0">
                <a:spcBef>
                  <a:spcPct val="0"/>
                </a:spcBef>
                <a:spcAft>
                  <a:spcPct val="0"/>
                </a:spcAft>
                <a:defRPr/>
              </a:pPr>
              <a:endParaRPr lang="pl-PL" sz="2215">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32110" name="Text Box 13"/>
            <p:cNvSpPr txBox="1">
              <a:spLocks noChangeArrowheads="1"/>
            </p:cNvSpPr>
            <p:nvPr/>
          </p:nvSpPr>
          <p:spPr bwMode="auto">
            <a:xfrm>
              <a:off x="2241" y="2779"/>
              <a:ext cx="1278" cy="422"/>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844083" eaLnBrk="0" fontAlgn="base" hangingPunct="0">
                <a:spcBef>
                  <a:spcPct val="50000"/>
                </a:spcBef>
                <a:spcAft>
                  <a:spcPct val="0"/>
                </a:spcAft>
                <a:buFontTx/>
                <a:buNone/>
                <a:defRPr/>
              </a:pPr>
              <a:r>
                <a:rPr lang="pl-PL" altLang="pl-PL" sz="18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Übersaaten oder </a:t>
              </a:r>
              <a:r>
                <a:rPr lang="en-US" altLang="pl-PL" sz="18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Nachsaat</a:t>
              </a:r>
              <a:endParaRPr lang="pl-PL" altLang="pl-PL" sz="1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2111" name="Line 14"/>
            <p:cNvSpPr>
              <a:spLocks noChangeShapeType="1"/>
            </p:cNvSpPr>
            <p:nvPr/>
          </p:nvSpPr>
          <p:spPr bwMode="auto">
            <a:xfrm>
              <a:off x="2880" y="2055"/>
              <a:ext cx="0" cy="649"/>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83" eaLnBrk="0" fontAlgn="base" hangingPunct="0">
                <a:spcBef>
                  <a:spcPct val="0"/>
                </a:spcBef>
                <a:spcAft>
                  <a:spcPct val="0"/>
                </a:spcAft>
                <a:defRPr/>
              </a:pPr>
              <a:endParaRPr lang="pl-PL" sz="2215">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32112" name="Text Box 15"/>
            <p:cNvSpPr txBox="1">
              <a:spLocks noChangeArrowheads="1"/>
            </p:cNvSpPr>
            <p:nvPr/>
          </p:nvSpPr>
          <p:spPr bwMode="auto">
            <a:xfrm>
              <a:off x="4785" y="2368"/>
              <a:ext cx="1023" cy="592"/>
            </a:xfrm>
            <a:prstGeom prst="rect">
              <a:avLst/>
            </a:prstGeom>
            <a:solidFill>
              <a:schemeClr val="bg2">
                <a:lumMod val="75000"/>
              </a:schemeClr>
            </a:solidFill>
            <a:ln w="9525">
              <a:solidFill>
                <a:schemeClr val="bg2">
                  <a:lumMod val="75000"/>
                </a:schemeClr>
              </a:solidFill>
              <a:miter lim="800000"/>
              <a:headEnd/>
              <a:tailEnd/>
            </a:ln>
          </p:spPr>
          <p:txBody>
            <a:bodyPr wrap="square" lIns="0" tIns="66462" rIns="0"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844083" eaLnBrk="0" fontAlgn="base" hangingPunct="0">
                <a:spcBef>
                  <a:spcPct val="50000"/>
                </a:spcBef>
                <a:spcAft>
                  <a:spcPct val="0"/>
                </a:spcAft>
                <a:buFontTx/>
                <a:buNone/>
                <a:defRPr/>
              </a:pPr>
              <a:r>
                <a:rPr lang="en-US" altLang="pl-PL" sz="18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Bodenbear</a:t>
              </a:r>
              <a:r>
                <a:rPr lang="pl-PL" altLang="pl-PL" sz="18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beitung und </a:t>
              </a:r>
              <a:r>
                <a:rPr lang="en-US" altLang="pl-PL" sz="18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Neuansaat</a:t>
              </a:r>
              <a:endParaRPr lang="pl-PL" altLang="pl-PL" sz="1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2113" name="Text Box 16"/>
            <p:cNvSpPr txBox="1">
              <a:spLocks noChangeArrowheads="1"/>
            </p:cNvSpPr>
            <p:nvPr/>
          </p:nvSpPr>
          <p:spPr bwMode="auto">
            <a:xfrm>
              <a:off x="3633" y="2368"/>
              <a:ext cx="1064" cy="931"/>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844083" eaLnBrk="0" fontAlgn="base" hangingPunct="0">
                <a:spcBef>
                  <a:spcPct val="0"/>
                </a:spcBef>
                <a:spcAft>
                  <a:spcPct val="0"/>
                </a:spcAft>
                <a:buFontTx/>
                <a:buNone/>
                <a:defRPr/>
              </a:pPr>
              <a:r>
                <a:rPr lang="pl-PL" altLang="pl-PL" sz="18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Nicht-selektive Herbizide und </a:t>
              </a:r>
              <a:r>
                <a:rPr lang="en-US" altLang="pl-PL" sz="18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Direktsaat</a:t>
              </a:r>
              <a:endParaRPr lang="pl-PL" altLang="pl-PL" sz="1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2114" name="Line 17"/>
            <p:cNvSpPr>
              <a:spLocks noChangeShapeType="1"/>
            </p:cNvSpPr>
            <p:nvPr/>
          </p:nvSpPr>
          <p:spPr bwMode="auto">
            <a:xfrm>
              <a:off x="4696" y="2067"/>
              <a:ext cx="488"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83" eaLnBrk="0" fontAlgn="base" hangingPunct="0">
                <a:spcBef>
                  <a:spcPct val="0"/>
                </a:spcBef>
                <a:spcAft>
                  <a:spcPct val="0"/>
                </a:spcAft>
                <a:defRPr/>
              </a:pPr>
              <a:endParaRPr lang="pl-PL" sz="2215">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32115" name="Line 18"/>
            <p:cNvSpPr>
              <a:spLocks noChangeShapeType="1"/>
            </p:cNvSpPr>
            <p:nvPr/>
          </p:nvSpPr>
          <p:spPr bwMode="auto">
            <a:xfrm flipH="1">
              <a:off x="4158" y="2067"/>
              <a:ext cx="538"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844083" eaLnBrk="0" fontAlgn="base" hangingPunct="0">
                <a:spcBef>
                  <a:spcPct val="0"/>
                </a:spcBef>
                <a:spcAft>
                  <a:spcPct val="0"/>
                </a:spcAft>
                <a:defRPr/>
              </a:pPr>
              <a:endParaRPr lang="pl-PL" sz="2215">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sp>
        <p:nvSpPr>
          <p:cNvPr id="15379" name="Text Box 19"/>
          <p:cNvSpPr txBox="1">
            <a:spLocks noChangeArrowheads="1"/>
          </p:cNvSpPr>
          <p:nvPr/>
        </p:nvSpPr>
        <p:spPr bwMode="auto">
          <a:xfrm>
            <a:off x="396525" y="5984632"/>
            <a:ext cx="1992923" cy="1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83" eaLnBrk="0" fontAlgn="base" hangingPunct="0">
              <a:spcBef>
                <a:spcPct val="50000"/>
              </a:spcBef>
              <a:spcAft>
                <a:spcPct val="0"/>
              </a:spcAft>
              <a:buFontTx/>
              <a:buNone/>
              <a:defRPr/>
            </a:pPr>
            <a:r>
              <a:rPr lang="pl-PL" altLang="pl-PL"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Goliński, </a:t>
            </a:r>
            <a:r>
              <a:rPr lang="pl-PL" altLang="pl-PL" sz="1400" dirty="0">
                <a:solidFill>
                  <a:prstClr val="black"/>
                </a:solidFill>
                <a:latin typeface="Tahoma" panose="020B0604030504040204" pitchFamily="34" charset="0"/>
                <a:ea typeface="Tahoma" panose="020B0604030504040204" pitchFamily="34" charset="0"/>
                <a:cs typeface="Tahoma" panose="020B0604030504040204" pitchFamily="34" charset="0"/>
              </a:rPr>
              <a:t>1998</a:t>
            </a:r>
          </a:p>
        </p:txBody>
      </p:sp>
      <p:sp>
        <p:nvSpPr>
          <p:cNvPr id="15383" name="Text Box 23"/>
          <p:cNvSpPr txBox="1">
            <a:spLocks noChangeArrowheads="1"/>
          </p:cNvSpPr>
          <p:nvPr/>
        </p:nvSpPr>
        <p:spPr bwMode="auto">
          <a:xfrm>
            <a:off x="1107900" y="116631"/>
            <a:ext cx="5736911" cy="995529"/>
          </a:xfrm>
          <a:prstGeom prst="rect">
            <a:avLst/>
          </a:prstGeom>
          <a:noFill/>
          <a:ln w="9525">
            <a:noFill/>
            <a:miter lim="800000"/>
            <a:headEnd/>
            <a:tailEnd/>
          </a:ln>
          <a:effectLst/>
        </p:spPr>
        <p:txBody>
          <a:bodyPr wrap="square">
            <a:spAutoFit/>
          </a:bodyPr>
          <a:lstStyle/>
          <a:p>
            <a:pPr defTabSz="844083" eaLnBrk="0" fontAlgn="base" hangingPunct="0">
              <a:lnSpc>
                <a:spcPct val="110000"/>
              </a:lnSpc>
              <a:spcBef>
                <a:spcPct val="0"/>
              </a:spcBef>
              <a:spcAft>
                <a:spcPct val="0"/>
              </a:spcAft>
              <a:defRPr/>
            </a:pPr>
            <a:r>
              <a:rPr 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Strategien und Methoden </a:t>
            </a:r>
            <a:endParaRPr lang="pl-PL" sz="2800" b="1" dirty="0">
              <a:solidFill>
                <a:srgbClr val="006600"/>
              </a:solidFill>
              <a:latin typeface="Tahoma" panose="020B0604030504040204" pitchFamily="34" charset="0"/>
              <a:ea typeface="Tahoma" panose="020B0604030504040204" pitchFamily="34" charset="0"/>
              <a:cs typeface="Tahoma" panose="020B0604030504040204" pitchFamily="34" charset="0"/>
            </a:endParaRPr>
          </a:p>
          <a:p>
            <a:pPr defTabSz="844083" eaLnBrk="0" fontAlgn="base" hangingPunct="0">
              <a:lnSpc>
                <a:spcPct val="110000"/>
              </a:lnSpc>
              <a:spcBef>
                <a:spcPct val="0"/>
              </a:spcBef>
              <a:spcAft>
                <a:spcPct val="0"/>
              </a:spcAft>
              <a:defRPr/>
            </a:pPr>
            <a:r>
              <a:rPr lang="en-US" sz="2800" b="1" dirty="0">
                <a:solidFill>
                  <a:srgbClr val="006600"/>
                </a:solidFill>
                <a:latin typeface="Tahoma" panose="020B0604030504040204" pitchFamily="34" charset="0"/>
                <a:ea typeface="Tahoma" panose="020B0604030504040204" pitchFamily="34" charset="0"/>
                <a:cs typeface="Tahoma" panose="020B0604030504040204" pitchFamily="34" charset="0"/>
              </a:rPr>
              <a:t>für die Grünlandsanierung</a:t>
            </a:r>
          </a:p>
        </p:txBody>
      </p:sp>
      <p:pic>
        <p:nvPicPr>
          <p:cNvPr id="20"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508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 y="152400"/>
            <a:ext cx="6439227" cy="1196997"/>
          </a:xfrm>
        </p:spPr>
        <p:txBody>
          <a:bodyPr/>
          <a:lstStyle/>
          <a:p>
            <a:r>
              <a:rPr lang="en-US" sz="2400" dirty="0">
                <a:solidFill>
                  <a:schemeClr val="tx1"/>
                </a:solidFill>
                <a:latin typeface="+mn-lt"/>
              </a:rPr>
              <a:t>Weidesysteme und Weidenutzung</a:t>
            </a:r>
            <a:br>
              <a:rPr lang="en-US" sz="2400" dirty="0">
                <a:solidFill>
                  <a:schemeClr val="tx1"/>
                </a:solidFill>
                <a:latin typeface="+mn-lt"/>
              </a:rPr>
            </a:br>
            <a:r>
              <a:rPr lang="en-US" sz="2400" dirty="0">
                <a:solidFill>
                  <a:schemeClr val="tx1"/>
                </a:solidFill>
                <a:latin typeface="+mn-lt"/>
              </a:rPr>
              <a:t>1. Milchkühe</a:t>
            </a:r>
            <a:endParaRPr lang="es-ES" sz="2400" dirty="0">
              <a:solidFill>
                <a:schemeClr val="tx1"/>
              </a:solidFill>
              <a:latin typeface="+mn-lt"/>
            </a:endParaRPr>
          </a:p>
        </p:txBody>
      </p:sp>
      <p:sp>
        <p:nvSpPr>
          <p:cNvPr id="3" name="Rectangle 7"/>
          <p:cNvSpPr>
            <a:spLocks noChangeArrowheads="1"/>
          </p:cNvSpPr>
          <p:nvPr/>
        </p:nvSpPr>
        <p:spPr bwMode="auto">
          <a:xfrm>
            <a:off x="611188" y="1893474"/>
            <a:ext cx="7858551" cy="422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lvl="1" defTabSz="457200">
              <a:spcBef>
                <a:spcPct val="20000"/>
              </a:spcBef>
              <a:buSzPct val="130000"/>
              <a:tabLst>
                <a:tab pos="3138488" algn="l"/>
              </a:tabLst>
              <a:defRPr/>
            </a:pPr>
            <a:r>
              <a:rPr lang="en-US" altLang="sv-SE" sz="2200" b="1" i="1" dirty="0">
                <a:solidFill>
                  <a:prstClr val="black"/>
                </a:solidFill>
                <a:latin typeface="Calibri"/>
              </a:rPr>
              <a:t>Milchkühe in konventioneller Produktion</a:t>
            </a:r>
          </a:p>
          <a:p>
            <a:pPr marL="0" lvl="1" defTabSz="457200">
              <a:spcBef>
                <a:spcPct val="20000"/>
              </a:spcBef>
              <a:buSzPct val="130000"/>
              <a:tabLst>
                <a:tab pos="3138488" algn="l"/>
              </a:tabLst>
              <a:defRPr/>
            </a:pPr>
            <a:endParaRPr lang="en-US" altLang="sv-SE" sz="2200" dirty="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r>
              <a:rPr lang="en-US" altLang="sv-SE" sz="2200" dirty="0">
                <a:solidFill>
                  <a:prstClr val="black"/>
                </a:solidFill>
                <a:latin typeface="Calibri"/>
              </a:rPr>
              <a:t>Das Gesetz verlangt mindestens 6 Stunden Weidegang pro Tag.</a:t>
            </a:r>
          </a:p>
          <a:p>
            <a:pPr marL="273050" lvl="1" indent="-273050" defTabSz="457200">
              <a:spcBef>
                <a:spcPct val="20000"/>
              </a:spcBef>
              <a:buSzPct val="130000"/>
              <a:buFont typeface="Arial" charset="0"/>
              <a:buChar char="•"/>
              <a:tabLst>
                <a:tab pos="3138488" algn="l"/>
              </a:tabLst>
              <a:defRPr/>
            </a:pPr>
            <a:r>
              <a:rPr lang="en-US" altLang="sv-SE" sz="2200" dirty="0">
                <a:solidFill>
                  <a:prstClr val="black"/>
                </a:solidFill>
                <a:latin typeface="Calibri"/>
              </a:rPr>
              <a:t>Im Jahr 2018 </a:t>
            </a:r>
            <a:r>
              <a:rPr lang="en-US" altLang="sv-SE" sz="2200" dirty="0">
                <a:solidFill>
                  <a:prstClr val="black"/>
                </a:solidFill>
              </a:rPr>
              <a:t>führte Schwedens größtes Molkereiunternehmen </a:t>
            </a:r>
            <a:r>
              <a:rPr lang="en-US" altLang="sv-SE" sz="2200" dirty="0">
                <a:solidFill>
                  <a:prstClr val="black"/>
                </a:solidFill>
                <a:latin typeface="Calibri"/>
              </a:rPr>
              <a:t>eine zusätzliche </a:t>
            </a:r>
            <a:r>
              <a:rPr lang="en-US" altLang="sv-SE" sz="2200" dirty="0" err="1">
                <a:solidFill>
                  <a:prstClr val="black"/>
                </a:solidFill>
                <a:latin typeface="Calibri"/>
              </a:rPr>
              <a:t>Zahlung</a:t>
            </a:r>
            <a:r>
              <a:rPr lang="en-US" altLang="sv-SE" sz="2200" dirty="0">
                <a:solidFill>
                  <a:prstClr val="black"/>
                </a:solidFill>
                <a:latin typeface="Calibri"/>
              </a:rPr>
              <a:t> </a:t>
            </a:r>
            <a:r>
              <a:rPr lang="en-US" altLang="sv-SE" sz="2200" dirty="0" err="1" smtClean="0">
                <a:solidFill>
                  <a:prstClr val="black"/>
                </a:solidFill>
                <a:latin typeface="Calibri"/>
              </a:rPr>
              <a:t>für</a:t>
            </a:r>
            <a:r>
              <a:rPr lang="en-US" altLang="sv-SE" sz="2200" dirty="0" smtClean="0">
                <a:solidFill>
                  <a:prstClr val="black"/>
                </a:solidFill>
                <a:latin typeface="Calibri"/>
              </a:rPr>
              <a:t> </a:t>
            </a:r>
            <a:r>
              <a:rPr lang="en-US" altLang="sv-SE" sz="2200" dirty="0">
                <a:solidFill>
                  <a:prstClr val="black"/>
                </a:solidFill>
                <a:latin typeface="Calibri"/>
              </a:rPr>
              <a:t>+25 % mehr Weidegang </a:t>
            </a:r>
            <a:r>
              <a:rPr lang="en-US" altLang="sv-SE" sz="2200" dirty="0">
                <a:solidFill>
                  <a:prstClr val="black"/>
                </a:solidFill>
              </a:rPr>
              <a:t>ein</a:t>
            </a:r>
            <a:r>
              <a:rPr lang="en-US" altLang="sv-SE" sz="2200" dirty="0">
                <a:solidFill>
                  <a:prstClr val="black"/>
                </a:solidFill>
                <a:latin typeface="Calibri"/>
              </a:rPr>
              <a:t>, als gesetzlich vorgeschrieben. Viele Landwirte haben sich für das System angemeldet. </a:t>
            </a:r>
          </a:p>
          <a:p>
            <a:pPr marL="273050" lvl="1" indent="-273050" defTabSz="457200">
              <a:spcBef>
                <a:spcPct val="20000"/>
              </a:spcBef>
              <a:buSzPct val="130000"/>
              <a:buFont typeface="Arial" charset="0"/>
              <a:buChar char="•"/>
              <a:tabLst>
                <a:tab pos="3138488" algn="l"/>
              </a:tabLst>
              <a:defRPr/>
            </a:pPr>
            <a:r>
              <a:rPr lang="en-US" altLang="sv-SE" sz="2200" dirty="0">
                <a:solidFill>
                  <a:prstClr val="black"/>
                </a:solidFill>
                <a:latin typeface="Calibri"/>
              </a:rPr>
              <a:t>Große Mengen an Zusatzkonzentraten (50 % der TM-</a:t>
            </a:r>
            <a:r>
              <a:rPr lang="en-US" altLang="sv-SE" sz="2200" dirty="0" err="1">
                <a:solidFill>
                  <a:prstClr val="black"/>
                </a:solidFill>
                <a:latin typeface="Calibri"/>
              </a:rPr>
              <a:t>Aufnahme</a:t>
            </a:r>
            <a:r>
              <a:rPr lang="en-US" altLang="sv-SE" sz="2200" dirty="0">
                <a:solidFill>
                  <a:prstClr val="black"/>
                </a:solidFill>
                <a:latin typeface="Calibri"/>
              </a:rPr>
              <a:t>)</a:t>
            </a:r>
          </a:p>
          <a:p>
            <a:pPr marL="273050" lvl="1" indent="-273050" defTabSz="457200">
              <a:spcBef>
                <a:spcPct val="20000"/>
              </a:spcBef>
              <a:buSzPct val="130000"/>
              <a:buFont typeface="Arial" charset="0"/>
              <a:buChar char="•"/>
              <a:tabLst>
                <a:tab pos="3138488" algn="l"/>
              </a:tabLst>
              <a:defRPr/>
            </a:pPr>
            <a:r>
              <a:rPr lang="en-US" altLang="sv-SE" sz="2200" dirty="0">
                <a:solidFill>
                  <a:prstClr val="black"/>
                </a:solidFill>
                <a:latin typeface="Calibri"/>
              </a:rPr>
              <a:t>Häufig wird zusätzlich Silage zur Verfügung gestellt. </a:t>
            </a:r>
          </a:p>
          <a:p>
            <a:pPr marL="273050" lvl="1" indent="-273050" defTabSz="457200">
              <a:spcBef>
                <a:spcPct val="20000"/>
              </a:spcBef>
              <a:buSzPct val="130000"/>
              <a:buFont typeface="Arial" charset="0"/>
              <a:buChar char="•"/>
              <a:tabLst>
                <a:tab pos="3138488" algn="l"/>
              </a:tabLst>
              <a:defRPr/>
            </a:pPr>
            <a:r>
              <a:rPr lang="en-US" altLang="sv-SE" sz="2200" dirty="0" err="1" smtClean="0">
                <a:solidFill>
                  <a:prstClr val="black"/>
                </a:solidFill>
                <a:latin typeface="Calibri"/>
              </a:rPr>
              <a:t>Beweidet</a:t>
            </a:r>
            <a:r>
              <a:rPr lang="en-US" altLang="sv-SE" sz="2200" dirty="0" smtClean="0">
                <a:solidFill>
                  <a:prstClr val="black"/>
                </a:solidFill>
                <a:latin typeface="Calibri"/>
              </a:rPr>
              <a:t> </a:t>
            </a:r>
            <a:r>
              <a:rPr lang="en-US" altLang="sv-SE" sz="2200" dirty="0" err="1" smtClean="0">
                <a:solidFill>
                  <a:prstClr val="black"/>
                </a:solidFill>
                <a:latin typeface="Calibri"/>
              </a:rPr>
              <a:t>wird</a:t>
            </a:r>
            <a:r>
              <a:rPr lang="en-US" altLang="sv-SE" sz="2200" dirty="0" smtClean="0">
                <a:solidFill>
                  <a:prstClr val="black"/>
                </a:solidFill>
                <a:latin typeface="Calibri"/>
              </a:rPr>
              <a:t> </a:t>
            </a:r>
            <a:r>
              <a:rPr lang="en-US" altLang="sv-SE" sz="2200" dirty="0" err="1" smtClean="0">
                <a:solidFill>
                  <a:prstClr val="black"/>
                </a:solidFill>
                <a:latin typeface="Calibri"/>
              </a:rPr>
              <a:t>vor</a:t>
            </a:r>
            <a:r>
              <a:rPr lang="en-US" altLang="sv-SE" sz="2200" dirty="0" smtClean="0">
                <a:solidFill>
                  <a:prstClr val="black"/>
                </a:solidFill>
                <a:latin typeface="Calibri"/>
              </a:rPr>
              <a:t> </a:t>
            </a:r>
            <a:r>
              <a:rPr lang="en-US" altLang="sv-SE" sz="2200" dirty="0" err="1" smtClean="0">
                <a:solidFill>
                  <a:prstClr val="black"/>
                </a:solidFill>
                <a:latin typeface="Calibri"/>
              </a:rPr>
              <a:t>allem</a:t>
            </a:r>
            <a:r>
              <a:rPr lang="en-US" altLang="sv-SE" sz="2200" dirty="0" smtClean="0">
                <a:solidFill>
                  <a:prstClr val="black"/>
                </a:solidFill>
                <a:latin typeface="Calibri"/>
              </a:rPr>
              <a:t> </a:t>
            </a:r>
            <a:r>
              <a:rPr lang="en-US" altLang="sv-SE" sz="2200" dirty="0" err="1" smtClean="0">
                <a:solidFill>
                  <a:prstClr val="black"/>
                </a:solidFill>
                <a:latin typeface="Calibri"/>
              </a:rPr>
              <a:t>temporäres</a:t>
            </a:r>
            <a:r>
              <a:rPr lang="en-US" altLang="sv-SE" sz="2200" dirty="0" smtClean="0">
                <a:solidFill>
                  <a:prstClr val="black"/>
                </a:solidFill>
                <a:latin typeface="Calibri"/>
              </a:rPr>
              <a:t> </a:t>
            </a:r>
            <a:r>
              <a:rPr lang="en-US" altLang="sv-SE" sz="2200" dirty="0" err="1" smtClean="0">
                <a:solidFill>
                  <a:prstClr val="black"/>
                </a:solidFill>
                <a:latin typeface="Calibri"/>
              </a:rPr>
              <a:t>Grasland</a:t>
            </a:r>
            <a:r>
              <a:rPr lang="en-US" altLang="sv-SE" sz="2200" dirty="0" smtClean="0">
                <a:solidFill>
                  <a:prstClr val="black"/>
                </a:solidFill>
                <a:latin typeface="Calibri"/>
              </a:rPr>
              <a:t> </a:t>
            </a:r>
            <a:r>
              <a:rPr lang="en-US" altLang="sv-SE" sz="2200" dirty="0" err="1" smtClean="0">
                <a:solidFill>
                  <a:prstClr val="black"/>
                </a:solidFill>
                <a:latin typeface="Calibri"/>
              </a:rPr>
              <a:t>mit</a:t>
            </a:r>
            <a:r>
              <a:rPr lang="en-US" altLang="sv-SE" sz="2200" dirty="0" smtClean="0">
                <a:solidFill>
                  <a:prstClr val="black"/>
                </a:solidFill>
                <a:latin typeface="Calibri"/>
              </a:rPr>
              <a:t> </a:t>
            </a:r>
            <a:r>
              <a:rPr lang="en-US" altLang="sv-SE" sz="2200" dirty="0">
                <a:solidFill>
                  <a:prstClr val="black"/>
                </a:solidFill>
                <a:latin typeface="Calibri"/>
              </a:rPr>
              <a:t>hoher Verdaulichkeit.</a:t>
            </a:r>
          </a:p>
        </p:txBody>
      </p:sp>
    </p:spTree>
    <p:extLst>
      <p:ext uri="{BB962C8B-B14F-4D97-AF65-F5344CB8AC3E}">
        <p14:creationId xmlns:p14="http://schemas.microsoft.com/office/powerpoint/2010/main" val="282857150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F100003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07919" y="0"/>
            <a:ext cx="4461310" cy="340114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7" name="Picture 3" descr="F100000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39" y="0"/>
            <a:ext cx="4459844" cy="340114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8" name="Picture 4" descr="OPTYMA~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839" y="3437796"/>
            <a:ext cx="4459844" cy="342020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9" name="Picture 5" descr="Krowy na pastwisku"/>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7919" y="3437796"/>
            <a:ext cx="4461310" cy="342020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30" name="Text Box 6"/>
          <p:cNvSpPr txBox="1">
            <a:spLocks noChangeArrowheads="1"/>
          </p:cNvSpPr>
          <p:nvPr/>
        </p:nvSpPr>
        <p:spPr bwMode="auto">
          <a:xfrm>
            <a:off x="280023" y="215641"/>
            <a:ext cx="3869010" cy="405047"/>
          </a:xfrm>
          <a:prstGeom prst="rect">
            <a:avLst/>
          </a:prstGeom>
          <a:noFill/>
          <a:ln w="9525">
            <a:noFill/>
            <a:miter lim="800000"/>
            <a:headEnd/>
            <a:tailEnd/>
          </a:ln>
          <a:effectLst/>
        </p:spPr>
        <p:txBody>
          <a:bodyPr>
            <a:spAutoFit/>
          </a:bodyPr>
          <a:lstStyle/>
          <a:p>
            <a:pPr algn="ctr" defTabSz="844448" eaLnBrk="0" fontAlgn="base" hangingPunct="0">
              <a:spcBef>
                <a:spcPct val="50000"/>
              </a:spcBef>
              <a:spcAft>
                <a:spcPct val="0"/>
              </a:spcAft>
              <a:defRPr/>
            </a:pPr>
            <a:r>
              <a:rPr lang="pl-PL" sz="2032" b="1" dirty="0" err="1">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 Degradierte Grünlandflächen</a:t>
            </a:r>
            <a:endParaRPr lang="pl-PL" sz="2032" b="1" dirty="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57031" name="Text Box 7"/>
          <p:cNvSpPr txBox="1">
            <a:spLocks noChangeArrowheads="1"/>
          </p:cNvSpPr>
          <p:nvPr/>
        </p:nvSpPr>
        <p:spPr bwMode="auto">
          <a:xfrm>
            <a:off x="4852756" y="44624"/>
            <a:ext cx="4138771" cy="405047"/>
          </a:xfrm>
          <a:prstGeom prst="rect">
            <a:avLst/>
          </a:prstGeom>
          <a:noFill/>
          <a:ln w="9525">
            <a:noFill/>
            <a:miter lim="800000"/>
            <a:headEnd/>
            <a:tailEnd/>
          </a:ln>
          <a:effectLst/>
        </p:spPr>
        <p:txBody>
          <a:bodyPr>
            <a:spAutoFit/>
          </a:bodyPr>
          <a:lstStyle/>
          <a:p>
            <a:pPr algn="ctr" defTabSz="844448" eaLnBrk="0" fontAlgn="base" hangingPunct="0">
              <a:spcBef>
                <a:spcPct val="50000"/>
              </a:spcBef>
              <a:spcAft>
                <a:spcPct val="0"/>
              </a:spcAft>
              <a:defRPr/>
            </a:pPr>
            <a:r>
              <a:rPr lang="en-US" sz="2032" b="1" dirty="0" err="1">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Sanierung</a:t>
            </a:r>
            <a:r>
              <a:rPr lang="en-US" sz="2032" b="1" dirty="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 </a:t>
            </a:r>
            <a:r>
              <a:rPr lang="en-US" sz="2032" b="1" dirty="0" err="1">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durch</a:t>
            </a:r>
            <a:r>
              <a:rPr lang="en-US" sz="2032" b="1" dirty="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 </a:t>
            </a:r>
            <a:r>
              <a:rPr lang="en-US" sz="2032" b="1" dirty="0" err="1" smtClean="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Nachsaat</a:t>
            </a:r>
            <a:endParaRPr lang="pl-PL" sz="2032" b="1" dirty="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57032" name="Text Box 8"/>
          <p:cNvSpPr txBox="1">
            <a:spLocks noChangeArrowheads="1"/>
          </p:cNvSpPr>
          <p:nvPr/>
        </p:nvSpPr>
        <p:spPr bwMode="auto">
          <a:xfrm>
            <a:off x="35185" y="6244887"/>
            <a:ext cx="4572734" cy="568489"/>
          </a:xfrm>
          <a:prstGeom prst="rect">
            <a:avLst/>
          </a:prstGeom>
          <a:noFill/>
          <a:ln w="9525">
            <a:noFill/>
            <a:miter lim="800000"/>
            <a:headEnd/>
            <a:tailEnd/>
          </a:ln>
          <a:effectLst/>
        </p:spPr>
        <p:txBody>
          <a:bodyPr lIns="0" tIns="0" rIns="0" bIns="0">
            <a:spAutoFit/>
          </a:bodyPr>
          <a:lstStyle/>
          <a:p>
            <a:pPr algn="ctr" defTabSz="844448" eaLnBrk="0" fontAlgn="base" hangingPunct="0">
              <a:spcBef>
                <a:spcPct val="50000"/>
              </a:spcBef>
              <a:spcAft>
                <a:spcPct val="0"/>
              </a:spcAft>
              <a:defRPr/>
            </a:pPr>
            <a:r>
              <a:rPr lang="en-US" sz="1847" b="1" dirty="0" err="1">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Effekt</a:t>
            </a:r>
            <a:r>
              <a:rPr lang="en-US" sz="1847" b="1" dirty="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 der </a:t>
            </a:r>
            <a:r>
              <a:rPr lang="en-US" sz="1847" b="1" dirty="0" err="1">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Sanierung</a:t>
            </a:r>
            <a:r>
              <a:rPr lang="pl-PL" sz="1847" b="1" dirty="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 - hochwertige</a:t>
            </a:r>
            <a:r>
              <a:rPr lang="en-US" sz="1847" b="1" dirty="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 Grasnarbe</a:t>
            </a:r>
            <a:endParaRPr lang="pl-PL" sz="1847" b="1" dirty="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57033" name="Text Box 9"/>
          <p:cNvSpPr txBox="1">
            <a:spLocks noChangeArrowheads="1"/>
          </p:cNvSpPr>
          <p:nvPr/>
        </p:nvSpPr>
        <p:spPr bwMode="auto">
          <a:xfrm>
            <a:off x="4772122" y="6244887"/>
            <a:ext cx="4219405" cy="568489"/>
          </a:xfrm>
          <a:prstGeom prst="rect">
            <a:avLst/>
          </a:prstGeom>
          <a:noFill/>
          <a:ln w="9525">
            <a:noFill/>
            <a:miter lim="800000"/>
            <a:headEnd/>
            <a:tailEnd/>
          </a:ln>
          <a:effectLst/>
        </p:spPr>
        <p:txBody>
          <a:bodyPr lIns="0" tIns="0" rIns="0" bIns="0">
            <a:spAutoFit/>
          </a:bodyPr>
          <a:lstStyle/>
          <a:p>
            <a:pPr algn="ctr" defTabSz="844448" eaLnBrk="0" fontAlgn="base" hangingPunct="0">
              <a:spcBef>
                <a:spcPct val="50000"/>
              </a:spcBef>
              <a:spcAft>
                <a:spcPct val="0"/>
              </a:spcAft>
              <a:defRPr/>
            </a:pPr>
            <a:r>
              <a:rPr lang="en-US" sz="1847" b="1" dirty="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Erhöhte Rentabilität der Milchproduktion</a:t>
            </a:r>
            <a:endParaRPr lang="pl-PL" sz="1847" b="1" dirty="0">
              <a:solidFill>
                <a:srgbClr val="FFFF00"/>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Text Box 4"/>
          <p:cNvSpPr txBox="1">
            <a:spLocks noChangeArrowheads="1"/>
          </p:cNvSpPr>
          <p:nvPr/>
        </p:nvSpPr>
        <p:spPr bwMode="auto">
          <a:xfrm>
            <a:off x="7054818" y="314695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Fotografien</a:t>
            </a:r>
            <a:r>
              <a:rPr lang="pl-PL" altLang="pl-PL"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6828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3"/>
          <p:cNvSpPr txBox="1">
            <a:spLocks noChangeArrowheads="1"/>
          </p:cNvSpPr>
          <p:nvPr/>
        </p:nvSpPr>
        <p:spPr bwMode="auto">
          <a:xfrm>
            <a:off x="1115616" y="110220"/>
            <a:ext cx="5894784" cy="923330"/>
          </a:xfrm>
          <a:prstGeom prst="rect">
            <a:avLst/>
          </a:prstGeom>
          <a:noFill/>
          <a:ln w="9525">
            <a:noFill/>
            <a:miter lim="800000"/>
            <a:headEnd/>
            <a:tailEnd/>
          </a:ln>
          <a:effectLst/>
        </p:spPr>
        <p:txBody>
          <a:bodyPr wrap="square" lIns="0" tIns="0" rIns="0" bIns="0">
            <a:spAutoFit/>
          </a:bodyPr>
          <a:lstStyle/>
          <a:p>
            <a:pPr defTabSz="449263" eaLnBrk="0" fontAlgn="base" hangingPunct="0">
              <a:spcBef>
                <a:spcPct val="0"/>
              </a:spcBef>
              <a:spcAft>
                <a:spcPct val="0"/>
              </a:spcAft>
              <a:defRPr/>
            </a:pPr>
            <a:r>
              <a:rPr lang="en-US" sz="2000" b="1" dirty="0">
                <a:solidFill>
                  <a:srgbClr val="006600"/>
                </a:solidFill>
                <a:latin typeface="Tahoma" panose="020B0604030504040204" pitchFamily="34" charset="0"/>
                <a:cs typeface="Tahoma" panose="020B0604030504040204" pitchFamily="34" charset="0"/>
              </a:rPr>
              <a:t>Auswirkungen der Verbesserung der Grasnarbe</a:t>
            </a:r>
            <a:r>
              <a:rPr lang="pl-PL" sz="2000" b="1" dirty="0">
                <a:solidFill>
                  <a:srgbClr val="006600"/>
                </a:solidFill>
                <a:latin typeface="Tahoma" panose="020B0604030504040204" pitchFamily="34" charset="0"/>
                <a:cs typeface="Tahoma" panose="020B0604030504040204" pitchFamily="34" charset="0"/>
              </a:rPr>
              <a:t> durch </a:t>
            </a:r>
            <a:r>
              <a:rPr lang="en-US" sz="2000" b="1" dirty="0" err="1" smtClean="0">
                <a:solidFill>
                  <a:srgbClr val="006600"/>
                </a:solidFill>
                <a:latin typeface="Tahoma" panose="020B0604030504040204" pitchFamily="34" charset="0"/>
                <a:cs typeface="Tahoma" panose="020B0604030504040204" pitchFamily="34" charset="0"/>
              </a:rPr>
              <a:t>Nachsaat</a:t>
            </a:r>
            <a:r>
              <a:rPr lang="en-US" sz="2000" b="1" dirty="0" smtClean="0">
                <a:solidFill>
                  <a:srgbClr val="006600"/>
                </a:solidFill>
                <a:latin typeface="Tahoma" panose="020B0604030504040204" pitchFamily="34" charset="0"/>
                <a:cs typeface="Tahoma" panose="020B0604030504040204" pitchFamily="34" charset="0"/>
              </a:rPr>
              <a:t> auf </a:t>
            </a:r>
            <a:r>
              <a:rPr lang="en-US" sz="2000" b="1" dirty="0">
                <a:solidFill>
                  <a:srgbClr val="006600"/>
                </a:solidFill>
                <a:latin typeface="Tahoma" panose="020B0604030504040204" pitchFamily="34" charset="0"/>
                <a:cs typeface="Tahoma" panose="020B0604030504040204" pitchFamily="34" charset="0"/>
              </a:rPr>
              <a:t>die </a:t>
            </a:r>
            <a:r>
              <a:rPr lang="en-US" sz="2000" b="1" dirty="0" err="1">
                <a:solidFill>
                  <a:srgbClr val="006600"/>
                </a:solidFill>
                <a:latin typeface="Tahoma" panose="020B0604030504040204" pitchFamily="34" charset="0"/>
                <a:cs typeface="Tahoma" panose="020B0604030504040204" pitchFamily="34" charset="0"/>
              </a:rPr>
              <a:t>Rentabilität</a:t>
            </a:r>
            <a:r>
              <a:rPr lang="en-US" sz="2000" b="1" dirty="0">
                <a:solidFill>
                  <a:srgbClr val="006600"/>
                </a:solidFill>
                <a:latin typeface="Tahoma" panose="020B0604030504040204" pitchFamily="34" charset="0"/>
                <a:cs typeface="Tahoma" panose="020B0604030504040204" pitchFamily="34" charset="0"/>
              </a:rPr>
              <a:t> </a:t>
            </a:r>
            <a:r>
              <a:rPr lang="en-US" sz="2000" b="1" dirty="0" smtClean="0">
                <a:solidFill>
                  <a:srgbClr val="006600"/>
                </a:solidFill>
                <a:latin typeface="Tahoma" panose="020B0604030504040204" pitchFamily="34" charset="0"/>
                <a:cs typeface="Tahoma" panose="020B0604030504040204" pitchFamily="34" charset="0"/>
              </a:rPr>
              <a:t>der </a:t>
            </a:r>
            <a:r>
              <a:rPr lang="en-US" sz="2000" b="1" dirty="0">
                <a:solidFill>
                  <a:srgbClr val="006600"/>
                </a:solidFill>
                <a:latin typeface="Tahoma" panose="020B0604030504040204" pitchFamily="34" charset="0"/>
                <a:cs typeface="Tahoma" panose="020B0604030504040204" pitchFamily="34" charset="0"/>
              </a:rPr>
              <a:t>Milchproduktion</a:t>
            </a:r>
            <a:endParaRPr lang="pl-PL" sz="2000" b="1" dirty="0">
              <a:solidFill>
                <a:srgbClr val="006600"/>
              </a:solidFill>
              <a:latin typeface="Tahoma" panose="020B0604030504040204" pitchFamily="34" charset="0"/>
              <a:cs typeface="Tahoma" panose="020B0604030504040204" pitchFamily="34" charset="0"/>
            </a:endParaRPr>
          </a:p>
        </p:txBody>
      </p:sp>
      <p:pic>
        <p:nvPicPr>
          <p:cNvPr id="4" name="Obraz 3"/>
          <p:cNvPicPr>
            <a:picLocks noChangeAspect="1"/>
          </p:cNvPicPr>
          <p:nvPr/>
        </p:nvPicPr>
        <p:blipFill>
          <a:blip r:embed="rId4"/>
          <a:stretch>
            <a:fillRect/>
          </a:stretch>
        </p:blipFill>
        <p:spPr>
          <a:xfrm>
            <a:off x="66665" y="1412776"/>
            <a:ext cx="9010669" cy="4493141"/>
          </a:xfrm>
          <a:prstGeom prst="rect">
            <a:avLst/>
          </a:prstGeom>
        </p:spPr>
      </p:pic>
      <p:sp>
        <p:nvSpPr>
          <p:cNvPr id="10" name="Text Box 2"/>
          <p:cNvSpPr txBox="1">
            <a:spLocks noChangeArrowheads="1"/>
          </p:cNvSpPr>
          <p:nvPr/>
        </p:nvSpPr>
        <p:spPr bwMode="auto">
          <a:xfrm>
            <a:off x="142876" y="5893855"/>
            <a:ext cx="3587750" cy="2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Goliński </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und Kozłowski, </a:t>
            </a:r>
            <a:r>
              <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2000</a:t>
            </a:r>
          </a:p>
        </p:txBody>
      </p:sp>
      <p:grpSp>
        <p:nvGrpSpPr>
          <p:cNvPr id="7" name="Group 94"/>
          <p:cNvGrpSpPr>
            <a:grpSpLocks/>
          </p:cNvGrpSpPr>
          <p:nvPr/>
        </p:nvGrpSpPr>
        <p:grpSpPr bwMode="auto">
          <a:xfrm>
            <a:off x="1043608" y="2077200"/>
            <a:ext cx="1303337" cy="2281237"/>
            <a:chOff x="859" y="1299"/>
            <a:chExt cx="821" cy="1437"/>
          </a:xfrm>
        </p:grpSpPr>
        <p:sp>
          <p:nvSpPr>
            <p:cNvPr id="9" name="Rectangle 95"/>
            <p:cNvSpPr>
              <a:spLocks noChangeArrowheads="1"/>
            </p:cNvSpPr>
            <p:nvPr/>
          </p:nvSpPr>
          <p:spPr bwMode="auto">
            <a:xfrm>
              <a:off x="859" y="2158"/>
              <a:ext cx="414" cy="578"/>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endParaRPr lang="pl-PL" altLang="pl-PL" sz="2800">
                <a:solidFill>
                  <a:srgbClr val="FFFFFF"/>
                </a:solidFill>
              </a:endParaRPr>
            </a:p>
          </p:txBody>
        </p:sp>
        <p:sp>
          <p:nvSpPr>
            <p:cNvPr id="11" name="Rectangle 96"/>
            <p:cNvSpPr>
              <a:spLocks noChangeArrowheads="1"/>
            </p:cNvSpPr>
            <p:nvPr/>
          </p:nvSpPr>
          <p:spPr bwMode="auto">
            <a:xfrm>
              <a:off x="1273" y="1299"/>
              <a:ext cx="407" cy="1437"/>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endParaRPr lang="pl-PL" altLang="pl-PL" sz="2800">
                <a:solidFill>
                  <a:srgbClr val="FFFFFF"/>
                </a:solidFill>
              </a:endParaRPr>
            </a:p>
          </p:txBody>
        </p:sp>
      </p:grpSp>
      <p:grpSp>
        <p:nvGrpSpPr>
          <p:cNvPr id="12" name="Group 97"/>
          <p:cNvGrpSpPr>
            <a:grpSpLocks/>
          </p:cNvGrpSpPr>
          <p:nvPr/>
        </p:nvGrpSpPr>
        <p:grpSpPr bwMode="auto">
          <a:xfrm>
            <a:off x="4067944" y="2000304"/>
            <a:ext cx="1271587" cy="2312988"/>
            <a:chOff x="2708" y="1254"/>
            <a:chExt cx="801" cy="1457"/>
          </a:xfrm>
        </p:grpSpPr>
        <p:sp>
          <p:nvSpPr>
            <p:cNvPr id="13" name="Rectangle 98"/>
            <p:cNvSpPr>
              <a:spLocks noChangeArrowheads="1"/>
            </p:cNvSpPr>
            <p:nvPr/>
          </p:nvSpPr>
          <p:spPr bwMode="auto">
            <a:xfrm>
              <a:off x="2708" y="2126"/>
              <a:ext cx="401" cy="585"/>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endParaRPr lang="pl-PL" altLang="pl-PL" sz="2800">
                <a:solidFill>
                  <a:srgbClr val="FFFFFF"/>
                </a:solidFill>
              </a:endParaRPr>
            </a:p>
          </p:txBody>
        </p:sp>
        <p:sp>
          <p:nvSpPr>
            <p:cNvPr id="14" name="Rectangle 99"/>
            <p:cNvSpPr>
              <a:spLocks noChangeArrowheads="1"/>
            </p:cNvSpPr>
            <p:nvPr/>
          </p:nvSpPr>
          <p:spPr bwMode="auto">
            <a:xfrm>
              <a:off x="3109" y="1254"/>
              <a:ext cx="400" cy="1457"/>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endParaRPr lang="pl-PL" altLang="pl-PL" sz="2800">
                <a:solidFill>
                  <a:srgbClr val="FFFFFF"/>
                </a:solidFill>
              </a:endParaRPr>
            </a:p>
          </p:txBody>
        </p:sp>
      </p:grpSp>
      <p:grpSp>
        <p:nvGrpSpPr>
          <p:cNvPr id="15" name="Group 100"/>
          <p:cNvGrpSpPr>
            <a:grpSpLocks/>
          </p:cNvGrpSpPr>
          <p:nvPr/>
        </p:nvGrpSpPr>
        <p:grpSpPr bwMode="auto">
          <a:xfrm>
            <a:off x="7288857" y="1839600"/>
            <a:ext cx="1171575" cy="2473325"/>
            <a:chOff x="4563" y="1153"/>
            <a:chExt cx="738" cy="1558"/>
          </a:xfrm>
        </p:grpSpPr>
        <p:sp>
          <p:nvSpPr>
            <p:cNvPr id="16" name="Rectangle 101"/>
            <p:cNvSpPr>
              <a:spLocks noChangeArrowheads="1"/>
            </p:cNvSpPr>
            <p:nvPr/>
          </p:nvSpPr>
          <p:spPr bwMode="auto">
            <a:xfrm>
              <a:off x="4563" y="1153"/>
              <a:ext cx="369" cy="1558"/>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endParaRPr lang="pl-PL" altLang="pl-PL" sz="2800">
                <a:solidFill>
                  <a:srgbClr val="FFFFFF"/>
                </a:solidFill>
              </a:endParaRPr>
            </a:p>
          </p:txBody>
        </p:sp>
        <p:sp>
          <p:nvSpPr>
            <p:cNvPr id="17" name="Rectangle 102"/>
            <p:cNvSpPr>
              <a:spLocks noChangeArrowheads="1"/>
            </p:cNvSpPr>
            <p:nvPr/>
          </p:nvSpPr>
          <p:spPr bwMode="auto">
            <a:xfrm>
              <a:off x="4932" y="2113"/>
              <a:ext cx="369" cy="598"/>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endParaRPr lang="pl-PL" altLang="pl-PL" sz="2800">
                <a:solidFill>
                  <a:srgbClr val="FFFFFF"/>
                </a:solidFill>
              </a:endParaRPr>
            </a:p>
          </p:txBody>
        </p:sp>
      </p:grpSp>
      <p:sp>
        <p:nvSpPr>
          <p:cNvPr id="2" name="Textfeld 1"/>
          <p:cNvSpPr txBox="1"/>
          <p:nvPr/>
        </p:nvSpPr>
        <p:spPr>
          <a:xfrm>
            <a:off x="1700833" y="5426015"/>
            <a:ext cx="1844624" cy="369332"/>
          </a:xfrm>
          <a:prstGeom prst="rect">
            <a:avLst/>
          </a:prstGeom>
          <a:solidFill>
            <a:schemeClr val="bg1"/>
          </a:solidFill>
        </p:spPr>
        <p:txBody>
          <a:bodyPr wrap="square" rtlCol="0">
            <a:spAutoFit/>
          </a:bodyPr>
          <a:lstStyle/>
          <a:p>
            <a:pPr defTabSz="457200"/>
            <a:r>
              <a:rPr lang="en-US" dirty="0" err="1">
                <a:solidFill>
                  <a:prstClr val="black"/>
                </a:solidFill>
              </a:rPr>
              <a:t>Kontrollfläche</a:t>
            </a:r>
            <a:endParaRPr lang="en-US" dirty="0">
              <a:solidFill>
                <a:prstClr val="black"/>
              </a:solidFill>
            </a:endParaRPr>
          </a:p>
        </p:txBody>
      </p:sp>
      <p:sp>
        <p:nvSpPr>
          <p:cNvPr id="18" name="Textfeld 17"/>
          <p:cNvSpPr txBox="1"/>
          <p:nvPr/>
        </p:nvSpPr>
        <p:spPr>
          <a:xfrm>
            <a:off x="5719409" y="5426015"/>
            <a:ext cx="2380795" cy="369332"/>
          </a:xfrm>
          <a:prstGeom prst="rect">
            <a:avLst/>
          </a:prstGeom>
          <a:solidFill>
            <a:schemeClr val="bg1"/>
          </a:solidFill>
        </p:spPr>
        <p:txBody>
          <a:bodyPr wrap="square" rtlCol="0">
            <a:spAutoFit/>
          </a:bodyPr>
          <a:lstStyle/>
          <a:p>
            <a:pPr defTabSz="457200"/>
            <a:r>
              <a:rPr lang="en-US" dirty="0" err="1" smtClean="0">
                <a:solidFill>
                  <a:prstClr val="black"/>
                </a:solidFill>
              </a:rPr>
              <a:t>Nachgesäte</a:t>
            </a:r>
            <a:r>
              <a:rPr lang="en-US" dirty="0" smtClean="0">
                <a:solidFill>
                  <a:prstClr val="black"/>
                </a:solidFill>
              </a:rPr>
              <a:t> </a:t>
            </a:r>
            <a:r>
              <a:rPr lang="en-US" dirty="0" err="1" smtClean="0">
                <a:solidFill>
                  <a:prstClr val="black"/>
                </a:solidFill>
              </a:rPr>
              <a:t>Fläche</a:t>
            </a:r>
            <a:endParaRPr lang="en-US" dirty="0">
              <a:solidFill>
                <a:prstClr val="black"/>
              </a:solidFill>
            </a:endParaRPr>
          </a:p>
        </p:txBody>
      </p:sp>
    </p:spTree>
    <p:extLst>
      <p:ext uri="{BB962C8B-B14F-4D97-AF65-F5344CB8AC3E}">
        <p14:creationId xmlns:p14="http://schemas.microsoft.com/office/powerpoint/2010/main" val="650830986"/>
      </p:ext>
    </p:extLst>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87624" y="73735"/>
            <a:ext cx="5688632" cy="1116268"/>
          </a:xfrm>
        </p:spPr>
        <p:txBody>
          <a:bodyPr wrap="square">
            <a:spAutoFit/>
          </a:bodyPr>
          <a:lstStyle/>
          <a:p>
            <a:pPr algn="l" defTabSz="449263">
              <a:lnSpc>
                <a:spcPct val="93000"/>
              </a:lnSpc>
              <a:buClr>
                <a:srgbClr val="000000"/>
              </a:buClr>
              <a:buSzPct val="100000"/>
              <a:defRPr/>
            </a:pPr>
            <a:r>
              <a:rPr lang="pl-PL" sz="2000" b="1" kern="1200" dirty="0" smtClean="0">
                <a:solidFill>
                  <a:srgbClr val="006600"/>
                </a:solidFill>
                <a:latin typeface="Tahoma" pitchFamily="34" charset="0"/>
                <a:ea typeface="+mn-ea"/>
                <a:cs typeface="+mn-cs"/>
              </a:rPr>
              <a:t>Nutzung des </a:t>
            </a:r>
            <a:r>
              <a:rPr lang="en-US" sz="2000" b="1" kern="1200" dirty="0" smtClean="0">
                <a:solidFill>
                  <a:srgbClr val="006600"/>
                </a:solidFill>
                <a:latin typeface="Tahoma" pitchFamily="34" charset="0"/>
                <a:ea typeface="+mn-ea"/>
                <a:cs typeface="+mn-cs"/>
              </a:rPr>
              <a:t>biologischen Fortschritts in der Gras- und</a:t>
            </a:r>
            <a:r>
              <a:rPr lang="en-US" sz="2000" b="1" dirty="0" smtClean="0">
                <a:solidFill>
                  <a:srgbClr val="006600"/>
                </a:solidFill>
                <a:latin typeface="Tahoma" pitchFamily="34" charset="0"/>
              </a:rPr>
              <a:t> </a:t>
            </a:r>
            <a:r>
              <a:rPr lang="en-US" sz="2000" b="1" dirty="0" err="1" smtClean="0">
                <a:solidFill>
                  <a:srgbClr val="006600"/>
                </a:solidFill>
                <a:latin typeface="Tahoma" pitchFamily="34" charset="0"/>
              </a:rPr>
              <a:t>Leguminosenzucht</a:t>
            </a:r>
            <a:r>
              <a:rPr lang="pl-PL" sz="2000" b="1" dirty="0" smtClean="0">
                <a:solidFill>
                  <a:srgbClr val="006600"/>
                </a:solidFill>
                <a:latin typeface="Tahoma" pitchFamily="34" charset="0"/>
              </a:rPr>
              <a:t> nach Art der </a:t>
            </a:r>
            <a:r>
              <a:rPr lang="en-US" sz="2000" b="1" dirty="0" err="1" smtClean="0">
                <a:solidFill>
                  <a:srgbClr val="006600"/>
                </a:solidFill>
                <a:latin typeface="Tahoma" pitchFamily="34" charset="0"/>
              </a:rPr>
              <a:t>Betriebe</a:t>
            </a:r>
            <a:r>
              <a:rPr lang="pl-PL" sz="2000" b="1" kern="1200" dirty="0" smtClean="0">
                <a:solidFill>
                  <a:srgbClr val="006600"/>
                </a:solidFill>
                <a:latin typeface="Tahoma" pitchFamily="34" charset="0"/>
                <a:ea typeface="+mn-ea"/>
                <a:cs typeface="+mn-cs"/>
              </a:rPr>
              <a:t> (%)</a:t>
            </a:r>
            <a:endParaRPr lang="pl-PL" sz="2000" b="1" kern="1200" dirty="0">
              <a:solidFill>
                <a:srgbClr val="006600"/>
              </a:solidFill>
              <a:latin typeface="Tahoma" pitchFamily="34" charset="0"/>
              <a:ea typeface="+mn-ea"/>
              <a:cs typeface="+mn-cs"/>
            </a:endParaRPr>
          </a:p>
        </p:txBody>
      </p:sp>
      <p:sp>
        <p:nvSpPr>
          <p:cNvPr id="27654" name="pole tekstowe 6"/>
          <p:cNvSpPr txBox="1">
            <a:spLocks noChangeArrowheads="1"/>
          </p:cNvSpPr>
          <p:nvPr/>
        </p:nvSpPr>
        <p:spPr bwMode="auto">
          <a:xfrm>
            <a:off x="0" y="5857527"/>
            <a:ext cx="1991742" cy="307777"/>
          </a:xfrm>
          <a:prstGeom prst="rect">
            <a:avLst/>
          </a:prstGeom>
          <a:no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fontAlgn="base">
              <a:spcBef>
                <a:spcPct val="0"/>
              </a:spcBef>
              <a:spcAft>
                <a:spcPct val="0"/>
              </a:spcAft>
              <a:buFontTx/>
              <a:buNone/>
              <a:defRPr/>
            </a:pPr>
            <a:r>
              <a:rPr lang="pl-PL" altLang="pl-PL"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Goliński, 2017</a:t>
            </a:r>
          </a:p>
        </p:txBody>
      </p:sp>
      <p:graphicFrame>
        <p:nvGraphicFramePr>
          <p:cNvPr id="7" name="Wykres 6"/>
          <p:cNvGraphicFramePr/>
          <p:nvPr>
            <p:extLst/>
          </p:nvPr>
        </p:nvGraphicFramePr>
        <p:xfrm>
          <a:off x="1043607" y="1397000"/>
          <a:ext cx="6885955" cy="483102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812899"/>
      </p:ext>
    </p:ext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079611" y="44624"/>
            <a:ext cx="6132071" cy="1420109"/>
          </a:xfrm>
          <a:solidFill>
            <a:schemeClr val="bg1"/>
          </a:solidFill>
        </p:spPr>
        <p:txBody>
          <a:bodyPr wrap="square">
            <a:spAutoFit/>
          </a:bodyPr>
          <a:lstStyle/>
          <a:p>
            <a:pPr algn="l">
              <a:defRPr/>
            </a:pPr>
            <a:r>
              <a:rPr lang="pl-PL" sz="2400" b="1" kern="1200" dirty="0" smtClean="0">
                <a:solidFill>
                  <a:srgbClr val="006600"/>
                </a:solidFill>
                <a:latin typeface="Tahoma" panose="020B0604030504040204" pitchFamily="34" charset="0"/>
                <a:ea typeface="+mn-ea"/>
                <a:cs typeface="+mn-cs"/>
              </a:rPr>
              <a:t>Eignung</a:t>
            </a:r>
            <a:r>
              <a:rPr lang="en-US" sz="2400" b="1" kern="1200" dirty="0" smtClean="0">
                <a:solidFill>
                  <a:srgbClr val="006600"/>
                </a:solidFill>
                <a:latin typeface="Tahoma" panose="020B0604030504040204" pitchFamily="34" charset="0"/>
                <a:ea typeface="+mn-ea"/>
                <a:cs typeface="+mn-cs"/>
              </a:rPr>
              <a:t> von Gräsern und </a:t>
            </a:r>
            <a:r>
              <a:rPr lang="en-US" sz="2400" b="1" kern="1200" dirty="0" err="1" smtClean="0">
                <a:solidFill>
                  <a:srgbClr val="006600"/>
                </a:solidFill>
                <a:latin typeface="Tahoma" panose="020B0604030504040204" pitchFamily="34" charset="0"/>
                <a:ea typeface="+mn-ea"/>
                <a:cs typeface="+mn-cs"/>
              </a:rPr>
              <a:t>Leguminosen</a:t>
            </a:r>
            <a:r>
              <a:rPr lang="en-US" sz="2400" b="1" kern="1200" dirty="0" smtClean="0">
                <a:solidFill>
                  <a:srgbClr val="006600"/>
                </a:solidFill>
                <a:latin typeface="Tahoma" panose="020B0604030504040204" pitchFamily="34" charset="0"/>
                <a:ea typeface="+mn-ea"/>
                <a:cs typeface="+mn-cs"/>
              </a:rPr>
              <a:t> </a:t>
            </a:r>
            <a:r>
              <a:rPr lang="en-US" sz="2400" b="1" kern="1200" dirty="0" err="1" smtClean="0">
                <a:solidFill>
                  <a:srgbClr val="006600"/>
                </a:solidFill>
                <a:latin typeface="Tahoma" panose="020B0604030504040204" pitchFamily="34" charset="0"/>
                <a:ea typeface="+mn-ea"/>
                <a:cs typeface="+mn-cs"/>
              </a:rPr>
              <a:t>zur</a:t>
            </a:r>
            <a:r>
              <a:rPr lang="en-US" sz="2400" b="1" kern="1200" dirty="0" smtClean="0">
                <a:solidFill>
                  <a:srgbClr val="006600"/>
                </a:solidFill>
                <a:latin typeface="Tahoma" panose="020B0604030504040204" pitchFamily="34" charset="0"/>
                <a:ea typeface="+mn-ea"/>
                <a:cs typeface="+mn-cs"/>
              </a:rPr>
              <a:t> </a:t>
            </a:r>
            <a:r>
              <a:rPr lang="en-US" sz="2400" b="1" kern="1200" dirty="0" err="1" smtClean="0">
                <a:solidFill>
                  <a:srgbClr val="006600"/>
                </a:solidFill>
                <a:latin typeface="Tahoma" panose="020B0604030504040204" pitchFamily="34" charset="0"/>
                <a:ea typeface="+mn-ea"/>
                <a:cs typeface="+mn-cs"/>
              </a:rPr>
              <a:t>Nachsaaat</a:t>
            </a:r>
            <a:r>
              <a:rPr lang="en-US" sz="2400" b="1" kern="1200" dirty="0" smtClean="0">
                <a:solidFill>
                  <a:srgbClr val="006600"/>
                </a:solidFill>
                <a:latin typeface="Tahoma" panose="020B0604030504040204" pitchFamily="34" charset="0"/>
                <a:ea typeface="+mn-ea"/>
                <a:cs typeface="+mn-cs"/>
              </a:rPr>
              <a:t>/</a:t>
            </a:r>
            <a:r>
              <a:rPr lang="en-US" sz="2400" b="1" kern="1200" dirty="0" err="1" smtClean="0">
                <a:solidFill>
                  <a:srgbClr val="006600"/>
                </a:solidFill>
                <a:latin typeface="Tahoma" panose="020B0604030504040204" pitchFamily="34" charset="0"/>
                <a:ea typeface="+mn-ea"/>
                <a:cs typeface="+mn-cs"/>
              </a:rPr>
              <a:t>Neuansaat</a:t>
            </a:r>
            <a:endParaRPr lang="pl-PL" sz="24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16832"/>
            <a:ext cx="8207375" cy="3219343"/>
          </a:xfrm>
          <a:gradFill rotWithShape="1">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pl-PL" sz="2800" kern="1200" dirty="0" smtClean="0">
                <a:latin typeface="Tahoma" panose="020B0604030504040204" pitchFamily="34" charset="0"/>
                <a:ea typeface="Tahoma" panose="020B0604030504040204" pitchFamily="34" charset="0"/>
                <a:cs typeface="Tahoma" panose="020B0604030504040204" pitchFamily="34" charset="0"/>
              </a:rPr>
              <a:t>Gräser: </a:t>
            </a:r>
            <a:r>
              <a:rPr lang="de-DE" sz="2800" b="1" kern="1200" dirty="0" smtClean="0">
                <a:latin typeface="Tahoma" panose="020B0604030504040204" pitchFamily="34" charset="0"/>
                <a:ea typeface="Tahoma" panose="020B0604030504040204" pitchFamily="34" charset="0"/>
                <a:cs typeface="Tahoma" panose="020B0604030504040204" pitchFamily="34" charset="0"/>
              </a:rPr>
              <a:t>Deutsches </a:t>
            </a:r>
            <a:r>
              <a:rPr lang="pl-PL" sz="2800" b="1" kern="1200" dirty="0" smtClean="0">
                <a:latin typeface="Tahoma" panose="020B0604030504040204" pitchFamily="34" charset="0"/>
                <a:ea typeface="Tahoma" panose="020B0604030504040204" pitchFamily="34" charset="0"/>
                <a:cs typeface="Tahoma" panose="020B0604030504040204" pitchFamily="34" charset="0"/>
              </a:rPr>
              <a:t>Weidelgras</a:t>
            </a:r>
            <a:r>
              <a:rPr lang="pl-PL" sz="2800" kern="1200" dirty="0" smtClean="0">
                <a:latin typeface="Tahoma" panose="020B0604030504040204" pitchFamily="34" charset="0"/>
                <a:ea typeface="Tahoma" panose="020B0604030504040204" pitchFamily="34" charset="0"/>
                <a:cs typeface="Tahoma" panose="020B0604030504040204" pitchFamily="34" charset="0"/>
              </a:rPr>
              <a:t>, Wiesenschwingel (</a:t>
            </a:r>
            <a:r>
              <a:rPr lang="de-DE" sz="2800" kern="1200" dirty="0" smtClean="0">
                <a:latin typeface="Tahoma" panose="020B0604030504040204" pitchFamily="34" charset="0"/>
                <a:ea typeface="Tahoma" panose="020B0604030504040204" pitchFamily="34" charset="0"/>
                <a:cs typeface="Tahoma" panose="020B0604030504040204" pitchFamily="34" charset="0"/>
              </a:rPr>
              <a:t>Moor</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de-DE" sz="2800" kern="1200" dirty="0" err="1" smtClean="0">
                <a:latin typeface="Tahoma" panose="020B0604030504040204" pitchFamily="34" charset="0"/>
                <a:ea typeface="Tahoma" panose="020B0604030504040204" pitchFamily="34" charset="0"/>
                <a:cs typeface="Tahoma" panose="020B0604030504040204" pitchFamily="34" charset="0"/>
              </a:rPr>
              <a:t>Bastardw</a:t>
            </a:r>
            <a:r>
              <a:rPr lang="pl-PL" sz="2800" kern="1200" dirty="0" smtClean="0">
                <a:latin typeface="Tahoma" panose="020B0604030504040204" pitchFamily="34" charset="0"/>
                <a:ea typeface="Tahoma" panose="020B0604030504040204" pitchFamily="34" charset="0"/>
                <a:cs typeface="Tahoma" panose="020B0604030504040204" pitchFamily="34" charset="0"/>
              </a:rPr>
              <a:t>eidelgras, </a:t>
            </a:r>
            <a:r>
              <a:rPr lang="de-DE" sz="2800" kern="1200" dirty="0" smtClean="0">
                <a:latin typeface="Tahoma" panose="020B0604030504040204" pitchFamily="34" charset="0"/>
                <a:ea typeface="Tahoma" panose="020B0604030504040204" pitchFamily="34" charset="0"/>
                <a:cs typeface="Tahoma" panose="020B0604030504040204" pitchFamily="34" charset="0"/>
              </a:rPr>
              <a:t>Welsches </a:t>
            </a:r>
            <a:r>
              <a:rPr lang="pl-PL" sz="2800" kern="1200" dirty="0" smtClean="0">
                <a:latin typeface="Tahoma" panose="020B0604030504040204" pitchFamily="34" charset="0"/>
                <a:ea typeface="Tahoma" panose="020B0604030504040204" pitchFamily="34" charset="0"/>
                <a:cs typeface="Tahoma" panose="020B0604030504040204" pitchFamily="34" charset="0"/>
              </a:rPr>
              <a:t>Weidelgras, </a:t>
            </a:r>
            <a:r>
              <a:rPr lang="de-DE" sz="2800" kern="1200" dirty="0" smtClean="0">
                <a:latin typeface="Tahoma" panose="020B0604030504040204" pitchFamily="34" charset="0"/>
                <a:ea typeface="Tahoma" panose="020B0604030504040204" pitchFamily="34" charset="0"/>
                <a:cs typeface="Tahoma" panose="020B0604030504040204" pitchFamily="34" charset="0"/>
              </a:rPr>
              <a:t>Einjähriges Weidelgras</a:t>
            </a:r>
            <a:r>
              <a:rPr lang="pl-PL" sz="2800" kern="1200" dirty="0" smtClean="0">
                <a:latin typeface="Tahoma" panose="020B0604030504040204" pitchFamily="34" charset="0"/>
                <a:ea typeface="Tahoma" panose="020B0604030504040204" pitchFamily="34" charset="0"/>
                <a:cs typeface="Tahoma" panose="020B0604030504040204" pitchFamily="34" charset="0"/>
              </a:rPr>
              <a:t>, Festulolium</a:t>
            </a:r>
          </a:p>
          <a:p>
            <a:pPr>
              <a:lnSpc>
                <a:spcPct val="80000"/>
              </a:lnSpc>
              <a:spcBef>
                <a:spcPts val="1800"/>
              </a:spcBef>
              <a:buFont typeface="Arial" charset="0"/>
              <a:buChar char="•"/>
              <a:defRPr/>
            </a:pPr>
            <a:r>
              <a:rPr lang="pl-PL" sz="2800" kern="1200" dirty="0" smtClean="0">
                <a:latin typeface="Tahoma" panose="020B0604030504040204" pitchFamily="34" charset="0"/>
                <a:ea typeface="Tahoma" panose="020B0604030504040204" pitchFamily="34" charset="0"/>
                <a:cs typeface="Tahoma" panose="020B0604030504040204" pitchFamily="34" charset="0"/>
              </a:rPr>
              <a:t>Hülsenfrüchte: </a:t>
            </a:r>
            <a:r>
              <a:rPr lang="pl-PL" sz="2800" b="1" kern="1200" dirty="0" smtClean="0">
                <a:latin typeface="Tahoma" panose="020B0604030504040204" pitchFamily="34" charset="0"/>
                <a:ea typeface="Tahoma" panose="020B0604030504040204" pitchFamily="34" charset="0"/>
                <a:cs typeface="Tahoma" panose="020B0604030504040204" pitchFamily="34" charset="0"/>
              </a:rPr>
              <a:t>Rotklee</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smtClean="0">
                <a:latin typeface="Tahoma" panose="020B0604030504040204" pitchFamily="34" charset="0"/>
                <a:ea typeface="Tahoma" panose="020B0604030504040204" pitchFamily="34" charset="0"/>
                <a:cs typeface="Tahoma" panose="020B0604030504040204" pitchFamily="34" charset="0"/>
              </a:rPr>
              <a:t>Weißklee</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de-DE" sz="2800" kern="1200" dirty="0" smtClean="0">
                <a:latin typeface="Tahoma" panose="020B0604030504040204" pitchFamily="34" charset="0"/>
                <a:ea typeface="Tahoma" panose="020B0604030504040204" pitchFamily="34" charset="0"/>
                <a:cs typeface="Tahoma" panose="020B0604030504040204" pitchFamily="34" charset="0"/>
              </a:rPr>
              <a:t>Schwedenklee</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de-DE" sz="2800" kern="1200" dirty="0" smtClean="0">
                <a:latin typeface="Tahoma" panose="020B0604030504040204" pitchFamily="34" charset="0"/>
                <a:ea typeface="Tahoma" panose="020B0604030504040204" pitchFamily="34" charset="0"/>
                <a:cs typeface="Tahoma" panose="020B0604030504040204" pitchFamily="34" charset="0"/>
              </a:rPr>
              <a:t>Moor</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de-DE" sz="2800" kern="1200" dirty="0" err="1" smtClean="0">
                <a:latin typeface="Tahoma" panose="020B0604030504040204" pitchFamily="34" charset="0"/>
                <a:ea typeface="Tahoma" panose="020B0604030504040204" pitchFamily="34" charset="0"/>
                <a:cs typeface="Tahoma" panose="020B0604030504040204" pitchFamily="34" charset="0"/>
              </a:rPr>
              <a:t>Hornkle</a:t>
            </a:r>
            <a:r>
              <a:rPr lang="pl-PL" sz="2800" kern="1200" dirty="0" smtClean="0">
                <a:latin typeface="Tahoma" panose="020B0604030504040204" pitchFamily="34" charset="0"/>
                <a:ea typeface="Tahoma" panose="020B0604030504040204" pitchFamily="34" charset="0"/>
                <a:cs typeface="Tahoma" panose="020B0604030504040204" pitchFamily="34" charset="0"/>
              </a:rPr>
              <a:t>e, </a:t>
            </a:r>
            <a:r>
              <a:rPr lang="de-DE" sz="2800" kern="1200" dirty="0" smtClean="0">
                <a:latin typeface="Tahoma" panose="020B0604030504040204" pitchFamily="34" charset="0"/>
                <a:ea typeface="Tahoma" panose="020B0604030504040204" pitchFamily="34" charset="0"/>
                <a:cs typeface="Tahoma" panose="020B0604030504040204" pitchFamily="34" charset="0"/>
              </a:rPr>
              <a:t>Luzerne</a:t>
            </a:r>
            <a:endParaRPr lang="pl-PL" sz="2800"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spcBef>
                <a:spcPts val="1800"/>
              </a:spcBef>
              <a:buFont typeface="Arial" charset="0"/>
              <a:buChar char="•"/>
              <a:defRPr/>
            </a:pPr>
            <a:r>
              <a:rPr lang="en-US" sz="2800" kern="1200" dirty="0" smtClean="0">
                <a:latin typeface="Tahoma" panose="020B0604030504040204" pitchFamily="34" charset="0"/>
                <a:ea typeface="Tahoma" panose="020B0604030504040204" pitchFamily="34" charset="0"/>
                <a:cs typeface="Tahoma" panose="020B0604030504040204" pitchFamily="34" charset="0"/>
              </a:rPr>
              <a:t>Sorten, die für die </a:t>
            </a:r>
            <a:r>
              <a:rPr lang="en-US" sz="2800" kern="1200" dirty="0" err="1" smtClean="0">
                <a:latin typeface="Tahoma" panose="020B0604030504040204" pitchFamily="34" charset="0"/>
                <a:ea typeface="Tahoma" panose="020B0604030504040204" pitchFamily="34" charset="0"/>
                <a:cs typeface="Tahoma" panose="020B0604030504040204" pitchFamily="34" charset="0"/>
              </a:rPr>
              <a:t>Nachsaat</a:t>
            </a:r>
            <a:r>
              <a:rPr lang="en-US" sz="2800" kern="1200" dirty="0" smtClean="0">
                <a:latin typeface="Tahoma" panose="020B0604030504040204" pitchFamily="34" charset="0"/>
                <a:ea typeface="Tahoma" panose="020B0604030504040204" pitchFamily="34" charset="0"/>
                <a:cs typeface="Tahoma" panose="020B0604030504040204" pitchFamily="34" charset="0"/>
              </a:rPr>
              <a:t>: </a:t>
            </a:r>
            <a:r>
              <a:rPr lang="en-US" sz="2800" kern="1200" dirty="0" err="1" smtClean="0">
                <a:latin typeface="Tahoma" panose="020B0604030504040204" pitchFamily="34" charset="0"/>
                <a:ea typeface="Tahoma" panose="020B0604030504040204" pitchFamily="34" charset="0"/>
                <a:cs typeface="Tahoma" panose="020B0604030504040204" pitchFamily="34" charset="0"/>
              </a:rPr>
              <a:t>Fähigkeit</a:t>
            </a:r>
            <a:r>
              <a:rPr lang="en-US" sz="2800" kern="1200" dirty="0" smtClean="0">
                <a:latin typeface="Tahoma" panose="020B0604030504040204" pitchFamily="34" charset="0"/>
                <a:ea typeface="Tahoma" panose="020B0604030504040204" pitchFamily="34" charset="0"/>
                <a:cs typeface="Tahoma" panose="020B0604030504040204" pitchFamily="34" charset="0"/>
              </a:rPr>
              <a:t> zur schnellen </a:t>
            </a:r>
            <a:r>
              <a:rPr lang="en-US" sz="2800" kern="1200" dirty="0" err="1" smtClean="0">
                <a:latin typeface="Tahoma" panose="020B0604030504040204" pitchFamily="34" charset="0"/>
                <a:ea typeface="Tahoma" panose="020B0604030504040204" pitchFamily="34" charset="0"/>
                <a:cs typeface="Tahoma" panose="020B0604030504040204" pitchFamily="34" charset="0"/>
              </a:rPr>
              <a:t>Bewurzelung</a:t>
            </a:r>
            <a:r>
              <a:rPr lang="en-US" sz="2800" kern="1200" dirty="0" smtClean="0">
                <a:latin typeface="Tahoma" panose="020B0604030504040204" pitchFamily="34" charset="0"/>
                <a:ea typeface="Tahoma" panose="020B0604030504040204" pitchFamily="34" charset="0"/>
                <a:cs typeface="Tahoma" panose="020B0604030504040204" pitchFamily="34" charset="0"/>
              </a:rPr>
              <a:t> – </a:t>
            </a:r>
            <a:r>
              <a:rPr lang="en-US" sz="2800" dirty="0" err="1" smtClean="0">
                <a:latin typeface="Tahoma" panose="020B0604030504040204" pitchFamily="34" charset="0"/>
                <a:ea typeface="Tahoma" panose="020B0604030504040204" pitchFamily="34" charset="0"/>
                <a:cs typeface="Tahoma" panose="020B0604030504040204" pitchFamily="34" charset="0"/>
              </a:rPr>
              <a:t>Durchsetzungskraft</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kern="1200" dirty="0" smtClean="0">
                <a:latin typeface="Tahoma" panose="020B0604030504040204" pitchFamily="34" charset="0"/>
                <a:ea typeface="Tahoma" panose="020B0604030504040204" pitchFamily="34" charset="0"/>
                <a:cs typeface="Tahoma" panose="020B0604030504040204" pitchFamily="34" charset="0"/>
              </a:rPr>
              <a:t>auf alter </a:t>
            </a:r>
            <a:r>
              <a:rPr lang="pl-PL" sz="2800" kern="1200" dirty="0" err="1" smtClean="0">
                <a:latin typeface="Tahoma" panose="020B0604030504040204" pitchFamily="34" charset="0"/>
                <a:ea typeface="Tahoma" panose="020B0604030504040204" pitchFamily="34" charset="0"/>
                <a:cs typeface="Tahoma" panose="020B0604030504040204" pitchFamily="34" charset="0"/>
              </a:rPr>
              <a:t>Wiese</a:t>
            </a:r>
            <a:r>
              <a:rPr lang="en-US" sz="2800" kern="1200" dirty="0" smtClean="0">
                <a:latin typeface="Tahoma" panose="020B0604030504040204" pitchFamily="34" charset="0"/>
                <a:ea typeface="Tahoma" panose="020B0604030504040204" pitchFamily="34" charset="0"/>
                <a:cs typeface="Tahoma" panose="020B0604030504040204" pitchFamily="34" charset="0"/>
              </a:rPr>
              <a:t>, </a:t>
            </a:r>
            <a:r>
              <a:rPr lang="en-US" sz="2800" kern="1200" dirty="0" err="1" smtClean="0">
                <a:latin typeface="Tahoma" panose="020B0604030504040204" pitchFamily="34" charset="0"/>
                <a:ea typeface="Tahoma" panose="020B0604030504040204" pitchFamily="34" charset="0"/>
                <a:cs typeface="Tahoma" panose="020B0604030504040204" pitchFamily="34" charset="0"/>
              </a:rPr>
              <a:t>hohe</a:t>
            </a:r>
            <a:r>
              <a:rPr lang="en-US" sz="2800" kern="1200" dirty="0" smtClean="0">
                <a:latin typeface="Tahoma" panose="020B0604030504040204" pitchFamily="34" charset="0"/>
                <a:ea typeface="Tahoma" panose="020B0604030504040204" pitchFamily="34" charset="0"/>
                <a:cs typeface="Tahoma" panose="020B0604030504040204" pitchFamily="34" charset="0"/>
              </a:rPr>
              <a:t> </a:t>
            </a:r>
            <a:r>
              <a:rPr lang="en-US" sz="2800" kern="1200" dirty="0" err="1" smtClean="0">
                <a:latin typeface="Tahoma" panose="020B0604030504040204" pitchFamily="34" charset="0"/>
                <a:ea typeface="Tahoma" panose="020B0604030504040204" pitchFamily="34" charset="0"/>
                <a:cs typeface="Tahoma" panose="020B0604030504040204" pitchFamily="34" charset="0"/>
              </a:rPr>
              <a:t>Wettbewerbsfähigkeit</a:t>
            </a:r>
            <a:r>
              <a:rPr lang="en-US" sz="2800" kern="1200" dirty="0" smtClean="0">
                <a:latin typeface="Tahoma" panose="020B0604030504040204" pitchFamily="34" charset="0"/>
                <a:ea typeface="Tahoma" panose="020B0604030504040204" pitchFamily="34" charset="0"/>
                <a:cs typeface="Tahoma" panose="020B0604030504040204" pitchFamily="34" charset="0"/>
              </a:rPr>
              <a:t>.</a:t>
            </a:r>
            <a:endParaRPr lang="pl-PL" sz="2800" kern="1200" dirty="0">
              <a:latin typeface="Tahoma" panose="020B0604030504040204" pitchFamily="34" charset="0"/>
              <a:ea typeface="Tahoma" panose="020B0604030504040204" pitchFamily="34" charset="0"/>
              <a:cs typeface="Tahoma" panose="020B0604030504040204" pitchFamily="34" charset="0"/>
            </a:endParaRPr>
          </a:p>
        </p:txBody>
      </p:sp>
      <p:sp>
        <p:nvSpPr>
          <p:cNvPr id="6" name="Text Box 4"/>
          <p:cNvSpPr txBox="1">
            <a:spLocks noChangeArrowheads="1"/>
          </p:cNvSpPr>
          <p:nvPr/>
        </p:nvSpPr>
        <p:spPr bwMode="auto">
          <a:xfrm>
            <a:off x="35496"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Goliński, 2018</a:t>
            </a: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481767"/>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079611" y="123195"/>
            <a:ext cx="6328721" cy="1206072"/>
          </a:xfrm>
          <a:solidFill>
            <a:schemeClr val="bg1"/>
          </a:solidFill>
        </p:spPr>
        <p:txBody>
          <a:bodyPr wrap="square">
            <a:spAutoFit/>
          </a:bodyPr>
          <a:lstStyle/>
          <a:p>
            <a:pPr algn="l">
              <a:defRPr/>
            </a:pPr>
            <a:r>
              <a:rPr lang="pl-PL" sz="2400" b="1" kern="1200" dirty="0" err="1" smtClean="0">
                <a:solidFill>
                  <a:srgbClr val="006600"/>
                </a:solidFill>
                <a:latin typeface="Tahoma" panose="020B0604030504040204" pitchFamily="34" charset="0"/>
                <a:ea typeface="+mn-ea"/>
                <a:cs typeface="+mn-cs"/>
              </a:rPr>
              <a:t>Eignung</a:t>
            </a:r>
            <a:r>
              <a:rPr lang="en-US" sz="2400" b="1" kern="1200" dirty="0" smtClean="0">
                <a:solidFill>
                  <a:srgbClr val="006600"/>
                </a:solidFill>
                <a:latin typeface="Tahoma" panose="020B0604030504040204" pitchFamily="34" charset="0"/>
                <a:ea typeface="+mn-ea"/>
                <a:cs typeface="+mn-cs"/>
              </a:rPr>
              <a:t> von Gräsern und </a:t>
            </a:r>
            <a:r>
              <a:rPr lang="en-US" sz="2400" b="1" kern="1200" dirty="0" err="1" smtClean="0">
                <a:solidFill>
                  <a:srgbClr val="006600"/>
                </a:solidFill>
                <a:latin typeface="Tahoma" panose="020B0604030504040204" pitchFamily="34" charset="0"/>
                <a:ea typeface="+mn-ea"/>
                <a:cs typeface="+mn-cs"/>
              </a:rPr>
              <a:t>Leguminosen</a:t>
            </a:r>
            <a:r>
              <a:rPr lang="en-US" sz="2400" b="1" kern="1200" dirty="0" smtClean="0">
                <a:solidFill>
                  <a:srgbClr val="006600"/>
                </a:solidFill>
                <a:latin typeface="Tahoma" panose="020B0604030504040204" pitchFamily="34" charset="0"/>
                <a:ea typeface="+mn-ea"/>
                <a:cs typeface="+mn-cs"/>
              </a:rPr>
              <a:t> </a:t>
            </a:r>
            <a:r>
              <a:rPr lang="en-US" sz="2400" b="1" kern="1200" dirty="0" err="1" smtClean="0">
                <a:solidFill>
                  <a:srgbClr val="006600"/>
                </a:solidFill>
                <a:latin typeface="Tahoma" panose="020B0604030504040204" pitchFamily="34" charset="0"/>
                <a:ea typeface="+mn-ea"/>
                <a:cs typeface="+mn-cs"/>
              </a:rPr>
              <a:t>für</a:t>
            </a:r>
            <a:r>
              <a:rPr lang="en-US" sz="2400" b="1" kern="1200" dirty="0" smtClean="0">
                <a:solidFill>
                  <a:srgbClr val="006600"/>
                </a:solidFill>
                <a:latin typeface="Tahoma" panose="020B0604030504040204" pitchFamily="34" charset="0"/>
                <a:ea typeface="+mn-ea"/>
                <a:cs typeface="+mn-cs"/>
              </a:rPr>
              <a:t> </a:t>
            </a:r>
            <a:r>
              <a:rPr lang="en-US" sz="2400" b="1" kern="1200" dirty="0" err="1" smtClean="0">
                <a:solidFill>
                  <a:srgbClr val="006600"/>
                </a:solidFill>
                <a:latin typeface="Tahoma" panose="020B0604030504040204" pitchFamily="34" charset="0"/>
                <a:ea typeface="+mn-ea"/>
                <a:cs typeface="+mn-cs"/>
              </a:rPr>
              <a:t>Ansaatmischungen</a:t>
            </a:r>
            <a:r>
              <a:rPr lang="en-US" sz="2400" b="1" kern="1200" dirty="0" smtClean="0">
                <a:solidFill>
                  <a:srgbClr val="006600"/>
                </a:solidFill>
                <a:latin typeface="Tahoma" panose="020B0604030504040204" pitchFamily="34" charset="0"/>
                <a:ea typeface="+mn-ea"/>
                <a:cs typeface="+mn-cs"/>
              </a:rPr>
              <a:t> </a:t>
            </a:r>
            <a:r>
              <a:rPr lang="en-US" sz="2400" b="1" kern="1200" dirty="0" err="1" smtClean="0">
                <a:solidFill>
                  <a:srgbClr val="006600"/>
                </a:solidFill>
                <a:latin typeface="Tahoma" panose="020B0604030504040204" pitchFamily="34" charset="0"/>
                <a:ea typeface="+mn-ea"/>
                <a:cs typeface="+mn-cs"/>
              </a:rPr>
              <a:t>für</a:t>
            </a:r>
            <a:r>
              <a:rPr lang="en-US" sz="2400" b="1" kern="1200" dirty="0" smtClean="0">
                <a:solidFill>
                  <a:srgbClr val="006600"/>
                </a:solidFill>
                <a:latin typeface="Tahoma" panose="020B0604030504040204" pitchFamily="34" charset="0"/>
                <a:ea typeface="+mn-ea"/>
                <a:cs typeface="+mn-cs"/>
              </a:rPr>
              <a:t> </a:t>
            </a:r>
            <a:r>
              <a:rPr lang="en-US" sz="2400" b="1" kern="1200" dirty="0" err="1" smtClean="0">
                <a:solidFill>
                  <a:srgbClr val="006600"/>
                </a:solidFill>
                <a:latin typeface="Tahoma" panose="020B0604030504040204" pitchFamily="34" charset="0"/>
                <a:ea typeface="+mn-ea"/>
                <a:cs typeface="+mn-cs"/>
              </a:rPr>
              <a:t>Grünlanderneuerung</a:t>
            </a:r>
            <a:r>
              <a:rPr lang="en-US" sz="2400" b="1" kern="1200" dirty="0" smtClean="0">
                <a:solidFill>
                  <a:srgbClr val="006600"/>
                </a:solidFill>
                <a:latin typeface="Tahoma" panose="020B0604030504040204" pitchFamily="34" charset="0"/>
                <a:ea typeface="+mn-ea"/>
                <a:cs typeface="+mn-cs"/>
              </a:rPr>
              <a:t> im DGL</a:t>
            </a:r>
            <a:endParaRPr lang="pl-PL" sz="24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88840"/>
            <a:ext cx="8208962" cy="2988510"/>
          </a:xfrm>
          <a:gradFill>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en-US" sz="2400" kern="1200" dirty="0" smtClean="0">
                <a:latin typeface="Tahoma" panose="020B0604030504040204" pitchFamily="34" charset="0"/>
                <a:ea typeface="Tahoma" panose="020B0604030504040204" pitchFamily="34" charset="0"/>
                <a:cs typeface="Tahoma" panose="020B0604030504040204" pitchFamily="34" charset="0"/>
              </a:rPr>
              <a:t>Rangordnung der Bedeutung von Grasarten: </a:t>
            </a:r>
            <a:r>
              <a:rPr lang="de-DE" sz="2400" b="1" kern="1200" dirty="0" smtClean="0">
                <a:latin typeface="Tahoma" panose="020B0604030504040204" pitchFamily="34" charset="0"/>
                <a:ea typeface="Tahoma" panose="020B0604030504040204" pitchFamily="34" charset="0"/>
                <a:cs typeface="Tahoma" panose="020B0604030504040204" pitchFamily="34" charset="0"/>
              </a:rPr>
              <a:t>Deutsches</a:t>
            </a:r>
            <a:r>
              <a:rPr lang="pl-PL" sz="2400" b="1" kern="1200" dirty="0" smtClean="0">
                <a:latin typeface="Tahoma" panose="020B0604030504040204" pitchFamily="34" charset="0"/>
                <a:ea typeface="Tahoma" panose="020B0604030504040204" pitchFamily="34" charset="0"/>
                <a:cs typeface="Tahoma" panose="020B0604030504040204" pitchFamily="34" charset="0"/>
              </a:rPr>
              <a:t> Weidelgras</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Wiesenschwingel</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de-DE" sz="2400" b="1" kern="1200" dirty="0" smtClean="0">
                <a:latin typeface="Tahoma" panose="020B0604030504040204" pitchFamily="34" charset="0"/>
                <a:ea typeface="Tahoma" panose="020B0604030504040204" pitchFamily="34" charset="0"/>
                <a:cs typeface="Tahoma" panose="020B0604030504040204" pitchFamily="34" charset="0"/>
              </a:rPr>
              <a:t>Rohrs</a:t>
            </a:r>
            <a:r>
              <a:rPr lang="pl-PL" sz="2400" b="1" kern="1200" dirty="0" smtClean="0">
                <a:latin typeface="Tahoma" panose="020B0604030504040204" pitchFamily="34" charset="0"/>
                <a:ea typeface="Tahoma" panose="020B0604030504040204" pitchFamily="34" charset="0"/>
                <a:cs typeface="Tahoma" panose="020B0604030504040204" pitchFamily="34" charset="0"/>
              </a:rPr>
              <a:t>chwingel</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Wiesenlieschgras, </a:t>
            </a:r>
            <a:r>
              <a:rPr lang="de-DE" sz="2400" b="1" kern="1200" dirty="0" smtClean="0">
                <a:latin typeface="Tahoma" panose="020B0604030504040204" pitchFamily="34" charset="0"/>
                <a:ea typeface="Tahoma" panose="020B0604030504040204" pitchFamily="34" charset="0"/>
                <a:cs typeface="Tahoma" panose="020B0604030504040204" pitchFamily="34" charset="0"/>
              </a:rPr>
              <a:t>Wiesenrispe</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de-DE" sz="2400" b="1" kern="1200" dirty="0" smtClean="0">
                <a:latin typeface="Tahoma" panose="020B0604030504040204" pitchFamily="34" charset="0"/>
                <a:ea typeface="Tahoma" panose="020B0604030504040204" pitchFamily="34" charset="0"/>
                <a:cs typeface="Tahoma" panose="020B0604030504040204" pitchFamily="34" charset="0"/>
              </a:rPr>
              <a:t>Knaulgras</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de-DE" sz="2400" b="1" kern="1200" dirty="0" smtClean="0">
                <a:latin typeface="Tahoma" panose="020B0604030504040204" pitchFamily="34" charset="0"/>
                <a:ea typeface="Tahoma" panose="020B0604030504040204" pitchFamily="34" charset="0"/>
                <a:cs typeface="Tahoma" panose="020B0604030504040204" pitchFamily="34" charset="0"/>
              </a:rPr>
              <a:t>Rotschwingel</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r>
              <a:rPr lang="de-DE" sz="2400" kern="1200" dirty="0" smtClean="0">
                <a:latin typeface="Tahoma" panose="020B0604030504040204" pitchFamily="34" charset="0"/>
                <a:ea typeface="Tahoma" panose="020B0604030504040204" pitchFamily="34" charset="0"/>
                <a:cs typeface="Tahoma" panose="020B0604030504040204" pitchFamily="34" charset="0"/>
              </a:rPr>
              <a:t>Flechtstraußgras</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r>
              <a:rPr lang="de-DE" sz="2400" kern="1200" dirty="0" smtClean="0">
                <a:latin typeface="Tahoma" panose="020B0604030504040204" pitchFamily="34" charset="0"/>
                <a:ea typeface="Tahoma" panose="020B0604030504040204" pitchFamily="34" charset="0"/>
                <a:cs typeface="Tahoma" panose="020B0604030504040204" pitchFamily="34" charset="0"/>
              </a:rPr>
              <a:t>Glatthafer</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p>
          <a:p>
            <a:pPr>
              <a:lnSpc>
                <a:spcPct val="80000"/>
              </a:lnSpc>
              <a:spcBef>
                <a:spcPts val="1800"/>
              </a:spcBef>
              <a:buFont typeface="Arial" charset="0"/>
              <a:buChar char="•"/>
              <a:defRPr/>
            </a:pPr>
            <a:r>
              <a:rPr lang="en-US" sz="2400" kern="1200" dirty="0" smtClean="0">
                <a:latin typeface="Tahoma" panose="020B0604030504040204" pitchFamily="34" charset="0"/>
                <a:ea typeface="Tahoma" panose="020B0604030504040204" pitchFamily="34" charset="0"/>
                <a:cs typeface="Tahoma" panose="020B0604030504040204" pitchFamily="34" charset="0"/>
              </a:rPr>
              <a:t>Rangfolge </a:t>
            </a:r>
            <a:r>
              <a:rPr lang="pl-PL" sz="2400" kern="1200" dirty="0" smtClean="0">
                <a:latin typeface="Tahoma" panose="020B0604030504040204" pitchFamily="34" charset="0"/>
                <a:ea typeface="Tahoma" panose="020B0604030504040204" pitchFamily="34" charset="0"/>
                <a:cs typeface="Tahoma" panose="020B0604030504040204" pitchFamily="34" charset="0"/>
              </a:rPr>
              <a:t>der </a:t>
            </a:r>
            <a:r>
              <a:rPr lang="en-US" sz="2400" kern="1200" dirty="0" smtClean="0">
                <a:latin typeface="Tahoma" panose="020B0604030504040204" pitchFamily="34" charset="0"/>
                <a:ea typeface="Tahoma" panose="020B0604030504040204" pitchFamily="34" charset="0"/>
                <a:cs typeface="Tahoma" panose="020B0604030504040204" pitchFamily="34" charset="0"/>
              </a:rPr>
              <a:t>Bedeutung der Leguminosenarten: </a:t>
            </a:r>
            <a:r>
              <a:rPr lang="pl-PL" sz="2400" b="1" kern="1200" dirty="0" smtClean="0">
                <a:latin typeface="Tahoma" panose="020B0604030504040204" pitchFamily="34" charset="0"/>
                <a:ea typeface="Tahoma" panose="020B0604030504040204" pitchFamily="34" charset="0"/>
                <a:cs typeface="Tahoma" panose="020B0604030504040204" pitchFamily="34" charset="0"/>
              </a:rPr>
              <a:t>Weißklee (</a:t>
            </a:r>
            <a:r>
              <a:rPr lang="de-DE" sz="2400" b="1" kern="1200" dirty="0" err="1" smtClean="0">
                <a:latin typeface="Tahoma" panose="020B0604030504040204" pitchFamily="34" charset="0"/>
                <a:ea typeface="Tahoma" panose="020B0604030504040204" pitchFamily="34" charset="0"/>
                <a:cs typeface="Tahoma" panose="020B0604030504040204" pitchFamily="34" charset="0"/>
              </a:rPr>
              <a:t>kleinb</a:t>
            </a:r>
            <a:r>
              <a:rPr lang="pl-PL" sz="2400" b="1" kern="1200" dirty="0" smtClean="0">
                <a:latin typeface="Tahoma" panose="020B0604030504040204" pitchFamily="34" charset="0"/>
                <a:ea typeface="Tahoma" panose="020B0604030504040204" pitchFamily="34" charset="0"/>
                <a:cs typeface="Tahoma" panose="020B0604030504040204" pitchFamily="34" charset="0"/>
              </a:rPr>
              <a:t>lättrige Sorten),</a:t>
            </a:r>
            <a:r>
              <a:rPr lang="de-DE" sz="2400" b="1" dirty="0">
                <a:latin typeface="Tahoma" panose="020B0604030504040204" pitchFamily="34" charset="0"/>
                <a:ea typeface="Tahoma" panose="020B0604030504040204" pitchFamily="34" charset="0"/>
                <a:cs typeface="Tahoma" panose="020B0604030504040204" pitchFamily="34" charset="0"/>
              </a:rPr>
              <a:t> </a:t>
            </a:r>
            <a:r>
              <a:rPr lang="de-DE" sz="2400" b="1" dirty="0" smtClean="0">
                <a:latin typeface="Tahoma" panose="020B0604030504040204" pitchFamily="34" charset="0"/>
                <a:ea typeface="Tahoma" panose="020B0604030504040204" pitchFamily="34" charset="0"/>
                <a:cs typeface="Tahoma" panose="020B0604030504040204" pitchFamily="34" charset="0"/>
              </a:rPr>
              <a:t>Schwedenklee</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de-DE" sz="2400" kern="1200" dirty="0" smtClean="0">
                <a:latin typeface="Tahoma" panose="020B0604030504040204" pitchFamily="34" charset="0"/>
                <a:ea typeface="Tahoma" panose="020B0604030504040204" pitchFamily="34" charset="0"/>
                <a:cs typeface="Tahoma" panose="020B0604030504040204" pitchFamily="34" charset="0"/>
              </a:rPr>
              <a:t> Rotklee, </a:t>
            </a:r>
            <a:r>
              <a:rPr lang="de-DE" sz="2400" dirty="0" smtClean="0">
                <a:latin typeface="Tahoma" panose="020B0604030504040204" pitchFamily="34" charset="0"/>
                <a:ea typeface="Tahoma" panose="020B0604030504040204" pitchFamily="34" charset="0"/>
                <a:cs typeface="Tahoma" panose="020B0604030504040204" pitchFamily="34" charset="0"/>
              </a:rPr>
              <a:t>Horn</a:t>
            </a:r>
            <a:r>
              <a:rPr lang="pl-PL" sz="2400" kern="1200" dirty="0" smtClean="0">
                <a:latin typeface="Tahoma" panose="020B0604030504040204" pitchFamily="34" charset="0"/>
                <a:ea typeface="Tahoma" panose="020B0604030504040204" pitchFamily="34" charset="0"/>
                <a:cs typeface="Tahoma" panose="020B0604030504040204" pitchFamily="34" charset="0"/>
              </a:rPr>
              <a:t>klee....</a:t>
            </a:r>
            <a:endParaRPr lang="pl-PL" sz="2400" kern="1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5496"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Goliński, 2018</a:t>
            </a:r>
          </a:p>
        </p:txBody>
      </p:sp>
    </p:spTree>
    <p:extLst>
      <p:ext uri="{BB962C8B-B14F-4D97-AF65-F5344CB8AC3E}">
        <p14:creationId xmlns:p14="http://schemas.microsoft.com/office/powerpoint/2010/main" val="427897145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115615" y="148623"/>
            <a:ext cx="6182651" cy="1181568"/>
          </a:xfrm>
          <a:solidFill>
            <a:schemeClr val="bg1"/>
          </a:solidFill>
        </p:spPr>
        <p:txBody>
          <a:bodyPr/>
          <a:lstStyle/>
          <a:p>
            <a:pPr algn="l">
              <a:defRPr/>
            </a:pPr>
            <a:r>
              <a:rPr lang="pl-PL" sz="2400" b="1" kern="1200" dirty="0" err="1" smtClean="0">
                <a:solidFill>
                  <a:srgbClr val="006600"/>
                </a:solidFill>
                <a:latin typeface="Tahoma" panose="020B0604030504040204" pitchFamily="34" charset="0"/>
                <a:ea typeface="+mn-ea"/>
                <a:cs typeface="+mn-cs"/>
              </a:rPr>
              <a:t>Eignung</a:t>
            </a:r>
            <a:r>
              <a:rPr lang="en-US" sz="2400" b="1" kern="1200" dirty="0" smtClean="0">
                <a:solidFill>
                  <a:srgbClr val="006600"/>
                </a:solidFill>
                <a:latin typeface="Tahoma" panose="020B0604030504040204" pitchFamily="34" charset="0"/>
                <a:ea typeface="+mn-ea"/>
                <a:cs typeface="+mn-cs"/>
              </a:rPr>
              <a:t> von Gräsern und Leguminosen </a:t>
            </a:r>
            <a:r>
              <a:rPr lang="en-US" sz="2400" b="1" kern="1200" dirty="0" err="1" smtClean="0">
                <a:solidFill>
                  <a:srgbClr val="006600"/>
                </a:solidFill>
                <a:latin typeface="Tahoma" panose="020B0604030504040204" pitchFamily="34" charset="0"/>
                <a:ea typeface="+mn-ea"/>
                <a:cs typeface="+mn-cs"/>
              </a:rPr>
              <a:t>für</a:t>
            </a:r>
            <a:r>
              <a:rPr lang="en-US" sz="2400" b="1" kern="1200" dirty="0" smtClean="0">
                <a:solidFill>
                  <a:srgbClr val="006600"/>
                </a:solidFill>
                <a:latin typeface="Tahoma" panose="020B0604030504040204" pitchFamily="34" charset="0"/>
                <a:ea typeface="+mn-ea"/>
                <a:cs typeface="+mn-cs"/>
              </a:rPr>
              <a:t> </a:t>
            </a:r>
            <a:r>
              <a:rPr lang="en-US" sz="2400" b="1" kern="1200" dirty="0" err="1" smtClean="0">
                <a:solidFill>
                  <a:srgbClr val="006600"/>
                </a:solidFill>
                <a:latin typeface="Tahoma" panose="020B0604030504040204" pitchFamily="34" charset="0"/>
                <a:ea typeface="+mn-ea"/>
                <a:cs typeface="+mn-cs"/>
              </a:rPr>
              <a:t>Ansaatmischungen</a:t>
            </a:r>
            <a:r>
              <a:rPr lang="pl-PL" sz="2400" b="1" kern="1200" dirty="0" smtClean="0">
                <a:solidFill>
                  <a:srgbClr val="006600"/>
                </a:solidFill>
                <a:latin typeface="Tahoma" panose="020B0604030504040204" pitchFamily="34" charset="0"/>
                <a:ea typeface="+mn-ea"/>
                <a:cs typeface="+mn-cs"/>
              </a:rPr>
              <a:t/>
            </a:r>
            <a:br>
              <a:rPr lang="pl-PL" sz="2400" b="1" kern="1200" dirty="0" smtClean="0">
                <a:solidFill>
                  <a:srgbClr val="006600"/>
                </a:solidFill>
                <a:latin typeface="Tahoma" panose="020B0604030504040204" pitchFamily="34" charset="0"/>
                <a:ea typeface="+mn-ea"/>
                <a:cs typeface="+mn-cs"/>
              </a:rPr>
            </a:br>
            <a:r>
              <a:rPr lang="en-US" sz="2400" b="1" kern="1200" dirty="0" smtClean="0">
                <a:solidFill>
                  <a:srgbClr val="006600"/>
                </a:solidFill>
                <a:latin typeface="Tahoma" panose="020B0604030504040204" pitchFamily="34" charset="0"/>
                <a:ea typeface="+mn-ea"/>
                <a:cs typeface="+mn-cs"/>
              </a:rPr>
              <a:t>in</a:t>
            </a:r>
            <a:r>
              <a:rPr lang="pl-PL" sz="2400" b="1" kern="1200" dirty="0" smtClean="0">
                <a:solidFill>
                  <a:srgbClr val="006600"/>
                </a:solidFill>
                <a:latin typeface="Tahoma" panose="020B0604030504040204" pitchFamily="34" charset="0"/>
                <a:ea typeface="+mn-ea"/>
                <a:cs typeface="+mn-cs"/>
              </a:rPr>
              <a:t> </a:t>
            </a:r>
            <a:r>
              <a:rPr lang="en-US" sz="2400" b="1" kern="1200" dirty="0" err="1" smtClean="0">
                <a:solidFill>
                  <a:srgbClr val="006600"/>
                </a:solidFill>
                <a:latin typeface="Tahoma" panose="020B0604030504040204" pitchFamily="34" charset="0"/>
                <a:ea typeface="+mn-ea"/>
                <a:cs typeface="+mn-cs"/>
              </a:rPr>
              <a:t>temporäres</a:t>
            </a:r>
            <a:r>
              <a:rPr lang="en-US" sz="2400" b="1" kern="1200" dirty="0" smtClean="0">
                <a:solidFill>
                  <a:srgbClr val="006600"/>
                </a:solidFill>
                <a:latin typeface="Tahoma" panose="020B0604030504040204" pitchFamily="34" charset="0"/>
                <a:ea typeface="+mn-ea"/>
                <a:cs typeface="+mn-cs"/>
              </a:rPr>
              <a:t> </a:t>
            </a:r>
            <a:r>
              <a:rPr lang="en-US" sz="2400" b="1" kern="1200" dirty="0" err="1" smtClean="0">
                <a:solidFill>
                  <a:srgbClr val="006600"/>
                </a:solidFill>
                <a:latin typeface="Tahoma" panose="020B0604030504040204" pitchFamily="34" charset="0"/>
                <a:ea typeface="+mn-ea"/>
                <a:cs typeface="+mn-cs"/>
              </a:rPr>
              <a:t>Grasland</a:t>
            </a:r>
            <a:endParaRPr lang="pl-PL" sz="24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16832"/>
            <a:ext cx="8207375" cy="3333220"/>
          </a:xfrm>
          <a:gradFill rotWithShape="1">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en-US" sz="2800" kern="1200" dirty="0" smtClean="0">
                <a:latin typeface="Tahoma" panose="020B0604030504040204" pitchFamily="34" charset="0"/>
                <a:ea typeface="Tahoma" panose="020B0604030504040204" pitchFamily="34" charset="0"/>
                <a:cs typeface="Tahoma" panose="020B0604030504040204" pitchFamily="34" charset="0"/>
              </a:rPr>
              <a:t>Rangfolge der Bedeutung von Grasarten</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de-DE" sz="2800" b="1" kern="1200" dirty="0" smtClean="0">
                <a:latin typeface="Tahoma" panose="020B0604030504040204" pitchFamily="34" charset="0"/>
                <a:ea typeface="Tahoma" panose="020B0604030504040204" pitchFamily="34" charset="0"/>
                <a:cs typeface="Tahoma" panose="020B0604030504040204" pitchFamily="34" charset="0"/>
              </a:rPr>
              <a:t>Welsches/Einjähriges</a:t>
            </a:r>
            <a:r>
              <a:rPr lang="pl-PL" sz="2800" b="1" kern="1200" dirty="0" smtClean="0">
                <a:latin typeface="Tahoma" panose="020B0604030504040204" pitchFamily="34" charset="0"/>
                <a:ea typeface="Tahoma" panose="020B0604030504040204" pitchFamily="34" charset="0"/>
                <a:cs typeface="Tahoma" panose="020B0604030504040204" pitchFamily="34" charset="0"/>
              </a:rPr>
              <a:t> Weidelgras</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a:t>
            </a:r>
            <a:r>
              <a:rPr lang="de-DE" sz="2800" b="1" kern="1200" dirty="0" smtClean="0">
                <a:latin typeface="Tahoma" panose="020B0604030504040204" pitchFamily="34" charset="0"/>
                <a:ea typeface="Tahoma" panose="020B0604030504040204" pitchFamily="34" charset="0"/>
                <a:cs typeface="Tahoma" panose="020B0604030504040204" pitchFamily="34" charset="0"/>
              </a:rPr>
              <a:t>Deutsches </a:t>
            </a:r>
            <a:r>
              <a:rPr lang="pl-PL" sz="2800" b="1" kern="1200" dirty="0" smtClean="0">
                <a:latin typeface="Tahoma" panose="020B0604030504040204" pitchFamily="34" charset="0"/>
                <a:ea typeface="Tahoma" panose="020B0604030504040204" pitchFamily="34" charset="0"/>
                <a:cs typeface="Tahoma" panose="020B0604030504040204" pitchFamily="34" charset="0"/>
              </a:rPr>
              <a:t>Weidelgras (4n)</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Festulolium</a:t>
            </a:r>
            <a:r>
              <a:rPr lang="pl-PL" sz="2800" kern="1200" dirty="0" smtClean="0">
                <a:latin typeface="Tahoma" panose="020B0604030504040204" pitchFamily="34" charset="0"/>
                <a:ea typeface="Tahoma" panose="020B0604030504040204" pitchFamily="34" charset="0"/>
                <a:cs typeface="Tahoma" panose="020B0604030504040204" pitchFamily="34" charset="0"/>
              </a:rPr>
              <a:t>, Wiesenschwingel, </a:t>
            </a:r>
            <a:r>
              <a:rPr lang="de-DE" sz="2800" kern="1200" dirty="0" smtClean="0">
                <a:latin typeface="Tahoma" panose="020B0604030504040204" pitchFamily="34" charset="0"/>
                <a:ea typeface="Tahoma" panose="020B0604030504040204" pitchFamily="34" charset="0"/>
                <a:cs typeface="Tahoma" panose="020B0604030504040204" pitchFamily="34" charset="0"/>
              </a:rPr>
              <a:t>Wiesenlieschgras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de-DE" sz="2800" kern="1200" dirty="0" smtClean="0">
                <a:latin typeface="Tahoma" panose="020B0604030504040204" pitchFamily="34" charset="0"/>
                <a:ea typeface="Tahoma" panose="020B0604030504040204" pitchFamily="34" charset="0"/>
                <a:cs typeface="Tahoma" panose="020B0604030504040204" pitchFamily="34" charset="0"/>
              </a:rPr>
              <a:t>Rohrschwingel</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de-DE" sz="2800" kern="1200" dirty="0" smtClean="0">
                <a:latin typeface="Tahoma" panose="020B0604030504040204" pitchFamily="34" charset="0"/>
                <a:ea typeface="Tahoma" panose="020B0604030504040204" pitchFamily="34" charset="0"/>
                <a:cs typeface="Tahoma" panose="020B0604030504040204" pitchFamily="34" charset="0"/>
              </a:rPr>
              <a:t>Knaulgras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de-DE" sz="2800" kern="1200" dirty="0" smtClean="0">
                <a:latin typeface="Tahoma" panose="020B0604030504040204" pitchFamily="34" charset="0"/>
                <a:ea typeface="Tahoma" panose="020B0604030504040204" pitchFamily="34" charset="0"/>
                <a:cs typeface="Tahoma" panose="020B0604030504040204" pitchFamily="34" charset="0"/>
              </a:rPr>
              <a:t>mit Ausnahme </a:t>
            </a:r>
            <a:r>
              <a:rPr lang="de-DE" sz="2800" kern="1200" dirty="0" err="1" smtClean="0">
                <a:latin typeface="Tahoma" panose="020B0604030504040204" pitchFamily="34" charset="0"/>
                <a:ea typeface="Tahoma" panose="020B0604030504040204" pitchFamily="34" charset="0"/>
                <a:cs typeface="Tahoma" panose="020B0604030504040204" pitchFamily="34" charset="0"/>
              </a:rPr>
              <a:t>Trespenarten</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p>
          <a:p>
            <a:pPr>
              <a:lnSpc>
                <a:spcPct val="80000"/>
              </a:lnSpc>
              <a:spcBef>
                <a:spcPts val="1800"/>
              </a:spcBef>
              <a:buFont typeface="Arial" charset="0"/>
              <a:buChar char="•"/>
              <a:defRPr/>
            </a:pPr>
            <a:r>
              <a:rPr lang="en-US" sz="2800" dirty="0" err="1">
                <a:latin typeface="Tahoma" panose="020B0604030504040204" pitchFamily="34" charset="0"/>
                <a:ea typeface="Tahoma" panose="020B0604030504040204" pitchFamily="34" charset="0"/>
                <a:cs typeface="Tahoma" panose="020B0604030504040204" pitchFamily="34" charset="0"/>
              </a:rPr>
              <a:t>Rangfolge</a:t>
            </a:r>
            <a:r>
              <a:rPr lang="en-US" sz="2800" dirty="0">
                <a:latin typeface="Tahoma" panose="020B0604030504040204" pitchFamily="34" charset="0"/>
                <a:ea typeface="Tahoma" panose="020B0604030504040204" pitchFamily="34" charset="0"/>
                <a:cs typeface="Tahoma" panose="020B0604030504040204" pitchFamily="34" charset="0"/>
              </a:rPr>
              <a:t> </a:t>
            </a:r>
            <a:r>
              <a:rPr lang="pl-PL" sz="2800" dirty="0">
                <a:latin typeface="Tahoma" panose="020B0604030504040204" pitchFamily="34" charset="0"/>
                <a:ea typeface="Tahoma" panose="020B0604030504040204" pitchFamily="34" charset="0"/>
                <a:cs typeface="Tahoma" panose="020B0604030504040204" pitchFamily="34" charset="0"/>
              </a:rPr>
              <a:t>der </a:t>
            </a:r>
            <a:r>
              <a:rPr lang="en-US" sz="2800" dirty="0" err="1">
                <a:latin typeface="Tahoma" panose="020B0604030504040204" pitchFamily="34" charset="0"/>
                <a:ea typeface="Tahoma" panose="020B0604030504040204" pitchFamily="34" charset="0"/>
                <a:cs typeface="Tahoma" panose="020B0604030504040204" pitchFamily="34" charset="0"/>
              </a:rPr>
              <a:t>Bedeutung</a:t>
            </a:r>
            <a:r>
              <a:rPr lang="en-US" sz="2800" dirty="0">
                <a:latin typeface="Tahoma" panose="020B0604030504040204" pitchFamily="34" charset="0"/>
                <a:ea typeface="Tahoma" panose="020B0604030504040204" pitchFamily="34" charset="0"/>
                <a:cs typeface="Tahoma" panose="020B0604030504040204" pitchFamily="34" charset="0"/>
              </a:rPr>
              <a:t> der </a:t>
            </a:r>
            <a:r>
              <a:rPr lang="en-US" sz="2800" dirty="0" err="1">
                <a:latin typeface="Tahoma" panose="020B0604030504040204" pitchFamily="34" charset="0"/>
                <a:ea typeface="Tahoma" panose="020B0604030504040204" pitchFamily="34" charset="0"/>
                <a:cs typeface="Tahoma" panose="020B0604030504040204" pitchFamily="34" charset="0"/>
              </a:rPr>
              <a:t>Leguminosenarten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rPr>
              <a:t>Luzerne, </a:t>
            </a:r>
            <a:r>
              <a:rPr lang="en-US" sz="2800" b="1" dirty="0" err="1">
                <a:latin typeface="Tahoma" panose="020B0604030504040204" pitchFamily="34" charset="0"/>
                <a:ea typeface="Tahoma" panose="020B0604030504040204" pitchFamily="34" charset="0"/>
                <a:cs typeface="Tahoma" panose="020B0604030504040204" pitchFamily="34" charset="0"/>
              </a:rPr>
              <a:t>Rotklee</a:t>
            </a:r>
            <a:r>
              <a:rPr lang="en-US" sz="2800" b="1" dirty="0">
                <a:latin typeface="Tahoma" panose="020B0604030504040204" pitchFamily="34" charset="0"/>
                <a:ea typeface="Tahoma" panose="020B0604030504040204" pitchFamily="34" charset="0"/>
                <a:cs typeface="Tahoma" panose="020B0604030504040204" pitchFamily="34" charset="0"/>
              </a:rPr>
              <a:t>, </a:t>
            </a:r>
            <a:r>
              <a:rPr lang="pl-PL" sz="2800" dirty="0">
                <a:latin typeface="Tahoma" panose="020B0604030504040204" pitchFamily="34" charset="0"/>
                <a:ea typeface="Tahoma" panose="020B0604030504040204" pitchFamily="34" charset="0"/>
                <a:cs typeface="Tahoma" panose="020B0604030504040204" pitchFamily="34" charset="0"/>
              </a:rPr>
              <a:t>Weißklee (</a:t>
            </a:r>
            <a:r>
              <a:rPr lang="de-DE" sz="2800" dirty="0" err="1">
                <a:latin typeface="Tahoma" panose="020B0604030504040204" pitchFamily="34" charset="0"/>
                <a:ea typeface="Tahoma" panose="020B0604030504040204" pitchFamily="34" charset="0"/>
                <a:cs typeface="Tahoma" panose="020B0604030504040204" pitchFamily="34" charset="0"/>
              </a:rPr>
              <a:t>kleinb</a:t>
            </a:r>
            <a:r>
              <a:rPr lang="pl-PL" sz="2800" dirty="0">
                <a:latin typeface="Tahoma" panose="020B0604030504040204" pitchFamily="34" charset="0"/>
                <a:ea typeface="Tahoma" panose="020B0604030504040204" pitchFamily="34" charset="0"/>
                <a:cs typeface="Tahoma" panose="020B0604030504040204" pitchFamily="34" charset="0"/>
              </a:rPr>
              <a:t>lättrige Sorten),</a:t>
            </a:r>
            <a:r>
              <a:rPr lang="de-DE" sz="2800" dirty="0">
                <a:latin typeface="Tahoma" panose="020B0604030504040204" pitchFamily="34" charset="0"/>
                <a:ea typeface="Tahoma" panose="020B0604030504040204" pitchFamily="34" charset="0"/>
                <a:cs typeface="Tahoma" panose="020B0604030504040204" pitchFamily="34" charset="0"/>
              </a:rPr>
              <a:t> Schwedenklee</a:t>
            </a:r>
            <a:r>
              <a:rPr lang="pl-PL" sz="2800" dirty="0">
                <a:latin typeface="Tahoma" panose="020B0604030504040204" pitchFamily="34" charset="0"/>
                <a:ea typeface="Tahoma" panose="020B0604030504040204" pitchFamily="34" charset="0"/>
                <a:cs typeface="Tahoma" panose="020B0604030504040204" pitchFamily="34" charset="0"/>
              </a:rPr>
              <a:t>,</a:t>
            </a:r>
            <a:r>
              <a:rPr lang="de-DE" sz="2800" dirty="0">
                <a:latin typeface="Tahoma" panose="020B0604030504040204" pitchFamily="34" charset="0"/>
                <a:ea typeface="Tahoma" panose="020B0604030504040204" pitchFamily="34" charset="0"/>
                <a:cs typeface="Tahoma" panose="020B0604030504040204" pitchFamily="34" charset="0"/>
              </a:rPr>
              <a:t> Inkarnatklee</a:t>
            </a:r>
            <a:r>
              <a:rPr lang="pl-PL" sz="2800" dirty="0">
                <a:latin typeface="Tahoma" panose="020B0604030504040204" pitchFamily="34" charset="0"/>
                <a:ea typeface="Tahoma" panose="020B0604030504040204" pitchFamily="34" charset="0"/>
                <a:cs typeface="Tahoma" panose="020B0604030504040204" pitchFamily="34" charset="0"/>
              </a:rPr>
              <a:t> </a:t>
            </a:r>
            <a:r>
              <a:rPr lang="de-DE" sz="2800" dirty="0">
                <a:latin typeface="Tahoma" panose="020B0604030504040204" pitchFamily="34" charset="0"/>
                <a:ea typeface="Tahoma" panose="020B0604030504040204" pitchFamily="34" charset="0"/>
                <a:cs typeface="Tahoma" panose="020B0604030504040204" pitchFamily="34" charset="0"/>
              </a:rPr>
              <a:t>Horn</a:t>
            </a:r>
            <a:r>
              <a:rPr lang="pl-PL" sz="2800" dirty="0">
                <a:latin typeface="Tahoma" panose="020B0604030504040204" pitchFamily="34" charset="0"/>
                <a:ea typeface="Tahoma" panose="020B0604030504040204" pitchFamily="34" charset="0"/>
                <a:cs typeface="Tahoma" panose="020B0604030504040204" pitchFamily="34" charset="0"/>
              </a:rPr>
              <a:t>klee,</a:t>
            </a:r>
            <a:r>
              <a:rPr lang="de-DE" sz="2800" dirty="0">
                <a:latin typeface="Tahoma" panose="020B0604030504040204" pitchFamily="34" charset="0"/>
                <a:ea typeface="Tahoma" panose="020B0604030504040204" pitchFamily="34" charset="0"/>
                <a:cs typeface="Tahoma" panose="020B0604030504040204" pitchFamily="34" charset="0"/>
              </a:rPr>
              <a:t> Persischer Klee,</a:t>
            </a:r>
            <a:r>
              <a:rPr lang="pl-PL" sz="2800" dirty="0">
                <a:latin typeface="Tahoma" panose="020B0604030504040204" pitchFamily="34" charset="0"/>
                <a:ea typeface="Tahoma" panose="020B0604030504040204" pitchFamily="34" charset="0"/>
                <a:cs typeface="Tahoma" panose="020B0604030504040204" pitchFamily="34" charset="0"/>
              </a:rPr>
              <a:t> </a:t>
            </a:r>
            <a:r>
              <a:rPr lang="de-DE" sz="2800" dirty="0" err="1">
                <a:latin typeface="Tahoma" panose="020B0604030504040204" pitchFamily="34" charset="0"/>
                <a:ea typeface="Tahoma" panose="020B0604030504040204" pitchFamily="34" charset="0"/>
                <a:cs typeface="Tahoma" panose="020B0604030504040204" pitchFamily="34" charset="0"/>
              </a:rPr>
              <a:t>Alexandrinerklee</a:t>
            </a:r>
            <a:r>
              <a:rPr lang="pl-PL" sz="2800" dirty="0">
                <a:latin typeface="Tahoma" panose="020B0604030504040204" pitchFamily="34" charset="0"/>
                <a:ea typeface="Tahoma" panose="020B0604030504040204" pitchFamily="34" charset="0"/>
                <a:cs typeface="Tahoma" panose="020B0604030504040204" pitchFamily="34" charset="0"/>
              </a:rPr>
              <a:t>,</a:t>
            </a:r>
            <a:r>
              <a:rPr lang="de-DE" sz="2800" dirty="0">
                <a:latin typeface="Tahoma" panose="020B0604030504040204" pitchFamily="34" charset="0"/>
                <a:ea typeface="Tahoma" panose="020B0604030504040204" pitchFamily="34" charset="0"/>
                <a:cs typeface="Tahoma" panose="020B0604030504040204" pitchFamily="34" charset="0"/>
              </a:rPr>
              <a:t> Esparsette</a:t>
            </a:r>
            <a:r>
              <a:rPr lang="pl-PL" sz="2800" dirty="0">
                <a:latin typeface="Tahoma" panose="020B0604030504040204" pitchFamily="34" charset="0"/>
                <a:ea typeface="Tahoma" panose="020B0604030504040204" pitchFamily="34" charset="0"/>
                <a:cs typeface="Tahoma" panose="020B0604030504040204" pitchFamily="34" charset="0"/>
              </a:rPr>
              <a:t>....</a:t>
            </a: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5496"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Goliński, 2018</a:t>
            </a:r>
          </a:p>
        </p:txBody>
      </p:sp>
    </p:spTree>
    <p:extLst>
      <p:ext uri="{BB962C8B-B14F-4D97-AF65-F5344CB8AC3E}">
        <p14:creationId xmlns:p14="http://schemas.microsoft.com/office/powerpoint/2010/main" val="3683064207"/>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15616" y="44624"/>
            <a:ext cx="5760640" cy="1200329"/>
          </a:xfrm>
        </p:spPr>
        <p:txBody>
          <a:bodyPr wrap="square">
            <a:spAutoFit/>
          </a:bodyPr>
          <a:lstStyle/>
          <a:p>
            <a:pPr algn="l"/>
            <a:r>
              <a:rPr lang="pl-PL" altLang="pl-PL" sz="2000" b="1" dirty="0" err="1" smtClean="0">
                <a:solidFill>
                  <a:srgbClr val="006600"/>
                </a:solidFill>
                <a:latin typeface="Tahoma" panose="020B0604030504040204" pitchFamily="34" charset="0"/>
                <a:ea typeface="+mn-ea"/>
                <a:cs typeface="+mn-cs"/>
              </a:rPr>
              <a:t>Strategien zur</a:t>
            </a:r>
            <a:r>
              <a:rPr lang="pl-PL" altLang="pl-PL" sz="2000" b="1" kern="1200" dirty="0" err="1" smtClean="0">
                <a:solidFill>
                  <a:srgbClr val="006600"/>
                </a:solidFill>
                <a:latin typeface="Tahoma" panose="020B0604030504040204" pitchFamily="34" charset="0"/>
                <a:ea typeface="+mn-ea"/>
                <a:cs typeface="+mn-cs"/>
              </a:rPr>
              <a:t> Anwendung von</a:t>
            </a:r>
            <a:r>
              <a:rPr lang="en-US" altLang="pl-PL" sz="2000" b="1" kern="1200" dirty="0" smtClean="0">
                <a:solidFill>
                  <a:srgbClr val="006600"/>
                </a:solidFill>
                <a:latin typeface="Tahoma" panose="020B0604030504040204" pitchFamily="34" charset="0"/>
                <a:ea typeface="+mn-ea"/>
                <a:cs typeface="+mn-cs"/>
              </a:rPr>
              <a:t> Saatgutmischungen bei der Etablierung</a:t>
            </a:r>
            <a:r>
              <a:rPr lang="pl-PL" altLang="pl-PL" sz="2000" b="1" kern="1200" dirty="0" smtClean="0">
                <a:solidFill>
                  <a:srgbClr val="006600"/>
                </a:solidFill>
                <a:latin typeface="Tahoma" panose="020B0604030504040204" pitchFamily="34" charset="0"/>
                <a:ea typeface="+mn-ea"/>
                <a:cs typeface="+mn-cs"/>
              </a:rPr>
              <a:t/>
            </a:r>
            <a:br>
              <a:rPr lang="pl-PL" altLang="pl-PL" sz="2000" b="1" kern="1200" dirty="0" smtClean="0">
                <a:solidFill>
                  <a:srgbClr val="006600"/>
                </a:solidFill>
                <a:latin typeface="Tahoma" panose="020B0604030504040204" pitchFamily="34" charset="0"/>
                <a:ea typeface="+mn-ea"/>
                <a:cs typeface="+mn-cs"/>
              </a:rPr>
            </a:br>
            <a:r>
              <a:rPr lang="en-US" altLang="pl-PL" sz="2000" b="1" kern="1200" dirty="0" smtClean="0">
                <a:solidFill>
                  <a:srgbClr val="006600"/>
                </a:solidFill>
                <a:latin typeface="Tahoma" panose="020B0604030504040204" pitchFamily="34" charset="0"/>
                <a:ea typeface="+mn-ea"/>
                <a:cs typeface="+mn-cs"/>
              </a:rPr>
              <a:t>und Renovierung von Grasland</a:t>
            </a:r>
            <a:endParaRPr lang="pl-PL" altLang="pl-PL" sz="20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2133600"/>
            <a:ext cx="8569325" cy="3538538"/>
          </a:xfrm>
        </p:spPr>
        <p:txBody>
          <a:bodyPr>
            <a:spAutoFit/>
          </a:bodyPr>
          <a:lstStyle/>
          <a:p>
            <a:pPr marL="331185" lvl="2" indent="0">
              <a:spcBef>
                <a:spcPts val="0"/>
              </a:spcBef>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1.</a:t>
            </a:r>
            <a:r>
              <a:rPr lang="en-US" altLang="pl-PL" dirty="0" err="1" smtClean="0">
                <a:latin typeface="Tahoma" panose="020B0604030504040204" pitchFamily="34" charset="0"/>
                <a:ea typeface="Tahoma" panose="020B0604030504040204" pitchFamily="34" charset="0"/>
                <a:cs typeface="Tahoma" panose="020B0604030504040204" pitchFamily="34" charset="0"/>
              </a:rPr>
              <a:t>richtige</a:t>
            </a:r>
            <a:r>
              <a:rPr lang="en-US" altLang="pl-PL" dirty="0" smtClean="0">
                <a:latin typeface="Tahoma" panose="020B0604030504040204" pitchFamily="34" charset="0"/>
                <a:ea typeface="Tahoma" panose="020B0604030504040204" pitchFamily="34" charset="0"/>
                <a:cs typeface="Tahoma" panose="020B0604030504040204" pitchFamily="34" charset="0"/>
              </a:rPr>
              <a:t> Auswahl der Saatgutmischung aus den kommerziellen Angeboten von Saatgutunternehmen</a:t>
            </a:r>
            <a:endParaRPr lang="pl-PL" altLang="pl-PL"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pPr>
            <a:endParaRPr lang="pl-PL" altLang="pl-PL"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r>
              <a:rPr lang="pl-PL" altLang="pl-PL"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altLang="pl-PL" dirty="0">
                <a:latin typeface="Tahoma" panose="020B0604030504040204" pitchFamily="34" charset="0"/>
                <a:ea typeface="Tahoma" panose="020B0604030504040204" pitchFamily="34" charset="0"/>
                <a:cs typeface="Tahoma" panose="020B0604030504040204" pitchFamily="34" charset="0"/>
              </a:rPr>
              <a:t>v</a:t>
            </a:r>
            <a:r>
              <a:rPr lang="en-US" altLang="pl-PL" dirty="0" smtClean="0">
                <a:latin typeface="Tahoma" panose="020B0604030504040204" pitchFamily="34" charset="0"/>
                <a:ea typeface="Tahoma" panose="020B0604030504040204" pitchFamily="34" charset="0"/>
                <a:cs typeface="Tahoma" panose="020B0604030504040204" pitchFamily="34" charset="0"/>
              </a:rPr>
              <a:t>on </a:t>
            </a:r>
            <a:r>
              <a:rPr lang="en-US" altLang="pl-PL" dirty="0" err="1" smtClean="0">
                <a:latin typeface="Tahoma" panose="020B0604030504040204" pitchFamily="34" charset="0"/>
                <a:ea typeface="Tahoma" panose="020B0604030504040204" pitchFamily="34" charset="0"/>
                <a:cs typeface="Tahoma" panose="020B0604030504040204" pitchFamily="34" charset="0"/>
              </a:rPr>
              <a:t>ExpertInnen</a:t>
            </a:r>
            <a:r>
              <a:rPr lang="en-US" altLang="pl-PL" dirty="0" smtClean="0">
                <a:latin typeface="Tahoma" panose="020B0604030504040204" pitchFamily="34" charset="0"/>
                <a:ea typeface="Tahoma" panose="020B0604030504040204" pitchFamily="34" charset="0"/>
                <a:cs typeface="Tahoma" panose="020B0604030504040204" pitchFamily="34" charset="0"/>
              </a:rPr>
              <a:t> erstellte </a:t>
            </a:r>
            <a:r>
              <a:rPr lang="en-US" altLang="pl-PL" dirty="0" err="1" smtClean="0">
                <a:latin typeface="Tahoma" panose="020B0604030504040204" pitchFamily="34" charset="0"/>
                <a:ea typeface="Tahoma" panose="020B0604030504040204" pitchFamily="34" charset="0"/>
                <a:cs typeface="Tahoma" panose="020B0604030504040204" pitchFamily="34" charset="0"/>
              </a:rPr>
              <a:t>Mischungen</a:t>
            </a:r>
            <a:r>
              <a:rPr lang="en-US" altLang="pl-PL" dirty="0" smtClean="0">
                <a:latin typeface="Tahoma" panose="020B0604030504040204" pitchFamily="34" charset="0"/>
                <a:ea typeface="Tahoma" panose="020B0604030504040204" pitchFamily="34" charset="0"/>
                <a:cs typeface="Tahoma" panose="020B0604030504040204" pitchFamily="34" charset="0"/>
              </a:rPr>
              <a:t>, die an </a:t>
            </a:r>
            <a:r>
              <a:rPr lang="en-US" altLang="pl-PL" dirty="0" err="1" smtClean="0">
                <a:latin typeface="Tahoma" panose="020B0604030504040204" pitchFamily="34" charset="0"/>
                <a:ea typeface="Tahoma" panose="020B0604030504040204" pitchFamily="34" charset="0"/>
                <a:cs typeface="Tahoma" panose="020B0604030504040204" pitchFamily="34" charset="0"/>
              </a:rPr>
              <a:t>Standort</a:t>
            </a:r>
            <a:r>
              <a:rPr lang="en-US" altLang="pl-PL" dirty="0" smtClean="0">
                <a:latin typeface="Tahoma" panose="020B0604030504040204" pitchFamily="34" charset="0"/>
                <a:ea typeface="Tahoma" panose="020B0604030504040204" pitchFamily="34" charset="0"/>
                <a:cs typeface="Tahoma" panose="020B0604030504040204" pitchFamily="34" charset="0"/>
              </a:rPr>
              <a:t> und </a:t>
            </a:r>
            <a:r>
              <a:rPr lang="en-US" altLang="pl-PL" dirty="0" err="1" smtClean="0">
                <a:latin typeface="Tahoma" panose="020B0604030504040204" pitchFamily="34" charset="0"/>
                <a:ea typeface="Tahoma" panose="020B0604030504040204" pitchFamily="34" charset="0"/>
                <a:cs typeface="Tahoma" panose="020B0604030504040204" pitchFamily="34" charset="0"/>
              </a:rPr>
              <a:t>Grünlandnutzung</a:t>
            </a:r>
            <a:r>
              <a:rPr lang="en-US" altLang="pl-PL" dirty="0" smtClean="0">
                <a:latin typeface="Tahoma" panose="020B0604030504040204" pitchFamily="34" charset="0"/>
                <a:ea typeface="Tahoma" panose="020B0604030504040204" pitchFamily="34" charset="0"/>
                <a:cs typeface="Tahoma" panose="020B0604030504040204" pitchFamily="34" charset="0"/>
              </a:rPr>
              <a:t> des </a:t>
            </a:r>
            <a:r>
              <a:rPr lang="en-US" altLang="pl-PL" dirty="0" err="1" smtClean="0">
                <a:latin typeface="Tahoma" panose="020B0604030504040204" pitchFamily="34" charset="0"/>
                <a:ea typeface="Tahoma" panose="020B0604030504040204" pitchFamily="34" charset="0"/>
                <a:cs typeface="Tahoma" panose="020B0604030504040204" pitchFamily="34" charset="0"/>
              </a:rPr>
              <a:t>Betriebes</a:t>
            </a:r>
            <a:r>
              <a:rPr lang="en-US" altLang="pl-PL" dirty="0" smtClean="0">
                <a:latin typeface="Tahoma" panose="020B0604030504040204" pitchFamily="34" charset="0"/>
                <a:ea typeface="Tahoma" panose="020B0604030504040204" pitchFamily="34" charset="0"/>
                <a:cs typeface="Tahoma" panose="020B0604030504040204" pitchFamily="34" charset="0"/>
              </a:rPr>
              <a:t> </a:t>
            </a:r>
            <a:r>
              <a:rPr lang="en-US" altLang="pl-PL" dirty="0" err="1" smtClean="0">
                <a:latin typeface="Tahoma" panose="020B0604030504040204" pitchFamily="34" charset="0"/>
                <a:ea typeface="Tahoma" panose="020B0604030504040204" pitchFamily="34" charset="0"/>
                <a:cs typeface="Tahoma" panose="020B0604030504040204" pitchFamily="34" charset="0"/>
              </a:rPr>
              <a:t>angepasst</a:t>
            </a:r>
            <a:r>
              <a:rPr lang="en-US" altLang="pl-PL" dirty="0" smtClean="0">
                <a:latin typeface="Tahoma" panose="020B0604030504040204" pitchFamily="34" charset="0"/>
                <a:ea typeface="Tahoma" panose="020B0604030504040204" pitchFamily="34" charset="0"/>
                <a:cs typeface="Tahoma" panose="020B0604030504040204" pitchFamily="34" charset="0"/>
              </a:rPr>
              <a:t> </a:t>
            </a:r>
            <a:r>
              <a:rPr lang="en-US" altLang="pl-PL" dirty="0" err="1" smtClean="0">
                <a:latin typeface="Tahoma" panose="020B0604030504040204" pitchFamily="34" charset="0"/>
                <a:ea typeface="Tahoma" panose="020B0604030504040204" pitchFamily="34" charset="0"/>
                <a:cs typeface="Tahoma" panose="020B0604030504040204" pitchFamily="34" charset="0"/>
              </a:rPr>
              <a:t>sind</a:t>
            </a:r>
            <a:endParaRPr lang="pl-PL" altLang="pl-PL"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96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87624" y="116631"/>
            <a:ext cx="5554960" cy="926976"/>
          </a:xfrm>
        </p:spPr>
        <p:txBody>
          <a:bodyPr/>
          <a:lstStyle/>
          <a:p>
            <a:pPr algn="l"/>
            <a:r>
              <a:rPr lang="pl-PL" sz="2400" b="1" dirty="0" err="1">
                <a:solidFill>
                  <a:srgbClr val="006600"/>
                </a:solidFill>
                <a:latin typeface="Tahoma" panose="020B0604030504040204" pitchFamily="34" charset="0"/>
                <a:ea typeface="+mn-ea"/>
                <a:cs typeface="+mn-cs"/>
              </a:rPr>
              <a:t>Merkmale</a:t>
            </a:r>
            <a:r>
              <a:rPr lang="pl-PL" sz="2400" b="1" dirty="0">
                <a:solidFill>
                  <a:srgbClr val="006600"/>
                </a:solidFill>
                <a:latin typeface="Tahoma" panose="020B0604030504040204" pitchFamily="34" charset="0"/>
                <a:ea typeface="+mn-ea"/>
                <a:cs typeface="+mn-cs"/>
              </a:rPr>
              <a:t> einer </a:t>
            </a:r>
            <a:r>
              <a:rPr lang="pl-PL" sz="2400" b="1" dirty="0" err="1" smtClean="0">
                <a:solidFill>
                  <a:srgbClr val="006600"/>
                </a:solidFill>
                <a:latin typeface="Tahoma" panose="020B0604030504040204" pitchFamily="34" charset="0"/>
                <a:ea typeface="+mn-ea"/>
                <a:cs typeface="+mn-cs"/>
              </a:rPr>
              <a:t>qualitativ hochwertigen</a:t>
            </a:r>
            <a:r>
              <a:rPr lang="en-US" altLang="pl-PL" sz="2400" b="1" kern="1200" dirty="0" smtClean="0">
                <a:solidFill>
                  <a:srgbClr val="006600"/>
                </a:solidFill>
                <a:latin typeface="Tahoma" panose="020B0604030504040204" pitchFamily="34" charset="0"/>
                <a:ea typeface="+mn-ea"/>
                <a:cs typeface="+mn-cs"/>
              </a:rPr>
              <a:t> Saatgutmischung</a:t>
            </a:r>
            <a:endParaRPr lang="pl-PL" altLang="pl-PL" sz="24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35496" y="1412776"/>
            <a:ext cx="8569325" cy="5693866"/>
          </a:xfrm>
        </p:spPr>
        <p:txBody>
          <a:bodyPr>
            <a:spAutoFit/>
          </a:bodyPr>
          <a:lstStyle/>
          <a:p>
            <a:pPr marL="331185" lvl="2" indent="0">
              <a:spcBef>
                <a:spcPts val="0"/>
              </a:spcBef>
              <a:buNone/>
            </a:pPr>
            <a:r>
              <a:rPr lang="pl-PL" altLang="pl-PL" sz="26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altLang="pl-PL" sz="2600" dirty="0" smtClean="0">
                <a:latin typeface="Tahoma" panose="020B0604030504040204" pitchFamily="34" charset="0"/>
                <a:ea typeface="Tahoma" panose="020B0604030504040204" pitchFamily="34" charset="0"/>
                <a:cs typeface="Tahoma" panose="020B0604030504040204" pitchFamily="34" charset="0"/>
              </a:rPr>
              <a:t>Artenzusammensetzung angepasst an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Standort</a:t>
            </a:r>
            <a:r>
              <a:rPr lang="en-US" altLang="pl-PL" sz="2600" dirty="0" smtClean="0">
                <a:latin typeface="Tahoma" panose="020B0604030504040204" pitchFamily="34" charset="0"/>
                <a:ea typeface="Tahoma" panose="020B0604030504040204" pitchFamily="34" charset="0"/>
                <a:cs typeface="Tahoma" panose="020B0604030504040204" pitchFamily="34" charset="0"/>
              </a:rPr>
              <a:t> und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Nutzung</a:t>
            </a:r>
            <a:endParaRPr lang="pl-PL" altLang="pl-PL" sz="26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dirty="0" smtClean="0">
              <a:latin typeface="Tahoma" panose="020B0604030504040204" pitchFamily="34" charset="0"/>
              <a:ea typeface="Tahoma" panose="020B0604030504040204" pitchFamily="34" charset="0"/>
              <a:cs typeface="Tahoma" panose="020B0604030504040204" pitchFamily="34" charset="0"/>
            </a:endParaRPr>
          </a:p>
          <a:p>
            <a:pPr marL="901700" lvl="2" indent="-571500">
              <a:spcBef>
                <a:spcPts val="0"/>
              </a:spcBef>
              <a:buNone/>
            </a:pPr>
            <a:r>
              <a:rPr lang="pl-PL" altLang="pl-PL" sz="26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altLang="pl-PL" sz="2600" dirty="0" smtClean="0">
                <a:latin typeface="Tahoma" panose="020B0604030504040204" pitchFamily="34" charset="0"/>
                <a:ea typeface="Tahoma" panose="020B0604030504040204" pitchFamily="34" charset="0"/>
                <a:cs typeface="Tahoma" panose="020B0604030504040204" pitchFamily="34" charset="0"/>
              </a:rPr>
              <a:t>Verwendung von Sorten mit hohem </a:t>
            </a:r>
            <a:r>
              <a:rPr lang="pl-PL" altLang="pl-PL" sz="2600" dirty="0" err="1" smtClean="0">
                <a:latin typeface="Tahoma" panose="020B0604030504040204" pitchFamily="34" charset="0"/>
                <a:ea typeface="Tahoma" panose="020B0604030504040204" pitchFamily="34" charset="0"/>
                <a:cs typeface="Tahoma" panose="020B0604030504040204" pitchFamily="34" charset="0"/>
              </a:rPr>
              <a:t>wirtschaftlichen</a:t>
            </a:r>
            <a:r>
              <a:rPr lang="en-US" altLang="pl-PL" sz="2600" dirty="0" smtClean="0">
                <a:latin typeface="Tahoma" panose="020B0604030504040204" pitchFamily="34" charset="0"/>
                <a:ea typeface="Tahoma" panose="020B0604030504040204" pitchFamily="34" charset="0"/>
                <a:cs typeface="Tahoma" panose="020B0604030504040204" pitchFamily="34" charset="0"/>
              </a:rPr>
              <a:t> Wert</a:t>
            </a:r>
            <a:r>
              <a:rPr lang="pl-PL" altLang="pl-PL" sz="2600" dirty="0">
                <a:latin typeface="Tahoma" panose="020B0604030504040204" pitchFamily="34" charset="0"/>
                <a:ea typeface="Tahoma" panose="020B0604030504040204" pitchFamily="34" charset="0"/>
                <a:cs typeface="Tahoma" panose="020B0604030504040204" pitchFamily="34" charset="0"/>
              </a:rPr>
              <a:t> (</a:t>
            </a:r>
            <a:r>
              <a:rPr lang="pl-PL" altLang="pl-PL" sz="2600" dirty="0" err="1" smtClean="0">
                <a:latin typeface="Tahoma" panose="020B0604030504040204" pitchFamily="34" charset="0"/>
                <a:ea typeface="Tahoma" panose="020B0604030504040204" pitchFamily="34" charset="0"/>
                <a:cs typeface="Tahoma" panose="020B0604030504040204" pitchFamily="34" charset="0"/>
              </a:rPr>
              <a:t>VCU-Bewertung</a:t>
            </a:r>
            <a:r>
              <a:rPr lang="pl-PL" altLang="pl-PL" sz="2600" dirty="0" smtClean="0">
                <a:latin typeface="Tahoma" panose="020B0604030504040204" pitchFamily="34" charset="0"/>
                <a:ea typeface="Tahoma" panose="020B0604030504040204" pitchFamily="34" charset="0"/>
                <a:cs typeface="Tahoma" panose="020B0604030504040204" pitchFamily="34" charset="0"/>
              </a:rPr>
              <a:t>, </a:t>
            </a:r>
            <a:r>
              <a:rPr lang="en-US" altLang="pl-PL" sz="2600" dirty="0">
                <a:latin typeface="Tahoma" panose="020B0604030504040204" pitchFamily="34" charset="0"/>
                <a:ea typeface="Tahoma" panose="020B0604030504040204" pitchFamily="34" charset="0"/>
                <a:cs typeface="Tahoma" panose="020B0604030504040204" pitchFamily="34" charset="0"/>
              </a:rPr>
              <a:t>Sortenprüfung nach der Zulassung und Sortenempfehlung in der </a:t>
            </a:r>
            <a:r>
              <a:rPr lang="en-US" altLang="pl-PL" sz="2600" dirty="0" smtClean="0">
                <a:latin typeface="Tahoma" panose="020B0604030504040204" pitchFamily="34" charset="0"/>
                <a:ea typeface="Tahoma" panose="020B0604030504040204" pitchFamily="34" charset="0"/>
                <a:cs typeface="Tahoma" panose="020B0604030504040204" pitchFamily="34" charset="0"/>
              </a:rPr>
              <a:t>Praxis</a:t>
            </a:r>
            <a:r>
              <a:rPr lang="pl-PL" altLang="pl-PL" sz="2600" dirty="0" smtClean="0">
                <a:latin typeface="Tahoma" panose="020B0604030504040204" pitchFamily="34" charset="0"/>
                <a:ea typeface="Tahoma" panose="020B0604030504040204" pitchFamily="34" charset="0"/>
                <a:cs typeface="Tahoma" panose="020B0604030504040204" pitchFamily="34" charset="0"/>
              </a:rPr>
              <a:t>)</a:t>
            </a:r>
          </a:p>
          <a:p>
            <a:pPr marL="331185" lvl="2" indent="0">
              <a:spcBef>
                <a:spcPts val="0"/>
              </a:spcBef>
              <a:buNone/>
            </a:pPr>
            <a:endParaRPr lang="pl-PL" altLang="pl-PL" dirty="0">
              <a:latin typeface="Tahoma" panose="020B0604030504040204" pitchFamily="34" charset="0"/>
              <a:ea typeface="Tahoma" panose="020B0604030504040204" pitchFamily="34" charset="0"/>
              <a:cs typeface="Tahoma" panose="020B0604030504040204" pitchFamily="34" charset="0"/>
            </a:endParaRPr>
          </a:p>
          <a:p>
            <a:pPr marL="901700" lvl="2" indent="-571500">
              <a:spcBef>
                <a:spcPts val="0"/>
              </a:spcBef>
              <a:buNone/>
            </a:pPr>
            <a:r>
              <a:rPr lang="pl-PL" altLang="pl-PL" sz="26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Saatgut</a:t>
            </a:r>
            <a:r>
              <a:rPr lang="en-US" altLang="pl-PL" sz="2600" dirty="0" smtClean="0">
                <a:latin typeface="Tahoma" panose="020B0604030504040204" pitchFamily="34" charset="0"/>
                <a:ea typeface="Tahoma" panose="020B0604030504040204" pitchFamily="34" charset="0"/>
                <a:cs typeface="Tahoma" panose="020B0604030504040204" pitchFamily="34" charset="0"/>
              </a:rPr>
              <a:t> mit hohen Qualitätsparametern (Reinheit, Keimung)</a:t>
            </a:r>
            <a:endParaRPr lang="pl-PL" altLang="pl-PL" sz="2600"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p:txBody>
      </p:sp>
      <p:sp>
        <p:nvSpPr>
          <p:cNvPr id="2" name="pole tekstowe 1"/>
          <p:cNvSpPr txBox="1"/>
          <p:nvPr/>
        </p:nvSpPr>
        <p:spPr>
          <a:xfrm>
            <a:off x="251520" y="5301208"/>
            <a:ext cx="8568952" cy="830997"/>
          </a:xfrm>
          <a:prstGeom prst="rect">
            <a:avLst/>
          </a:prstGeom>
          <a:noFill/>
        </p:spPr>
        <p:txBody>
          <a:bodyPr wrap="square" rtlCol="0">
            <a:spAutoFit/>
          </a:bodyPr>
          <a:lstStyle/>
          <a:p>
            <a:pPr algn="ctr" defTabSz="449263" eaLnBrk="0" fontAlgn="base" hangingPunct="0">
              <a:spcBef>
                <a:spcPct val="0"/>
              </a:spcBef>
              <a:spcAft>
                <a:spcPct val="0"/>
              </a:spcAft>
              <a:defRPr/>
            </a:pPr>
            <a:r>
              <a:rPr lang="en-US" sz="2400" b="1" i="1" dirty="0">
                <a:solidFill>
                  <a:srgbClr val="FF0000"/>
                </a:solidFill>
                <a:latin typeface="Tahoma" panose="020B0604030504040204" pitchFamily="34" charset="0"/>
                <a:ea typeface="Tahoma" panose="020B0604030504040204" pitchFamily="34" charset="0"/>
                <a:cs typeface="Tahoma" panose="020B0604030504040204" pitchFamily="34" charset="0"/>
              </a:rPr>
              <a:t>gute Saatgutunternehmen zeigen im Handelsangebot, welche Sorten in den Mischungen verwendet werden.</a:t>
            </a:r>
            <a:endParaRPr lang="pl-PL" sz="24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860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15616" y="148623"/>
            <a:ext cx="5688632" cy="926976"/>
          </a:xfrm>
        </p:spPr>
        <p:txBody>
          <a:bodyPr/>
          <a:lstStyle/>
          <a:p>
            <a:pPr algn="l"/>
            <a:r>
              <a:rPr lang="en-US" altLang="pl-PL" sz="2400" b="1" kern="1200" dirty="0" smtClean="0">
                <a:solidFill>
                  <a:srgbClr val="006600"/>
                </a:solidFill>
                <a:latin typeface="Tahoma" panose="020B0604030504040204" pitchFamily="34" charset="0"/>
                <a:ea typeface="+mn-ea"/>
                <a:cs typeface="+mn-cs"/>
              </a:rPr>
              <a:t>Auswahlkriterien für die Arten, die für die Zusammensetzung der Mischungen </a:t>
            </a:r>
            <a:r>
              <a:rPr lang="en-US" altLang="pl-PL" sz="2400" b="1" kern="1200" dirty="0" err="1" smtClean="0">
                <a:solidFill>
                  <a:srgbClr val="006600"/>
                </a:solidFill>
                <a:latin typeface="Tahoma" panose="020B0604030504040204" pitchFamily="34" charset="0"/>
                <a:ea typeface="+mn-ea"/>
                <a:cs typeface="+mn-cs"/>
              </a:rPr>
              <a:t>verwendet</a:t>
            </a:r>
            <a:r>
              <a:rPr lang="en-US" altLang="pl-PL" sz="2400" b="1" kern="1200" dirty="0" smtClean="0">
                <a:solidFill>
                  <a:srgbClr val="006600"/>
                </a:solidFill>
                <a:latin typeface="Tahoma" panose="020B0604030504040204" pitchFamily="34" charset="0"/>
                <a:ea typeface="+mn-ea"/>
                <a:cs typeface="+mn-cs"/>
              </a:rPr>
              <a:t> </a:t>
            </a:r>
            <a:r>
              <a:rPr lang="en-US" altLang="pl-PL" sz="2400" b="1" kern="1200" dirty="0" err="1" smtClean="0">
                <a:solidFill>
                  <a:srgbClr val="006600"/>
                </a:solidFill>
                <a:latin typeface="Tahoma" panose="020B0604030504040204" pitchFamily="34" charset="0"/>
                <a:ea typeface="+mn-ea"/>
                <a:cs typeface="+mn-cs"/>
              </a:rPr>
              <a:t>werden</a:t>
            </a:r>
            <a:endParaRPr lang="pl-PL"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1340768"/>
            <a:ext cx="8964488" cy="4093428"/>
          </a:xfrm>
        </p:spPr>
        <p:txBody>
          <a:bodyPr wrap="square">
            <a:spAutoFit/>
          </a:bodyPr>
          <a:lstStyle/>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altLang="pl-PL" sz="2400" dirty="0" smtClean="0">
                <a:latin typeface="Tahoma" panose="020B0604030504040204" pitchFamily="34" charset="0"/>
                <a:ea typeface="Tahoma" panose="020B0604030504040204" pitchFamily="34" charset="0"/>
                <a:cs typeface="Tahoma" panose="020B0604030504040204" pitchFamily="34" charset="0"/>
              </a:rPr>
              <a:t>Nutzungsart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Mähen</a:t>
            </a:r>
            <a:r>
              <a:rPr lang="en-US" altLang="pl-PL" sz="2400" dirty="0" smtClean="0">
                <a:latin typeface="Tahoma" panose="020B0604030504040204" pitchFamily="34" charset="0"/>
                <a:ea typeface="Tahoma" panose="020B0604030504040204" pitchFamily="34" charset="0"/>
                <a:cs typeface="Tahoma" panose="020B0604030504040204" pitchFamily="34" charset="0"/>
              </a:rPr>
              <a:t>, Weiden, Variabel)</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pl-PL" altLang="pl-PL" sz="2400" dirty="0" smtClean="0">
                <a:latin typeface="Tahoma" panose="020B0604030504040204" pitchFamily="34" charset="0"/>
                <a:ea typeface="Tahoma" panose="020B0604030504040204" pitchFamily="34" charset="0"/>
                <a:cs typeface="Tahoma" panose="020B0604030504040204" pitchFamily="34" charset="0"/>
              </a:rPr>
              <a:t>Dauer (Dauergrünland - </a:t>
            </a:r>
            <a:r>
              <a:rPr lang="en-US" altLang="pl-PL" sz="2400" dirty="0" smtClean="0">
                <a:latin typeface="Tahoma" panose="020B0604030504040204" pitchFamily="34" charset="0"/>
                <a:ea typeface="Tahoma" panose="020B0604030504040204" pitchFamily="34" charset="0"/>
                <a:cs typeface="Tahoma" panose="020B0604030504040204" pitchFamily="34" charset="0"/>
              </a:rPr>
              <a:t>D</a:t>
            </a:r>
            <a:r>
              <a:rPr lang="pl-PL" altLang="pl-PL" sz="2400" dirty="0" smtClean="0">
                <a:latin typeface="Tahoma" panose="020B0604030504040204" pitchFamily="34" charset="0"/>
                <a:ea typeface="Tahoma" panose="020B0604030504040204" pitchFamily="34" charset="0"/>
                <a:cs typeface="Tahoma" panose="020B0604030504040204" pitchFamily="34" charset="0"/>
              </a:rPr>
              <a:t>G</a:t>
            </a:r>
            <a:r>
              <a:rPr lang="en-US" altLang="pl-PL" sz="2400" dirty="0" smtClean="0">
                <a:latin typeface="Tahoma" panose="020B0604030504040204" pitchFamily="34" charset="0"/>
                <a:ea typeface="Tahoma" panose="020B0604030504040204" pitchFamily="34" charset="0"/>
                <a:cs typeface="Tahoma" panose="020B0604030504040204" pitchFamily="34" charset="0"/>
              </a:rPr>
              <a:t>L</a:t>
            </a:r>
            <a:r>
              <a:rPr lang="pl-PL" altLang="pl-PL" sz="2400" dirty="0" smtClean="0">
                <a:latin typeface="Tahoma" panose="020B0604030504040204" pitchFamily="34" charset="0"/>
                <a:ea typeface="Tahoma" panose="020B0604030504040204" pitchFamily="34" charset="0"/>
                <a:cs typeface="Tahoma" panose="020B0604030504040204" pitchFamily="34" charset="0"/>
              </a:rPr>
              <a:t> oder </a:t>
            </a:r>
            <a:br>
              <a:rPr lang="pl-PL" altLang="pl-PL" sz="2400" dirty="0" smtClean="0">
                <a:latin typeface="Tahoma" panose="020B0604030504040204" pitchFamily="34" charset="0"/>
                <a:ea typeface="Tahoma" panose="020B0604030504040204" pitchFamily="34" charset="0"/>
                <a:cs typeface="Tahoma" panose="020B0604030504040204" pitchFamily="34" charset="0"/>
              </a:rPr>
            </a:br>
            <a:r>
              <a:rPr lang="pl-PL" altLang="pl-PL" sz="2400" dirty="0" smtClean="0">
                <a:latin typeface="Tahoma" panose="020B0604030504040204" pitchFamily="34" charset="0"/>
                <a:ea typeface="Tahoma" panose="020B0604030504040204" pitchFamily="34" charset="0"/>
                <a:cs typeface="Tahoma" panose="020B0604030504040204" pitchFamily="34" charset="0"/>
              </a:rPr>
              <a:t>	temporäres Grünland - TG</a:t>
            </a:r>
            <a:r>
              <a:rPr lang="en-US" altLang="pl-PL" sz="2400" dirty="0" smtClean="0">
                <a:latin typeface="Tahoma" panose="020B0604030504040204" pitchFamily="34" charset="0"/>
                <a:ea typeface="Tahoma" panose="020B0604030504040204" pitchFamily="34" charset="0"/>
                <a:cs typeface="Tahoma" panose="020B0604030504040204" pitchFamily="34" charset="0"/>
              </a:rPr>
              <a:t>L</a:t>
            </a:r>
            <a:r>
              <a:rPr lang="pl-PL" altLang="pl-PL" sz="2400" dirty="0" smtClean="0">
                <a:latin typeface="Tahoma" panose="020B0604030504040204" pitchFamily="34" charset="0"/>
                <a:ea typeface="Tahoma" panose="020B0604030504040204" pitchFamily="34" charset="0"/>
                <a:cs typeface="Tahoma" panose="020B0604030504040204" pitchFamily="34" charset="0"/>
              </a:rPr>
              <a:t>)</a:t>
            </a: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altLang="pl-PL" sz="2400" dirty="0" smtClean="0">
                <a:latin typeface="Tahoma" panose="020B0604030504040204" pitchFamily="34" charset="0"/>
                <a:ea typeface="Tahoma" panose="020B0604030504040204" pitchFamily="34" charset="0"/>
                <a:cs typeface="Tahoma" panose="020B0604030504040204" pitchFamily="34" charset="0"/>
              </a:rPr>
              <a:t>Bodenart (organisch, mineralisch)</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4.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Feuchtigkeit</a:t>
            </a:r>
            <a:r>
              <a:rPr lang="en-US" altLang="pl-PL" sz="2400" dirty="0" smtClean="0">
                <a:latin typeface="Tahoma" panose="020B0604030504040204" pitchFamily="34" charset="0"/>
                <a:ea typeface="Tahoma" panose="020B0604030504040204" pitchFamily="34" charset="0"/>
                <a:cs typeface="Tahoma" panose="020B0604030504040204" pitchFamily="34" charset="0"/>
              </a:rPr>
              <a:t> des Lebensraums (optimal, periodisch oder dauerhaft geflutet, periodisch oder dauerhaft trocken)</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5. </a:t>
            </a:r>
            <a:r>
              <a:rPr lang="en-US" altLang="pl-PL" sz="2400" dirty="0" smtClean="0">
                <a:latin typeface="Tahoma" panose="020B0604030504040204" pitchFamily="34" charset="0"/>
                <a:ea typeface="Tahoma" panose="020B0604030504040204" pitchFamily="34" charset="0"/>
                <a:cs typeface="Tahoma" panose="020B0604030504040204" pitchFamily="34" charset="0"/>
              </a:rPr>
              <a:t>Die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Intensität</a:t>
            </a:r>
            <a:r>
              <a:rPr lang="en-US" altLang="pl-PL" sz="2400" dirty="0" smtClean="0">
                <a:latin typeface="Tahoma" panose="020B0604030504040204" pitchFamily="34" charset="0"/>
                <a:ea typeface="Tahoma" panose="020B0604030504040204" pitchFamily="34" charset="0"/>
                <a:cs typeface="Tahoma" panose="020B0604030504040204" pitchFamily="34" charset="0"/>
              </a:rPr>
              <a:t> der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Stickstoff</a:t>
            </a:r>
            <a:r>
              <a:rPr lang="de-DE" altLang="pl-PL" sz="2400" dirty="0" err="1" smtClean="0">
                <a:latin typeface="Tahoma" panose="020B0604030504040204" pitchFamily="34" charset="0"/>
                <a:ea typeface="Tahoma" panose="020B0604030504040204" pitchFamily="34" charset="0"/>
                <a:cs typeface="Tahoma" panose="020B0604030504040204" pitchFamily="34" charset="0"/>
              </a:rPr>
              <a:t>nutzung</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6.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Wettbewerbsfähigkeit</a:t>
            </a:r>
            <a:r>
              <a:rPr lang="pl-PL" altLang="pl-PL" sz="2400" dirty="0" smtClean="0">
                <a:latin typeface="Tahoma" panose="020B0604030504040204" pitchFamily="34" charset="0"/>
                <a:ea typeface="Tahoma" panose="020B0604030504040204" pitchFamily="34" charset="0"/>
                <a:cs typeface="Tahoma" panose="020B0604030504040204" pitchFamily="34" charset="0"/>
              </a:rPr>
              <a:t> der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Arten</a:t>
            </a:r>
            <a:endParaRPr lang="pl-PL" altLang="pl-PL"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32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43000" y="44624"/>
            <a:ext cx="5733256" cy="1200329"/>
          </a:xfrm>
        </p:spPr>
        <p:txBody>
          <a:bodyPr wrap="square">
            <a:spAutoFit/>
          </a:bodyPr>
          <a:lstStyle/>
          <a:p>
            <a:pPr algn="l"/>
            <a:r>
              <a:rPr lang="pl-PL" altLang="pl-PL" sz="2000" b="1" kern="1200" dirty="0" err="1" smtClean="0">
                <a:solidFill>
                  <a:srgbClr val="006600"/>
                </a:solidFill>
                <a:latin typeface="Tahoma" panose="020B0604030504040204" pitchFamily="34" charset="0"/>
                <a:ea typeface="+mn-ea"/>
                <a:cs typeface="+mn-cs"/>
              </a:rPr>
              <a:t>Saatgutmischungen,</a:t>
            </a:r>
            <a:r>
              <a:rPr lang="en-US" altLang="pl-PL" sz="2000" b="1" kern="1200" dirty="0" smtClean="0">
                <a:solidFill>
                  <a:srgbClr val="006600"/>
                </a:solidFill>
                <a:latin typeface="Tahoma" panose="020B0604030504040204" pitchFamily="34" charset="0"/>
                <a:ea typeface="+mn-ea"/>
                <a:cs typeface="+mn-cs"/>
              </a:rPr>
              <a:t> die bei der </a:t>
            </a:r>
            <a:r>
              <a:rPr lang="en-US" altLang="pl-PL" sz="2000" b="1" kern="1200" dirty="0" err="1" smtClean="0">
                <a:solidFill>
                  <a:srgbClr val="006600"/>
                </a:solidFill>
                <a:latin typeface="Tahoma" panose="020B0604030504040204" pitchFamily="34" charset="0"/>
                <a:ea typeface="+mn-ea"/>
                <a:cs typeface="+mn-cs"/>
              </a:rPr>
              <a:t>Erneuerung</a:t>
            </a:r>
            <a:r>
              <a:rPr lang="en-US" altLang="pl-PL" sz="2000" b="1" kern="1200" dirty="0" smtClean="0">
                <a:solidFill>
                  <a:srgbClr val="006600"/>
                </a:solidFill>
                <a:latin typeface="Tahoma" panose="020B0604030504040204" pitchFamily="34" charset="0"/>
                <a:ea typeface="+mn-ea"/>
                <a:cs typeface="+mn-cs"/>
              </a:rPr>
              <a:t> und </a:t>
            </a:r>
            <a:r>
              <a:rPr lang="en-US" altLang="pl-PL" sz="2000" b="1" kern="1200" dirty="0" err="1" smtClean="0">
                <a:solidFill>
                  <a:srgbClr val="006600"/>
                </a:solidFill>
                <a:latin typeface="Tahoma" panose="020B0604030504040204" pitchFamily="34" charset="0"/>
                <a:ea typeface="+mn-ea"/>
                <a:cs typeface="+mn-cs"/>
              </a:rPr>
              <a:t>Sanierung</a:t>
            </a:r>
            <a:r>
              <a:rPr lang="en-US" altLang="pl-PL" sz="2000" b="1" kern="1200" dirty="0" smtClean="0">
                <a:solidFill>
                  <a:srgbClr val="006600"/>
                </a:solidFill>
                <a:latin typeface="Tahoma" panose="020B0604030504040204" pitchFamily="34" charset="0"/>
                <a:ea typeface="+mn-ea"/>
                <a:cs typeface="+mn-cs"/>
              </a:rPr>
              <a:t> von </a:t>
            </a:r>
            <a:r>
              <a:rPr lang="en-US" altLang="pl-PL" sz="2000" b="1" kern="1200" dirty="0" err="1" smtClean="0">
                <a:solidFill>
                  <a:srgbClr val="006600"/>
                </a:solidFill>
                <a:latin typeface="Tahoma" panose="020B0604030504040204" pitchFamily="34" charset="0"/>
                <a:ea typeface="+mn-ea"/>
                <a:cs typeface="+mn-cs"/>
              </a:rPr>
              <a:t>Grasland</a:t>
            </a:r>
            <a:r>
              <a:rPr lang="en-US" altLang="pl-PL" sz="2000" b="1" kern="1200" dirty="0" smtClean="0">
                <a:solidFill>
                  <a:srgbClr val="006600"/>
                </a:solidFill>
                <a:latin typeface="Tahoma" panose="020B0604030504040204" pitchFamily="34" charset="0"/>
                <a:ea typeface="+mn-ea"/>
                <a:cs typeface="+mn-cs"/>
              </a:rPr>
              <a:t> </a:t>
            </a:r>
            <a:r>
              <a:rPr lang="en-US" altLang="pl-PL" sz="2000" b="1" kern="1200" dirty="0" err="1" smtClean="0">
                <a:solidFill>
                  <a:srgbClr val="006600"/>
                </a:solidFill>
                <a:latin typeface="Tahoma" panose="020B0604030504040204" pitchFamily="34" charset="0"/>
                <a:ea typeface="+mn-ea"/>
                <a:cs typeface="+mn-cs"/>
              </a:rPr>
              <a:t>verwendet</a:t>
            </a:r>
            <a:r>
              <a:rPr lang="en-US" altLang="pl-PL" sz="2000" b="1" kern="1200" dirty="0" smtClean="0">
                <a:solidFill>
                  <a:srgbClr val="006600"/>
                </a:solidFill>
                <a:latin typeface="Tahoma" panose="020B0604030504040204" pitchFamily="34" charset="0"/>
                <a:ea typeface="+mn-ea"/>
                <a:cs typeface="+mn-cs"/>
              </a:rPr>
              <a:t> </a:t>
            </a:r>
            <a:r>
              <a:rPr lang="en-US" altLang="pl-PL" sz="2000" b="1" kern="1200" dirty="0" err="1" smtClean="0">
                <a:solidFill>
                  <a:srgbClr val="006600"/>
                </a:solidFill>
                <a:latin typeface="Tahoma" panose="020B0604030504040204" pitchFamily="34" charset="0"/>
                <a:ea typeface="+mn-ea"/>
                <a:cs typeface="+mn-cs"/>
              </a:rPr>
              <a:t>werden</a:t>
            </a:r>
            <a:r>
              <a:rPr lang="pl-PL" altLang="pl-PL" sz="2000" b="1" kern="1200" dirty="0" smtClean="0">
                <a:solidFill>
                  <a:srgbClr val="006600"/>
                </a:solidFill>
                <a:latin typeface="Tahoma" panose="020B0604030504040204" pitchFamily="34" charset="0"/>
                <a:ea typeface="+mn-ea"/>
                <a:cs typeface="+mn-cs"/>
              </a:rPr>
              <a:t/>
            </a:r>
            <a:br>
              <a:rPr lang="pl-PL" altLang="pl-PL" sz="2000" b="1" kern="1200" dirty="0" smtClean="0">
                <a:solidFill>
                  <a:srgbClr val="006600"/>
                </a:solidFill>
                <a:latin typeface="Tahoma" panose="020B0604030504040204" pitchFamily="34" charset="0"/>
                <a:ea typeface="+mn-ea"/>
                <a:cs typeface="+mn-cs"/>
              </a:rPr>
            </a:br>
            <a:endParaRPr lang="pl-PL" altLang="pl-PL" sz="20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1700808"/>
            <a:ext cx="8569325" cy="3247043"/>
          </a:xfrm>
        </p:spPr>
        <p:txBody>
          <a:bodyPr>
            <a:spAutoFit/>
          </a:bodyPr>
          <a:lstStyle/>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pl-PL" altLang="pl-PL" sz="2800" dirty="0" smtClean="0">
                <a:latin typeface="Tahoma" panose="020B0604030504040204" pitchFamily="34" charset="0"/>
                <a:ea typeface="Tahoma" panose="020B0604030504040204" pitchFamily="34" charset="0"/>
                <a:cs typeface="Tahoma" panose="020B0604030504040204" pitchFamily="34" charset="0"/>
              </a:rPr>
              <a:t>Einzelne Arten (Sorte) - TG</a:t>
            </a:r>
            <a:r>
              <a:rPr lang="en-US" altLang="pl-PL" sz="2800" dirty="0" smtClean="0">
                <a:latin typeface="Tahoma" panose="020B0604030504040204" pitchFamily="34" charset="0"/>
                <a:ea typeface="Tahoma" panose="020B0604030504040204" pitchFamily="34" charset="0"/>
                <a:cs typeface="Tahoma" panose="020B0604030504040204" pitchFamily="34" charset="0"/>
              </a:rPr>
              <a:t>L</a:t>
            </a:r>
            <a:endParaRPr lang="pl-PL" altLang="pl-PL" sz="2800"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Mischung</a:t>
            </a:r>
            <a:r>
              <a:rPr lang="en-US" altLang="pl-PL" sz="2800" dirty="0" smtClean="0">
                <a:latin typeface="Tahoma" panose="020B0604030504040204" pitchFamily="34" charset="0"/>
                <a:ea typeface="Tahoma" panose="020B0604030504040204" pitchFamily="34" charset="0"/>
                <a:cs typeface="Tahoma" panose="020B0604030504040204" pitchFamily="34" charset="0"/>
              </a:rPr>
              <a:t> aus mehreren Sorten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unterschiedlicher</a:t>
            </a:r>
            <a:r>
              <a:rPr lang="en-US" altLang="pl-PL" sz="2800" dirty="0" smtClean="0">
                <a:latin typeface="Tahoma" panose="020B0604030504040204" pitchFamily="34" charset="0"/>
                <a:ea typeface="Tahoma" panose="020B0604030504040204" pitchFamily="34" charset="0"/>
                <a:cs typeface="Tahoma" panose="020B0604030504040204" pitchFamily="34" charset="0"/>
              </a:rPr>
              <a:t> Phänologie, Ploidie) innerhalb einer Art</a:t>
            </a:r>
            <a:r>
              <a:rPr lang="pl-PL" altLang="pl-PL" sz="2800" dirty="0" smtClean="0">
                <a:latin typeface="Tahoma" panose="020B0604030504040204" pitchFamily="34" charset="0"/>
                <a:ea typeface="Tahoma" panose="020B0604030504040204" pitchFamily="34" charset="0"/>
                <a:cs typeface="Tahoma" panose="020B0604030504040204" pitchFamily="34" charset="0"/>
              </a:rPr>
              <a:t> - TG</a:t>
            </a:r>
            <a:r>
              <a:rPr lang="en-US" altLang="pl-PL" sz="2800" dirty="0" smtClean="0">
                <a:latin typeface="Tahoma" panose="020B0604030504040204" pitchFamily="34" charset="0"/>
                <a:ea typeface="Tahoma" panose="020B0604030504040204" pitchFamily="34" charset="0"/>
                <a:cs typeface="Tahoma" panose="020B0604030504040204" pitchFamily="34" charset="0"/>
              </a:rPr>
              <a:t>L</a:t>
            </a:r>
            <a:endParaRPr lang="pl-PL" altLang="pl-PL" sz="28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Einfache</a:t>
            </a:r>
            <a:r>
              <a:rPr lang="en-US" altLang="pl-PL" sz="2800" dirty="0" smtClean="0">
                <a:latin typeface="Tahoma" panose="020B0604030504040204" pitchFamily="34" charset="0"/>
                <a:ea typeface="Tahoma" panose="020B0604030504040204" pitchFamily="34" charset="0"/>
                <a:cs typeface="Tahoma" panose="020B0604030504040204" pitchFamily="34" charset="0"/>
              </a:rPr>
              <a:t> Mischung von 2-3 Gräserarten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oder</a:t>
            </a:r>
            <a:r>
              <a:rPr lang="en-US" altLang="pl-PL" sz="2800" dirty="0" smtClean="0">
                <a:latin typeface="Tahoma" panose="020B0604030504040204" pitchFamily="34" charset="0"/>
                <a:ea typeface="Tahoma" panose="020B0604030504040204" pitchFamily="34" charset="0"/>
                <a:cs typeface="Tahoma" panose="020B0604030504040204" pitchFamily="34" charset="0"/>
              </a:rPr>
              <a:t>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Gräsern</a:t>
            </a:r>
            <a:r>
              <a:rPr lang="en-US" altLang="pl-PL" sz="2800" dirty="0" smtClean="0">
                <a:latin typeface="Tahoma" panose="020B0604030504040204" pitchFamily="34" charset="0"/>
                <a:ea typeface="Tahoma" panose="020B0604030504040204" pitchFamily="34" charset="0"/>
                <a:cs typeface="Tahoma" panose="020B0604030504040204" pitchFamily="34" charset="0"/>
              </a:rPr>
              <a:t>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mit</a:t>
            </a:r>
            <a:r>
              <a:rPr lang="en-US" altLang="pl-PL" sz="2800" dirty="0" smtClean="0">
                <a:latin typeface="Tahoma" panose="020B0604030504040204" pitchFamily="34" charset="0"/>
                <a:ea typeface="Tahoma" panose="020B0604030504040204" pitchFamily="34" charset="0"/>
                <a:cs typeface="Tahoma" panose="020B0604030504040204" pitchFamily="34" charset="0"/>
              </a:rPr>
              <a:t>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Leguminosen</a:t>
            </a:r>
            <a:r>
              <a:rPr lang="pl-PL" altLang="pl-PL" sz="2800" dirty="0" smtClean="0">
                <a:latin typeface="Tahoma" panose="020B0604030504040204" pitchFamily="34" charset="0"/>
                <a:ea typeface="Tahoma" panose="020B0604030504040204" pitchFamily="34" charset="0"/>
                <a:cs typeface="Tahoma" panose="020B0604030504040204" pitchFamily="34" charset="0"/>
              </a:rPr>
              <a:t> - TG</a:t>
            </a:r>
            <a:r>
              <a:rPr lang="en-US" altLang="pl-PL" sz="2800" dirty="0" smtClean="0">
                <a:latin typeface="Tahoma" panose="020B0604030504040204" pitchFamily="34" charset="0"/>
                <a:ea typeface="Tahoma" panose="020B0604030504040204" pitchFamily="34" charset="0"/>
                <a:cs typeface="Tahoma" panose="020B0604030504040204" pitchFamily="34" charset="0"/>
              </a:rPr>
              <a:t>L</a:t>
            </a:r>
            <a:r>
              <a:rPr lang="pl-PL" altLang="pl-PL" sz="2800" dirty="0" smtClean="0">
                <a:latin typeface="Tahoma" panose="020B0604030504040204" pitchFamily="34" charset="0"/>
                <a:ea typeface="Tahoma" panose="020B0604030504040204" pitchFamily="34" charset="0"/>
                <a:cs typeface="Tahoma" panose="020B0604030504040204" pitchFamily="34" charset="0"/>
              </a:rPr>
              <a:t> (</a:t>
            </a:r>
            <a:r>
              <a:rPr lang="en-US" altLang="pl-PL" sz="2800" dirty="0" smtClean="0">
                <a:latin typeface="Tahoma" panose="020B0604030504040204" pitchFamily="34" charset="0"/>
                <a:ea typeface="Tahoma" panose="020B0604030504040204" pitchFamily="34" charset="0"/>
                <a:cs typeface="Tahoma" panose="020B0604030504040204" pitchFamily="34" charset="0"/>
              </a:rPr>
              <a:t>D</a:t>
            </a:r>
            <a:r>
              <a:rPr lang="pl-PL" altLang="pl-PL" sz="2800" dirty="0" smtClean="0">
                <a:latin typeface="Tahoma" panose="020B0604030504040204" pitchFamily="34" charset="0"/>
                <a:ea typeface="Tahoma" panose="020B0604030504040204" pitchFamily="34" charset="0"/>
                <a:cs typeface="Tahoma" panose="020B0604030504040204" pitchFamily="34" charset="0"/>
              </a:rPr>
              <a:t>G</a:t>
            </a:r>
            <a:r>
              <a:rPr lang="en-US" altLang="pl-PL" sz="2800" dirty="0" smtClean="0">
                <a:latin typeface="Tahoma" panose="020B0604030504040204" pitchFamily="34" charset="0"/>
                <a:ea typeface="Tahoma" panose="020B0604030504040204" pitchFamily="34" charset="0"/>
                <a:cs typeface="Tahoma" panose="020B0604030504040204" pitchFamily="34" charset="0"/>
              </a:rPr>
              <a:t>L</a:t>
            </a:r>
            <a:r>
              <a:rPr lang="pl-PL" altLang="pl-PL" sz="2800" dirty="0" smtClean="0">
                <a:latin typeface="Tahoma" panose="020B0604030504040204" pitchFamily="34" charset="0"/>
                <a:ea typeface="Tahoma" panose="020B0604030504040204" pitchFamily="34" charset="0"/>
                <a:cs typeface="Tahoma" panose="020B0604030504040204" pitchFamily="34" charset="0"/>
              </a:rPr>
              <a:t>)</a:t>
            </a:r>
          </a:p>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4. </a:t>
            </a:r>
            <a:r>
              <a:rPr lang="en-US" altLang="pl-PL" sz="2800" dirty="0" smtClean="0">
                <a:latin typeface="Tahoma" panose="020B0604030504040204" pitchFamily="34" charset="0"/>
                <a:ea typeface="Tahoma" panose="020B0604030504040204" pitchFamily="34" charset="0"/>
                <a:cs typeface="Tahoma" panose="020B0604030504040204" pitchFamily="34" charset="0"/>
              </a:rPr>
              <a:t>Mischung von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Gräsern mit mehreren Arten</a:t>
            </a:r>
            <a:r>
              <a:rPr lang="en-US" altLang="pl-PL" sz="2800" dirty="0" smtClean="0">
                <a:latin typeface="Tahoma" panose="020B0604030504040204" pitchFamily="34" charset="0"/>
                <a:ea typeface="Tahoma" panose="020B0604030504040204" pitchFamily="34" charset="0"/>
                <a:cs typeface="Tahoma" panose="020B0604030504040204" pitchFamily="34" charset="0"/>
              </a:rPr>
              <a:t> oder Gräsern </a:t>
            </a:r>
            <a:r>
              <a:rPr lang="pl-PL" altLang="pl-PL" sz="2800" dirty="0" smtClean="0">
                <a:latin typeface="Tahoma" panose="020B0604030504040204" pitchFamily="34" charset="0"/>
                <a:ea typeface="Tahoma" panose="020B0604030504040204" pitchFamily="34" charset="0"/>
                <a:cs typeface="Tahoma" panose="020B0604030504040204" pitchFamily="34" charset="0"/>
              </a:rPr>
              <a:t>mit</a:t>
            </a:r>
            <a:r>
              <a:rPr lang="en-US" altLang="pl-PL" sz="2800" dirty="0" smtClean="0">
                <a:latin typeface="Tahoma" panose="020B0604030504040204" pitchFamily="34" charset="0"/>
                <a:ea typeface="Tahoma" panose="020B0604030504040204" pitchFamily="34" charset="0"/>
                <a:cs typeface="Tahoma" panose="020B0604030504040204" pitchFamily="34" charset="0"/>
              </a:rPr>
              <a:t> </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Leguminosen</a:t>
            </a:r>
            <a:r>
              <a:rPr lang="pl-PL" altLang="pl-PL" sz="2800" dirty="0" smtClean="0">
                <a:latin typeface="Tahoma" panose="020B0604030504040204" pitchFamily="34" charset="0"/>
                <a:ea typeface="Tahoma" panose="020B0604030504040204" pitchFamily="34" charset="0"/>
                <a:cs typeface="Tahoma" panose="020B0604030504040204" pitchFamily="34" charset="0"/>
              </a:rPr>
              <a:t> - </a:t>
            </a:r>
            <a:r>
              <a:rPr lang="en-US" altLang="pl-PL" sz="2800" dirty="0" smtClean="0">
                <a:latin typeface="Tahoma" panose="020B0604030504040204" pitchFamily="34" charset="0"/>
                <a:ea typeface="Tahoma" panose="020B0604030504040204" pitchFamily="34" charset="0"/>
                <a:cs typeface="Tahoma" panose="020B0604030504040204" pitchFamily="34" charset="0"/>
              </a:rPr>
              <a:t>DGL</a:t>
            </a:r>
            <a:endParaRPr lang="pl-PL" altLang="pl-PL" sz="28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551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0" y="1295400"/>
            <a:ext cx="7858551"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lvl="1" indent="-273050" defTabSz="457200">
              <a:spcBef>
                <a:spcPct val="20000"/>
              </a:spcBef>
              <a:buSzPct val="130000"/>
              <a:buFont typeface="Arial" charset="0"/>
              <a:buChar char="•"/>
              <a:tabLst>
                <a:tab pos="3138488" algn="l"/>
              </a:tabLst>
              <a:defRPr/>
            </a:pPr>
            <a:r>
              <a:rPr lang="en-US" altLang="sv-SE" sz="2200" dirty="0" err="1">
                <a:solidFill>
                  <a:prstClr val="black"/>
                </a:solidFill>
                <a:latin typeface="Calibri"/>
              </a:rPr>
              <a:t>Müssen</a:t>
            </a:r>
            <a:r>
              <a:rPr lang="en-US" altLang="sv-SE" sz="2200" dirty="0">
                <a:solidFill>
                  <a:prstClr val="black"/>
                </a:solidFill>
                <a:latin typeface="Calibri"/>
              </a:rPr>
              <a:t> länger als 12 Stunden/Tag auf der Weide sein.</a:t>
            </a:r>
          </a:p>
          <a:p>
            <a:pPr marL="273050" lvl="1" indent="-273050" defTabSz="457200">
              <a:spcBef>
                <a:spcPct val="20000"/>
              </a:spcBef>
              <a:buSzPct val="130000"/>
              <a:buFont typeface="Arial" charset="0"/>
              <a:buChar char="•"/>
              <a:tabLst>
                <a:tab pos="3138488" algn="l"/>
              </a:tabLst>
              <a:defRPr/>
            </a:pPr>
            <a:r>
              <a:rPr lang="en-US" altLang="sv-SE" sz="2200" dirty="0">
                <a:solidFill>
                  <a:prstClr val="black"/>
                </a:solidFill>
                <a:latin typeface="Calibri"/>
              </a:rPr>
              <a:t>Die tägliche Weideaufnahme muss mindestens 6 kg TM täglich betragen.</a:t>
            </a:r>
          </a:p>
          <a:p>
            <a:pPr marL="273050" lvl="1" indent="-273050" defTabSz="457200">
              <a:spcBef>
                <a:spcPct val="20000"/>
              </a:spcBef>
              <a:buSzPct val="130000"/>
              <a:buFont typeface="Arial" charset="0"/>
              <a:buChar char="•"/>
              <a:tabLst>
                <a:tab pos="3138488" algn="l"/>
              </a:tabLst>
              <a:defRPr/>
            </a:pPr>
            <a:r>
              <a:rPr lang="en-US" altLang="sv-SE" sz="2200" dirty="0" err="1">
                <a:solidFill>
                  <a:prstClr val="black"/>
                </a:solidFill>
                <a:latin typeface="Calibri"/>
              </a:rPr>
              <a:t>Hauptsächlich</a:t>
            </a:r>
            <a:r>
              <a:rPr lang="en-US" altLang="sv-SE" sz="2200" dirty="0">
                <a:solidFill>
                  <a:prstClr val="black"/>
                </a:solidFill>
                <a:latin typeface="Calibri"/>
              </a:rPr>
              <a:t> </a:t>
            </a:r>
            <a:r>
              <a:rPr lang="en-US" altLang="sv-SE" sz="2200" dirty="0" err="1">
                <a:solidFill>
                  <a:prstClr val="black"/>
                </a:solidFill>
                <a:latin typeface="Calibri"/>
              </a:rPr>
              <a:t>beweidete</a:t>
            </a:r>
            <a:r>
              <a:rPr lang="en-US" altLang="sv-SE" sz="2200" dirty="0">
                <a:solidFill>
                  <a:prstClr val="black"/>
                </a:solidFill>
                <a:latin typeface="Calibri"/>
              </a:rPr>
              <a:t>, temporäre Grasnarben mit hoher Verdaulichkeit.</a:t>
            </a:r>
          </a:p>
        </p:txBody>
      </p:sp>
      <p:pic>
        <p:nvPicPr>
          <p:cNvPr id="4" name="Bildobjekt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52341" y="2933425"/>
            <a:ext cx="4688918" cy="3516688"/>
          </a:xfrm>
          <a:prstGeom prst="rect">
            <a:avLst/>
          </a:prstGeom>
        </p:spPr>
      </p:pic>
      <p:sp>
        <p:nvSpPr>
          <p:cNvPr id="5" name="textruta 4"/>
          <p:cNvSpPr txBox="1"/>
          <p:nvPr/>
        </p:nvSpPr>
        <p:spPr>
          <a:xfrm>
            <a:off x="5257800" y="6059269"/>
            <a:ext cx="1591375" cy="246221"/>
          </a:xfrm>
          <a:prstGeom prst="rect">
            <a:avLst/>
          </a:prstGeom>
          <a:noFill/>
        </p:spPr>
        <p:txBody>
          <a:bodyPr wrap="square" rtlCol="0">
            <a:spAutoFit/>
          </a:bodyPr>
          <a:lstStyle/>
          <a:p>
            <a:pPr defTabSz="457200">
              <a:defRPr/>
            </a:pPr>
            <a:r>
              <a:rPr lang="sv-SE" sz="1000" dirty="0">
                <a:solidFill>
                  <a:prstClr val="white"/>
                </a:solidFill>
              </a:rPr>
              <a:t>Foto: Eva Spörndly</a:t>
            </a:r>
          </a:p>
        </p:txBody>
      </p:sp>
      <p:sp>
        <p:nvSpPr>
          <p:cNvPr id="6" name="Rektangel 5"/>
          <p:cNvSpPr/>
          <p:nvPr/>
        </p:nvSpPr>
        <p:spPr>
          <a:xfrm>
            <a:off x="7678770" y="6434305"/>
            <a:ext cx="1119281" cy="307777"/>
          </a:xfrm>
          <a:prstGeom prst="rect">
            <a:avLst/>
          </a:prstGeom>
        </p:spPr>
        <p:txBody>
          <a:bodyPr wrap="none">
            <a:spAutoFit/>
          </a:bodyPr>
          <a:lstStyle/>
          <a:p>
            <a:pPr defTabSz="457200">
              <a:defRPr/>
            </a:pPr>
            <a:r>
              <a:rPr lang="en-GB" sz="1400" dirty="0">
                <a:solidFill>
                  <a:prstClr val="black"/>
                </a:solidFill>
              </a:rPr>
              <a:t>(KRAV, 2018)</a:t>
            </a:r>
            <a:endParaRPr lang="sv-SE" sz="1400" dirty="0">
              <a:solidFill>
                <a:prstClr val="black"/>
              </a:solidFill>
            </a:endParaRPr>
          </a:p>
        </p:txBody>
      </p:sp>
      <p:sp>
        <p:nvSpPr>
          <p:cNvPr id="2" name="Título 1"/>
          <p:cNvSpPr>
            <a:spLocks noGrp="1"/>
          </p:cNvSpPr>
          <p:nvPr>
            <p:ph type="ctrTitle"/>
          </p:nvPr>
        </p:nvSpPr>
        <p:spPr>
          <a:xfrm>
            <a:off x="470344" y="243513"/>
            <a:ext cx="6439227" cy="572260"/>
          </a:xfrm>
        </p:spPr>
        <p:txBody>
          <a:bodyPr/>
          <a:lstStyle/>
          <a:p>
            <a:r>
              <a:rPr lang="en-US" sz="2400" i="1" dirty="0">
                <a:solidFill>
                  <a:schemeClr val="tx1"/>
                </a:solidFill>
                <a:latin typeface="+mn-lt"/>
              </a:rPr>
              <a:t>Milchkühe in der ökologischen Produktion</a:t>
            </a:r>
          </a:p>
        </p:txBody>
      </p:sp>
    </p:spTree>
    <p:extLst>
      <p:ext uri="{BB962C8B-B14F-4D97-AF65-F5344CB8AC3E}">
        <p14:creationId xmlns:p14="http://schemas.microsoft.com/office/powerpoint/2010/main" val="85110361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Obraz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1628" y="1172471"/>
            <a:ext cx="4566396" cy="32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Obraz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7322" y="1170105"/>
            <a:ext cx="3707904" cy="329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az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31640" y="4468788"/>
            <a:ext cx="1456931" cy="534038"/>
          </a:xfrm>
          <a:prstGeom prst="rect">
            <a:avLst/>
          </a:prstGeom>
        </p:spPr>
      </p:pic>
      <p:grpSp>
        <p:nvGrpSpPr>
          <p:cNvPr id="7" name="Grupa 6"/>
          <p:cNvGrpSpPr>
            <a:grpSpLocks noChangeAspect="1"/>
          </p:cNvGrpSpPr>
          <p:nvPr/>
        </p:nvGrpSpPr>
        <p:grpSpPr>
          <a:xfrm>
            <a:off x="3945091" y="4429132"/>
            <a:ext cx="4779912" cy="2184445"/>
            <a:chOff x="133350" y="1935007"/>
            <a:chExt cx="8862899" cy="4050391"/>
          </a:xfrm>
        </p:grpSpPr>
        <p:sp>
          <p:nvSpPr>
            <p:cNvPr id="8" name="Text Box 9"/>
            <p:cNvSpPr txBox="1">
              <a:spLocks noChangeArrowheads="1"/>
            </p:cNvSpPr>
            <p:nvPr/>
          </p:nvSpPr>
          <p:spPr bwMode="auto">
            <a:xfrm>
              <a:off x="6196788" y="2067467"/>
              <a:ext cx="1417638" cy="4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dirty="0" err="1" smtClean="0">
                  <a:solidFill>
                    <a:srgbClr val="000000"/>
                  </a:solidFill>
                </a:rPr>
                <a:t>Samen</a:t>
              </a:r>
              <a:endParaRPr lang="pl-PL" altLang="pl-PL" sz="1000" dirty="0">
                <a:solidFill>
                  <a:srgbClr val="000000"/>
                </a:solidFill>
              </a:endParaRPr>
            </a:p>
          </p:txBody>
        </p:sp>
        <p:sp>
          <p:nvSpPr>
            <p:cNvPr id="9" name="Text Box 10"/>
            <p:cNvSpPr txBox="1">
              <a:spLocks noChangeArrowheads="1"/>
            </p:cNvSpPr>
            <p:nvPr/>
          </p:nvSpPr>
          <p:spPr bwMode="auto">
            <a:xfrm>
              <a:off x="6594168" y="2862227"/>
              <a:ext cx="2001837"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dirty="0" err="1" smtClean="0">
                  <a:solidFill>
                    <a:srgbClr val="000000"/>
                  </a:solidFill>
                </a:rPr>
                <a:t>Bakterienstämme</a:t>
              </a:r>
              <a:r>
                <a:rPr lang="pl-PL" altLang="pl-PL" sz="1000" dirty="0" smtClean="0">
                  <a:solidFill>
                    <a:srgbClr val="000000"/>
                  </a:solidFill>
                </a:rPr>
                <a:t> von </a:t>
              </a:r>
              <a:r>
                <a:rPr lang="pl-PL" altLang="pl-PL" sz="1000" i="1" dirty="0" err="1">
                  <a:solidFill>
                    <a:srgbClr val="000000"/>
                  </a:solidFill>
                </a:rPr>
                <a:t>Rhizobium</a:t>
              </a:r>
              <a:endParaRPr lang="pl-PL" altLang="pl-PL" sz="1000" i="1" dirty="0">
                <a:solidFill>
                  <a:srgbClr val="000000"/>
                </a:solidFill>
              </a:endParaRPr>
            </a:p>
          </p:txBody>
        </p:sp>
        <p:sp>
          <p:nvSpPr>
            <p:cNvPr id="10" name="Text Box 14"/>
            <p:cNvSpPr txBox="1">
              <a:spLocks noChangeArrowheads="1"/>
            </p:cNvSpPr>
            <p:nvPr/>
          </p:nvSpPr>
          <p:spPr bwMode="auto">
            <a:xfrm>
              <a:off x="6329248" y="4186828"/>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ts val="0"/>
                </a:spcBef>
                <a:spcAft>
                  <a:spcPct val="0"/>
                </a:spcAft>
                <a:buFontTx/>
                <a:buNone/>
                <a:defRPr/>
              </a:pPr>
              <a:r>
                <a:rPr lang="pl-PL" altLang="pl-PL" sz="1000" dirty="0" err="1" smtClean="0">
                  <a:solidFill>
                    <a:srgbClr val="000000"/>
                  </a:solidFill>
                </a:rPr>
                <a:t>beschützend </a:t>
              </a:r>
            </a:p>
            <a:p>
              <a:pPr algn="ctr" defTabSz="449263" eaLnBrk="0" fontAlgn="base" hangingPunct="0">
                <a:spcBef>
                  <a:spcPts val="0"/>
                </a:spcBef>
                <a:spcAft>
                  <a:spcPct val="0"/>
                </a:spcAft>
                <a:buFontTx/>
                <a:buNone/>
                <a:defRPr/>
              </a:pPr>
              <a:r>
                <a:rPr lang="pl-PL" altLang="pl-PL" sz="1000" dirty="0" err="1" smtClean="0">
                  <a:solidFill>
                    <a:srgbClr val="000000"/>
                  </a:solidFill>
                </a:rPr>
                <a:t>Polymerschicht</a:t>
              </a:r>
              <a:endParaRPr lang="pl-PL" altLang="pl-PL" sz="1000" dirty="0">
                <a:solidFill>
                  <a:srgbClr val="000000"/>
                </a:solidFill>
              </a:endParaRPr>
            </a:p>
          </p:txBody>
        </p:sp>
        <p:sp>
          <p:nvSpPr>
            <p:cNvPr id="11" name="Text Box 16"/>
            <p:cNvSpPr txBox="1">
              <a:spLocks noChangeArrowheads="1"/>
            </p:cNvSpPr>
            <p:nvPr/>
          </p:nvSpPr>
          <p:spPr bwMode="auto">
            <a:xfrm>
              <a:off x="6343649" y="4953521"/>
              <a:ext cx="2252356" cy="4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dirty="0" err="1" smtClean="0">
                  <a:solidFill>
                    <a:srgbClr val="000000"/>
                  </a:solidFill>
                </a:rPr>
                <a:t>Wachstumsförderer</a:t>
              </a:r>
              <a:endParaRPr lang="pl-PL" altLang="pl-PL" sz="1000" dirty="0">
                <a:solidFill>
                  <a:srgbClr val="000000"/>
                </a:solidFill>
              </a:endParaRPr>
            </a:p>
          </p:txBody>
        </p:sp>
        <p:sp>
          <p:nvSpPr>
            <p:cNvPr id="12" name="Text Box 17"/>
            <p:cNvSpPr txBox="1">
              <a:spLocks noChangeArrowheads="1"/>
            </p:cNvSpPr>
            <p:nvPr/>
          </p:nvSpPr>
          <p:spPr bwMode="auto">
            <a:xfrm>
              <a:off x="381000" y="2924175"/>
              <a:ext cx="1833562"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dirty="0" err="1" smtClean="0">
                  <a:solidFill>
                    <a:srgbClr val="000000"/>
                  </a:solidFill>
                </a:rPr>
                <a:t>Kalziumbeschichtung</a:t>
              </a:r>
              <a:endParaRPr lang="pl-PL" altLang="pl-PL" sz="1000" dirty="0">
                <a:solidFill>
                  <a:srgbClr val="000000"/>
                </a:solidFill>
              </a:endParaRPr>
            </a:p>
          </p:txBody>
        </p:sp>
        <p:sp>
          <p:nvSpPr>
            <p:cNvPr id="13" name="Text Box 18"/>
            <p:cNvSpPr txBox="1">
              <a:spLocks noChangeArrowheads="1"/>
            </p:cNvSpPr>
            <p:nvPr/>
          </p:nvSpPr>
          <p:spPr bwMode="auto">
            <a:xfrm>
              <a:off x="236082" y="1935007"/>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ts val="0"/>
                </a:spcBef>
                <a:spcAft>
                  <a:spcPct val="0"/>
                </a:spcAft>
                <a:buFontTx/>
                <a:buNone/>
                <a:defRPr/>
              </a:pPr>
              <a:r>
                <a:rPr lang="pl-PL" altLang="pl-PL" sz="1000" dirty="0" err="1" smtClean="0">
                  <a:solidFill>
                    <a:srgbClr val="000000"/>
                  </a:solidFill>
                </a:rPr>
                <a:t>Schutzpolymer </a:t>
              </a:r>
            </a:p>
            <a:p>
              <a:pPr algn="ctr" defTabSz="449263" eaLnBrk="0" fontAlgn="base" hangingPunct="0">
                <a:spcBef>
                  <a:spcPts val="0"/>
                </a:spcBef>
                <a:spcAft>
                  <a:spcPct val="0"/>
                </a:spcAft>
                <a:buFontTx/>
                <a:buNone/>
                <a:defRPr/>
              </a:pPr>
              <a:r>
                <a:rPr lang="pl-PL" altLang="pl-PL" sz="1000" dirty="0" err="1" smtClean="0">
                  <a:solidFill>
                    <a:srgbClr val="000000"/>
                  </a:solidFill>
                </a:rPr>
                <a:t>Ebene</a:t>
              </a:r>
              <a:endParaRPr lang="pl-PL" altLang="pl-PL" sz="1000" dirty="0">
                <a:solidFill>
                  <a:srgbClr val="000000"/>
                </a:solidFill>
              </a:endParaRPr>
            </a:p>
          </p:txBody>
        </p:sp>
        <p:sp>
          <p:nvSpPr>
            <p:cNvPr id="14" name="Text Box 19"/>
            <p:cNvSpPr txBox="1">
              <a:spLocks noChangeArrowheads="1"/>
            </p:cNvSpPr>
            <p:nvPr/>
          </p:nvSpPr>
          <p:spPr bwMode="auto">
            <a:xfrm>
              <a:off x="133350" y="3849688"/>
              <a:ext cx="2374900" cy="71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smtClean="0">
                  <a:solidFill>
                    <a:srgbClr val="000000"/>
                  </a:solidFill>
                </a:rPr>
                <a:t>NPKS, </a:t>
              </a:r>
              <a:endParaRPr lang="pl-PL" altLang="pl-PL" sz="1000" dirty="0">
                <a:solidFill>
                  <a:srgbClr val="000000"/>
                </a:solidFill>
              </a:endParaRPr>
            </a:p>
            <a:p>
              <a:pPr algn="ctr" defTabSz="449263" eaLnBrk="0" fontAlgn="base" hangingPunct="0">
                <a:lnSpc>
                  <a:spcPct val="40000"/>
                </a:lnSpc>
                <a:spcBef>
                  <a:spcPct val="50000"/>
                </a:spcBef>
                <a:spcAft>
                  <a:spcPct val="0"/>
                </a:spcAft>
                <a:buFontTx/>
                <a:buNone/>
                <a:defRPr/>
              </a:pPr>
              <a:r>
                <a:rPr lang="pl-PL" altLang="pl-PL" sz="1000" dirty="0" err="1" smtClean="0">
                  <a:solidFill>
                    <a:srgbClr val="000000"/>
                  </a:solidFill>
                </a:rPr>
                <a:t>Mikroelemente</a:t>
              </a:r>
              <a:endParaRPr lang="pl-PL" altLang="pl-PL" sz="1000" dirty="0">
                <a:solidFill>
                  <a:srgbClr val="000000"/>
                </a:solidFill>
              </a:endParaRPr>
            </a:p>
          </p:txBody>
        </p:sp>
        <p:sp>
          <p:nvSpPr>
            <p:cNvPr id="15" name="Text Box 20"/>
            <p:cNvSpPr txBox="1">
              <a:spLocks noChangeArrowheads="1"/>
            </p:cNvSpPr>
            <p:nvPr/>
          </p:nvSpPr>
          <p:spPr bwMode="auto">
            <a:xfrm>
              <a:off x="228600" y="5243515"/>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dirty="0" err="1" smtClean="0">
                  <a:solidFill>
                    <a:srgbClr val="000000"/>
                  </a:solidFill>
                </a:rPr>
                <a:t>Fungizide gegen</a:t>
              </a:r>
              <a:r>
                <a:rPr lang="pl-PL" altLang="pl-PL" sz="1000" i="1" dirty="0" err="1" smtClean="0">
                  <a:solidFill>
                    <a:srgbClr val="000000"/>
                  </a:solidFill>
                </a:rPr>
                <a:t> Pythium</a:t>
              </a:r>
              <a:endParaRPr lang="pl-PL" altLang="pl-PL" sz="1000" dirty="0">
                <a:solidFill>
                  <a:srgbClr val="000000"/>
                </a:solidFill>
              </a:endParaRPr>
            </a:p>
          </p:txBody>
        </p:sp>
        <p:grpSp>
          <p:nvGrpSpPr>
            <p:cNvPr id="16" name="Group 30"/>
            <p:cNvGrpSpPr>
              <a:grpSpLocks/>
            </p:cNvGrpSpPr>
            <p:nvPr/>
          </p:nvGrpSpPr>
          <p:grpSpPr bwMode="auto">
            <a:xfrm>
              <a:off x="2843213" y="2346325"/>
              <a:ext cx="3000375" cy="2968625"/>
              <a:chOff x="1791" y="1422"/>
              <a:chExt cx="1890" cy="2024"/>
            </a:xfrm>
          </p:grpSpPr>
          <p:sp>
            <p:nvSpPr>
              <p:cNvPr id="25" name="Oval 2"/>
              <p:cNvSpPr>
                <a:spLocks noChangeArrowheads="1"/>
              </p:cNvSpPr>
              <p:nvPr/>
            </p:nvSpPr>
            <p:spPr bwMode="auto">
              <a:xfrm>
                <a:off x="2390" y="2042"/>
                <a:ext cx="680" cy="694"/>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defTabSz="449263" eaLnBrk="0" fontAlgn="base" hangingPunct="0">
                  <a:spcBef>
                    <a:spcPct val="0"/>
                  </a:spcBef>
                  <a:spcAft>
                    <a:spcPct val="0"/>
                  </a:spcAft>
                  <a:defRPr/>
                </a:pPr>
                <a:endParaRPr lang="pl-PL" sz="1847">
                  <a:solidFill>
                    <a:srgbClr val="000066"/>
                  </a:solidFill>
                  <a:latin typeface="Arial" panose="020B0604020202020204" pitchFamily="34" charset="0"/>
                </a:endParaRPr>
              </a:p>
            </p:txBody>
          </p:sp>
          <p:sp>
            <p:nvSpPr>
              <p:cNvPr id="26" name="AutoShape 3"/>
              <p:cNvSpPr>
                <a:spLocks noChangeArrowheads="1"/>
              </p:cNvSpPr>
              <p:nvPr/>
            </p:nvSpPr>
            <p:spPr bwMode="auto">
              <a:xfrm>
                <a:off x="2316" y="2000"/>
                <a:ext cx="840" cy="868"/>
              </a:xfrm>
              <a:custGeom>
                <a:avLst/>
                <a:gdLst>
                  <a:gd name="T0" fmla="*/ 16 w 21600"/>
                  <a:gd name="T1" fmla="*/ 0 h 21600"/>
                  <a:gd name="T2" fmla="*/ 5 w 21600"/>
                  <a:gd name="T3" fmla="*/ 5 h 21600"/>
                  <a:gd name="T4" fmla="*/ 0 w 21600"/>
                  <a:gd name="T5" fmla="*/ 17 h 21600"/>
                  <a:gd name="T6" fmla="*/ 5 w 21600"/>
                  <a:gd name="T7" fmla="*/ 30 h 21600"/>
                  <a:gd name="T8" fmla="*/ 16 w 21600"/>
                  <a:gd name="T9" fmla="*/ 35 h 21600"/>
                  <a:gd name="T10" fmla="*/ 28 w 21600"/>
                  <a:gd name="T11" fmla="*/ 30 h 21600"/>
                  <a:gd name="T12" fmla="*/ 33 w 21600"/>
                  <a:gd name="T13" fmla="*/ 17 h 21600"/>
                  <a:gd name="T14" fmla="*/ 28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0 h 21600"/>
                  <a:gd name="T26" fmla="*/ 18437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0000"/>
                  </a:gs>
                  <a:gs pos="100000">
                    <a:srgbClr val="7600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49263" eaLnBrk="0" fontAlgn="base" hangingPunct="0">
                  <a:spcBef>
                    <a:spcPct val="0"/>
                  </a:spcBef>
                  <a:spcAft>
                    <a:spcPct val="0"/>
                  </a:spcAft>
                  <a:defRPr/>
                </a:pPr>
                <a:endParaRPr lang="pl-PL" altLang="pl-PL" sz="2216">
                  <a:solidFill>
                    <a:srgbClr val="FFFFFF"/>
                  </a:solidFill>
                </a:endParaRPr>
              </a:p>
            </p:txBody>
          </p:sp>
          <p:sp>
            <p:nvSpPr>
              <p:cNvPr id="27" name="AutoShape 4"/>
              <p:cNvSpPr>
                <a:spLocks noChangeArrowheads="1"/>
              </p:cNvSpPr>
              <p:nvPr/>
            </p:nvSpPr>
            <p:spPr bwMode="auto">
              <a:xfrm>
                <a:off x="2264" y="1943"/>
                <a:ext cx="945" cy="984"/>
              </a:xfrm>
              <a:custGeom>
                <a:avLst/>
                <a:gdLst>
                  <a:gd name="T0" fmla="*/ 21 w 21600"/>
                  <a:gd name="T1" fmla="*/ 0 h 21600"/>
                  <a:gd name="T2" fmla="*/ 6 w 21600"/>
                  <a:gd name="T3" fmla="*/ 7 h 21600"/>
                  <a:gd name="T4" fmla="*/ 0 w 21600"/>
                  <a:gd name="T5" fmla="*/ 22 h 21600"/>
                  <a:gd name="T6" fmla="*/ 6 w 21600"/>
                  <a:gd name="T7" fmla="*/ 38 h 21600"/>
                  <a:gd name="T8" fmla="*/ 21 w 21600"/>
                  <a:gd name="T9" fmla="*/ 45 h 21600"/>
                  <a:gd name="T10" fmla="*/ 35 w 21600"/>
                  <a:gd name="T11" fmla="*/ 38 h 21600"/>
                  <a:gd name="T12" fmla="*/ 41 w 21600"/>
                  <a:gd name="T13" fmla="*/ 22 h 21600"/>
                  <a:gd name="T14" fmla="*/ 35 w 21600"/>
                  <a:gd name="T15" fmla="*/ 7 h 21600"/>
                  <a:gd name="T16" fmla="*/ 0 60000 65536"/>
                  <a:gd name="T17" fmla="*/ 0 60000 65536"/>
                  <a:gd name="T18" fmla="*/ 0 60000 65536"/>
                  <a:gd name="T19" fmla="*/ 0 60000 65536"/>
                  <a:gd name="T20" fmla="*/ 0 60000 65536"/>
                  <a:gd name="T21" fmla="*/ 0 60000 65536"/>
                  <a:gd name="T22" fmla="*/ 0 60000 65536"/>
                  <a:gd name="T23" fmla="*/ 0 60000 65536"/>
                  <a:gd name="T24" fmla="*/ 3154 w 21600"/>
                  <a:gd name="T25" fmla="*/ 3164 h 21600"/>
                  <a:gd name="T26" fmla="*/ 18446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50" y="10800"/>
                    </a:moveTo>
                    <a:cubicBezTo>
                      <a:pt x="3750" y="14694"/>
                      <a:pt x="6906" y="17850"/>
                      <a:pt x="10800" y="17850"/>
                    </a:cubicBezTo>
                    <a:cubicBezTo>
                      <a:pt x="14694" y="17850"/>
                      <a:pt x="17850" y="14694"/>
                      <a:pt x="17850" y="10800"/>
                    </a:cubicBezTo>
                    <a:cubicBezTo>
                      <a:pt x="17850" y="6906"/>
                      <a:pt x="14694" y="3750"/>
                      <a:pt x="10800" y="3750"/>
                    </a:cubicBezTo>
                    <a:cubicBezTo>
                      <a:pt x="6906" y="3750"/>
                      <a:pt x="3750" y="6906"/>
                      <a:pt x="3750" y="10800"/>
                    </a:cubicBezTo>
                    <a:close/>
                  </a:path>
                </a:pathLst>
              </a:custGeom>
              <a:gradFill rotWithShape="0">
                <a:gsLst>
                  <a:gs pos="0">
                    <a:srgbClr val="471800"/>
                  </a:gs>
                  <a:gs pos="100000">
                    <a:srgbClr val="9933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49263" eaLnBrk="0" fontAlgn="base" hangingPunct="0">
                  <a:spcBef>
                    <a:spcPct val="0"/>
                  </a:spcBef>
                  <a:spcAft>
                    <a:spcPct val="0"/>
                  </a:spcAft>
                  <a:defRPr/>
                </a:pPr>
                <a:endParaRPr lang="pl-PL" altLang="pl-PL" sz="2216">
                  <a:solidFill>
                    <a:srgbClr val="FFFFFF"/>
                  </a:solidFill>
                </a:endParaRPr>
              </a:p>
            </p:txBody>
          </p:sp>
          <p:sp>
            <p:nvSpPr>
              <p:cNvPr id="28" name="AutoShape 5"/>
              <p:cNvSpPr>
                <a:spLocks noChangeArrowheads="1"/>
              </p:cNvSpPr>
              <p:nvPr/>
            </p:nvSpPr>
            <p:spPr bwMode="auto">
              <a:xfrm>
                <a:off x="2211" y="1885"/>
                <a:ext cx="1050" cy="1099"/>
              </a:xfrm>
              <a:custGeom>
                <a:avLst/>
                <a:gdLst>
                  <a:gd name="T0" fmla="*/ 26 w 21600"/>
                  <a:gd name="T1" fmla="*/ 0 h 21600"/>
                  <a:gd name="T2" fmla="*/ 7 w 21600"/>
                  <a:gd name="T3" fmla="*/ 8 h 21600"/>
                  <a:gd name="T4" fmla="*/ 0 w 21600"/>
                  <a:gd name="T5" fmla="*/ 28 h 21600"/>
                  <a:gd name="T6" fmla="*/ 7 w 21600"/>
                  <a:gd name="T7" fmla="*/ 48 h 21600"/>
                  <a:gd name="T8" fmla="*/ 26 w 21600"/>
                  <a:gd name="T9" fmla="*/ 56 h 21600"/>
                  <a:gd name="T10" fmla="*/ 44 w 21600"/>
                  <a:gd name="T11" fmla="*/ 48 h 21600"/>
                  <a:gd name="T12" fmla="*/ 51 w 21600"/>
                  <a:gd name="T13" fmla="*/ 28 h 21600"/>
                  <a:gd name="T14" fmla="*/ 44 w 21600"/>
                  <a:gd name="T15" fmla="*/ 8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4 h 21600"/>
                  <a:gd name="T26" fmla="*/ 18432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68" y="10800"/>
                    </a:moveTo>
                    <a:cubicBezTo>
                      <a:pt x="2768" y="15236"/>
                      <a:pt x="6364" y="18832"/>
                      <a:pt x="10800" y="18832"/>
                    </a:cubicBezTo>
                    <a:cubicBezTo>
                      <a:pt x="15236" y="18832"/>
                      <a:pt x="18832" y="15236"/>
                      <a:pt x="18832" y="10800"/>
                    </a:cubicBezTo>
                    <a:cubicBezTo>
                      <a:pt x="18832" y="6364"/>
                      <a:pt x="15236" y="2768"/>
                      <a:pt x="10800" y="2768"/>
                    </a:cubicBezTo>
                    <a:cubicBezTo>
                      <a:pt x="6364" y="2768"/>
                      <a:pt x="2768" y="6364"/>
                      <a:pt x="2768" y="1080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49263" eaLnBrk="0" fontAlgn="base" hangingPunct="0">
                  <a:spcBef>
                    <a:spcPct val="0"/>
                  </a:spcBef>
                  <a:spcAft>
                    <a:spcPct val="0"/>
                  </a:spcAft>
                  <a:defRPr/>
                </a:pPr>
                <a:endParaRPr lang="pl-PL" altLang="pl-PL" sz="2216">
                  <a:solidFill>
                    <a:srgbClr val="FFFFFF"/>
                  </a:solidFill>
                </a:endParaRPr>
              </a:p>
            </p:txBody>
          </p:sp>
          <p:sp>
            <p:nvSpPr>
              <p:cNvPr id="29" name="AutoShape 6"/>
              <p:cNvSpPr>
                <a:spLocks noChangeArrowheads="1"/>
              </p:cNvSpPr>
              <p:nvPr/>
            </p:nvSpPr>
            <p:spPr bwMode="auto">
              <a:xfrm>
                <a:off x="2159" y="1827"/>
                <a:ext cx="1155" cy="1214"/>
              </a:xfrm>
              <a:custGeom>
                <a:avLst/>
                <a:gdLst>
                  <a:gd name="T0" fmla="*/ 31 w 21600"/>
                  <a:gd name="T1" fmla="*/ 0 h 21600"/>
                  <a:gd name="T2" fmla="*/ 9 w 21600"/>
                  <a:gd name="T3" fmla="*/ 10 h 21600"/>
                  <a:gd name="T4" fmla="*/ 0 w 21600"/>
                  <a:gd name="T5" fmla="*/ 34 h 21600"/>
                  <a:gd name="T6" fmla="*/ 9 w 21600"/>
                  <a:gd name="T7" fmla="*/ 58 h 21600"/>
                  <a:gd name="T8" fmla="*/ 31 w 21600"/>
                  <a:gd name="T9" fmla="*/ 68 h 21600"/>
                  <a:gd name="T10" fmla="*/ 53 w 21600"/>
                  <a:gd name="T11" fmla="*/ 58 h 21600"/>
                  <a:gd name="T12" fmla="*/ 62 w 21600"/>
                  <a:gd name="T13" fmla="*/ 34 h 21600"/>
                  <a:gd name="T14" fmla="*/ 53 w 21600"/>
                  <a:gd name="T15" fmla="*/ 10 h 21600"/>
                  <a:gd name="T16" fmla="*/ 0 60000 65536"/>
                  <a:gd name="T17" fmla="*/ 0 60000 65536"/>
                  <a:gd name="T18" fmla="*/ 0 60000 65536"/>
                  <a:gd name="T19" fmla="*/ 0 60000 65536"/>
                  <a:gd name="T20" fmla="*/ 0 60000 65536"/>
                  <a:gd name="T21" fmla="*/ 0 60000 65536"/>
                  <a:gd name="T22" fmla="*/ 0 60000 65536"/>
                  <a:gd name="T23" fmla="*/ 0 60000 65536"/>
                  <a:gd name="T24" fmla="*/ 3161 w 21600"/>
                  <a:gd name="T25" fmla="*/ 3167 h 21600"/>
                  <a:gd name="T26" fmla="*/ 18439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FFFF00"/>
                  </a:gs>
                  <a:gs pos="100000">
                    <a:srgbClr val="7676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49263" eaLnBrk="0" fontAlgn="base" hangingPunct="0">
                  <a:spcBef>
                    <a:spcPct val="0"/>
                  </a:spcBef>
                  <a:spcAft>
                    <a:spcPct val="0"/>
                  </a:spcAft>
                  <a:defRPr/>
                </a:pPr>
                <a:endParaRPr lang="pl-PL" altLang="pl-PL" sz="2216">
                  <a:solidFill>
                    <a:srgbClr val="FFFFFF"/>
                  </a:solidFill>
                </a:endParaRPr>
              </a:p>
            </p:txBody>
          </p:sp>
          <p:sp>
            <p:nvSpPr>
              <p:cNvPr id="30" name="AutoShape 7"/>
              <p:cNvSpPr>
                <a:spLocks noChangeArrowheads="1"/>
              </p:cNvSpPr>
              <p:nvPr/>
            </p:nvSpPr>
            <p:spPr bwMode="auto">
              <a:xfrm>
                <a:off x="2054" y="1711"/>
                <a:ext cx="1365" cy="1446"/>
              </a:xfrm>
              <a:custGeom>
                <a:avLst/>
                <a:gdLst>
                  <a:gd name="T0" fmla="*/ 43 w 21600"/>
                  <a:gd name="T1" fmla="*/ 0 h 21600"/>
                  <a:gd name="T2" fmla="*/ 13 w 21600"/>
                  <a:gd name="T3" fmla="*/ 14 h 21600"/>
                  <a:gd name="T4" fmla="*/ 0 w 21600"/>
                  <a:gd name="T5" fmla="*/ 48 h 21600"/>
                  <a:gd name="T6" fmla="*/ 13 w 21600"/>
                  <a:gd name="T7" fmla="*/ 83 h 21600"/>
                  <a:gd name="T8" fmla="*/ 43 w 21600"/>
                  <a:gd name="T9" fmla="*/ 97 h 21600"/>
                  <a:gd name="T10" fmla="*/ 74 w 21600"/>
                  <a:gd name="T11" fmla="*/ 83 h 21600"/>
                  <a:gd name="T12" fmla="*/ 86 w 21600"/>
                  <a:gd name="T13" fmla="*/ 48 h 21600"/>
                  <a:gd name="T14" fmla="*/ 74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65 w 21600"/>
                  <a:gd name="T25" fmla="*/ 3167 h 21600"/>
                  <a:gd name="T26" fmla="*/ 18435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00FFFF"/>
                  </a:gs>
                  <a:gs pos="100000">
                    <a:srgbClr val="007676"/>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49263" eaLnBrk="0" fontAlgn="base" hangingPunct="0">
                  <a:spcBef>
                    <a:spcPct val="0"/>
                  </a:spcBef>
                  <a:spcAft>
                    <a:spcPct val="0"/>
                  </a:spcAft>
                  <a:defRPr/>
                </a:pPr>
                <a:endParaRPr lang="pl-PL" altLang="pl-PL" sz="2216">
                  <a:solidFill>
                    <a:srgbClr val="FFFFFF"/>
                  </a:solidFill>
                </a:endParaRPr>
              </a:p>
            </p:txBody>
          </p:sp>
          <p:sp>
            <p:nvSpPr>
              <p:cNvPr id="31" name="AutoShape 8"/>
              <p:cNvSpPr>
                <a:spLocks noChangeArrowheads="1"/>
              </p:cNvSpPr>
              <p:nvPr/>
            </p:nvSpPr>
            <p:spPr bwMode="auto">
              <a:xfrm>
                <a:off x="1949" y="1596"/>
                <a:ext cx="1575" cy="1677"/>
              </a:xfrm>
              <a:custGeom>
                <a:avLst/>
                <a:gdLst>
                  <a:gd name="T0" fmla="*/ 57 w 21600"/>
                  <a:gd name="T1" fmla="*/ 0 h 21600"/>
                  <a:gd name="T2" fmla="*/ 17 w 21600"/>
                  <a:gd name="T3" fmla="*/ 19 h 21600"/>
                  <a:gd name="T4" fmla="*/ 0 w 21600"/>
                  <a:gd name="T5" fmla="*/ 65 h 21600"/>
                  <a:gd name="T6" fmla="*/ 17 w 21600"/>
                  <a:gd name="T7" fmla="*/ 111 h 21600"/>
                  <a:gd name="T8" fmla="*/ 57 w 21600"/>
                  <a:gd name="T9" fmla="*/ 130 h 21600"/>
                  <a:gd name="T10" fmla="*/ 98 w 21600"/>
                  <a:gd name="T11" fmla="*/ 111 h 21600"/>
                  <a:gd name="T12" fmla="*/ 115 w 21600"/>
                  <a:gd name="T13" fmla="*/ 65 h 21600"/>
                  <a:gd name="T14" fmla="*/ 98 w 21600"/>
                  <a:gd name="T15" fmla="*/ 19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9 h 21600"/>
                  <a:gd name="T26" fmla="*/ 18432 w 21600"/>
                  <a:gd name="T27" fmla="*/ 1843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993366"/>
                  </a:gs>
                  <a:gs pos="100000">
                    <a:srgbClr val="5F204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49263" eaLnBrk="0" fontAlgn="base" hangingPunct="0">
                  <a:spcBef>
                    <a:spcPct val="0"/>
                  </a:spcBef>
                  <a:spcAft>
                    <a:spcPct val="0"/>
                  </a:spcAft>
                  <a:defRPr/>
                </a:pPr>
                <a:endParaRPr lang="pl-PL" altLang="pl-PL" sz="2216">
                  <a:solidFill>
                    <a:srgbClr val="FFFFFF"/>
                  </a:solidFill>
                </a:endParaRPr>
              </a:p>
            </p:txBody>
          </p:sp>
          <p:sp>
            <p:nvSpPr>
              <p:cNvPr id="32" name="AutoShape 11"/>
              <p:cNvSpPr>
                <a:spLocks noChangeArrowheads="1"/>
              </p:cNvSpPr>
              <p:nvPr/>
            </p:nvSpPr>
            <p:spPr bwMode="auto">
              <a:xfrm>
                <a:off x="1791" y="1422"/>
                <a:ext cx="1890" cy="2024"/>
              </a:xfrm>
              <a:custGeom>
                <a:avLst/>
                <a:gdLst>
                  <a:gd name="T0" fmla="*/ 83 w 21600"/>
                  <a:gd name="T1" fmla="*/ 0 h 21600"/>
                  <a:gd name="T2" fmla="*/ 24 w 21600"/>
                  <a:gd name="T3" fmla="*/ 28 h 21600"/>
                  <a:gd name="T4" fmla="*/ 0 w 21600"/>
                  <a:gd name="T5" fmla="*/ 95 h 21600"/>
                  <a:gd name="T6" fmla="*/ 24 w 21600"/>
                  <a:gd name="T7" fmla="*/ 162 h 21600"/>
                  <a:gd name="T8" fmla="*/ 83 w 21600"/>
                  <a:gd name="T9" fmla="*/ 190 h 21600"/>
                  <a:gd name="T10" fmla="*/ 141 w 21600"/>
                  <a:gd name="T11" fmla="*/ 162 h 21600"/>
                  <a:gd name="T12" fmla="*/ 165 w 21600"/>
                  <a:gd name="T13" fmla="*/ 95 h 21600"/>
                  <a:gd name="T14" fmla="*/ 141 w 21600"/>
                  <a:gd name="T15" fmla="*/ 28 h 21600"/>
                  <a:gd name="T16" fmla="*/ 0 60000 65536"/>
                  <a:gd name="T17" fmla="*/ 0 60000 65536"/>
                  <a:gd name="T18" fmla="*/ 0 60000 65536"/>
                  <a:gd name="T19" fmla="*/ 0 60000 65536"/>
                  <a:gd name="T20" fmla="*/ 0 60000 65536"/>
                  <a:gd name="T21" fmla="*/ 0 60000 65536"/>
                  <a:gd name="T22" fmla="*/ 0 60000 65536"/>
                  <a:gd name="T23" fmla="*/ 0 60000 65536"/>
                  <a:gd name="T24" fmla="*/ 3166 w 21600"/>
                  <a:gd name="T25" fmla="*/ 3159 h 21600"/>
                  <a:gd name="T26" fmla="*/ 18434 w 21600"/>
                  <a:gd name="T27" fmla="*/ 18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C59E00"/>
                  </a:gs>
                  <a:gs pos="100000">
                    <a:srgbClr val="FFCC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49263" eaLnBrk="0" fontAlgn="base" hangingPunct="0">
                  <a:spcBef>
                    <a:spcPct val="0"/>
                  </a:spcBef>
                  <a:spcAft>
                    <a:spcPct val="0"/>
                  </a:spcAft>
                  <a:defRPr/>
                </a:pPr>
                <a:endParaRPr lang="pl-PL" altLang="pl-PL" sz="2216">
                  <a:solidFill>
                    <a:srgbClr val="FFFFFF"/>
                  </a:solidFill>
                </a:endParaRPr>
              </a:p>
            </p:txBody>
          </p:sp>
        </p:grpSp>
        <p:sp>
          <p:nvSpPr>
            <p:cNvPr id="17" name="Line 12"/>
            <p:cNvSpPr>
              <a:spLocks noChangeShapeType="1"/>
            </p:cNvSpPr>
            <p:nvPr/>
          </p:nvSpPr>
          <p:spPr bwMode="auto">
            <a:xfrm flipV="1">
              <a:off x="4343400" y="2346325"/>
              <a:ext cx="2252663" cy="144145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defTabSz="449263" eaLnBrk="0" fontAlgn="base" hangingPunct="0">
                <a:spcBef>
                  <a:spcPct val="0"/>
                </a:spcBef>
                <a:spcAft>
                  <a:spcPct val="0"/>
                </a:spcAft>
                <a:defRPr/>
              </a:pPr>
              <a:endParaRPr lang="pl-PL" sz="1847">
                <a:solidFill>
                  <a:srgbClr val="000066"/>
                </a:solidFill>
                <a:latin typeface="Arial" panose="020B0604020202020204" pitchFamily="34" charset="0"/>
              </a:endParaRPr>
            </a:p>
          </p:txBody>
        </p:sp>
        <p:sp>
          <p:nvSpPr>
            <p:cNvPr id="18" name="Line 13"/>
            <p:cNvSpPr>
              <a:spLocks noChangeShapeType="1"/>
            </p:cNvSpPr>
            <p:nvPr/>
          </p:nvSpPr>
          <p:spPr bwMode="auto">
            <a:xfrm flipV="1">
              <a:off x="4762500" y="3194050"/>
              <a:ext cx="1998663" cy="509588"/>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defTabSz="449263" eaLnBrk="0" fontAlgn="base" hangingPunct="0">
                <a:spcBef>
                  <a:spcPct val="0"/>
                </a:spcBef>
                <a:spcAft>
                  <a:spcPct val="0"/>
                </a:spcAft>
                <a:defRPr/>
              </a:pPr>
              <a:endParaRPr lang="pl-PL" sz="1847">
                <a:solidFill>
                  <a:srgbClr val="000066"/>
                </a:solidFill>
                <a:latin typeface="Arial" panose="020B0604020202020204" pitchFamily="34" charset="0"/>
              </a:endParaRPr>
            </a:p>
          </p:txBody>
        </p:sp>
        <p:sp>
          <p:nvSpPr>
            <p:cNvPr id="19" name="Line 15"/>
            <p:cNvSpPr>
              <a:spLocks noChangeShapeType="1"/>
            </p:cNvSpPr>
            <p:nvPr/>
          </p:nvSpPr>
          <p:spPr bwMode="auto">
            <a:xfrm>
              <a:off x="4843463" y="3957638"/>
              <a:ext cx="2166937" cy="59372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defTabSz="449263" eaLnBrk="0" fontAlgn="base" hangingPunct="0">
                <a:spcBef>
                  <a:spcPct val="0"/>
                </a:spcBef>
                <a:spcAft>
                  <a:spcPct val="0"/>
                </a:spcAft>
                <a:defRPr/>
              </a:pPr>
              <a:endParaRPr lang="pl-PL" sz="1847">
                <a:solidFill>
                  <a:srgbClr val="000066"/>
                </a:solidFill>
                <a:latin typeface="Arial" panose="020B0604020202020204" pitchFamily="34" charset="0"/>
              </a:endParaRPr>
            </a:p>
          </p:txBody>
        </p:sp>
        <p:sp>
          <p:nvSpPr>
            <p:cNvPr id="20" name="Line 22"/>
            <p:cNvSpPr>
              <a:spLocks noChangeShapeType="1"/>
            </p:cNvSpPr>
            <p:nvPr/>
          </p:nvSpPr>
          <p:spPr bwMode="auto">
            <a:xfrm>
              <a:off x="4927599" y="4211638"/>
              <a:ext cx="1749428" cy="1031877"/>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defTabSz="449263" eaLnBrk="0" fontAlgn="base" hangingPunct="0">
                <a:spcBef>
                  <a:spcPct val="0"/>
                </a:spcBef>
                <a:spcAft>
                  <a:spcPct val="0"/>
                </a:spcAft>
                <a:defRPr/>
              </a:pPr>
              <a:endParaRPr lang="pl-PL" sz="1847">
                <a:solidFill>
                  <a:srgbClr val="000066"/>
                </a:solidFill>
                <a:latin typeface="Arial" panose="020B0604020202020204" pitchFamily="34" charset="0"/>
              </a:endParaRPr>
            </a:p>
          </p:txBody>
        </p:sp>
        <p:sp>
          <p:nvSpPr>
            <p:cNvPr id="21" name="Line 23"/>
            <p:cNvSpPr>
              <a:spLocks noChangeShapeType="1"/>
            </p:cNvSpPr>
            <p:nvPr/>
          </p:nvSpPr>
          <p:spPr bwMode="auto">
            <a:xfrm flipH="1">
              <a:off x="2343150" y="4467225"/>
              <a:ext cx="1500188" cy="84772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defTabSz="449263" eaLnBrk="0" fontAlgn="base" hangingPunct="0">
                <a:spcBef>
                  <a:spcPct val="0"/>
                </a:spcBef>
                <a:spcAft>
                  <a:spcPct val="0"/>
                </a:spcAft>
                <a:defRPr/>
              </a:pPr>
              <a:endParaRPr lang="pl-PL" sz="1847">
                <a:solidFill>
                  <a:srgbClr val="000066"/>
                </a:solidFill>
                <a:latin typeface="Arial" panose="020B0604020202020204" pitchFamily="34" charset="0"/>
              </a:endParaRPr>
            </a:p>
          </p:txBody>
        </p:sp>
        <p:sp>
          <p:nvSpPr>
            <p:cNvPr id="22" name="Line 24"/>
            <p:cNvSpPr>
              <a:spLocks noChangeShapeType="1"/>
            </p:cNvSpPr>
            <p:nvPr/>
          </p:nvSpPr>
          <p:spPr bwMode="auto">
            <a:xfrm flipH="1">
              <a:off x="1843088" y="4043363"/>
              <a:ext cx="1582737" cy="16827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defTabSz="449263" eaLnBrk="0" fontAlgn="base" hangingPunct="0">
                <a:spcBef>
                  <a:spcPct val="0"/>
                </a:spcBef>
                <a:spcAft>
                  <a:spcPct val="0"/>
                </a:spcAft>
                <a:defRPr/>
              </a:pPr>
              <a:endParaRPr lang="pl-PL" sz="1847">
                <a:solidFill>
                  <a:srgbClr val="000066"/>
                </a:solidFill>
                <a:latin typeface="Arial" panose="020B0604020202020204" pitchFamily="34" charset="0"/>
              </a:endParaRPr>
            </a:p>
          </p:txBody>
        </p:sp>
        <p:sp>
          <p:nvSpPr>
            <p:cNvPr id="23" name="Line 25"/>
            <p:cNvSpPr>
              <a:spLocks noChangeShapeType="1"/>
            </p:cNvSpPr>
            <p:nvPr/>
          </p:nvSpPr>
          <p:spPr bwMode="auto">
            <a:xfrm flipH="1" flipV="1">
              <a:off x="1843088" y="3363913"/>
              <a:ext cx="1331912" cy="255587"/>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defTabSz="449263" eaLnBrk="0" fontAlgn="base" hangingPunct="0">
                <a:spcBef>
                  <a:spcPct val="0"/>
                </a:spcBef>
                <a:spcAft>
                  <a:spcPct val="0"/>
                </a:spcAft>
                <a:defRPr/>
              </a:pPr>
              <a:endParaRPr lang="pl-PL" sz="1847">
                <a:solidFill>
                  <a:srgbClr val="000066"/>
                </a:solidFill>
                <a:latin typeface="Arial" panose="020B0604020202020204" pitchFamily="34" charset="0"/>
              </a:endParaRPr>
            </a:p>
          </p:txBody>
        </p:sp>
        <p:sp>
          <p:nvSpPr>
            <p:cNvPr id="24" name="Line 26"/>
            <p:cNvSpPr>
              <a:spLocks noChangeShapeType="1"/>
            </p:cNvSpPr>
            <p:nvPr/>
          </p:nvSpPr>
          <p:spPr bwMode="auto">
            <a:xfrm flipH="1" flipV="1">
              <a:off x="2427288" y="2432050"/>
              <a:ext cx="833437" cy="5080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defTabSz="449263" eaLnBrk="0" fontAlgn="base" hangingPunct="0">
                <a:spcBef>
                  <a:spcPct val="0"/>
                </a:spcBef>
                <a:spcAft>
                  <a:spcPct val="0"/>
                </a:spcAft>
                <a:defRPr/>
              </a:pPr>
              <a:endParaRPr lang="pl-PL" sz="1847">
                <a:solidFill>
                  <a:srgbClr val="000066"/>
                </a:solidFill>
                <a:latin typeface="Arial" panose="020B0604020202020204" pitchFamily="34" charset="0"/>
              </a:endParaRPr>
            </a:p>
          </p:txBody>
        </p:sp>
      </p:grpSp>
      <p:pic>
        <p:nvPicPr>
          <p:cNvPr id="33" name="Obraz 3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119" y="5141397"/>
            <a:ext cx="4166550" cy="1433307"/>
          </a:xfrm>
          <a:prstGeom prst="rect">
            <a:avLst/>
          </a:prstGeom>
        </p:spPr>
      </p:pic>
      <p:sp>
        <p:nvSpPr>
          <p:cNvPr id="35" name="Text Box 21"/>
          <p:cNvSpPr txBox="1">
            <a:spLocks noGrp="1" noChangeArrowheads="1"/>
          </p:cNvSpPr>
          <p:nvPr>
            <p:ph type="title"/>
          </p:nvPr>
        </p:nvSpPr>
        <p:spPr bwMode="auto">
          <a:xfrm>
            <a:off x="1101121" y="344269"/>
            <a:ext cx="57891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a:spcBef>
                <a:spcPct val="0"/>
              </a:spcBef>
              <a:buNone/>
            </a:pPr>
            <a:r>
              <a:rPr lang="pl-PL" altLang="pl-PL" sz="2400" b="1" dirty="0" smtClean="0">
                <a:solidFill>
                  <a:srgbClr val="006600"/>
                </a:solidFill>
                <a:latin typeface="Tahoma" panose="020B0604030504040204" pitchFamily="34" charset="0"/>
                <a:cs typeface="Tahoma" panose="020B0604030504040204" pitchFamily="34" charset="0"/>
              </a:rPr>
              <a:t>Mehrschichtige</a:t>
            </a:r>
            <a:r>
              <a:rPr lang="pl-PL" altLang="pl-PL" sz="2400" b="1" dirty="0" err="1" smtClean="0">
                <a:solidFill>
                  <a:srgbClr val="006600"/>
                </a:solidFill>
                <a:latin typeface="Tahoma" panose="020B0604030504040204" pitchFamily="34" charset="0"/>
                <a:cs typeface="Tahoma" panose="020B0604030504040204" pitchFamily="34" charset="0"/>
              </a:rPr>
              <a:t> Saatgutbeschichtung</a:t>
            </a:r>
            <a:endParaRPr lang="pl-PL" altLang="pl-PL" sz="2400" b="1" dirty="0">
              <a:solidFill>
                <a:srgbClr val="006600"/>
              </a:solidFill>
              <a:latin typeface="Tahoma" panose="020B0604030504040204" pitchFamily="34" charset="0"/>
              <a:cs typeface="Tahoma" panose="020B0604030504040204" pitchFamily="34" charset="0"/>
            </a:endParaRPr>
          </a:p>
        </p:txBody>
      </p:sp>
      <p:pic>
        <p:nvPicPr>
          <p:cNvPr id="36"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4"/>
          <p:cNvSpPr txBox="1">
            <a:spLocks noChangeArrowheads="1"/>
          </p:cNvSpPr>
          <p:nvPr/>
        </p:nvSpPr>
        <p:spPr bwMode="auto">
          <a:xfrm>
            <a:off x="467544" y="6334067"/>
            <a:ext cx="31710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Fotografiert</a:t>
            </a:r>
            <a:r>
              <a:rPr lang="pl-PL" altLang="pl-PL"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Firmenmaterialien</a:t>
            </a:r>
            <a:endParaRPr lang="pl-PL" altLang="pl-PL"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36597717"/>
      </p:ext>
    </p:extLst>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4" name="Picture 6" descr="F100000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48" y="6896"/>
            <a:ext cx="4571266" cy="350932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2456" name="Picture 8" descr="Hatzenbichler Vertikat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92814" y="40687"/>
            <a:ext cx="4548399" cy="34755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2457" name="Text Box 9"/>
          <p:cNvSpPr txBox="1">
            <a:spLocks noChangeArrowheads="1"/>
          </p:cNvSpPr>
          <p:nvPr/>
        </p:nvSpPr>
        <p:spPr bwMode="auto">
          <a:xfrm>
            <a:off x="3087545" y="3479750"/>
            <a:ext cx="2993835" cy="576348"/>
          </a:xfrm>
          <a:prstGeom prst="rect">
            <a:avLst/>
          </a:prstGeom>
          <a:noFill/>
          <a:ln w="9525">
            <a:noFill/>
            <a:miter lim="800000"/>
            <a:headEnd/>
            <a:tailEnd/>
          </a:ln>
          <a:effectLst/>
        </p:spPr>
        <p:txBody>
          <a:bodyPr wrap="square" lIns="132987" tIns="132987" rIns="132987" bIns="132987">
            <a:spAutoFit/>
          </a:bodyPr>
          <a:lstStyle/>
          <a:p>
            <a:pPr algn="ctr" defTabSz="449263" eaLnBrk="0" fontAlgn="base" hangingPunct="0">
              <a:spcBef>
                <a:spcPct val="0"/>
              </a:spcBef>
              <a:spcAft>
                <a:spcPct val="0"/>
              </a:spcAft>
              <a:defRPr/>
            </a:pPr>
            <a:r>
              <a:rPr lang="en-US" sz="2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Durchsaat</a:t>
            </a:r>
            <a:r>
              <a:rPr 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maschinen</a:t>
            </a:r>
            <a:endParaRPr lang="pl-PL" sz="20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6" descr="Great Plains"/>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48" y="4437112"/>
            <a:ext cx="3110291" cy="24208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Obraz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80981" y="4215986"/>
            <a:ext cx="3963020" cy="26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KOCKER~5"/>
          <p:cNvPicPr preferRelativeResize="0">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8200" y="4097675"/>
            <a:ext cx="2965968" cy="275522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descr="VAKUMA~4"/>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84168" y="2709796"/>
            <a:ext cx="3057045" cy="223137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Obraz 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046" y="2780928"/>
            <a:ext cx="3066499" cy="20449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5940152" y="4673795"/>
            <a:ext cx="31710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Fotos</a:t>
            </a:r>
            <a:r>
              <a:rPr lang="pl-PL" altLang="pl-PL"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Piotr Goliński und Firmenmaterialien</a:t>
            </a:r>
            <a:endParaRPr lang="pl-PL" altLang="pl-PL"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02159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13739" y="116631"/>
            <a:ext cx="5962517" cy="800219"/>
          </a:xfrm>
        </p:spPr>
        <p:txBody>
          <a:bodyPr wrap="square">
            <a:spAutoFit/>
          </a:bodyPr>
          <a:lstStyle/>
          <a:p>
            <a:r>
              <a:rPr lang="en-US" altLang="pl-PL" sz="2400" b="1" dirty="0">
                <a:solidFill>
                  <a:srgbClr val="006600"/>
                </a:solidFill>
                <a:latin typeface="Tahoma" panose="020B0604030504040204" pitchFamily="34" charset="0"/>
                <a:ea typeface="+mn-ea"/>
                <a:cs typeface="+mn-cs"/>
              </a:rPr>
              <a:t>Ergänzende Sämaschinen, die </a:t>
            </a:r>
            <a:r>
              <a:rPr lang="en-US" altLang="pl-PL" sz="2400" b="1" dirty="0" err="1">
                <a:solidFill>
                  <a:srgbClr val="006600"/>
                </a:solidFill>
                <a:latin typeface="Tahoma" panose="020B0604030504040204" pitchFamily="34" charset="0"/>
                <a:ea typeface="+mn-ea"/>
                <a:cs typeface="+mn-cs"/>
              </a:rPr>
              <a:t>mit</a:t>
            </a:r>
            <a:r>
              <a:rPr lang="en-US" altLang="pl-PL" sz="2400" b="1" dirty="0">
                <a:solidFill>
                  <a:srgbClr val="006600"/>
                </a:solidFill>
                <a:latin typeface="Tahoma" panose="020B0604030504040204" pitchFamily="34" charset="0"/>
                <a:ea typeface="+mn-ea"/>
                <a:cs typeface="+mn-cs"/>
              </a:rPr>
              <a:t> </a:t>
            </a:r>
            <a:r>
              <a:rPr lang="en-US" altLang="pl-PL" sz="2400" b="1" dirty="0" err="1" smtClean="0">
                <a:solidFill>
                  <a:srgbClr val="006600"/>
                </a:solidFill>
                <a:latin typeface="Tahoma" panose="020B0604030504040204" pitchFamily="34" charset="0"/>
                <a:ea typeface="+mn-ea"/>
                <a:cs typeface="+mn-cs"/>
              </a:rPr>
              <a:t>Güttlerwalzen</a:t>
            </a:r>
            <a:r>
              <a:rPr lang="en-US" altLang="pl-PL" sz="2400" b="1" dirty="0" smtClean="0">
                <a:solidFill>
                  <a:srgbClr val="006600"/>
                </a:solidFill>
                <a:latin typeface="Tahoma" panose="020B0604030504040204" pitchFamily="34" charset="0"/>
                <a:ea typeface="+mn-ea"/>
                <a:cs typeface="+mn-cs"/>
              </a:rPr>
              <a:t> </a:t>
            </a:r>
            <a:r>
              <a:rPr lang="en-US" altLang="pl-PL" sz="2400" b="1" dirty="0" err="1" smtClean="0">
                <a:solidFill>
                  <a:srgbClr val="006600"/>
                </a:solidFill>
                <a:latin typeface="Tahoma" panose="020B0604030504040204" pitchFamily="34" charset="0"/>
                <a:ea typeface="+mn-ea"/>
                <a:cs typeface="+mn-cs"/>
              </a:rPr>
              <a:t>ausgestattet</a:t>
            </a:r>
            <a:r>
              <a:rPr lang="en-US" altLang="pl-PL" sz="2400" b="1" dirty="0" smtClean="0">
                <a:solidFill>
                  <a:srgbClr val="006600"/>
                </a:solidFill>
                <a:latin typeface="Tahoma" panose="020B0604030504040204" pitchFamily="34" charset="0"/>
                <a:ea typeface="+mn-ea"/>
                <a:cs typeface="+mn-cs"/>
              </a:rPr>
              <a:t> </a:t>
            </a:r>
            <a:r>
              <a:rPr lang="en-US" altLang="pl-PL" sz="2400" b="1" dirty="0">
                <a:solidFill>
                  <a:srgbClr val="006600"/>
                </a:solidFill>
                <a:latin typeface="Tahoma" panose="020B0604030504040204" pitchFamily="34" charset="0"/>
                <a:ea typeface="+mn-ea"/>
                <a:cs typeface="+mn-cs"/>
              </a:rPr>
              <a:t>sind.</a:t>
            </a:r>
            <a:endParaRPr lang="pl-PL" altLang="pl-PL" sz="2400" b="1" kern="1200" dirty="0">
              <a:solidFill>
                <a:srgbClr val="006600"/>
              </a:solidFill>
              <a:latin typeface="Tahoma" panose="020B0604030504040204" pitchFamily="34" charset="0"/>
              <a:ea typeface="+mn-ea"/>
              <a:cs typeface="+mn-cs"/>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2019" y="3659829"/>
            <a:ext cx="4187172" cy="286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25144" y="3662093"/>
            <a:ext cx="4302224" cy="286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32951" y="1213877"/>
            <a:ext cx="3592479" cy="239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7189130" y="3046838"/>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Fotografien</a:t>
            </a:r>
            <a:r>
              <a:rPr lang="pl-PL" altLang="pl-PL"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79214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iskie koszenie"/>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37" y="1"/>
            <a:ext cx="4484768" cy="339381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3" name="Picture 3" descr="Reglone"/>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2996" y="1"/>
            <a:ext cx="4484768" cy="3393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4" name="Text Box 4"/>
          <p:cNvSpPr txBox="1">
            <a:spLocks noChangeArrowheads="1"/>
          </p:cNvSpPr>
          <p:nvPr/>
        </p:nvSpPr>
        <p:spPr bwMode="auto">
          <a:xfrm>
            <a:off x="280023" y="44624"/>
            <a:ext cx="3869010" cy="461793"/>
          </a:xfrm>
          <a:prstGeom prst="rect">
            <a:avLst/>
          </a:prstGeom>
          <a:noFill/>
          <a:ln w="9525">
            <a:noFill/>
            <a:miter lim="800000"/>
            <a:headEnd/>
            <a:tailEnd/>
          </a:ln>
          <a:effectLst/>
        </p:spPr>
        <p:txBody>
          <a:bodyPr>
            <a:spAutoFit/>
          </a:bodyPr>
          <a:lstStyle/>
          <a:p>
            <a:pPr algn="ctr" defTabSz="449263" eaLnBrk="0" fontAlgn="base" hangingPunct="0">
              <a:spcBef>
                <a:spcPct val="50000"/>
              </a:spcBef>
              <a:spcAft>
                <a:spcPct val="0"/>
              </a:spcAft>
              <a:defRPr/>
            </a:pPr>
            <a:r>
              <a:rPr lang="pl-PL" sz="2401" b="1" dirty="0" err="1">
                <a:solidFill>
                  <a:srgbClr val="FFFF00"/>
                </a:solidFill>
                <a:latin typeface="Tahoma" panose="020B0604030504040204" pitchFamily="34" charset="0"/>
                <a:ea typeface="Tahoma" panose="020B0604030504040204" pitchFamily="34" charset="0"/>
                <a:cs typeface="Tahoma" panose="020B0604030504040204" pitchFamily="34" charset="0"/>
              </a:rPr>
              <a:t>Niedriges Mähen</a:t>
            </a:r>
            <a:endParaRPr lang="pl-PL" sz="2401"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1445" name="Text Box 5"/>
          <p:cNvSpPr txBox="1">
            <a:spLocks noChangeArrowheads="1"/>
          </p:cNvSpPr>
          <p:nvPr/>
        </p:nvSpPr>
        <p:spPr bwMode="auto">
          <a:xfrm>
            <a:off x="4852756" y="44624"/>
            <a:ext cx="3869011" cy="461793"/>
          </a:xfrm>
          <a:prstGeom prst="rect">
            <a:avLst/>
          </a:prstGeom>
          <a:noFill/>
          <a:ln w="9525">
            <a:noFill/>
            <a:miter lim="800000"/>
            <a:headEnd/>
            <a:tailEnd/>
          </a:ln>
          <a:effectLst/>
        </p:spPr>
        <p:txBody>
          <a:bodyPr>
            <a:spAutoFit/>
          </a:bodyPr>
          <a:lstStyle/>
          <a:p>
            <a:pPr algn="ctr" defTabSz="449263" eaLnBrk="0" fontAlgn="base" hangingPunct="0">
              <a:spcBef>
                <a:spcPct val="50000"/>
              </a:spcBef>
              <a:spcAft>
                <a:spcPct val="0"/>
              </a:spcAft>
              <a:defRPr/>
            </a:pPr>
            <a:r>
              <a:rPr lang="en-US" sz="2401" b="1" dirty="0" err="1">
                <a:solidFill>
                  <a:srgbClr val="FFFF00"/>
                </a:solidFill>
                <a:latin typeface="Tahoma" panose="020B0604030504040204" pitchFamily="34" charset="0"/>
                <a:ea typeface="Tahoma" panose="020B0604030504040204" pitchFamily="34" charset="0"/>
                <a:cs typeface="Tahoma" panose="020B0604030504040204" pitchFamily="34" charset="0"/>
              </a:rPr>
              <a:t>Herbizid</a:t>
            </a:r>
            <a:endParaRPr lang="pl-PL" sz="2401"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61446" name="Picture 6" descr="Brona aktywna"/>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37" y="3427534"/>
            <a:ext cx="4484768" cy="34304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7" name="Picture 7" descr="Glebogryzarka"/>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2996" y="3429000"/>
            <a:ext cx="4484768" cy="3429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50" name="Text Box 10"/>
          <p:cNvSpPr txBox="1">
            <a:spLocks noChangeArrowheads="1"/>
          </p:cNvSpPr>
          <p:nvPr/>
        </p:nvSpPr>
        <p:spPr bwMode="auto">
          <a:xfrm>
            <a:off x="280023" y="6351583"/>
            <a:ext cx="3869010" cy="461793"/>
          </a:xfrm>
          <a:prstGeom prst="rect">
            <a:avLst/>
          </a:prstGeom>
          <a:noFill/>
          <a:ln w="9525">
            <a:noFill/>
            <a:miter lim="800000"/>
            <a:headEnd/>
            <a:tailEnd/>
          </a:ln>
          <a:effectLst/>
        </p:spPr>
        <p:txBody>
          <a:bodyPr>
            <a:spAutoFit/>
          </a:bodyPr>
          <a:lstStyle/>
          <a:p>
            <a:pPr algn="ctr" defTabSz="449263" eaLnBrk="0" fontAlgn="base" hangingPunct="0">
              <a:spcBef>
                <a:spcPct val="50000"/>
              </a:spcBef>
              <a:spcAft>
                <a:spcPct val="0"/>
              </a:spcAft>
              <a:defRPr/>
            </a:pPr>
            <a:r>
              <a:rPr lang="pl-PL" sz="2401" b="1" dirty="0" err="1">
                <a:solidFill>
                  <a:srgbClr val="FFFF00"/>
                </a:solidFill>
                <a:latin typeface="Tahoma" panose="020B0604030504040204" pitchFamily="34" charset="0"/>
                <a:ea typeface="Tahoma" panose="020B0604030504040204" pitchFamily="34" charset="0"/>
                <a:cs typeface="Tahoma" panose="020B0604030504040204" pitchFamily="34" charset="0"/>
              </a:rPr>
              <a:t>Aktive Egge</a:t>
            </a:r>
            <a:endParaRPr lang="pl-PL" sz="2401"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1451" name="Text Box 11"/>
          <p:cNvSpPr txBox="1">
            <a:spLocks noChangeArrowheads="1"/>
          </p:cNvSpPr>
          <p:nvPr/>
        </p:nvSpPr>
        <p:spPr bwMode="auto">
          <a:xfrm>
            <a:off x="4924595" y="6351583"/>
            <a:ext cx="3867544" cy="461793"/>
          </a:xfrm>
          <a:prstGeom prst="rect">
            <a:avLst/>
          </a:prstGeom>
          <a:noFill/>
          <a:ln w="9525">
            <a:noFill/>
            <a:miter lim="800000"/>
            <a:headEnd/>
            <a:tailEnd/>
          </a:ln>
          <a:effectLst/>
        </p:spPr>
        <p:txBody>
          <a:bodyPr>
            <a:spAutoFit/>
          </a:bodyPr>
          <a:lstStyle/>
          <a:p>
            <a:pPr algn="ctr" defTabSz="449263" eaLnBrk="0" fontAlgn="base" hangingPunct="0">
              <a:spcBef>
                <a:spcPct val="50000"/>
              </a:spcBef>
              <a:spcAft>
                <a:spcPct val="0"/>
              </a:spcAft>
              <a:defRPr/>
            </a:pPr>
            <a:r>
              <a:rPr lang="de-DE" sz="2401" b="1" dirty="0">
                <a:solidFill>
                  <a:srgbClr val="FFFF00"/>
                </a:solidFill>
                <a:latin typeface="Tahoma" panose="020B0604030504040204" pitchFamily="34" charset="0"/>
                <a:ea typeface="Tahoma" panose="020B0604030504040204" pitchFamily="34" charset="0"/>
                <a:cs typeface="Tahoma" panose="020B0604030504040204" pitchFamily="34" charset="0"/>
              </a:rPr>
              <a:t>Fräse</a:t>
            </a:r>
            <a:endParaRPr lang="pl-PL" sz="2401"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86370" name="Text Box 2"/>
          <p:cNvSpPr txBox="1">
            <a:spLocks noChangeArrowheads="1"/>
          </p:cNvSpPr>
          <p:nvPr/>
        </p:nvSpPr>
        <p:spPr bwMode="auto">
          <a:xfrm>
            <a:off x="1691680" y="3068960"/>
            <a:ext cx="5760640" cy="576348"/>
          </a:xfrm>
          <a:prstGeom prst="rect">
            <a:avLst/>
          </a:prstGeom>
          <a:solidFill>
            <a:schemeClr val="tx1"/>
          </a:solidFill>
          <a:ln w="9525">
            <a:noFill/>
            <a:miter lim="800000"/>
            <a:headEnd/>
            <a:tailEnd/>
          </a:ln>
          <a:effectLst/>
        </p:spPr>
        <p:txBody>
          <a:bodyPr wrap="square" lIns="132987" tIns="132987" rIns="132987" bIns="132987">
            <a:spAutoFit/>
          </a:bodyPr>
          <a:lstStyle/>
          <a:p>
            <a:pPr algn="ctr" defTabSz="449263" eaLnBrk="0" fontAlgn="base" hangingPunct="0">
              <a:spcBef>
                <a:spcPct val="0"/>
              </a:spcBef>
              <a:spcAft>
                <a:spcPct val="0"/>
              </a:spcAft>
              <a:defRPr/>
            </a:pP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Vorbereitung</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des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Bodens</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für</a:t>
            </a:r>
            <a:r>
              <a:rPr 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de-DE" sz="2000" b="1" dirty="0" err="1">
                <a:solidFill>
                  <a:prstClr val="white"/>
                </a:solidFill>
                <a:latin typeface="Tahoma" panose="020B0604030504040204" pitchFamily="34" charset="0"/>
                <a:ea typeface="Tahoma" panose="020B0604030504040204" pitchFamily="34" charset="0"/>
                <a:cs typeface="Tahoma" panose="020B0604030504040204" pitchFamily="34" charset="0"/>
              </a:rPr>
              <a:t>Übersaat</a:t>
            </a:r>
            <a:endParaRPr lang="pl-PL" sz="20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 Box 4"/>
          <p:cNvSpPr txBox="1">
            <a:spLocks noChangeArrowheads="1"/>
          </p:cNvSpPr>
          <p:nvPr/>
        </p:nvSpPr>
        <p:spPr bwMode="auto">
          <a:xfrm>
            <a:off x="7292266" y="3119489"/>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Fotografien</a:t>
            </a:r>
            <a:r>
              <a:rPr lang="pl-PL" altLang="pl-PL" sz="1000"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8983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a 30"/>
          <p:cNvGrpSpPr/>
          <p:nvPr/>
        </p:nvGrpSpPr>
        <p:grpSpPr>
          <a:xfrm>
            <a:off x="107504" y="1268761"/>
            <a:ext cx="8824872" cy="4347150"/>
            <a:chOff x="368300" y="2184400"/>
            <a:chExt cx="8289925" cy="3881440"/>
          </a:xfrm>
        </p:grpSpPr>
        <p:grpSp>
          <p:nvGrpSpPr>
            <p:cNvPr id="32" name="Group 53"/>
            <p:cNvGrpSpPr>
              <a:grpSpLocks/>
            </p:cNvGrpSpPr>
            <p:nvPr/>
          </p:nvGrpSpPr>
          <p:grpSpPr bwMode="auto">
            <a:xfrm>
              <a:off x="368300" y="2184400"/>
              <a:ext cx="8289925" cy="3300413"/>
              <a:chOff x="232" y="1376"/>
              <a:chExt cx="5222" cy="2079"/>
            </a:xfrm>
          </p:grpSpPr>
          <p:sp>
            <p:nvSpPr>
              <p:cNvPr id="51" name="Line 8"/>
              <p:cNvSpPr>
                <a:spLocks noChangeShapeType="1"/>
              </p:cNvSpPr>
              <p:nvPr/>
            </p:nvSpPr>
            <p:spPr bwMode="auto">
              <a:xfrm>
                <a:off x="559" y="3078"/>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52" name="Line 9"/>
              <p:cNvSpPr>
                <a:spLocks noChangeShapeType="1"/>
              </p:cNvSpPr>
              <p:nvPr/>
            </p:nvSpPr>
            <p:spPr bwMode="auto">
              <a:xfrm>
                <a:off x="559" y="2840"/>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53" name="Line 10"/>
              <p:cNvSpPr>
                <a:spLocks noChangeShapeType="1"/>
              </p:cNvSpPr>
              <p:nvPr/>
            </p:nvSpPr>
            <p:spPr bwMode="auto">
              <a:xfrm>
                <a:off x="559" y="2595"/>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dirty="0">
                  <a:solidFill>
                    <a:srgbClr val="000066"/>
                  </a:solidFill>
                  <a:latin typeface="Arial" panose="020B0604020202020204" pitchFamily="34" charset="0"/>
                </a:endParaRPr>
              </a:p>
            </p:txBody>
          </p:sp>
          <p:sp>
            <p:nvSpPr>
              <p:cNvPr id="54" name="Line 11"/>
              <p:cNvSpPr>
                <a:spLocks noChangeShapeType="1"/>
              </p:cNvSpPr>
              <p:nvPr/>
            </p:nvSpPr>
            <p:spPr bwMode="auto">
              <a:xfrm>
                <a:off x="559" y="2356"/>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55" name="Line 12"/>
              <p:cNvSpPr>
                <a:spLocks noChangeShapeType="1"/>
              </p:cNvSpPr>
              <p:nvPr/>
            </p:nvSpPr>
            <p:spPr bwMode="auto">
              <a:xfrm>
                <a:off x="559" y="2111"/>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56" name="Line 13"/>
              <p:cNvSpPr>
                <a:spLocks noChangeShapeType="1"/>
              </p:cNvSpPr>
              <p:nvPr/>
            </p:nvSpPr>
            <p:spPr bwMode="auto">
              <a:xfrm>
                <a:off x="559" y="1872"/>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57" name="Line 14"/>
              <p:cNvSpPr>
                <a:spLocks noChangeShapeType="1"/>
              </p:cNvSpPr>
              <p:nvPr/>
            </p:nvSpPr>
            <p:spPr bwMode="auto">
              <a:xfrm>
                <a:off x="559" y="1627"/>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58" name="Line 20"/>
              <p:cNvSpPr>
                <a:spLocks noChangeShapeType="1"/>
              </p:cNvSpPr>
              <p:nvPr/>
            </p:nvSpPr>
            <p:spPr bwMode="auto">
              <a:xfrm>
                <a:off x="559" y="1627"/>
                <a:ext cx="1" cy="16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59" name="Line 21"/>
              <p:cNvSpPr>
                <a:spLocks noChangeShapeType="1"/>
              </p:cNvSpPr>
              <p:nvPr/>
            </p:nvSpPr>
            <p:spPr bwMode="auto">
              <a:xfrm>
                <a:off x="504" y="3323"/>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60" name="Line 22"/>
              <p:cNvSpPr>
                <a:spLocks noChangeShapeType="1"/>
              </p:cNvSpPr>
              <p:nvPr/>
            </p:nvSpPr>
            <p:spPr bwMode="auto">
              <a:xfrm>
                <a:off x="504" y="3078"/>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61" name="Line 23"/>
              <p:cNvSpPr>
                <a:spLocks noChangeShapeType="1"/>
              </p:cNvSpPr>
              <p:nvPr/>
            </p:nvSpPr>
            <p:spPr bwMode="auto">
              <a:xfrm>
                <a:off x="504" y="2840"/>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62" name="Line 24"/>
              <p:cNvSpPr>
                <a:spLocks noChangeShapeType="1"/>
              </p:cNvSpPr>
              <p:nvPr/>
            </p:nvSpPr>
            <p:spPr bwMode="auto">
              <a:xfrm>
                <a:off x="504" y="2595"/>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63" name="Line 25"/>
              <p:cNvSpPr>
                <a:spLocks noChangeShapeType="1"/>
              </p:cNvSpPr>
              <p:nvPr/>
            </p:nvSpPr>
            <p:spPr bwMode="auto">
              <a:xfrm>
                <a:off x="531" y="2356"/>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64" name="Line 26"/>
              <p:cNvSpPr>
                <a:spLocks noChangeShapeType="1"/>
              </p:cNvSpPr>
              <p:nvPr/>
            </p:nvSpPr>
            <p:spPr bwMode="auto">
              <a:xfrm>
                <a:off x="504" y="2111"/>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65" name="Line 27"/>
              <p:cNvSpPr>
                <a:spLocks noChangeShapeType="1"/>
              </p:cNvSpPr>
              <p:nvPr/>
            </p:nvSpPr>
            <p:spPr bwMode="auto">
              <a:xfrm>
                <a:off x="504" y="1872"/>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66" name="Line 28"/>
              <p:cNvSpPr>
                <a:spLocks noChangeShapeType="1"/>
              </p:cNvSpPr>
              <p:nvPr/>
            </p:nvSpPr>
            <p:spPr bwMode="auto">
              <a:xfrm>
                <a:off x="504" y="1627"/>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67" name="Line 29"/>
              <p:cNvSpPr>
                <a:spLocks noChangeShapeType="1"/>
              </p:cNvSpPr>
              <p:nvPr/>
            </p:nvSpPr>
            <p:spPr bwMode="auto">
              <a:xfrm>
                <a:off x="559" y="3323"/>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68" name="Line 30"/>
              <p:cNvSpPr>
                <a:spLocks noChangeShapeType="1"/>
              </p:cNvSpPr>
              <p:nvPr/>
            </p:nvSpPr>
            <p:spPr bwMode="auto">
              <a:xfrm flipV="1">
                <a:off x="559" y="3323"/>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69" name="Line 31"/>
              <p:cNvSpPr>
                <a:spLocks noChangeShapeType="1"/>
              </p:cNvSpPr>
              <p:nvPr/>
            </p:nvSpPr>
            <p:spPr bwMode="auto">
              <a:xfrm flipV="1">
                <a:off x="1535"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70" name="Line 32"/>
              <p:cNvSpPr>
                <a:spLocks noChangeShapeType="1"/>
              </p:cNvSpPr>
              <p:nvPr/>
            </p:nvSpPr>
            <p:spPr bwMode="auto">
              <a:xfrm flipV="1">
                <a:off x="2518"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71" name="Line 33"/>
              <p:cNvSpPr>
                <a:spLocks noChangeShapeType="1"/>
              </p:cNvSpPr>
              <p:nvPr/>
            </p:nvSpPr>
            <p:spPr bwMode="auto">
              <a:xfrm flipV="1">
                <a:off x="3494"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72" name="Line 34"/>
              <p:cNvSpPr>
                <a:spLocks noChangeShapeType="1"/>
              </p:cNvSpPr>
              <p:nvPr/>
            </p:nvSpPr>
            <p:spPr bwMode="auto">
              <a:xfrm flipV="1">
                <a:off x="4477"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73" name="Line 35"/>
              <p:cNvSpPr>
                <a:spLocks noChangeShapeType="1"/>
              </p:cNvSpPr>
              <p:nvPr/>
            </p:nvSpPr>
            <p:spPr bwMode="auto">
              <a:xfrm flipV="1">
                <a:off x="5453" y="3323"/>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defTabSz="449263" eaLnBrk="0" fontAlgn="base" hangingPunct="0">
                  <a:spcBef>
                    <a:spcPct val="0"/>
                  </a:spcBef>
                  <a:spcAft>
                    <a:spcPct val="0"/>
                  </a:spcAft>
                  <a:defRPr/>
                </a:pPr>
                <a:endParaRPr lang="pl-PL" sz="2000">
                  <a:solidFill>
                    <a:srgbClr val="000066"/>
                  </a:solidFill>
                  <a:latin typeface="Arial" panose="020B0604020202020204" pitchFamily="34" charset="0"/>
                </a:endParaRPr>
              </a:p>
            </p:txBody>
          </p:sp>
          <p:sp>
            <p:nvSpPr>
              <p:cNvPr id="74" name="Rectangle 36"/>
              <p:cNvSpPr>
                <a:spLocks noChangeArrowheads="1"/>
              </p:cNvSpPr>
              <p:nvPr/>
            </p:nvSpPr>
            <p:spPr bwMode="auto">
              <a:xfrm>
                <a:off x="329" y="3213"/>
                <a:ext cx="10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r>
                  <a:rPr lang="pl-PL" altLang="pl-PL" sz="2500">
                    <a:solidFill>
                      <a:srgbClr val="000000"/>
                    </a:solidFill>
                  </a:rPr>
                  <a:t>0</a:t>
                </a:r>
                <a:endParaRPr lang="pl-PL" altLang="pl-PL" sz="2400">
                  <a:solidFill>
                    <a:srgbClr val="000000"/>
                  </a:solidFill>
                </a:endParaRPr>
              </a:p>
            </p:txBody>
          </p:sp>
          <p:sp>
            <p:nvSpPr>
              <p:cNvPr id="75" name="Rectangle 37"/>
              <p:cNvSpPr>
                <a:spLocks noChangeArrowheads="1"/>
              </p:cNvSpPr>
              <p:nvPr/>
            </p:nvSpPr>
            <p:spPr bwMode="auto">
              <a:xfrm>
                <a:off x="329" y="2968"/>
                <a:ext cx="10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r>
                  <a:rPr lang="pl-PL" altLang="pl-PL" sz="2500" dirty="0">
                    <a:solidFill>
                      <a:srgbClr val="000000"/>
                    </a:solidFill>
                  </a:rPr>
                  <a:t>5</a:t>
                </a:r>
                <a:endParaRPr lang="pl-PL" altLang="pl-PL" sz="2400" dirty="0">
                  <a:solidFill>
                    <a:srgbClr val="000000"/>
                  </a:solidFill>
                </a:endParaRPr>
              </a:p>
            </p:txBody>
          </p:sp>
          <p:sp>
            <p:nvSpPr>
              <p:cNvPr id="76" name="Rectangle 38"/>
              <p:cNvSpPr>
                <a:spLocks noChangeArrowheads="1"/>
              </p:cNvSpPr>
              <p:nvPr/>
            </p:nvSpPr>
            <p:spPr bwMode="auto">
              <a:xfrm>
                <a:off x="232" y="2729"/>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r>
                  <a:rPr lang="pl-PL" altLang="pl-PL" sz="2500" dirty="0">
                    <a:solidFill>
                      <a:srgbClr val="000000"/>
                    </a:solidFill>
                  </a:rPr>
                  <a:t>10</a:t>
                </a:r>
                <a:endParaRPr lang="pl-PL" altLang="pl-PL" sz="2400" dirty="0">
                  <a:solidFill>
                    <a:srgbClr val="000000"/>
                  </a:solidFill>
                </a:endParaRPr>
              </a:p>
            </p:txBody>
          </p:sp>
          <p:sp>
            <p:nvSpPr>
              <p:cNvPr id="77" name="Rectangle 39"/>
              <p:cNvSpPr>
                <a:spLocks noChangeArrowheads="1"/>
              </p:cNvSpPr>
              <p:nvPr/>
            </p:nvSpPr>
            <p:spPr bwMode="auto">
              <a:xfrm>
                <a:off x="232" y="2484"/>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r>
                  <a:rPr lang="pl-PL" altLang="pl-PL" sz="2500" dirty="0">
                    <a:solidFill>
                      <a:srgbClr val="000000"/>
                    </a:solidFill>
                  </a:rPr>
                  <a:t>15</a:t>
                </a:r>
                <a:endParaRPr lang="pl-PL" altLang="pl-PL" sz="2400" dirty="0">
                  <a:solidFill>
                    <a:srgbClr val="000000"/>
                  </a:solidFill>
                </a:endParaRPr>
              </a:p>
            </p:txBody>
          </p:sp>
          <p:sp>
            <p:nvSpPr>
              <p:cNvPr id="78" name="Rectangle 40"/>
              <p:cNvSpPr>
                <a:spLocks noChangeArrowheads="1"/>
              </p:cNvSpPr>
              <p:nvPr/>
            </p:nvSpPr>
            <p:spPr bwMode="auto">
              <a:xfrm>
                <a:off x="232" y="2245"/>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r>
                  <a:rPr lang="pl-PL" altLang="pl-PL" sz="2500" dirty="0">
                    <a:solidFill>
                      <a:srgbClr val="000000"/>
                    </a:solidFill>
                  </a:rPr>
                  <a:t>20</a:t>
                </a:r>
                <a:endParaRPr lang="pl-PL" altLang="pl-PL" sz="2400" dirty="0">
                  <a:solidFill>
                    <a:srgbClr val="000000"/>
                  </a:solidFill>
                </a:endParaRPr>
              </a:p>
            </p:txBody>
          </p:sp>
          <p:sp>
            <p:nvSpPr>
              <p:cNvPr id="79" name="Rectangle 41"/>
              <p:cNvSpPr>
                <a:spLocks noChangeArrowheads="1"/>
              </p:cNvSpPr>
              <p:nvPr/>
            </p:nvSpPr>
            <p:spPr bwMode="auto">
              <a:xfrm>
                <a:off x="232" y="2000"/>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r>
                  <a:rPr lang="pl-PL" altLang="pl-PL" sz="2500" dirty="0">
                    <a:solidFill>
                      <a:srgbClr val="000000"/>
                    </a:solidFill>
                  </a:rPr>
                  <a:t>25</a:t>
                </a:r>
                <a:endParaRPr lang="pl-PL" altLang="pl-PL" sz="2400" dirty="0">
                  <a:solidFill>
                    <a:srgbClr val="000000"/>
                  </a:solidFill>
                </a:endParaRPr>
              </a:p>
            </p:txBody>
          </p:sp>
          <p:sp>
            <p:nvSpPr>
              <p:cNvPr id="80" name="Rectangle 42"/>
              <p:cNvSpPr>
                <a:spLocks noChangeArrowheads="1"/>
              </p:cNvSpPr>
              <p:nvPr/>
            </p:nvSpPr>
            <p:spPr bwMode="auto">
              <a:xfrm>
                <a:off x="232" y="1762"/>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r>
                  <a:rPr lang="pl-PL" altLang="pl-PL" sz="2500" dirty="0">
                    <a:solidFill>
                      <a:srgbClr val="000000"/>
                    </a:solidFill>
                  </a:rPr>
                  <a:t>30</a:t>
                </a:r>
                <a:endParaRPr lang="pl-PL" altLang="pl-PL" sz="2400" dirty="0">
                  <a:solidFill>
                    <a:srgbClr val="000000"/>
                  </a:solidFill>
                </a:endParaRPr>
              </a:p>
            </p:txBody>
          </p:sp>
          <p:sp>
            <p:nvSpPr>
              <p:cNvPr id="81" name="Rectangle 43"/>
              <p:cNvSpPr>
                <a:spLocks noChangeArrowheads="1"/>
              </p:cNvSpPr>
              <p:nvPr/>
            </p:nvSpPr>
            <p:spPr bwMode="auto">
              <a:xfrm>
                <a:off x="232" y="1517"/>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r>
                  <a:rPr lang="pl-PL" altLang="pl-PL" sz="2500" dirty="0">
                    <a:solidFill>
                      <a:srgbClr val="000000"/>
                    </a:solidFill>
                  </a:rPr>
                  <a:t>35</a:t>
                </a:r>
                <a:endParaRPr lang="pl-PL" altLang="pl-PL" sz="2400" dirty="0">
                  <a:solidFill>
                    <a:srgbClr val="000000"/>
                  </a:solidFill>
                </a:endParaRPr>
              </a:p>
            </p:txBody>
          </p:sp>
          <p:sp>
            <p:nvSpPr>
              <p:cNvPr id="82" name="Rectangle 52"/>
              <p:cNvSpPr>
                <a:spLocks noChangeArrowheads="1"/>
              </p:cNvSpPr>
              <p:nvPr/>
            </p:nvSpPr>
            <p:spPr bwMode="auto">
              <a:xfrm>
                <a:off x="468" y="1376"/>
                <a:ext cx="17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r>
                  <a:rPr lang="pl-PL" altLang="pl-PL" sz="2100" b="1" dirty="0">
                    <a:solidFill>
                      <a:srgbClr val="000000"/>
                    </a:solidFill>
                  </a:rPr>
                  <a:t>%</a:t>
                </a:r>
                <a:endParaRPr lang="pl-PL" altLang="pl-PL" sz="2400" dirty="0">
                  <a:solidFill>
                    <a:srgbClr val="000000"/>
                  </a:solidFill>
                </a:endParaRPr>
              </a:p>
            </p:txBody>
          </p:sp>
        </p:grpSp>
        <p:grpSp>
          <p:nvGrpSpPr>
            <p:cNvPr id="33" name="Group 54"/>
            <p:cNvGrpSpPr>
              <a:grpSpLocks/>
            </p:cNvGrpSpPr>
            <p:nvPr/>
          </p:nvGrpSpPr>
          <p:grpSpPr bwMode="auto">
            <a:xfrm>
              <a:off x="1012827" y="4683125"/>
              <a:ext cx="1320803" cy="1354138"/>
              <a:chOff x="638" y="2950"/>
              <a:chExt cx="832" cy="853"/>
            </a:xfrm>
          </p:grpSpPr>
          <p:sp>
            <p:nvSpPr>
              <p:cNvPr id="49" name="Rectangle 15"/>
              <p:cNvSpPr>
                <a:spLocks noChangeArrowheads="1"/>
              </p:cNvSpPr>
              <p:nvPr/>
            </p:nvSpPr>
            <p:spPr bwMode="auto">
              <a:xfrm>
                <a:off x="850" y="2950"/>
                <a:ext cx="388" cy="373"/>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endParaRPr lang="pl-PL" altLang="pl-PL" sz="2800">
                  <a:solidFill>
                    <a:srgbClr val="FFFFFF"/>
                  </a:solidFill>
                </a:endParaRPr>
              </a:p>
            </p:txBody>
          </p:sp>
          <p:sp>
            <p:nvSpPr>
              <p:cNvPr id="50" name="Rectangle 44"/>
              <p:cNvSpPr>
                <a:spLocks noChangeArrowheads="1"/>
              </p:cNvSpPr>
              <p:nvPr/>
            </p:nvSpPr>
            <p:spPr bwMode="auto">
              <a:xfrm>
                <a:off x="638" y="3457"/>
                <a:ext cx="83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0"/>
                  </a:spcBef>
                  <a:spcAft>
                    <a:spcPct val="0"/>
                  </a:spcAft>
                  <a:buFontTx/>
                  <a:buNone/>
                  <a:defRPr/>
                </a:pPr>
                <a:r>
                  <a:rPr lang="pl-PL" altLang="pl-PL"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Keine </a:t>
                </a:r>
                <a:r>
                  <a:rPr lang="pl-PL" altLang="pl-PL"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Behandlung</a:t>
                </a:r>
                <a:endParaRPr lang="pl-PL" altLang="pl-PL"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4" name="Group 55"/>
            <p:cNvGrpSpPr>
              <a:grpSpLocks/>
            </p:cNvGrpSpPr>
            <p:nvPr/>
          </p:nvGrpSpPr>
          <p:grpSpPr bwMode="auto">
            <a:xfrm>
              <a:off x="2682876" y="3341689"/>
              <a:ext cx="1079501" cy="2435225"/>
              <a:chOff x="1690" y="2105"/>
              <a:chExt cx="680" cy="1534"/>
            </a:xfrm>
          </p:grpSpPr>
          <p:sp>
            <p:nvSpPr>
              <p:cNvPr id="46" name="Rectangle 16"/>
              <p:cNvSpPr>
                <a:spLocks noChangeArrowheads="1"/>
              </p:cNvSpPr>
              <p:nvPr/>
            </p:nvSpPr>
            <p:spPr bwMode="auto">
              <a:xfrm>
                <a:off x="1827" y="2105"/>
                <a:ext cx="394" cy="1218"/>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endParaRPr lang="pl-PL" altLang="pl-PL" sz="2800">
                  <a:solidFill>
                    <a:srgbClr val="FFFFFF"/>
                  </a:solidFill>
                </a:endParaRPr>
              </a:p>
            </p:txBody>
          </p:sp>
          <p:sp>
            <p:nvSpPr>
              <p:cNvPr id="47" name="Rectangle 45"/>
              <p:cNvSpPr>
                <a:spLocks noChangeArrowheads="1"/>
              </p:cNvSpPr>
              <p:nvPr/>
            </p:nvSpPr>
            <p:spPr bwMode="auto">
              <a:xfrm>
                <a:off x="1690" y="3457"/>
                <a:ext cx="68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0"/>
                  </a:spcBef>
                  <a:spcAft>
                    <a:spcPct val="0"/>
                  </a:spcAft>
                  <a:buFontTx/>
                  <a:buNone/>
                  <a:defRPr/>
                </a:pPr>
                <a:r>
                  <a:rPr lang="pl-PL" altLang="pl-PL" sz="2100" dirty="0" smtClean="0">
                    <a:solidFill>
                      <a:srgbClr val="000000"/>
                    </a:solidFill>
                    <a:latin typeface="Tahoma" panose="020B0604030504040204" pitchFamily="34" charset="0"/>
                    <a:ea typeface="Tahoma" panose="020B0604030504040204" pitchFamily="34" charset="0"/>
                    <a:cs typeface="Tahoma" panose="020B0604030504040204" pitchFamily="34" charset="0"/>
                  </a:rPr>
                  <a:t>Egge </a:t>
                </a:r>
                <a:endParaRPr lang="pl-PL" altLang="pl-PL" sz="2400" dirty="0">
                  <a:solidFill>
                    <a:srgbClr val="000000"/>
                  </a:solidFill>
                </a:endParaRPr>
              </a:p>
            </p:txBody>
          </p:sp>
        </p:grpSp>
        <p:grpSp>
          <p:nvGrpSpPr>
            <p:cNvPr id="35" name="Group 56"/>
            <p:cNvGrpSpPr>
              <a:grpSpLocks/>
            </p:cNvGrpSpPr>
            <p:nvPr/>
          </p:nvGrpSpPr>
          <p:grpSpPr bwMode="auto">
            <a:xfrm>
              <a:off x="4219579" y="4440240"/>
              <a:ext cx="1112839" cy="1625600"/>
              <a:chOff x="2658" y="2797"/>
              <a:chExt cx="701" cy="1024"/>
            </a:xfrm>
          </p:grpSpPr>
          <p:sp>
            <p:nvSpPr>
              <p:cNvPr id="43" name="Rectangle 17"/>
              <p:cNvSpPr>
                <a:spLocks noChangeArrowheads="1"/>
              </p:cNvSpPr>
              <p:nvPr/>
            </p:nvSpPr>
            <p:spPr bwMode="auto">
              <a:xfrm>
                <a:off x="2809" y="2797"/>
                <a:ext cx="388" cy="526"/>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endParaRPr lang="pl-PL" altLang="pl-PL" sz="2800">
                  <a:solidFill>
                    <a:srgbClr val="FFFFFF"/>
                  </a:solidFill>
                </a:endParaRPr>
              </a:p>
            </p:txBody>
          </p:sp>
          <p:sp>
            <p:nvSpPr>
              <p:cNvPr id="44" name="Rectangle 47"/>
              <p:cNvSpPr>
                <a:spLocks noChangeArrowheads="1"/>
              </p:cNvSpPr>
              <p:nvPr/>
            </p:nvSpPr>
            <p:spPr bwMode="auto">
              <a:xfrm>
                <a:off x="2658" y="3457"/>
                <a:ext cx="701"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0"/>
                  </a:spcBef>
                  <a:spcAft>
                    <a:spcPct val="0"/>
                  </a:spcAft>
                  <a:buFontTx/>
                  <a:buNone/>
                  <a:defRPr/>
                </a:pPr>
                <a:r>
                  <a:rPr lang="pl-PL" altLang="pl-PL" sz="2100" dirty="0" smtClean="0">
                    <a:solidFill>
                      <a:srgbClr val="000000"/>
                    </a:solidFill>
                    <a:latin typeface="Tahoma" panose="020B0604030504040204" pitchFamily="34" charset="0"/>
                    <a:ea typeface="Tahoma" panose="020B0604030504040204" pitchFamily="34" charset="0"/>
                    <a:cs typeface="Tahoma" panose="020B0604030504040204" pitchFamily="34" charset="0"/>
                  </a:rPr>
                  <a:t>Niedrig</a:t>
                </a:r>
                <a:r>
                  <a:rPr lang="en-US" altLang="pl-PL" sz="21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es</a:t>
                </a:r>
                <a:r>
                  <a:rPr lang="pl-PL" altLang="pl-PL" sz="21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p>
              <a:p>
                <a:pPr algn="ctr" defTabSz="449263" eaLnBrk="0" fontAlgn="base" hangingPunct="0">
                  <a:spcBef>
                    <a:spcPct val="0"/>
                  </a:spcBef>
                  <a:spcAft>
                    <a:spcPct val="0"/>
                  </a:spcAft>
                  <a:buFontTx/>
                  <a:buNone/>
                  <a:defRPr/>
                </a:pPr>
                <a:r>
                  <a:rPr lang="pl-PL" altLang="pl-PL" sz="21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Mähen</a:t>
                </a:r>
                <a:endParaRPr lang="pl-PL" altLang="pl-PL" sz="21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6" name="Group 57"/>
            <p:cNvGrpSpPr>
              <a:grpSpLocks/>
            </p:cNvGrpSpPr>
            <p:nvPr/>
          </p:nvGrpSpPr>
          <p:grpSpPr bwMode="auto">
            <a:xfrm>
              <a:off x="5851538" y="4098925"/>
              <a:ext cx="901701" cy="1677988"/>
              <a:chOff x="3686" y="2582"/>
              <a:chExt cx="568" cy="1057"/>
            </a:xfrm>
          </p:grpSpPr>
          <p:sp>
            <p:nvSpPr>
              <p:cNvPr id="40" name="Rectangle 18"/>
              <p:cNvSpPr>
                <a:spLocks noChangeArrowheads="1"/>
              </p:cNvSpPr>
              <p:nvPr/>
            </p:nvSpPr>
            <p:spPr bwMode="auto">
              <a:xfrm>
                <a:off x="3785" y="2582"/>
                <a:ext cx="395" cy="741"/>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endParaRPr lang="pl-PL" altLang="pl-PL" sz="2800">
                  <a:solidFill>
                    <a:srgbClr val="FFFFFF"/>
                  </a:solidFill>
                </a:endParaRPr>
              </a:p>
            </p:txBody>
          </p:sp>
          <p:sp>
            <p:nvSpPr>
              <p:cNvPr id="41" name="Rectangle 49"/>
              <p:cNvSpPr>
                <a:spLocks noChangeArrowheads="1"/>
              </p:cNvSpPr>
              <p:nvPr/>
            </p:nvSpPr>
            <p:spPr bwMode="auto">
              <a:xfrm>
                <a:off x="3686" y="3457"/>
                <a:ext cx="56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0"/>
                  </a:spcBef>
                  <a:spcAft>
                    <a:spcPct val="0"/>
                  </a:spcAft>
                  <a:buFontTx/>
                  <a:buNone/>
                  <a:defRPr/>
                </a:pPr>
                <a:r>
                  <a:rPr lang="pl-PL" altLang="pl-PL" sz="2100" dirty="0" smtClean="0">
                    <a:solidFill>
                      <a:srgbClr val="000000"/>
                    </a:solidFill>
                    <a:latin typeface="Tahoma" panose="020B0604030504040204" pitchFamily="34" charset="0"/>
                    <a:ea typeface="Tahoma" panose="020B0604030504040204" pitchFamily="34" charset="0"/>
                    <a:cs typeface="Tahoma" panose="020B0604030504040204" pitchFamily="34" charset="0"/>
                  </a:rPr>
                  <a:t>Herbizid</a:t>
                </a:r>
              </a:p>
            </p:txBody>
          </p:sp>
        </p:grpSp>
        <p:grpSp>
          <p:nvGrpSpPr>
            <p:cNvPr id="37" name="Group 58"/>
            <p:cNvGrpSpPr>
              <a:grpSpLocks/>
            </p:cNvGrpSpPr>
            <p:nvPr/>
          </p:nvGrpSpPr>
          <p:grpSpPr bwMode="auto">
            <a:xfrm>
              <a:off x="7380294" y="2913062"/>
              <a:ext cx="804863" cy="2863850"/>
              <a:chOff x="4649" y="1835"/>
              <a:chExt cx="507" cy="1804"/>
            </a:xfrm>
          </p:grpSpPr>
          <p:sp>
            <p:nvSpPr>
              <p:cNvPr id="38" name="Rectangle 19"/>
              <p:cNvSpPr>
                <a:spLocks noChangeArrowheads="1"/>
              </p:cNvSpPr>
              <p:nvPr/>
            </p:nvSpPr>
            <p:spPr bwMode="auto">
              <a:xfrm>
                <a:off x="4768" y="1835"/>
                <a:ext cx="388" cy="1488"/>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endParaRPr lang="pl-PL" altLang="pl-PL" sz="2800">
                  <a:solidFill>
                    <a:srgbClr val="FFFFFF"/>
                  </a:solidFill>
                </a:endParaRPr>
              </a:p>
            </p:txBody>
          </p:sp>
          <p:sp>
            <p:nvSpPr>
              <p:cNvPr id="39" name="Rectangle 51"/>
              <p:cNvSpPr>
                <a:spLocks noChangeArrowheads="1"/>
              </p:cNvSpPr>
              <p:nvPr/>
            </p:nvSpPr>
            <p:spPr bwMode="auto">
              <a:xfrm>
                <a:off x="4649" y="3457"/>
                <a:ext cx="37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r>
                  <a:rPr lang="de-DE" altLang="pl-PL" sz="2100" dirty="0" smtClean="0">
                    <a:solidFill>
                      <a:srgbClr val="000000"/>
                    </a:solidFill>
                    <a:latin typeface="Tahoma" panose="020B0604030504040204" pitchFamily="34" charset="0"/>
                    <a:ea typeface="Tahoma" panose="020B0604030504040204" pitchFamily="34" charset="0"/>
                    <a:cs typeface="Tahoma" panose="020B0604030504040204" pitchFamily="34" charset="0"/>
                  </a:rPr>
                  <a:t>Fräse</a:t>
                </a:r>
                <a:endParaRPr lang="pl-PL" altLang="pl-PL"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83" name="Text Box 3"/>
          <p:cNvSpPr txBox="1">
            <a:spLocks noChangeArrowheads="1"/>
          </p:cNvSpPr>
          <p:nvPr/>
        </p:nvSpPr>
        <p:spPr bwMode="auto">
          <a:xfrm>
            <a:off x="107504" y="5832906"/>
            <a:ext cx="2159000" cy="26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Goliński, 2001</a:t>
            </a:r>
            <a:endPar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84" name="Text Box 21"/>
          <p:cNvSpPr txBox="1">
            <a:spLocks noGrp="1" noChangeArrowheads="1"/>
          </p:cNvSpPr>
          <p:nvPr>
            <p:ph type="title"/>
          </p:nvPr>
        </p:nvSpPr>
        <p:spPr bwMode="auto">
          <a:xfrm>
            <a:off x="1151890" y="-3577"/>
            <a:ext cx="5746211" cy="1569660"/>
          </a:xfrm>
          <a:prstGeom prst="rect">
            <a:avLst/>
          </a:prstGeom>
          <a:noFill/>
          <a:ln w="9525">
            <a:noFill/>
            <a:miter lim="800000"/>
            <a:headEnd/>
            <a:tailEnd/>
          </a:ln>
          <a:effectLst/>
        </p:spPr>
        <p:txBody>
          <a:bodyPr wrap="square">
            <a:spAutoFit/>
          </a:bodyPr>
          <a:lstStyle/>
          <a:p>
            <a:pPr algn="l">
              <a:spcBef>
                <a:spcPct val="50000"/>
              </a:spcBef>
              <a:defRPr/>
            </a:pPr>
            <a:r>
              <a:rPr lang="en-US" sz="2400" b="1" dirty="0" smtClean="0">
                <a:solidFill>
                  <a:srgbClr val="006600"/>
                </a:solidFill>
                <a:latin typeface="Tahoma" panose="020B0604030504040204" pitchFamily="34" charset="0"/>
                <a:cs typeface="Tahoma" panose="020B0604030504040204" pitchFamily="34" charset="0"/>
              </a:rPr>
              <a:t>Einfluss der </a:t>
            </a:r>
            <a:r>
              <a:rPr lang="pl-PL" sz="2400" b="1" dirty="0" smtClean="0">
                <a:solidFill>
                  <a:srgbClr val="006600"/>
                </a:solidFill>
                <a:latin typeface="Tahoma" panose="020B0604030504040204" pitchFamily="34" charset="0"/>
                <a:cs typeface="Tahoma" panose="020B0604030504040204" pitchFamily="34" charset="0"/>
              </a:rPr>
              <a:t>Methoden zur </a:t>
            </a:r>
            <a:r>
              <a:rPr lang="de-DE" sz="2400" b="1" dirty="0" err="1" smtClean="0">
                <a:solidFill>
                  <a:srgbClr val="006600"/>
                </a:solidFill>
                <a:latin typeface="Tahoma" panose="020B0604030504040204" pitchFamily="34" charset="0"/>
                <a:cs typeface="Tahoma" panose="020B0604030504040204" pitchFamily="34" charset="0"/>
              </a:rPr>
              <a:t>Bodenv</a:t>
            </a:r>
            <a:r>
              <a:rPr lang="pl-PL" sz="2400" b="1" dirty="0" smtClean="0">
                <a:solidFill>
                  <a:srgbClr val="006600"/>
                </a:solidFill>
                <a:latin typeface="Tahoma" panose="020B0604030504040204" pitchFamily="34" charset="0"/>
                <a:cs typeface="Tahoma" panose="020B0604030504040204" pitchFamily="34" charset="0"/>
              </a:rPr>
              <a:t>orbereitung </a:t>
            </a:r>
            <a:r>
              <a:rPr lang="en-US" sz="2400" b="1" dirty="0" err="1" smtClean="0">
                <a:solidFill>
                  <a:srgbClr val="006600"/>
                </a:solidFill>
                <a:latin typeface="Tahoma" panose="020B0604030504040204" pitchFamily="34" charset="0"/>
                <a:cs typeface="Tahoma" panose="020B0604030504040204" pitchFamily="34" charset="0"/>
              </a:rPr>
              <a:t>vor</a:t>
            </a:r>
            <a:r>
              <a:rPr lang="en-US" sz="2400" b="1" dirty="0" smtClean="0">
                <a:solidFill>
                  <a:srgbClr val="006600"/>
                </a:solidFill>
                <a:latin typeface="Tahoma" panose="020B0604030504040204" pitchFamily="34" charset="0"/>
                <a:cs typeface="Tahoma" panose="020B0604030504040204" pitchFamily="34" charset="0"/>
              </a:rPr>
              <a:t> </a:t>
            </a:r>
            <a:r>
              <a:rPr lang="de-DE" sz="2400" b="1" dirty="0" err="1" smtClean="0">
                <a:solidFill>
                  <a:srgbClr val="006600"/>
                </a:solidFill>
                <a:latin typeface="Tahoma" panose="020B0604030504040204" pitchFamily="34" charset="0"/>
                <a:cs typeface="Tahoma" panose="020B0604030504040204" pitchFamily="34" charset="0"/>
              </a:rPr>
              <a:t>Nachsaat</a:t>
            </a:r>
            <a:r>
              <a:rPr lang="de-DE" sz="2400" b="1" dirty="0" smtClean="0">
                <a:solidFill>
                  <a:srgbClr val="006600"/>
                </a:solidFill>
                <a:latin typeface="Tahoma" panose="020B0604030504040204" pitchFamily="34" charset="0"/>
                <a:cs typeface="Tahoma" panose="020B0604030504040204" pitchFamily="34" charset="0"/>
              </a:rPr>
              <a:t> </a:t>
            </a:r>
            <a:r>
              <a:rPr lang="en-US" sz="2400" b="1" dirty="0" smtClean="0">
                <a:solidFill>
                  <a:srgbClr val="006600"/>
                </a:solidFill>
                <a:latin typeface="Tahoma" panose="020B0604030504040204" pitchFamily="34" charset="0"/>
                <a:cs typeface="Tahoma" panose="020B0604030504040204" pitchFamily="34" charset="0"/>
              </a:rPr>
              <a:t>auf den Anteil des Weißklees in der Grasnarbe</a:t>
            </a:r>
            <a:endParaRPr lang="pl-PL" sz="2400" b="1" dirty="0">
              <a:solidFill>
                <a:srgbClr val="006600"/>
              </a:solidFill>
              <a:latin typeface="Tahoma" panose="020B0604030504040204" pitchFamily="34" charset="0"/>
              <a:cs typeface="Tahoma" panose="020B0604030504040204" pitchFamily="34" charset="0"/>
            </a:endParaRPr>
          </a:p>
        </p:txBody>
      </p:sp>
      <p:pic>
        <p:nvPicPr>
          <p:cNvPr id="85"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3148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053" descr="IMG_4582_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Prostokąt 3"/>
          <p:cNvSpPr>
            <a:spLocks noChangeArrowheads="1"/>
          </p:cNvSpPr>
          <p:nvPr/>
        </p:nvSpPr>
        <p:spPr bwMode="auto">
          <a:xfrm>
            <a:off x="0" y="5762180"/>
            <a:ext cx="9144000" cy="112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fontAlgn="base">
              <a:lnSpc>
                <a:spcPct val="93000"/>
              </a:lnSpc>
              <a:spcBef>
                <a:spcPct val="0"/>
              </a:spcBef>
              <a:spcAft>
                <a:spcPct val="0"/>
              </a:spcAft>
              <a:buClr>
                <a:srgbClr val="000000"/>
              </a:buClr>
              <a:buFontTx/>
              <a:buNone/>
              <a:defRPr/>
            </a:pPr>
            <a:r>
              <a:rPr lang="en-US" altLang="pl-PL" sz="2400" b="1" dirty="0" smtClean="0">
                <a:solidFill>
                  <a:srgbClr val="FFFFFF"/>
                </a:solidFill>
                <a:latin typeface="Arial" panose="020B0604020202020204" pitchFamily="34" charset="0"/>
              </a:rPr>
              <a:t>Gras-</a:t>
            </a:r>
            <a:r>
              <a:rPr lang="en-US" altLang="pl-PL" sz="2400" b="1" dirty="0" err="1" smtClean="0">
                <a:solidFill>
                  <a:srgbClr val="FFFFFF"/>
                </a:solidFill>
                <a:latin typeface="Arial" panose="020B0604020202020204" pitchFamily="34" charset="0"/>
              </a:rPr>
              <a:t>Leguminosen</a:t>
            </a:r>
            <a:r>
              <a:rPr lang="en-US" altLang="pl-PL" sz="2400" b="1" dirty="0" smtClean="0">
                <a:solidFill>
                  <a:srgbClr val="FFFFFF"/>
                </a:solidFill>
                <a:latin typeface="Arial" panose="020B0604020202020204" pitchFamily="34" charset="0"/>
              </a:rPr>
              <a:t>-</a:t>
            </a:r>
            <a:r>
              <a:rPr lang="en-US" altLang="pl-PL" sz="2400" b="1" dirty="0" err="1" smtClean="0">
                <a:solidFill>
                  <a:srgbClr val="FFFFFF"/>
                </a:solidFill>
                <a:latin typeface="Arial" panose="020B0604020202020204" pitchFamily="34" charset="0"/>
              </a:rPr>
              <a:t>Mischungen</a:t>
            </a:r>
            <a:r>
              <a:rPr lang="en-US" altLang="pl-PL" sz="2400" b="1" dirty="0" smtClean="0">
                <a:solidFill>
                  <a:srgbClr val="FFFFFF"/>
                </a:solidFill>
                <a:latin typeface="Arial" panose="020B0604020202020204" pitchFamily="34" charset="0"/>
              </a:rPr>
              <a:t>, die auf der Grundlage von Funktionsmerkmalen der Komponenten zusammengesetzt sind.</a:t>
            </a:r>
            <a:endParaRPr lang="en-US" altLang="pl-PL" sz="2400" b="1" dirty="0">
              <a:solidFill>
                <a:srgbClr val="FFFFFF"/>
              </a:solidFill>
              <a:latin typeface="Arial" panose="020B0604020202020204" pitchFamily="34" charset="0"/>
            </a:endParaRPr>
          </a:p>
        </p:txBody>
      </p:sp>
      <p:sp>
        <p:nvSpPr>
          <p:cNvPr id="4" name="Rectangle 2"/>
          <p:cNvSpPr txBox="1">
            <a:spLocks noChangeArrowheads="1"/>
          </p:cNvSpPr>
          <p:nvPr/>
        </p:nvSpPr>
        <p:spPr>
          <a:xfrm>
            <a:off x="103695" y="1105703"/>
            <a:ext cx="9144000" cy="679450"/>
          </a:xfrm>
          <a:prstGeom prst="rect">
            <a:avLst/>
          </a:prstGeom>
        </p:spPr>
        <p:txBody>
          <a:bodyPr lIns="90000" tIns="46800" rIns="90000" bIns="4680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defTabSz="449263" eaLnBrk="1" hangingPunct="1">
              <a:lnSpc>
                <a:spcPct val="93000"/>
              </a:lnSpc>
              <a:buClr>
                <a:srgbClr val="669900"/>
              </a:buClr>
              <a:defRPr/>
            </a:pPr>
            <a:r>
              <a:rPr lang="en-US" altLang="pl-PL" sz="2800" b="1" kern="0" dirty="0" err="1" smtClean="0">
                <a:solidFill>
                  <a:srgbClr val="FFFF00"/>
                </a:solidFill>
                <a:latin typeface="Tahoma" panose="020B0604030504040204" pitchFamily="34" charset="0"/>
                <a:cs typeface="Tahoma" panose="020B0604030504040204" pitchFamily="34" charset="0"/>
              </a:rPr>
              <a:t>Grünlandproduktion</a:t>
            </a:r>
            <a:r>
              <a:rPr lang="en-US" altLang="pl-PL" sz="2800" b="1" kern="0" dirty="0" smtClean="0">
                <a:solidFill>
                  <a:srgbClr val="FFFF00"/>
                </a:solidFill>
                <a:latin typeface="Tahoma" panose="020B0604030504040204" pitchFamily="34" charset="0"/>
                <a:cs typeface="Tahoma" panose="020B0604030504040204" pitchFamily="34" charset="0"/>
              </a:rPr>
              <a:t> </a:t>
            </a:r>
            <a:r>
              <a:rPr lang="en-US" altLang="pl-PL" sz="2800" b="1" kern="0" dirty="0" err="1" smtClean="0">
                <a:solidFill>
                  <a:srgbClr val="FFFF00"/>
                </a:solidFill>
                <a:latin typeface="Tahoma" panose="020B0604030504040204" pitchFamily="34" charset="0"/>
                <a:cs typeface="Tahoma" panose="020B0604030504040204" pitchFamily="34" charset="0"/>
              </a:rPr>
              <a:t>für</a:t>
            </a:r>
            <a:r>
              <a:rPr lang="en-US" altLang="pl-PL" sz="2800" b="1" kern="0" dirty="0" smtClean="0">
                <a:solidFill>
                  <a:srgbClr val="FFFF00"/>
                </a:solidFill>
                <a:latin typeface="Tahoma" panose="020B0604030504040204" pitchFamily="34" charset="0"/>
                <a:cs typeface="Tahoma" panose="020B0604030504040204" pitchFamily="34" charset="0"/>
              </a:rPr>
              <a:t> </a:t>
            </a:r>
            <a:r>
              <a:rPr lang="en-US" altLang="pl-PL" sz="2800" b="1" kern="0" dirty="0" err="1" smtClean="0">
                <a:solidFill>
                  <a:srgbClr val="FFFF00"/>
                </a:solidFill>
                <a:latin typeface="Tahoma" panose="020B0604030504040204" pitchFamily="34" charset="0"/>
                <a:cs typeface="Tahoma" panose="020B0604030504040204" pitchFamily="34" charset="0"/>
              </a:rPr>
              <a:t>mehr</a:t>
            </a:r>
            <a:r>
              <a:rPr lang="en-US" altLang="pl-PL" sz="2800" b="1" kern="0" dirty="0" smtClean="0">
                <a:solidFill>
                  <a:srgbClr val="FFFF00"/>
                </a:solidFill>
                <a:latin typeface="Tahoma" panose="020B0604030504040204" pitchFamily="34" charset="0"/>
                <a:cs typeface="Tahoma" panose="020B0604030504040204" pitchFamily="34" charset="0"/>
              </a:rPr>
              <a:t> "natives" Eiweiß</a:t>
            </a:r>
            <a:endParaRPr lang="pl-PL" altLang="pl-PL" sz="2800" b="1" kern="0" dirty="0" smtClean="0">
              <a:solidFill>
                <a:srgbClr val="FFFF00"/>
              </a:solidFill>
              <a:latin typeface="Tahoma" panose="020B0604030504040204" pitchFamily="34" charset="0"/>
              <a:cs typeface="Tahoma" panose="020B0604030504040204" pitchFamily="34" charset="0"/>
            </a:endParaRPr>
          </a:p>
        </p:txBody>
      </p:sp>
      <p:sp>
        <p:nvSpPr>
          <p:cNvPr id="5" name="Text Box 4"/>
          <p:cNvSpPr txBox="1">
            <a:spLocks noChangeArrowheads="1"/>
          </p:cNvSpPr>
          <p:nvPr/>
        </p:nvSpPr>
        <p:spPr bwMode="auto">
          <a:xfrm>
            <a:off x="7161592" y="6597352"/>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Foto</a:t>
            </a:r>
            <a:r>
              <a:rPr lang="pl-PL" altLang="pl-PL" sz="1000"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841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Grp="1" noChangeArrowheads="1"/>
          </p:cNvSpPr>
          <p:nvPr>
            <p:ph type="title"/>
          </p:nvPr>
        </p:nvSpPr>
        <p:spPr bwMode="auto">
          <a:xfrm>
            <a:off x="1115616" y="70465"/>
            <a:ext cx="57606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eaLnBrk="1" hangingPunct="1">
              <a:spcBef>
                <a:spcPct val="0"/>
              </a:spcBef>
              <a:buFontTx/>
              <a:buNone/>
            </a:pPr>
            <a:r>
              <a:rPr lang="en-US" altLang="pl-PL" sz="2000" b="1" dirty="0" smtClean="0">
                <a:solidFill>
                  <a:srgbClr val="006600"/>
                </a:solidFill>
                <a:latin typeface="Tahoma" panose="020B0604030504040204" pitchFamily="34" charset="0"/>
              </a:rPr>
              <a:t>Ertrag der </a:t>
            </a:r>
            <a:r>
              <a:rPr lang="en-US" altLang="pl-PL" sz="2000" b="1" dirty="0" err="1" smtClean="0">
                <a:solidFill>
                  <a:srgbClr val="006600"/>
                </a:solidFill>
                <a:latin typeface="Tahoma" panose="020B0604030504040204" pitchFamily="34" charset="0"/>
              </a:rPr>
              <a:t>Wiesen</a:t>
            </a:r>
            <a:r>
              <a:rPr lang="en-US" altLang="pl-PL" sz="2000" b="1" dirty="0" smtClean="0">
                <a:solidFill>
                  <a:srgbClr val="006600"/>
                </a:solidFill>
                <a:latin typeface="Tahoma" panose="020B0604030504040204" pitchFamily="34" charset="0"/>
              </a:rPr>
              <a:t> in Abhängigkeit von der Mischungszusammensetzung </a:t>
            </a:r>
            <a:r>
              <a:rPr lang="en-US" altLang="pl-PL" sz="2000" b="1" dirty="0">
                <a:solidFill>
                  <a:srgbClr val="006600"/>
                </a:solidFill>
                <a:latin typeface="Tahoma" panose="020B0604030504040204" pitchFamily="34" charset="0"/>
              </a:rPr>
              <a:t>und </a:t>
            </a:r>
            <a:r>
              <a:rPr lang="en-US" altLang="pl-PL" sz="2000" b="1" dirty="0" smtClean="0">
                <a:solidFill>
                  <a:srgbClr val="006600"/>
                </a:solidFill>
                <a:latin typeface="Tahoma" panose="020B0604030504040204" pitchFamily="34" charset="0"/>
              </a:rPr>
              <a:t>dem Düngegrad</a:t>
            </a:r>
            <a:endParaRPr lang="pl-PL" altLang="pl-PL" sz="2000" b="1" dirty="0">
              <a:solidFill>
                <a:srgbClr val="006600"/>
              </a:solidFill>
              <a:latin typeface="Tahoma" panose="020B0604030504040204" pitchFamily="34" charset="0"/>
            </a:endParaRPr>
          </a:p>
        </p:txBody>
      </p:sp>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pieren 3"/>
          <p:cNvGrpSpPr/>
          <p:nvPr/>
        </p:nvGrpSpPr>
        <p:grpSpPr>
          <a:xfrm>
            <a:off x="79079" y="1333981"/>
            <a:ext cx="8687964" cy="4825453"/>
            <a:chOff x="79079" y="1333981"/>
            <a:chExt cx="8687964" cy="4825453"/>
          </a:xfrm>
        </p:grpSpPr>
        <p:graphicFrame>
          <p:nvGraphicFramePr>
            <p:cNvPr id="6" name="Wykres 5"/>
            <p:cNvGraphicFramePr>
              <a:graphicFrameLocks noChangeAspect="1"/>
            </p:cNvGraphicFramePr>
            <p:nvPr>
              <p:extLst>
                <p:ext uri="{D42A27DB-BD31-4B8C-83A1-F6EECF244321}">
                  <p14:modId xmlns:p14="http://schemas.microsoft.com/office/powerpoint/2010/main" val="1062289631"/>
                </p:ext>
              </p:extLst>
            </p:nvPr>
          </p:nvGraphicFramePr>
          <p:xfrm>
            <a:off x="79079" y="1333981"/>
            <a:ext cx="8687964" cy="482545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Box 7"/>
            <p:cNvSpPr txBox="1">
              <a:spLocks noChangeArrowheads="1"/>
            </p:cNvSpPr>
            <p:nvPr/>
          </p:nvSpPr>
          <p:spPr bwMode="auto">
            <a:xfrm>
              <a:off x="87154" y="5829771"/>
              <a:ext cx="23971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fontAlgn="base">
                <a:spcBef>
                  <a:spcPct val="50000"/>
                </a:spcBef>
                <a:spcAft>
                  <a:spcPct val="0"/>
                </a:spcAft>
                <a:buFontTx/>
                <a:buNone/>
                <a:defRPr/>
              </a:pPr>
              <a:r>
                <a:rPr lang="pl-PL" altLang="pl-PL"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Mikołajczak, 1996</a:t>
              </a:r>
              <a:endParaRPr lang="pl-PL" altLang="pl-P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feld 1"/>
            <p:cNvSpPr txBox="1"/>
            <p:nvPr/>
          </p:nvSpPr>
          <p:spPr>
            <a:xfrm>
              <a:off x="1800225" y="5343525"/>
              <a:ext cx="750729" cy="369332"/>
            </a:xfrm>
            <a:prstGeom prst="rect">
              <a:avLst/>
            </a:prstGeom>
            <a:solidFill>
              <a:schemeClr val="bg1"/>
            </a:solidFill>
          </p:spPr>
          <p:txBody>
            <a:bodyPr wrap="square" rtlCol="0">
              <a:spAutoFit/>
            </a:bodyPr>
            <a:lstStyle/>
            <a:p>
              <a:r>
                <a:rPr lang="de-DE" dirty="0" smtClean="0">
                  <a:latin typeface="Arial" pitchFamily="34" charset="0"/>
                  <a:cs typeface="Arial" pitchFamily="34" charset="0"/>
                </a:rPr>
                <a:t>Gras</a:t>
              </a:r>
              <a:endParaRPr lang="en-US" dirty="0">
                <a:latin typeface="Arial" pitchFamily="34" charset="0"/>
                <a:cs typeface="Arial" pitchFamily="34" charset="0"/>
              </a:endParaRPr>
            </a:p>
          </p:txBody>
        </p:sp>
      </p:grpSp>
    </p:spTree>
    <p:extLst>
      <p:ext uri="{BB962C8B-B14F-4D97-AF65-F5344CB8AC3E}">
        <p14:creationId xmlns:p14="http://schemas.microsoft.com/office/powerpoint/2010/main" val="343609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Foto_PG\IMG_3122_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638" y="1268760"/>
            <a:ext cx="9164638"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9581" y="1268760"/>
            <a:ext cx="4784419" cy="5589240"/>
          </a:xfrm>
          <a:prstGeom prst="rect">
            <a:avLst/>
          </a:prstGeom>
        </p:spPr>
      </p:pic>
      <p:sp>
        <p:nvSpPr>
          <p:cNvPr id="12" name="Prostokąt 9"/>
          <p:cNvSpPr>
            <a:spLocks noChangeArrowheads="1"/>
          </p:cNvSpPr>
          <p:nvPr/>
        </p:nvSpPr>
        <p:spPr bwMode="auto">
          <a:xfrm>
            <a:off x="250825" y="6004563"/>
            <a:ext cx="8642350" cy="95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fontAlgn="base">
              <a:lnSpc>
                <a:spcPct val="93000"/>
              </a:lnSpc>
              <a:spcBef>
                <a:spcPct val="0"/>
              </a:spcBef>
              <a:spcAft>
                <a:spcPct val="0"/>
              </a:spcAft>
              <a:buClr>
                <a:srgbClr val="000000"/>
              </a:buClr>
              <a:buFontTx/>
              <a:buNone/>
              <a:defRPr/>
            </a:pPr>
            <a:r>
              <a:rPr lang="en-US" altLang="pl-PL" sz="2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Chicorée</a:t>
            </a:r>
            <a:r>
              <a:rPr lang="en-US" altLang="pl-PL"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und </a:t>
            </a:r>
            <a:r>
              <a:rPr lang="en-US" altLang="pl-PL" sz="2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Spitzwegerich</a:t>
            </a:r>
            <a:r>
              <a:rPr lang="en-US" altLang="pl-PL"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altLang="pl-PL" sz="2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verbessern</a:t>
            </a:r>
            <a:r>
              <a:rPr lang="en-US" altLang="pl-PL"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die </a:t>
            </a:r>
            <a:r>
              <a:rPr lang="en-US" altLang="pl-PL" sz="2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Schmackhaftigkeit</a:t>
            </a:r>
            <a:r>
              <a:rPr lang="en-US" altLang="pl-PL"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des Futters und stabilisieren die Ertragsverteilung während der </a:t>
            </a:r>
            <a:r>
              <a:rPr lang="en-US" altLang="pl-PL" sz="2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Vegetationsperiode</a:t>
            </a:r>
            <a:r>
              <a:rPr lang="en-US" altLang="pl-PL" sz="2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endParaRPr lang="en-US" altLang="pl-PL" sz="20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 Box 3"/>
          <p:cNvSpPr txBox="1">
            <a:spLocks noChangeArrowheads="1"/>
          </p:cNvSpPr>
          <p:nvPr/>
        </p:nvSpPr>
        <p:spPr bwMode="auto">
          <a:xfrm>
            <a:off x="1115616" y="46183"/>
            <a:ext cx="5688632" cy="129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fontAlgn="base">
              <a:lnSpc>
                <a:spcPct val="93000"/>
              </a:lnSpc>
              <a:spcBef>
                <a:spcPct val="0"/>
              </a:spcBef>
              <a:spcAft>
                <a:spcPct val="0"/>
              </a:spcAft>
              <a:buClr>
                <a:srgbClr val="000000"/>
              </a:buClr>
              <a:buFontTx/>
              <a:buNone/>
              <a:defRPr/>
            </a:pPr>
            <a:r>
              <a:rPr lang="en-GB" altLang="pl-PL" sz="2800" b="1" dirty="0" err="1" smtClean="0">
                <a:solidFill>
                  <a:srgbClr val="006600"/>
                </a:solidFill>
                <a:latin typeface="Tahoma" panose="020B0604030504040204" pitchFamily="34" charset="0"/>
              </a:rPr>
              <a:t>Artenmischungen</a:t>
            </a:r>
            <a:r>
              <a:rPr lang="en-GB" altLang="pl-PL" sz="2800" b="1" dirty="0" smtClean="0">
                <a:solidFill>
                  <a:srgbClr val="006600"/>
                </a:solidFill>
                <a:latin typeface="Tahoma" panose="020B0604030504040204" pitchFamily="34" charset="0"/>
              </a:rPr>
              <a:t> für Weiden mit Zusatz von </a:t>
            </a:r>
          </a:p>
          <a:p>
            <a:pPr defTabSz="449263" fontAlgn="base">
              <a:lnSpc>
                <a:spcPct val="93000"/>
              </a:lnSpc>
              <a:spcBef>
                <a:spcPct val="0"/>
              </a:spcBef>
              <a:spcAft>
                <a:spcPct val="0"/>
              </a:spcAft>
              <a:buClr>
                <a:srgbClr val="000000"/>
              </a:buClr>
              <a:buFontTx/>
              <a:buNone/>
              <a:defRPr/>
            </a:pPr>
            <a:r>
              <a:rPr lang="en-GB" altLang="pl-PL" sz="2800" b="1" dirty="0" smtClean="0">
                <a:solidFill>
                  <a:srgbClr val="006600"/>
                </a:solidFill>
                <a:latin typeface="Tahoma" panose="020B0604030504040204" pitchFamily="34" charset="0"/>
              </a:rPr>
              <a:t>von Wiesenkräutern</a:t>
            </a:r>
            <a:endParaRPr lang="en-GB" altLang="pl-PL" sz="2800" b="1" dirty="0">
              <a:solidFill>
                <a:srgbClr val="006600"/>
              </a:solidFill>
              <a:latin typeface="Tahoma" panose="020B0604030504040204" pitchFamily="34" charset="0"/>
            </a:endParaRPr>
          </a:p>
        </p:txBody>
      </p:sp>
      <p:sp>
        <p:nvSpPr>
          <p:cNvPr id="7" name="Text Box 4"/>
          <p:cNvSpPr txBox="1">
            <a:spLocks noChangeArrowheads="1"/>
          </p:cNvSpPr>
          <p:nvPr/>
        </p:nvSpPr>
        <p:spPr bwMode="auto">
          <a:xfrm>
            <a:off x="7233600" y="6600608"/>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Fotografien</a:t>
            </a:r>
            <a:r>
              <a:rPr lang="pl-PL" altLang="pl-PL"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1706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50257" y="159833"/>
            <a:ext cx="5026187" cy="95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93000"/>
              </a:lnSpc>
              <a:spcBef>
                <a:spcPct val="0"/>
              </a:spcBef>
              <a:spcAft>
                <a:spcPct val="0"/>
              </a:spcAft>
              <a:buClr>
                <a:srgbClr val="000000"/>
              </a:buClr>
              <a:buFontTx/>
              <a:buNone/>
              <a:defRPr/>
            </a:pPr>
            <a:r>
              <a:rPr lang="en-US" altLang="pl-PL" sz="2000" b="1" dirty="0" smtClean="0">
                <a:solidFill>
                  <a:srgbClr val="006600"/>
                </a:solidFill>
                <a:latin typeface="Tahoma" panose="020B0604030504040204" pitchFamily="34" charset="0"/>
              </a:rPr>
              <a:t>Einfluss der Artenzahl in der</a:t>
            </a:r>
            <a:r>
              <a:rPr lang="pl-PL" altLang="pl-PL" sz="2000" b="1" dirty="0" err="1" smtClean="0">
                <a:solidFill>
                  <a:srgbClr val="006600"/>
                </a:solidFill>
                <a:latin typeface="Tahoma" panose="020B0604030504040204" pitchFamily="34" charset="0"/>
              </a:rPr>
              <a:t> Mischung</a:t>
            </a:r>
            <a:r>
              <a:rPr lang="en-US" altLang="pl-PL" sz="2000" b="1" dirty="0" smtClean="0">
                <a:solidFill>
                  <a:srgbClr val="006600"/>
                </a:solidFill>
                <a:latin typeface="Tahoma" panose="020B0604030504040204" pitchFamily="34" charset="0"/>
              </a:rPr>
              <a:t> auf die Futteraufnahme und die Milchleistung</a:t>
            </a:r>
            <a:endParaRPr lang="pl-PL" altLang="pl-PL" sz="2000" b="1" dirty="0" smtClean="0">
              <a:solidFill>
                <a:srgbClr val="006600"/>
              </a:solidFill>
              <a:latin typeface="Tahoma" panose="020B0604030504040204" pitchFamily="34" charset="0"/>
            </a:endParaRPr>
          </a:p>
        </p:txBody>
      </p:sp>
      <p:pic>
        <p:nvPicPr>
          <p:cNvPr id="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8" y="1276350"/>
            <a:ext cx="4179887"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3438" y="1284288"/>
            <a:ext cx="417036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1"/>
          <p:cNvSpPr>
            <a:spLocks noChangeArrowheads="1"/>
          </p:cNvSpPr>
          <p:nvPr/>
        </p:nvSpPr>
        <p:spPr bwMode="auto">
          <a:xfrm>
            <a:off x="179388" y="3856021"/>
            <a:ext cx="4318000" cy="235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ct val="93000"/>
              </a:lnSpc>
              <a:spcBef>
                <a:spcPct val="0"/>
              </a:spcBef>
              <a:spcAft>
                <a:spcPct val="0"/>
              </a:spcAft>
              <a:buClr>
                <a:srgbClr val="000000"/>
              </a:buClr>
              <a:buFontTx/>
              <a:buNone/>
              <a:defRPr/>
            </a:pPr>
            <a:r>
              <a:rPr lang="pl-PL" altLang="pl-PL" sz="2000" b="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	LpFaTrTp</a:t>
            </a:r>
            <a:endParaRPr lang="pl-PL" altLang="pl-PL" sz="2000" b="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fontAlgn="base">
              <a:lnSpc>
                <a:spcPct val="93000"/>
              </a:lnSpc>
              <a:spcBef>
                <a:spcPct val="0"/>
              </a:spcBef>
              <a:spcAft>
                <a:spcPct val="0"/>
              </a:spcAft>
              <a:buClr>
                <a:srgbClr val="000000"/>
              </a:buClr>
              <a:buFontTx/>
              <a:buNone/>
              <a:defRPr/>
            </a:pPr>
            <a:endParaRPr lang="pl-PL" altLang="pl-PL" sz="800" b="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fontAlgn="base">
              <a:lnSpc>
                <a:spcPct val="93000"/>
              </a:lnSpc>
              <a:spcBef>
                <a:spcPct val="0"/>
              </a:spcBef>
              <a:spcAft>
                <a:spcPct val="0"/>
              </a:spcAft>
              <a:buClr>
                <a:srgbClr val="000000"/>
              </a:buClr>
              <a:buFontTx/>
              <a:buNone/>
              <a:defRPr/>
            </a:pPr>
            <a:r>
              <a:rPr lang="en-US" altLang="pl-PL" sz="20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A	1	0	0	0</a:t>
            </a:r>
          </a:p>
          <a:p>
            <a:pPr fontAlgn="base">
              <a:lnSpc>
                <a:spcPct val="93000"/>
              </a:lnSpc>
              <a:spcBef>
                <a:spcPct val="0"/>
              </a:spcBef>
              <a:spcAft>
                <a:spcPct val="0"/>
              </a:spcAft>
              <a:buClr>
                <a:srgbClr val="000000"/>
              </a:buClr>
              <a:buFontTx/>
              <a:buNone/>
              <a:defRPr/>
            </a:pPr>
            <a:r>
              <a:rPr lang="en-US" altLang="pl-PL" sz="20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B 	2/3	0	1/6	1/6</a:t>
            </a:r>
          </a:p>
          <a:p>
            <a:pPr fontAlgn="base">
              <a:lnSpc>
                <a:spcPct val="93000"/>
              </a:lnSpc>
              <a:spcBef>
                <a:spcPct val="0"/>
              </a:spcBef>
              <a:spcAft>
                <a:spcPct val="0"/>
              </a:spcAft>
              <a:buClr>
                <a:srgbClr val="000000"/>
              </a:buClr>
              <a:buFontTx/>
              <a:buNone/>
              <a:defRPr/>
            </a:pPr>
            <a:r>
              <a:rPr lang="en-US" altLang="pl-PL" sz="20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C	1/2	1/6	1/6	1/6</a:t>
            </a:r>
            <a:endParaRPr lang="pl-PL" altLang="pl-PL" sz="2000" b="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fontAlgn="base">
              <a:lnSpc>
                <a:spcPct val="93000"/>
              </a:lnSpc>
              <a:spcBef>
                <a:spcPct val="0"/>
              </a:spcBef>
              <a:spcAft>
                <a:spcPct val="0"/>
              </a:spcAft>
              <a:buClr>
                <a:srgbClr val="000000"/>
              </a:buClr>
              <a:buFontTx/>
              <a:buNone/>
              <a:defRPr/>
            </a:pPr>
            <a:r>
              <a:rPr lang="pl-PL" altLang="pl-PL" sz="20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Fünffachmischung</a:t>
            </a:r>
            <a:r>
              <a:rPr lang="en-US" altLang="pl-PL" sz="20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von 5 Arten</a:t>
            </a:r>
            <a:endParaRPr lang="pl-PL" altLang="pl-PL" sz="2000" b="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fontAlgn="base">
              <a:lnSpc>
                <a:spcPct val="93000"/>
              </a:lnSpc>
              <a:spcBef>
                <a:spcPct val="0"/>
              </a:spcBef>
              <a:spcAft>
                <a:spcPct val="0"/>
              </a:spcAft>
              <a:buClr>
                <a:srgbClr val="000000"/>
              </a:buClr>
              <a:buFontTx/>
              <a:buNone/>
              <a:defRPr/>
            </a:pPr>
            <a:endParaRPr lang="pl-PL" altLang="pl-PL" sz="1000" dirty="0" smtClean="0">
              <a:solidFill>
                <a:srgbClr val="000066"/>
              </a:solidFill>
              <a:latin typeface="Tahoma" panose="020B0604030504040204" pitchFamily="34" charset="0"/>
              <a:ea typeface="Tahoma" panose="020B0604030504040204" pitchFamily="34" charset="0"/>
              <a:cs typeface="Tahoma" panose="020B0604030504040204" pitchFamily="34" charset="0"/>
            </a:endParaRPr>
          </a:p>
          <a:p>
            <a:pPr fontAlgn="base">
              <a:lnSpc>
                <a:spcPct val="93000"/>
              </a:lnSpc>
              <a:spcBef>
                <a:spcPct val="0"/>
              </a:spcBef>
              <a:spcAft>
                <a:spcPct val="0"/>
              </a:spcAft>
              <a:buClr>
                <a:srgbClr val="000000"/>
              </a:buClr>
              <a:buFontTx/>
              <a:buNone/>
              <a:defRPr/>
            </a:pPr>
            <a:r>
              <a:rPr lang="en-US" altLang="pl-PL" sz="20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Stickstoffdüngung=12 kg/t</a:t>
            </a:r>
            <a:r>
              <a:rPr lang="pl-PL" altLang="pl-PL" sz="20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
            </a:r>
            <a:br>
              <a:rPr lang="pl-PL" altLang="pl-PL" sz="20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br>
            <a:r>
              <a:rPr lang="en-US" altLang="pl-PL" sz="2000" b="1" dirty="0" err="1" smtClean="0">
                <a:solidFill>
                  <a:srgbClr val="000066"/>
                </a:solidFill>
                <a:latin typeface="Tahoma" panose="020B0604030504040204" pitchFamily="34" charset="0"/>
                <a:ea typeface="Tahoma" panose="020B0604030504040204" pitchFamily="34" charset="0"/>
                <a:cs typeface="Tahoma" panose="020B0604030504040204" pitchFamily="34" charset="0"/>
              </a:rPr>
              <a:t>erwartetem</a:t>
            </a:r>
            <a:r>
              <a:rPr lang="en-US" altLang="pl-PL" sz="20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 TM-</a:t>
            </a:r>
            <a:r>
              <a:rPr lang="en-US" altLang="pl-PL" sz="2000" b="1" dirty="0" err="1" smtClean="0">
                <a:solidFill>
                  <a:srgbClr val="000066"/>
                </a:solidFill>
                <a:latin typeface="Tahoma" panose="020B0604030504040204" pitchFamily="34" charset="0"/>
                <a:ea typeface="Tahoma" panose="020B0604030504040204" pitchFamily="34" charset="0"/>
                <a:cs typeface="Tahoma" panose="020B0604030504040204" pitchFamily="34" charset="0"/>
              </a:rPr>
              <a:t>Ertrag</a:t>
            </a:r>
            <a:endParaRPr lang="en-US" altLang="pl-PL" sz="2000" b="1" dirty="0" smtClean="0">
              <a:solidFill>
                <a:srgbClr val="000066"/>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4168" y="300455"/>
            <a:ext cx="803358" cy="61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logo-europe_inra_log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95250" y="324268"/>
            <a:ext cx="881062" cy="58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2" descr="LOGOTYPE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76312" y="324268"/>
            <a:ext cx="1332193" cy="61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rostokąt 7"/>
          <p:cNvSpPr>
            <a:spLocks noChangeArrowheads="1"/>
          </p:cNvSpPr>
          <p:nvPr/>
        </p:nvSpPr>
        <p:spPr bwMode="auto">
          <a:xfrm>
            <a:off x="4646613" y="4076700"/>
            <a:ext cx="4318000"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lnSpc>
                <a:spcPct val="93000"/>
              </a:lnSpc>
              <a:spcBef>
                <a:spcPct val="0"/>
              </a:spcBef>
              <a:spcAft>
                <a:spcPct val="0"/>
              </a:spcAft>
              <a:buClr>
                <a:srgbClr val="000000"/>
              </a:buClr>
              <a:buFontTx/>
              <a:buNone/>
              <a:defRPr/>
            </a:pPr>
            <a:r>
              <a:rPr lang="en-US" altLang="pl-PL"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Gras-</a:t>
            </a:r>
            <a:r>
              <a:rPr lang="en-US" altLang="pl-PL" sz="20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Leguminosen</a:t>
            </a:r>
            <a:r>
              <a:rPr lang="en-US" altLang="pl-PL"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altLang="pl-PL" sz="2000" b="1"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Mischungen</a:t>
            </a:r>
            <a:r>
              <a:rPr lang="en-US" altLang="pl-PL" sz="2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liefern bei gleichem Düngegrad eine bessere Ausbeute im Vergleich zu Einartengrasflächen.</a:t>
            </a:r>
          </a:p>
        </p:txBody>
      </p:sp>
      <p:sp>
        <p:nvSpPr>
          <p:cNvPr id="11" name="pole tekstowe 2"/>
          <p:cNvSpPr txBox="1">
            <a:spLocks noChangeArrowheads="1"/>
          </p:cNvSpPr>
          <p:nvPr/>
        </p:nvSpPr>
        <p:spPr bwMode="auto">
          <a:xfrm>
            <a:off x="827088"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defRPr/>
            </a:pPr>
            <a:r>
              <a:rPr lang="pl-PL" altLang="pl-PL" sz="1600" b="1" dirty="0" smtClean="0">
                <a:solidFill>
                  <a:srgbClr val="000000"/>
                </a:solidFill>
              </a:rPr>
              <a:t>A</a:t>
            </a:r>
          </a:p>
        </p:txBody>
      </p:sp>
      <p:sp>
        <p:nvSpPr>
          <p:cNvPr id="12" name="pole tekstowe 14"/>
          <p:cNvSpPr txBox="1">
            <a:spLocks noChangeArrowheads="1"/>
          </p:cNvSpPr>
          <p:nvPr/>
        </p:nvSpPr>
        <p:spPr bwMode="auto">
          <a:xfrm>
            <a:off x="6227763"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defRPr/>
            </a:pPr>
            <a:r>
              <a:rPr lang="pl-PL" altLang="pl-PL" sz="1600" b="1" smtClean="0">
                <a:solidFill>
                  <a:srgbClr val="000000"/>
                </a:solidFill>
              </a:rPr>
              <a:t>B</a:t>
            </a:r>
          </a:p>
        </p:txBody>
      </p:sp>
      <p:sp>
        <p:nvSpPr>
          <p:cNvPr id="13" name="pole tekstowe 14"/>
          <p:cNvSpPr txBox="1">
            <a:spLocks noChangeArrowheads="1"/>
          </p:cNvSpPr>
          <p:nvPr/>
        </p:nvSpPr>
        <p:spPr bwMode="auto">
          <a:xfrm>
            <a:off x="1759744"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defRPr/>
            </a:pPr>
            <a:r>
              <a:rPr lang="pl-PL" altLang="pl-PL" sz="1600" b="1" smtClean="0">
                <a:solidFill>
                  <a:srgbClr val="000000"/>
                </a:solidFill>
              </a:rPr>
              <a:t>B</a:t>
            </a:r>
          </a:p>
        </p:txBody>
      </p:sp>
      <p:sp>
        <p:nvSpPr>
          <p:cNvPr id="14" name="pole tekstowe 2"/>
          <p:cNvSpPr txBox="1">
            <a:spLocks noChangeArrowheads="1"/>
          </p:cNvSpPr>
          <p:nvPr/>
        </p:nvSpPr>
        <p:spPr bwMode="auto">
          <a:xfrm>
            <a:off x="5291931" y="3504992"/>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defRPr/>
            </a:pPr>
            <a:r>
              <a:rPr lang="pl-PL" altLang="pl-PL" sz="1600" b="1" dirty="0" smtClean="0">
                <a:solidFill>
                  <a:srgbClr val="000000"/>
                </a:solidFill>
              </a:rPr>
              <a:t>A</a:t>
            </a:r>
          </a:p>
        </p:txBody>
      </p:sp>
      <p:sp>
        <p:nvSpPr>
          <p:cNvPr id="15" name="pole tekstowe 15"/>
          <p:cNvSpPr txBox="1">
            <a:spLocks noChangeArrowheads="1"/>
          </p:cNvSpPr>
          <p:nvPr/>
        </p:nvSpPr>
        <p:spPr bwMode="auto">
          <a:xfrm>
            <a:off x="7164388" y="3500438"/>
            <a:ext cx="287337"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defRPr/>
            </a:pPr>
            <a:r>
              <a:rPr lang="pl-PL" altLang="pl-PL" sz="1600" b="1" dirty="0" smtClean="0">
                <a:solidFill>
                  <a:srgbClr val="000000"/>
                </a:solidFill>
              </a:rPr>
              <a:t>C</a:t>
            </a:r>
          </a:p>
        </p:txBody>
      </p:sp>
      <p:sp>
        <p:nvSpPr>
          <p:cNvPr id="16" name="pole tekstowe 15"/>
          <p:cNvSpPr txBox="1">
            <a:spLocks noChangeArrowheads="1"/>
          </p:cNvSpPr>
          <p:nvPr/>
        </p:nvSpPr>
        <p:spPr bwMode="auto">
          <a:xfrm>
            <a:off x="2692400" y="3500438"/>
            <a:ext cx="287337"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defRPr/>
            </a:pPr>
            <a:r>
              <a:rPr lang="pl-PL" altLang="pl-PL" sz="1600" b="1" dirty="0" smtClean="0">
                <a:solidFill>
                  <a:srgbClr val="000000"/>
                </a:solidFill>
              </a:rPr>
              <a:t>C</a:t>
            </a:r>
          </a:p>
        </p:txBody>
      </p:sp>
      <p:sp>
        <p:nvSpPr>
          <p:cNvPr id="17" name="pole tekstowe 12"/>
          <p:cNvSpPr txBox="1">
            <a:spLocks noChangeArrowheads="1"/>
          </p:cNvSpPr>
          <p:nvPr/>
        </p:nvSpPr>
        <p:spPr bwMode="auto">
          <a:xfrm>
            <a:off x="3492500" y="3500438"/>
            <a:ext cx="574675"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defRPr/>
            </a:pPr>
            <a:r>
              <a:rPr lang="pl-PL" altLang="pl-PL" sz="1600" b="1" dirty="0" smtClean="0">
                <a:solidFill>
                  <a:srgbClr val="000000"/>
                </a:solidFill>
              </a:rPr>
              <a:t>Fünf</a:t>
            </a:r>
          </a:p>
        </p:txBody>
      </p:sp>
      <p:sp>
        <p:nvSpPr>
          <p:cNvPr id="18" name="pole tekstowe 12"/>
          <p:cNvSpPr txBox="1">
            <a:spLocks noChangeArrowheads="1"/>
          </p:cNvSpPr>
          <p:nvPr/>
        </p:nvSpPr>
        <p:spPr bwMode="auto">
          <a:xfrm>
            <a:off x="8027988" y="3500438"/>
            <a:ext cx="574675"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defRPr/>
            </a:pPr>
            <a:r>
              <a:rPr lang="pl-PL" altLang="pl-PL" sz="1600" b="1" dirty="0" smtClean="0">
                <a:solidFill>
                  <a:srgbClr val="000000"/>
                </a:solidFill>
              </a:rPr>
              <a:t>Fünf</a:t>
            </a:r>
          </a:p>
        </p:txBody>
      </p:sp>
      <p:sp>
        <p:nvSpPr>
          <p:cNvPr id="19" name="Text Box 6"/>
          <p:cNvSpPr txBox="1">
            <a:spLocks noChangeArrowheads="1"/>
          </p:cNvSpPr>
          <p:nvPr/>
        </p:nvSpPr>
        <p:spPr bwMode="auto">
          <a:xfrm>
            <a:off x="3779912" y="5983563"/>
            <a:ext cx="208050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ct val="93000"/>
              </a:lnSpc>
              <a:spcBef>
                <a:spcPct val="50000"/>
              </a:spcBef>
              <a:spcAft>
                <a:spcPct val="0"/>
              </a:spcAft>
              <a:buClr>
                <a:srgbClr val="000000"/>
              </a:buClr>
              <a:buFontTx/>
              <a:buNone/>
              <a:defRPr/>
            </a:pP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Collins et al., 2014</a:t>
            </a:r>
          </a:p>
        </p:txBody>
      </p:sp>
      <p:pic>
        <p:nvPicPr>
          <p:cNvPr id="20" name="Picture 8" descr="Logo copy 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p:cNvSpPr txBox="1"/>
          <p:nvPr/>
        </p:nvSpPr>
        <p:spPr>
          <a:xfrm>
            <a:off x="725081" y="1389713"/>
            <a:ext cx="3331297" cy="369332"/>
          </a:xfrm>
          <a:prstGeom prst="rect">
            <a:avLst/>
          </a:prstGeom>
          <a:solidFill>
            <a:schemeClr val="bg1"/>
          </a:solidFill>
        </p:spPr>
        <p:txBody>
          <a:bodyPr wrap="none" rtlCol="0">
            <a:spAutoFit/>
          </a:bodyPr>
          <a:lstStyle/>
          <a:p>
            <a:pPr defTabSz="457200"/>
            <a:r>
              <a:rPr lang="en-US" dirty="0" err="1">
                <a:solidFill>
                  <a:prstClr val="black"/>
                </a:solidFill>
              </a:rPr>
              <a:t>Futteraufnahme</a:t>
            </a:r>
            <a:r>
              <a:rPr lang="en-US" dirty="0">
                <a:solidFill>
                  <a:prstClr val="black"/>
                </a:solidFill>
              </a:rPr>
              <a:t> (kg TM/</a:t>
            </a:r>
            <a:r>
              <a:rPr lang="en-US" dirty="0" err="1">
                <a:solidFill>
                  <a:prstClr val="black"/>
                </a:solidFill>
              </a:rPr>
              <a:t>Kuh</a:t>
            </a:r>
            <a:r>
              <a:rPr lang="en-US" dirty="0">
                <a:solidFill>
                  <a:prstClr val="black"/>
                </a:solidFill>
              </a:rPr>
              <a:t>/Tag)</a:t>
            </a:r>
          </a:p>
        </p:txBody>
      </p:sp>
      <p:sp>
        <p:nvSpPr>
          <p:cNvPr id="21" name="Textfeld 20"/>
          <p:cNvSpPr txBox="1"/>
          <p:nvPr/>
        </p:nvSpPr>
        <p:spPr>
          <a:xfrm>
            <a:off x="5538115" y="1388969"/>
            <a:ext cx="2714269" cy="369332"/>
          </a:xfrm>
          <a:prstGeom prst="rect">
            <a:avLst/>
          </a:prstGeom>
          <a:solidFill>
            <a:schemeClr val="bg1"/>
          </a:solidFill>
        </p:spPr>
        <p:txBody>
          <a:bodyPr wrap="none" rtlCol="0">
            <a:spAutoFit/>
          </a:bodyPr>
          <a:lstStyle/>
          <a:p>
            <a:pPr defTabSz="457200"/>
            <a:r>
              <a:rPr lang="en-US" dirty="0" err="1">
                <a:solidFill>
                  <a:prstClr val="black"/>
                </a:solidFill>
              </a:rPr>
              <a:t>Milchleistung</a:t>
            </a:r>
            <a:r>
              <a:rPr lang="en-US" dirty="0">
                <a:solidFill>
                  <a:prstClr val="black"/>
                </a:solidFill>
              </a:rPr>
              <a:t> (kg/</a:t>
            </a:r>
            <a:r>
              <a:rPr lang="en-US" dirty="0" err="1">
                <a:solidFill>
                  <a:prstClr val="black"/>
                </a:solidFill>
              </a:rPr>
              <a:t>Kuh</a:t>
            </a:r>
            <a:r>
              <a:rPr lang="en-US" dirty="0">
                <a:solidFill>
                  <a:prstClr val="black"/>
                </a:solidFill>
              </a:rPr>
              <a:t>/Tag)</a:t>
            </a:r>
          </a:p>
        </p:txBody>
      </p:sp>
      <p:sp>
        <p:nvSpPr>
          <p:cNvPr id="22" name="Rechteck 21"/>
          <p:cNvSpPr/>
          <p:nvPr/>
        </p:nvSpPr>
        <p:spPr>
          <a:xfrm>
            <a:off x="259490" y="6400800"/>
            <a:ext cx="7441461" cy="349968"/>
          </a:xfrm>
          <a:prstGeom prst="rect">
            <a:avLst/>
          </a:prstGeom>
        </p:spPr>
        <p:txBody>
          <a:bodyPr wrap="none">
            <a:spAutoFit/>
          </a:bodyPr>
          <a:lstStyle/>
          <a:p>
            <a:pPr fontAlgn="base">
              <a:lnSpc>
                <a:spcPct val="93000"/>
              </a:lnSpc>
              <a:spcBef>
                <a:spcPct val="0"/>
              </a:spcBef>
              <a:spcAft>
                <a:spcPct val="0"/>
              </a:spcAft>
              <a:buClr>
                <a:srgbClr val="000000"/>
              </a:buClr>
              <a:buFontTx/>
              <a:buNone/>
              <a:defRPr/>
            </a:pPr>
            <a:r>
              <a:rPr lang="pl-PL" altLang="pl-PL" b="1" dirty="0" smtClean="0">
                <a:solidFill>
                  <a:srgbClr val="000000"/>
                </a:solidFill>
                <a:latin typeface="Tahoma" panose="020B0604030504040204" pitchFamily="34" charset="0"/>
                <a:ea typeface="Tahoma" panose="020B0604030504040204" pitchFamily="34" charset="0"/>
                <a:cs typeface="Tahoma" panose="020B0604030504040204" pitchFamily="34" charset="0"/>
              </a:rPr>
              <a:t>Lp</a:t>
            </a:r>
            <a:r>
              <a:rPr lang="de-DE" altLang="pl-PL"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pl-PL" b="1" i="1" dirty="0" smtClean="0">
                <a:solidFill>
                  <a:srgbClr val="000000"/>
                </a:solidFill>
                <a:latin typeface="Tahoma" panose="020B0604030504040204" pitchFamily="34" charset="0"/>
                <a:ea typeface="Tahoma" panose="020B0604030504040204" pitchFamily="34" charset="0"/>
                <a:cs typeface="Tahoma" panose="020B0604030504040204" pitchFamily="34" charset="0"/>
              </a:rPr>
              <a:t>L. perenne</a:t>
            </a:r>
            <a:r>
              <a:rPr lang="de-DE" altLang="pl-PL"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pl-PL" altLang="pl-PL" b="1" dirty="0" smtClean="0">
                <a:solidFill>
                  <a:srgbClr val="000000"/>
                </a:solidFill>
                <a:latin typeface="Tahoma" panose="020B0604030504040204" pitchFamily="34" charset="0"/>
                <a:ea typeface="Tahoma" panose="020B0604030504040204" pitchFamily="34" charset="0"/>
                <a:cs typeface="Tahoma" panose="020B0604030504040204" pitchFamily="34" charset="0"/>
              </a:rPr>
              <a:t>Fa</a:t>
            </a:r>
            <a:r>
              <a:rPr lang="de-DE" altLang="pl-PL"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pl-PL" b="1" i="1" dirty="0" smtClean="0">
                <a:solidFill>
                  <a:srgbClr val="000000"/>
                </a:solidFill>
                <a:latin typeface="Tahoma" panose="020B0604030504040204" pitchFamily="34" charset="0"/>
                <a:ea typeface="Tahoma" panose="020B0604030504040204" pitchFamily="34" charset="0"/>
                <a:cs typeface="Tahoma" panose="020B0604030504040204" pitchFamily="34" charset="0"/>
              </a:rPr>
              <a:t>F. arundinacea</a:t>
            </a:r>
            <a:r>
              <a:rPr lang="de-DE" altLang="pl-PL" b="1"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r>
              <a:rPr lang="pl-PL" altLang="pl-PL" b="1" dirty="0" smtClean="0">
                <a:solidFill>
                  <a:srgbClr val="000000"/>
                </a:solidFill>
                <a:latin typeface="Tahoma" panose="020B0604030504040204" pitchFamily="34" charset="0"/>
                <a:ea typeface="Tahoma" panose="020B0604030504040204" pitchFamily="34" charset="0"/>
                <a:cs typeface="Tahoma" panose="020B0604030504040204" pitchFamily="34" charset="0"/>
              </a:rPr>
              <a:t>Tr</a:t>
            </a:r>
            <a:r>
              <a:rPr lang="de-DE" altLang="pl-PL"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pl-PL" b="1" i="1" dirty="0" smtClean="0">
                <a:solidFill>
                  <a:srgbClr val="000000"/>
                </a:solidFill>
                <a:latin typeface="Tahoma" panose="020B0604030504040204" pitchFamily="34" charset="0"/>
                <a:ea typeface="Tahoma" panose="020B0604030504040204" pitchFamily="34" charset="0"/>
                <a:cs typeface="Tahoma" panose="020B0604030504040204" pitchFamily="34" charset="0"/>
              </a:rPr>
              <a:t>T. repens</a:t>
            </a:r>
            <a:r>
              <a:rPr lang="de-DE" altLang="pl-PL"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pl-PL" altLang="pl-PL" b="1" dirty="0" smtClean="0">
                <a:solidFill>
                  <a:srgbClr val="000000"/>
                </a:solidFill>
                <a:latin typeface="Tahoma" panose="020B0604030504040204" pitchFamily="34" charset="0"/>
                <a:ea typeface="Tahoma" panose="020B0604030504040204" pitchFamily="34" charset="0"/>
                <a:cs typeface="Tahoma" panose="020B0604030504040204" pitchFamily="34" charset="0"/>
              </a:rPr>
              <a:t>Tp</a:t>
            </a:r>
            <a:r>
              <a:rPr lang="de-DE" altLang="pl-PL"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altLang="pl-PL" b="1" i="1" dirty="0" smtClean="0">
                <a:solidFill>
                  <a:srgbClr val="000000"/>
                </a:solidFill>
                <a:latin typeface="Tahoma" panose="020B0604030504040204" pitchFamily="34" charset="0"/>
                <a:ea typeface="Tahoma" panose="020B0604030504040204" pitchFamily="34" charset="0"/>
                <a:cs typeface="Tahoma" panose="020B0604030504040204" pitchFamily="34" charset="0"/>
              </a:rPr>
              <a:t>T. pratense</a:t>
            </a:r>
            <a:endParaRPr lang="pl-PL" altLang="pl-PL" b="1"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9524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102001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734" y="7249"/>
            <a:ext cx="4571267" cy="3313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3" descr="F1020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511"/>
            <a:ext cx="4647504" cy="334111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4" descr="F10200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6497" y="3371822"/>
            <a:ext cx="4647504" cy="348617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5" descr="F10200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368891"/>
            <a:ext cx="4647504" cy="348910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6551" name="Text Box 7"/>
          <p:cNvSpPr txBox="1">
            <a:spLocks noChangeArrowheads="1"/>
          </p:cNvSpPr>
          <p:nvPr/>
        </p:nvSpPr>
        <p:spPr bwMode="auto">
          <a:xfrm>
            <a:off x="3124237" y="2996952"/>
            <a:ext cx="3200473" cy="699459"/>
          </a:xfrm>
          <a:prstGeom prst="rect">
            <a:avLst/>
          </a:prstGeom>
          <a:solidFill>
            <a:schemeClr val="tx1"/>
          </a:solidFill>
          <a:ln w="9525">
            <a:noFill/>
            <a:miter lim="800000"/>
            <a:headEnd/>
            <a:tailEnd/>
          </a:ln>
          <a:effectLst/>
        </p:spPr>
        <p:txBody>
          <a:bodyPr lIns="132987" tIns="132987" rIns="132987" bIns="132987">
            <a:spAutoFit/>
          </a:bodyPr>
          <a:lstStyle/>
          <a:p>
            <a:pPr algn="ctr" defTabSz="449263" eaLnBrk="0" fontAlgn="base" hangingPunct="0">
              <a:spcBef>
                <a:spcPct val="0"/>
              </a:spcBef>
              <a:spcAft>
                <a:spcPct val="0"/>
              </a:spcAft>
              <a:defRPr/>
            </a:pPr>
            <a:r>
              <a:rPr lang="de-DE" sz="2800" b="1" dirty="0">
                <a:solidFill>
                  <a:srgbClr val="006600"/>
                </a:solidFill>
                <a:latin typeface="Tahoma" panose="020B0604030504040204" pitchFamily="34" charset="0"/>
                <a:ea typeface="Tahoma" panose="020B0604030504040204" pitchFamily="34" charset="0"/>
                <a:cs typeface="Tahoma" panose="020B0604030504040204" pitchFamily="34" charset="0"/>
              </a:rPr>
              <a:t>Direktsaat</a:t>
            </a:r>
            <a:endParaRPr lang="pl-PL" sz="28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Obraz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094" y="29890"/>
            <a:ext cx="1514730" cy="3290621"/>
          </a:xfrm>
          <a:prstGeom prst="rect">
            <a:avLst/>
          </a:prstGeom>
        </p:spPr>
      </p:pic>
      <p:sp>
        <p:nvSpPr>
          <p:cNvPr id="8" name="Text Box 4"/>
          <p:cNvSpPr txBox="1">
            <a:spLocks noChangeArrowheads="1"/>
          </p:cNvSpPr>
          <p:nvPr/>
        </p:nvSpPr>
        <p:spPr bwMode="auto">
          <a:xfrm>
            <a:off x="2836911" y="659214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Fotografien</a:t>
            </a:r>
            <a:r>
              <a:rPr lang="pl-PL" altLang="pl-PL"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0964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0280" y="219075"/>
            <a:ext cx="6439227" cy="519080"/>
          </a:xfrm>
        </p:spPr>
        <p:txBody>
          <a:bodyPr/>
          <a:lstStyle/>
          <a:p>
            <a:r>
              <a:rPr lang="en-US" sz="2400" dirty="0">
                <a:solidFill>
                  <a:schemeClr val="tx1"/>
                </a:solidFill>
                <a:latin typeface="+mn-lt"/>
              </a:rPr>
              <a:t>Biologische Produktion in Schweden</a:t>
            </a:r>
            <a:endParaRPr lang="es-ES" sz="2400" dirty="0">
              <a:solidFill>
                <a:schemeClr val="tx1"/>
              </a:solidFill>
              <a:latin typeface="+mn-lt"/>
            </a:endParaRPr>
          </a:p>
        </p:txBody>
      </p:sp>
      <p:graphicFrame>
        <p:nvGraphicFramePr>
          <p:cNvPr id="3" name="Tabell 2"/>
          <p:cNvGraphicFramePr>
            <a:graphicFrameLocks noGrp="1"/>
          </p:cNvGraphicFramePr>
          <p:nvPr>
            <p:extLst>
              <p:ext uri="{D42A27DB-BD31-4B8C-83A1-F6EECF244321}">
                <p14:modId xmlns:p14="http://schemas.microsoft.com/office/powerpoint/2010/main" val="71796153"/>
              </p:ext>
            </p:extLst>
          </p:nvPr>
        </p:nvGraphicFramePr>
        <p:xfrm>
          <a:off x="230280" y="1018704"/>
          <a:ext cx="8567356" cy="4617702"/>
        </p:xfrm>
        <a:graphic>
          <a:graphicData uri="http://schemas.openxmlformats.org/drawingml/2006/table">
            <a:tbl>
              <a:tblPr firstRow="1" bandRow="1">
                <a:tableStyleId>{F5AB1C69-6EDB-4FF4-983F-18BD219EF322}</a:tableStyleId>
              </a:tblPr>
              <a:tblGrid>
                <a:gridCol w="5034861">
                  <a:extLst>
                    <a:ext uri="{9D8B030D-6E8A-4147-A177-3AD203B41FA5}">
                      <a16:colId xmlns:a16="http://schemas.microsoft.com/office/drawing/2014/main" val="20000"/>
                    </a:ext>
                  </a:extLst>
                </a:gridCol>
                <a:gridCol w="3532495">
                  <a:extLst>
                    <a:ext uri="{9D8B030D-6E8A-4147-A177-3AD203B41FA5}">
                      <a16:colId xmlns:a16="http://schemas.microsoft.com/office/drawing/2014/main" val="20001"/>
                    </a:ext>
                  </a:extLst>
                </a:gridCol>
              </a:tblGrid>
              <a:tr h="840745">
                <a:tc>
                  <a:txBody>
                    <a:bodyPr/>
                    <a:lstStyle/>
                    <a:p>
                      <a:pPr>
                        <a:spcAft>
                          <a:spcPts val="0"/>
                        </a:spcAft>
                      </a:pPr>
                      <a:r>
                        <a:rPr lang="en-GB" sz="1800" dirty="0">
                          <a:effectLst/>
                        </a:rPr>
                        <a:t>Biologische Produktion</a:t>
                      </a:r>
                      <a:endParaRPr lang="sv-SE" sz="1800" dirty="0">
                        <a:effectLst/>
                        <a:latin typeface="+mn-lt"/>
                        <a:ea typeface="Calibri"/>
                      </a:endParaRPr>
                    </a:p>
                  </a:txBody>
                  <a:tcPr marL="68580" marR="68580" marT="0" marB="0"/>
                </a:tc>
                <a:tc>
                  <a:txBody>
                    <a:bodyPr/>
                    <a:lstStyle/>
                    <a:p>
                      <a:pPr>
                        <a:spcAft>
                          <a:spcPts val="0"/>
                        </a:spcAft>
                        <a:tabLst>
                          <a:tab pos="232410" algn="dec"/>
                        </a:tabLst>
                      </a:pPr>
                      <a:r>
                        <a:rPr lang="en-GB" sz="1800">
                          <a:effectLst/>
                        </a:rPr>
                        <a:t>Anteil an der gesamten landwirtschaftlichen Fläche oder am Tierbestand (%)</a:t>
                      </a:r>
                      <a:endParaRPr lang="sv-SE" sz="1800">
                        <a:effectLst/>
                        <a:latin typeface="+mn-lt"/>
                        <a:ea typeface="Calibri"/>
                      </a:endParaRPr>
                    </a:p>
                  </a:txBody>
                  <a:tcPr marL="68580" marR="68580" marT="0" marB="0"/>
                </a:tc>
                <a:extLst>
                  <a:ext uri="{0D108BD9-81ED-4DB2-BD59-A6C34878D82A}">
                    <a16:rowId xmlns:a16="http://schemas.microsoft.com/office/drawing/2014/main" val="10000"/>
                  </a:ext>
                </a:extLst>
              </a:tr>
              <a:tr h="321646">
                <a:tc>
                  <a:txBody>
                    <a:bodyPr/>
                    <a:lstStyle/>
                    <a:p>
                      <a:pPr>
                        <a:spcAft>
                          <a:spcPts val="0"/>
                        </a:spcAft>
                      </a:pPr>
                      <a:r>
                        <a:rPr lang="en-GB" sz="1800">
                          <a:effectLst/>
                        </a:rPr>
                        <a:t>Gesamtfläche</a:t>
                      </a:r>
                      <a:endParaRPr lang="sv-SE" sz="1800">
                        <a:effectLst/>
                        <a:latin typeface="+mn-lt"/>
                        <a:ea typeface="Calibri"/>
                      </a:endParaRPr>
                    </a:p>
                  </a:txBody>
                  <a:tcPr marL="68580" marR="68580" marT="0" marB="0"/>
                </a:tc>
                <a:tc>
                  <a:txBody>
                    <a:bodyPr/>
                    <a:lstStyle/>
                    <a:p>
                      <a:pPr algn="ctr">
                        <a:spcAft>
                          <a:spcPts val="0"/>
                        </a:spcAft>
                        <a:tabLst>
                          <a:tab pos="201295" algn="dec"/>
                        </a:tabLst>
                      </a:pPr>
                      <a:r>
                        <a:rPr lang="en-GB" sz="1800" dirty="0">
                          <a:effectLst/>
                        </a:rPr>
                        <a:t>19.1</a:t>
                      </a: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560497">
                <a:tc>
                  <a:txBody>
                    <a:bodyPr/>
                    <a:lstStyle/>
                    <a:p>
                      <a:pPr>
                        <a:spcAft>
                          <a:spcPts val="0"/>
                        </a:spcAft>
                      </a:pPr>
                      <a:r>
                        <a:rPr lang="en-GB" sz="1800" dirty="0" err="1" smtClean="0">
                          <a:effectLst/>
                        </a:rPr>
                        <a:t>Getreide</a:t>
                      </a:r>
                      <a:r>
                        <a:rPr lang="en-GB" sz="1800" dirty="0" smtClean="0">
                          <a:effectLst/>
                        </a:rPr>
                        <a:t> </a:t>
                      </a:r>
                      <a:r>
                        <a:rPr lang="en-GB" sz="1800" dirty="0">
                          <a:effectLst/>
                        </a:rPr>
                        <a:t>(</a:t>
                      </a:r>
                      <a:r>
                        <a:rPr lang="en-GB" sz="1800" dirty="0" err="1">
                          <a:effectLst/>
                        </a:rPr>
                        <a:t>Weizen</a:t>
                      </a:r>
                      <a:r>
                        <a:rPr lang="en-GB" sz="1800" dirty="0">
                          <a:effectLst/>
                        </a:rPr>
                        <a:t>, </a:t>
                      </a:r>
                      <a:r>
                        <a:rPr lang="en-GB" sz="1800" dirty="0" err="1">
                          <a:effectLst/>
                        </a:rPr>
                        <a:t>Gerste</a:t>
                      </a:r>
                      <a:r>
                        <a:rPr lang="en-GB" sz="1800" dirty="0">
                          <a:effectLst/>
                        </a:rPr>
                        <a:t>, </a:t>
                      </a:r>
                      <a:r>
                        <a:rPr lang="en-GB" sz="1800" dirty="0" err="1">
                          <a:effectLst/>
                        </a:rPr>
                        <a:t>Hafer</a:t>
                      </a:r>
                      <a:r>
                        <a:rPr lang="en-GB" sz="1800" dirty="0">
                          <a:effectLst/>
                        </a:rPr>
                        <a:t>, </a:t>
                      </a:r>
                      <a:r>
                        <a:rPr lang="en-GB" sz="1800" dirty="0" err="1">
                          <a:effectLst/>
                        </a:rPr>
                        <a:t>Roggen</a:t>
                      </a:r>
                      <a:r>
                        <a:rPr lang="en-GB" sz="1800" dirty="0">
                          <a:effectLst/>
                        </a:rPr>
                        <a:t>, Triticale)</a:t>
                      </a:r>
                      <a:endParaRPr lang="sv-SE" sz="1800" dirty="0">
                        <a:effectLst/>
                        <a:latin typeface="+mn-lt"/>
                        <a:ea typeface="Calibri"/>
                      </a:endParaRPr>
                    </a:p>
                  </a:txBody>
                  <a:tcPr marL="68580" marR="68580" marT="0" marB="0"/>
                </a:tc>
                <a:tc>
                  <a:txBody>
                    <a:bodyPr/>
                    <a:lstStyle/>
                    <a:p>
                      <a:pPr algn="ctr">
                        <a:spcAft>
                          <a:spcPts val="0"/>
                        </a:spcAft>
                        <a:tabLst>
                          <a:tab pos="201295" algn="dec"/>
                        </a:tabLst>
                      </a:pPr>
                      <a:r>
                        <a:rPr lang="en-GB" sz="1800" dirty="0">
                          <a:effectLst/>
                        </a:rPr>
                        <a:t>9.5</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321646">
                <a:tc>
                  <a:txBody>
                    <a:bodyPr/>
                    <a:lstStyle/>
                    <a:p>
                      <a:pPr>
                        <a:spcAft>
                          <a:spcPts val="0"/>
                        </a:spcAft>
                      </a:pPr>
                      <a:r>
                        <a:rPr lang="en-GB" sz="1800">
                          <a:effectLst/>
                        </a:rPr>
                        <a:t>Futter (Hülsenfrüchte/Gras, Grünfutter, gepflügt) </a:t>
                      </a:r>
                      <a:endParaRPr lang="sv-SE" sz="1800">
                        <a:effectLst/>
                        <a:latin typeface="+mn-lt"/>
                        <a:ea typeface="Calibri"/>
                      </a:endParaRPr>
                    </a:p>
                  </a:txBody>
                  <a:tcPr marL="68580" marR="68580" marT="0" marB="0"/>
                </a:tc>
                <a:tc>
                  <a:txBody>
                    <a:bodyPr/>
                    <a:lstStyle/>
                    <a:p>
                      <a:pPr algn="ctr">
                        <a:spcAft>
                          <a:spcPts val="0"/>
                        </a:spcAft>
                        <a:tabLst>
                          <a:tab pos="201295" algn="dec"/>
                        </a:tabLst>
                      </a:pPr>
                      <a:r>
                        <a:rPr lang="en-GB" sz="1800" dirty="0">
                          <a:effectLst/>
                        </a:rPr>
                        <a:t>22.1</a:t>
                      </a: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321646">
                <a:tc>
                  <a:txBody>
                    <a:bodyPr/>
                    <a:lstStyle/>
                    <a:p>
                      <a:pPr>
                        <a:spcAft>
                          <a:spcPts val="0"/>
                        </a:spcAft>
                      </a:pPr>
                      <a:r>
                        <a:rPr lang="en-GB" sz="1800" dirty="0">
                          <a:effectLst/>
                        </a:rPr>
                        <a:t>Naturnahe Weide </a:t>
                      </a:r>
                      <a:endParaRPr lang="sv-SE" sz="1800" dirty="0">
                        <a:effectLst/>
                        <a:latin typeface="+mn-lt"/>
                        <a:ea typeface="Calibri"/>
                      </a:endParaRPr>
                    </a:p>
                  </a:txBody>
                  <a:tcPr marL="68580" marR="68580" marT="0" marB="0"/>
                </a:tc>
                <a:tc>
                  <a:txBody>
                    <a:bodyPr/>
                    <a:lstStyle/>
                    <a:p>
                      <a:pPr algn="ctr">
                        <a:spcAft>
                          <a:spcPts val="0"/>
                        </a:spcAft>
                        <a:tabLst>
                          <a:tab pos="201295" algn="dec"/>
                        </a:tabLst>
                      </a:pPr>
                      <a:r>
                        <a:rPr lang="en-GB" sz="1800" dirty="0">
                          <a:effectLst/>
                        </a:rPr>
                        <a:t>24.6</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321646">
                <a:tc>
                  <a:txBody>
                    <a:bodyPr/>
                    <a:lstStyle/>
                    <a:p>
                      <a:pPr>
                        <a:spcAft>
                          <a:spcPts val="0"/>
                        </a:spcAft>
                      </a:pPr>
                      <a:r>
                        <a:rPr lang="en-GB" sz="1800" dirty="0">
                          <a:effectLst/>
                        </a:rPr>
                        <a:t> </a:t>
                      </a:r>
                      <a:endParaRPr lang="sv-SE" sz="1800" dirty="0">
                        <a:effectLst/>
                        <a:latin typeface="+mn-lt"/>
                        <a:ea typeface="Calibri"/>
                      </a:endParaRPr>
                    </a:p>
                  </a:txBody>
                  <a:tcPr marL="68580" marR="68580" marT="0" marB="0"/>
                </a:tc>
                <a:tc>
                  <a:txBody>
                    <a:bodyPr/>
                    <a:lstStyle/>
                    <a:p>
                      <a:pPr algn="ctr">
                        <a:spcAft>
                          <a:spcPts val="0"/>
                        </a:spcAft>
                        <a:tabLst>
                          <a:tab pos="201295" algn="dec"/>
                        </a:tabLst>
                      </a:pPr>
                      <a:r>
                        <a:rPr lang="en-GB" sz="1800" dirty="0">
                          <a:effectLst/>
                        </a:rPr>
                        <a:t> </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321646">
                <a:tc>
                  <a:txBody>
                    <a:bodyPr/>
                    <a:lstStyle/>
                    <a:p>
                      <a:pPr>
                        <a:spcAft>
                          <a:spcPts val="0"/>
                        </a:spcAft>
                      </a:pPr>
                      <a:r>
                        <a:rPr lang="en-GB" sz="1800">
                          <a:effectLst/>
                        </a:rPr>
                        <a:t>Milchkühe</a:t>
                      </a:r>
                      <a:endParaRPr lang="sv-SE" sz="1800">
                        <a:effectLst/>
                        <a:latin typeface="+mn-lt"/>
                        <a:ea typeface="Calibri"/>
                      </a:endParaRPr>
                    </a:p>
                  </a:txBody>
                  <a:tcPr marL="68580" marR="68580" marT="0" marB="0"/>
                </a:tc>
                <a:tc>
                  <a:txBody>
                    <a:bodyPr/>
                    <a:lstStyle/>
                    <a:p>
                      <a:pPr algn="ctr">
                        <a:spcAft>
                          <a:spcPts val="0"/>
                        </a:spcAft>
                        <a:tabLst>
                          <a:tab pos="201295" algn="dec"/>
                        </a:tabLst>
                      </a:pPr>
                      <a:r>
                        <a:rPr lang="en-GB" sz="1800" dirty="0">
                          <a:effectLst/>
                        </a:rPr>
                        <a:t>16.4</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r h="321646">
                <a:tc>
                  <a:txBody>
                    <a:bodyPr/>
                    <a:lstStyle/>
                    <a:p>
                      <a:pPr>
                        <a:spcAft>
                          <a:spcPts val="0"/>
                        </a:spcAft>
                      </a:pPr>
                      <a:r>
                        <a:rPr lang="en-GB" sz="1800" dirty="0" err="1" smtClean="0">
                          <a:effectLst/>
                        </a:rPr>
                        <a:t>Mutterkühe</a:t>
                      </a:r>
                      <a:r>
                        <a:rPr lang="en-GB" sz="1800" dirty="0" smtClean="0">
                          <a:effectLst/>
                        </a:rPr>
                        <a:t>, </a:t>
                      </a:r>
                      <a:r>
                        <a:rPr lang="en-GB" sz="1800" dirty="0" err="1" smtClean="0">
                          <a:effectLst/>
                        </a:rPr>
                        <a:t>Masttiere</a:t>
                      </a:r>
                      <a:endParaRPr lang="sv-SE" sz="1800" dirty="0">
                        <a:effectLst/>
                        <a:latin typeface="+mn-lt"/>
                        <a:ea typeface="Calibri"/>
                      </a:endParaRPr>
                    </a:p>
                  </a:txBody>
                  <a:tcPr marL="68580" marR="68580" marT="0" marB="0"/>
                </a:tc>
                <a:tc>
                  <a:txBody>
                    <a:bodyPr/>
                    <a:lstStyle/>
                    <a:p>
                      <a:pPr algn="ctr">
                        <a:spcAft>
                          <a:spcPts val="0"/>
                        </a:spcAft>
                        <a:tabLst>
                          <a:tab pos="201295" algn="dec"/>
                        </a:tabLst>
                      </a:pPr>
                      <a:r>
                        <a:rPr lang="en-GB" sz="1800" dirty="0">
                          <a:effectLst/>
                        </a:rPr>
                        <a:t>33.7</a:t>
                      </a:r>
                      <a:endParaRPr lang="sv-SE" sz="1800" dirty="0">
                        <a:effectLst/>
                        <a:latin typeface="+mn-lt"/>
                        <a:ea typeface="Calibri"/>
                      </a:endParaRPr>
                    </a:p>
                  </a:txBody>
                  <a:tcPr marL="68580" marR="68580" marT="0" marB="0"/>
                </a:tc>
                <a:extLst>
                  <a:ext uri="{0D108BD9-81ED-4DB2-BD59-A6C34878D82A}">
                    <a16:rowId xmlns:a16="http://schemas.microsoft.com/office/drawing/2014/main" val="10007"/>
                  </a:ext>
                </a:extLst>
              </a:tr>
              <a:tr h="321646">
                <a:tc>
                  <a:txBody>
                    <a:bodyPr/>
                    <a:lstStyle/>
                    <a:p>
                      <a:pPr>
                        <a:spcAft>
                          <a:spcPts val="0"/>
                        </a:spcAft>
                      </a:pPr>
                      <a:r>
                        <a:rPr lang="en-GB" sz="1800">
                          <a:effectLst/>
                        </a:rPr>
                        <a:t>Schafe</a:t>
                      </a:r>
                      <a:endParaRPr lang="sv-SE" sz="1800">
                        <a:effectLst/>
                        <a:latin typeface="+mn-lt"/>
                        <a:ea typeface="Calibri"/>
                      </a:endParaRPr>
                    </a:p>
                  </a:txBody>
                  <a:tcPr marL="68580" marR="68580" marT="0" marB="0"/>
                </a:tc>
                <a:tc>
                  <a:txBody>
                    <a:bodyPr/>
                    <a:lstStyle/>
                    <a:p>
                      <a:pPr algn="ctr">
                        <a:spcAft>
                          <a:spcPts val="0"/>
                        </a:spcAft>
                        <a:tabLst>
                          <a:tab pos="201295" algn="dec"/>
                        </a:tabLst>
                      </a:pPr>
                      <a:r>
                        <a:rPr lang="en-GB" sz="1800" dirty="0">
                          <a:effectLst/>
                        </a:rPr>
                        <a:t>20.9</a:t>
                      </a:r>
                      <a:endParaRPr lang="sv-SE" sz="1800" dirty="0">
                        <a:effectLst/>
                        <a:latin typeface="+mn-lt"/>
                        <a:ea typeface="Calibri"/>
                      </a:endParaRPr>
                    </a:p>
                  </a:txBody>
                  <a:tcPr marL="68580" marR="68580" marT="0" marB="0"/>
                </a:tc>
                <a:extLst>
                  <a:ext uri="{0D108BD9-81ED-4DB2-BD59-A6C34878D82A}">
                    <a16:rowId xmlns:a16="http://schemas.microsoft.com/office/drawing/2014/main" val="10008"/>
                  </a:ext>
                </a:extLst>
              </a:tr>
              <a:tr h="321646">
                <a:tc>
                  <a:txBody>
                    <a:bodyPr/>
                    <a:lstStyle/>
                    <a:p>
                      <a:pPr>
                        <a:spcAft>
                          <a:spcPts val="0"/>
                        </a:spcAft>
                      </a:pPr>
                      <a:r>
                        <a:rPr lang="en-GB" sz="1800">
                          <a:effectLst/>
                        </a:rPr>
                        <a:t>Schweine</a:t>
                      </a:r>
                      <a:endParaRPr lang="sv-SE" sz="1800">
                        <a:effectLst/>
                        <a:latin typeface="+mn-lt"/>
                        <a:ea typeface="Calibri"/>
                      </a:endParaRPr>
                    </a:p>
                  </a:txBody>
                  <a:tcPr marL="68580" marR="68580" marT="0" marB="0"/>
                </a:tc>
                <a:tc>
                  <a:txBody>
                    <a:bodyPr/>
                    <a:lstStyle/>
                    <a:p>
                      <a:pPr algn="ctr">
                        <a:spcAft>
                          <a:spcPts val="0"/>
                        </a:spcAft>
                        <a:tabLst>
                          <a:tab pos="201295" algn="dec"/>
                        </a:tabLst>
                      </a:pPr>
                      <a:r>
                        <a:rPr lang="en-GB" sz="1800" dirty="0">
                          <a:effectLst/>
                        </a:rPr>
                        <a:t>2.3</a:t>
                      </a:r>
                      <a:endParaRPr lang="sv-SE" sz="1800" dirty="0">
                        <a:effectLst/>
                        <a:latin typeface="+mn-lt"/>
                        <a:ea typeface="Calibri"/>
                      </a:endParaRPr>
                    </a:p>
                  </a:txBody>
                  <a:tcPr marL="68580" marR="68580" marT="0" marB="0"/>
                </a:tc>
                <a:extLst>
                  <a:ext uri="{0D108BD9-81ED-4DB2-BD59-A6C34878D82A}">
                    <a16:rowId xmlns:a16="http://schemas.microsoft.com/office/drawing/2014/main" val="10009"/>
                  </a:ext>
                </a:extLst>
              </a:tr>
              <a:tr h="321646">
                <a:tc>
                  <a:txBody>
                    <a:bodyPr/>
                    <a:lstStyle/>
                    <a:p>
                      <a:pPr>
                        <a:spcAft>
                          <a:spcPts val="0"/>
                        </a:spcAft>
                      </a:pPr>
                      <a:r>
                        <a:rPr lang="en-GB" sz="1800" dirty="0">
                          <a:effectLst/>
                        </a:rPr>
                        <a:t>Legehennen</a:t>
                      </a:r>
                      <a:endParaRPr lang="sv-SE" sz="1800" dirty="0">
                        <a:effectLst/>
                        <a:latin typeface="+mn-lt"/>
                        <a:ea typeface="Calibri"/>
                      </a:endParaRPr>
                    </a:p>
                  </a:txBody>
                  <a:tcPr marL="68580" marR="68580" marT="0" marB="0"/>
                </a:tc>
                <a:tc>
                  <a:txBody>
                    <a:bodyPr/>
                    <a:lstStyle/>
                    <a:p>
                      <a:pPr algn="ctr">
                        <a:spcAft>
                          <a:spcPts val="0"/>
                        </a:spcAft>
                        <a:tabLst>
                          <a:tab pos="201295" algn="dec"/>
                        </a:tabLst>
                      </a:pPr>
                      <a:r>
                        <a:rPr lang="en-GB" sz="1800" dirty="0">
                          <a:effectLst/>
                        </a:rPr>
                        <a:t>17.0</a:t>
                      </a:r>
                      <a:endParaRPr lang="sv-SE" sz="1800" dirty="0">
                        <a:effectLst/>
                        <a:latin typeface="+mn-lt"/>
                        <a:ea typeface="Calibri"/>
                      </a:endParaRPr>
                    </a:p>
                  </a:txBody>
                  <a:tcPr marL="68580" marR="68580" marT="0" marB="0"/>
                </a:tc>
                <a:extLst>
                  <a:ext uri="{0D108BD9-81ED-4DB2-BD59-A6C34878D82A}">
                    <a16:rowId xmlns:a16="http://schemas.microsoft.com/office/drawing/2014/main" val="10010"/>
                  </a:ext>
                </a:extLst>
              </a:tr>
              <a:tr h="321646">
                <a:tc>
                  <a:txBody>
                    <a:bodyPr/>
                    <a:lstStyle/>
                    <a:p>
                      <a:pPr>
                        <a:spcAft>
                          <a:spcPts val="0"/>
                        </a:spcAft>
                      </a:pPr>
                      <a:r>
                        <a:rPr lang="en-GB" sz="1800" dirty="0">
                          <a:effectLst/>
                        </a:rPr>
                        <a:t>Masthühner</a:t>
                      </a:r>
                      <a:endParaRPr lang="sv-SE" sz="1800" dirty="0">
                        <a:effectLst/>
                        <a:latin typeface="+mn-lt"/>
                        <a:ea typeface="Calibri"/>
                      </a:endParaRPr>
                    </a:p>
                  </a:txBody>
                  <a:tcPr marL="68580" marR="68580" marT="0" marB="0"/>
                </a:tc>
                <a:tc>
                  <a:txBody>
                    <a:bodyPr/>
                    <a:lstStyle/>
                    <a:p>
                      <a:pPr algn="ctr">
                        <a:spcAft>
                          <a:spcPts val="0"/>
                        </a:spcAft>
                        <a:tabLst>
                          <a:tab pos="201295" algn="dec"/>
                        </a:tabLst>
                      </a:pPr>
                      <a:r>
                        <a:rPr lang="en-GB" sz="1800" dirty="0">
                          <a:effectLst/>
                        </a:rPr>
                        <a:t>1.9</a:t>
                      </a:r>
                      <a:endParaRPr lang="sv-SE" sz="1800" dirty="0">
                        <a:effectLst/>
                        <a:latin typeface="+mn-lt"/>
                        <a:ea typeface="Calibri"/>
                      </a:endParaRPr>
                    </a:p>
                  </a:txBody>
                  <a:tcPr marL="68580" marR="68580" marT="0" marB="0"/>
                </a:tc>
                <a:extLst>
                  <a:ext uri="{0D108BD9-81ED-4DB2-BD59-A6C34878D82A}">
                    <a16:rowId xmlns:a16="http://schemas.microsoft.com/office/drawing/2014/main" val="10011"/>
                  </a:ext>
                </a:extLst>
              </a:tr>
            </a:tbl>
          </a:graphicData>
        </a:graphic>
      </p:graphicFrame>
      <p:sp>
        <p:nvSpPr>
          <p:cNvPr id="5" name="Rectangle 7"/>
          <p:cNvSpPr>
            <a:spLocks noChangeArrowheads="1"/>
          </p:cNvSpPr>
          <p:nvPr/>
        </p:nvSpPr>
        <p:spPr bwMode="auto">
          <a:xfrm>
            <a:off x="611187" y="5562600"/>
            <a:ext cx="81518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lvl="1" indent="-273050" defTabSz="457200">
              <a:spcBef>
                <a:spcPct val="20000"/>
              </a:spcBef>
              <a:buSzPct val="130000"/>
              <a:buFont typeface="Arial" charset="0"/>
              <a:buChar char="•"/>
              <a:tabLst>
                <a:tab pos="3138488" algn="l"/>
              </a:tabLst>
              <a:defRPr/>
            </a:pPr>
            <a:r>
              <a:rPr lang="en-GB" sz="2000" dirty="0">
                <a:solidFill>
                  <a:prstClr val="black"/>
                </a:solidFill>
              </a:rPr>
              <a:t>Zunehmend in allen Bereichen</a:t>
            </a:r>
          </a:p>
          <a:p>
            <a:pPr marL="273050" lvl="1" indent="-273050" defTabSz="457200">
              <a:spcBef>
                <a:spcPct val="20000"/>
              </a:spcBef>
              <a:buSzPct val="130000"/>
              <a:buFont typeface="Arial" charset="0"/>
              <a:buChar char="•"/>
              <a:tabLst>
                <a:tab pos="3138488" algn="l"/>
              </a:tabLst>
              <a:defRPr/>
            </a:pPr>
            <a:r>
              <a:rPr lang="en-GB" sz="2000" dirty="0">
                <a:solidFill>
                  <a:prstClr val="black"/>
                </a:solidFill>
              </a:rPr>
              <a:t>Besonders ausgeprägt bei der Futtermittel- und Rinderproduktion</a:t>
            </a:r>
            <a:endParaRPr lang="en-GB" sz="2000" dirty="0">
              <a:solidFill>
                <a:prstClr val="black"/>
              </a:solidFill>
              <a:latin typeface="Calibri"/>
            </a:endParaRPr>
          </a:p>
        </p:txBody>
      </p:sp>
      <p:sp>
        <p:nvSpPr>
          <p:cNvPr id="6" name="Rektangel 5"/>
          <p:cNvSpPr/>
          <p:nvPr/>
        </p:nvSpPr>
        <p:spPr>
          <a:xfrm>
            <a:off x="5241808" y="6550223"/>
            <a:ext cx="2855397" cy="307777"/>
          </a:xfrm>
          <a:prstGeom prst="rect">
            <a:avLst/>
          </a:prstGeom>
        </p:spPr>
        <p:txBody>
          <a:bodyPr wrap="none">
            <a:spAutoFit/>
          </a:bodyPr>
          <a:lstStyle/>
          <a:p>
            <a:pPr defTabSz="457200">
              <a:defRPr/>
            </a:pPr>
            <a:r>
              <a:rPr lang="en-GB" sz="1400" dirty="0">
                <a:solidFill>
                  <a:prstClr val="black"/>
                </a:solidFill>
              </a:rPr>
              <a:t>(Schwedisches Landwirtschaftsministerium, 2018)</a:t>
            </a:r>
            <a:endParaRPr lang="sv-SE" sz="1400" dirty="0">
              <a:solidFill>
                <a:prstClr val="black"/>
              </a:solidFill>
            </a:endParaRPr>
          </a:p>
        </p:txBody>
      </p:sp>
    </p:spTree>
    <p:extLst>
      <p:ext uri="{BB962C8B-B14F-4D97-AF65-F5344CB8AC3E}">
        <p14:creationId xmlns:p14="http://schemas.microsoft.com/office/powerpoint/2010/main" val="238552061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9" descr="IMG_802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05644"/>
            <a:ext cx="9142086" cy="575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1115616" y="44624"/>
            <a:ext cx="5760640" cy="1007235"/>
          </a:xfrm>
          <a:prstGeom prst="rect">
            <a:avLst/>
          </a:prstGeom>
          <a:noFill/>
          <a:ln w="9525">
            <a:noFill/>
            <a:miter lim="800000"/>
            <a:headEnd/>
            <a:tailEnd/>
          </a:ln>
          <a:effectLst/>
        </p:spPr>
        <p:txBody>
          <a:bodyPr wrap="square" lIns="132987" tIns="132987" rIns="132987" bIns="132987">
            <a:spAutoFit/>
          </a:bodyPr>
          <a:lstStyle/>
          <a:p>
            <a:pPr defTabSz="449263" eaLnBrk="0" fontAlgn="base" hangingPunct="0">
              <a:spcBef>
                <a:spcPct val="0"/>
              </a:spcBef>
              <a:spcAft>
                <a:spcPct val="0"/>
              </a:spcAft>
              <a:defRPr/>
            </a:pPr>
            <a:r>
              <a:rPr lang="en-US" sz="2400" b="1" dirty="0">
                <a:solidFill>
                  <a:srgbClr val="006600"/>
                </a:solidFill>
                <a:latin typeface="Tahoma" panose="020B0604030504040204" pitchFamily="34" charset="0"/>
                <a:ea typeface="Tahoma" panose="020B0604030504040204" pitchFamily="34" charset="0"/>
                <a:cs typeface="Tahoma" panose="020B0604030504040204" pitchFamily="34" charset="0"/>
              </a:rPr>
              <a:t>Sanierung von </a:t>
            </a:r>
            <a:r>
              <a:rPr lang="en-US" sz="24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Grünland</a:t>
            </a:r>
            <a:r>
              <a:rPr lang="pl-PL" sz="24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sz="2400" b="1" dirty="0">
                <a:solidFill>
                  <a:srgbClr val="006600"/>
                </a:solidFill>
                <a:latin typeface="Tahoma" panose="020B0604030504040204" pitchFamily="34" charset="0"/>
                <a:ea typeface="Tahoma" panose="020B0604030504040204" pitchFamily="34" charset="0"/>
                <a:cs typeface="Tahoma" panose="020B0604030504040204" pitchFamily="34" charset="0"/>
              </a:rPr>
              <a:t>mit</a:t>
            </a:r>
            <a:r>
              <a:rPr lang="en-US" sz="2400" b="1" dirty="0" err="1">
                <a:solidFill>
                  <a:srgbClr val="006600"/>
                </a:solidFill>
                <a:latin typeface="Tahoma" panose="020B0604030504040204" pitchFamily="34" charset="0"/>
                <a:ea typeface="Tahoma" panose="020B0604030504040204" pitchFamily="34" charset="0"/>
                <a:cs typeface="Tahoma" panose="020B0604030504040204" pitchFamily="34" charset="0"/>
              </a:rPr>
              <a:t>hilfe</a:t>
            </a:r>
            <a:r>
              <a:rPr lang="en-US" sz="24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6600"/>
                </a:solidFill>
                <a:latin typeface="Tahoma" panose="020B0604030504040204" pitchFamily="34" charset="0"/>
                <a:ea typeface="Tahoma" panose="020B0604030504040204" pitchFamily="34" charset="0"/>
                <a:cs typeface="Tahoma" panose="020B0604030504040204" pitchFamily="34" charset="0"/>
              </a:rPr>
              <a:t>einer</a:t>
            </a:r>
            <a:r>
              <a:rPr lang="en-US" sz="2400" b="1" dirty="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6600"/>
                </a:solidFill>
                <a:latin typeface="Tahoma" panose="020B0604030504040204" pitchFamily="34" charset="0"/>
                <a:ea typeface="Tahoma" panose="020B0604030504040204" pitchFamily="34" charset="0"/>
                <a:cs typeface="Tahoma" panose="020B0604030504040204" pitchFamily="34" charset="0"/>
              </a:rPr>
              <a:t>Horsch</a:t>
            </a:r>
            <a:r>
              <a:rPr lang="en-US" sz="2400" b="1" dirty="0">
                <a:solidFill>
                  <a:srgbClr val="006600"/>
                </a:solidFill>
                <a:latin typeface="Tahoma" panose="020B0604030504040204" pitchFamily="34" charset="0"/>
                <a:ea typeface="Tahoma" panose="020B0604030504040204" pitchFamily="34" charset="0"/>
                <a:cs typeface="Tahoma" panose="020B0604030504040204" pitchFamily="34" charset="0"/>
              </a:rPr>
              <a:t> Direktsaatmaschine</a:t>
            </a:r>
            <a:endParaRPr lang="pl-PL" sz="24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 Box 4"/>
          <p:cNvSpPr txBox="1">
            <a:spLocks noChangeArrowheads="1"/>
          </p:cNvSpPr>
          <p:nvPr/>
        </p:nvSpPr>
        <p:spPr bwMode="auto">
          <a:xfrm>
            <a:off x="7192470" y="6592142"/>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Foto</a:t>
            </a:r>
            <a:r>
              <a:rPr lang="pl-PL" altLang="pl-PL" sz="1000" i="1" dirty="0" smtClean="0">
                <a:solidFill>
                  <a:prstClr val="white"/>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2831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468312" y="2276874"/>
            <a:ext cx="6551959" cy="1470025"/>
          </a:xfrm>
        </p:spPr>
        <p:txBody>
          <a:bodyPr/>
          <a:lstStyle/>
          <a:p>
            <a:r>
              <a:rPr lang="pl-P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Grünlanddüngung</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29657596"/>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1" y="116632"/>
            <a:ext cx="5544615" cy="936104"/>
          </a:xfrm>
        </p:spPr>
        <p:txBody>
          <a:bodyPr/>
          <a:lstStyle/>
          <a:p>
            <a:r>
              <a:rPr lang="en-US" altLang="pl-PL" sz="2800" b="1" dirty="0">
                <a:solidFill>
                  <a:srgbClr val="006600"/>
                </a:solidFill>
                <a:latin typeface="Tahoma" panose="020B0604030504040204" pitchFamily="34" charset="0"/>
                <a:ea typeface="Tahoma" panose="020B0604030504040204" pitchFamily="34" charset="0"/>
                <a:cs typeface="Tahoma" panose="020B0604030504040204" pitchFamily="34" charset="0"/>
              </a:rPr>
              <a:t>Grundlagen der Stickstoff-Grünlanddüngung</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Symbol zastępczy zawartości 2"/>
          <p:cNvSpPr>
            <a:spLocks noGrp="1"/>
          </p:cNvSpPr>
          <p:nvPr>
            <p:ph idx="1"/>
          </p:nvPr>
        </p:nvSpPr>
        <p:spPr>
          <a:xfrm>
            <a:off x="457968" y="1556793"/>
            <a:ext cx="8218488" cy="4539207"/>
          </a:xfrm>
        </p:spPr>
        <p:txBody>
          <a:bodyPr/>
          <a:lstStyle/>
          <a:p>
            <a:pPr>
              <a:spcBef>
                <a:spcPts val="600"/>
              </a:spcBef>
              <a:spcAft>
                <a:spcPts val="600"/>
              </a:spcAft>
            </a:pPr>
            <a:r>
              <a:rPr lang="pl-PL" sz="2800" dirty="0"/>
              <a:t>Dosisreduktion auf </a:t>
            </a:r>
            <a:r>
              <a:rPr lang="de-DE" sz="2800" dirty="0" smtClean="0"/>
              <a:t>Moor</a:t>
            </a:r>
            <a:r>
              <a:rPr lang="pl-PL" sz="2800" dirty="0" smtClean="0"/>
              <a:t>böden</a:t>
            </a:r>
            <a:endParaRPr lang="pl-PL" altLang="pl-PL" sz="2800" dirty="0"/>
          </a:p>
          <a:p>
            <a:pPr>
              <a:spcBef>
                <a:spcPts val="600"/>
              </a:spcBef>
              <a:spcAft>
                <a:spcPts val="600"/>
              </a:spcAft>
            </a:pPr>
            <a:r>
              <a:rPr lang="en-US" altLang="pl-PL" sz="2800" dirty="0" err="1" smtClean="0"/>
              <a:t>Maximale</a:t>
            </a:r>
            <a:r>
              <a:rPr lang="en-US" altLang="pl-PL" sz="2800" dirty="0" smtClean="0"/>
              <a:t> </a:t>
            </a:r>
            <a:r>
              <a:rPr lang="en-US" altLang="pl-PL" sz="2800" dirty="0" err="1" smtClean="0"/>
              <a:t>Düngehöhe</a:t>
            </a:r>
            <a:r>
              <a:rPr lang="en-US" altLang="pl-PL" sz="2800" dirty="0" smtClean="0"/>
              <a:t>: </a:t>
            </a:r>
            <a:r>
              <a:rPr lang="en-US" altLang="pl-PL" sz="2800" dirty="0" err="1" smtClean="0"/>
              <a:t>Grenzertrag</a:t>
            </a:r>
            <a:r>
              <a:rPr lang="en-US" altLang="pl-PL" sz="2800" dirty="0" smtClean="0"/>
              <a:t> </a:t>
            </a:r>
            <a:r>
              <a:rPr lang="pl-PL" altLang="pl-PL" sz="2800" dirty="0" smtClean="0"/>
              <a:t>von 1 kg Stickstoff</a:t>
            </a:r>
            <a:r>
              <a:rPr lang="en-US" altLang="pl-PL" sz="2800" dirty="0"/>
              <a:t> </a:t>
            </a:r>
            <a:r>
              <a:rPr lang="en-US" altLang="pl-PL" sz="2800" dirty="0" err="1" smtClean="0"/>
              <a:t>sollte</a:t>
            </a:r>
            <a:r>
              <a:rPr lang="en-US" altLang="pl-PL" sz="2800" dirty="0" smtClean="0"/>
              <a:t> </a:t>
            </a:r>
            <a:r>
              <a:rPr lang="en-US" altLang="pl-PL" sz="2800" dirty="0" err="1" smtClean="0"/>
              <a:t>nicht</a:t>
            </a:r>
            <a:r>
              <a:rPr lang="en-US" altLang="pl-PL" sz="2800" dirty="0" smtClean="0"/>
              <a:t> </a:t>
            </a:r>
            <a:r>
              <a:rPr lang="en-US" altLang="pl-PL" sz="2800" dirty="0"/>
              <a:t>weniger als 10 kg T</a:t>
            </a:r>
            <a:r>
              <a:rPr lang="pl-PL" altLang="pl-PL" sz="2800" dirty="0" smtClean="0"/>
              <a:t>M</a:t>
            </a:r>
            <a:r>
              <a:rPr lang="de-DE" altLang="pl-PL" sz="2800" dirty="0" smtClean="0"/>
              <a:t> erbringen</a:t>
            </a:r>
            <a:endParaRPr lang="pl-PL" altLang="pl-PL" sz="2800" dirty="0"/>
          </a:p>
          <a:p>
            <a:pPr>
              <a:spcBef>
                <a:spcPts val="600"/>
              </a:spcBef>
              <a:spcAft>
                <a:spcPts val="600"/>
              </a:spcAft>
            </a:pPr>
            <a:r>
              <a:rPr lang="en-US" altLang="pl-PL" sz="2800" dirty="0" smtClean="0"/>
              <a:t>Reduzierung </a:t>
            </a:r>
            <a:r>
              <a:rPr lang="en-US" altLang="pl-PL" sz="2800" dirty="0"/>
              <a:t>der </a:t>
            </a:r>
            <a:r>
              <a:rPr lang="en-US" altLang="pl-PL" sz="2800" dirty="0" err="1" smtClean="0"/>
              <a:t>Düngung</a:t>
            </a:r>
            <a:r>
              <a:rPr lang="en-US" altLang="pl-PL" sz="2800" dirty="0" smtClean="0"/>
              <a:t> um den </a:t>
            </a:r>
            <a:r>
              <a:rPr lang="en-US" altLang="pl-PL" sz="2800" dirty="0" err="1" smtClean="0"/>
              <a:t>Leguminosenanteil</a:t>
            </a:r>
            <a:r>
              <a:rPr lang="en-US" altLang="pl-PL" sz="2800" dirty="0" smtClean="0"/>
              <a:t> (1</a:t>
            </a:r>
            <a:r>
              <a:rPr lang="en-US" altLang="pl-PL" sz="2800" dirty="0"/>
              <a:t>% </a:t>
            </a:r>
            <a:r>
              <a:rPr lang="en-US" altLang="pl-PL" sz="2800" dirty="0" err="1" smtClean="0"/>
              <a:t>Leguminosen</a:t>
            </a:r>
            <a:r>
              <a:rPr lang="en-US" altLang="pl-PL" sz="2800" dirty="0" smtClean="0"/>
              <a:t> im </a:t>
            </a:r>
            <a:r>
              <a:rPr lang="en-US" altLang="pl-PL" sz="2800" dirty="0" err="1" smtClean="0"/>
              <a:t>Bestand</a:t>
            </a:r>
            <a:r>
              <a:rPr lang="en-US" altLang="pl-PL" sz="2800" dirty="0" smtClean="0"/>
              <a:t> </a:t>
            </a:r>
            <a:r>
              <a:rPr lang="en-US" altLang="pl-PL" sz="2800" dirty="0" err="1" smtClean="0"/>
              <a:t>fixieren</a:t>
            </a:r>
            <a:r>
              <a:rPr lang="en-US" altLang="pl-PL" sz="2800" dirty="0" smtClean="0"/>
              <a:t> 3-5 kg N/ha)</a:t>
            </a:r>
            <a:endParaRPr lang="pl-PL" altLang="pl-PL" sz="2800" dirty="0"/>
          </a:p>
          <a:p>
            <a:pPr>
              <a:spcBef>
                <a:spcPts val="600"/>
              </a:spcBef>
              <a:spcAft>
                <a:spcPts val="600"/>
              </a:spcAft>
            </a:pPr>
            <a:r>
              <a:rPr lang="en-US" altLang="pl-PL" sz="2800" dirty="0" err="1" smtClean="0"/>
              <a:t>Verteilung</a:t>
            </a:r>
            <a:r>
              <a:rPr lang="en-US" altLang="pl-PL" sz="2800" dirty="0" smtClean="0"/>
              <a:t> </a:t>
            </a:r>
            <a:r>
              <a:rPr lang="en-US" altLang="pl-PL" sz="2800" dirty="0"/>
              <a:t>der </a:t>
            </a:r>
            <a:r>
              <a:rPr lang="en-US" altLang="pl-PL" sz="2800" dirty="0" err="1" smtClean="0"/>
              <a:t>Stickstoff-Jahresdüngung</a:t>
            </a:r>
            <a:r>
              <a:rPr lang="en-US" altLang="pl-PL" sz="2800" dirty="0" smtClean="0"/>
              <a:t> (</a:t>
            </a:r>
            <a:r>
              <a:rPr lang="pl-PL" altLang="pl-PL" sz="2800" dirty="0" smtClean="0"/>
              <a:t>max. </a:t>
            </a:r>
            <a:r>
              <a:rPr lang="en-US" altLang="pl-PL" sz="2800" dirty="0" smtClean="0"/>
              <a:t>60-70 kg/ha</a:t>
            </a:r>
            <a:r>
              <a:rPr lang="pl-PL" altLang="pl-PL" sz="2800" dirty="0" smtClean="0"/>
              <a:t> pro </a:t>
            </a:r>
            <a:r>
              <a:rPr lang="de-DE" altLang="pl-PL" sz="2800" dirty="0" smtClean="0"/>
              <a:t>Auf</a:t>
            </a:r>
            <a:r>
              <a:rPr lang="pl-PL" altLang="pl-PL" sz="2800" dirty="0" smtClean="0"/>
              <a:t>w</a:t>
            </a:r>
            <a:r>
              <a:rPr lang="en-US" altLang="pl-PL" sz="2800" dirty="0" err="1" smtClean="0"/>
              <a:t>uchs</a:t>
            </a:r>
            <a:r>
              <a:rPr lang="en-US" altLang="pl-PL" sz="2800" dirty="0" smtClean="0"/>
              <a:t>), </a:t>
            </a:r>
            <a:r>
              <a:rPr lang="en-US" altLang="pl-PL" sz="2800" dirty="0" err="1" smtClean="0"/>
              <a:t>Düngekriterium</a:t>
            </a:r>
            <a:r>
              <a:rPr lang="en-US" altLang="pl-PL" sz="2800" dirty="0" smtClean="0"/>
              <a:t> </a:t>
            </a:r>
            <a:r>
              <a:rPr lang="en-US" altLang="pl-PL" sz="2800" dirty="0" err="1"/>
              <a:t>ist</a:t>
            </a:r>
            <a:r>
              <a:rPr lang="en-US" altLang="pl-PL" sz="2800" dirty="0"/>
              <a:t> </a:t>
            </a:r>
            <a:r>
              <a:rPr lang="en-US" altLang="pl-PL" sz="2800" dirty="0" smtClean="0"/>
              <a:t>der </a:t>
            </a:r>
            <a:r>
              <a:rPr lang="en-US" altLang="pl-PL" sz="2800" dirty="0" err="1" smtClean="0"/>
              <a:t>Grenzewert</a:t>
            </a:r>
            <a:r>
              <a:rPr lang="en-US" altLang="pl-PL" sz="2800" dirty="0" smtClean="0"/>
              <a:t> von </a:t>
            </a:r>
            <a:r>
              <a:rPr lang="en-US" altLang="pl-PL" sz="2800" dirty="0" err="1" smtClean="0"/>
              <a:t>unter</a:t>
            </a:r>
            <a:r>
              <a:rPr lang="en-US" altLang="pl-PL" sz="2800" dirty="0" smtClean="0"/>
              <a:t> 0,2</a:t>
            </a:r>
            <a:r>
              <a:rPr lang="en-US" altLang="pl-PL" sz="2800" dirty="0"/>
              <a:t>% NO</a:t>
            </a:r>
            <a:r>
              <a:rPr lang="en-US" altLang="pl-PL" sz="2800" baseline="-25000" dirty="0"/>
              <a:t>3</a:t>
            </a:r>
            <a:r>
              <a:rPr lang="en-US" altLang="pl-PL" sz="2800" dirty="0"/>
              <a:t>-N in T</a:t>
            </a:r>
            <a:r>
              <a:rPr lang="pl-PL" altLang="pl-PL" sz="2800" dirty="0" smtClean="0"/>
              <a:t>M.</a:t>
            </a:r>
            <a:endParaRPr lang="pl-PL" sz="2800" dirty="0"/>
          </a:p>
        </p:txBody>
      </p:sp>
      <p:pic>
        <p:nvPicPr>
          <p:cNvPr id="6"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3011599"/>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077072"/>
            <a:ext cx="3539323" cy="245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18" name="Text Box 2"/>
          <p:cNvSpPr txBox="1">
            <a:spLocks noChangeArrowheads="1"/>
          </p:cNvSpPr>
          <p:nvPr/>
        </p:nvSpPr>
        <p:spPr bwMode="auto">
          <a:xfrm>
            <a:off x="1076836" y="88176"/>
            <a:ext cx="63418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49263" eaLnBrk="0" fontAlgn="base" hangingPunct="0">
              <a:spcBef>
                <a:spcPct val="0"/>
              </a:spcBef>
              <a:spcAft>
                <a:spcPct val="0"/>
              </a:spcAft>
              <a:defRPr/>
            </a:pPr>
            <a:r>
              <a:rPr lang="en-US" altLang="pl-PL" sz="2000" b="1" dirty="0" err="1" smtClean="0">
                <a:solidFill>
                  <a:srgbClr val="006600"/>
                </a:solidFill>
                <a:latin typeface="Tahoma" panose="020B0604030504040204" pitchFamily="34" charset="0"/>
                <a:cs typeface="Tahoma" panose="020B0604030504040204" pitchFamily="34" charset="0"/>
              </a:rPr>
              <a:t>Grünlandertrag</a:t>
            </a:r>
            <a:r>
              <a:rPr lang="en-US" altLang="pl-PL" sz="2000" b="1" dirty="0" smtClean="0">
                <a:solidFill>
                  <a:srgbClr val="006600"/>
                </a:solidFill>
                <a:latin typeface="Tahoma" panose="020B0604030504040204" pitchFamily="34" charset="0"/>
                <a:cs typeface="Tahoma" panose="020B0604030504040204" pitchFamily="34" charset="0"/>
              </a:rPr>
              <a:t> in Abhängigkeit von der Art des Stickstoffdüngers (</a:t>
            </a:r>
            <a:r>
              <a:rPr lang="en-US" altLang="pl-PL" sz="2000" b="1" dirty="0" err="1" smtClean="0">
                <a:solidFill>
                  <a:srgbClr val="006600"/>
                </a:solidFill>
                <a:latin typeface="Tahoma" panose="020B0604030504040204" pitchFamily="34" charset="0"/>
                <a:cs typeface="Tahoma" panose="020B0604030504040204" pitchFamily="34" charset="0"/>
              </a:rPr>
              <a:t>dt</a:t>
            </a:r>
            <a:r>
              <a:rPr lang="pl-PL" altLang="pl-PL" sz="2000" b="1" dirty="0" smtClean="0">
                <a:solidFill>
                  <a:srgbClr val="006600"/>
                </a:solidFill>
                <a:latin typeface="Tahoma" panose="020B0604030504040204" pitchFamily="34" charset="0"/>
                <a:cs typeface="Tahoma" panose="020B0604030504040204" pitchFamily="34" charset="0"/>
              </a:rPr>
              <a:t> </a:t>
            </a:r>
            <a:r>
              <a:rPr lang="en-US" altLang="pl-PL" sz="2000" b="1" dirty="0" smtClean="0">
                <a:solidFill>
                  <a:srgbClr val="006600"/>
                </a:solidFill>
                <a:latin typeface="Tahoma" panose="020B0604030504040204" pitchFamily="34" charset="0"/>
                <a:cs typeface="Tahoma" panose="020B0604030504040204" pitchFamily="34" charset="0"/>
              </a:rPr>
              <a:t>T</a:t>
            </a:r>
            <a:r>
              <a:rPr lang="pl-PL" altLang="pl-PL" sz="2000" b="1" dirty="0" smtClean="0">
                <a:solidFill>
                  <a:srgbClr val="006600"/>
                </a:solidFill>
                <a:latin typeface="Tahoma" panose="020B0604030504040204" pitchFamily="34" charset="0"/>
                <a:cs typeface="Tahoma" panose="020B0604030504040204" pitchFamily="34" charset="0"/>
              </a:rPr>
              <a:t>M/ha</a:t>
            </a:r>
            <a:r>
              <a:rPr lang="en-US" altLang="pl-PL" sz="2000" b="1" dirty="0" smtClean="0">
                <a:solidFill>
                  <a:srgbClr val="006600"/>
                </a:solidFill>
                <a:latin typeface="Tahoma" panose="020B0604030504040204" pitchFamily="34" charset="0"/>
                <a:cs typeface="Tahoma" panose="020B0604030504040204" pitchFamily="34" charset="0"/>
              </a:rPr>
              <a:t>)</a:t>
            </a:r>
            <a:endParaRPr lang="en-US" altLang="pl-PL" sz="2000" b="1" dirty="0">
              <a:solidFill>
                <a:srgbClr val="006600"/>
              </a:solidFill>
              <a:latin typeface="Tahoma" panose="020B0604030504040204" pitchFamily="34" charset="0"/>
              <a:cs typeface="Tahoma" panose="020B0604030504040204" pitchFamily="34" charset="0"/>
            </a:endParaRPr>
          </a:p>
        </p:txBody>
      </p:sp>
      <p:sp>
        <p:nvSpPr>
          <p:cNvPr id="239619" name="Text Box 3"/>
          <p:cNvSpPr txBox="1">
            <a:spLocks noChangeArrowheads="1"/>
          </p:cNvSpPr>
          <p:nvPr/>
        </p:nvSpPr>
        <p:spPr bwMode="auto">
          <a:xfrm>
            <a:off x="107504" y="3861048"/>
            <a:ext cx="2663885" cy="20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49263" eaLnBrk="0" fontAlgn="base" hangingPunct="0">
              <a:spcBef>
                <a:spcPct val="50000"/>
              </a:spcBef>
              <a:spcAft>
                <a:spcPct val="0"/>
              </a:spcAft>
              <a:defRPr/>
            </a:pPr>
            <a:r>
              <a:rPr lang="pl-PL" altLang="pl-PL" sz="1293" b="1" dirty="0" smtClean="0">
                <a:solidFill>
                  <a:srgbClr val="000000"/>
                </a:solidFill>
              </a:rPr>
              <a:t>Ernst, </a:t>
            </a:r>
            <a:r>
              <a:rPr lang="pl-PL" altLang="pl-PL" sz="1293" b="1" dirty="0">
                <a:solidFill>
                  <a:srgbClr val="000000"/>
                </a:solidFill>
              </a:rPr>
              <a:t>1998</a:t>
            </a:r>
          </a:p>
        </p:txBody>
      </p:sp>
      <p:graphicFrame>
        <p:nvGraphicFramePr>
          <p:cNvPr id="239621" name="Object 5"/>
          <p:cNvGraphicFramePr>
            <a:graphicFrameLocks noChangeAspect="1"/>
          </p:cNvGraphicFramePr>
          <p:nvPr>
            <p:extLst/>
          </p:nvPr>
        </p:nvGraphicFramePr>
        <p:xfrm>
          <a:off x="23093" y="1120775"/>
          <a:ext cx="6936507" cy="3316337"/>
        </p:xfrm>
        <a:graphic>
          <a:graphicData uri="http://schemas.openxmlformats.org/presentationml/2006/ole">
            <mc:AlternateContent xmlns:mc="http://schemas.openxmlformats.org/markup-compatibility/2006">
              <mc:Choice xmlns:v="urn:schemas-microsoft-com:vml" Requires="v">
                <p:oleObj spid="_x0000_s13337" name="Document" r:id="rId5" imgW="8714473" imgH="4943391" progId="Word.Document.8">
                  <p:embed/>
                </p:oleObj>
              </mc:Choice>
              <mc:Fallback>
                <p:oleObj name="Document" r:id="rId5" imgW="8714473" imgH="4943391" progId="Word.Document.8">
                  <p:embed/>
                  <p:pic>
                    <p:nvPicPr>
                      <p:cNvPr id="0" name=""/>
                      <p:cNvPicPr>
                        <a:picLocks noChangeAspect="1" noChangeArrowheads="1"/>
                      </p:cNvPicPr>
                      <p:nvPr/>
                    </p:nvPicPr>
                    <p:blipFill>
                      <a:blip r:embed="rId6"/>
                      <a:srcRect/>
                      <a:stretch>
                        <a:fillRect/>
                      </a:stretch>
                    </p:blipFill>
                    <p:spPr bwMode="auto">
                      <a:xfrm>
                        <a:off x="23093" y="1120775"/>
                        <a:ext cx="6936507" cy="3316337"/>
                      </a:xfrm>
                      <a:prstGeom prst="rect">
                        <a:avLst/>
                      </a:prstGeom>
                      <a:noFill/>
                      <a:extLst/>
                    </p:spPr>
                  </p:pic>
                </p:oleObj>
              </mc:Fallback>
            </mc:AlternateContent>
          </a:graphicData>
        </a:graphic>
      </p:graphicFrame>
      <p:pic>
        <p:nvPicPr>
          <p:cNvPr id="239624" name="Picture 8" descr="IMG_8183"/>
          <p:cNvPicPr>
            <a:picLocks noGrp="1" noChangeAspect="1" noChangeArrowheads="1"/>
          </p:cNvPicPr>
          <p:nvPr>
            <p:ph sz="half" idx="4294967295"/>
          </p:nvPr>
        </p:nvPicPr>
        <p:blipFill>
          <a:blip r:embed="rId7" cstate="screen">
            <a:extLst>
              <a:ext uri="{28A0092B-C50C-407E-A947-70E740481C1C}">
                <a14:useLocalDpi xmlns:a14="http://schemas.microsoft.com/office/drawing/2010/main"/>
              </a:ext>
            </a:extLst>
          </a:blip>
          <a:srcRect/>
          <a:stretch>
            <a:fillRect/>
          </a:stretch>
        </p:blipFill>
        <p:spPr>
          <a:xfrm>
            <a:off x="6405563" y="929878"/>
            <a:ext cx="2738437" cy="3651250"/>
          </a:xfrm>
          <a:noFill/>
        </p:spPr>
      </p:pic>
      <p:pic>
        <p:nvPicPr>
          <p:cNvPr id="239626" name="Picture 10" descr="IMG_8184"/>
          <p:cNvPicPr>
            <a:picLocks noGrp="1" noChangeAspect="1" noChangeArrowheads="1"/>
          </p:cNvPicPr>
          <p:nvPr>
            <p:ph sz="half" idx="4294967295"/>
          </p:nvPr>
        </p:nvPicPr>
        <p:blipFill>
          <a:blip r:embed="rId8" cstate="screen">
            <a:extLst>
              <a:ext uri="{28A0092B-C50C-407E-A947-70E740481C1C}">
                <a14:useLocalDpi xmlns:a14="http://schemas.microsoft.com/office/drawing/2010/main"/>
              </a:ext>
            </a:extLst>
          </a:blip>
          <a:srcRect/>
          <a:stretch>
            <a:fillRect/>
          </a:stretch>
        </p:blipFill>
        <p:spPr>
          <a:xfrm>
            <a:off x="5862638" y="3861048"/>
            <a:ext cx="3281362" cy="2459037"/>
          </a:xfrm>
          <a:noFill/>
        </p:spPr>
      </p:pic>
      <p:pic>
        <p:nvPicPr>
          <p:cNvPr id="10" name="Picture 5" descr="http://www.wolken-wittmund.de/images/dsci0044.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42422" y="4062448"/>
            <a:ext cx="3553924" cy="246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Logo copy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7164288" y="604817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Fotografien</a:t>
            </a:r>
            <a:r>
              <a:rPr lang="pl-PL" altLang="pl-PL"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feld 1"/>
          <p:cNvSpPr txBox="1"/>
          <p:nvPr/>
        </p:nvSpPr>
        <p:spPr>
          <a:xfrm>
            <a:off x="2895600" y="1556266"/>
            <a:ext cx="1524000" cy="369332"/>
          </a:xfrm>
          <a:prstGeom prst="rect">
            <a:avLst/>
          </a:prstGeom>
          <a:solidFill>
            <a:schemeClr val="bg1"/>
          </a:solidFill>
        </p:spPr>
        <p:txBody>
          <a:bodyPr wrap="square" rtlCol="0">
            <a:spAutoFit/>
          </a:bodyPr>
          <a:lstStyle/>
          <a:p>
            <a:r>
              <a:rPr lang="de-DE" dirty="0" smtClean="0">
                <a:latin typeface="Arial" pitchFamily="34" charset="0"/>
                <a:cs typeface="Arial" pitchFamily="34" charset="0"/>
              </a:rPr>
              <a:t>Gülle</a:t>
            </a:r>
            <a:endParaRPr lang="en-US" dirty="0">
              <a:latin typeface="Arial" pitchFamily="34" charset="0"/>
              <a:cs typeface="Arial" pitchFamily="34" charset="0"/>
            </a:endParaRPr>
          </a:p>
        </p:txBody>
      </p:sp>
      <p:sp>
        <p:nvSpPr>
          <p:cNvPr id="13" name="Textfeld 12"/>
          <p:cNvSpPr txBox="1"/>
          <p:nvPr/>
        </p:nvSpPr>
        <p:spPr>
          <a:xfrm>
            <a:off x="4724400" y="1529239"/>
            <a:ext cx="1905000" cy="369332"/>
          </a:xfrm>
          <a:prstGeom prst="rect">
            <a:avLst/>
          </a:prstGeom>
          <a:solidFill>
            <a:schemeClr val="bg1"/>
          </a:solidFill>
        </p:spPr>
        <p:txBody>
          <a:bodyPr wrap="square" rtlCol="0">
            <a:spAutoFit/>
          </a:bodyPr>
          <a:lstStyle/>
          <a:p>
            <a:r>
              <a:rPr lang="de-DE" dirty="0" smtClean="0">
                <a:latin typeface="Arial" pitchFamily="34" charset="0"/>
                <a:cs typeface="Arial" pitchFamily="34" charset="0"/>
              </a:rPr>
              <a:t>KAS (28-N)</a:t>
            </a:r>
            <a:endParaRPr lang="en-US" dirty="0">
              <a:latin typeface="Arial" pitchFamily="34" charset="0"/>
              <a:cs typeface="Arial" pitchFamily="34" charset="0"/>
            </a:endParaRPr>
          </a:p>
        </p:txBody>
      </p:sp>
    </p:spTree>
    <p:extLst>
      <p:ext uri="{BB962C8B-B14F-4D97-AF65-F5344CB8AC3E}">
        <p14:creationId xmlns:p14="http://schemas.microsoft.com/office/powerpoint/2010/main" val="1911036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7" name="Rectangle 2"/>
          <p:cNvSpPr>
            <a:spLocks noGrp="1" noChangeArrowheads="1"/>
          </p:cNvSpPr>
          <p:nvPr>
            <p:ph type="title" idx="4294967295"/>
          </p:nvPr>
        </p:nvSpPr>
        <p:spPr>
          <a:xfrm>
            <a:off x="1115616" y="116631"/>
            <a:ext cx="6250384" cy="811212"/>
          </a:xfrm>
        </p:spPr>
        <p:txBody>
          <a:bodyPr/>
          <a:lstStyle/>
          <a:p>
            <a:r>
              <a:rPr lang="en-US"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Bindungskraft</a:t>
            </a:r>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und Absorption von anorganischem Phosphor in </a:t>
            </a:r>
            <a:r>
              <a:rPr lang="en-US"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Abhängigkeit</a:t>
            </a:r>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des Boden-pH-</a:t>
            </a:r>
            <a:r>
              <a:rPr lang="en-US"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Wertes</a:t>
            </a:r>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t>
            </a:r>
            <a:endParaRPr lang="pl-PL" altLang="pl-PL" sz="26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Obraz 4" descr="Obraz1 GGP e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343" y="1761081"/>
            <a:ext cx="7928929" cy="4484347"/>
          </a:xfrm>
          <a:prstGeom prst="rect">
            <a:avLst/>
          </a:prstGeom>
          <a:ln>
            <a:noFill/>
          </a:ln>
          <a:effectLst>
            <a:outerShdw blurRad="292100" dist="139700" dir="2700000" algn="tl" rotWithShape="0">
              <a:srgbClr val="333333">
                <a:alpha val="65000"/>
              </a:srgbClr>
            </a:outerShdw>
          </a:effectLst>
        </p:spPr>
      </p:pic>
      <p:pic>
        <p:nvPicPr>
          <p:cNvPr id="7"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270525" y="5946866"/>
            <a:ext cx="1907704" cy="17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83" eaLnBrk="0" fontAlgn="base" hangingPunct="0">
              <a:lnSpc>
                <a:spcPct val="120000"/>
              </a:lnSpc>
              <a:spcBef>
                <a:spcPct val="30000"/>
              </a:spcBef>
              <a:spcAft>
                <a:spcPct val="0"/>
              </a:spcAft>
              <a:buFontTx/>
              <a:buNone/>
              <a:defRPr/>
            </a:pPr>
            <a:r>
              <a:rPr lang="pl-PL" altLang="pl-PL"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Goliński und </a:t>
            </a:r>
            <a:r>
              <a:rPr lang="pl-PL" altLang="pl-PL" sz="105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Potarzycki</a:t>
            </a:r>
            <a:r>
              <a:rPr lang="pl-PL" altLang="pl-PL" sz="105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pl-PL" altLang="pl-PL" sz="1050" dirty="0">
                <a:solidFill>
                  <a:srgbClr val="000000"/>
                </a:solidFill>
                <a:latin typeface="Tahoma" panose="020B0604030504040204" pitchFamily="34" charset="0"/>
                <a:ea typeface="Tahoma" panose="020B0604030504040204" pitchFamily="34" charset="0"/>
                <a:cs typeface="Tahoma" panose="020B0604030504040204" pitchFamily="34" charset="0"/>
              </a:rPr>
              <a:t>2014</a:t>
            </a:r>
            <a:endParaRPr lang="en-US" altLang="pl-PL" sz="105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1294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44624"/>
            <a:ext cx="5544616" cy="936104"/>
          </a:xfrm>
        </p:spPr>
        <p:txBody>
          <a:bodyPr/>
          <a:lstStyle/>
          <a:p>
            <a:pPr algn="l"/>
            <a:r>
              <a:rPr lang="pl-PL" altLang="pl-PL" sz="2800" b="1" dirty="0">
                <a:solidFill>
                  <a:srgbClr val="006600"/>
                </a:solidFill>
                <a:latin typeface="Tahoma" panose="020B0604030504040204" pitchFamily="34" charset="0"/>
                <a:ea typeface="Tahoma" panose="020B0604030504040204" pitchFamily="34" charset="0"/>
                <a:cs typeface="Tahoma" panose="020B0604030504040204" pitchFamily="34" charset="0"/>
              </a:rPr>
              <a:t>Grundlagen der </a:t>
            </a: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Kaliumdüngung</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Symbol zastępczy zawartości 2"/>
          <p:cNvSpPr>
            <a:spLocks noGrp="1"/>
          </p:cNvSpPr>
          <p:nvPr>
            <p:ph idx="1"/>
          </p:nvPr>
        </p:nvSpPr>
        <p:spPr>
          <a:xfrm>
            <a:off x="457968" y="1340768"/>
            <a:ext cx="8074472" cy="4320479"/>
          </a:xfrm>
        </p:spPr>
        <p:txBody>
          <a:bodyPr/>
          <a:lstStyle/>
          <a:p>
            <a:r>
              <a:rPr lang="en-GB" sz="2400" dirty="0" smtClean="0"/>
              <a:t>Erhöhung der </a:t>
            </a:r>
            <a:r>
              <a:rPr lang="en-GB" sz="2400" dirty="0" err="1" smtClean="0"/>
              <a:t>Menge</a:t>
            </a:r>
            <a:r>
              <a:rPr lang="en-GB" sz="2400" dirty="0" smtClean="0"/>
              <a:t> auf </a:t>
            </a:r>
            <a:r>
              <a:rPr lang="en-GB" sz="2400" dirty="0" err="1" smtClean="0"/>
              <a:t>Moorböden</a:t>
            </a:r>
            <a:endParaRPr lang="en-GB" altLang="pl-PL" sz="2400" dirty="0" smtClean="0"/>
          </a:p>
          <a:p>
            <a:r>
              <a:rPr lang="en-GB" sz="2400" dirty="0" err="1" smtClean="0"/>
              <a:t>Erhöhung</a:t>
            </a:r>
            <a:r>
              <a:rPr lang="en-GB" sz="2400" dirty="0" smtClean="0"/>
              <a:t> </a:t>
            </a:r>
            <a:r>
              <a:rPr lang="en-GB" sz="2400" dirty="0" err="1" smtClean="0"/>
              <a:t>bei</a:t>
            </a:r>
            <a:r>
              <a:rPr lang="en-GB" sz="2400" dirty="0" smtClean="0"/>
              <a:t> Vorhandensein von </a:t>
            </a:r>
            <a:r>
              <a:rPr lang="en-GB" sz="2400" dirty="0" err="1" smtClean="0"/>
              <a:t>Leguminosen</a:t>
            </a:r>
            <a:endParaRPr lang="en-GB" sz="2400" dirty="0" smtClean="0"/>
          </a:p>
          <a:p>
            <a:r>
              <a:rPr lang="en-GB" altLang="pl-PL" sz="2400" dirty="0" err="1" smtClean="0"/>
              <a:t>Verteilung</a:t>
            </a:r>
            <a:r>
              <a:rPr lang="en-GB" altLang="pl-PL" sz="2400" dirty="0" smtClean="0"/>
              <a:t> der Kaliumdosis (max. 50 kg/ha pro </a:t>
            </a:r>
            <a:r>
              <a:rPr lang="en-GB" altLang="pl-PL" sz="2400" dirty="0" err="1" smtClean="0"/>
              <a:t>Wiederaufwuchs</a:t>
            </a:r>
            <a:r>
              <a:rPr lang="en-GB" altLang="pl-PL" sz="2400" dirty="0" smtClean="0"/>
              <a:t>)</a:t>
            </a:r>
          </a:p>
          <a:p>
            <a:r>
              <a:rPr lang="en-GB" altLang="pl-PL" sz="2400" dirty="0" err="1" smtClean="0"/>
              <a:t>Düngungskriterium</a:t>
            </a:r>
            <a:r>
              <a:rPr lang="en-GB" altLang="pl-PL" sz="2400" dirty="0" smtClean="0"/>
              <a:t>: </a:t>
            </a:r>
            <a:r>
              <a:rPr lang="en-GB" altLang="pl-PL" sz="2400" dirty="0" err="1" smtClean="0"/>
              <a:t>optimaler</a:t>
            </a:r>
            <a:r>
              <a:rPr lang="en-GB" altLang="pl-PL" sz="2400" dirty="0" smtClean="0"/>
              <a:t> K-</a:t>
            </a:r>
            <a:r>
              <a:rPr lang="en-GB" altLang="pl-PL" sz="2400" dirty="0" err="1" smtClean="0"/>
              <a:t>Gehalt</a:t>
            </a:r>
            <a:r>
              <a:rPr lang="en-GB" altLang="pl-PL" sz="2400" dirty="0" smtClean="0"/>
              <a:t> = 1,7% in </a:t>
            </a:r>
            <a:r>
              <a:rPr lang="en-GB" altLang="pl-PL" sz="2400" dirty="0"/>
              <a:t>T</a:t>
            </a:r>
            <a:r>
              <a:rPr lang="en-GB" altLang="pl-PL" sz="2400" dirty="0" smtClean="0"/>
              <a:t>M.</a:t>
            </a:r>
          </a:p>
          <a:p>
            <a:r>
              <a:rPr lang="en-GB" altLang="pl-PL" sz="2400" dirty="0" err="1" smtClean="0"/>
              <a:t>Achtung</a:t>
            </a:r>
            <a:r>
              <a:rPr lang="en-GB" altLang="pl-PL" sz="2400" dirty="0" smtClean="0"/>
              <a:t> </a:t>
            </a:r>
            <a:r>
              <a:rPr lang="en-GB" altLang="pl-PL" sz="2400" dirty="0" err="1" smtClean="0"/>
              <a:t>vor</a:t>
            </a:r>
            <a:r>
              <a:rPr lang="en-GB" altLang="pl-PL" sz="2400" dirty="0" smtClean="0"/>
              <a:t> </a:t>
            </a:r>
            <a:r>
              <a:rPr lang="en-GB" altLang="pl-PL" sz="2400" dirty="0" err="1" smtClean="0"/>
              <a:t>Kaliumluxuskonsum</a:t>
            </a:r>
            <a:r>
              <a:rPr lang="en-GB" altLang="pl-PL" sz="2400" dirty="0" smtClean="0"/>
              <a:t> </a:t>
            </a:r>
            <a:r>
              <a:rPr lang="en-GB" altLang="pl-PL" sz="2400" dirty="0" err="1" smtClean="0"/>
              <a:t>über</a:t>
            </a:r>
            <a:r>
              <a:rPr lang="en-GB" altLang="pl-PL" sz="2400" dirty="0" smtClean="0"/>
              <a:t> 90-100%.</a:t>
            </a:r>
          </a:p>
          <a:p>
            <a:r>
              <a:rPr lang="en-GB" sz="2400" dirty="0" err="1" smtClean="0"/>
              <a:t>Begrenzung</a:t>
            </a:r>
            <a:r>
              <a:rPr lang="en-GB" sz="2400" dirty="0" smtClean="0"/>
              <a:t> der </a:t>
            </a:r>
            <a:r>
              <a:rPr lang="en-GB" sz="2400" dirty="0" err="1" smtClean="0"/>
              <a:t>Kaliumdüngung</a:t>
            </a:r>
            <a:r>
              <a:rPr lang="en-GB" sz="2400" dirty="0" smtClean="0"/>
              <a:t> </a:t>
            </a:r>
            <a:r>
              <a:rPr lang="en-GB" sz="2400" dirty="0" err="1" smtClean="0"/>
              <a:t>bei</a:t>
            </a:r>
            <a:r>
              <a:rPr lang="en-GB" sz="2400" dirty="0" smtClean="0"/>
              <a:t> </a:t>
            </a:r>
            <a:r>
              <a:rPr lang="en-GB" sz="2400" dirty="0" err="1" smtClean="0"/>
              <a:t>Weidegang</a:t>
            </a:r>
            <a:r>
              <a:rPr lang="en-GB" sz="2400" dirty="0" smtClean="0"/>
              <a:t> um 20 kg/ha pro Jahr und pro LU aufgrund von </a:t>
            </a:r>
            <a:r>
              <a:rPr lang="en-GB" sz="2400" dirty="0" err="1" smtClean="0"/>
              <a:t>Exkrementen</a:t>
            </a:r>
            <a:endParaRPr lang="en-GB" altLang="pl-PL" sz="2400" dirty="0"/>
          </a:p>
        </p:txBody>
      </p:sp>
      <p:pic>
        <p:nvPicPr>
          <p:cNvPr id="6"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91760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3" y="2319015"/>
            <a:ext cx="5831880" cy="1470025"/>
          </a:xfrm>
        </p:spPr>
        <p:txBody>
          <a:bodyPr/>
          <a:lstStyle/>
          <a:p>
            <a:r>
              <a:rPr lang="en-US"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Wassermanagement</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auf </a:t>
            </a:r>
            <a:r>
              <a:rPr lang="en-US"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Grünland </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6383312"/>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p:cNvGrpSpPr/>
          <p:nvPr/>
        </p:nvGrpSpPr>
        <p:grpSpPr>
          <a:xfrm>
            <a:off x="-967" y="1135139"/>
            <a:ext cx="9141208" cy="5750245"/>
            <a:chOff x="-967" y="764704"/>
            <a:chExt cx="9141208" cy="5750245"/>
          </a:xfrm>
          <a:solidFill>
            <a:schemeClr val="bg1"/>
          </a:solidFill>
        </p:grpSpPr>
        <p:pic>
          <p:nvPicPr>
            <p:cNvPr id="108548" name="Picture 4" descr="2013_Spring_Precipit_Anomal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7" y="785710"/>
              <a:ext cx="3039714" cy="2859232"/>
            </a:xfrm>
            <a:prstGeom prst="rect">
              <a:avLst/>
            </a:prstGeom>
            <a:grpFill/>
            <a:extLst/>
          </p:spPr>
        </p:pic>
        <p:pic>
          <p:nvPicPr>
            <p:cNvPr id="108550" name="Picture 6" descr="2014_Spring_Precipit_Anomal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1260" y="785710"/>
              <a:ext cx="3049216" cy="2868170"/>
            </a:xfrm>
            <a:prstGeom prst="rect">
              <a:avLst/>
            </a:prstGeom>
            <a:grpFill/>
            <a:extLst/>
          </p:spPr>
        </p:pic>
        <p:pic>
          <p:nvPicPr>
            <p:cNvPr id="108554" name="Picture 10" descr="2015_Spring_Precipit_Anomaly.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2689" y="764704"/>
              <a:ext cx="3087552" cy="2889176"/>
            </a:xfrm>
            <a:prstGeom prst="rect">
              <a:avLst/>
            </a:prstGeom>
            <a:grpFill/>
            <a:extLst/>
          </p:spPr>
        </p:pic>
        <p:pic>
          <p:nvPicPr>
            <p:cNvPr id="108556" name="Picture 12" descr="2013_Summer_Precipit_Anomaly.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644943"/>
              <a:ext cx="3051168" cy="2870006"/>
            </a:xfrm>
            <a:prstGeom prst="rect">
              <a:avLst/>
            </a:prstGeom>
            <a:grpFill/>
            <a:extLst/>
          </p:spPr>
        </p:pic>
        <p:pic>
          <p:nvPicPr>
            <p:cNvPr id="108558" name="Picture 14" descr="2014_Summer_Precipit_Anomaly.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34951" y="3644942"/>
              <a:ext cx="3049217" cy="2868170"/>
            </a:xfrm>
            <a:prstGeom prst="rect">
              <a:avLst/>
            </a:prstGeom>
            <a:grpFill/>
            <a:extLst/>
          </p:spPr>
        </p:pic>
        <p:pic>
          <p:nvPicPr>
            <p:cNvPr id="108560" name="Picture 16" descr="2015_Summer_Precipit_Anomaly.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72654" y="3643105"/>
              <a:ext cx="3067068" cy="2870007"/>
            </a:xfrm>
            <a:prstGeom prst="rect">
              <a:avLst/>
            </a:prstGeom>
            <a:grpFill/>
            <a:extLst/>
          </p:spPr>
        </p:pic>
      </p:grpSp>
      <p:sp>
        <p:nvSpPr>
          <p:cNvPr id="8" name="Rectangle 2"/>
          <p:cNvSpPr>
            <a:spLocks noGrp="1" noChangeArrowheads="1"/>
          </p:cNvSpPr>
          <p:nvPr>
            <p:ph type="title" idx="4294967295"/>
          </p:nvPr>
        </p:nvSpPr>
        <p:spPr>
          <a:xfrm>
            <a:off x="998822" y="64928"/>
            <a:ext cx="6248646" cy="864096"/>
          </a:xfrm>
          <a:solidFill>
            <a:schemeClr val="bg1"/>
          </a:solidFill>
        </p:spPr>
        <p:txBody>
          <a:bodyPr/>
          <a:lstStyle/>
          <a:p>
            <a:pPr algn="l">
              <a:spcAft>
                <a:spcPts val="0"/>
              </a:spcAft>
              <a:tabLst>
                <a:tab pos="1708150" algn="l"/>
              </a:tabLst>
            </a:pPr>
            <a:r>
              <a:rPr lang="en-US" altLang="pl-PL" sz="1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Anomalien der Gesamtregenmenge im Frühjahr und Sommer 2013-2015 im Vergleich zu den Jahren 1971-2000</a:t>
            </a:r>
            <a:endParaRPr lang="pl-PL" altLang="pl-PL" sz="16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pole tekstowe 2"/>
          <p:cNvSpPr txBox="1"/>
          <p:nvPr/>
        </p:nvSpPr>
        <p:spPr>
          <a:xfrm>
            <a:off x="1042137" y="812017"/>
            <a:ext cx="936104" cy="400110"/>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2000" b="1" dirty="0">
                <a:solidFill>
                  <a:srgbClr val="000000"/>
                </a:solidFill>
                <a:latin typeface="Arial" panose="020B0604020202020204" pitchFamily="34" charset="0"/>
              </a:rPr>
              <a:t>2013</a:t>
            </a:r>
          </a:p>
        </p:txBody>
      </p:sp>
      <p:sp>
        <p:nvSpPr>
          <p:cNvPr id="11" name="pole tekstowe 10"/>
          <p:cNvSpPr txBox="1"/>
          <p:nvPr/>
        </p:nvSpPr>
        <p:spPr>
          <a:xfrm>
            <a:off x="4203551" y="850397"/>
            <a:ext cx="936104" cy="400110"/>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2000" b="1" dirty="0">
                <a:solidFill>
                  <a:srgbClr val="000000"/>
                </a:solidFill>
                <a:latin typeface="Arial" panose="020B0604020202020204" pitchFamily="34" charset="0"/>
              </a:rPr>
              <a:t>2014</a:t>
            </a:r>
          </a:p>
        </p:txBody>
      </p:sp>
      <p:sp>
        <p:nvSpPr>
          <p:cNvPr id="12" name="pole tekstowe 11"/>
          <p:cNvSpPr txBox="1"/>
          <p:nvPr/>
        </p:nvSpPr>
        <p:spPr>
          <a:xfrm>
            <a:off x="7346249" y="802565"/>
            <a:ext cx="936104" cy="400110"/>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2000" b="1" dirty="0">
                <a:solidFill>
                  <a:srgbClr val="000000"/>
                </a:solidFill>
                <a:latin typeface="Arial" panose="020B0604020202020204" pitchFamily="34" charset="0"/>
              </a:rPr>
              <a:t>2015</a:t>
            </a:r>
          </a:p>
        </p:txBody>
      </p:sp>
      <p:sp>
        <p:nvSpPr>
          <p:cNvPr id="14" name="pole tekstowe 13"/>
          <p:cNvSpPr txBox="1"/>
          <p:nvPr/>
        </p:nvSpPr>
        <p:spPr>
          <a:xfrm>
            <a:off x="1981821" y="1154308"/>
            <a:ext cx="1006003" cy="307777"/>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1400" b="1" dirty="0">
                <a:solidFill>
                  <a:srgbClr val="000000"/>
                </a:solidFill>
                <a:latin typeface="Arial" panose="020B0604020202020204" pitchFamily="34" charset="0"/>
              </a:rPr>
              <a:t>F</a:t>
            </a:r>
            <a:r>
              <a:rPr lang="en-US" sz="1400" b="1" dirty="0" err="1">
                <a:solidFill>
                  <a:srgbClr val="000000"/>
                </a:solidFill>
                <a:latin typeface="Arial" panose="020B0604020202020204" pitchFamily="34" charset="0"/>
              </a:rPr>
              <a:t>rühling</a:t>
            </a:r>
            <a:endParaRPr lang="pl-PL" sz="1400" b="1" dirty="0">
              <a:solidFill>
                <a:srgbClr val="000000"/>
              </a:solidFill>
              <a:latin typeface="Arial" panose="020B0604020202020204" pitchFamily="34" charset="0"/>
            </a:endParaRPr>
          </a:p>
        </p:txBody>
      </p:sp>
      <p:sp>
        <p:nvSpPr>
          <p:cNvPr id="15" name="pole tekstowe 14"/>
          <p:cNvSpPr txBox="1"/>
          <p:nvPr/>
        </p:nvSpPr>
        <p:spPr>
          <a:xfrm>
            <a:off x="5004048" y="1124744"/>
            <a:ext cx="1006003" cy="307777"/>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1400" b="1" dirty="0">
                <a:solidFill>
                  <a:srgbClr val="000000"/>
                </a:solidFill>
                <a:latin typeface="Arial" panose="020B0604020202020204" pitchFamily="34" charset="0"/>
              </a:rPr>
              <a:t>F</a:t>
            </a:r>
            <a:r>
              <a:rPr lang="en-US" sz="1400" b="1" dirty="0" err="1">
                <a:solidFill>
                  <a:srgbClr val="000000"/>
                </a:solidFill>
                <a:latin typeface="Arial" panose="020B0604020202020204" pitchFamily="34" charset="0"/>
              </a:rPr>
              <a:t>rühling</a:t>
            </a:r>
            <a:endParaRPr lang="pl-PL" sz="1400" b="1" dirty="0">
              <a:solidFill>
                <a:srgbClr val="000000"/>
              </a:solidFill>
              <a:latin typeface="Arial" panose="020B0604020202020204" pitchFamily="34" charset="0"/>
            </a:endParaRPr>
          </a:p>
        </p:txBody>
      </p:sp>
      <p:sp>
        <p:nvSpPr>
          <p:cNvPr id="16" name="pole tekstowe 15"/>
          <p:cNvSpPr txBox="1"/>
          <p:nvPr/>
        </p:nvSpPr>
        <p:spPr>
          <a:xfrm>
            <a:off x="8100392" y="1124744"/>
            <a:ext cx="1006003" cy="307777"/>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1400" b="1" dirty="0">
                <a:solidFill>
                  <a:srgbClr val="000000"/>
                </a:solidFill>
                <a:latin typeface="Arial" panose="020B0604020202020204" pitchFamily="34" charset="0"/>
              </a:rPr>
              <a:t>F</a:t>
            </a:r>
            <a:r>
              <a:rPr lang="en-US" sz="1400" b="1" dirty="0" err="1">
                <a:solidFill>
                  <a:srgbClr val="000000"/>
                </a:solidFill>
                <a:latin typeface="Arial" panose="020B0604020202020204" pitchFamily="34" charset="0"/>
              </a:rPr>
              <a:t>rühling</a:t>
            </a:r>
            <a:endParaRPr lang="pl-PL" sz="1400" b="1" dirty="0">
              <a:solidFill>
                <a:srgbClr val="000000"/>
              </a:solidFill>
              <a:latin typeface="Arial" panose="020B0604020202020204" pitchFamily="34" charset="0"/>
            </a:endParaRPr>
          </a:p>
        </p:txBody>
      </p:sp>
      <p:sp>
        <p:nvSpPr>
          <p:cNvPr id="17" name="pole tekstowe 16"/>
          <p:cNvSpPr txBox="1"/>
          <p:nvPr/>
        </p:nvSpPr>
        <p:spPr>
          <a:xfrm>
            <a:off x="2071670" y="4005064"/>
            <a:ext cx="914045" cy="307777"/>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1400" b="1" dirty="0" err="1">
                <a:solidFill>
                  <a:srgbClr val="000000"/>
                </a:solidFill>
                <a:latin typeface="Arial" panose="020B0604020202020204" pitchFamily="34" charset="0"/>
              </a:rPr>
              <a:t>Sommer</a:t>
            </a:r>
            <a:endParaRPr lang="pl-PL" sz="1400" b="1" dirty="0">
              <a:solidFill>
                <a:srgbClr val="000000"/>
              </a:solidFill>
              <a:latin typeface="Arial" panose="020B0604020202020204" pitchFamily="34" charset="0"/>
            </a:endParaRPr>
          </a:p>
        </p:txBody>
      </p:sp>
      <p:sp>
        <p:nvSpPr>
          <p:cNvPr id="18" name="pole tekstowe 17"/>
          <p:cNvSpPr txBox="1"/>
          <p:nvPr/>
        </p:nvSpPr>
        <p:spPr>
          <a:xfrm>
            <a:off x="5000629" y="4005064"/>
            <a:ext cx="1011532" cy="307777"/>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1400" b="1" dirty="0" err="1">
                <a:solidFill>
                  <a:srgbClr val="000000"/>
                </a:solidFill>
                <a:latin typeface="Arial" panose="020B0604020202020204" pitchFamily="34" charset="0"/>
              </a:rPr>
              <a:t>Sommer</a:t>
            </a:r>
            <a:endParaRPr lang="pl-PL" sz="1400" b="1" dirty="0">
              <a:solidFill>
                <a:srgbClr val="000000"/>
              </a:solidFill>
              <a:latin typeface="Arial" panose="020B0604020202020204" pitchFamily="34" charset="0"/>
            </a:endParaRPr>
          </a:p>
        </p:txBody>
      </p:sp>
      <p:sp>
        <p:nvSpPr>
          <p:cNvPr id="19" name="pole tekstowe 18"/>
          <p:cNvSpPr txBox="1"/>
          <p:nvPr/>
        </p:nvSpPr>
        <p:spPr>
          <a:xfrm>
            <a:off x="8001000" y="4005064"/>
            <a:ext cx="1107505" cy="307777"/>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1400" b="1" dirty="0" err="1">
                <a:solidFill>
                  <a:srgbClr val="000000"/>
                </a:solidFill>
                <a:latin typeface="Arial" panose="020B0604020202020204" pitchFamily="34" charset="0"/>
              </a:rPr>
              <a:t>Sommer</a:t>
            </a:r>
            <a:endParaRPr lang="pl-PL" sz="1400" b="1" dirty="0">
              <a:solidFill>
                <a:srgbClr val="000000"/>
              </a:solidFill>
              <a:latin typeface="Arial" panose="020B0604020202020204" pitchFamily="34" charset="0"/>
            </a:endParaRPr>
          </a:p>
        </p:txBody>
      </p:sp>
      <p:pic>
        <p:nvPicPr>
          <p:cNvPr id="20" name="Picture 8" descr="Logo copy 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solidFill>
            <a:schemeClr val="bg1"/>
          </a:solidFill>
          <a:ln>
            <a:noFill/>
          </a:ln>
          <a:extLst/>
        </p:spPr>
      </p:pic>
      <p:sp>
        <p:nvSpPr>
          <p:cNvPr id="22" name="Text Box 4"/>
          <p:cNvSpPr txBox="1">
            <a:spLocks noChangeArrowheads="1"/>
          </p:cNvSpPr>
          <p:nvPr/>
        </p:nvSpPr>
        <p:spPr bwMode="auto">
          <a:xfrm>
            <a:off x="-1047" y="6700718"/>
            <a:ext cx="3022307" cy="184666"/>
          </a:xfrm>
          <a:prstGeom prst="rect">
            <a:avLst/>
          </a:prstGeom>
          <a:solidFill>
            <a:schemeClr val="bg1"/>
          </a:solidFill>
          <a:ln>
            <a:noFill/>
          </a:ln>
          <a:extLst/>
        </p:spPr>
        <p:txBody>
          <a:bodyPr wrap="square"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2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Eigene Ausarbeitung</a:t>
            </a:r>
            <a:r>
              <a:rPr lang="pl-PL" altLang="pl-PL"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auf Basis IMGW, 2018</a:t>
            </a:r>
            <a:endParaRPr lang="pl-PL" altLang="pl-PL"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21133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1043608" y="796642"/>
            <a:ext cx="936104" cy="400110"/>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2000" b="1" dirty="0">
                <a:solidFill>
                  <a:srgbClr val="000000"/>
                </a:solidFill>
                <a:latin typeface="Arial" panose="020B0604020202020204" pitchFamily="34" charset="0"/>
              </a:rPr>
              <a:t>2016</a:t>
            </a:r>
          </a:p>
        </p:txBody>
      </p:sp>
      <p:sp>
        <p:nvSpPr>
          <p:cNvPr id="17" name="pole tekstowe 16"/>
          <p:cNvSpPr txBox="1"/>
          <p:nvPr/>
        </p:nvSpPr>
        <p:spPr>
          <a:xfrm>
            <a:off x="4211960" y="796642"/>
            <a:ext cx="936104" cy="400110"/>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2000" b="1" dirty="0">
                <a:solidFill>
                  <a:srgbClr val="000000"/>
                </a:solidFill>
                <a:latin typeface="Arial" panose="020B0604020202020204" pitchFamily="34" charset="0"/>
              </a:rPr>
              <a:t>2017</a:t>
            </a:r>
          </a:p>
        </p:txBody>
      </p:sp>
      <p:sp>
        <p:nvSpPr>
          <p:cNvPr id="18" name="pole tekstowe 17"/>
          <p:cNvSpPr txBox="1"/>
          <p:nvPr/>
        </p:nvSpPr>
        <p:spPr>
          <a:xfrm>
            <a:off x="7164288" y="796642"/>
            <a:ext cx="936104" cy="400110"/>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2000" b="1" dirty="0">
                <a:solidFill>
                  <a:srgbClr val="000000"/>
                </a:solidFill>
                <a:latin typeface="Arial" panose="020B0604020202020204" pitchFamily="34" charset="0"/>
              </a:rPr>
              <a:t>2018</a:t>
            </a:r>
          </a:p>
        </p:txBody>
      </p:sp>
      <p:pic>
        <p:nvPicPr>
          <p:cNvPr id="10" name="Obraz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90288"/>
            <a:ext cx="3058510" cy="2862000"/>
          </a:xfrm>
          <a:prstGeom prst="rect">
            <a:avLst/>
          </a:prstGeom>
          <a:solidFill>
            <a:schemeClr val="bg1"/>
          </a:solidFill>
        </p:spPr>
      </p:pic>
      <p:pic>
        <p:nvPicPr>
          <p:cNvPr id="19" name="Obraz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677" y="1191600"/>
            <a:ext cx="3058512" cy="2862000"/>
          </a:xfrm>
          <a:prstGeom prst="rect">
            <a:avLst/>
          </a:prstGeom>
          <a:solidFill>
            <a:schemeClr val="bg1"/>
          </a:solidFill>
        </p:spPr>
      </p:pic>
      <p:pic>
        <p:nvPicPr>
          <p:cNvPr id="20" name="Obraz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7355" y="1191600"/>
            <a:ext cx="3058511" cy="2862000"/>
          </a:xfrm>
          <a:prstGeom prst="rect">
            <a:avLst/>
          </a:prstGeom>
          <a:solidFill>
            <a:schemeClr val="bg1"/>
          </a:solidFill>
        </p:spPr>
      </p:pic>
      <p:pic>
        <p:nvPicPr>
          <p:cNvPr id="21" name="Obraz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050459"/>
            <a:ext cx="3058512" cy="2862000"/>
          </a:xfrm>
          <a:prstGeom prst="rect">
            <a:avLst/>
          </a:prstGeom>
          <a:solidFill>
            <a:schemeClr val="bg1"/>
          </a:solidFill>
        </p:spPr>
      </p:pic>
      <p:pic>
        <p:nvPicPr>
          <p:cNvPr id="22" name="Obraz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677" y="4050459"/>
            <a:ext cx="3058510" cy="2862000"/>
          </a:xfrm>
          <a:prstGeom prst="rect">
            <a:avLst/>
          </a:prstGeom>
          <a:solidFill>
            <a:schemeClr val="bg1"/>
          </a:solidFill>
        </p:spPr>
      </p:pic>
      <p:pic>
        <p:nvPicPr>
          <p:cNvPr id="23" name="Obraz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8400" y="4050458"/>
            <a:ext cx="3058511" cy="2862000"/>
          </a:xfrm>
          <a:prstGeom prst="rect">
            <a:avLst/>
          </a:prstGeom>
          <a:solidFill>
            <a:schemeClr val="bg1"/>
          </a:solidFill>
        </p:spPr>
      </p:pic>
      <p:sp>
        <p:nvSpPr>
          <p:cNvPr id="12" name="Rectangle 2"/>
          <p:cNvSpPr>
            <a:spLocks noGrp="1" noChangeArrowheads="1"/>
          </p:cNvSpPr>
          <p:nvPr>
            <p:ph type="title" idx="4294967295"/>
          </p:nvPr>
        </p:nvSpPr>
        <p:spPr>
          <a:xfrm>
            <a:off x="998821" y="64928"/>
            <a:ext cx="7195638" cy="864096"/>
          </a:xfrm>
          <a:solidFill>
            <a:schemeClr val="bg1"/>
          </a:solidFill>
        </p:spPr>
        <p:txBody>
          <a:bodyPr/>
          <a:lstStyle/>
          <a:p>
            <a:pPr algn="l">
              <a:spcAft>
                <a:spcPts val="0"/>
              </a:spcAft>
              <a:tabLst>
                <a:tab pos="1708150" algn="l"/>
              </a:tabLst>
            </a:pP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Anomalien der Gesamtregenmenge im Frühjahr und Sommer 2016-2018 im Vergleich zu den Jahren 1971-2000</a:t>
            </a:r>
            <a:endParaRPr lang="pl-PL" altLang="pl-PL" sz="18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8" descr="Logo copy 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solidFill>
            <a:schemeClr val="bg1"/>
          </a:solidFill>
          <a:ln>
            <a:noFill/>
          </a:ln>
          <a:extLst/>
        </p:spPr>
      </p:pic>
      <p:sp>
        <p:nvSpPr>
          <p:cNvPr id="14" name="pole tekstowe 13"/>
          <p:cNvSpPr txBox="1"/>
          <p:nvPr/>
        </p:nvSpPr>
        <p:spPr>
          <a:xfrm>
            <a:off x="1979712" y="1154308"/>
            <a:ext cx="1006003" cy="307777"/>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1400" b="1" dirty="0">
                <a:solidFill>
                  <a:srgbClr val="000000"/>
                </a:solidFill>
                <a:latin typeface="Arial" panose="020B0604020202020204" pitchFamily="34" charset="0"/>
              </a:rPr>
              <a:t>F</a:t>
            </a:r>
            <a:r>
              <a:rPr lang="en-US" sz="1400" b="1" dirty="0" err="1">
                <a:solidFill>
                  <a:srgbClr val="000000"/>
                </a:solidFill>
                <a:latin typeface="Arial" panose="020B0604020202020204" pitchFamily="34" charset="0"/>
              </a:rPr>
              <a:t>rühling</a:t>
            </a:r>
            <a:endParaRPr lang="pl-PL" sz="1400" b="1" dirty="0">
              <a:solidFill>
                <a:srgbClr val="000000"/>
              </a:solidFill>
              <a:latin typeface="Arial" panose="020B0604020202020204" pitchFamily="34" charset="0"/>
            </a:endParaRPr>
          </a:p>
        </p:txBody>
      </p:sp>
      <p:sp>
        <p:nvSpPr>
          <p:cNvPr id="15" name="pole tekstowe 14"/>
          <p:cNvSpPr txBox="1"/>
          <p:nvPr/>
        </p:nvSpPr>
        <p:spPr>
          <a:xfrm>
            <a:off x="5078165" y="1177007"/>
            <a:ext cx="1006003" cy="307777"/>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1400" b="1" dirty="0">
                <a:solidFill>
                  <a:srgbClr val="000000"/>
                </a:solidFill>
                <a:latin typeface="Arial" panose="020B0604020202020204" pitchFamily="34" charset="0"/>
              </a:rPr>
              <a:t>F</a:t>
            </a:r>
            <a:r>
              <a:rPr lang="en-US" sz="1400" b="1" dirty="0" err="1">
                <a:solidFill>
                  <a:srgbClr val="000000"/>
                </a:solidFill>
                <a:latin typeface="Arial" panose="020B0604020202020204" pitchFamily="34" charset="0"/>
              </a:rPr>
              <a:t>rühling</a:t>
            </a:r>
            <a:endParaRPr lang="pl-PL" sz="1400" b="1" dirty="0">
              <a:solidFill>
                <a:srgbClr val="000000"/>
              </a:solidFill>
              <a:latin typeface="Arial" panose="020B0604020202020204" pitchFamily="34" charset="0"/>
            </a:endParaRPr>
          </a:p>
        </p:txBody>
      </p:sp>
      <p:sp>
        <p:nvSpPr>
          <p:cNvPr id="24" name="pole tekstowe 23"/>
          <p:cNvSpPr txBox="1"/>
          <p:nvPr/>
        </p:nvSpPr>
        <p:spPr>
          <a:xfrm>
            <a:off x="8100392" y="1196752"/>
            <a:ext cx="1006003" cy="307777"/>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1400" b="1" dirty="0">
                <a:solidFill>
                  <a:srgbClr val="000000"/>
                </a:solidFill>
                <a:latin typeface="Arial" panose="020B0604020202020204" pitchFamily="34" charset="0"/>
              </a:rPr>
              <a:t>F</a:t>
            </a:r>
            <a:r>
              <a:rPr lang="en-US" sz="1400" b="1" dirty="0" err="1">
                <a:solidFill>
                  <a:srgbClr val="000000"/>
                </a:solidFill>
                <a:latin typeface="Arial" panose="020B0604020202020204" pitchFamily="34" charset="0"/>
              </a:rPr>
              <a:t>rühling</a:t>
            </a:r>
            <a:endParaRPr lang="pl-PL" sz="1400" b="1" dirty="0">
              <a:solidFill>
                <a:srgbClr val="000000"/>
              </a:solidFill>
              <a:latin typeface="Arial" panose="020B0604020202020204" pitchFamily="34" charset="0"/>
            </a:endParaRPr>
          </a:p>
        </p:txBody>
      </p:sp>
      <p:sp>
        <p:nvSpPr>
          <p:cNvPr id="25" name="pole tekstowe 24"/>
          <p:cNvSpPr txBox="1"/>
          <p:nvPr/>
        </p:nvSpPr>
        <p:spPr>
          <a:xfrm>
            <a:off x="2071670" y="4005064"/>
            <a:ext cx="914045" cy="307777"/>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1400" b="1" dirty="0" err="1">
                <a:solidFill>
                  <a:srgbClr val="000000"/>
                </a:solidFill>
                <a:latin typeface="Arial" panose="020B0604020202020204" pitchFamily="34" charset="0"/>
              </a:rPr>
              <a:t>Sommer</a:t>
            </a:r>
            <a:endParaRPr lang="pl-PL" sz="1400" b="1" dirty="0">
              <a:solidFill>
                <a:srgbClr val="000000"/>
              </a:solidFill>
              <a:latin typeface="Arial" panose="020B0604020202020204" pitchFamily="34" charset="0"/>
            </a:endParaRPr>
          </a:p>
        </p:txBody>
      </p:sp>
      <p:sp>
        <p:nvSpPr>
          <p:cNvPr id="26" name="pole tekstowe 25"/>
          <p:cNvSpPr txBox="1"/>
          <p:nvPr/>
        </p:nvSpPr>
        <p:spPr>
          <a:xfrm>
            <a:off x="5170123" y="4005064"/>
            <a:ext cx="914045" cy="307777"/>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1400" b="1" dirty="0" err="1">
                <a:solidFill>
                  <a:srgbClr val="000000"/>
                </a:solidFill>
                <a:latin typeface="Arial" panose="020B0604020202020204" pitchFamily="34" charset="0"/>
              </a:rPr>
              <a:t>Sommer</a:t>
            </a:r>
            <a:endParaRPr lang="pl-PL" sz="1400" b="1" dirty="0">
              <a:solidFill>
                <a:srgbClr val="000000"/>
              </a:solidFill>
              <a:latin typeface="Arial" panose="020B0604020202020204" pitchFamily="34" charset="0"/>
            </a:endParaRPr>
          </a:p>
        </p:txBody>
      </p:sp>
      <p:sp>
        <p:nvSpPr>
          <p:cNvPr id="27" name="pole tekstowe 26"/>
          <p:cNvSpPr txBox="1"/>
          <p:nvPr/>
        </p:nvSpPr>
        <p:spPr>
          <a:xfrm>
            <a:off x="8194459" y="4005064"/>
            <a:ext cx="914045" cy="307777"/>
          </a:xfrm>
          <a:prstGeom prst="rect">
            <a:avLst/>
          </a:prstGeom>
          <a:solidFill>
            <a:schemeClr val="bg1"/>
          </a:solidFill>
        </p:spPr>
        <p:txBody>
          <a:bodyPr wrap="square" rtlCol="0">
            <a:spAutoFit/>
          </a:bodyPr>
          <a:lstStyle/>
          <a:p>
            <a:pPr algn="ctr" defTabSz="449263" eaLnBrk="0" fontAlgn="base" hangingPunct="0">
              <a:spcBef>
                <a:spcPct val="0"/>
              </a:spcBef>
              <a:spcAft>
                <a:spcPct val="0"/>
              </a:spcAft>
              <a:defRPr/>
            </a:pPr>
            <a:r>
              <a:rPr lang="pl-PL" sz="1400" b="1" dirty="0" err="1">
                <a:solidFill>
                  <a:srgbClr val="000000"/>
                </a:solidFill>
                <a:latin typeface="Arial" panose="020B0604020202020204" pitchFamily="34" charset="0"/>
              </a:rPr>
              <a:t>Sommer</a:t>
            </a:r>
            <a:endParaRPr lang="pl-PL" sz="1400" b="1" dirty="0">
              <a:solidFill>
                <a:srgbClr val="000000"/>
              </a:solidFill>
              <a:latin typeface="Arial" panose="020B0604020202020204" pitchFamily="34" charset="0"/>
            </a:endParaRPr>
          </a:p>
        </p:txBody>
      </p:sp>
      <p:sp>
        <p:nvSpPr>
          <p:cNvPr id="28" name="Text Box 4"/>
          <p:cNvSpPr txBox="1">
            <a:spLocks noChangeArrowheads="1"/>
          </p:cNvSpPr>
          <p:nvPr/>
        </p:nvSpPr>
        <p:spPr bwMode="auto">
          <a:xfrm>
            <a:off x="-1047" y="6700718"/>
            <a:ext cx="2960767" cy="184666"/>
          </a:xfrm>
          <a:prstGeom prst="rect">
            <a:avLst/>
          </a:prstGeom>
          <a:solidFill>
            <a:schemeClr val="bg1"/>
          </a:solidFill>
          <a:ln>
            <a:noFill/>
          </a:ln>
          <a:extLst/>
        </p:spPr>
        <p:txBody>
          <a:bodyPr wrap="square"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2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Eigene Ausarbeitung</a:t>
            </a:r>
            <a:r>
              <a:rPr lang="pl-PL" altLang="pl-PL"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auf Basis IMGW, 2018</a:t>
            </a:r>
            <a:endParaRPr lang="pl-PL" altLang="pl-PL"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68786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047706" y="114600"/>
            <a:ext cx="6130746" cy="1323439"/>
          </a:xfrm>
          <a:prstGeom prst="rect">
            <a:avLst/>
          </a:prstGeom>
          <a:noFill/>
        </p:spPr>
        <p:txBody>
          <a:bodyPr wrap="square" rtlCol="0">
            <a:spAutoFit/>
          </a:bodyPr>
          <a:lstStyle/>
          <a:p>
            <a:pPr>
              <a:defRPr/>
            </a:pPr>
            <a:r>
              <a:rPr lang="en-US" sz="2000" b="1" dirty="0">
                <a:solidFill>
                  <a:srgbClr val="006600"/>
                </a:solidFill>
                <a:latin typeface="Tahoma" panose="020B0604030504040204" pitchFamily="34" charset="0"/>
                <a:ea typeface="Tahoma" panose="020B0604030504040204" pitchFamily="34" charset="0"/>
                <a:cs typeface="Tahoma" panose="020B0604030504040204" pitchFamily="34" charset="0"/>
              </a:rPr>
              <a:t>Veränderungen der Niederschläge und Evapotranspiration in bestimmten Monaten in </a:t>
            </a:r>
            <a:r>
              <a:rPr lang="en-US" sz="2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Bundesland</a:t>
            </a:r>
            <a:r>
              <a:rPr lang="en-US"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Wielkopolska</a:t>
            </a:r>
            <a:r>
              <a:rPr lang="en-US"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006600"/>
                </a:solidFill>
                <a:latin typeface="Tahoma" panose="020B0604030504040204" pitchFamily="34" charset="0"/>
                <a:ea typeface="Tahoma" panose="020B0604030504040204" pitchFamily="34" charset="0"/>
                <a:cs typeface="Tahoma" panose="020B0604030504040204" pitchFamily="34" charset="0"/>
              </a:rPr>
              <a:t>in den Jahren 1985-2014</a:t>
            </a:r>
            <a:endParaRPr lang="pl-PL" sz="20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Obraz 4"/>
          <p:cNvPicPr>
            <a:picLocks noChangeAspect="1"/>
          </p:cNvPicPr>
          <p:nvPr/>
        </p:nvPicPr>
        <p:blipFill rotWithShape="1">
          <a:blip r:embed="rId2" cstate="screen">
            <a:extLst>
              <a:ext uri="{28A0092B-C50C-407E-A947-70E740481C1C}">
                <a14:useLocalDpi xmlns:a14="http://schemas.microsoft.com/office/drawing/2010/main"/>
              </a:ext>
            </a:extLst>
          </a:blip>
          <a:srcRect l="4204" t="8833" b="6050"/>
          <a:stretch/>
        </p:blipFill>
        <p:spPr>
          <a:xfrm>
            <a:off x="395536" y="1452826"/>
            <a:ext cx="6562793" cy="4392489"/>
          </a:xfrm>
          <a:prstGeom prst="rect">
            <a:avLst/>
          </a:prstGeom>
        </p:spPr>
      </p:pic>
      <p:pic>
        <p:nvPicPr>
          <p:cNvPr id="6" name="Obraz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0192" y="3356992"/>
            <a:ext cx="2725061" cy="285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4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505" y="6323210"/>
            <a:ext cx="1858551"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6056" y="6323210"/>
            <a:ext cx="1547048" cy="404664"/>
          </a:xfrm>
          <a:prstGeom prst="rect">
            <a:avLst/>
          </a:prstGeom>
        </p:spPr>
      </p:pic>
      <p:sp>
        <p:nvSpPr>
          <p:cNvPr id="9" name="pole tekstowe 8"/>
          <p:cNvSpPr txBox="1"/>
          <p:nvPr/>
        </p:nvSpPr>
        <p:spPr>
          <a:xfrm>
            <a:off x="2470112" y="5745708"/>
            <a:ext cx="784210" cy="307777"/>
          </a:xfrm>
          <a:prstGeom prst="rect">
            <a:avLst/>
          </a:prstGeom>
          <a:noFill/>
        </p:spPr>
        <p:txBody>
          <a:bodyPr wrap="square" rtlCol="0">
            <a:spAutoFit/>
          </a:bodyPr>
          <a:lstStyle/>
          <a:p>
            <a:pPr defTabSz="449263" eaLnBrk="0" fontAlgn="base" hangingPunct="0">
              <a:spcBef>
                <a:spcPct val="0"/>
              </a:spcBef>
              <a:spcAft>
                <a:spcPct val="0"/>
              </a:spcAft>
              <a:defRPr/>
            </a:pPr>
            <a:r>
              <a:rPr lang="pl-PL" sz="1400" dirty="0" err="1">
                <a:solidFill>
                  <a:prstClr val="black"/>
                </a:solidFill>
                <a:latin typeface="Tahoma" panose="020B0604030504040204" pitchFamily="34" charset="0"/>
                <a:ea typeface="Tahoma" panose="020B0604030504040204" pitchFamily="34" charset="0"/>
                <a:cs typeface="Tahoma" panose="020B0604030504040204" pitchFamily="34" charset="0"/>
              </a:rPr>
              <a:t>Monate</a:t>
            </a:r>
            <a:endParaRPr lang="pl-P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pole tekstowe 9"/>
          <p:cNvSpPr txBox="1"/>
          <p:nvPr/>
        </p:nvSpPr>
        <p:spPr>
          <a:xfrm rot="16200000">
            <a:off x="-1646820" y="3347410"/>
            <a:ext cx="3960440" cy="523220"/>
          </a:xfrm>
          <a:prstGeom prst="rect">
            <a:avLst/>
          </a:prstGeom>
          <a:noFill/>
        </p:spPr>
        <p:txBody>
          <a:bodyPr wrap="square" rtlCol="0">
            <a:spAutoFit/>
          </a:bodyPr>
          <a:lstStyle/>
          <a:p>
            <a:pPr algn="ctr" defTabSz="449263" eaLnBrk="0" fontAlgn="base" hangingPunct="0">
              <a:spcBef>
                <a:spcPct val="0"/>
              </a:spcBef>
              <a:spcAft>
                <a:spcPct val="0"/>
              </a:spcAft>
              <a:defRPr/>
            </a:pPr>
            <a:r>
              <a:rPr lang="pl-PL" sz="1400" dirty="0" err="1">
                <a:solidFill>
                  <a:prstClr val="black"/>
                </a:solidFill>
                <a:latin typeface="Arial" panose="020B0604020202020204" pitchFamily="34" charset="0"/>
              </a:rPr>
              <a:t>Änderung</a:t>
            </a:r>
            <a:r>
              <a:rPr lang="pl-PL" sz="1400" dirty="0">
                <a:solidFill>
                  <a:prstClr val="black"/>
                </a:solidFill>
                <a:latin typeface="Arial" panose="020B0604020202020204" pitchFamily="34" charset="0"/>
              </a:rPr>
              <a:t> von </a:t>
            </a:r>
            <a:r>
              <a:rPr lang="pl-PL" sz="1400" dirty="0" err="1">
                <a:solidFill>
                  <a:prstClr val="black"/>
                </a:solidFill>
                <a:latin typeface="Arial" panose="020B0604020202020204" pitchFamily="34" charset="0"/>
              </a:rPr>
              <a:t>Niederschlag / Evapotranspiration</a:t>
            </a:r>
            <a:r>
              <a:rPr lang="pl-PL" sz="1400" dirty="0">
                <a:solidFill>
                  <a:prstClr val="black"/>
                </a:solidFill>
                <a:latin typeface="Arial" panose="020B0604020202020204" pitchFamily="34" charset="0"/>
              </a:rPr>
              <a:t>[mm]</a:t>
            </a:r>
          </a:p>
        </p:txBody>
      </p:sp>
      <p:sp>
        <p:nvSpPr>
          <p:cNvPr id="11" name="pole tekstowe 10"/>
          <p:cNvSpPr txBox="1"/>
          <p:nvPr/>
        </p:nvSpPr>
        <p:spPr>
          <a:xfrm>
            <a:off x="5436096" y="2204864"/>
            <a:ext cx="1152128" cy="307777"/>
          </a:xfrm>
          <a:prstGeom prst="rect">
            <a:avLst/>
          </a:prstGeom>
          <a:solidFill>
            <a:schemeClr val="bg1"/>
          </a:solidFill>
        </p:spPr>
        <p:txBody>
          <a:bodyPr wrap="square" rtlCol="0">
            <a:spAutoFit/>
          </a:bodyPr>
          <a:lstStyle/>
          <a:p>
            <a:pPr defTabSz="449263" eaLnBrk="0" fontAlgn="base" hangingPunct="0">
              <a:spcBef>
                <a:spcPct val="0"/>
              </a:spcBef>
              <a:spcAft>
                <a:spcPct val="0"/>
              </a:spcAft>
              <a:defRPr/>
            </a:pPr>
            <a:r>
              <a:rPr lang="pl-PL" sz="1400" b="1" dirty="0" err="1">
                <a:solidFill>
                  <a:prstClr val="black"/>
                </a:solidFill>
                <a:latin typeface="Tahoma" panose="020B0604030504040204" pitchFamily="34" charset="0"/>
                <a:ea typeface="Tahoma" panose="020B0604030504040204" pitchFamily="34" charset="0"/>
                <a:cs typeface="Tahoma" panose="020B0604030504040204" pitchFamily="34" charset="0"/>
              </a:rPr>
              <a:t>Parameter</a:t>
            </a:r>
            <a:endParaRPr lang="pl-P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2" name="pole tekstowe 11"/>
          <p:cNvSpPr txBox="1"/>
          <p:nvPr/>
        </p:nvSpPr>
        <p:spPr>
          <a:xfrm>
            <a:off x="5796136" y="3055298"/>
            <a:ext cx="1440160" cy="307777"/>
          </a:xfrm>
          <a:prstGeom prst="rect">
            <a:avLst/>
          </a:prstGeom>
          <a:solidFill>
            <a:schemeClr val="bg1"/>
          </a:solidFill>
        </p:spPr>
        <p:txBody>
          <a:bodyPr wrap="square" rtlCol="0">
            <a:spAutoFit/>
          </a:bodyPr>
          <a:lstStyle/>
          <a:p>
            <a:pPr defTabSz="449263" eaLnBrk="0" fontAlgn="base" hangingPunct="0">
              <a:spcBef>
                <a:spcPct val="0"/>
              </a:spcBef>
              <a:spcAft>
                <a:spcPct val="0"/>
              </a:spcAft>
              <a:defRPr/>
            </a:pPr>
            <a:r>
              <a:rPr lang="pl-PL" sz="1400" dirty="0" err="1">
                <a:solidFill>
                  <a:prstClr val="black"/>
                </a:solidFill>
                <a:latin typeface="Tahoma" panose="020B0604030504040204" pitchFamily="34" charset="0"/>
                <a:ea typeface="Tahoma" panose="020B0604030504040204" pitchFamily="34" charset="0"/>
                <a:cs typeface="Tahoma" panose="020B0604030504040204" pitchFamily="34" charset="0"/>
              </a:rPr>
              <a:t>Niederschlag</a:t>
            </a:r>
            <a:endParaRPr lang="pl-PL" sz="1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5796136" y="2624411"/>
            <a:ext cx="1708205" cy="307777"/>
          </a:xfrm>
          <a:prstGeom prst="rect">
            <a:avLst/>
          </a:prstGeom>
          <a:solidFill>
            <a:schemeClr val="bg1"/>
          </a:solidFill>
        </p:spPr>
        <p:txBody>
          <a:bodyPr wrap="square" rtlCol="0">
            <a:spAutoFit/>
          </a:bodyPr>
          <a:lstStyle/>
          <a:p>
            <a:pPr defTabSz="449263" eaLnBrk="0" fontAlgn="base" hangingPunct="0">
              <a:spcBef>
                <a:spcPct val="0"/>
              </a:spcBef>
              <a:spcAft>
                <a:spcPct val="0"/>
              </a:spcAft>
              <a:defRPr/>
            </a:pPr>
            <a:r>
              <a:rPr lang="pl-PL" sz="1400" dirty="0" err="1">
                <a:solidFill>
                  <a:prstClr val="black"/>
                </a:solidFill>
                <a:latin typeface="Tahoma" panose="020B0604030504040204" pitchFamily="34" charset="0"/>
                <a:ea typeface="Tahoma" panose="020B0604030504040204" pitchFamily="34" charset="0"/>
                <a:cs typeface="Tahoma" panose="020B0604030504040204" pitchFamily="34" charset="0"/>
              </a:rPr>
              <a:t>Evapotranspiration</a:t>
            </a:r>
            <a:endParaRPr lang="pl-PL" sz="1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 Box 4"/>
          <p:cNvSpPr txBox="1">
            <a:spLocks noChangeArrowheads="1"/>
          </p:cNvSpPr>
          <p:nvPr/>
        </p:nvSpPr>
        <p:spPr bwMode="auto">
          <a:xfrm>
            <a:off x="135270" y="5959413"/>
            <a:ext cx="18230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Goliński </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et al., 2015</a:t>
            </a:r>
            <a:endPar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982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57200" y="228600"/>
            <a:ext cx="6439227" cy="519080"/>
          </a:xfrm>
        </p:spPr>
        <p:txBody>
          <a:bodyPr/>
          <a:lstStyle/>
          <a:p>
            <a:r>
              <a:rPr lang="en-US" sz="2400" dirty="0">
                <a:solidFill>
                  <a:schemeClr val="tx1"/>
                </a:solidFill>
                <a:latin typeface="+mn-lt"/>
              </a:rPr>
              <a:t>Automatisches Melken (AMS) und Weiden</a:t>
            </a:r>
            <a:endParaRPr lang="es-ES" sz="2400" dirty="0">
              <a:solidFill>
                <a:schemeClr val="tx1"/>
              </a:solidFill>
              <a:latin typeface="+mn-lt"/>
            </a:endParaRPr>
          </a:p>
        </p:txBody>
      </p:sp>
      <p:sp>
        <p:nvSpPr>
          <p:cNvPr id="4" name="Rectangle 7"/>
          <p:cNvSpPr>
            <a:spLocks noChangeArrowheads="1"/>
          </p:cNvSpPr>
          <p:nvPr/>
        </p:nvSpPr>
        <p:spPr bwMode="auto">
          <a:xfrm>
            <a:off x="278679" y="1499324"/>
            <a:ext cx="8740630" cy="489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lvl="1" indent="-273050" defTabSz="457200">
              <a:spcBef>
                <a:spcPct val="20000"/>
              </a:spcBef>
              <a:buSzPct val="130000"/>
              <a:buFont typeface="Arial" charset="0"/>
              <a:buChar char="•"/>
              <a:tabLst>
                <a:tab pos="3138488" algn="l"/>
              </a:tabLst>
              <a:defRPr/>
            </a:pPr>
            <a:r>
              <a:rPr lang="en-GB" sz="2200" dirty="0">
                <a:solidFill>
                  <a:prstClr val="black"/>
                </a:solidFill>
                <a:latin typeface="Calibri"/>
              </a:rPr>
              <a:t>Etwa ein Drittel der Milch in Schweden wird in AMS </a:t>
            </a:r>
            <a:r>
              <a:rPr lang="en-GB" sz="2200" dirty="0" err="1">
                <a:solidFill>
                  <a:prstClr val="black"/>
                </a:solidFill>
                <a:latin typeface="Calibri"/>
              </a:rPr>
              <a:t>produziert</a:t>
            </a:r>
            <a:endParaRPr lang="en-GB" sz="2200" dirty="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endParaRPr lang="en-GB" sz="2200" dirty="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r>
              <a:rPr lang="en-GB" sz="2200" dirty="0">
                <a:solidFill>
                  <a:prstClr val="black"/>
                </a:solidFill>
                <a:latin typeface="Calibri"/>
              </a:rPr>
              <a:t>Konventionelle (nicht-biologische) Betriebe </a:t>
            </a:r>
            <a:r>
              <a:rPr lang="en-GB" sz="2200" dirty="0" err="1">
                <a:solidFill>
                  <a:prstClr val="black"/>
                </a:solidFill>
                <a:latin typeface="Calibri"/>
              </a:rPr>
              <a:t>mit</a:t>
            </a:r>
            <a:r>
              <a:rPr lang="en-GB" sz="2200" dirty="0">
                <a:solidFill>
                  <a:prstClr val="black"/>
                </a:solidFill>
                <a:latin typeface="Calibri"/>
              </a:rPr>
              <a:t> AMS grasen oft hauptsächlich, um die gesetzlichen Anforderungen </a:t>
            </a:r>
            <a:r>
              <a:rPr lang="en-GB" sz="2200" dirty="0" err="1">
                <a:solidFill>
                  <a:prstClr val="black"/>
                </a:solidFill>
                <a:latin typeface="Calibri"/>
              </a:rPr>
              <a:t>zu</a:t>
            </a:r>
            <a:r>
              <a:rPr lang="en-GB" sz="2200" dirty="0">
                <a:solidFill>
                  <a:prstClr val="black"/>
                </a:solidFill>
                <a:latin typeface="Calibri"/>
              </a:rPr>
              <a:t> </a:t>
            </a:r>
            <a:r>
              <a:rPr lang="en-GB" sz="2200" dirty="0" err="1" smtClean="0">
                <a:solidFill>
                  <a:prstClr val="black"/>
                </a:solidFill>
                <a:latin typeface="Calibri"/>
              </a:rPr>
              <a:t>erfüllen</a:t>
            </a:r>
            <a:r>
              <a:rPr lang="en-GB" sz="2200" dirty="0" smtClean="0">
                <a:solidFill>
                  <a:prstClr val="black"/>
                </a:solidFill>
                <a:latin typeface="Calibri"/>
              </a:rPr>
              <a:t>. Auf </a:t>
            </a:r>
            <a:r>
              <a:rPr lang="en-GB" sz="2200" dirty="0" err="1" smtClean="0">
                <a:solidFill>
                  <a:prstClr val="black"/>
                </a:solidFill>
                <a:latin typeface="Calibri"/>
              </a:rPr>
              <a:t>Weiden</a:t>
            </a:r>
            <a:r>
              <a:rPr lang="en-GB" sz="2200" dirty="0" smtClean="0">
                <a:solidFill>
                  <a:prstClr val="black"/>
                </a:solidFill>
                <a:latin typeface="Calibri"/>
              </a:rPr>
              <a:t> </a:t>
            </a:r>
            <a:r>
              <a:rPr lang="en-GB" sz="2200" dirty="0" err="1" smtClean="0">
                <a:solidFill>
                  <a:prstClr val="black"/>
                </a:solidFill>
                <a:latin typeface="Calibri"/>
              </a:rPr>
              <a:t>findet</a:t>
            </a:r>
            <a:r>
              <a:rPr lang="en-GB" sz="2200" dirty="0" smtClean="0">
                <a:solidFill>
                  <a:prstClr val="black"/>
                </a:solidFill>
                <a:latin typeface="Calibri"/>
              </a:rPr>
              <a:t> </a:t>
            </a:r>
            <a:r>
              <a:rPr lang="en-GB" sz="2200" dirty="0" err="1" smtClean="0">
                <a:solidFill>
                  <a:prstClr val="black"/>
                </a:solidFill>
                <a:latin typeface="Calibri"/>
              </a:rPr>
              <a:t>starke</a:t>
            </a:r>
            <a:r>
              <a:rPr lang="en-GB" sz="2200" dirty="0" smtClean="0">
                <a:solidFill>
                  <a:prstClr val="black"/>
                </a:solidFill>
                <a:latin typeface="Calibri"/>
              </a:rPr>
              <a:t> </a:t>
            </a:r>
            <a:r>
              <a:rPr lang="en-GB" sz="2200" dirty="0" err="1" smtClean="0">
                <a:solidFill>
                  <a:prstClr val="black"/>
                </a:solidFill>
                <a:latin typeface="Calibri"/>
              </a:rPr>
              <a:t>Zufütterung</a:t>
            </a:r>
            <a:r>
              <a:rPr lang="en-GB" sz="2200" dirty="0" smtClean="0">
                <a:solidFill>
                  <a:prstClr val="black"/>
                </a:solidFill>
                <a:latin typeface="Calibri"/>
              </a:rPr>
              <a:t> von </a:t>
            </a:r>
            <a:r>
              <a:rPr lang="en-GB" sz="2200" dirty="0" err="1" smtClean="0">
                <a:solidFill>
                  <a:prstClr val="black"/>
                </a:solidFill>
                <a:latin typeface="Calibri"/>
              </a:rPr>
              <a:t>Konzentraten</a:t>
            </a:r>
            <a:r>
              <a:rPr lang="en-GB" sz="2200" dirty="0" smtClean="0">
                <a:solidFill>
                  <a:prstClr val="black"/>
                </a:solidFill>
                <a:latin typeface="Calibri"/>
              </a:rPr>
              <a:t> </a:t>
            </a:r>
            <a:r>
              <a:rPr lang="en-GB" sz="2200" dirty="0">
                <a:solidFill>
                  <a:prstClr val="black"/>
                </a:solidFill>
                <a:latin typeface="Calibri"/>
              </a:rPr>
              <a:t>und Silage </a:t>
            </a:r>
            <a:r>
              <a:rPr lang="en-GB" sz="2200" dirty="0" smtClean="0">
                <a:solidFill>
                  <a:prstClr val="black"/>
                </a:solidFill>
                <a:latin typeface="Calibri"/>
              </a:rPr>
              <a:t>im Stall </a:t>
            </a:r>
            <a:r>
              <a:rPr lang="en-GB" sz="2200" dirty="0" err="1" smtClean="0">
                <a:solidFill>
                  <a:prstClr val="black"/>
                </a:solidFill>
                <a:latin typeface="Calibri"/>
              </a:rPr>
              <a:t>statt</a:t>
            </a:r>
            <a:endParaRPr lang="en-GB" sz="2200" dirty="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endParaRPr lang="en-GB" sz="2200" dirty="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r>
              <a:rPr lang="en-GB" sz="2200" dirty="0">
                <a:solidFill>
                  <a:prstClr val="black"/>
                </a:solidFill>
                <a:latin typeface="Calibri"/>
              </a:rPr>
              <a:t>AMS sind auch in der ökologischen Produktion verbreitet, jedoch mit mindestens 6 kg TM von der Weide pro Tag in der </a:t>
            </a:r>
            <a:r>
              <a:rPr lang="en-GB" sz="2200" dirty="0" err="1">
                <a:solidFill>
                  <a:prstClr val="black"/>
                </a:solidFill>
                <a:latin typeface="Calibri"/>
              </a:rPr>
              <a:t>Ernährung</a:t>
            </a:r>
            <a:endParaRPr lang="en-GB" sz="2200" dirty="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endParaRPr lang="en-GB" sz="2200" dirty="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r>
              <a:rPr lang="en-GB" sz="2200" dirty="0">
                <a:solidFill>
                  <a:prstClr val="black"/>
                </a:solidFill>
                <a:latin typeface="Calibri"/>
              </a:rPr>
              <a:t>Das EU-Forschungsprojekt AUTOGRASSMILK bietet weitere Informationen </a:t>
            </a:r>
            <a:r>
              <a:rPr lang="en-GB" sz="2200" dirty="0" err="1">
                <a:solidFill>
                  <a:prstClr val="black"/>
                </a:solidFill>
                <a:latin typeface="Calibri"/>
              </a:rPr>
              <a:t>über</a:t>
            </a:r>
            <a:r>
              <a:rPr lang="en-GB" sz="2200" dirty="0">
                <a:solidFill>
                  <a:prstClr val="black"/>
                </a:solidFill>
                <a:latin typeface="Calibri"/>
              </a:rPr>
              <a:t> AMS und Weide in Schweden und in </a:t>
            </a:r>
            <a:r>
              <a:rPr lang="en-GB" sz="2200" dirty="0" err="1">
                <a:solidFill>
                  <a:prstClr val="black"/>
                </a:solidFill>
                <a:latin typeface="Calibri"/>
              </a:rPr>
              <a:t>anderen</a:t>
            </a:r>
            <a:r>
              <a:rPr lang="en-GB" sz="2200" dirty="0">
                <a:solidFill>
                  <a:prstClr val="black"/>
                </a:solidFill>
                <a:latin typeface="Calibri"/>
              </a:rPr>
              <a:t> europäischen Ländern</a:t>
            </a:r>
            <a:r>
              <a:rPr lang="en-GB" sz="2200" dirty="0">
                <a:solidFill>
                  <a:prstClr val="black"/>
                </a:solidFill>
                <a:latin typeface="Calibri"/>
                <a:hlinkClick r:id="rId2"/>
              </a:rPr>
              <a:t> (</a:t>
            </a:r>
            <a:r>
              <a:rPr lang="en-GB" sz="2200" dirty="0">
                <a:solidFill>
                  <a:prstClr val="black"/>
                </a:solidFill>
                <a:latin typeface="Calibri"/>
              </a:rPr>
              <a:t>https://autograssmilk.dk/).</a:t>
            </a:r>
          </a:p>
        </p:txBody>
      </p:sp>
    </p:spTree>
    <p:extLst>
      <p:ext uri="{BB962C8B-B14F-4D97-AF65-F5344CB8AC3E}">
        <p14:creationId xmlns:p14="http://schemas.microsoft.com/office/powerpoint/2010/main" val="238112919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046605" y="38234"/>
            <a:ext cx="6415244" cy="1077218"/>
          </a:xfrm>
          <a:prstGeom prst="rect">
            <a:avLst/>
          </a:prstGeom>
        </p:spPr>
        <p:txBody>
          <a:bodyPr wrap="square">
            <a:spAutoFit/>
          </a:bodyPr>
          <a:lstStyle/>
          <a:p>
            <a:pPr defTabSz="449263" eaLnBrk="0" fontAlgn="base" hangingPunct="0">
              <a:spcBef>
                <a:spcPct val="0"/>
              </a:spcBef>
              <a:spcAft>
                <a:spcPct val="0"/>
              </a:spcAft>
              <a:defRPr/>
            </a:pPr>
            <a:r>
              <a:rPr lang="pl-PL" sz="1600" b="1" dirty="0" err="1">
                <a:solidFill>
                  <a:srgbClr val="006600"/>
                </a:solidFill>
                <a:latin typeface="Tahoma" panose="020B0604030504040204" pitchFamily="34" charset="0"/>
                <a:ea typeface="Tahoma" panose="020B0604030504040204" pitchFamily="34" charset="0"/>
                <a:cs typeface="Tahoma" panose="020B0604030504040204" pitchFamily="34" charset="0"/>
              </a:rPr>
              <a:t>Zusammenhang zwischen dem</a:t>
            </a:r>
            <a:r>
              <a:rPr lang="en-US" sz="1600" b="1" dirty="0">
                <a:solidFill>
                  <a:srgbClr val="006600"/>
                </a:solidFill>
                <a:latin typeface="Tahoma" panose="020B0604030504040204" pitchFamily="34" charset="0"/>
                <a:ea typeface="Tahoma" panose="020B0604030504040204" pitchFamily="34" charset="0"/>
                <a:cs typeface="Tahoma" panose="020B0604030504040204" pitchFamily="34" charset="0"/>
              </a:rPr>
              <a:t> jährlichen Graslandeertrag </a:t>
            </a:r>
            <a:r>
              <a:rPr lang="pl-PL" sz="1600" b="1" dirty="0">
                <a:solidFill>
                  <a:srgbClr val="006600"/>
                </a:solidFill>
                <a:latin typeface="Tahoma" panose="020B0604030504040204" pitchFamily="34" charset="0"/>
                <a:ea typeface="Tahoma" panose="020B0604030504040204" pitchFamily="34" charset="0"/>
                <a:cs typeface="Tahoma" panose="020B0604030504040204" pitchFamily="34" charset="0"/>
              </a:rPr>
              <a:t>und dem</a:t>
            </a:r>
            <a:r>
              <a:rPr lang="en-US" sz="1600" b="1" dirty="0" err="1">
                <a:solidFill>
                  <a:srgbClr val="006600"/>
                </a:solidFill>
                <a:latin typeface="Tahoma" panose="020B0604030504040204" pitchFamily="34" charset="0"/>
                <a:ea typeface="Tahoma" panose="020B0604030504040204" pitchFamily="34" charset="0"/>
                <a:cs typeface="Tahoma" panose="020B0604030504040204" pitchFamily="34" charset="0"/>
              </a:rPr>
              <a:t> standardisierten Niederschlagsverdunstungsindex</a:t>
            </a:r>
            <a:r>
              <a:rPr lang="pl-PL" sz="1600" b="1" dirty="0">
                <a:solidFill>
                  <a:srgbClr val="006600"/>
                </a:solidFill>
                <a:latin typeface="Tahoma" panose="020B0604030504040204" pitchFamily="34" charset="0"/>
                <a:ea typeface="Tahoma" panose="020B0604030504040204" pitchFamily="34" charset="0"/>
                <a:cs typeface="Tahoma" panose="020B0604030504040204" pitchFamily="34" charset="0"/>
              </a:rPr>
              <a:t> (SPEI) </a:t>
            </a:r>
            <a:r>
              <a:rPr lang="en-US" sz="1600" b="1" dirty="0">
                <a:solidFill>
                  <a:srgbClr val="006600"/>
                </a:solidFill>
                <a:latin typeface="Tahoma" panose="020B0604030504040204" pitchFamily="34" charset="0"/>
                <a:ea typeface="Tahoma" panose="020B0604030504040204" pitchFamily="34" charset="0"/>
                <a:cs typeface="Tahoma" panose="020B0604030504040204" pitchFamily="34" charset="0"/>
              </a:rPr>
              <a:t>für den Zeitraum von 6 Monaten in den Jahren 1965-2014 </a:t>
            </a:r>
            <a:r>
              <a:rPr lang="en-US" sz="1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an </a:t>
            </a:r>
            <a:r>
              <a:rPr lang="en-US" sz="1600" b="1" dirty="0">
                <a:solidFill>
                  <a:srgbClr val="006600"/>
                </a:solidFill>
                <a:latin typeface="Tahoma" panose="020B0604030504040204" pitchFamily="34" charset="0"/>
                <a:ea typeface="Tahoma" panose="020B0604030504040204" pitchFamily="34" charset="0"/>
                <a:cs typeface="Tahoma" panose="020B0604030504040204" pitchFamily="34" charset="0"/>
              </a:rPr>
              <a:t>der </a:t>
            </a:r>
            <a:r>
              <a:rPr lang="pl-PL" sz="1600" b="1" dirty="0">
                <a:solidFill>
                  <a:srgbClr val="006600"/>
                </a:solidFill>
                <a:latin typeface="Tahoma" panose="020B0604030504040204" pitchFamily="34" charset="0"/>
                <a:ea typeface="Tahoma" panose="020B0604030504040204" pitchFamily="34" charset="0"/>
                <a:cs typeface="Tahoma" panose="020B0604030504040204" pitchFamily="34" charset="0"/>
              </a:rPr>
              <a:t>Versuchsstation</a:t>
            </a:r>
            <a:r>
              <a:rPr lang="en-US" sz="1600" b="1" dirty="0">
                <a:solidFill>
                  <a:srgbClr val="006600"/>
                </a:solidFill>
                <a:latin typeface="Tahoma" panose="020B0604030504040204" pitchFamily="34" charset="0"/>
                <a:ea typeface="Tahoma" panose="020B0604030504040204" pitchFamily="34" charset="0"/>
                <a:cs typeface="Tahoma" panose="020B0604030504040204" pitchFamily="34" charset="0"/>
              </a:rPr>
              <a:t> Brody (</a:t>
            </a:r>
            <a:r>
              <a:rPr lang="pl-PL" sz="1600" b="1" dirty="0">
                <a:solidFill>
                  <a:srgbClr val="006600"/>
                </a:solidFill>
                <a:latin typeface="Tahoma" panose="020B0604030504040204" pitchFamily="34" charset="0"/>
                <a:ea typeface="Tahoma" panose="020B0604030504040204" pitchFamily="34" charset="0"/>
                <a:cs typeface="Tahoma" panose="020B0604030504040204" pitchFamily="34" charset="0"/>
              </a:rPr>
              <a:t>Provinz Wielkopolska</a:t>
            </a:r>
            <a:r>
              <a:rPr lang="en-US" sz="1600" b="1" dirty="0">
                <a:solidFill>
                  <a:srgbClr val="006600"/>
                </a:solidFill>
                <a:latin typeface="Tahoma" panose="020B0604030504040204" pitchFamily="34" charset="0"/>
                <a:ea typeface="Tahoma" panose="020B0604030504040204" pitchFamily="34" charset="0"/>
                <a:cs typeface="Tahoma" panose="020B0604030504040204" pitchFamily="34" charset="0"/>
              </a:rPr>
              <a:t>)</a:t>
            </a:r>
            <a:endParaRPr lang="pl-PL" sz="16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44" descr="regressio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97" y="1484784"/>
            <a:ext cx="9144000" cy="46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4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504" y="6302467"/>
            <a:ext cx="1858551"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6055" y="6302467"/>
            <a:ext cx="1596017" cy="417473"/>
          </a:xfrm>
          <a:prstGeom prst="rect">
            <a:avLst/>
          </a:prstGeom>
        </p:spPr>
      </p:pic>
      <p:pic>
        <p:nvPicPr>
          <p:cNvPr id="9" name="Picture 8" descr="Logo copy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135270" y="5959413"/>
            <a:ext cx="18230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rPr>
              <a:t>Goliński </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et al., 2015</a:t>
            </a:r>
            <a:endParaRPr lang="pl-PL" altLang="pl-PL"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pole tekstowe 9"/>
          <p:cNvSpPr txBox="1"/>
          <p:nvPr/>
        </p:nvSpPr>
        <p:spPr>
          <a:xfrm rot="16200000">
            <a:off x="-825196" y="3503374"/>
            <a:ext cx="2173180" cy="307777"/>
          </a:xfrm>
          <a:prstGeom prst="rect">
            <a:avLst/>
          </a:prstGeom>
          <a:solidFill>
            <a:schemeClr val="bg1"/>
          </a:solidFill>
        </p:spPr>
        <p:txBody>
          <a:bodyPr wrap="square" rtlCol="0">
            <a:spAutoFit/>
          </a:bodyPr>
          <a:lstStyle/>
          <a:p>
            <a:pPr defTabSz="449263" eaLnBrk="0" fontAlgn="base" hangingPunct="0">
              <a:spcBef>
                <a:spcPct val="0"/>
              </a:spcBef>
              <a:spcAft>
                <a:spcPct val="0"/>
              </a:spcAft>
              <a:defRPr/>
            </a:pPr>
            <a:r>
              <a:rPr lang="pl-PL" sz="1400" dirty="0">
                <a:solidFill>
                  <a:prstClr val="black"/>
                </a:solidFill>
                <a:latin typeface="Arial" panose="020B0604020202020204" pitchFamily="34" charset="0"/>
              </a:rPr>
              <a:t>E</a:t>
            </a:r>
            <a:r>
              <a:rPr lang="en-US" sz="1400" dirty="0" err="1">
                <a:solidFill>
                  <a:prstClr val="black"/>
                </a:solidFill>
                <a:latin typeface="Arial" panose="020B0604020202020204" pitchFamily="34" charset="0"/>
              </a:rPr>
              <a:t>rtrag</a:t>
            </a:r>
            <a:r>
              <a:rPr lang="en-US" sz="1400" dirty="0">
                <a:solidFill>
                  <a:prstClr val="black"/>
                </a:solidFill>
                <a:latin typeface="Arial" panose="020B0604020202020204" pitchFamily="34" charset="0"/>
              </a:rPr>
              <a:t> t TM/ha</a:t>
            </a:r>
            <a:endParaRPr lang="pl-PL" sz="1400" dirty="0">
              <a:solidFill>
                <a:prstClr val="black"/>
              </a:solidFill>
              <a:latin typeface="Arial" panose="020B0604020202020204" pitchFamily="34" charset="0"/>
            </a:endParaRPr>
          </a:p>
        </p:txBody>
      </p:sp>
      <p:sp>
        <p:nvSpPr>
          <p:cNvPr id="2" name="Textfeld 1"/>
          <p:cNvSpPr txBox="1"/>
          <p:nvPr/>
        </p:nvSpPr>
        <p:spPr>
          <a:xfrm>
            <a:off x="7878915" y="3400439"/>
            <a:ext cx="1265085" cy="246221"/>
          </a:xfrm>
          <a:prstGeom prst="rect">
            <a:avLst/>
          </a:prstGeom>
          <a:solidFill>
            <a:schemeClr val="bg1"/>
          </a:solidFill>
        </p:spPr>
        <p:txBody>
          <a:bodyPr wrap="square" rtlCol="0">
            <a:spAutoFit/>
          </a:bodyPr>
          <a:lstStyle/>
          <a:p>
            <a:pPr defTabSz="457200"/>
            <a:r>
              <a:rPr lang="en-US" sz="1000" dirty="0" err="1">
                <a:solidFill>
                  <a:prstClr val="black"/>
                </a:solidFill>
              </a:rPr>
              <a:t>Mineralischer</a:t>
            </a:r>
            <a:r>
              <a:rPr lang="en-US" sz="1000" dirty="0">
                <a:solidFill>
                  <a:prstClr val="black"/>
                </a:solidFill>
              </a:rPr>
              <a:t> Boden</a:t>
            </a:r>
          </a:p>
        </p:txBody>
      </p:sp>
      <p:sp>
        <p:nvSpPr>
          <p:cNvPr id="12" name="Textfeld 11"/>
          <p:cNvSpPr txBox="1"/>
          <p:nvPr/>
        </p:nvSpPr>
        <p:spPr>
          <a:xfrm>
            <a:off x="7878914" y="3627848"/>
            <a:ext cx="1265085" cy="246221"/>
          </a:xfrm>
          <a:prstGeom prst="rect">
            <a:avLst/>
          </a:prstGeom>
          <a:solidFill>
            <a:schemeClr val="bg1"/>
          </a:solidFill>
        </p:spPr>
        <p:txBody>
          <a:bodyPr wrap="square" rtlCol="0">
            <a:spAutoFit/>
          </a:bodyPr>
          <a:lstStyle/>
          <a:p>
            <a:pPr defTabSz="457200"/>
            <a:r>
              <a:rPr lang="en-US" sz="1000" dirty="0" err="1">
                <a:solidFill>
                  <a:prstClr val="black"/>
                </a:solidFill>
              </a:rPr>
              <a:t>Organischer</a:t>
            </a:r>
            <a:r>
              <a:rPr lang="en-US" sz="1000" dirty="0">
                <a:solidFill>
                  <a:prstClr val="black"/>
                </a:solidFill>
              </a:rPr>
              <a:t> Boden</a:t>
            </a:r>
          </a:p>
        </p:txBody>
      </p:sp>
    </p:spTree>
    <p:extLst>
      <p:ext uri="{BB962C8B-B14F-4D97-AF65-F5344CB8AC3E}">
        <p14:creationId xmlns:p14="http://schemas.microsoft.com/office/powerpoint/2010/main" val="2161753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Obraz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az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6504" y="3802299"/>
            <a:ext cx="4607496" cy="3050939"/>
          </a:xfrm>
          <a:prstGeom prst="rect">
            <a:avLst/>
          </a:prstGeom>
        </p:spPr>
      </p:pic>
      <p:pic>
        <p:nvPicPr>
          <p:cNvPr id="3" name="Obraz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145" y="3802299"/>
            <a:ext cx="4572001" cy="3050940"/>
          </a:xfrm>
          <a:prstGeom prst="rect">
            <a:avLst/>
          </a:prstGeom>
        </p:spPr>
      </p:pic>
      <p:sp>
        <p:nvSpPr>
          <p:cNvPr id="6" name="Text Box 3"/>
          <p:cNvSpPr txBox="1">
            <a:spLocks noChangeArrowheads="1"/>
          </p:cNvSpPr>
          <p:nvPr/>
        </p:nvSpPr>
        <p:spPr bwMode="auto">
          <a:xfrm>
            <a:off x="107950" y="14288"/>
            <a:ext cx="8928100" cy="129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ct val="20000"/>
              </a:spcBef>
              <a:buChar char="•"/>
              <a:defRPr sz="3200">
                <a:solidFill>
                  <a:schemeClr val="tx1"/>
                </a:solidFill>
                <a:latin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93000"/>
              </a:lnSpc>
              <a:spcBef>
                <a:spcPct val="0"/>
              </a:spcBef>
              <a:spcAft>
                <a:spcPct val="0"/>
              </a:spcAft>
              <a:buClr>
                <a:srgbClr val="000000"/>
              </a:buClr>
              <a:buFontTx/>
              <a:buNone/>
              <a:defRPr/>
            </a:pPr>
            <a:r>
              <a:rPr lang="en-US"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Bewässerung von Weiden in </a:t>
            </a: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Polen</a:t>
            </a:r>
            <a:r>
              <a:rPr lang="en-US"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zur</a:t>
            </a:r>
            <a:r>
              <a:rPr lang="en-US"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Sicherung</a:t>
            </a:r>
            <a:r>
              <a:rPr lang="en-US"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der </a:t>
            </a: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kontinuirlichen</a:t>
            </a:r>
            <a:r>
              <a:rPr lang="en-US"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Futterversorgung</a:t>
            </a:r>
            <a:r>
              <a:rPr lang="en-US"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während der Vegetationszeit.</a:t>
            </a:r>
            <a:endParaRPr lang="en-US" altLang="pl-PL" sz="28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 Box 4"/>
          <p:cNvSpPr txBox="1">
            <a:spLocks noChangeArrowheads="1"/>
          </p:cNvSpPr>
          <p:nvPr/>
        </p:nvSpPr>
        <p:spPr bwMode="auto">
          <a:xfrm>
            <a:off x="7161592"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Fotografien</a:t>
            </a:r>
            <a:r>
              <a:rPr lang="pl-PL" altLang="pl-PL"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067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079094" y="116631"/>
            <a:ext cx="6085194" cy="936104"/>
          </a:xfrm>
        </p:spPr>
        <p:txBody>
          <a:bodyPr/>
          <a:lstStyle/>
          <a:p>
            <a:r>
              <a:rPr lang="en-US" sz="2200" b="1" dirty="0">
                <a:latin typeface="Tahoma" panose="020B0604030504040204" pitchFamily="34" charset="0"/>
                <a:ea typeface="Tahoma" panose="020B0604030504040204" pitchFamily="34" charset="0"/>
                <a:cs typeface="Tahoma" panose="020B0604030504040204" pitchFamily="34" charset="0"/>
              </a:rPr>
              <a:t>Die Steigerung des Trockenmasseertrags auf </a:t>
            </a:r>
            <a:r>
              <a:rPr lang="en-US" sz="2200" b="1" dirty="0">
                <a:solidFill>
                  <a:srgbClr val="00CC00"/>
                </a:solidFill>
                <a:latin typeface="Tahoma" panose="020B0604030504040204" pitchFamily="34" charset="0"/>
                <a:ea typeface="Tahoma" panose="020B0604030504040204" pitchFamily="34" charset="0"/>
                <a:cs typeface="Tahoma" panose="020B0604030504040204" pitchFamily="34" charset="0"/>
              </a:rPr>
              <a:t>bewässerten</a:t>
            </a:r>
            <a:r>
              <a:rPr lang="en-US" sz="2200" b="1" dirty="0">
                <a:latin typeface="Tahoma" panose="020B0604030504040204" pitchFamily="34" charset="0"/>
                <a:ea typeface="Tahoma" panose="020B0604030504040204" pitchFamily="34" charset="0"/>
                <a:cs typeface="Tahoma" panose="020B0604030504040204" pitchFamily="34" charset="0"/>
              </a:rPr>
              <a:t> und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nicht bewässerten</a:t>
            </a:r>
            <a:r>
              <a:rPr lang="en-US" sz="2200" b="1" dirty="0">
                <a:latin typeface="Tahoma" panose="020B0604030504040204" pitchFamily="34" charset="0"/>
                <a:ea typeface="Tahoma" panose="020B0604030504040204" pitchFamily="34" charset="0"/>
                <a:cs typeface="Tahoma" panose="020B0604030504040204" pitchFamily="34" charset="0"/>
              </a:rPr>
              <a:t> Weiden im zentralen Teil </a:t>
            </a:r>
            <a:r>
              <a:rPr lang="en-US" sz="2200" b="1" dirty="0" smtClean="0">
                <a:latin typeface="Tahoma" panose="020B0604030504040204" pitchFamily="34" charset="0"/>
                <a:ea typeface="Tahoma" panose="020B0604030504040204" pitchFamily="34" charset="0"/>
                <a:cs typeface="Tahoma" panose="020B0604030504040204" pitchFamily="34" charset="0"/>
              </a:rPr>
              <a:t>Polens.</a:t>
            </a:r>
            <a:endParaRPr lang="pl-PL" sz="2200" dirty="0">
              <a:latin typeface="Tahoma" panose="020B0604030504040204" pitchFamily="34" charset="0"/>
              <a:ea typeface="Tahoma" panose="020B0604030504040204" pitchFamily="34" charset="0"/>
              <a:cs typeface="Tahoma" panose="020B0604030504040204" pitchFamily="34" charset="0"/>
            </a:endParaRPr>
          </a:p>
        </p:txBody>
      </p:sp>
      <p:pic>
        <p:nvPicPr>
          <p:cNvPr id="6" name="Symbol zastępczy zawartości 5"/>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67544" y="1361058"/>
            <a:ext cx="8209370" cy="4300190"/>
          </a:xfrm>
          <a:prstGeom prst="rect">
            <a:avLst/>
          </a:prstGeom>
          <a:ln>
            <a:noFill/>
          </a:ln>
          <a:effectLst>
            <a:outerShdw blurRad="292100" dist="139700" dir="2700000" algn="tl" rotWithShape="0">
              <a:srgbClr val="333333">
                <a:alpha val="65000"/>
              </a:srgbClr>
            </a:outerShdw>
          </a:effectLst>
        </p:spPr>
      </p:pic>
      <p:sp>
        <p:nvSpPr>
          <p:cNvPr id="7" name="pole tekstowe 6"/>
          <p:cNvSpPr txBox="1"/>
          <p:nvPr/>
        </p:nvSpPr>
        <p:spPr>
          <a:xfrm>
            <a:off x="3789488" y="4725144"/>
            <a:ext cx="2232248" cy="338554"/>
          </a:xfrm>
          <a:prstGeom prst="rect">
            <a:avLst/>
          </a:prstGeom>
          <a:solidFill>
            <a:srgbClr val="EBF4D5"/>
          </a:solidFill>
        </p:spPr>
        <p:txBody>
          <a:bodyPr wrap="square" rtlCol="0">
            <a:spAutoFit/>
          </a:bodyPr>
          <a:lstStyle/>
          <a:p>
            <a:pPr defTabSz="449263" eaLnBrk="0" fontAlgn="base" hangingPunct="0">
              <a:spcBef>
                <a:spcPct val="0"/>
              </a:spcBef>
              <a:spcAft>
                <a:spcPct val="0"/>
              </a:spcAft>
              <a:defRPr/>
            </a:pPr>
            <a:r>
              <a:rPr lang="pl-PL" sz="1600" b="1" dirty="0" err="1">
                <a:solidFill>
                  <a:prstClr val="black"/>
                </a:solidFill>
                <a:latin typeface="Tahoma" panose="020B0604030504040204" pitchFamily="34" charset="0"/>
                <a:ea typeface="Tahoma" panose="020B0604030504040204" pitchFamily="34" charset="0"/>
                <a:cs typeface="Tahoma" panose="020B0604030504040204" pitchFamily="34" charset="0"/>
              </a:rPr>
              <a:t>Vegetationsperiode</a:t>
            </a:r>
            <a:endParaRPr lang="pl-PL"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pole tekstowe 7"/>
          <p:cNvSpPr txBox="1"/>
          <p:nvPr/>
        </p:nvSpPr>
        <p:spPr>
          <a:xfrm>
            <a:off x="549128" y="1772816"/>
            <a:ext cx="648072" cy="3024336"/>
          </a:xfrm>
          <a:prstGeom prst="rect">
            <a:avLst/>
          </a:prstGeom>
          <a:noFill/>
        </p:spPr>
        <p:txBody>
          <a:bodyPr wrap="square" rtlCol="0">
            <a:spAutoFit/>
          </a:bodyPr>
          <a:lstStyle/>
          <a:p>
            <a:pPr defTabSz="449263" eaLnBrk="0" fontAlgn="base" hangingPunct="0">
              <a:spcBef>
                <a:spcPct val="0"/>
              </a:spcBef>
              <a:spcAft>
                <a:spcPct val="0"/>
              </a:spcAft>
              <a:defRPr/>
            </a:pPr>
            <a:endParaRPr lang="pl-PL" sz="2000" dirty="0">
              <a:solidFill>
                <a:prstClr val="white"/>
              </a:solidFill>
              <a:latin typeface="Arial" panose="020B0604020202020204" pitchFamily="34" charset="0"/>
            </a:endParaRPr>
          </a:p>
        </p:txBody>
      </p:sp>
      <p:sp>
        <p:nvSpPr>
          <p:cNvPr id="9" name="pole tekstowe 8"/>
          <p:cNvSpPr txBox="1"/>
          <p:nvPr/>
        </p:nvSpPr>
        <p:spPr>
          <a:xfrm rot="16200000">
            <a:off x="-1117502" y="2977498"/>
            <a:ext cx="3816424" cy="830997"/>
          </a:xfrm>
          <a:prstGeom prst="rect">
            <a:avLst/>
          </a:prstGeom>
          <a:solidFill>
            <a:srgbClr val="EBF4D5"/>
          </a:solidFill>
        </p:spPr>
        <p:txBody>
          <a:bodyPr wrap="square" rtlCol="0">
            <a:spAutoFit/>
          </a:bodyPr>
          <a:lstStyle/>
          <a:p>
            <a:pPr algn="ctr" defTabSz="449263" eaLnBrk="0" fontAlgn="base" hangingPunct="0">
              <a:spcBef>
                <a:spcPct val="0"/>
              </a:spcBef>
              <a:spcAft>
                <a:spcPct val="0"/>
              </a:spcAft>
              <a:defRPr/>
            </a:pPr>
            <a:r>
              <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rPr>
              <a:t>Erhöhung der Trockenmasseausbeute (kg/ha/Tag)</a:t>
            </a:r>
            <a:endParaRPr lang="pl-PL"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588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08382"/>
            <a:ext cx="8218488" cy="4632515"/>
          </a:xfrm>
        </p:spPr>
        <p:txBody>
          <a:bodyPr/>
          <a:lstStyle/>
          <a:p>
            <a:pPr>
              <a:spcBef>
                <a:spcPts val="600"/>
              </a:spcBef>
              <a:spcAft>
                <a:spcPts val="600"/>
              </a:spcAft>
            </a:pPr>
            <a:r>
              <a:rPr lang="en-GB" altLang="pl-PL" sz="2000" dirty="0" smtClean="0">
                <a:latin typeface="Tahoma" panose="020B0604030504040204" pitchFamily="34" charset="0"/>
                <a:ea typeface="Tahoma" panose="020B0604030504040204" pitchFamily="34" charset="0"/>
                <a:cs typeface="Tahoma" panose="020B0604030504040204" pitchFamily="34" charset="0"/>
              </a:rPr>
              <a:t>rationelle Bewässerung von Grasland auf mineralischen Böden </a:t>
            </a:r>
          </a:p>
          <a:p>
            <a:pPr>
              <a:spcBef>
                <a:spcPts val="600"/>
              </a:spcBef>
              <a:spcAft>
                <a:spcPts val="600"/>
              </a:spcAft>
            </a:pPr>
            <a:r>
              <a:rPr lang="en-GB" altLang="pl-PL" sz="2000" dirty="0" err="1" smtClean="0">
                <a:latin typeface="Tahoma" panose="020B0604030504040204" pitchFamily="34" charset="0"/>
                <a:ea typeface="Tahoma" panose="020B0604030504040204" pitchFamily="34" charset="0"/>
                <a:cs typeface="Tahoma" panose="020B0604030504040204" pitchFamily="34" charset="0"/>
              </a:rPr>
              <a:t>Erneuerung</a:t>
            </a:r>
            <a:r>
              <a:rPr lang="en-GB" altLang="pl-PL" sz="2000" dirty="0" smtClean="0">
                <a:latin typeface="Tahoma" panose="020B0604030504040204" pitchFamily="34" charset="0"/>
                <a:ea typeface="Tahoma" panose="020B0604030504040204" pitchFamily="34" charset="0"/>
                <a:cs typeface="Tahoma" panose="020B0604030504040204" pitchFamily="34" charset="0"/>
              </a:rPr>
              <a:t>/</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Nachsaat</a:t>
            </a:r>
            <a:r>
              <a:rPr lang="en-GB" altLang="pl-PL" sz="2000" dirty="0" smtClean="0">
                <a:latin typeface="Tahoma" panose="020B0604030504040204" pitchFamily="34" charset="0"/>
                <a:ea typeface="Tahoma" panose="020B0604030504040204" pitchFamily="34" charset="0"/>
                <a:cs typeface="Tahoma" panose="020B0604030504040204" pitchFamily="34" charset="0"/>
              </a:rPr>
              <a:t> von Grasland unter Verwendung der besten Saatgutmischungen und neuer Grassorten, die gegen Hitze- und Feuchtigkeitsbelastung beständig sind.</a:t>
            </a:r>
          </a:p>
          <a:p>
            <a:pPr>
              <a:spcBef>
                <a:spcPts val="600"/>
              </a:spcBef>
              <a:spcAft>
                <a:spcPts val="600"/>
              </a:spcAft>
            </a:pPr>
            <a:r>
              <a:rPr lang="en-GB" altLang="pl-PL" sz="2000" dirty="0" smtClean="0">
                <a:latin typeface="Tahoma" panose="020B0604030504040204" pitchFamily="34" charset="0"/>
                <a:ea typeface="Tahoma" panose="020B0604030504040204" pitchFamily="34" charset="0"/>
                <a:cs typeface="Tahoma" panose="020B0604030504040204" pitchFamily="34" charset="0"/>
              </a:rPr>
              <a:t>Begrenzung der Auswirkungen der Dürre (Ausbringung von Düngung, gute Kaliumernährung, angemessene Behandlung der Grasnarbe, Unkrautbekämpfung)</a:t>
            </a:r>
          </a:p>
          <a:p>
            <a:pPr>
              <a:spcBef>
                <a:spcPts val="600"/>
              </a:spcBef>
              <a:spcAft>
                <a:spcPts val="600"/>
              </a:spcAft>
            </a:pPr>
            <a:r>
              <a:rPr lang="en-GB" altLang="pl-PL" sz="2000" dirty="0" err="1" smtClean="0">
                <a:latin typeface="Tahoma" panose="020B0604030504040204" pitchFamily="34" charset="0"/>
                <a:ea typeface="Tahoma" panose="020B0604030504040204" pitchFamily="34" charset="0"/>
                <a:cs typeface="Tahoma" panose="020B0604030504040204" pitchFamily="34" charset="0"/>
              </a:rPr>
              <a:t>Einsatz</a:t>
            </a:r>
            <a:r>
              <a:rPr lang="en-GB" altLang="pl-PL" sz="2000" dirty="0" smtClean="0">
                <a:latin typeface="Tahoma" panose="020B0604030504040204" pitchFamily="34" charset="0"/>
                <a:ea typeface="Tahoma" panose="020B0604030504040204" pitchFamily="34" charset="0"/>
                <a:cs typeface="Tahoma" panose="020B0604030504040204" pitchFamily="34" charset="0"/>
              </a:rPr>
              <a:t> von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Fernerkundung</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zur</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systematischen</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pl-PL" altLang="pl-PL" sz="2000" dirty="0" smtClean="0">
                <a:latin typeface="Tahoma" panose="020B0604030504040204" pitchFamily="34" charset="0"/>
                <a:ea typeface="Tahoma" panose="020B0604030504040204" pitchFamily="34" charset="0"/>
                <a:cs typeface="Tahoma" panose="020B0604030504040204" pitchFamily="34" charset="0"/>
              </a:rPr>
              <a:t>Überwachung</a:t>
            </a:r>
            <a:r>
              <a:rPr lang="en-GB" altLang="pl-PL" sz="2000" dirty="0" smtClean="0">
                <a:latin typeface="Tahoma" panose="020B0604030504040204" pitchFamily="34" charset="0"/>
                <a:ea typeface="Tahoma" panose="020B0604030504040204" pitchFamily="34" charset="0"/>
                <a:cs typeface="Tahoma" panose="020B0604030504040204" pitchFamily="34" charset="0"/>
              </a:rPr>
              <a:t> des</a:t>
            </a:r>
            <a:r>
              <a:rPr lang="pl-PL" altLang="pl-PL" sz="2000" dirty="0" err="1" smtClean="0">
                <a:latin typeface="Tahoma" panose="020B0604030504040204" pitchFamily="34" charset="0"/>
                <a:ea typeface="Tahoma" panose="020B0604030504040204" pitchFamily="34" charset="0"/>
                <a:cs typeface="Tahoma" panose="020B0604030504040204" pitchFamily="34" charset="0"/>
              </a:rPr>
              <a:t> Zustands</a:t>
            </a:r>
            <a:r>
              <a:rPr lang="pl-PL" altLang="pl-PL" sz="2000" dirty="0" smtClean="0">
                <a:latin typeface="Tahoma" panose="020B0604030504040204" pitchFamily="34" charset="0"/>
                <a:ea typeface="Tahoma" panose="020B0604030504040204" pitchFamily="34" charset="0"/>
                <a:cs typeface="Tahoma" panose="020B0604030504040204" pitchFamily="34" charset="0"/>
              </a:rPr>
              <a:t> der</a:t>
            </a:r>
            <a:r>
              <a:rPr lang="en-GB" altLang="pl-PL" sz="2000" dirty="0" smtClean="0">
                <a:latin typeface="Tahoma" panose="020B0604030504040204" pitchFamily="34" charset="0"/>
                <a:ea typeface="Tahoma" panose="020B0604030504040204" pitchFamily="34" charset="0"/>
                <a:cs typeface="Tahoma" panose="020B0604030504040204" pitchFamily="34" charset="0"/>
              </a:rPr>
              <a:t> Grünlandvegetation, die eine genauere Auswahl und Dosierung von Düngemitteln oder eine genauere und effizientere Bewässerung ermöglicht.</a:t>
            </a:r>
            <a:endParaRPr lang="en-GB" altLang="pl-PL" sz="20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2"/>
          <p:cNvSpPr>
            <a:spLocks noGrp="1" noChangeArrowheads="1"/>
          </p:cNvSpPr>
          <p:nvPr>
            <p:ph type="title"/>
          </p:nvPr>
        </p:nvSpPr>
        <p:spPr>
          <a:xfrm>
            <a:off x="981413" y="44624"/>
            <a:ext cx="6579320" cy="1107996"/>
          </a:xfrm>
        </p:spPr>
        <p:txBody>
          <a:bodyPr wrap="square">
            <a:spAutoFit/>
          </a:bodyPr>
          <a:lstStyle/>
          <a:p>
            <a:pPr algn="l"/>
            <a:r>
              <a:rPr lang="en-US"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Maßnahmen zur effektiven Erzeugung von </a:t>
            </a:r>
            <a:r>
              <a:rPr lang="en-US" altLang="pl-PL" sz="2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Futter</a:t>
            </a:r>
            <a:r>
              <a:rPr lang="en-US"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auf </a:t>
            </a:r>
            <a:r>
              <a:rPr lang="en-US" altLang="pl-PL" sz="2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Grünland</a:t>
            </a:r>
            <a:r>
              <a:rPr lang="en-US"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de-DE"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vor dem Hintergrund</a:t>
            </a:r>
            <a:r>
              <a:rPr lang="pl-PL"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de-DE"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von </a:t>
            </a:r>
            <a:r>
              <a:rPr lang="pl-PL"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Klimaveränderungen</a:t>
            </a:r>
            <a:endParaRPr lang="pl-PL" altLang="pl-PL" sz="20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Obraz 4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520" y="6371787"/>
            <a:ext cx="1547664" cy="33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184" y="6375265"/>
            <a:ext cx="1288266" cy="336974"/>
          </a:xfrm>
          <a:prstGeom prst="rect">
            <a:avLst/>
          </a:prstGeom>
        </p:spPr>
      </p:pic>
      <p:pic>
        <p:nvPicPr>
          <p:cNvPr id="9"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374820"/>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2" y="2276872"/>
            <a:ext cx="6263927" cy="1470025"/>
          </a:xfrm>
        </p:spPr>
        <p:txBody>
          <a:bodyPr/>
          <a:lstStyle/>
          <a:p>
            <a: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Weidemanagement</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7718117"/>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Obraz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7784" y="3644900"/>
            <a:ext cx="48148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Obraz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89363"/>
            <a:ext cx="4598766"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7547" y="3171304"/>
            <a:ext cx="2460741" cy="368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4288" y="0"/>
            <a:ext cx="9172576"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1029321" y="116631"/>
            <a:ext cx="8114679" cy="779316"/>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fontAlgn="base">
              <a:lnSpc>
                <a:spcPct val="93000"/>
              </a:lnSpc>
              <a:spcBef>
                <a:spcPct val="0"/>
              </a:spcBef>
              <a:spcAft>
                <a:spcPct val="0"/>
              </a:spcAft>
              <a:buClr>
                <a:srgbClr val="000000"/>
              </a:buClr>
              <a:buFontTx/>
              <a:buNone/>
              <a:defRPr/>
            </a:pPr>
            <a:r>
              <a:rPr lang="en-US" altLang="pl-PL" sz="2400" b="1" dirty="0" smtClean="0">
                <a:solidFill>
                  <a:srgbClr val="006600"/>
                </a:solidFill>
                <a:latin typeface="Tahoma" panose="020B0604030504040204" pitchFamily="34" charset="0"/>
              </a:rPr>
              <a:t>Innovationen bei der Abschätzung der Grünflächenerträge und dem</a:t>
            </a:r>
            <a:r>
              <a:rPr lang="pl-PL" altLang="pl-PL" sz="2400" b="1" dirty="0" smtClean="0">
                <a:solidFill>
                  <a:srgbClr val="006600"/>
                </a:solidFill>
                <a:latin typeface="Tahoma" panose="020B0604030504040204" pitchFamily="34" charset="0"/>
              </a:rPr>
              <a:t> Weidemanagement</a:t>
            </a:r>
            <a:endParaRPr lang="en-US" altLang="pl-PL" sz="2400" b="1" dirty="0">
              <a:solidFill>
                <a:srgbClr val="006600"/>
              </a:solidFill>
              <a:latin typeface="Tahoma" panose="020B0604030504040204" pitchFamily="34" charset="0"/>
            </a:endParaRPr>
          </a:p>
        </p:txBody>
      </p:sp>
      <p:pic>
        <p:nvPicPr>
          <p:cNvPr id="9"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2627784"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Fotografien</a:t>
            </a:r>
            <a:r>
              <a:rPr lang="pl-PL" altLang="pl-PL"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7824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047428" y="44624"/>
            <a:ext cx="6405795" cy="72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fontAlgn="base">
              <a:lnSpc>
                <a:spcPct val="93000"/>
              </a:lnSpc>
              <a:spcBef>
                <a:spcPct val="0"/>
              </a:spcBef>
              <a:spcAft>
                <a:spcPct val="0"/>
              </a:spcAft>
              <a:buClr>
                <a:srgbClr val="000000"/>
              </a:buClr>
              <a:buFontTx/>
              <a:buNone/>
              <a:defRPr/>
            </a:pPr>
            <a:r>
              <a:rPr lang="en-US" altLang="pl-PL" sz="2000" b="1" dirty="0" smtClean="0">
                <a:solidFill>
                  <a:srgbClr val="006600"/>
                </a:solidFill>
                <a:latin typeface="Tahoma" panose="020B0604030504040204" pitchFamily="34" charset="0"/>
              </a:rPr>
              <a:t>Der Einfluss der Rinderzucht auf die Produktion führt zu einem</a:t>
            </a:r>
            <a:r>
              <a:rPr lang="pl-PL" altLang="pl-PL" sz="2000" b="1" dirty="0" smtClean="0">
                <a:solidFill>
                  <a:srgbClr val="006600"/>
                </a:solidFill>
                <a:latin typeface="Tahoma" panose="020B0604030504040204" pitchFamily="34" charset="0"/>
              </a:rPr>
              <a:t> Weidefütterungssystem</a:t>
            </a:r>
            <a:r>
              <a:rPr lang="pl-PL" altLang="pl-PL" sz="2400" b="1" dirty="0" smtClean="0">
                <a:solidFill>
                  <a:srgbClr val="006600"/>
                </a:solidFill>
                <a:latin typeface="Tahoma" panose="020B0604030504040204" pitchFamily="34" charset="0"/>
              </a:rPr>
              <a:t>.</a:t>
            </a:r>
          </a:p>
        </p:txBody>
      </p:sp>
      <p:pic>
        <p:nvPicPr>
          <p:cNvPr id="4"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1019651"/>
            <a:ext cx="8353499" cy="521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2339752" y="5944603"/>
            <a:ext cx="1835696"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fontAlgn="base">
              <a:lnSpc>
                <a:spcPct val="93000"/>
              </a:lnSpc>
              <a:spcBef>
                <a:spcPct val="50000"/>
              </a:spcBef>
              <a:spcAft>
                <a:spcPct val="0"/>
              </a:spcAft>
              <a:buClr>
                <a:srgbClr val="000000"/>
              </a:buClr>
              <a:buFontTx/>
              <a:buNone/>
              <a:defRPr/>
            </a:pPr>
            <a:r>
              <a:rPr lang="pl-PL" altLang="pl-PL" sz="1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Dillon</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et al., 2014</a:t>
            </a:r>
          </a:p>
        </p:txBody>
      </p:sp>
      <p:sp>
        <p:nvSpPr>
          <p:cNvPr id="6" name="Prostokąt 8"/>
          <p:cNvSpPr>
            <a:spLocks noChangeArrowheads="1"/>
          </p:cNvSpPr>
          <p:nvPr/>
        </p:nvSpPr>
        <p:spPr bwMode="auto">
          <a:xfrm>
            <a:off x="5219700" y="1052513"/>
            <a:ext cx="3816350" cy="209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fontAlgn="base">
              <a:lnSpc>
                <a:spcPct val="93000"/>
              </a:lnSpc>
              <a:spcBef>
                <a:spcPct val="0"/>
              </a:spcBef>
              <a:spcAft>
                <a:spcPct val="0"/>
              </a:spcAft>
              <a:buClr>
                <a:srgbClr val="000000"/>
              </a:buClr>
              <a:buFontTx/>
              <a:buNone/>
              <a:defRPr/>
            </a:pPr>
            <a:r>
              <a:rPr lang="en-US" altLang="pl-PL" sz="2000" b="1" dirty="0" smtClean="0">
                <a:solidFill>
                  <a:srgbClr val="C00000"/>
                </a:solidFill>
                <a:latin typeface="Arial" panose="020B0604020202020204" pitchFamily="34" charset="0"/>
              </a:rPr>
              <a:t>Signifikante Verbesserung der </a:t>
            </a:r>
            <a:r>
              <a:rPr lang="en-US" altLang="pl-PL" sz="2000" b="1" dirty="0" err="1" smtClean="0">
                <a:solidFill>
                  <a:srgbClr val="C00000"/>
                </a:solidFill>
                <a:latin typeface="Arial" panose="020B0604020202020204" pitchFamily="34" charset="0"/>
              </a:rPr>
              <a:t>Abkalbung</a:t>
            </a:r>
            <a:r>
              <a:rPr lang="en-US" altLang="pl-PL" sz="2000" b="1" dirty="0" smtClean="0">
                <a:solidFill>
                  <a:srgbClr val="C00000"/>
                </a:solidFill>
                <a:latin typeface="Arial" panose="020B0604020202020204" pitchFamily="34" charset="0"/>
              </a:rPr>
              <a:t> und </a:t>
            </a:r>
            <a:r>
              <a:rPr lang="en-US" altLang="pl-PL" sz="2000" b="1" dirty="0" err="1" smtClean="0">
                <a:solidFill>
                  <a:srgbClr val="C00000"/>
                </a:solidFill>
                <a:latin typeface="Arial" panose="020B0604020202020204" pitchFamily="34" charset="0"/>
              </a:rPr>
              <a:t>weiterer</a:t>
            </a:r>
            <a:r>
              <a:rPr lang="en-US" altLang="pl-PL" sz="2000" b="1" dirty="0" smtClean="0">
                <a:solidFill>
                  <a:srgbClr val="C00000"/>
                </a:solidFill>
                <a:latin typeface="Arial" panose="020B0604020202020204" pitchFamily="34" charset="0"/>
              </a:rPr>
              <a:t> </a:t>
            </a:r>
            <a:r>
              <a:rPr lang="en-US" altLang="pl-PL" sz="2000" b="1" dirty="0" err="1" smtClean="0">
                <a:solidFill>
                  <a:srgbClr val="C00000"/>
                </a:solidFill>
                <a:latin typeface="Arial" panose="020B0604020202020204" pitchFamily="34" charset="0"/>
              </a:rPr>
              <a:t>Gesundheitsindikatoren</a:t>
            </a:r>
            <a:r>
              <a:rPr lang="en-US" altLang="pl-PL" sz="2000" b="1" dirty="0" smtClean="0">
                <a:solidFill>
                  <a:srgbClr val="C00000"/>
                </a:solidFill>
                <a:latin typeface="Arial" panose="020B0604020202020204" pitchFamily="34" charset="0"/>
              </a:rPr>
              <a:t> </a:t>
            </a:r>
            <a:r>
              <a:rPr lang="en-US" altLang="pl-PL" sz="2000" b="1" dirty="0" err="1" smtClean="0">
                <a:solidFill>
                  <a:srgbClr val="C00000"/>
                </a:solidFill>
                <a:latin typeface="Arial" panose="020B0604020202020204" pitchFamily="34" charset="0"/>
              </a:rPr>
              <a:t>bei</a:t>
            </a:r>
            <a:r>
              <a:rPr lang="en-US" altLang="pl-PL" sz="2000" b="1" dirty="0" smtClean="0">
                <a:solidFill>
                  <a:srgbClr val="C00000"/>
                </a:solidFill>
                <a:latin typeface="Arial" panose="020B0604020202020204" pitchFamily="34" charset="0"/>
              </a:rPr>
              <a:t> </a:t>
            </a:r>
            <a:r>
              <a:rPr lang="en-US" altLang="pl-PL" sz="2000" b="1" dirty="0" err="1" smtClean="0">
                <a:solidFill>
                  <a:srgbClr val="C00000"/>
                </a:solidFill>
                <a:latin typeface="Arial" panose="020B0604020202020204" pitchFamily="34" charset="0"/>
              </a:rPr>
              <a:t>Kreuzungsrindern</a:t>
            </a:r>
            <a:endParaRPr lang="en-US" altLang="pl-PL" sz="2000" b="1" dirty="0" smtClean="0">
              <a:solidFill>
                <a:srgbClr val="C00000"/>
              </a:solidFill>
              <a:latin typeface="Arial" panose="020B0604020202020204" pitchFamily="34" charset="0"/>
            </a:endParaRPr>
          </a:p>
          <a:p>
            <a:pPr defTabSz="449263" fontAlgn="base">
              <a:lnSpc>
                <a:spcPct val="93000"/>
              </a:lnSpc>
              <a:spcBef>
                <a:spcPct val="0"/>
              </a:spcBef>
              <a:spcAft>
                <a:spcPct val="0"/>
              </a:spcAft>
              <a:buClr>
                <a:srgbClr val="000000"/>
              </a:buClr>
              <a:buFontTx/>
              <a:buNone/>
              <a:defRPr/>
            </a:pPr>
            <a:r>
              <a:rPr lang="en-US" altLang="pl-PL" sz="2000" b="1" dirty="0" smtClean="0">
                <a:solidFill>
                  <a:srgbClr val="C00000"/>
                </a:solidFill>
                <a:latin typeface="Arial" panose="020B0604020202020204" pitchFamily="34" charset="0"/>
              </a:rPr>
              <a:t> - bessere wirtschaftliche </a:t>
            </a:r>
            <a:r>
              <a:rPr lang="en-US" altLang="pl-PL" sz="2000" b="1" dirty="0" err="1" smtClean="0">
                <a:solidFill>
                  <a:srgbClr val="C00000"/>
                </a:solidFill>
                <a:latin typeface="Arial" panose="020B0604020202020204" pitchFamily="34" charset="0"/>
              </a:rPr>
              <a:t>Auswirkungen</a:t>
            </a:r>
            <a:r>
              <a:rPr lang="en-US" altLang="pl-PL" sz="2000" b="1" dirty="0" smtClean="0">
                <a:solidFill>
                  <a:srgbClr val="C00000"/>
                </a:solidFill>
                <a:latin typeface="Arial" panose="020B0604020202020204" pitchFamily="34" charset="0"/>
              </a:rPr>
              <a:t> auf </a:t>
            </a:r>
            <a:r>
              <a:rPr lang="en-US" altLang="pl-PL" sz="2000" b="1" dirty="0" err="1" smtClean="0">
                <a:solidFill>
                  <a:srgbClr val="C00000"/>
                </a:solidFill>
                <a:latin typeface="Arial" panose="020B0604020202020204" pitchFamily="34" charset="0"/>
              </a:rPr>
              <a:t>Milchproduktion</a:t>
            </a:r>
            <a:endParaRPr lang="en-US" altLang="pl-PL" sz="2000" b="1" dirty="0" smtClean="0">
              <a:solidFill>
                <a:srgbClr val="C00000"/>
              </a:solidFill>
              <a:latin typeface="Arial" panose="020B0604020202020204" pitchFamily="34" charset="0"/>
            </a:endParaRPr>
          </a:p>
        </p:txBody>
      </p:sp>
      <p:sp>
        <p:nvSpPr>
          <p:cNvPr id="7" name="Prostokąt 9"/>
          <p:cNvSpPr>
            <a:spLocks noChangeArrowheads="1"/>
          </p:cNvSpPr>
          <p:nvPr/>
        </p:nvSpPr>
        <p:spPr bwMode="auto">
          <a:xfrm>
            <a:off x="611560" y="4048114"/>
            <a:ext cx="3384376" cy="1237262"/>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fontAlgn="base">
              <a:lnSpc>
                <a:spcPct val="93000"/>
              </a:lnSpc>
              <a:spcBef>
                <a:spcPct val="0"/>
              </a:spcBef>
              <a:spcAft>
                <a:spcPct val="0"/>
              </a:spcAft>
              <a:buClr>
                <a:srgbClr val="000000"/>
              </a:buClr>
              <a:buFontTx/>
              <a:buNone/>
              <a:defRPr/>
            </a:pPr>
            <a:r>
              <a:rPr lang="pl-PL" altLang="pl-PL" sz="2000" b="1" dirty="0" smtClean="0">
                <a:solidFill>
                  <a:srgbClr val="000000"/>
                </a:solidFill>
                <a:latin typeface="Arial" panose="020B0604020202020204" pitchFamily="34" charset="0"/>
              </a:rPr>
              <a:t>Rasse </a:t>
            </a:r>
          </a:p>
          <a:p>
            <a:pPr defTabSz="449263" fontAlgn="base">
              <a:lnSpc>
                <a:spcPct val="93000"/>
              </a:lnSpc>
              <a:spcBef>
                <a:spcPct val="0"/>
              </a:spcBef>
              <a:spcAft>
                <a:spcPct val="0"/>
              </a:spcAft>
              <a:buClr>
                <a:srgbClr val="000000"/>
              </a:buClr>
              <a:buFontTx/>
              <a:buNone/>
              <a:defRPr/>
            </a:pPr>
            <a:r>
              <a:rPr lang="pl-PL" altLang="pl-PL" sz="2000" b="1" dirty="0" smtClean="0">
                <a:solidFill>
                  <a:srgbClr val="000000"/>
                </a:solidFill>
                <a:latin typeface="Arial" panose="020B0604020202020204" pitchFamily="34" charset="0"/>
              </a:rPr>
              <a:t>HF</a:t>
            </a:r>
            <a:r>
              <a:rPr lang="en-US" altLang="pl-PL" sz="2000" b="1" dirty="0" smtClean="0">
                <a:solidFill>
                  <a:srgbClr val="000000"/>
                </a:solidFill>
                <a:latin typeface="Arial" panose="020B0604020202020204" pitchFamily="34" charset="0"/>
              </a:rPr>
              <a:t> 		</a:t>
            </a:r>
            <a:r>
              <a:rPr lang="pl-PL" altLang="pl-PL" sz="2000" b="1" dirty="0" smtClean="0">
                <a:solidFill>
                  <a:srgbClr val="000000"/>
                </a:solidFill>
                <a:latin typeface="Arial" panose="020B0604020202020204" pitchFamily="34" charset="0"/>
              </a:rPr>
              <a:t>Holstein-Friesian</a:t>
            </a:r>
          </a:p>
          <a:p>
            <a:pPr defTabSz="449263" fontAlgn="base">
              <a:lnSpc>
                <a:spcPct val="93000"/>
              </a:lnSpc>
              <a:spcBef>
                <a:spcPct val="0"/>
              </a:spcBef>
              <a:spcAft>
                <a:spcPct val="0"/>
              </a:spcAft>
              <a:buClr>
                <a:srgbClr val="000000"/>
              </a:buClr>
              <a:buFontTx/>
              <a:buNone/>
              <a:defRPr/>
            </a:pPr>
            <a:r>
              <a:rPr lang="pl-PL" altLang="pl-PL" sz="2000" b="1" dirty="0" smtClean="0">
                <a:solidFill>
                  <a:srgbClr val="000000"/>
                </a:solidFill>
                <a:latin typeface="Arial" panose="020B0604020202020204" pitchFamily="34" charset="0"/>
              </a:rPr>
              <a:t>Je</a:t>
            </a:r>
            <a:r>
              <a:rPr lang="en-US" altLang="pl-PL" sz="2000" b="1" dirty="0" smtClean="0">
                <a:solidFill>
                  <a:srgbClr val="000000"/>
                </a:solidFill>
                <a:latin typeface="Arial" panose="020B0604020202020204" pitchFamily="34" charset="0"/>
              </a:rPr>
              <a:t> 		</a:t>
            </a:r>
            <a:r>
              <a:rPr lang="pl-PL" altLang="pl-PL" sz="2000" b="1" dirty="0" smtClean="0">
                <a:solidFill>
                  <a:srgbClr val="000000"/>
                </a:solidFill>
                <a:latin typeface="Arial" panose="020B0604020202020204" pitchFamily="34" charset="0"/>
              </a:rPr>
              <a:t>Jersey</a:t>
            </a:r>
          </a:p>
          <a:p>
            <a:pPr defTabSz="449263" fontAlgn="base">
              <a:lnSpc>
                <a:spcPct val="93000"/>
              </a:lnSpc>
              <a:spcBef>
                <a:spcPct val="0"/>
              </a:spcBef>
              <a:spcAft>
                <a:spcPct val="0"/>
              </a:spcAft>
              <a:buClr>
                <a:srgbClr val="000000"/>
              </a:buClr>
              <a:buFontTx/>
              <a:buNone/>
              <a:defRPr/>
            </a:pPr>
            <a:r>
              <a:rPr lang="pl-PL" altLang="pl-PL" sz="2000" b="1" dirty="0" smtClean="0">
                <a:solidFill>
                  <a:srgbClr val="000000"/>
                </a:solidFill>
                <a:latin typeface="Arial" panose="020B0604020202020204" pitchFamily="34" charset="0"/>
              </a:rPr>
              <a:t>Je×HF</a:t>
            </a:r>
            <a:r>
              <a:rPr lang="en-US" altLang="pl-PL" sz="2000" b="1" dirty="0" smtClean="0">
                <a:solidFill>
                  <a:srgbClr val="000000"/>
                </a:solidFill>
                <a:latin typeface="Arial" panose="020B0604020202020204" pitchFamily="34" charset="0"/>
              </a:rPr>
              <a:t> </a:t>
            </a:r>
            <a:r>
              <a:rPr lang="en-US" altLang="pl-PL" sz="2000" b="1" dirty="0">
                <a:solidFill>
                  <a:srgbClr val="000000"/>
                </a:solidFill>
                <a:latin typeface="Arial" panose="020B0604020202020204" pitchFamily="34" charset="0"/>
              </a:rPr>
              <a:t>	</a:t>
            </a:r>
            <a:r>
              <a:rPr lang="pl-PL" altLang="pl-PL" sz="2000" b="1" dirty="0" smtClean="0">
                <a:solidFill>
                  <a:srgbClr val="000000"/>
                </a:solidFill>
                <a:latin typeface="Arial" panose="020B0604020202020204" pitchFamily="34" charset="0"/>
              </a:rPr>
              <a:t>Kreuzung</a:t>
            </a:r>
            <a:endParaRPr lang="en-US" altLang="pl-PL" sz="2000" b="1" dirty="0" smtClean="0">
              <a:solidFill>
                <a:srgbClr val="000000"/>
              </a:solidFill>
              <a:latin typeface="Arial" panose="020B0604020202020204" pitchFamily="34" charset="0"/>
            </a:endParaRPr>
          </a:p>
        </p:txBody>
      </p:sp>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49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3"/>
          <p:cNvSpPr txBox="1">
            <a:spLocks noChangeArrowheads="1"/>
          </p:cNvSpPr>
          <p:nvPr/>
        </p:nvSpPr>
        <p:spPr bwMode="auto">
          <a:xfrm>
            <a:off x="981413" y="96079"/>
            <a:ext cx="7792361" cy="3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93000"/>
              </a:lnSpc>
              <a:spcBef>
                <a:spcPct val="0"/>
              </a:spcBef>
              <a:spcAft>
                <a:spcPct val="0"/>
              </a:spcAft>
              <a:buClr>
                <a:srgbClr val="000000"/>
              </a:buClr>
              <a:buFontTx/>
              <a:buNone/>
              <a:defRPr/>
            </a:pPr>
            <a:r>
              <a:rPr lang="en-US" altLang="pl-PL" sz="2000" b="1" dirty="0" err="1" smtClean="0">
                <a:solidFill>
                  <a:srgbClr val="006600"/>
                </a:solidFill>
                <a:latin typeface="Tahoma" panose="020B0604030504040204" pitchFamily="34" charset="0"/>
                <a:cs typeface="Tahoma" panose="020B0604030504040204" pitchFamily="34" charset="0"/>
              </a:rPr>
              <a:t>Milchkühen</a:t>
            </a:r>
            <a:r>
              <a:rPr lang="en-US" altLang="pl-PL" sz="2000" b="1" dirty="0" smtClean="0">
                <a:solidFill>
                  <a:srgbClr val="006600"/>
                </a:solidFill>
                <a:latin typeface="Tahoma" panose="020B0604030504040204" pitchFamily="34" charset="0"/>
                <a:cs typeface="Tahoma" panose="020B0604030504040204" pitchFamily="34" charset="0"/>
              </a:rPr>
              <a:t> auf der Weide in Polen</a:t>
            </a:r>
            <a:endParaRPr lang="en-US" altLang="pl-PL" sz="2000" b="1" dirty="0">
              <a:solidFill>
                <a:srgbClr val="006600"/>
              </a:solidFill>
              <a:latin typeface="Tahoma" panose="020B0604030504040204" pitchFamily="34" charset="0"/>
              <a:cs typeface="Tahoma" panose="020B0604030504040204" pitchFamily="34" charset="0"/>
            </a:endParaRPr>
          </a:p>
        </p:txBody>
      </p:sp>
      <p:pic>
        <p:nvPicPr>
          <p:cNvPr id="125955" name="Obraz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910680"/>
            <a:ext cx="9148763" cy="594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7161592"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Foto</a:t>
            </a:r>
            <a:r>
              <a:rPr lang="pl-PL" altLang="pl-PL"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48217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468312" y="2276872"/>
            <a:ext cx="7344048" cy="1470025"/>
          </a:xfrm>
        </p:spPr>
        <p:txBody>
          <a:bodyPr/>
          <a:lstStyle/>
          <a:p>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Schn</a:t>
            </a:r>
            <a:r>
              <a:rPr lang="en-US"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itt</a:t>
            </a: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und</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Konservier</a:t>
            </a:r>
            <a:r>
              <a:rPr lang="en-US"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ung</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von </a:t>
            </a:r>
            <a:r>
              <a:rPr lang="en-US"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Grünland</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2203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44624"/>
            <a:ext cx="6192688" cy="936104"/>
          </a:xfrm>
        </p:spPr>
        <p:txBody>
          <a:bodyPr/>
          <a:lstStyle/>
          <a:p>
            <a:pPr algn="l"/>
            <a:r>
              <a:rPr lang="en-US" altLang="pl-PL" sz="24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Optimaler Zeitpunkt des Grünlandschnitts</a:t>
            </a:r>
            <a:endParaRPr lang="pl-PL" sz="24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Obraz 1"/>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1082208" y="1196752"/>
            <a:ext cx="6912768"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e tekstowe 7"/>
          <p:cNvSpPr txBox="1"/>
          <p:nvPr/>
        </p:nvSpPr>
        <p:spPr>
          <a:xfrm rot="16200000">
            <a:off x="1084259" y="3172325"/>
            <a:ext cx="1728190" cy="369332"/>
          </a:xfrm>
          <a:prstGeom prst="rect">
            <a:avLst/>
          </a:prstGeom>
          <a:solidFill>
            <a:srgbClr val="EBF4F5"/>
          </a:solidFill>
        </p:spPr>
        <p:txBody>
          <a:bodyPr wrap="square" rtlCol="0">
            <a:spAutoFit/>
          </a:bodyPr>
          <a:lstStyle/>
          <a:p>
            <a:pPr algn="ctr" defTabSz="449263" eaLnBrk="0" fontAlgn="base" hangingPunct="0">
              <a:spcBef>
                <a:spcPct val="0"/>
              </a:spcBef>
              <a:spcAft>
                <a:spcPct val="0"/>
              </a:spcAft>
              <a:defRPr/>
            </a:pPr>
            <a:r>
              <a:rPr lang="pl-PL" b="1" dirty="0">
                <a:solidFill>
                  <a:srgbClr val="009900"/>
                </a:solidFill>
                <a:latin typeface="Tahoma" panose="020B0604030504040204" pitchFamily="34" charset="0"/>
                <a:ea typeface="Tahoma" panose="020B0604030504040204" pitchFamily="34" charset="0"/>
                <a:cs typeface="Tahoma" panose="020B0604030504040204" pitchFamily="34" charset="0"/>
              </a:rPr>
              <a:t>Gras</a:t>
            </a:r>
            <a:r>
              <a:rPr lang="en-US" b="1" dirty="0" err="1">
                <a:solidFill>
                  <a:srgbClr val="009900"/>
                </a:solidFill>
                <a:latin typeface="Tahoma" panose="020B0604030504040204" pitchFamily="34" charset="0"/>
                <a:ea typeface="Tahoma" panose="020B0604030504040204" pitchFamily="34" charset="0"/>
                <a:cs typeface="Tahoma" panose="020B0604030504040204" pitchFamily="34" charset="0"/>
              </a:rPr>
              <a:t>ert</a:t>
            </a:r>
            <a:r>
              <a:rPr lang="pl-PL" b="1" dirty="0">
                <a:solidFill>
                  <a:srgbClr val="009900"/>
                </a:solidFill>
                <a:latin typeface="Tahoma" panose="020B0604030504040204" pitchFamily="34" charset="0"/>
                <a:ea typeface="Tahoma" panose="020B0604030504040204" pitchFamily="34" charset="0"/>
                <a:cs typeface="Tahoma" panose="020B0604030504040204" pitchFamily="34" charset="0"/>
              </a:rPr>
              <a:t>rag </a:t>
            </a:r>
          </a:p>
        </p:txBody>
      </p:sp>
      <p:sp>
        <p:nvSpPr>
          <p:cNvPr id="9" name="pole tekstowe 8"/>
          <p:cNvSpPr txBox="1"/>
          <p:nvPr/>
        </p:nvSpPr>
        <p:spPr>
          <a:xfrm rot="5400000">
            <a:off x="5747494" y="3113068"/>
            <a:ext cx="2853332" cy="369332"/>
          </a:xfrm>
          <a:prstGeom prst="rect">
            <a:avLst/>
          </a:prstGeom>
          <a:solidFill>
            <a:srgbClr val="EBF4F5"/>
          </a:solidFill>
        </p:spPr>
        <p:txBody>
          <a:bodyPr wrap="square" rtlCol="0">
            <a:spAutoFit/>
          </a:bodyPr>
          <a:lstStyle/>
          <a:p>
            <a:pPr algn="ctr" defTabSz="449263" eaLnBrk="0" fontAlgn="base" hangingPunct="0">
              <a:spcBef>
                <a:spcPct val="0"/>
              </a:spcBef>
              <a:spcAft>
                <a:spcPct val="0"/>
              </a:spcAft>
              <a:defRPr/>
            </a:pPr>
            <a:r>
              <a:rPr lang="de-DE" b="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TM-</a:t>
            </a:r>
            <a:r>
              <a:rPr lang="pl-PL" b="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Verdaulichkeit</a:t>
            </a:r>
            <a:endParaRPr lang="pl-PL"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pole tekstowe 9"/>
          <p:cNvSpPr txBox="1"/>
          <p:nvPr/>
        </p:nvSpPr>
        <p:spPr>
          <a:xfrm>
            <a:off x="3278452" y="5661248"/>
            <a:ext cx="2520280" cy="369332"/>
          </a:xfrm>
          <a:prstGeom prst="rect">
            <a:avLst/>
          </a:prstGeom>
          <a:noFill/>
        </p:spPr>
        <p:txBody>
          <a:bodyPr wrap="square" rtlCol="0">
            <a:spAutoFit/>
          </a:bodyPr>
          <a:lstStyle/>
          <a:p>
            <a:pPr algn="ctr" defTabSz="449263" eaLnBrk="0" fontAlgn="base" hangingPunct="0">
              <a:spcBef>
                <a:spcPct val="0"/>
              </a:spcBef>
              <a:spcAft>
                <a:spcPct val="0"/>
              </a:spcAft>
              <a:defRPr/>
            </a:pPr>
            <a:r>
              <a:rPr lang="pl-PL" dirty="0" err="1">
                <a:solidFill>
                  <a:prstClr val="black"/>
                </a:solidFill>
                <a:latin typeface="Tahoma" panose="020B0604030504040204" pitchFamily="34" charset="0"/>
                <a:ea typeface="Tahoma" panose="020B0604030504040204" pitchFamily="34" charset="0"/>
                <a:cs typeface="Tahoma" panose="020B0604030504040204" pitchFamily="34" charset="0"/>
              </a:rPr>
              <a:t>Graswachstumsphase</a:t>
            </a:r>
            <a:endParaRPr lang="pl-PL"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pole tekstowe 10"/>
          <p:cNvSpPr txBox="1"/>
          <p:nvPr/>
        </p:nvSpPr>
        <p:spPr>
          <a:xfrm>
            <a:off x="1732910" y="5301209"/>
            <a:ext cx="1473534" cy="523220"/>
          </a:xfrm>
          <a:prstGeom prst="rect">
            <a:avLst/>
          </a:prstGeom>
          <a:noFill/>
        </p:spPr>
        <p:txBody>
          <a:bodyPr wrap="square" rtlCol="0">
            <a:spAutoFit/>
          </a:bodyPr>
          <a:lstStyle/>
          <a:p>
            <a:pPr algn="ctr" defTabSz="449263" eaLnBrk="0" fontAlgn="base" hangingPunct="0">
              <a:spcBef>
                <a:spcPct val="0"/>
              </a:spcBef>
              <a:spcAft>
                <a:spcPct val="0"/>
              </a:spcAft>
              <a:defRPr/>
            </a:pPr>
            <a:r>
              <a:rPr lang="pl-PL" sz="1400" dirty="0">
                <a:solidFill>
                  <a:prstClr val="black"/>
                </a:solidFill>
                <a:latin typeface="Tahoma" panose="020B0604030504040204" pitchFamily="34" charset="0"/>
                <a:ea typeface="Tahoma" panose="020B0604030504040204" pitchFamily="34" charset="0"/>
                <a:cs typeface="Tahoma" panose="020B0604030504040204" pitchFamily="34" charset="0"/>
              </a:rPr>
              <a:t>v</a:t>
            </a:r>
            <a:r>
              <a:rPr lang="en-US" sz="1400" dirty="0" err="1">
                <a:solidFill>
                  <a:prstClr val="black"/>
                </a:solidFill>
                <a:latin typeface="Tahoma" panose="020B0604030504040204" pitchFamily="34" charset="0"/>
                <a:ea typeface="Tahoma" panose="020B0604030504040204" pitchFamily="34" charset="0"/>
                <a:cs typeface="Tahoma" panose="020B0604030504040204" pitchFamily="34" charset="0"/>
              </a:rPr>
              <a:t>egetative</a:t>
            </a:r>
            <a:r>
              <a:rPr lang="pl-PL" sz="1400" dirty="0">
                <a:solidFill>
                  <a:prstClr val="black"/>
                </a:solidFill>
                <a:latin typeface="Tahoma" panose="020B0604030504040204" pitchFamily="34" charset="0"/>
                <a:ea typeface="Tahoma" panose="020B0604030504040204" pitchFamily="34" charset="0"/>
                <a:cs typeface="Tahoma" panose="020B0604030504040204" pitchFamily="34" charset="0"/>
              </a:rPr>
              <a:t> Phase</a:t>
            </a:r>
          </a:p>
        </p:txBody>
      </p:sp>
      <p:sp>
        <p:nvSpPr>
          <p:cNvPr id="12" name="pole tekstowe 11"/>
          <p:cNvSpPr txBox="1"/>
          <p:nvPr/>
        </p:nvSpPr>
        <p:spPr>
          <a:xfrm>
            <a:off x="3131840" y="5301208"/>
            <a:ext cx="1440160" cy="307777"/>
          </a:xfrm>
          <a:prstGeom prst="rect">
            <a:avLst/>
          </a:prstGeom>
          <a:noFill/>
        </p:spPr>
        <p:txBody>
          <a:bodyPr wrap="square" rtlCol="0">
            <a:spAutoFit/>
          </a:bodyPr>
          <a:lstStyle/>
          <a:p>
            <a:pPr algn="ctr" defTabSz="449263" eaLnBrk="0" fontAlgn="base" hangingPunct="0">
              <a:spcBef>
                <a:spcPct val="0"/>
              </a:spcBef>
              <a:spcAft>
                <a:spcPct val="0"/>
              </a:spcAft>
              <a:defRPr/>
            </a:pPr>
            <a:r>
              <a:rPr lang="en-US" sz="1400" dirty="0" err="1">
                <a:solidFill>
                  <a:prstClr val="black"/>
                </a:solidFill>
                <a:latin typeface="Tahoma" panose="020B0604030504040204" pitchFamily="34" charset="0"/>
                <a:ea typeface="Tahoma" panose="020B0604030504040204" pitchFamily="34" charset="0"/>
                <a:cs typeface="Tahoma" panose="020B0604030504040204" pitchFamily="34" charset="0"/>
              </a:rPr>
              <a:t>Ährenschieben</a:t>
            </a:r>
            <a:endParaRPr lang="pl-P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4355976" y="5301208"/>
            <a:ext cx="1872208" cy="307777"/>
          </a:xfrm>
          <a:prstGeom prst="rect">
            <a:avLst/>
          </a:prstGeom>
          <a:noFill/>
        </p:spPr>
        <p:txBody>
          <a:bodyPr wrap="square" rtlCol="0">
            <a:spAutoFit/>
          </a:bodyPr>
          <a:lstStyle/>
          <a:p>
            <a:pPr algn="ctr" defTabSz="449263" eaLnBrk="0" fontAlgn="base" hangingPunct="0">
              <a:spcBef>
                <a:spcPct val="0"/>
              </a:spcBef>
              <a:spcAft>
                <a:spcPct val="0"/>
              </a:spcAft>
              <a:defRPr/>
            </a:pPr>
            <a:r>
              <a:rPr lang="pl-PL" sz="1400" dirty="0">
                <a:solidFill>
                  <a:prstClr val="black"/>
                </a:solidFill>
                <a:latin typeface="Tahoma" panose="020B0604030504040204" pitchFamily="34" charset="0"/>
                <a:ea typeface="Tahoma" panose="020B0604030504040204" pitchFamily="34" charset="0"/>
                <a:cs typeface="Tahoma" panose="020B0604030504040204" pitchFamily="34" charset="0"/>
              </a:rPr>
              <a:t>Blüte</a:t>
            </a:r>
          </a:p>
        </p:txBody>
      </p:sp>
      <p:sp>
        <p:nvSpPr>
          <p:cNvPr id="14" name="pole tekstowe 13"/>
          <p:cNvSpPr txBox="1"/>
          <p:nvPr/>
        </p:nvSpPr>
        <p:spPr>
          <a:xfrm>
            <a:off x="6156176" y="5301209"/>
            <a:ext cx="1296144" cy="307777"/>
          </a:xfrm>
          <a:prstGeom prst="rect">
            <a:avLst/>
          </a:prstGeom>
          <a:noFill/>
        </p:spPr>
        <p:txBody>
          <a:bodyPr wrap="square" rtlCol="0">
            <a:spAutoFit/>
          </a:bodyPr>
          <a:lstStyle/>
          <a:p>
            <a:pPr algn="ctr" defTabSz="449263" eaLnBrk="0" fontAlgn="base" hangingPunct="0">
              <a:spcBef>
                <a:spcPct val="0"/>
              </a:spcBef>
              <a:spcAft>
                <a:spcPct val="0"/>
              </a:spcAft>
              <a:defRPr/>
            </a:pPr>
            <a:r>
              <a:rPr lang="pl-PL" sz="1400" dirty="0" err="1">
                <a:solidFill>
                  <a:prstClr val="black"/>
                </a:solidFill>
                <a:latin typeface="Tahoma" panose="020B0604030504040204" pitchFamily="34" charset="0"/>
                <a:ea typeface="Tahoma" panose="020B0604030504040204" pitchFamily="34" charset="0"/>
                <a:cs typeface="Tahoma" panose="020B0604030504040204" pitchFamily="34" charset="0"/>
              </a:rPr>
              <a:t>Samenreifung</a:t>
            </a:r>
            <a:endParaRPr lang="pl-P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 Box 4"/>
          <p:cNvSpPr txBox="1">
            <a:spLocks noChangeArrowheads="1"/>
          </p:cNvSpPr>
          <p:nvPr/>
        </p:nvSpPr>
        <p:spPr bwMode="auto">
          <a:xfrm>
            <a:off x="467544"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50000"/>
              </a:spcBef>
              <a:spcAft>
                <a:spcPct val="0"/>
              </a:spcAft>
              <a:buFontTx/>
              <a:buNone/>
              <a:defRPr/>
            </a:pP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Goliński, 2017</a:t>
            </a:r>
          </a:p>
        </p:txBody>
      </p:sp>
    </p:spTree>
    <p:extLst>
      <p:ext uri="{BB962C8B-B14F-4D97-AF65-F5344CB8AC3E}">
        <p14:creationId xmlns:p14="http://schemas.microsoft.com/office/powerpoint/2010/main" val="13942046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3400" y="1371600"/>
            <a:ext cx="6439227" cy="246754"/>
          </a:xfrm>
        </p:spPr>
        <p:txBody>
          <a:bodyPr/>
          <a:lstStyle/>
          <a:p>
            <a:r>
              <a:rPr lang="nl-NL" sz="3200" dirty="0"/>
              <a:t>Inhaltsverzeichnis</a:t>
            </a:r>
            <a:br>
              <a:rPr lang="nl-NL" sz="3200" dirty="0"/>
            </a:br>
            <a:r>
              <a:rPr lang="nl-NL" sz="3200" dirty="0"/>
              <a:t/>
            </a:r>
            <a:br>
              <a:rPr lang="nl-NL" sz="3200" dirty="0"/>
            </a:br>
            <a:r>
              <a:rPr lang="nl-NL" sz="3200" dirty="0"/>
              <a:t/>
            </a:r>
            <a:br>
              <a:rPr lang="nl-NL" sz="3200" dirty="0"/>
            </a:br>
            <a:endParaRPr lang="nl-NL" sz="3200" dirty="0"/>
          </a:p>
        </p:txBody>
      </p:sp>
      <p:sp>
        <p:nvSpPr>
          <p:cNvPr id="3" name="Tekstvak 2"/>
          <p:cNvSpPr txBox="1"/>
          <p:nvPr/>
        </p:nvSpPr>
        <p:spPr>
          <a:xfrm>
            <a:off x="664308" y="1727200"/>
            <a:ext cx="7786965" cy="4801314"/>
          </a:xfrm>
          <a:prstGeom prst="rect">
            <a:avLst/>
          </a:prstGeom>
          <a:noFill/>
        </p:spPr>
        <p:txBody>
          <a:bodyPr wrap="square" rtlCol="0">
            <a:spAutoFit/>
          </a:bodyPr>
          <a:lstStyle/>
          <a:p>
            <a:pPr defTabSz="457200">
              <a:defRPr/>
            </a:pPr>
            <a:r>
              <a:rPr lang="nl-NL" dirty="0">
                <a:solidFill>
                  <a:prstClr val="black"/>
                </a:solidFill>
              </a:rPr>
              <a:t>Diese Powerpoint besteht aus Beiträgen mehrerer Länder.</a:t>
            </a:r>
          </a:p>
          <a:p>
            <a:pPr defTabSz="457200">
              <a:defRPr/>
            </a:pPr>
            <a:r>
              <a:rPr lang="nl-NL" dirty="0">
                <a:solidFill>
                  <a:prstClr val="black"/>
                </a:solidFill>
              </a:rPr>
              <a:t>Das </a:t>
            </a:r>
            <a:r>
              <a:rPr lang="nl-NL" dirty="0" err="1">
                <a:solidFill>
                  <a:prstClr val="black"/>
                </a:solidFill>
              </a:rPr>
              <a:t>Material</a:t>
            </a:r>
            <a:r>
              <a:rPr lang="nl-NL" dirty="0">
                <a:solidFill>
                  <a:prstClr val="black"/>
                </a:solidFill>
              </a:rPr>
              <a:t> wurde </a:t>
            </a:r>
            <a:r>
              <a:rPr lang="nl-NL" dirty="0" err="1">
                <a:solidFill>
                  <a:prstClr val="black"/>
                </a:solidFill>
              </a:rPr>
              <a:t>von den</a:t>
            </a:r>
            <a:r>
              <a:rPr lang="nl-NL" dirty="0">
                <a:solidFill>
                  <a:prstClr val="black"/>
                </a:solidFill>
              </a:rPr>
              <a:t> Partnern </a:t>
            </a:r>
            <a:r>
              <a:rPr lang="nl-NL" dirty="0" err="1">
                <a:solidFill>
                  <a:prstClr val="black"/>
                </a:solidFill>
              </a:rPr>
              <a:t>der</a:t>
            </a:r>
            <a:r>
              <a:rPr lang="nl-NL" dirty="0">
                <a:solidFill>
                  <a:prstClr val="black"/>
                </a:solidFill>
              </a:rPr>
              <a:t> verschiedenen </a:t>
            </a:r>
            <a:r>
              <a:rPr lang="nl-NL" dirty="0" err="1">
                <a:solidFill>
                  <a:prstClr val="black"/>
                </a:solidFill>
              </a:rPr>
              <a:t>Länder zur Verfügung gestellt.</a:t>
            </a:r>
            <a:endParaRPr lang="nl-NL" dirty="0">
              <a:solidFill>
                <a:prstClr val="black"/>
              </a:solidFill>
            </a:endParaRPr>
          </a:p>
          <a:p>
            <a:pPr defTabSz="457200">
              <a:defRPr/>
            </a:pPr>
            <a:endParaRPr lang="nl-NL" dirty="0">
              <a:solidFill>
                <a:prstClr val="black"/>
              </a:solidFill>
            </a:endParaRPr>
          </a:p>
          <a:p>
            <a:pPr marL="342900" indent="-342900" defTabSz="457200">
              <a:buFontTx/>
              <a:buAutoNum type="arabicPeriod"/>
              <a:defRPr/>
            </a:pPr>
            <a:r>
              <a:rPr lang="nl-NL" dirty="0">
                <a:solidFill>
                  <a:prstClr val="black"/>
                </a:solidFill>
                <a:hlinkClick r:id="rId2" action="ppaction://hlinksldjump"/>
              </a:rPr>
              <a:t>Schweden</a:t>
            </a:r>
            <a:endParaRPr lang="nl-NL" dirty="0">
              <a:solidFill>
                <a:prstClr val="black"/>
              </a:solidFill>
            </a:endParaRPr>
          </a:p>
          <a:p>
            <a:pPr marL="342900" indent="-342900" defTabSz="457200">
              <a:buFontTx/>
              <a:buAutoNum type="arabicPeriod"/>
              <a:defRPr/>
            </a:pPr>
            <a:r>
              <a:rPr lang="nl-NL" dirty="0">
                <a:solidFill>
                  <a:prstClr val="black"/>
                </a:solidFill>
                <a:hlinkClick r:id="rId3" action="ppaction://hlinksldjump"/>
              </a:rPr>
              <a:t>Irland</a:t>
            </a:r>
            <a:endParaRPr lang="nl-NL" dirty="0">
              <a:solidFill>
                <a:prstClr val="black"/>
              </a:solidFill>
            </a:endParaRPr>
          </a:p>
          <a:p>
            <a:pPr marL="342900" indent="-342900" defTabSz="457200">
              <a:buFontTx/>
              <a:buAutoNum type="arabicPeriod"/>
              <a:defRPr/>
            </a:pPr>
            <a:r>
              <a:rPr lang="nl-NL" dirty="0">
                <a:solidFill>
                  <a:prstClr val="black"/>
                </a:solidFill>
                <a:hlinkClick r:id="rId4" action="ppaction://hlinksldjump"/>
              </a:rPr>
              <a:t>Die Niederlande</a:t>
            </a:r>
            <a:endParaRPr lang="nl-NL" dirty="0">
              <a:solidFill>
                <a:prstClr val="black"/>
              </a:solidFill>
            </a:endParaRPr>
          </a:p>
          <a:p>
            <a:pPr marL="342900" indent="-342900" defTabSz="457200">
              <a:buFontTx/>
              <a:buAutoNum type="arabicPeriod"/>
              <a:defRPr/>
            </a:pPr>
            <a:r>
              <a:rPr lang="nl-NL" dirty="0">
                <a:solidFill>
                  <a:prstClr val="black"/>
                </a:solidFill>
                <a:hlinkClick r:id="rId5" action="ppaction://hlinksldjump"/>
              </a:rPr>
              <a:t>Belgien</a:t>
            </a:r>
            <a:endParaRPr lang="nl-NL" dirty="0">
              <a:solidFill>
                <a:prstClr val="black"/>
              </a:solidFill>
            </a:endParaRPr>
          </a:p>
          <a:p>
            <a:pPr marL="342900" indent="-342900" defTabSz="457200">
              <a:buFontTx/>
              <a:buAutoNum type="arabicPeriod"/>
              <a:defRPr/>
            </a:pPr>
            <a:r>
              <a:rPr lang="nl-NL" dirty="0">
                <a:solidFill>
                  <a:prstClr val="black"/>
                </a:solidFill>
                <a:hlinkClick r:id="rId6" action="ppaction://hlinksldjump"/>
              </a:rPr>
              <a:t>Deutschland</a:t>
            </a:r>
            <a:endParaRPr lang="nl-NL" dirty="0">
              <a:solidFill>
                <a:prstClr val="black"/>
              </a:solidFill>
            </a:endParaRPr>
          </a:p>
          <a:p>
            <a:pPr marL="342900" indent="-342900" defTabSz="457200">
              <a:buFontTx/>
              <a:buAutoNum type="arabicPeriod"/>
              <a:defRPr/>
            </a:pPr>
            <a:r>
              <a:rPr lang="nl-NL" dirty="0">
                <a:solidFill>
                  <a:prstClr val="black"/>
                </a:solidFill>
                <a:hlinkClick r:id="" action="ppaction://noaction"/>
              </a:rPr>
              <a:t>Polen</a:t>
            </a:r>
            <a:endParaRPr lang="nl-NL" dirty="0">
              <a:solidFill>
                <a:prstClr val="black"/>
              </a:solidFill>
            </a:endParaRPr>
          </a:p>
          <a:p>
            <a:pPr marL="342900" indent="-342900" defTabSz="457200">
              <a:buFontTx/>
              <a:buAutoNum type="arabicPeriod"/>
              <a:defRPr/>
            </a:pPr>
            <a:r>
              <a:rPr lang="nl-NL" dirty="0">
                <a:solidFill>
                  <a:prstClr val="black"/>
                </a:solidFill>
                <a:hlinkClick r:id="" action="ppaction://noaction"/>
              </a:rPr>
              <a:t>Frankreich</a:t>
            </a:r>
            <a:endParaRPr lang="nl-NL" dirty="0">
              <a:solidFill>
                <a:prstClr val="black"/>
              </a:solidFill>
            </a:endParaRPr>
          </a:p>
          <a:p>
            <a:pPr marL="342900" indent="-342900" defTabSz="457200">
              <a:buFontTx/>
              <a:buAutoNum type="arabicPeriod"/>
              <a:defRPr/>
            </a:pPr>
            <a:r>
              <a:rPr lang="nl-NL" dirty="0">
                <a:solidFill>
                  <a:prstClr val="black"/>
                </a:solidFill>
                <a:hlinkClick r:id="" action="ppaction://noaction"/>
              </a:rPr>
              <a:t>Italien</a:t>
            </a:r>
            <a:endParaRPr lang="nl-NL" dirty="0">
              <a:solidFill>
                <a:prstClr val="black"/>
              </a:solidFill>
            </a:endParaRPr>
          </a:p>
          <a:p>
            <a:pPr marL="342900" indent="-342900" defTabSz="457200">
              <a:buFontTx/>
              <a:buAutoNum type="arabicPeriod"/>
              <a:defRPr/>
            </a:pPr>
            <a:endParaRPr lang="nl-NL" dirty="0">
              <a:solidFill>
                <a:prstClr val="black"/>
              </a:solidFill>
            </a:endParaRPr>
          </a:p>
          <a:p>
            <a:pPr defTabSz="457200">
              <a:defRPr/>
            </a:pPr>
            <a:r>
              <a:rPr lang="nl-NL" dirty="0">
                <a:solidFill>
                  <a:prstClr val="black"/>
                </a:solidFill>
              </a:rPr>
              <a:t>(</a:t>
            </a:r>
            <a:r>
              <a:rPr lang="nl-NL" dirty="0" err="1">
                <a:solidFill>
                  <a:prstClr val="black"/>
                </a:solidFill>
              </a:rPr>
              <a:t>Sie können den</a:t>
            </a:r>
            <a:r>
              <a:rPr lang="nl-NL" dirty="0">
                <a:solidFill>
                  <a:prstClr val="black"/>
                </a:solidFill>
              </a:rPr>
              <a:t> Hyperlink </a:t>
            </a:r>
            <a:r>
              <a:rPr lang="nl-NL" dirty="0" err="1">
                <a:solidFill>
                  <a:prstClr val="black"/>
                </a:solidFill>
              </a:rPr>
              <a:t>verwenden, um in</a:t>
            </a:r>
            <a:r>
              <a:rPr lang="nl-NL" dirty="0">
                <a:solidFill>
                  <a:prstClr val="black"/>
                </a:solidFill>
              </a:rPr>
              <a:t> ein </a:t>
            </a:r>
            <a:r>
              <a:rPr lang="nl-NL" dirty="0" err="1">
                <a:solidFill>
                  <a:prstClr val="black"/>
                </a:solidFill>
              </a:rPr>
              <a:t>bestimmtes</a:t>
            </a:r>
            <a:r>
              <a:rPr lang="nl-NL" dirty="0">
                <a:solidFill>
                  <a:prstClr val="black"/>
                </a:solidFill>
              </a:rPr>
              <a:t> Land zu gelangen.)</a:t>
            </a:r>
          </a:p>
          <a:p>
            <a:pPr defTabSz="457200">
              <a:defRPr/>
            </a:pPr>
            <a:endParaRPr lang="nl-NL" dirty="0">
              <a:solidFill>
                <a:prstClr val="black"/>
              </a:solidFill>
            </a:endParaRPr>
          </a:p>
          <a:p>
            <a:pPr defTabSz="457200">
              <a:defRPr/>
            </a:pPr>
            <a:endParaRPr lang="nl-NL" dirty="0">
              <a:solidFill>
                <a:prstClr val="black"/>
              </a:solidFill>
            </a:endParaRPr>
          </a:p>
          <a:p>
            <a:pPr marL="342900" indent="-342900" defTabSz="457200">
              <a:buFontTx/>
              <a:buAutoNum type="arabicPeriod"/>
              <a:defRPr/>
            </a:pPr>
            <a:endParaRPr lang="nl-NL" dirty="0">
              <a:solidFill>
                <a:prstClr val="black"/>
              </a:solidFill>
            </a:endParaRPr>
          </a:p>
        </p:txBody>
      </p:sp>
    </p:spTree>
    <p:extLst>
      <p:ext uri="{BB962C8B-B14F-4D97-AF65-F5344CB8AC3E}">
        <p14:creationId xmlns:p14="http://schemas.microsoft.com/office/powerpoint/2010/main" val="32813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97436" y="1981200"/>
            <a:ext cx="8604383" cy="307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lvl="1" defTabSz="457200">
              <a:spcBef>
                <a:spcPct val="20000"/>
              </a:spcBef>
              <a:buSzPct val="130000"/>
              <a:tabLst>
                <a:tab pos="3138488" algn="l"/>
              </a:tabLst>
              <a:defRPr/>
            </a:pPr>
            <a:r>
              <a:rPr lang="en-US" sz="2200" b="1" i="1" dirty="0">
                <a:solidFill>
                  <a:prstClr val="black"/>
                </a:solidFill>
                <a:latin typeface="Calibri"/>
              </a:rPr>
              <a:t>Tiere, die 24 Stunden am Tag grasen müssen (Rinder und Schafe):</a:t>
            </a:r>
          </a:p>
          <a:p>
            <a:pPr marL="273050" lvl="1" indent="-273050" defTabSz="457200">
              <a:spcBef>
                <a:spcPct val="20000"/>
              </a:spcBef>
              <a:buSzPct val="130000"/>
              <a:buFont typeface="Arial" charset="0"/>
              <a:buChar char="•"/>
              <a:tabLst>
                <a:tab pos="3138488" algn="l"/>
              </a:tabLst>
              <a:defRPr/>
            </a:pPr>
            <a:r>
              <a:rPr lang="en-US" sz="2200" dirty="0">
                <a:solidFill>
                  <a:prstClr val="black"/>
                </a:solidFill>
                <a:latin typeface="Calibri"/>
              </a:rPr>
              <a:t>Weitgehendes Weiden auf </a:t>
            </a:r>
            <a:r>
              <a:rPr lang="en-US" sz="2200" dirty="0" err="1" smtClean="0">
                <a:solidFill>
                  <a:prstClr val="black"/>
                </a:solidFill>
                <a:latin typeface="Calibri"/>
              </a:rPr>
              <a:t>naturnahem</a:t>
            </a:r>
            <a:r>
              <a:rPr lang="en-US" sz="2200" dirty="0" smtClean="0">
                <a:solidFill>
                  <a:prstClr val="black"/>
                </a:solidFill>
                <a:latin typeface="Calibri"/>
              </a:rPr>
              <a:t> </a:t>
            </a:r>
            <a:r>
              <a:rPr lang="en-US" sz="2200" dirty="0" err="1" smtClean="0">
                <a:solidFill>
                  <a:prstClr val="black"/>
                </a:solidFill>
                <a:latin typeface="Calibri"/>
              </a:rPr>
              <a:t>Dauergrünland</a:t>
            </a:r>
            <a:endParaRPr lang="en-US" sz="2200" dirty="0">
              <a:solidFill>
                <a:prstClr val="black"/>
              </a:solidFill>
              <a:latin typeface="Calibri"/>
            </a:endParaRPr>
          </a:p>
          <a:p>
            <a:pPr marL="273050" lvl="1" indent="-273050" defTabSz="457200">
              <a:spcBef>
                <a:spcPct val="20000"/>
              </a:spcBef>
              <a:buSzPct val="130000"/>
              <a:buFont typeface="Arial" charset="0"/>
              <a:buChar char="•"/>
              <a:tabLst>
                <a:tab pos="3138488" algn="l"/>
              </a:tabLst>
              <a:defRPr/>
            </a:pPr>
            <a:r>
              <a:rPr lang="en-US" sz="2200" dirty="0">
                <a:solidFill>
                  <a:prstClr val="black"/>
                </a:solidFill>
                <a:latin typeface="Calibri"/>
              </a:rPr>
              <a:t>Schwedische Landwirte erhalten Subventionen für die Beweidung von </a:t>
            </a:r>
            <a:r>
              <a:rPr lang="en-US" sz="2200" dirty="0" err="1" smtClean="0">
                <a:solidFill>
                  <a:prstClr val="black"/>
                </a:solidFill>
                <a:latin typeface="Calibri"/>
              </a:rPr>
              <a:t>von</a:t>
            </a:r>
            <a:r>
              <a:rPr lang="en-US" sz="2200" dirty="0" smtClean="0">
                <a:solidFill>
                  <a:prstClr val="black"/>
                </a:solidFill>
                <a:latin typeface="Calibri"/>
              </a:rPr>
              <a:t> </a:t>
            </a:r>
            <a:r>
              <a:rPr lang="en-US" sz="2200" dirty="0" err="1" smtClean="0">
                <a:solidFill>
                  <a:prstClr val="black"/>
                </a:solidFill>
                <a:latin typeface="Calibri"/>
              </a:rPr>
              <a:t>naturnahem</a:t>
            </a:r>
            <a:r>
              <a:rPr lang="en-US" sz="2200" dirty="0" smtClean="0">
                <a:solidFill>
                  <a:prstClr val="black"/>
                </a:solidFill>
                <a:latin typeface="Calibri"/>
              </a:rPr>
              <a:t> </a:t>
            </a:r>
            <a:r>
              <a:rPr lang="en-US" sz="2200" dirty="0" err="1" smtClean="0">
                <a:solidFill>
                  <a:prstClr val="black"/>
                </a:solidFill>
                <a:latin typeface="Calibri"/>
              </a:rPr>
              <a:t>Dauergrünland</a:t>
            </a:r>
            <a:r>
              <a:rPr lang="en-US" sz="2200" dirty="0" smtClean="0">
                <a:solidFill>
                  <a:prstClr val="black"/>
                </a:solidFill>
                <a:latin typeface="Calibri"/>
              </a:rPr>
              <a:t>, </a:t>
            </a:r>
            <a:r>
              <a:rPr lang="en-US" sz="2200" dirty="0">
                <a:solidFill>
                  <a:prstClr val="black"/>
                </a:solidFill>
                <a:latin typeface="Calibri"/>
              </a:rPr>
              <a:t>da diese Weideflächen eine hohe Biodiversität aufweisen.</a:t>
            </a:r>
          </a:p>
          <a:p>
            <a:pPr marL="0" lvl="1" defTabSz="457200">
              <a:spcBef>
                <a:spcPct val="20000"/>
              </a:spcBef>
              <a:buSzPct val="130000"/>
              <a:tabLst>
                <a:tab pos="3138488" algn="l"/>
              </a:tabLst>
              <a:defRPr/>
            </a:pPr>
            <a:endParaRPr lang="en-US" sz="2200" dirty="0">
              <a:solidFill>
                <a:prstClr val="black"/>
              </a:solidFill>
              <a:latin typeface="Calibri"/>
            </a:endParaRPr>
          </a:p>
          <a:p>
            <a:pPr marL="0" lvl="1" defTabSz="457200">
              <a:spcBef>
                <a:spcPct val="20000"/>
              </a:spcBef>
              <a:buSzPct val="130000"/>
              <a:tabLst>
                <a:tab pos="3138488" algn="l"/>
              </a:tabLst>
              <a:defRPr/>
            </a:pPr>
            <a:r>
              <a:rPr lang="en-US" sz="2200" b="1" i="1" dirty="0">
                <a:solidFill>
                  <a:prstClr val="black"/>
                </a:solidFill>
                <a:latin typeface="Calibri"/>
              </a:rPr>
              <a:t>Viele naturnahe Weiden sind für bedrohte Arten in Schweden wichtig: Blumen, Insekten, Vögel usw. </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08279" y="4587434"/>
            <a:ext cx="2775976" cy="2081982"/>
          </a:xfrm>
          <a:prstGeom prst="rect">
            <a:avLst/>
          </a:prstGeom>
        </p:spPr>
      </p:pic>
      <p:sp>
        <p:nvSpPr>
          <p:cNvPr id="8" name="textruta 7"/>
          <p:cNvSpPr txBox="1"/>
          <p:nvPr/>
        </p:nvSpPr>
        <p:spPr>
          <a:xfrm>
            <a:off x="7092880" y="6546306"/>
            <a:ext cx="1591375" cy="246221"/>
          </a:xfrm>
          <a:prstGeom prst="rect">
            <a:avLst/>
          </a:prstGeom>
          <a:noFill/>
        </p:spPr>
        <p:txBody>
          <a:bodyPr wrap="square" rtlCol="0">
            <a:spAutoFit/>
          </a:bodyPr>
          <a:lstStyle/>
          <a:p>
            <a:pPr defTabSz="457200">
              <a:defRPr/>
            </a:pPr>
            <a:r>
              <a:rPr lang="sv-SE" sz="1000" b="1" dirty="0">
                <a:solidFill>
                  <a:prstClr val="white"/>
                </a:solidFill>
              </a:rPr>
              <a:t>Foto: Eva Spörndly</a:t>
            </a:r>
          </a:p>
        </p:txBody>
      </p:sp>
      <p:sp>
        <p:nvSpPr>
          <p:cNvPr id="2" name="Título 1"/>
          <p:cNvSpPr>
            <a:spLocks noGrp="1"/>
          </p:cNvSpPr>
          <p:nvPr>
            <p:ph type="ctrTitle"/>
          </p:nvPr>
        </p:nvSpPr>
        <p:spPr>
          <a:xfrm>
            <a:off x="197436" y="381000"/>
            <a:ext cx="8050201" cy="802860"/>
          </a:xfrm>
        </p:spPr>
        <p:txBody>
          <a:bodyPr/>
          <a:lstStyle/>
          <a:p>
            <a:r>
              <a:rPr lang="en-US" sz="2400" dirty="0">
                <a:solidFill>
                  <a:schemeClr val="tx1"/>
                </a:solidFill>
                <a:latin typeface="+mn-lt"/>
              </a:rPr>
              <a:t>Weidesysteme und </a:t>
            </a:r>
            <a:r>
              <a:rPr lang="en-US" sz="2400" dirty="0" err="1">
                <a:solidFill>
                  <a:schemeClr val="tx1"/>
                </a:solidFill>
                <a:latin typeface="+mn-lt"/>
              </a:rPr>
              <a:t>Weidenutzung</a:t>
            </a:r>
            <a:r>
              <a:rPr lang="en-US" sz="2400" dirty="0">
                <a:solidFill>
                  <a:schemeClr val="tx1"/>
                </a:solidFill>
                <a:latin typeface="+mn-lt"/>
              </a:rPr>
              <a:t/>
            </a:r>
            <a:br>
              <a:rPr lang="en-US" sz="2400" dirty="0">
                <a:solidFill>
                  <a:schemeClr val="tx1"/>
                </a:solidFill>
                <a:latin typeface="+mn-lt"/>
              </a:rPr>
            </a:br>
            <a:r>
              <a:rPr lang="en-US" sz="2400" dirty="0">
                <a:solidFill>
                  <a:schemeClr val="tx1"/>
                </a:solidFill>
                <a:latin typeface="+mn-lt"/>
              </a:rPr>
              <a:t/>
            </a:r>
            <a:br>
              <a:rPr lang="en-US" sz="2400" dirty="0">
                <a:solidFill>
                  <a:schemeClr val="tx1"/>
                </a:solidFill>
                <a:latin typeface="+mn-lt"/>
              </a:rPr>
            </a:br>
            <a:r>
              <a:rPr lang="en-US" sz="2400" dirty="0" smtClean="0">
                <a:solidFill>
                  <a:schemeClr val="tx1"/>
                </a:solidFill>
                <a:latin typeface="+mn-lt"/>
              </a:rPr>
              <a:t/>
            </a:r>
            <a:br>
              <a:rPr lang="en-US" sz="2400" dirty="0" smtClean="0">
                <a:solidFill>
                  <a:schemeClr val="tx1"/>
                </a:solidFill>
                <a:latin typeface="+mn-lt"/>
              </a:rPr>
            </a:br>
            <a:r>
              <a:rPr lang="en-US" sz="2400" dirty="0" smtClean="0">
                <a:solidFill>
                  <a:schemeClr val="tx1"/>
                </a:solidFill>
                <a:latin typeface="+mn-lt"/>
              </a:rPr>
              <a:t>2</a:t>
            </a:r>
            <a:r>
              <a:rPr lang="en-US" sz="2400" dirty="0">
                <a:solidFill>
                  <a:schemeClr val="tx1"/>
                </a:solidFill>
                <a:latin typeface="+mn-lt"/>
              </a:rPr>
              <a:t>. </a:t>
            </a:r>
            <a:r>
              <a:rPr lang="en-US" sz="2400" dirty="0" err="1" smtClean="0">
                <a:solidFill>
                  <a:schemeClr val="tx1"/>
                </a:solidFill>
                <a:latin typeface="+mn-lt"/>
              </a:rPr>
              <a:t>Schaf</a:t>
            </a:r>
            <a:r>
              <a:rPr lang="en-US" sz="2400" dirty="0" smtClean="0">
                <a:latin typeface="+mn-lt"/>
              </a:rPr>
              <a:t>- und </a:t>
            </a:r>
            <a:r>
              <a:rPr lang="en-US" sz="2400" dirty="0" err="1" smtClean="0">
                <a:latin typeface="+mn-lt"/>
              </a:rPr>
              <a:t>Rindfleischproduktion</a:t>
            </a:r>
            <a:endParaRPr lang="es-ES" sz="2400" dirty="0">
              <a:solidFill>
                <a:schemeClr val="tx1"/>
              </a:solidFill>
              <a:latin typeface="+mn-lt"/>
            </a:endParaRPr>
          </a:p>
        </p:txBody>
      </p:sp>
    </p:spTree>
    <p:extLst>
      <p:ext uri="{BB962C8B-B14F-4D97-AF65-F5344CB8AC3E}">
        <p14:creationId xmlns:p14="http://schemas.microsoft.com/office/powerpoint/2010/main" val="246873893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86470" y="116631"/>
            <a:ext cx="6306367" cy="936104"/>
          </a:xfrm>
        </p:spPr>
        <p:txBody>
          <a:bodyPr/>
          <a:lstStyle/>
          <a:p>
            <a:pPr algn="l"/>
            <a:r>
              <a:rPr lang="en-US" altLang="pl-PL" sz="24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Optimaler </a:t>
            </a:r>
            <a:r>
              <a:rPr lang="en-US" altLang="pl-PL" sz="2400" b="1" kern="0" noProof="1">
                <a:solidFill>
                  <a:srgbClr val="006600"/>
                </a:solidFill>
                <a:latin typeface="Tahoma" panose="020B0604030504040204" pitchFamily="34" charset="0"/>
                <a:ea typeface="Tahoma" panose="020B0604030504040204" pitchFamily="34" charset="0"/>
                <a:cs typeface="Tahoma" panose="020B0604030504040204" pitchFamily="34" charset="0"/>
              </a:rPr>
              <a:t>Zeitpunkt für das </a:t>
            </a:r>
            <a:r>
              <a:rPr lang="pl-PL" altLang="pl-PL" sz="24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Mähen</a:t>
            </a:r>
            <a:r>
              <a:rPr lang="en-US" altLang="pl-PL" sz="24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 während </a:t>
            </a:r>
            <a:r>
              <a:rPr lang="en-US" altLang="pl-PL" sz="2400" b="1" kern="0" noProof="1">
                <a:solidFill>
                  <a:srgbClr val="006600"/>
                </a:solidFill>
                <a:latin typeface="Tahoma" panose="020B0604030504040204" pitchFamily="34" charset="0"/>
                <a:ea typeface="Tahoma" panose="020B0604030504040204" pitchFamily="34" charset="0"/>
                <a:cs typeface="Tahoma" panose="020B0604030504040204" pitchFamily="34" charset="0"/>
              </a:rPr>
              <a:t>des </a:t>
            </a:r>
            <a:r>
              <a:rPr lang="en-US" altLang="pl-PL" sz="24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Tages: Zuckergehalt</a:t>
            </a:r>
            <a:endParaRPr lang="pl-PL" sz="2400" dirty="0"/>
          </a:p>
        </p:txBody>
      </p:sp>
      <p:pic>
        <p:nvPicPr>
          <p:cNvPr id="11" name="Obraz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13654" y="1268760"/>
            <a:ext cx="4381187" cy="2628712"/>
          </a:xfrm>
          <a:prstGeom prst="rect">
            <a:avLst/>
          </a:prstGeom>
        </p:spPr>
      </p:pic>
      <p:sp>
        <p:nvSpPr>
          <p:cNvPr id="12" name="pole tekstowe 11"/>
          <p:cNvSpPr txBox="1"/>
          <p:nvPr/>
        </p:nvSpPr>
        <p:spPr>
          <a:xfrm>
            <a:off x="971600" y="1772816"/>
            <a:ext cx="3497560" cy="1200329"/>
          </a:xfrm>
          <a:prstGeom prst="rect">
            <a:avLst/>
          </a:prstGeom>
          <a:noFill/>
        </p:spPr>
        <p:txBody>
          <a:bodyPr wrap="square" rtlCol="0">
            <a:spAutoFit/>
          </a:bodyPr>
          <a:lstStyle/>
          <a:p>
            <a:pPr defTabSz="449263" eaLnBrk="0" fontAlgn="base" hangingPunct="0">
              <a:spcBef>
                <a:spcPct val="0"/>
              </a:spcBef>
              <a:spcAft>
                <a:spcPct val="0"/>
              </a:spcAft>
              <a:defRPr/>
            </a:pPr>
            <a:r>
              <a:rPr lang="pl-PL" sz="2400" dirty="0">
                <a:solidFill>
                  <a:prstClr val="black"/>
                </a:solidFill>
                <a:latin typeface="Tahoma" panose="020B0604030504040204" pitchFamily="34" charset="0"/>
                <a:ea typeface="Tahoma" panose="020B0604030504040204" pitchFamily="34" charset="0"/>
                <a:cs typeface="Tahoma" panose="020B0604030504040204" pitchFamily="34" charset="0"/>
              </a:rPr>
              <a:t>Mähen</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der Grasnarbe </a:t>
            </a:r>
            <a:endParaRPr lang="pl-PL"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49263" eaLnBrk="0" fontAlgn="base" hangingPunct="0">
              <a:spcBef>
                <a:spcPct val="0"/>
              </a:spcBef>
              <a:spcAft>
                <a:spcPct val="0"/>
              </a:spcAft>
              <a:defRPr/>
            </a:pP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am Nachmittag und Abend</a:t>
            </a:r>
            <a:endParaRPr lang="pl-PL"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1547664" y="4201924"/>
            <a:ext cx="6552728" cy="461665"/>
          </a:xfrm>
          <a:prstGeom prst="rect">
            <a:avLst/>
          </a:prstGeom>
          <a:noFill/>
        </p:spPr>
        <p:txBody>
          <a:bodyPr wrap="square" rtlCol="0">
            <a:spAutoFit/>
          </a:bodyPr>
          <a:lstStyle/>
          <a:p>
            <a:pPr algn="ctr" defTabSz="449263" eaLnBrk="0" fontAlgn="base" hangingPunct="0">
              <a:spcBef>
                <a:spcPct val="0"/>
              </a:spcBef>
              <a:spcAft>
                <a:spcPct val="0"/>
              </a:spcAft>
              <a:defRPr/>
            </a:pPr>
            <a:r>
              <a:rPr lang="en-US" sz="2400" i="1" dirty="0">
                <a:solidFill>
                  <a:prstClr val="black"/>
                </a:solidFill>
                <a:latin typeface="Arial" panose="020B0604020202020204" pitchFamily="34" charset="0"/>
              </a:rPr>
              <a:t>6 Stunden später = </a:t>
            </a:r>
            <a:r>
              <a:rPr lang="en-US" sz="2400" b="1" i="1" dirty="0">
                <a:solidFill>
                  <a:prstClr val="black"/>
                </a:solidFill>
                <a:latin typeface="Arial" panose="020B0604020202020204" pitchFamily="34" charset="0"/>
              </a:rPr>
              <a:t>+20 g </a:t>
            </a:r>
            <a:r>
              <a:rPr lang="en-US" sz="2400" b="1" i="1" dirty="0" err="1">
                <a:solidFill>
                  <a:prstClr val="black"/>
                </a:solidFill>
                <a:latin typeface="Arial" panose="020B0604020202020204" pitchFamily="34" charset="0"/>
              </a:rPr>
              <a:t>Zucker</a:t>
            </a:r>
            <a:r>
              <a:rPr lang="en-US" sz="2400" b="1" i="1" dirty="0">
                <a:solidFill>
                  <a:prstClr val="black"/>
                </a:solidFill>
                <a:latin typeface="Arial" panose="020B0604020202020204" pitchFamily="34" charset="0"/>
              </a:rPr>
              <a:t>/kg TM</a:t>
            </a:r>
            <a:endParaRPr lang="pl-PL" sz="2400" b="1" i="1" dirty="0">
              <a:solidFill>
                <a:prstClr val="black"/>
              </a:solidFill>
              <a:latin typeface="Arial" panose="020B0604020202020204" pitchFamily="34" charset="0"/>
            </a:endParaRPr>
          </a:p>
        </p:txBody>
      </p:sp>
      <p:sp>
        <p:nvSpPr>
          <p:cNvPr id="14" name="pole tekstowe 13"/>
          <p:cNvSpPr txBox="1"/>
          <p:nvPr/>
        </p:nvSpPr>
        <p:spPr>
          <a:xfrm>
            <a:off x="467544" y="4797152"/>
            <a:ext cx="8435280" cy="954107"/>
          </a:xfrm>
          <a:prstGeom prst="rect">
            <a:avLst/>
          </a:prstGeom>
          <a:noFill/>
        </p:spPr>
        <p:txBody>
          <a:bodyPr wrap="square" rtlCol="0">
            <a:spAutoFit/>
          </a:bodyPr>
          <a:lstStyle/>
          <a:p>
            <a:pPr algn="ctr" defTabSz="449263" eaLnBrk="0" fontAlgn="base" hangingPunct="0">
              <a:spcBef>
                <a:spcPct val="0"/>
              </a:spcBef>
              <a:spcAft>
                <a:spcPct val="0"/>
              </a:spcAft>
              <a:defRPr/>
            </a:pPr>
            <a:r>
              <a:rPr lang="en-US" sz="2800" dirty="0">
                <a:solidFill>
                  <a:prstClr val="black"/>
                </a:solidFill>
                <a:latin typeface="Arial" panose="020B0604020202020204" pitchFamily="34" charset="0"/>
              </a:rPr>
              <a:t>in 1000 kg TM</a:t>
            </a:r>
          </a:p>
          <a:p>
            <a:pPr algn="ctr" defTabSz="449263" eaLnBrk="0" fontAlgn="base" hangingPunct="0">
              <a:spcBef>
                <a:spcPct val="0"/>
              </a:spcBef>
              <a:spcAft>
                <a:spcPct val="0"/>
              </a:spcAft>
              <a:defRPr/>
            </a:pPr>
            <a:r>
              <a:rPr lang="en-US" sz="2800" b="1" dirty="0">
                <a:solidFill>
                  <a:prstClr val="black"/>
                </a:solidFill>
                <a:latin typeface="Arial" panose="020B0604020202020204" pitchFamily="34" charset="0"/>
              </a:rPr>
              <a:t>+20 kg Zucker mehr → +160 kg Kraftfuttermittel</a:t>
            </a:r>
            <a:endParaRPr lang="pl-PL" sz="2800" b="1" dirty="0">
              <a:solidFill>
                <a:prstClr val="black"/>
              </a:solidFill>
              <a:latin typeface="Arial" panose="020B0604020202020204" pitchFamily="34" charset="0"/>
            </a:endParaRPr>
          </a:p>
        </p:txBody>
      </p:sp>
      <p:pic>
        <p:nvPicPr>
          <p:cNvPr id="1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7596336" y="3837207"/>
            <a:ext cx="151216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fontAlgn="base">
              <a:lnSpc>
                <a:spcPct val="93000"/>
              </a:lnSpc>
              <a:spcBef>
                <a:spcPct val="50000"/>
              </a:spcBef>
              <a:spcAft>
                <a:spcPct val="0"/>
              </a:spcAft>
              <a:buClr>
                <a:srgbClr val="000000"/>
              </a:buClr>
              <a:buFontTx/>
              <a:buNone/>
              <a:defRPr/>
            </a:pPr>
            <a:r>
              <a:rPr lang="pl-PL" altLang="pl-PL" sz="1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Lely</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2015</a:t>
            </a:r>
          </a:p>
        </p:txBody>
      </p:sp>
    </p:spTree>
    <p:extLst>
      <p:ext uri="{BB962C8B-B14F-4D97-AF65-F5344CB8AC3E}">
        <p14:creationId xmlns:p14="http://schemas.microsoft.com/office/powerpoint/2010/main" val="3484245026"/>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p:cNvSpPr txBox="1">
            <a:spLocks noChangeArrowheads="1"/>
          </p:cNvSpPr>
          <p:nvPr/>
        </p:nvSpPr>
        <p:spPr bwMode="auto">
          <a:xfrm>
            <a:off x="1043608" y="44624"/>
            <a:ext cx="58230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449263" eaLnBrk="0" fontAlgn="base" hangingPunct="0">
              <a:spcBef>
                <a:spcPct val="0"/>
              </a:spcBef>
              <a:spcAft>
                <a:spcPct val="0"/>
              </a:spcAft>
              <a:defRPr/>
            </a:pPr>
            <a:r>
              <a:rPr lang="en-US" altLang="pl-PL" sz="2000" b="1" dirty="0" err="1" smtClean="0">
                <a:solidFill>
                  <a:srgbClr val="006600"/>
                </a:solidFill>
                <a:latin typeface="Tahoma" panose="020B0604030504040204" pitchFamily="34" charset="0"/>
                <a:cs typeface="Tahoma" panose="020B0604030504040204" pitchFamily="34" charset="0"/>
              </a:rPr>
              <a:t>Einfluss</a:t>
            </a:r>
            <a:r>
              <a:rPr lang="en-US" altLang="pl-PL" sz="2000" b="1" dirty="0" smtClean="0">
                <a:solidFill>
                  <a:srgbClr val="006600"/>
                </a:solidFill>
                <a:latin typeface="Tahoma" panose="020B0604030504040204" pitchFamily="34" charset="0"/>
                <a:cs typeface="Tahoma" panose="020B0604030504040204" pitchFamily="34" charset="0"/>
              </a:rPr>
              <a:t> des Mähzeitpunkts des </a:t>
            </a:r>
            <a:r>
              <a:rPr lang="en-US" altLang="pl-PL" sz="2000" b="1" dirty="0" err="1" smtClean="0">
                <a:solidFill>
                  <a:srgbClr val="006600"/>
                </a:solidFill>
                <a:latin typeface="Tahoma" panose="020B0604030504040204" pitchFamily="34" charset="0"/>
                <a:cs typeface="Tahoma" panose="020B0604030504040204" pitchFamily="34" charset="0"/>
              </a:rPr>
              <a:t>ersten</a:t>
            </a:r>
            <a:r>
              <a:rPr lang="en-US" altLang="pl-PL" sz="2000" b="1" dirty="0" smtClean="0">
                <a:solidFill>
                  <a:srgbClr val="006600"/>
                </a:solidFill>
                <a:latin typeface="Tahoma" panose="020B0604030504040204" pitchFamily="34" charset="0"/>
                <a:cs typeface="Tahoma" panose="020B0604030504040204" pitchFamily="34" charset="0"/>
              </a:rPr>
              <a:t> </a:t>
            </a:r>
            <a:r>
              <a:rPr lang="en-US" altLang="pl-PL" sz="2000" b="1" dirty="0" err="1" smtClean="0">
                <a:solidFill>
                  <a:srgbClr val="006600"/>
                </a:solidFill>
                <a:latin typeface="Tahoma" panose="020B0604030504040204" pitchFamily="34" charset="0"/>
                <a:cs typeface="Tahoma" panose="020B0604030504040204" pitchFamily="34" charset="0"/>
              </a:rPr>
              <a:t>Wiederaufwuchses</a:t>
            </a:r>
            <a:r>
              <a:rPr lang="en-US" altLang="pl-PL" sz="2000" b="1" dirty="0" smtClean="0">
                <a:solidFill>
                  <a:srgbClr val="006600"/>
                </a:solidFill>
                <a:latin typeface="Tahoma" panose="020B0604030504040204" pitchFamily="34" charset="0"/>
                <a:cs typeface="Tahoma" panose="020B0604030504040204" pitchFamily="34" charset="0"/>
              </a:rPr>
              <a:t> auf die Futterqualität und die Wirksamkeit der Milchproduktion</a:t>
            </a:r>
            <a:endParaRPr lang="pl-PL" altLang="pl-PL" sz="2000" b="1" dirty="0">
              <a:solidFill>
                <a:srgbClr val="006600"/>
              </a:solidFill>
              <a:latin typeface="Tahoma" panose="020B0604030504040204" pitchFamily="34" charset="0"/>
              <a:cs typeface="Tahoma" panose="020B0604030504040204" pitchFamily="34" charset="0"/>
            </a:endParaRPr>
          </a:p>
        </p:txBody>
      </p:sp>
      <p:grpSp>
        <p:nvGrpSpPr>
          <p:cNvPr id="41" name="Rectangle 5"/>
          <p:cNvGrpSpPr>
            <a:grpSpLocks noRot="1"/>
          </p:cNvGrpSpPr>
          <p:nvPr/>
        </p:nvGrpSpPr>
        <p:grpSpPr bwMode="auto">
          <a:xfrm>
            <a:off x="252167" y="1340768"/>
            <a:ext cx="8708571" cy="4726672"/>
            <a:chOff x="172" y="754"/>
            <a:chExt cx="5942" cy="3224"/>
          </a:xfrm>
        </p:grpSpPr>
        <p:sp>
          <p:nvSpPr>
            <p:cNvPr id="42" name="Rectangle 6"/>
            <p:cNvSpPr>
              <a:spLocks noChangeArrowheads="1"/>
            </p:cNvSpPr>
            <p:nvPr/>
          </p:nvSpPr>
          <p:spPr bwMode="auto">
            <a:xfrm>
              <a:off x="5019" y="3537"/>
              <a:ext cx="109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endParaRPr lang="pl-PL" altLang="pl-PL" sz="1847" b="1" kern="0">
                <a:solidFill>
                  <a:srgbClr val="99FFCC"/>
                </a:solidFill>
              </a:endParaRPr>
            </a:p>
          </p:txBody>
        </p:sp>
        <p:sp>
          <p:nvSpPr>
            <p:cNvPr id="43" name="Rectangle 7"/>
            <p:cNvSpPr>
              <a:spLocks noChangeArrowheads="1"/>
            </p:cNvSpPr>
            <p:nvPr/>
          </p:nvSpPr>
          <p:spPr bwMode="auto">
            <a:xfrm>
              <a:off x="3974" y="3537"/>
              <a:ext cx="104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endParaRPr lang="pl-PL" altLang="pl-PL" sz="1847" b="1" kern="0">
                <a:solidFill>
                  <a:srgbClr val="99FFCC"/>
                </a:solidFill>
              </a:endParaRPr>
            </a:p>
          </p:txBody>
        </p:sp>
        <p:sp>
          <p:nvSpPr>
            <p:cNvPr id="44" name="Rectangle 8"/>
            <p:cNvSpPr>
              <a:spLocks noChangeArrowheads="1"/>
            </p:cNvSpPr>
            <p:nvPr/>
          </p:nvSpPr>
          <p:spPr bwMode="auto">
            <a:xfrm>
              <a:off x="2984" y="3537"/>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endParaRPr lang="pl-PL" altLang="pl-PL" sz="1847" b="1" kern="0">
                <a:solidFill>
                  <a:srgbClr val="99FFCC"/>
                </a:solidFill>
              </a:endParaRPr>
            </a:p>
          </p:txBody>
        </p:sp>
        <p:sp>
          <p:nvSpPr>
            <p:cNvPr id="45" name="Rectangle 9"/>
            <p:cNvSpPr>
              <a:spLocks noChangeArrowheads="1"/>
            </p:cNvSpPr>
            <p:nvPr/>
          </p:nvSpPr>
          <p:spPr bwMode="auto">
            <a:xfrm>
              <a:off x="172" y="3537"/>
              <a:ext cx="281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defRPr/>
              </a:pPr>
              <a:endParaRPr lang="pl-PL" altLang="pl-PL" sz="1847" kern="0">
                <a:solidFill>
                  <a:srgbClr val="000000"/>
                </a:solidFill>
                <a:cs typeface="Times New Roman" panose="02020603050405020304" pitchFamily="18" charset="0"/>
              </a:endParaRPr>
            </a:p>
          </p:txBody>
        </p:sp>
        <p:sp>
          <p:nvSpPr>
            <p:cNvPr id="46" name="Rectangle 10"/>
            <p:cNvSpPr>
              <a:spLocks noChangeArrowheads="1"/>
            </p:cNvSpPr>
            <p:nvPr/>
          </p:nvSpPr>
          <p:spPr bwMode="auto">
            <a:xfrm>
              <a:off x="5019" y="2328"/>
              <a:ext cx="1095"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endParaRPr lang="pl-PL" altLang="pl-PL" sz="1847" b="1" kern="0" dirty="0">
                <a:solidFill>
                  <a:srgbClr val="000000"/>
                </a:solidFill>
                <a:cs typeface="Times New Roman" panose="02020603050405020304" pitchFamily="18" charset="0"/>
              </a:endParaRPr>
            </a:p>
            <a:p>
              <a:pPr algn="ctr">
                <a:defRPr/>
              </a:pPr>
              <a:r>
                <a:rPr lang="en-US" altLang="pl-PL" sz="1847" b="1" kern="0" dirty="0" smtClean="0">
                  <a:solidFill>
                    <a:srgbClr val="000000"/>
                  </a:solidFill>
                  <a:cs typeface="Times New Roman" panose="02020603050405020304" pitchFamily="18" charset="0"/>
                </a:rPr>
                <a:t>8</a:t>
              </a:r>
              <a:r>
                <a:rPr lang="pl-PL" altLang="pl-PL" sz="1847" b="1" kern="0" dirty="0" smtClean="0">
                  <a:solidFill>
                    <a:srgbClr val="000000"/>
                  </a:solidFill>
                  <a:cs typeface="Times New Roman" panose="02020603050405020304" pitchFamily="18" charset="0"/>
                </a:rPr>
                <a:t>.</a:t>
              </a:r>
              <a:r>
                <a:rPr lang="en-US" altLang="pl-PL" sz="1847" b="1" kern="0" dirty="0" smtClean="0">
                  <a:solidFill>
                    <a:srgbClr val="000000"/>
                  </a:solidFill>
                  <a:cs typeface="Times New Roman" panose="02020603050405020304" pitchFamily="18" charset="0"/>
                </a:rPr>
                <a:t>5</a:t>
              </a:r>
              <a:endParaRPr lang="en-US" altLang="pl-PL" sz="1847" b="1" kern="0" dirty="0">
                <a:solidFill>
                  <a:srgbClr val="000000"/>
                </a:solidFill>
                <a:cs typeface="Times New Roman" panose="02020603050405020304" pitchFamily="18" charset="0"/>
              </a:endParaRPr>
            </a:p>
            <a:p>
              <a:pPr algn="ctr">
                <a:defRPr/>
              </a:pPr>
              <a:endParaRPr lang="pl-PL" altLang="pl-PL" sz="1847" b="1" kern="0" dirty="0">
                <a:solidFill>
                  <a:srgbClr val="000000"/>
                </a:solidFill>
                <a:cs typeface="Times New Roman" panose="02020603050405020304" pitchFamily="18" charset="0"/>
              </a:endParaRPr>
            </a:p>
            <a:p>
              <a:pPr algn="ctr">
                <a:defRPr/>
              </a:pPr>
              <a:r>
                <a:rPr lang="en-US" altLang="pl-PL" sz="1847" b="1" kern="0" dirty="0">
                  <a:solidFill>
                    <a:srgbClr val="000000"/>
                  </a:solidFill>
                  <a:cs typeface="Times New Roman" panose="02020603050405020304" pitchFamily="18" charset="0"/>
                </a:rPr>
                <a:t>1785</a:t>
              </a:r>
            </a:p>
            <a:p>
              <a:pPr algn="ctr">
                <a:defRPr/>
              </a:pPr>
              <a:endParaRPr lang="pl-PL" altLang="pl-PL" sz="1847" b="1" kern="0" dirty="0">
                <a:solidFill>
                  <a:srgbClr val="000000"/>
                </a:solidFill>
                <a:cs typeface="Times New Roman" panose="02020603050405020304" pitchFamily="18" charset="0"/>
              </a:endParaRPr>
            </a:p>
            <a:p>
              <a:pPr algn="ctr">
                <a:defRPr/>
              </a:pPr>
              <a:r>
                <a:rPr lang="en-US" altLang="pl-PL" sz="1847" b="1" kern="0" dirty="0">
                  <a:solidFill>
                    <a:srgbClr val="000000"/>
                  </a:solidFill>
                  <a:cs typeface="Times New Roman" panose="02020603050405020304" pitchFamily="18" charset="0"/>
                </a:rPr>
                <a:t>15</a:t>
              </a:r>
              <a:endParaRPr lang="en-US" altLang="pl-PL" sz="1847" b="1" kern="0" dirty="0">
                <a:solidFill>
                  <a:srgbClr val="000000"/>
                </a:solidFill>
              </a:endParaRPr>
            </a:p>
          </p:txBody>
        </p:sp>
        <p:sp>
          <p:nvSpPr>
            <p:cNvPr id="47" name="Rectangle 11"/>
            <p:cNvSpPr>
              <a:spLocks noChangeArrowheads="1"/>
            </p:cNvSpPr>
            <p:nvPr/>
          </p:nvSpPr>
          <p:spPr bwMode="auto">
            <a:xfrm>
              <a:off x="3974" y="2328"/>
              <a:ext cx="1045"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endParaRPr lang="pl-PL" altLang="pl-PL" sz="1847" b="1" kern="0" dirty="0">
                <a:solidFill>
                  <a:srgbClr val="000000"/>
                </a:solidFill>
                <a:cs typeface="Times New Roman" panose="02020603050405020304" pitchFamily="18" charset="0"/>
              </a:endParaRPr>
            </a:p>
            <a:p>
              <a:pPr algn="ctr">
                <a:defRPr/>
              </a:pPr>
              <a:r>
                <a:rPr lang="en-US" altLang="pl-PL" sz="1847" b="1" kern="0" dirty="0" smtClean="0">
                  <a:solidFill>
                    <a:srgbClr val="000000"/>
                  </a:solidFill>
                  <a:cs typeface="Times New Roman" panose="02020603050405020304" pitchFamily="18" charset="0"/>
                </a:rPr>
                <a:t>11</a:t>
              </a:r>
              <a:r>
                <a:rPr lang="pl-PL" altLang="pl-PL" sz="1847" b="1" kern="0" dirty="0" smtClean="0">
                  <a:solidFill>
                    <a:srgbClr val="000000"/>
                  </a:solidFill>
                  <a:cs typeface="Times New Roman" panose="02020603050405020304" pitchFamily="18" charset="0"/>
                </a:rPr>
                <a:t>.</a:t>
              </a:r>
              <a:r>
                <a:rPr lang="en-US" altLang="pl-PL" sz="1847" b="1" kern="0" dirty="0" smtClean="0">
                  <a:solidFill>
                    <a:srgbClr val="000000"/>
                  </a:solidFill>
                  <a:cs typeface="Times New Roman" panose="02020603050405020304" pitchFamily="18" charset="0"/>
                </a:rPr>
                <a:t>3</a:t>
              </a:r>
              <a:endParaRPr lang="en-US" altLang="pl-PL" sz="1847" b="1" kern="0" dirty="0">
                <a:solidFill>
                  <a:srgbClr val="000000"/>
                </a:solidFill>
                <a:cs typeface="Times New Roman" panose="02020603050405020304" pitchFamily="18" charset="0"/>
              </a:endParaRPr>
            </a:p>
            <a:p>
              <a:pPr algn="ctr">
                <a:defRPr/>
              </a:pPr>
              <a:endParaRPr lang="pl-PL" altLang="pl-PL" sz="1847" b="1" kern="0" dirty="0">
                <a:solidFill>
                  <a:srgbClr val="000000"/>
                </a:solidFill>
                <a:cs typeface="Times New Roman" panose="02020603050405020304" pitchFamily="18" charset="0"/>
              </a:endParaRPr>
            </a:p>
            <a:p>
              <a:pPr algn="ctr">
                <a:defRPr/>
              </a:pPr>
              <a:r>
                <a:rPr lang="en-US" altLang="pl-PL" sz="1847" b="1" kern="0" dirty="0">
                  <a:solidFill>
                    <a:srgbClr val="000000"/>
                  </a:solidFill>
                  <a:cs typeface="Times New Roman" panose="02020603050405020304" pitchFamily="18" charset="0"/>
                </a:rPr>
                <a:t>2373</a:t>
              </a:r>
            </a:p>
            <a:p>
              <a:pPr algn="ctr">
                <a:defRPr/>
              </a:pPr>
              <a:endParaRPr lang="pl-PL" altLang="pl-PL" sz="1847" b="1" kern="0" dirty="0">
                <a:solidFill>
                  <a:srgbClr val="000000"/>
                </a:solidFill>
                <a:cs typeface="Times New Roman" panose="02020603050405020304" pitchFamily="18" charset="0"/>
              </a:endParaRPr>
            </a:p>
            <a:p>
              <a:pPr algn="ctr">
                <a:defRPr/>
              </a:pPr>
              <a:r>
                <a:rPr lang="en-US" altLang="pl-PL" sz="1847" b="1" kern="0" dirty="0">
                  <a:solidFill>
                    <a:srgbClr val="000000"/>
                  </a:solidFill>
                  <a:cs typeface="Times New Roman" panose="02020603050405020304" pitchFamily="18" charset="0"/>
                </a:rPr>
                <a:t>11</a:t>
              </a:r>
              <a:endParaRPr lang="en-US" altLang="pl-PL" sz="1847" b="1" kern="0" dirty="0">
                <a:solidFill>
                  <a:srgbClr val="000000"/>
                </a:solidFill>
              </a:endParaRPr>
            </a:p>
          </p:txBody>
        </p:sp>
        <p:sp>
          <p:nvSpPr>
            <p:cNvPr id="48" name="Rectangle 12"/>
            <p:cNvSpPr>
              <a:spLocks noChangeArrowheads="1"/>
            </p:cNvSpPr>
            <p:nvPr/>
          </p:nvSpPr>
          <p:spPr bwMode="auto">
            <a:xfrm>
              <a:off x="2984" y="2328"/>
              <a:ext cx="990"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endParaRPr lang="pl-PL" altLang="pl-PL" sz="1847" b="1" kern="0" dirty="0">
                <a:solidFill>
                  <a:srgbClr val="000000"/>
                </a:solidFill>
                <a:cs typeface="Times New Roman" panose="02020603050405020304" pitchFamily="18" charset="0"/>
              </a:endParaRPr>
            </a:p>
            <a:p>
              <a:pPr algn="ctr">
                <a:defRPr/>
              </a:pPr>
              <a:r>
                <a:rPr lang="en-US" altLang="pl-PL" sz="1847" b="1" kern="0" dirty="0" smtClean="0">
                  <a:solidFill>
                    <a:srgbClr val="000000"/>
                  </a:solidFill>
                  <a:cs typeface="Times New Roman" panose="02020603050405020304" pitchFamily="18" charset="0"/>
                </a:rPr>
                <a:t>14</a:t>
              </a:r>
              <a:r>
                <a:rPr lang="pl-PL" altLang="pl-PL" sz="1847" b="1" kern="0" dirty="0" smtClean="0">
                  <a:solidFill>
                    <a:srgbClr val="000000"/>
                  </a:solidFill>
                  <a:cs typeface="Times New Roman" panose="02020603050405020304" pitchFamily="18" charset="0"/>
                </a:rPr>
                <a:t>.</a:t>
              </a:r>
              <a:r>
                <a:rPr lang="en-US" altLang="pl-PL" sz="1847" b="1" kern="0" dirty="0" smtClean="0">
                  <a:solidFill>
                    <a:srgbClr val="000000"/>
                  </a:solidFill>
                  <a:cs typeface="Times New Roman" panose="02020603050405020304" pitchFamily="18" charset="0"/>
                </a:rPr>
                <a:t>3</a:t>
              </a:r>
              <a:endParaRPr lang="en-US" altLang="pl-PL" sz="1847" b="1" kern="0" dirty="0">
                <a:solidFill>
                  <a:srgbClr val="000000"/>
                </a:solidFill>
                <a:cs typeface="Times New Roman" panose="02020603050405020304" pitchFamily="18" charset="0"/>
              </a:endParaRPr>
            </a:p>
            <a:p>
              <a:pPr algn="ctr">
                <a:defRPr/>
              </a:pPr>
              <a:endParaRPr lang="pl-PL" altLang="pl-PL" sz="1847" b="1" kern="0" dirty="0">
                <a:solidFill>
                  <a:srgbClr val="000000"/>
                </a:solidFill>
                <a:cs typeface="Times New Roman" panose="02020603050405020304" pitchFamily="18" charset="0"/>
              </a:endParaRPr>
            </a:p>
            <a:p>
              <a:pPr algn="ctr">
                <a:defRPr/>
              </a:pPr>
              <a:r>
                <a:rPr lang="en-US" altLang="pl-PL" sz="1847" b="1" kern="0" dirty="0">
                  <a:solidFill>
                    <a:srgbClr val="000000"/>
                  </a:solidFill>
                  <a:cs typeface="Times New Roman" panose="02020603050405020304" pitchFamily="18" charset="0"/>
                </a:rPr>
                <a:t>3003</a:t>
              </a:r>
            </a:p>
            <a:p>
              <a:pPr algn="ctr">
                <a:defRPr/>
              </a:pPr>
              <a:endParaRPr lang="pl-PL" altLang="pl-PL" sz="1847" b="1" kern="0" dirty="0">
                <a:solidFill>
                  <a:srgbClr val="000000"/>
                </a:solidFill>
                <a:cs typeface="Times New Roman" panose="02020603050405020304" pitchFamily="18" charset="0"/>
              </a:endParaRPr>
            </a:p>
            <a:p>
              <a:pPr algn="ctr">
                <a:defRPr/>
              </a:pPr>
              <a:r>
                <a:rPr lang="en-US" altLang="pl-PL" sz="1847" b="1" kern="0" dirty="0">
                  <a:solidFill>
                    <a:srgbClr val="000000"/>
                  </a:solidFill>
                  <a:cs typeface="Times New Roman" panose="02020603050405020304" pitchFamily="18" charset="0"/>
                </a:rPr>
                <a:t>8</a:t>
              </a:r>
              <a:endParaRPr lang="en-US" altLang="pl-PL" sz="1847" b="1" kern="0" dirty="0">
                <a:solidFill>
                  <a:srgbClr val="000000"/>
                </a:solidFill>
              </a:endParaRPr>
            </a:p>
          </p:txBody>
        </p:sp>
        <p:sp>
          <p:nvSpPr>
            <p:cNvPr id="49" name="Rectangle 13"/>
            <p:cNvSpPr>
              <a:spLocks noChangeArrowheads="1"/>
            </p:cNvSpPr>
            <p:nvPr/>
          </p:nvSpPr>
          <p:spPr bwMode="auto">
            <a:xfrm>
              <a:off x="172" y="2328"/>
              <a:ext cx="2812"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defRPr/>
              </a:pPr>
              <a:r>
                <a:rPr lang="en-US" altLang="pl-PL" sz="1847" b="1" kern="0" dirty="0" smtClean="0">
                  <a:solidFill>
                    <a:srgbClr val="000000"/>
                  </a:solidFill>
                  <a:cs typeface="Times New Roman" panose="02020603050405020304" pitchFamily="18" charset="0"/>
                </a:rPr>
                <a:t>Tägliche Milchleistung aus dem Grundfutter </a:t>
              </a:r>
              <a:r>
                <a:rPr lang="pl-PL" altLang="pl-PL" sz="1847" b="1" kern="0" dirty="0" smtClean="0">
                  <a:solidFill>
                    <a:srgbClr val="000000"/>
                  </a:solidFill>
                  <a:cs typeface="Times New Roman" panose="02020603050405020304" pitchFamily="18" charset="0"/>
                </a:rPr>
                <a:t>pro</a:t>
              </a:r>
              <a:r>
                <a:rPr lang="en-US" altLang="pl-PL" sz="1847" b="1" kern="0" dirty="0" smtClean="0">
                  <a:solidFill>
                    <a:srgbClr val="000000"/>
                  </a:solidFill>
                  <a:cs typeface="Times New Roman" panose="02020603050405020304" pitchFamily="18" charset="0"/>
                </a:rPr>
                <a:t> Kuh (kg</a:t>
              </a:r>
              <a:r>
                <a:rPr lang="en-US" altLang="pl-PL" sz="1847" b="1" kern="0" dirty="0">
                  <a:solidFill>
                    <a:srgbClr val="000000"/>
                  </a:solidFill>
                  <a:cs typeface="Times New Roman" panose="02020603050405020304" pitchFamily="18" charset="0"/>
                </a:rPr>
                <a:t>)</a:t>
              </a:r>
            </a:p>
            <a:p>
              <a:pPr>
                <a:defRPr/>
              </a:pPr>
              <a:r>
                <a:rPr lang="en-US" altLang="pl-PL" sz="1847" b="1" kern="0" dirty="0" smtClean="0">
                  <a:solidFill>
                    <a:srgbClr val="000000"/>
                  </a:solidFill>
                  <a:cs typeface="Times New Roman" panose="02020603050405020304" pitchFamily="18" charset="0"/>
                </a:rPr>
                <a:t>Milchproduktion aus dem Grundfutter (kg/210</a:t>
              </a:r>
              <a:r>
                <a:rPr lang="pl-PL" altLang="pl-PL" sz="1847" b="1" kern="0" dirty="0" err="1" smtClean="0">
                  <a:solidFill>
                    <a:srgbClr val="000000"/>
                  </a:solidFill>
                  <a:cs typeface="Times New Roman" panose="02020603050405020304" pitchFamily="18" charset="0"/>
                </a:rPr>
                <a:t> Tage</a:t>
              </a:r>
              <a:r>
                <a:rPr lang="en-US" altLang="pl-PL" sz="1847" b="1" kern="0" dirty="0" smtClean="0">
                  <a:solidFill>
                    <a:srgbClr val="000000"/>
                  </a:solidFill>
                  <a:cs typeface="Times New Roman" panose="02020603050405020304" pitchFamily="18" charset="0"/>
                </a:rPr>
                <a:t>)</a:t>
              </a:r>
              <a:endParaRPr lang="en-US" altLang="pl-PL" sz="1847" b="1" kern="0" dirty="0">
                <a:solidFill>
                  <a:srgbClr val="000000"/>
                </a:solidFill>
                <a:cs typeface="Times New Roman" panose="02020603050405020304" pitchFamily="18" charset="0"/>
              </a:endParaRPr>
            </a:p>
            <a:p>
              <a:pPr>
                <a:defRPr/>
              </a:pPr>
              <a:r>
                <a:rPr lang="en-US" altLang="pl-PL" sz="1847" b="1" kern="0" dirty="0" smtClean="0">
                  <a:solidFill>
                    <a:srgbClr val="000000"/>
                  </a:solidFill>
                </a:rPr>
                <a:t>Verbrauch von Konzentraten</a:t>
              </a:r>
              <a:r>
                <a:rPr lang="pl-PL" altLang="pl-PL" sz="1847" b="1" kern="0" dirty="0" smtClean="0">
                  <a:solidFill>
                    <a:srgbClr val="000000"/>
                  </a:solidFill>
                </a:rPr>
                <a:t> im</a:t>
              </a:r>
              <a:r>
                <a:rPr lang="en-US" altLang="pl-PL" sz="1847" b="1" kern="0" dirty="0" smtClean="0">
                  <a:solidFill>
                    <a:srgbClr val="000000"/>
                  </a:solidFill>
                </a:rPr>
                <a:t> Jahr</a:t>
              </a:r>
              <a:r>
                <a:rPr lang="en-US" altLang="pl-PL" sz="1847" b="1" kern="0" dirty="0" smtClean="0">
                  <a:solidFill>
                    <a:srgbClr val="000000"/>
                  </a:solidFill>
                  <a:cs typeface="Times New Roman" panose="02020603050405020304" pitchFamily="18" charset="0"/>
                </a:rPr>
                <a:t> (</a:t>
              </a:r>
              <a:r>
                <a:rPr lang="en-US" altLang="pl-PL" sz="1847" b="1" kern="0" dirty="0" err="1" smtClean="0">
                  <a:solidFill>
                    <a:srgbClr val="000000"/>
                  </a:solidFill>
                  <a:cs typeface="Times New Roman" panose="02020603050405020304" pitchFamily="18" charset="0"/>
                </a:rPr>
                <a:t>dt/Kuh</a:t>
              </a:r>
              <a:r>
                <a:rPr lang="en-US" altLang="pl-PL" sz="1847" b="1" kern="0" dirty="0" smtClean="0">
                  <a:solidFill>
                    <a:srgbClr val="000000"/>
                  </a:solidFill>
                  <a:cs typeface="Times New Roman" panose="02020603050405020304" pitchFamily="18" charset="0"/>
                </a:rPr>
                <a:t>)</a:t>
              </a:r>
              <a:endParaRPr lang="en-US" altLang="pl-PL" sz="1847" b="1" kern="0" dirty="0">
                <a:solidFill>
                  <a:srgbClr val="000000"/>
                </a:solidFill>
                <a:cs typeface="Times New Roman" panose="02020603050405020304" pitchFamily="18" charset="0"/>
              </a:endParaRPr>
            </a:p>
          </p:txBody>
        </p:sp>
        <p:sp>
          <p:nvSpPr>
            <p:cNvPr id="50" name="Rectangle 14"/>
            <p:cNvSpPr>
              <a:spLocks noChangeArrowheads="1"/>
            </p:cNvSpPr>
            <p:nvPr/>
          </p:nvSpPr>
          <p:spPr bwMode="auto">
            <a:xfrm>
              <a:off x="5019" y="1887"/>
              <a:ext cx="109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endParaRPr lang="pl-PL" altLang="pl-PL" sz="1847" b="1" kern="0" dirty="0">
                <a:solidFill>
                  <a:srgbClr val="000000"/>
                </a:solidFill>
                <a:cs typeface="Times New Roman" panose="02020603050405020304" pitchFamily="18" charset="0"/>
              </a:endParaRPr>
            </a:p>
            <a:p>
              <a:pPr algn="ctr">
                <a:defRPr/>
              </a:pPr>
              <a:r>
                <a:rPr lang="en-US" altLang="pl-PL" sz="1847" b="1" kern="0" dirty="0">
                  <a:solidFill>
                    <a:srgbClr val="000000"/>
                  </a:solidFill>
                  <a:cs typeface="Times New Roman" panose="02020603050405020304" pitchFamily="18" charset="0"/>
                </a:rPr>
                <a:t>11</a:t>
              </a:r>
              <a:endParaRPr lang="en-US" altLang="pl-PL" sz="1847" b="1" kern="0" dirty="0">
                <a:solidFill>
                  <a:srgbClr val="000000"/>
                </a:solidFill>
              </a:endParaRPr>
            </a:p>
          </p:txBody>
        </p:sp>
        <p:sp>
          <p:nvSpPr>
            <p:cNvPr id="51" name="Rectangle 15"/>
            <p:cNvSpPr>
              <a:spLocks noChangeArrowheads="1"/>
            </p:cNvSpPr>
            <p:nvPr/>
          </p:nvSpPr>
          <p:spPr bwMode="auto">
            <a:xfrm>
              <a:off x="3974" y="1887"/>
              <a:ext cx="104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endParaRPr lang="pl-PL" altLang="pl-PL" sz="1847" b="1" kern="0" dirty="0">
                <a:solidFill>
                  <a:srgbClr val="000000"/>
                </a:solidFill>
                <a:cs typeface="Times New Roman" panose="02020603050405020304" pitchFamily="18" charset="0"/>
              </a:endParaRPr>
            </a:p>
            <a:p>
              <a:pPr algn="ctr">
                <a:defRPr/>
              </a:pPr>
              <a:r>
                <a:rPr lang="en-US" altLang="pl-PL" sz="1847" b="1" kern="0" dirty="0">
                  <a:solidFill>
                    <a:srgbClr val="000000"/>
                  </a:solidFill>
                  <a:cs typeface="Times New Roman" panose="02020603050405020304" pitchFamily="18" charset="0"/>
                </a:rPr>
                <a:t>12</a:t>
              </a:r>
              <a:endParaRPr lang="en-US" altLang="pl-PL" sz="1847" b="1" kern="0" dirty="0">
                <a:solidFill>
                  <a:srgbClr val="000000"/>
                </a:solidFill>
              </a:endParaRPr>
            </a:p>
          </p:txBody>
        </p:sp>
        <p:sp>
          <p:nvSpPr>
            <p:cNvPr id="52" name="Rectangle 16"/>
            <p:cNvSpPr>
              <a:spLocks noChangeArrowheads="1"/>
            </p:cNvSpPr>
            <p:nvPr/>
          </p:nvSpPr>
          <p:spPr bwMode="auto">
            <a:xfrm>
              <a:off x="2984" y="1887"/>
              <a:ext cx="990"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endParaRPr lang="pl-PL" altLang="pl-PL" sz="1847" b="1" kern="0" dirty="0">
                <a:solidFill>
                  <a:srgbClr val="000000"/>
                </a:solidFill>
                <a:cs typeface="Times New Roman" panose="02020603050405020304" pitchFamily="18" charset="0"/>
              </a:endParaRPr>
            </a:p>
            <a:p>
              <a:pPr algn="ctr">
                <a:defRPr/>
              </a:pPr>
              <a:r>
                <a:rPr lang="en-US" altLang="pl-PL" sz="1847" b="1" kern="0" dirty="0">
                  <a:solidFill>
                    <a:srgbClr val="000000"/>
                  </a:solidFill>
                  <a:cs typeface="Times New Roman" panose="02020603050405020304" pitchFamily="18" charset="0"/>
                </a:rPr>
                <a:t>13</a:t>
              </a:r>
              <a:endParaRPr lang="en-US" altLang="pl-PL" sz="1847" b="1" kern="0" dirty="0">
                <a:solidFill>
                  <a:srgbClr val="000000"/>
                </a:solidFill>
              </a:endParaRPr>
            </a:p>
          </p:txBody>
        </p:sp>
        <p:sp>
          <p:nvSpPr>
            <p:cNvPr id="53" name="Rectangle 17"/>
            <p:cNvSpPr>
              <a:spLocks noChangeArrowheads="1"/>
            </p:cNvSpPr>
            <p:nvPr/>
          </p:nvSpPr>
          <p:spPr bwMode="auto">
            <a:xfrm>
              <a:off x="172" y="1887"/>
              <a:ext cx="281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defRPr/>
              </a:pPr>
              <a:r>
                <a:rPr lang="en-US" altLang="pl-PL" sz="1847" b="1" kern="0" dirty="0" err="1" smtClean="0">
                  <a:solidFill>
                    <a:srgbClr val="000000"/>
                  </a:solidFill>
                  <a:cs typeface="Times New Roman" panose="02020603050405020304" pitchFamily="18" charset="0"/>
                </a:rPr>
                <a:t>Tägliche</a:t>
              </a:r>
              <a:r>
                <a:rPr lang="en-US" altLang="pl-PL" sz="1847" b="1" kern="0" dirty="0" smtClean="0">
                  <a:solidFill>
                    <a:srgbClr val="000000"/>
                  </a:solidFill>
                  <a:cs typeface="Times New Roman" panose="02020603050405020304" pitchFamily="18" charset="0"/>
                </a:rPr>
                <a:t> </a:t>
              </a:r>
              <a:r>
                <a:rPr lang="en-US" altLang="pl-PL" sz="1847" b="1" kern="0" dirty="0" err="1" smtClean="0">
                  <a:solidFill>
                    <a:srgbClr val="000000"/>
                  </a:solidFill>
                  <a:cs typeface="Times New Roman" panose="02020603050405020304" pitchFamily="18" charset="0"/>
                </a:rPr>
                <a:t>Grundfutteraufnahme</a:t>
              </a:r>
              <a:r>
                <a:rPr lang="en-US" altLang="pl-PL" sz="1847" b="1" kern="0" dirty="0" smtClean="0">
                  <a:solidFill>
                    <a:srgbClr val="000000"/>
                  </a:solidFill>
                  <a:cs typeface="Times New Roman" panose="02020603050405020304" pitchFamily="18" charset="0"/>
                </a:rPr>
                <a:t> </a:t>
              </a:r>
              <a:r>
                <a:rPr lang="pl-PL" altLang="pl-PL" sz="1847" b="1" kern="0" dirty="0" smtClean="0">
                  <a:solidFill>
                    <a:srgbClr val="000000"/>
                  </a:solidFill>
                  <a:cs typeface="Times New Roman" panose="02020603050405020304" pitchFamily="18" charset="0"/>
                </a:rPr>
                <a:t>pro</a:t>
              </a:r>
              <a:r>
                <a:rPr lang="en-US" altLang="pl-PL" sz="1847" b="1" kern="0" dirty="0" smtClean="0">
                  <a:solidFill>
                    <a:srgbClr val="000000"/>
                  </a:solidFill>
                  <a:cs typeface="Times New Roman" panose="02020603050405020304" pitchFamily="18" charset="0"/>
                </a:rPr>
                <a:t> </a:t>
              </a:r>
              <a:r>
                <a:rPr lang="en-US" altLang="pl-PL" sz="1847" b="1" kern="0" dirty="0" err="1" smtClean="0">
                  <a:solidFill>
                    <a:srgbClr val="000000"/>
                  </a:solidFill>
                  <a:cs typeface="Times New Roman" panose="02020603050405020304" pitchFamily="18" charset="0"/>
                </a:rPr>
                <a:t>Kuh</a:t>
              </a:r>
              <a:r>
                <a:rPr lang="en-US" altLang="pl-PL" sz="1847" b="1" kern="0" dirty="0" smtClean="0">
                  <a:solidFill>
                    <a:srgbClr val="000000"/>
                  </a:solidFill>
                  <a:cs typeface="Times New Roman" panose="02020603050405020304" pitchFamily="18" charset="0"/>
                </a:rPr>
                <a:t> (kg </a:t>
              </a:r>
              <a:r>
                <a:rPr lang="en-US" altLang="pl-PL" sz="1847" b="1" kern="0" dirty="0">
                  <a:solidFill>
                    <a:srgbClr val="000000"/>
                  </a:solidFill>
                  <a:cs typeface="Times New Roman" panose="02020603050405020304" pitchFamily="18" charset="0"/>
                </a:rPr>
                <a:t>T</a:t>
              </a:r>
              <a:r>
                <a:rPr lang="pl-PL" altLang="pl-PL" sz="1847" b="1" kern="0" dirty="0" smtClean="0">
                  <a:solidFill>
                    <a:srgbClr val="000000"/>
                  </a:solidFill>
                  <a:cs typeface="Times New Roman" panose="02020603050405020304" pitchFamily="18" charset="0"/>
                </a:rPr>
                <a:t>M</a:t>
              </a:r>
              <a:r>
                <a:rPr lang="en-US" altLang="pl-PL" sz="1847" b="1" kern="0" dirty="0" smtClean="0">
                  <a:solidFill>
                    <a:srgbClr val="000000"/>
                  </a:solidFill>
                  <a:cs typeface="Times New Roman" panose="02020603050405020304" pitchFamily="18" charset="0"/>
                </a:rPr>
                <a:t>)</a:t>
              </a:r>
              <a:endParaRPr lang="en-US" altLang="pl-PL" sz="1847" b="1" kern="0" dirty="0">
                <a:solidFill>
                  <a:srgbClr val="000000"/>
                </a:solidFill>
              </a:endParaRPr>
            </a:p>
          </p:txBody>
        </p:sp>
        <p:sp>
          <p:nvSpPr>
            <p:cNvPr id="54" name="Rectangle 18"/>
            <p:cNvSpPr>
              <a:spLocks noChangeArrowheads="1"/>
            </p:cNvSpPr>
            <p:nvPr/>
          </p:nvSpPr>
          <p:spPr bwMode="auto">
            <a:xfrm>
              <a:off x="5019" y="1446"/>
              <a:ext cx="109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r>
                <a:rPr lang="en-US" altLang="pl-PL" sz="1847" b="1" kern="0" dirty="0" smtClean="0">
                  <a:solidFill>
                    <a:srgbClr val="000000"/>
                  </a:solidFill>
                  <a:cs typeface="Times New Roman" panose="02020603050405020304" pitchFamily="18" charset="0"/>
                </a:rPr>
                <a:t>5</a:t>
              </a:r>
              <a:r>
                <a:rPr lang="pl-PL" altLang="pl-PL" sz="1847" b="1" kern="0" dirty="0" smtClean="0">
                  <a:solidFill>
                    <a:srgbClr val="000000"/>
                  </a:solidFill>
                  <a:cs typeface="Times New Roman" panose="02020603050405020304" pitchFamily="18" charset="0"/>
                </a:rPr>
                <a:t>.</a:t>
              </a:r>
              <a:r>
                <a:rPr lang="en-US" altLang="pl-PL" sz="1847" b="1" kern="0" dirty="0" smtClean="0">
                  <a:solidFill>
                    <a:srgbClr val="000000"/>
                  </a:solidFill>
                  <a:cs typeface="Times New Roman" panose="02020603050405020304" pitchFamily="18" charset="0"/>
                </a:rPr>
                <a:t>8</a:t>
              </a:r>
              <a:endParaRPr lang="en-US" altLang="pl-PL" sz="1847" b="1" kern="0" dirty="0">
                <a:solidFill>
                  <a:srgbClr val="000000"/>
                </a:solidFill>
                <a:cs typeface="Times New Roman" panose="02020603050405020304" pitchFamily="18" charset="0"/>
              </a:endParaRPr>
            </a:p>
            <a:p>
              <a:pPr algn="ctr">
                <a:defRPr/>
              </a:pPr>
              <a:r>
                <a:rPr lang="en-US" altLang="pl-PL" sz="1847" b="1" kern="0" dirty="0">
                  <a:solidFill>
                    <a:srgbClr val="000000"/>
                  </a:solidFill>
                  <a:cs typeface="Times New Roman" panose="02020603050405020304" pitchFamily="18" charset="0"/>
                </a:rPr>
                <a:t>26560</a:t>
              </a:r>
              <a:endParaRPr lang="en-US" altLang="pl-PL" sz="1847" b="1" kern="0" dirty="0">
                <a:solidFill>
                  <a:srgbClr val="000000"/>
                </a:solidFill>
              </a:endParaRPr>
            </a:p>
          </p:txBody>
        </p:sp>
        <p:sp>
          <p:nvSpPr>
            <p:cNvPr id="55" name="Rectangle 19"/>
            <p:cNvSpPr>
              <a:spLocks noChangeArrowheads="1"/>
            </p:cNvSpPr>
            <p:nvPr/>
          </p:nvSpPr>
          <p:spPr bwMode="auto">
            <a:xfrm>
              <a:off x="3974" y="1446"/>
              <a:ext cx="104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r>
                <a:rPr lang="en-US" altLang="pl-PL" sz="1847" b="1" kern="0" dirty="0" smtClean="0">
                  <a:solidFill>
                    <a:srgbClr val="000000"/>
                  </a:solidFill>
                  <a:cs typeface="Times New Roman" panose="02020603050405020304" pitchFamily="18" charset="0"/>
                </a:rPr>
                <a:t>6.0</a:t>
              </a:r>
              <a:endParaRPr lang="en-US" altLang="pl-PL" sz="1847" b="1" kern="0" dirty="0">
                <a:solidFill>
                  <a:srgbClr val="000000"/>
                </a:solidFill>
                <a:cs typeface="Times New Roman" panose="02020603050405020304" pitchFamily="18" charset="0"/>
              </a:endParaRPr>
            </a:p>
            <a:p>
              <a:pPr algn="ctr">
                <a:defRPr/>
              </a:pPr>
              <a:r>
                <a:rPr lang="en-US" altLang="pl-PL" sz="1847" b="1" kern="0" dirty="0">
                  <a:solidFill>
                    <a:srgbClr val="000000"/>
                  </a:solidFill>
                  <a:cs typeface="Times New Roman" panose="02020603050405020304" pitchFamily="18" charset="0"/>
                </a:rPr>
                <a:t>24000</a:t>
              </a:r>
              <a:endParaRPr lang="en-US" altLang="pl-PL" sz="1847" b="1" kern="0" dirty="0">
                <a:solidFill>
                  <a:srgbClr val="000000"/>
                </a:solidFill>
              </a:endParaRPr>
            </a:p>
          </p:txBody>
        </p:sp>
        <p:sp>
          <p:nvSpPr>
            <p:cNvPr id="56" name="Rectangle 20"/>
            <p:cNvSpPr>
              <a:spLocks noChangeArrowheads="1"/>
            </p:cNvSpPr>
            <p:nvPr/>
          </p:nvSpPr>
          <p:spPr bwMode="auto">
            <a:xfrm>
              <a:off x="2984" y="1446"/>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r>
                <a:rPr lang="en-US" altLang="pl-PL" sz="1847" b="1" kern="0" dirty="0" smtClean="0">
                  <a:solidFill>
                    <a:srgbClr val="000000"/>
                  </a:solidFill>
                  <a:cs typeface="Times New Roman" panose="02020603050405020304" pitchFamily="18" charset="0"/>
                </a:rPr>
                <a:t>6</a:t>
              </a:r>
              <a:r>
                <a:rPr lang="pl-PL" altLang="pl-PL" sz="1847" b="1" kern="0" dirty="0" smtClean="0">
                  <a:solidFill>
                    <a:srgbClr val="000000"/>
                  </a:solidFill>
                  <a:cs typeface="Times New Roman" panose="02020603050405020304" pitchFamily="18" charset="0"/>
                </a:rPr>
                <a:t>.</a:t>
              </a:r>
              <a:r>
                <a:rPr lang="en-US" altLang="pl-PL" sz="1847" b="1" kern="0" dirty="0" smtClean="0">
                  <a:solidFill>
                    <a:srgbClr val="000000"/>
                  </a:solidFill>
                  <a:cs typeface="Times New Roman" panose="02020603050405020304" pitchFamily="18" charset="0"/>
                </a:rPr>
                <a:t>4</a:t>
              </a:r>
              <a:endParaRPr lang="en-US" altLang="pl-PL" sz="1847" b="1" kern="0" dirty="0">
                <a:solidFill>
                  <a:srgbClr val="000000"/>
                </a:solidFill>
                <a:cs typeface="Times New Roman" panose="02020603050405020304" pitchFamily="18" charset="0"/>
              </a:endParaRPr>
            </a:p>
            <a:p>
              <a:pPr algn="ctr">
                <a:defRPr/>
              </a:pPr>
              <a:r>
                <a:rPr lang="en-US" altLang="pl-PL" sz="1847" b="1" kern="0" dirty="0">
                  <a:solidFill>
                    <a:srgbClr val="000000"/>
                  </a:solidFill>
                  <a:cs typeface="Times New Roman" panose="02020603050405020304" pitchFamily="18" charset="0"/>
                </a:rPr>
                <a:t>22400</a:t>
              </a:r>
              <a:endParaRPr lang="en-US" altLang="pl-PL" sz="1847" b="1" kern="0" dirty="0">
                <a:solidFill>
                  <a:srgbClr val="000000"/>
                </a:solidFill>
              </a:endParaRPr>
            </a:p>
          </p:txBody>
        </p:sp>
        <p:sp>
          <p:nvSpPr>
            <p:cNvPr id="57" name="Rectangle 21"/>
            <p:cNvSpPr>
              <a:spLocks noChangeArrowheads="1"/>
            </p:cNvSpPr>
            <p:nvPr/>
          </p:nvSpPr>
          <p:spPr bwMode="auto">
            <a:xfrm>
              <a:off x="172" y="1446"/>
              <a:ext cx="2812"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defRPr/>
              </a:pPr>
              <a:r>
                <a:rPr lang="pl-PL" altLang="pl-PL" sz="1847" b="1" kern="0" dirty="0" smtClean="0">
                  <a:solidFill>
                    <a:srgbClr val="000000"/>
                  </a:solidFill>
                </a:rPr>
                <a:t>NEL </a:t>
              </a:r>
              <a:r>
                <a:rPr lang="pl-PL" altLang="pl-PL" sz="1847" b="1" kern="0" dirty="0" err="1" smtClean="0">
                  <a:solidFill>
                    <a:srgbClr val="000000"/>
                  </a:solidFill>
                </a:rPr>
                <a:t>Energiegehalt</a:t>
              </a:r>
              <a:r>
                <a:rPr lang="en-US" altLang="pl-PL" sz="1847" b="1" kern="0" dirty="0" smtClean="0">
                  <a:solidFill>
                    <a:srgbClr val="000000"/>
                  </a:solidFill>
                  <a:cs typeface="Times New Roman" panose="02020603050405020304" pitchFamily="18" charset="0"/>
                </a:rPr>
                <a:t> (MJ/kg </a:t>
              </a:r>
              <a:r>
                <a:rPr lang="en-US" altLang="pl-PL" sz="1847" b="1" kern="0" dirty="0">
                  <a:solidFill>
                    <a:srgbClr val="000000"/>
                  </a:solidFill>
                  <a:cs typeface="Times New Roman" panose="02020603050405020304" pitchFamily="18" charset="0"/>
                </a:rPr>
                <a:t>T</a:t>
              </a:r>
              <a:r>
                <a:rPr lang="pl-PL" altLang="pl-PL" sz="1847" b="1" kern="0" dirty="0" smtClean="0">
                  <a:solidFill>
                    <a:srgbClr val="000000"/>
                  </a:solidFill>
                  <a:cs typeface="Times New Roman" panose="02020603050405020304" pitchFamily="18" charset="0"/>
                </a:rPr>
                <a:t>M</a:t>
              </a:r>
              <a:r>
                <a:rPr lang="en-US" altLang="pl-PL" sz="1847" b="1" kern="0" dirty="0" smtClean="0">
                  <a:solidFill>
                    <a:srgbClr val="000000"/>
                  </a:solidFill>
                  <a:cs typeface="Times New Roman" panose="02020603050405020304" pitchFamily="18" charset="0"/>
                </a:rPr>
                <a:t>)</a:t>
              </a:r>
              <a:endParaRPr lang="en-US" altLang="pl-PL" sz="1847" b="1" kern="0" dirty="0">
                <a:solidFill>
                  <a:srgbClr val="000000"/>
                </a:solidFill>
                <a:cs typeface="Times New Roman" panose="02020603050405020304" pitchFamily="18" charset="0"/>
              </a:endParaRPr>
            </a:p>
            <a:p>
              <a:pPr>
                <a:defRPr/>
              </a:pPr>
              <a:r>
                <a:rPr lang="en-US" altLang="pl-PL" sz="1847" b="1" kern="0" dirty="0" smtClean="0">
                  <a:solidFill>
                    <a:srgbClr val="000000"/>
                  </a:solidFill>
                  <a:cs typeface="Times New Roman" panose="02020603050405020304" pitchFamily="18" charset="0"/>
                </a:rPr>
                <a:t>NEL-Energieertrag (MJ/ha</a:t>
              </a:r>
              <a:r>
                <a:rPr lang="en-US" altLang="pl-PL" sz="1847" b="1" kern="0" dirty="0">
                  <a:solidFill>
                    <a:srgbClr val="000000"/>
                  </a:solidFill>
                  <a:cs typeface="Times New Roman" panose="02020603050405020304" pitchFamily="18" charset="0"/>
                </a:rPr>
                <a:t>)</a:t>
              </a:r>
            </a:p>
          </p:txBody>
        </p:sp>
        <p:sp>
          <p:nvSpPr>
            <p:cNvPr id="58" name="Rectangle 22"/>
            <p:cNvSpPr>
              <a:spLocks noChangeArrowheads="1"/>
            </p:cNvSpPr>
            <p:nvPr/>
          </p:nvSpPr>
          <p:spPr bwMode="auto">
            <a:xfrm>
              <a:off x="5019" y="1005"/>
              <a:ext cx="109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r>
                <a:rPr lang="en-US" altLang="pl-PL" sz="1847" kern="0" dirty="0" err="1" smtClean="0">
                  <a:solidFill>
                    <a:srgbClr val="000000"/>
                  </a:solidFill>
                  <a:cs typeface="Times New Roman" panose="02020603050405020304" pitchFamily="18" charset="0"/>
                </a:rPr>
                <a:t>Volle</a:t>
              </a:r>
              <a:r>
                <a:rPr lang="en-US" altLang="pl-PL" sz="1847" kern="0" dirty="0" smtClean="0">
                  <a:solidFill>
                    <a:srgbClr val="000000"/>
                  </a:solidFill>
                  <a:cs typeface="Times New Roman" panose="02020603050405020304" pitchFamily="18" charset="0"/>
                </a:rPr>
                <a:t> </a:t>
              </a:r>
              <a:r>
                <a:rPr lang="en-US" altLang="pl-PL" sz="1847" kern="0" dirty="0" err="1" smtClean="0">
                  <a:solidFill>
                    <a:srgbClr val="000000"/>
                  </a:solidFill>
                  <a:cs typeface="Times New Roman" panose="02020603050405020304" pitchFamily="18" charset="0"/>
                </a:rPr>
                <a:t>Blüte</a:t>
              </a:r>
              <a:endParaRPr lang="en-US" altLang="pl-PL" sz="1847" kern="0" dirty="0">
                <a:solidFill>
                  <a:srgbClr val="000000"/>
                </a:solidFill>
                <a:cs typeface="Times New Roman" panose="02020603050405020304" pitchFamily="18" charset="0"/>
              </a:endParaRPr>
            </a:p>
          </p:txBody>
        </p:sp>
        <p:sp>
          <p:nvSpPr>
            <p:cNvPr id="59" name="Rectangle 23"/>
            <p:cNvSpPr>
              <a:spLocks noChangeArrowheads="1"/>
            </p:cNvSpPr>
            <p:nvPr/>
          </p:nvSpPr>
          <p:spPr bwMode="auto">
            <a:xfrm>
              <a:off x="3974" y="1005"/>
              <a:ext cx="104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r>
                <a:rPr lang="de-DE" altLang="pl-PL" sz="1850" kern="0" dirty="0" smtClean="0">
                  <a:solidFill>
                    <a:srgbClr val="000000"/>
                  </a:solidFill>
                </a:rPr>
                <a:t>Blühbeginn</a:t>
              </a:r>
              <a:endParaRPr lang="en-US" altLang="pl-PL" sz="1850" kern="0" dirty="0">
                <a:solidFill>
                  <a:srgbClr val="000000"/>
                </a:solidFill>
                <a:cs typeface="Times New Roman" panose="02020603050405020304" pitchFamily="18" charset="0"/>
              </a:endParaRPr>
            </a:p>
          </p:txBody>
        </p:sp>
        <p:sp>
          <p:nvSpPr>
            <p:cNvPr id="60" name="Rectangle 24"/>
            <p:cNvSpPr>
              <a:spLocks noChangeArrowheads="1"/>
            </p:cNvSpPr>
            <p:nvPr/>
          </p:nvSpPr>
          <p:spPr bwMode="auto">
            <a:xfrm>
              <a:off x="2984" y="1005"/>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r>
                <a:rPr lang="en-US" altLang="pl-PL" sz="1600" kern="0" dirty="0" err="1" smtClean="0">
                  <a:solidFill>
                    <a:srgbClr val="000000"/>
                  </a:solidFill>
                </a:rPr>
                <a:t>Ährenschieben</a:t>
              </a:r>
              <a:endParaRPr lang="en-US" altLang="pl-PL" sz="1800" kern="0" dirty="0">
                <a:solidFill>
                  <a:srgbClr val="000000"/>
                </a:solidFill>
              </a:endParaRPr>
            </a:p>
          </p:txBody>
        </p:sp>
        <p:sp>
          <p:nvSpPr>
            <p:cNvPr id="61" name="Rectangle 25"/>
            <p:cNvSpPr>
              <a:spLocks noChangeArrowheads="1"/>
            </p:cNvSpPr>
            <p:nvPr/>
          </p:nvSpPr>
          <p:spPr bwMode="auto">
            <a:xfrm>
              <a:off x="2984" y="754"/>
              <a:ext cx="313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lgn="ctr">
                <a:defRPr/>
              </a:pPr>
              <a:r>
                <a:rPr lang="pl-PL" altLang="pl-PL" sz="1847" kern="0" dirty="0" smtClean="0">
                  <a:solidFill>
                    <a:srgbClr val="000000"/>
                  </a:solidFill>
                  <a:cs typeface="Times New Roman" panose="02020603050405020304" pitchFamily="18" charset="0"/>
                </a:rPr>
                <a:t>Mähzeit des </a:t>
              </a:r>
              <a:r>
                <a:rPr lang="en-US" altLang="pl-PL" sz="1847" kern="0" dirty="0" err="1" smtClean="0">
                  <a:solidFill>
                    <a:srgbClr val="000000"/>
                  </a:solidFill>
                  <a:cs typeface="Times New Roman" panose="02020603050405020304" pitchFamily="18" charset="0"/>
                </a:rPr>
                <a:t>ersten</a:t>
              </a:r>
              <a:r>
                <a:rPr lang="en-US" altLang="pl-PL" sz="1847" kern="0" dirty="0" smtClean="0">
                  <a:solidFill>
                    <a:srgbClr val="000000"/>
                  </a:solidFill>
                  <a:cs typeface="Times New Roman" panose="02020603050405020304" pitchFamily="18" charset="0"/>
                </a:rPr>
                <a:t> </a:t>
              </a:r>
              <a:r>
                <a:rPr lang="en-US" altLang="pl-PL" sz="1847" kern="0" dirty="0" err="1" smtClean="0">
                  <a:solidFill>
                    <a:srgbClr val="000000"/>
                  </a:solidFill>
                  <a:cs typeface="Times New Roman" panose="02020603050405020304" pitchFamily="18" charset="0"/>
                </a:rPr>
                <a:t>Nachwuchs</a:t>
              </a:r>
              <a:endParaRPr lang="en-US" altLang="pl-PL" sz="1847" kern="0" dirty="0" smtClean="0">
                <a:solidFill>
                  <a:srgbClr val="000000"/>
                </a:solidFill>
                <a:cs typeface="Times New Roman" panose="02020603050405020304" pitchFamily="18" charset="0"/>
              </a:endParaRPr>
            </a:p>
          </p:txBody>
        </p:sp>
        <p:sp>
          <p:nvSpPr>
            <p:cNvPr id="62" name="Rectangle 26"/>
            <p:cNvSpPr>
              <a:spLocks noChangeArrowheads="1"/>
            </p:cNvSpPr>
            <p:nvPr/>
          </p:nvSpPr>
          <p:spPr bwMode="auto">
            <a:xfrm>
              <a:off x="172" y="754"/>
              <a:ext cx="2812" cy="6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defRPr/>
              </a:pPr>
              <a:endParaRPr lang="pl-PL" altLang="pl-PL" sz="1847" kern="0" dirty="0" smtClean="0">
                <a:solidFill>
                  <a:srgbClr val="000000"/>
                </a:solidFill>
                <a:cs typeface="Times New Roman" panose="02020603050405020304" pitchFamily="18" charset="0"/>
              </a:endParaRPr>
            </a:p>
            <a:p>
              <a:pPr>
                <a:defRPr/>
              </a:pPr>
              <a:r>
                <a:rPr lang="en-US" altLang="pl-PL" sz="1847" kern="0" dirty="0" smtClean="0">
                  <a:solidFill>
                    <a:srgbClr val="000000"/>
                  </a:solidFill>
                  <a:cs typeface="Times New Roman" panose="02020603050405020304" pitchFamily="18" charset="0"/>
                </a:rPr>
                <a:t>Spezifikation</a:t>
              </a:r>
              <a:endParaRPr lang="en-US" altLang="pl-PL" sz="1847" kern="0" dirty="0">
                <a:solidFill>
                  <a:srgbClr val="000000"/>
                </a:solidFill>
              </a:endParaRPr>
            </a:p>
          </p:txBody>
        </p:sp>
        <p:sp>
          <p:nvSpPr>
            <p:cNvPr id="63" name="Line 27"/>
            <p:cNvSpPr>
              <a:spLocks noChangeShapeType="1"/>
            </p:cNvSpPr>
            <p:nvPr/>
          </p:nvSpPr>
          <p:spPr bwMode="auto">
            <a:xfrm>
              <a:off x="2984" y="754"/>
              <a:ext cx="0" cy="32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pl-PL" sz="1847" kern="0">
                <a:solidFill>
                  <a:srgbClr val="000066"/>
                </a:solidFill>
                <a:latin typeface="Arial" panose="020B0604020202020204" pitchFamily="34" charset="0"/>
              </a:endParaRPr>
            </a:p>
          </p:txBody>
        </p:sp>
        <p:sp>
          <p:nvSpPr>
            <p:cNvPr id="64" name="Line 28"/>
            <p:cNvSpPr>
              <a:spLocks noChangeShapeType="1"/>
            </p:cNvSpPr>
            <p:nvPr/>
          </p:nvSpPr>
          <p:spPr bwMode="auto">
            <a:xfrm>
              <a:off x="3974" y="1005"/>
              <a:ext cx="0" cy="29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pl-PL" sz="1847" kern="0">
                <a:solidFill>
                  <a:srgbClr val="000066"/>
                </a:solidFill>
                <a:latin typeface="Arial" panose="020B0604020202020204" pitchFamily="34" charset="0"/>
              </a:endParaRPr>
            </a:p>
          </p:txBody>
        </p:sp>
        <p:sp>
          <p:nvSpPr>
            <p:cNvPr id="65" name="Line 29"/>
            <p:cNvSpPr>
              <a:spLocks noChangeShapeType="1"/>
            </p:cNvSpPr>
            <p:nvPr/>
          </p:nvSpPr>
          <p:spPr bwMode="auto">
            <a:xfrm>
              <a:off x="2984" y="1005"/>
              <a:ext cx="31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pl-PL" sz="1847" kern="0">
                <a:solidFill>
                  <a:srgbClr val="000066"/>
                </a:solidFill>
                <a:latin typeface="Arial" panose="020B0604020202020204" pitchFamily="34" charset="0"/>
              </a:endParaRPr>
            </a:p>
          </p:txBody>
        </p:sp>
        <p:sp>
          <p:nvSpPr>
            <p:cNvPr id="66" name="Line 30"/>
            <p:cNvSpPr>
              <a:spLocks noChangeShapeType="1"/>
            </p:cNvSpPr>
            <p:nvPr/>
          </p:nvSpPr>
          <p:spPr bwMode="auto">
            <a:xfrm>
              <a:off x="5019" y="1005"/>
              <a:ext cx="0" cy="29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pl-PL" sz="1847" kern="0">
                <a:solidFill>
                  <a:srgbClr val="000066"/>
                </a:solidFill>
                <a:latin typeface="Arial" panose="020B0604020202020204" pitchFamily="34" charset="0"/>
              </a:endParaRPr>
            </a:p>
          </p:txBody>
        </p:sp>
        <p:sp>
          <p:nvSpPr>
            <p:cNvPr id="67" name="Line 31"/>
            <p:cNvSpPr>
              <a:spLocks noChangeShapeType="1"/>
            </p:cNvSpPr>
            <p:nvPr/>
          </p:nvSpPr>
          <p:spPr bwMode="auto">
            <a:xfrm>
              <a:off x="172" y="754"/>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pl-PL" sz="1847" kern="0">
                <a:solidFill>
                  <a:srgbClr val="000066"/>
                </a:solidFill>
                <a:latin typeface="Arial" panose="020B0604020202020204" pitchFamily="34" charset="0"/>
              </a:endParaRPr>
            </a:p>
          </p:txBody>
        </p:sp>
        <p:sp>
          <p:nvSpPr>
            <p:cNvPr id="68" name="Line 32"/>
            <p:cNvSpPr>
              <a:spLocks noChangeShapeType="1"/>
            </p:cNvSpPr>
            <p:nvPr/>
          </p:nvSpPr>
          <p:spPr bwMode="auto">
            <a:xfrm>
              <a:off x="172" y="754"/>
              <a:ext cx="0" cy="3224"/>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pl-PL" sz="1847" kern="0">
                <a:solidFill>
                  <a:srgbClr val="000066"/>
                </a:solidFill>
                <a:latin typeface="Arial" panose="020B0604020202020204" pitchFamily="34" charset="0"/>
              </a:endParaRPr>
            </a:p>
          </p:txBody>
        </p:sp>
        <p:sp>
          <p:nvSpPr>
            <p:cNvPr id="69" name="Line 33"/>
            <p:cNvSpPr>
              <a:spLocks noChangeShapeType="1"/>
            </p:cNvSpPr>
            <p:nvPr/>
          </p:nvSpPr>
          <p:spPr bwMode="auto">
            <a:xfrm>
              <a:off x="6114" y="754"/>
              <a:ext cx="0" cy="3224"/>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pl-PL" sz="1847" kern="0">
                <a:solidFill>
                  <a:srgbClr val="000066"/>
                </a:solidFill>
                <a:latin typeface="Arial" panose="020B0604020202020204" pitchFamily="34" charset="0"/>
              </a:endParaRPr>
            </a:p>
          </p:txBody>
        </p:sp>
        <p:sp>
          <p:nvSpPr>
            <p:cNvPr id="70" name="Line 34"/>
            <p:cNvSpPr>
              <a:spLocks noChangeShapeType="1"/>
            </p:cNvSpPr>
            <p:nvPr/>
          </p:nvSpPr>
          <p:spPr bwMode="auto">
            <a:xfrm>
              <a:off x="172" y="3978"/>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pl-PL" sz="1847" kern="0">
                <a:solidFill>
                  <a:srgbClr val="000066"/>
                </a:solidFill>
                <a:latin typeface="Arial" panose="020B0604020202020204" pitchFamily="34" charset="0"/>
              </a:endParaRPr>
            </a:p>
          </p:txBody>
        </p:sp>
        <p:sp>
          <p:nvSpPr>
            <p:cNvPr id="71" name="Line 35"/>
            <p:cNvSpPr>
              <a:spLocks noChangeShapeType="1"/>
            </p:cNvSpPr>
            <p:nvPr/>
          </p:nvSpPr>
          <p:spPr bwMode="auto">
            <a:xfrm>
              <a:off x="172" y="1446"/>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pl-PL" sz="1847" kern="0">
                <a:solidFill>
                  <a:srgbClr val="000066"/>
                </a:solidFill>
                <a:latin typeface="Arial" panose="020B0604020202020204" pitchFamily="34" charset="0"/>
              </a:endParaRPr>
            </a:p>
          </p:txBody>
        </p:sp>
      </p:grpSp>
      <p:pic>
        <p:nvPicPr>
          <p:cNvPr id="72" name="Picture 4" descr="F1040018"/>
          <p:cNvPicPr>
            <a:picLocks noGrp="1" noChangeAspect="1" noChangeArrowheads="1"/>
          </p:cNvPicPr>
          <p:nvPr>
            <p:ph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5508104" y="5556197"/>
            <a:ext cx="1954164" cy="1303791"/>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 name="Picture 5" descr="F1040017"/>
          <p:cNvPicPr>
            <a:picLocks noGrp="1" noChangeAspect="1" noChangeArrowheads="1"/>
          </p:cNvPicPr>
          <p:nvPr>
            <p:ph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3545631" y="5556199"/>
            <a:ext cx="1966421" cy="1311969"/>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 name="Picture 6" descr="IMG_515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27997" y="5556197"/>
            <a:ext cx="1730171" cy="129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2" descr="mix wiechliny z koniczyną"/>
          <p:cNvPicPr>
            <a:picLocks noGrp="1" noChangeAspect="1" noChangeArrowheads="1"/>
          </p:cNvPicPr>
          <p:nvPr>
            <p:ph sz="quarter" idx="1"/>
          </p:nvPr>
        </p:nvPicPr>
        <p:blipFill>
          <a:blip r:embed="rId6" cstate="screen">
            <a:extLst>
              <a:ext uri="{28A0092B-C50C-407E-A947-70E740481C1C}">
                <a14:useLocalDpi xmlns:a14="http://schemas.microsoft.com/office/drawing/2010/main"/>
              </a:ext>
            </a:extLst>
          </a:blip>
          <a:srcRect/>
          <a:stretch>
            <a:fillRect/>
          </a:stretch>
        </p:blipFill>
        <p:spPr>
          <a:xfrm>
            <a:off x="1669078" y="5556198"/>
            <a:ext cx="1960123" cy="1311969"/>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 name="Picture 3" descr="KłoszenieL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5556198"/>
            <a:ext cx="1940804" cy="13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6"/>
          <p:cNvSpPr txBox="1">
            <a:spLocks noChangeArrowheads="1"/>
          </p:cNvSpPr>
          <p:nvPr/>
        </p:nvSpPr>
        <p:spPr bwMode="auto">
          <a:xfrm>
            <a:off x="2295231" y="5282041"/>
            <a:ext cx="176368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fontAlgn="base">
              <a:lnSpc>
                <a:spcPct val="93000"/>
              </a:lnSpc>
              <a:spcBef>
                <a:spcPct val="50000"/>
              </a:spcBef>
              <a:spcAft>
                <a:spcPct val="0"/>
              </a:spcAft>
              <a:buClr>
                <a:srgbClr val="000000"/>
              </a:buClr>
              <a:buFontTx/>
              <a:buNone/>
              <a:defRPr/>
            </a:pPr>
            <a:r>
              <a:rPr lang="pl-PL" altLang="pl-PL" sz="14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Rieder</a:t>
            </a:r>
            <a:r>
              <a:rPr lang="pl-PL" altLang="pl-PL" sz="1400" dirty="0" smtClean="0">
                <a:solidFill>
                  <a:srgbClr val="000000"/>
                </a:solidFill>
                <a:latin typeface="Tahoma" panose="020B0604030504040204" pitchFamily="34" charset="0"/>
                <a:ea typeface="Tahoma" panose="020B0604030504040204" pitchFamily="34" charset="0"/>
                <a:cs typeface="Tahoma" panose="020B0604030504040204" pitchFamily="34" charset="0"/>
              </a:rPr>
              <a:t>, 1996</a:t>
            </a:r>
          </a:p>
        </p:txBody>
      </p:sp>
      <p:sp>
        <p:nvSpPr>
          <p:cNvPr id="78" name="Text Box 4"/>
          <p:cNvSpPr txBox="1">
            <a:spLocks noChangeArrowheads="1"/>
          </p:cNvSpPr>
          <p:nvPr/>
        </p:nvSpPr>
        <p:spPr bwMode="auto">
          <a:xfrm>
            <a:off x="7233600" y="6597352"/>
            <a:ext cx="1910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Fotografien</a:t>
            </a:r>
            <a:r>
              <a:rPr lang="pl-PL" altLang="pl-PL" sz="1000" i="1" dirty="0" smtClean="0">
                <a:solidFill>
                  <a:prstClr val="white"/>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2131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525326"/>
            <a:ext cx="2267744" cy="131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88778"/>
            <a:ext cx="2315469" cy="128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34" y="2924944"/>
            <a:ext cx="2656352" cy="1223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C:\Users\bpasman\Pictures\ppt pagina vullend LR\hook-tin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28106" y="931333"/>
            <a:ext cx="1900198" cy="321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23960" y="623377"/>
            <a:ext cx="5094662" cy="35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bpasman\Pictures\ppt pagina vullend LR\verdichten.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146391"/>
            <a:ext cx="5940216" cy="271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C:\Users\bpasman\Pictures\ppt pagina vullend LR\knives.2.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15816" y="4148669"/>
            <a:ext cx="2707137" cy="270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bpasman\Pictures\ppt pagina vullend LR\Welger-round-Var.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27230" y="4146390"/>
            <a:ext cx="3916770" cy="271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981413" y="772"/>
            <a:ext cx="64372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49263" eaLnBrk="0" fontAlgn="base" hangingPunct="0">
              <a:spcBef>
                <a:spcPct val="0"/>
              </a:spcBef>
              <a:spcAft>
                <a:spcPct val="0"/>
              </a:spcAft>
              <a:buFontTx/>
              <a:buNone/>
              <a:defRPr/>
            </a:pPr>
            <a:r>
              <a:rPr lang="en-GB" altLang="pl-PL" sz="1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Technische Innovationen bei der Ernte und Konservierung </a:t>
            </a:r>
            <a:endParaRPr lang="pl-PL" altLang="pl-PL" sz="1600" b="1"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a:p>
            <a:pPr defTabSz="449263" eaLnBrk="0" fontAlgn="base" hangingPunct="0">
              <a:spcBef>
                <a:spcPct val="0"/>
              </a:spcBef>
              <a:spcAft>
                <a:spcPct val="0"/>
              </a:spcAft>
              <a:buFontTx/>
              <a:buNone/>
              <a:defRPr/>
            </a:pPr>
            <a:r>
              <a:rPr lang="en-GB" altLang="pl-PL" sz="1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von </a:t>
            </a:r>
            <a:r>
              <a:rPr lang="en-GB" altLang="pl-PL" sz="1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Grünland</a:t>
            </a:r>
            <a:endParaRPr lang="en-GB" altLang="pl-PL" sz="16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8" descr="Logo copy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p:cNvSpPr txBox="1">
            <a:spLocks noChangeArrowheads="1"/>
          </p:cNvSpPr>
          <p:nvPr/>
        </p:nvSpPr>
        <p:spPr bwMode="auto">
          <a:xfrm>
            <a:off x="5227229" y="6609075"/>
            <a:ext cx="3916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FFFFFF"/>
                </a:solidFill>
                <a:latin typeface="Tahoma" panose="020B0604030504040204" pitchFamily="34" charset="0"/>
                <a:ea typeface="Tahoma" panose="020B0604030504040204" pitchFamily="34" charset="0"/>
                <a:cs typeface="Tahoma" panose="020B0604030504040204" pitchFamily="34" charset="0"/>
              </a:rPr>
              <a:t>Fotos</a:t>
            </a:r>
            <a:r>
              <a:rPr lang="pl-PL" altLang="pl-PL" sz="1000" i="1" dirty="0" smtClean="0">
                <a:solidFill>
                  <a:srgbClr val="FFFFFF"/>
                </a:solidFill>
                <a:latin typeface="Tahoma" panose="020B0604030504040204" pitchFamily="34" charset="0"/>
                <a:ea typeface="Tahoma" panose="020B0604030504040204" pitchFamily="34" charset="0"/>
                <a:cs typeface="Tahoma" panose="020B0604030504040204" pitchFamily="34" charset="0"/>
              </a:rPr>
              <a:t> Piotr Goliński und Firmenmaterialien </a:t>
            </a:r>
            <a:endParaRPr lang="pl-PL" altLang="pl-PL" sz="1000" i="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36480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Obraz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3415" y="0"/>
            <a:ext cx="4970585" cy="357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Obraz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1259" y="3295651"/>
            <a:ext cx="4942742" cy="356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Obraz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 y="0"/>
            <a:ext cx="4224704"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272305" y="6367866"/>
            <a:ext cx="8005718" cy="490134"/>
          </a:xfrm>
          <a:prstGeom prst="rect">
            <a:avLst/>
          </a:prstGeom>
          <a:solidFill>
            <a:schemeClr val="tx1"/>
          </a:solidFill>
          <a:ln>
            <a:noFill/>
          </a:ln>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0"/>
              </a:spcBef>
              <a:spcAft>
                <a:spcPct val="0"/>
              </a:spcAft>
              <a:buFontTx/>
              <a:buNone/>
              <a:defRPr/>
            </a:pPr>
            <a:r>
              <a:rPr lang="pl-PL" altLang="pl-PL" sz="2585"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Heuproduktion auf Basis</a:t>
            </a:r>
            <a:r>
              <a:rPr lang="pl-PL" altLang="pl-PL" sz="2585"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von </a:t>
            </a:r>
            <a:r>
              <a:rPr lang="pl-PL" altLang="pl-PL" sz="2585"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Trocknung</a:t>
            </a:r>
            <a:r>
              <a:rPr lang="pl-PL" altLang="pl-PL" sz="2585"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im Spezialstall</a:t>
            </a:r>
            <a:endParaRPr lang="pl-PL" altLang="pl-PL" sz="2585"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 Box 4"/>
          <p:cNvSpPr txBox="1">
            <a:spLocks noChangeArrowheads="1"/>
          </p:cNvSpPr>
          <p:nvPr/>
        </p:nvSpPr>
        <p:spPr bwMode="auto">
          <a:xfrm>
            <a:off x="7164288" y="6121644"/>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449263" eaLnBrk="0" fontAlgn="base" hangingPunct="0">
              <a:spcBef>
                <a:spcPct val="50000"/>
              </a:spcBef>
              <a:spcAft>
                <a:spcPct val="0"/>
              </a:spcAft>
              <a:buFontTx/>
              <a:buNone/>
              <a:defRPr/>
            </a:pPr>
            <a:r>
              <a:rPr lang="pl-PL" altLang="pl-PL" sz="1000" i="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Fotografien</a:t>
            </a:r>
            <a:r>
              <a:rPr lang="pl-PL" altLang="pl-PL" sz="10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Piotr Goliński</a:t>
            </a:r>
            <a:endParaRPr lang="pl-PL" altLang="pl-PL" sz="1000" i="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0165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105899" y="116631"/>
            <a:ext cx="5753911" cy="926976"/>
          </a:xfrm>
        </p:spPr>
        <p:txBody>
          <a:bodyPr/>
          <a:lstStyle/>
          <a:p>
            <a:r>
              <a:rPr lang="en-US" altLang="pl-PL" sz="2800" b="1" kern="0" noProof="1">
                <a:solidFill>
                  <a:srgbClr val="006600"/>
                </a:solidFill>
                <a:latin typeface="Tahoma" panose="020B0604030504040204" pitchFamily="34" charset="0"/>
                <a:ea typeface="Tahoma" panose="020B0604030504040204" pitchFamily="34" charset="0"/>
                <a:cs typeface="Tahoma" panose="020B0604030504040204" pitchFamily="34" charset="0"/>
              </a:rPr>
              <a:t>Faktoren, die </a:t>
            </a:r>
            <a:r>
              <a:rPr lang="en-US"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die Silagequalität bestimmen </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Symbol zastępczy zawartości 4"/>
          <p:cNvSpPr>
            <a:spLocks noGrp="1"/>
          </p:cNvSpPr>
          <p:nvPr>
            <p:ph sz="half" idx="1"/>
          </p:nvPr>
        </p:nvSpPr>
        <p:spPr>
          <a:xfrm>
            <a:off x="1035759" y="1412776"/>
            <a:ext cx="3392225" cy="4536504"/>
          </a:xfrm>
        </p:spPr>
        <p:txBody>
          <a:bodyPr/>
          <a:lstStyle/>
          <a:p>
            <a:pPr marL="355600" indent="-355600">
              <a:buNone/>
            </a:pPr>
            <a:r>
              <a:rPr lang="en-US" sz="2000" b="1" dirty="0">
                <a:latin typeface="Tahoma" panose="020B0604030504040204" pitchFamily="34" charset="0"/>
                <a:ea typeface="Tahoma" panose="020B0604030504040204" pitchFamily="34" charset="0"/>
                <a:cs typeface="Tahoma" panose="020B0604030504040204" pitchFamily="34" charset="0"/>
              </a:rPr>
              <a:t>A. </a:t>
            </a:r>
            <a:r>
              <a:rPr lang="en-US" sz="2000" b="1" dirty="0" err="1" smtClean="0">
                <a:latin typeface="Tahoma" panose="020B0604030504040204" pitchFamily="34" charset="0"/>
                <a:ea typeface="Tahoma" panose="020B0604030504040204" pitchFamily="34" charset="0"/>
                <a:cs typeface="Tahoma" panose="020B0604030504040204" pitchFamily="34" charset="0"/>
              </a:rPr>
              <a:t>Grünland</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a:latin typeface="Tahoma" panose="020B0604030504040204" pitchFamily="34" charset="0"/>
                <a:ea typeface="Tahoma" panose="020B0604030504040204" pitchFamily="34" charset="0"/>
                <a:cs typeface="Tahoma" panose="020B0604030504040204" pitchFamily="34" charset="0"/>
              </a:rPr>
              <a:t>für Silierung</a:t>
            </a:r>
          </a:p>
          <a:p>
            <a:r>
              <a:rPr lang="en-US" sz="2000" dirty="0">
                <a:latin typeface="Tahoma" panose="020B0604030504040204" pitchFamily="34" charset="0"/>
                <a:ea typeface="Tahoma" panose="020B0604030504040204" pitchFamily="34" charset="0"/>
                <a:cs typeface="Tahoma" panose="020B0604030504040204" pitchFamily="34" charset="0"/>
              </a:rPr>
              <a:t>Zuckergehalt</a:t>
            </a:r>
          </a:p>
          <a:p>
            <a:r>
              <a:rPr lang="en-US" sz="2000" dirty="0">
                <a:latin typeface="Tahoma" panose="020B0604030504040204" pitchFamily="34" charset="0"/>
                <a:ea typeface="Tahoma" panose="020B0604030504040204" pitchFamily="34" charset="0"/>
                <a:cs typeface="Tahoma" panose="020B0604030504040204" pitchFamily="34" charset="0"/>
              </a:rPr>
              <a:t>Pufferkapazität</a:t>
            </a:r>
          </a:p>
          <a:p>
            <a:r>
              <a:rPr lang="en-US" sz="2000" dirty="0">
                <a:latin typeface="Tahoma" panose="020B0604030504040204" pitchFamily="34" charset="0"/>
                <a:ea typeface="Tahoma" panose="020B0604030504040204" pitchFamily="34" charset="0"/>
                <a:cs typeface="Tahoma" panose="020B0604030504040204" pitchFamily="34" charset="0"/>
              </a:rPr>
              <a:t>Trockenmassegehalt</a:t>
            </a:r>
            <a:r>
              <a:rPr lang="pl-PL" sz="2000" dirty="0" smtClean="0">
                <a:latin typeface="Tahoma" panose="020B0604030504040204" pitchFamily="34" charset="0"/>
                <a:ea typeface="Tahoma" panose="020B0604030504040204" pitchFamily="34" charset="0"/>
                <a:cs typeface="Tahoma" panose="020B0604030504040204" pitchFamily="34" charset="0"/>
              </a:rPr>
              <a:t/>
            </a:r>
            <a:br>
              <a:rPr lang="pl-PL" sz="2000" dirty="0" smtClean="0">
                <a:latin typeface="Tahoma" panose="020B0604030504040204" pitchFamily="34" charset="0"/>
                <a:ea typeface="Tahoma" panose="020B0604030504040204" pitchFamily="34" charset="0"/>
                <a:cs typeface="Tahoma" panose="020B0604030504040204" pitchFamily="34" charset="0"/>
              </a:rPr>
            </a:br>
            <a:r>
              <a:rPr lang="en-US" sz="2000" dirty="0" smtClean="0">
                <a:latin typeface="Tahoma" panose="020B0604030504040204" pitchFamily="34" charset="0"/>
                <a:ea typeface="Tahoma" panose="020B0604030504040204" pitchFamily="34" charset="0"/>
                <a:cs typeface="Tahoma" panose="020B0604030504040204" pitchFamily="34" charset="0"/>
              </a:rPr>
              <a:t>(</a:t>
            </a:r>
            <a:r>
              <a:rPr lang="en-US" sz="2000" dirty="0">
                <a:latin typeface="Tahoma" panose="020B0604030504040204" pitchFamily="34" charset="0"/>
                <a:ea typeface="Tahoma" panose="020B0604030504040204" pitchFamily="34" charset="0"/>
                <a:cs typeface="Tahoma" panose="020B0604030504040204" pitchFamily="34" charset="0"/>
              </a:rPr>
              <a:t>Grad der </a:t>
            </a:r>
            <a:r>
              <a:rPr lang="en-US" sz="2000" dirty="0" err="1" smtClean="0">
                <a:latin typeface="Tahoma" panose="020B0604030504040204" pitchFamily="34" charset="0"/>
                <a:ea typeface="Tahoma" panose="020B0604030504040204" pitchFamily="34" charset="0"/>
                <a:cs typeface="Tahoma" panose="020B0604030504040204" pitchFamily="34" charset="0"/>
              </a:rPr>
              <a:t>Verwelkung</a:t>
            </a:r>
            <a:r>
              <a:rPr lang="en-US" sz="2000" dirty="0" smtClean="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Bodenverunreinigung</a:t>
            </a:r>
          </a:p>
          <a:p>
            <a:r>
              <a:rPr lang="en-US" sz="2000" dirty="0" err="1" smtClean="0">
                <a:latin typeface="Tahoma" panose="020B0604030504040204" pitchFamily="34" charset="0"/>
                <a:ea typeface="Tahoma" panose="020B0604030504040204" pitchFamily="34" charset="0"/>
                <a:cs typeface="Tahoma" panose="020B0604030504040204" pitchFamily="34" charset="0"/>
              </a:rPr>
              <a:t>Milchsäurebakterien</a:t>
            </a:r>
            <a:endParaRPr lang="pl-PL" sz="2000" dirty="0"/>
          </a:p>
        </p:txBody>
      </p:sp>
      <p:sp>
        <p:nvSpPr>
          <p:cNvPr id="7" name="Symbol zastępczy zawartości 6"/>
          <p:cNvSpPr>
            <a:spLocks noGrp="1"/>
          </p:cNvSpPr>
          <p:nvPr>
            <p:ph sz="half" idx="2"/>
          </p:nvPr>
        </p:nvSpPr>
        <p:spPr>
          <a:xfrm>
            <a:off x="4850825" y="1412776"/>
            <a:ext cx="3537599" cy="3997424"/>
          </a:xfrm>
        </p:spPr>
        <p:txBody>
          <a:bodyPr/>
          <a:lstStyle/>
          <a:p>
            <a:pPr marL="0" indent="0">
              <a:spcAft>
                <a:spcPts val="3600"/>
              </a:spcAft>
              <a:buNone/>
            </a:pPr>
            <a:r>
              <a:rPr lang="en-US" sz="2000" b="1" dirty="0">
                <a:latin typeface="Tahoma" panose="020B0604030504040204" pitchFamily="34" charset="0"/>
                <a:ea typeface="Tahoma" panose="020B0604030504040204" pitchFamily="34" charset="0"/>
                <a:cs typeface="Tahoma" panose="020B0604030504040204" pitchFamily="34" charset="0"/>
              </a:rPr>
              <a:t>B. Siliertechnik</a:t>
            </a:r>
          </a:p>
          <a:p>
            <a:r>
              <a:rPr lang="en-US" sz="2000" dirty="0" err="1" smtClean="0">
                <a:latin typeface="Tahoma" panose="020B0604030504040204" pitchFamily="34" charset="0"/>
                <a:ea typeface="Tahoma" panose="020B0604030504040204" pitchFamily="34" charset="0"/>
                <a:cs typeface="Tahoma" panose="020B0604030504040204" pitchFamily="34" charset="0"/>
              </a:rPr>
              <a:t>Fragmentierung</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pl-PL" sz="2000" dirty="0" smtClean="0">
                <a:latin typeface="Tahoma" panose="020B0604030504040204" pitchFamily="34" charset="0"/>
                <a:ea typeface="Tahoma" panose="020B0604030504040204" pitchFamily="34" charset="0"/>
                <a:cs typeface="Tahoma" panose="020B0604030504040204" pitchFamily="34" charset="0"/>
              </a:rPr>
              <a:t>de</a:t>
            </a:r>
            <a:r>
              <a:rPr lang="de-DE" sz="2000" dirty="0" smtClean="0">
                <a:latin typeface="Tahoma" panose="020B0604030504040204" pitchFamily="34" charset="0"/>
                <a:ea typeface="Tahoma" panose="020B0604030504040204" pitchFamily="34" charset="0"/>
                <a:cs typeface="Tahoma" panose="020B0604030504040204" pitchFamily="34" charset="0"/>
              </a:rPr>
              <a:t>s</a:t>
            </a:r>
            <a:r>
              <a:rPr lang="pl-PL"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Grünlands</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err="1" smtClean="0">
                <a:latin typeface="Tahoma" panose="020B0604030504040204" pitchFamily="34" charset="0"/>
                <a:ea typeface="Tahoma" panose="020B0604030504040204" pitchFamily="34" charset="0"/>
                <a:cs typeface="Tahoma" panose="020B0604030504040204" pitchFamily="34" charset="0"/>
              </a:rPr>
              <a:t>Dichte</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der </a:t>
            </a:r>
            <a:r>
              <a:rPr lang="pl-PL" sz="2000" dirty="0" err="1" smtClean="0">
                <a:latin typeface="Tahoma" panose="020B0604030504040204" pitchFamily="34" charset="0"/>
                <a:ea typeface="Tahoma" panose="020B0604030504040204" pitchFamily="34" charset="0"/>
                <a:cs typeface="Tahoma" panose="020B0604030504040204" pitchFamily="34" charset="0"/>
              </a:rPr>
              <a:t>Grasnarbe</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Zeit </a:t>
            </a:r>
            <a:r>
              <a:rPr lang="en-US" sz="2000" dirty="0">
                <a:latin typeface="Tahoma" panose="020B0604030504040204" pitchFamily="34" charset="0"/>
                <a:ea typeface="Tahoma" panose="020B0604030504040204" pitchFamily="34" charset="0"/>
                <a:cs typeface="Tahoma" panose="020B0604030504040204" pitchFamily="34" charset="0"/>
              </a:rPr>
              <a:t>der </a:t>
            </a:r>
            <a:r>
              <a:rPr lang="en-US" sz="2000" dirty="0" err="1" smtClean="0">
                <a:latin typeface="Tahoma" panose="020B0604030504040204" pitchFamily="34" charset="0"/>
                <a:ea typeface="Tahoma" panose="020B0604030504040204" pitchFamily="34" charset="0"/>
                <a:cs typeface="Tahoma" panose="020B0604030504040204" pitchFamily="34" charset="0"/>
              </a:rPr>
              <a:t>Silobefüllung</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Siliermittel</a:t>
            </a:r>
          </a:p>
          <a:p>
            <a:r>
              <a:rPr lang="pl-PL" sz="2000" dirty="0" smtClean="0">
                <a:latin typeface="Tahoma" panose="020B0604030504040204" pitchFamily="34" charset="0"/>
                <a:ea typeface="Tahoma" panose="020B0604030504040204" pitchFamily="34" charset="0"/>
                <a:cs typeface="Tahoma" panose="020B0604030504040204" pitchFamily="34" charset="0"/>
              </a:rPr>
              <a:t>Qualität der </a:t>
            </a:r>
            <a:r>
              <a:rPr lang="de-DE" sz="2000" dirty="0" smtClean="0">
                <a:latin typeface="Tahoma" panose="020B0604030504040204" pitchFamily="34" charset="0"/>
                <a:ea typeface="Tahoma" panose="020B0604030504040204" pitchFamily="34" charset="0"/>
                <a:cs typeface="Tahoma" panose="020B0604030504040204" pitchFamily="34" charset="0"/>
              </a:rPr>
              <a:t>Silofolie</a:t>
            </a: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pl-PL" dirty="0"/>
          </a:p>
        </p:txBody>
      </p:sp>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055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Frankreich</a:t>
            </a:r>
            <a:endParaRPr lang="nl-NL" dirty="0"/>
          </a:p>
        </p:txBody>
      </p:sp>
    </p:spTree>
    <p:extLst>
      <p:ext uri="{BB962C8B-B14F-4D97-AF65-F5344CB8AC3E}">
        <p14:creationId xmlns:p14="http://schemas.microsoft.com/office/powerpoint/2010/main" val="1842511571"/>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grpSp>
        <p:nvGrpSpPr>
          <p:cNvPr id="4" name="Groupe 3"/>
          <p:cNvGrpSpPr/>
          <p:nvPr/>
        </p:nvGrpSpPr>
        <p:grpSpPr>
          <a:xfrm>
            <a:off x="1516434" y="1886906"/>
            <a:ext cx="4597246" cy="4434496"/>
            <a:chOff x="0" y="0"/>
            <a:chExt cx="3695700" cy="3815080"/>
          </a:xfrm>
        </p:grpSpPr>
        <p:pic>
          <p:nvPicPr>
            <p:cNvPr id="5" name="Image 4"/>
            <p:cNvPicPr>
              <a:picLocks noChangeAspect="1"/>
            </p:cNvPicPr>
            <p:nvPr/>
          </p:nvPicPr>
          <p:blipFill rotWithShape="1">
            <a:blip r:embed="rId2" cstate="screen">
              <a:extLst>
                <a:ext uri="{28A0092B-C50C-407E-A947-70E740481C1C}">
                  <a14:useLocalDpi xmlns:a14="http://schemas.microsoft.com/office/drawing/2010/main"/>
                </a:ext>
              </a:extLst>
            </a:blip>
            <a:srcRect l="4646" r="9513"/>
            <a:stretch/>
          </p:blipFill>
          <p:spPr bwMode="auto">
            <a:xfrm>
              <a:off x="0" y="0"/>
              <a:ext cx="3695700" cy="3590925"/>
            </a:xfrm>
            <a:prstGeom prst="rect">
              <a:avLst/>
            </a:prstGeom>
            <a:ln>
              <a:noFill/>
            </a:ln>
            <a:extLst>
              <a:ext uri="{53640926-AAD7-44D8-BBD7-CCE9431645EC}">
                <a14:shadowObscured xmlns:a14="http://schemas.microsoft.com/office/drawing/2010/main"/>
              </a:ext>
            </a:extLst>
          </p:spPr>
        </p:pic>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l="11687" t="4610" r="-1" b="12509"/>
            <a:stretch/>
          </p:blipFill>
          <p:spPr bwMode="auto">
            <a:xfrm>
              <a:off x="3276600" y="3130550"/>
              <a:ext cx="383540" cy="684530"/>
            </a:xfrm>
            <a:prstGeom prst="rect">
              <a:avLst/>
            </a:prstGeom>
            <a:ln>
              <a:noFill/>
            </a:ln>
            <a:extLst>
              <a:ext uri="{53640926-AAD7-44D8-BBD7-CCE9431645EC}">
                <a14:shadowObscured xmlns:a14="http://schemas.microsoft.com/office/drawing/2010/main"/>
              </a:ext>
            </a:extLst>
          </p:spPr>
        </p:pic>
      </p:grpSp>
      <p:graphicFrame>
        <p:nvGraphicFramePr>
          <p:cNvPr id="8" name="Tableau 7"/>
          <p:cNvGraphicFramePr>
            <a:graphicFrameLocks noGrp="1"/>
          </p:cNvGraphicFramePr>
          <p:nvPr>
            <p:extLst>
              <p:ext uri="{D42A27DB-BD31-4B8C-83A1-F6EECF244321}">
                <p14:modId xmlns:p14="http://schemas.microsoft.com/office/powerpoint/2010/main" val="1222406440"/>
              </p:ext>
            </p:extLst>
          </p:nvPr>
        </p:nvGraphicFramePr>
        <p:xfrm>
          <a:off x="6331029" y="2626517"/>
          <a:ext cx="2427960" cy="3217392"/>
        </p:xfrm>
        <a:graphic>
          <a:graphicData uri="http://schemas.openxmlformats.org/drawingml/2006/table">
            <a:tbl>
              <a:tblPr firstRow="1" firstCol="1" bandRow="1"/>
              <a:tblGrid>
                <a:gridCol w="397181">
                  <a:extLst>
                    <a:ext uri="{9D8B030D-6E8A-4147-A177-3AD203B41FA5}">
                      <a16:colId xmlns:a16="http://schemas.microsoft.com/office/drawing/2014/main" val="20000"/>
                    </a:ext>
                  </a:extLst>
                </a:gridCol>
                <a:gridCol w="2030779">
                  <a:extLst>
                    <a:ext uri="{9D8B030D-6E8A-4147-A177-3AD203B41FA5}">
                      <a16:colId xmlns:a16="http://schemas.microsoft.com/office/drawing/2014/main" val="20001"/>
                    </a:ext>
                  </a:extLst>
                </a:gridCol>
              </a:tblGrid>
              <a:tr h="402174">
                <a:tc>
                  <a:txBody>
                    <a:bodyPr/>
                    <a:lstStyle/>
                    <a:p>
                      <a:pPr algn="r">
                        <a:lnSpc>
                          <a:spcPct val="107000"/>
                        </a:lnSpc>
                        <a:spcAft>
                          <a:spcPts val="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100"/>
                    </a:solidFill>
                  </a:tcPr>
                </a:tc>
                <a:tc>
                  <a:txBody>
                    <a:bodyPr/>
                    <a:lstStyle/>
                    <a:p>
                      <a:pPr algn="r">
                        <a:lnSpc>
                          <a:spcPct val="107000"/>
                        </a:lnSpc>
                        <a:spcAft>
                          <a:spcPts val="0"/>
                        </a:spcAft>
                      </a:pPr>
                      <a:r>
                        <a:rPr lang="fr-FR"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Hauptsächlich</a:t>
                      </a:r>
                      <a:r>
                        <a:rPr lang="fr-FR"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Ackerbau</a:t>
                      </a:r>
                      <a:r>
                        <a:rPr lang="fr-FR"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ohne</a:t>
                      </a:r>
                      <a:r>
                        <a:rPr lang="fr-FR" sz="8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Viehbestand</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21E"/>
                    </a:solidFill>
                  </a:tcPr>
                </a:tc>
                <a:tc>
                  <a:txBody>
                    <a:bodyPr/>
                    <a:lstStyle/>
                    <a:p>
                      <a:pPr algn="r">
                        <a:lnSpc>
                          <a:spcPct val="107000"/>
                        </a:lnSpc>
                        <a:spcAft>
                          <a:spcPts val="0"/>
                        </a:spcAft>
                      </a:pPr>
                      <a:r>
                        <a:rPr lang="fr-FR"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Tierhaltung</a:t>
                      </a:r>
                      <a:r>
                        <a:rPr lang="fr-FR" sz="8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r>
                        <a:rPr lang="fr-FR" sz="800" baseline="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Pflanzenproduktion</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2174">
                <a:tc>
                  <a:txBody>
                    <a:bodyPr/>
                    <a:lstStyle/>
                    <a:p>
                      <a:pPr algn="r">
                        <a:lnSpc>
                          <a:spcPct val="107000"/>
                        </a:lnSpc>
                        <a:spcAft>
                          <a:spcPts val="0"/>
                        </a:spcAft>
                      </a:pPr>
                      <a:r>
                        <a:rPr lang="fr-FR"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650"/>
                    </a:solidFill>
                  </a:tcPr>
                </a:tc>
                <a:tc>
                  <a:txBody>
                    <a:bodyPr/>
                    <a:lstStyle/>
                    <a:p>
                      <a:pPr algn="r">
                        <a:lnSpc>
                          <a:spcPct val="107000"/>
                        </a:lnSpc>
                        <a:spcAft>
                          <a:spcPts val="0"/>
                        </a:spcAft>
                      </a:pPr>
                      <a:r>
                        <a:rPr lang="en-GB" sz="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Grünlandgebiet</a:t>
                      </a: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 </a:t>
                      </a:r>
                      <a:r>
                        <a:rPr lang="en-GB"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Nordwesten</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2174">
                <a:tc>
                  <a:txBody>
                    <a:bodyPr/>
                    <a:lstStyle/>
                    <a:p>
                      <a:pPr algn="r">
                        <a:lnSpc>
                          <a:spcPct val="107000"/>
                        </a:lnSpc>
                        <a:spcAft>
                          <a:spcPts val="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7795E"/>
                    </a:solidFill>
                  </a:tcPr>
                </a:tc>
                <a:tc>
                  <a:txBody>
                    <a:bodyPr/>
                    <a:lstStyle/>
                    <a:p>
                      <a:pPr algn="r">
                        <a:lnSpc>
                          <a:spcPct val="107000"/>
                        </a:lnSpc>
                        <a:spcAft>
                          <a:spcPts val="0"/>
                        </a:spcAft>
                      </a:pPr>
                      <a:r>
                        <a:rPr lang="en-GB" sz="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Grünlandfläche</a:t>
                      </a: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Zentrum</a:t>
                      </a:r>
                      <a:r>
                        <a:rPr lang="en-GB"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und </a:t>
                      </a:r>
                      <a:r>
                        <a:rPr lang="en-GB"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Osten</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2174">
                <a:tc>
                  <a:txBody>
                    <a:bodyPr/>
                    <a:lstStyle/>
                    <a:p>
                      <a:pPr algn="r">
                        <a:lnSpc>
                          <a:spcPct val="107000"/>
                        </a:lnSpc>
                        <a:spcAft>
                          <a:spcPts val="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3192"/>
                    </a:solidFill>
                  </a:tcPr>
                </a:tc>
                <a:tc>
                  <a:txBody>
                    <a:bodyPr/>
                    <a:lstStyle/>
                    <a:p>
                      <a:pPr algn="r">
                        <a:lnSpc>
                          <a:spcPct val="107000"/>
                        </a:lnSpc>
                        <a:spcAft>
                          <a:spcPts val="0"/>
                        </a:spcAft>
                      </a:pPr>
                      <a:r>
                        <a:rPr lang="fr-FR"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Ackerfutterbau</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0088"/>
                    </a:solidFill>
                  </a:tcPr>
                </a:tc>
                <a:tc>
                  <a:txBody>
                    <a:bodyPr/>
                    <a:lstStyle/>
                    <a:p>
                      <a:pPr algn="r">
                        <a:lnSpc>
                          <a:spcPct val="107000"/>
                        </a:lnSpc>
                        <a:spcAft>
                          <a:spcPts val="0"/>
                        </a:spcAft>
                      </a:pPr>
                      <a:r>
                        <a:rPr lang="fr-FR"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Weidegebiete</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F5746"/>
                    </a:solidFill>
                  </a:tcPr>
                </a:tc>
                <a:tc>
                  <a:txBody>
                    <a:bodyPr/>
                    <a:lstStyle/>
                    <a:p>
                      <a:pPr algn="r">
                        <a:lnSpc>
                          <a:spcPct val="107000"/>
                        </a:lnSpc>
                        <a:spcAft>
                          <a:spcPts val="0"/>
                        </a:spcAft>
                      </a:pPr>
                      <a:r>
                        <a:rPr lang="fr-FR"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Humide </a:t>
                      </a:r>
                      <a:r>
                        <a:rPr lang="fr-FR"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Bergregion</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31F20"/>
                    </a:solidFill>
                  </a:tcPr>
                </a:tc>
                <a:tc>
                  <a:txBody>
                    <a:bodyPr/>
                    <a:lstStyle/>
                    <a:p>
                      <a:pPr algn="r">
                        <a:lnSpc>
                          <a:spcPct val="107000"/>
                        </a:lnSpc>
                        <a:spcAft>
                          <a:spcPts val="0"/>
                        </a:spcAft>
                      </a:pPr>
                      <a:r>
                        <a:rPr lang="fr-FR"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Alpines </a:t>
                      </a:r>
                      <a:r>
                        <a:rPr lang="fr-FR"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Hochland</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1" name="ZoneTexte 10"/>
          <p:cNvSpPr txBox="1"/>
          <p:nvPr/>
        </p:nvSpPr>
        <p:spPr>
          <a:xfrm>
            <a:off x="393396" y="1115869"/>
            <a:ext cx="3326081" cy="1131079"/>
          </a:xfrm>
          <a:prstGeom prst="rect">
            <a:avLst/>
          </a:prstGeom>
          <a:noFill/>
        </p:spPr>
        <p:txBody>
          <a:bodyPr wrap="square" rtlCol="0">
            <a:spAutoFit/>
          </a:bodyPr>
          <a:lstStyle/>
          <a:p>
            <a:pPr defTabSz="685800">
              <a:defRPr/>
            </a:pPr>
            <a:r>
              <a:rPr lang="fr-FR" sz="1350" dirty="0">
                <a:solidFill>
                  <a:prstClr val="black"/>
                </a:solidFill>
              </a:rPr>
              <a:t>Haupt-Pflanzenfresser-System:</a:t>
            </a:r>
          </a:p>
          <a:p>
            <a:pPr marL="214313" indent="-214313" defTabSz="685800">
              <a:buFontTx/>
              <a:buChar char="-"/>
              <a:defRPr/>
            </a:pPr>
            <a:r>
              <a:rPr lang="fr-FR" sz="1350" dirty="0" err="1">
                <a:solidFill>
                  <a:prstClr val="black"/>
                </a:solidFill>
              </a:rPr>
              <a:t>Milch</a:t>
            </a:r>
            <a:r>
              <a:rPr lang="fr-FR" sz="1350" dirty="0">
                <a:solidFill>
                  <a:prstClr val="black"/>
                </a:solidFill>
              </a:rPr>
              <a:t>- </a:t>
            </a:r>
            <a:r>
              <a:rPr lang="fr-FR" sz="1350" dirty="0" err="1">
                <a:solidFill>
                  <a:prstClr val="black"/>
                </a:solidFill>
              </a:rPr>
              <a:t>und</a:t>
            </a:r>
            <a:r>
              <a:rPr lang="fr-FR" sz="1350" dirty="0">
                <a:solidFill>
                  <a:prstClr val="black"/>
                </a:solidFill>
              </a:rPr>
              <a:t> </a:t>
            </a:r>
            <a:r>
              <a:rPr lang="fr-FR" sz="1350" dirty="0" err="1" smtClean="0">
                <a:solidFill>
                  <a:prstClr val="black"/>
                </a:solidFill>
              </a:rPr>
              <a:t>Rindfleisch</a:t>
            </a:r>
            <a:endParaRPr lang="fr-FR" sz="1350" dirty="0">
              <a:solidFill>
                <a:prstClr val="black"/>
              </a:solidFill>
            </a:endParaRPr>
          </a:p>
          <a:p>
            <a:pPr marL="214313" indent="-214313" defTabSz="685800">
              <a:buFontTx/>
              <a:buChar char="-"/>
              <a:defRPr/>
            </a:pPr>
            <a:r>
              <a:rPr lang="fr-FR" sz="1350" dirty="0" err="1">
                <a:solidFill>
                  <a:prstClr val="black"/>
                </a:solidFill>
              </a:rPr>
              <a:t>Milch-</a:t>
            </a:r>
            <a:r>
              <a:rPr lang="fr-FR" sz="1350" dirty="0">
                <a:solidFill>
                  <a:prstClr val="black"/>
                </a:solidFill>
              </a:rPr>
              <a:t> und </a:t>
            </a:r>
            <a:r>
              <a:rPr lang="fr-FR" sz="1350" dirty="0" err="1">
                <a:solidFill>
                  <a:prstClr val="black"/>
                </a:solidFill>
              </a:rPr>
              <a:t>Fleischschafe</a:t>
            </a:r>
            <a:endParaRPr lang="fr-FR" sz="1350" dirty="0">
              <a:solidFill>
                <a:prstClr val="black"/>
              </a:solidFill>
            </a:endParaRPr>
          </a:p>
          <a:p>
            <a:pPr marL="214313" indent="-214313" defTabSz="685800">
              <a:buFontTx/>
              <a:buChar char="-"/>
              <a:defRPr/>
            </a:pPr>
            <a:r>
              <a:rPr lang="fr-FR" sz="1350" dirty="0" err="1">
                <a:solidFill>
                  <a:prstClr val="black"/>
                </a:solidFill>
              </a:rPr>
              <a:t>Milchziege</a:t>
            </a:r>
            <a:endParaRPr lang="fr-FR" sz="1350" dirty="0">
              <a:solidFill>
                <a:prstClr val="black"/>
              </a:solidFill>
            </a:endParaRPr>
          </a:p>
          <a:p>
            <a:pPr marL="214313" indent="-214313" defTabSz="685800">
              <a:buFontTx/>
              <a:buChar char="-"/>
              <a:defRPr/>
            </a:pPr>
            <a:r>
              <a:rPr lang="fr-FR" sz="1350" dirty="0" err="1">
                <a:solidFill>
                  <a:prstClr val="black"/>
                </a:solidFill>
              </a:rPr>
              <a:t>Pferde</a:t>
            </a:r>
            <a:endParaRPr lang="fr-FR" sz="1350" dirty="0">
              <a:solidFill>
                <a:prstClr val="black"/>
              </a:solidFill>
            </a:endParaRPr>
          </a:p>
        </p:txBody>
      </p:sp>
      <p:sp>
        <p:nvSpPr>
          <p:cNvPr id="12" name="ZoneTexte 11"/>
          <p:cNvSpPr txBox="1"/>
          <p:nvPr/>
        </p:nvSpPr>
        <p:spPr>
          <a:xfrm>
            <a:off x="7693551" y="6321402"/>
            <a:ext cx="1214438" cy="230832"/>
          </a:xfrm>
          <a:prstGeom prst="rect">
            <a:avLst/>
          </a:prstGeom>
          <a:noFill/>
        </p:spPr>
        <p:txBody>
          <a:bodyPr wrap="square" rtlCol="0">
            <a:spAutoFit/>
          </a:bodyPr>
          <a:lstStyle/>
          <a:p>
            <a:pPr defTabSz="685800">
              <a:defRPr/>
            </a:pPr>
            <a:r>
              <a:rPr lang="fr-FR" sz="900" dirty="0">
                <a:solidFill>
                  <a:prstClr val="black"/>
                </a:solidFill>
              </a:rPr>
              <a:t>Quelle: SCEES</a:t>
            </a:r>
          </a:p>
        </p:txBody>
      </p:sp>
      <p:sp>
        <p:nvSpPr>
          <p:cNvPr id="7" name="Rechthoek 6"/>
          <p:cNvSpPr/>
          <p:nvPr/>
        </p:nvSpPr>
        <p:spPr>
          <a:xfrm>
            <a:off x="393396" y="412282"/>
            <a:ext cx="4010713" cy="461665"/>
          </a:xfrm>
          <a:prstGeom prst="rect">
            <a:avLst/>
          </a:prstGeom>
        </p:spPr>
        <p:txBody>
          <a:bodyPr wrap="none">
            <a:spAutoFit/>
          </a:bodyPr>
          <a:lstStyle/>
          <a:p>
            <a:pPr defTabSz="457200">
              <a:defRPr/>
            </a:pPr>
            <a:r>
              <a:rPr lang="fr-FR" sz="2400" b="1" dirty="0">
                <a:solidFill>
                  <a:prstClr val="black"/>
                </a:solidFill>
              </a:rPr>
              <a:t>Wichtigste Viehzuchtgebiete in Frankreich</a:t>
            </a:r>
          </a:p>
        </p:txBody>
      </p:sp>
    </p:spTree>
    <p:extLst>
      <p:ext uri="{BB962C8B-B14F-4D97-AF65-F5344CB8AC3E}">
        <p14:creationId xmlns:p14="http://schemas.microsoft.com/office/powerpoint/2010/main" val="534855198"/>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26880" y="365125"/>
            <a:ext cx="7659819" cy="1325563"/>
          </a:xfrm>
          <a:prstGeom prst="rect">
            <a:avLst/>
          </a:prstGeom>
        </p:spPr>
        <p:txBody>
          <a:bodyPr/>
          <a:lstStyle/>
          <a:p>
            <a:pPr algn="l"/>
            <a:r>
              <a:rPr lang="fr-FR" sz="2400" dirty="0" smtClean="0">
                <a:solidFill>
                  <a:schemeClr val="tx1"/>
                </a:solidFill>
              </a:rPr>
              <a:t>Zahlen zu </a:t>
            </a:r>
            <a:r>
              <a:rPr lang="fr-FR" sz="2400" dirty="0" err="1" smtClean="0">
                <a:solidFill>
                  <a:schemeClr val="tx1"/>
                </a:solidFill>
              </a:rPr>
              <a:t>Kühen</a:t>
            </a:r>
            <a:r>
              <a:rPr lang="fr-FR" sz="2400" dirty="0" smtClean="0">
                <a:solidFill>
                  <a:schemeClr val="tx1"/>
                </a:solidFill>
              </a:rPr>
              <a:t> aus Frankreich</a:t>
            </a:r>
            <a:endParaRPr lang="fr-FR" sz="2400" dirty="0">
              <a:solidFill>
                <a:schemeClr val="tx1"/>
              </a:solidFill>
            </a:endParaRPr>
          </a:p>
        </p:txBody>
      </p:sp>
      <p:graphicFrame>
        <p:nvGraphicFramePr>
          <p:cNvPr id="4" name="Espace réservé du contenu 3"/>
          <p:cNvGraphicFramePr>
            <a:graphicFrameLocks noGrp="1"/>
          </p:cNvGraphicFramePr>
          <p:nvPr>
            <p:ph idx="4294967295"/>
            <p:extLst>
              <p:ext uri="{D42A27DB-BD31-4B8C-83A1-F6EECF244321}">
                <p14:modId xmlns:p14="http://schemas.microsoft.com/office/powerpoint/2010/main" val="2405906111"/>
              </p:ext>
            </p:extLst>
          </p:nvPr>
        </p:nvGraphicFramePr>
        <p:xfrm>
          <a:off x="467513" y="1801415"/>
          <a:ext cx="7886700" cy="1272540"/>
        </p:xfrm>
        <a:graphic>
          <a:graphicData uri="http://schemas.openxmlformats.org/drawingml/2006/table">
            <a:tbl>
              <a:tblPr firstRow="1" bandRow="1">
                <a:tableStyleId>{F5AB1C69-6EDB-4FF4-983F-18BD219EF322}</a:tableStyleId>
              </a:tblPr>
              <a:tblGrid>
                <a:gridCol w="1577340">
                  <a:extLst>
                    <a:ext uri="{9D8B030D-6E8A-4147-A177-3AD203B41FA5}">
                      <a16:colId xmlns:a16="http://schemas.microsoft.com/office/drawing/2014/main" val="20000"/>
                    </a:ext>
                  </a:extLst>
                </a:gridCol>
                <a:gridCol w="1577340">
                  <a:extLst>
                    <a:ext uri="{9D8B030D-6E8A-4147-A177-3AD203B41FA5}">
                      <a16:colId xmlns:a16="http://schemas.microsoft.com/office/drawing/2014/main" val="20001"/>
                    </a:ext>
                  </a:extLst>
                </a:gridCol>
                <a:gridCol w="1577340">
                  <a:extLst>
                    <a:ext uri="{9D8B030D-6E8A-4147-A177-3AD203B41FA5}">
                      <a16:colId xmlns:a16="http://schemas.microsoft.com/office/drawing/2014/main" val="20002"/>
                    </a:ext>
                  </a:extLst>
                </a:gridCol>
                <a:gridCol w="157734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278130">
                <a:tc>
                  <a:txBody>
                    <a:bodyPr/>
                    <a:lstStyle/>
                    <a:p>
                      <a:r>
                        <a:rPr lang="fr-FR" sz="1400" dirty="0" err="1" smtClean="0"/>
                        <a:t>Kriterium</a:t>
                      </a:r>
                      <a:endParaRPr lang="fr-FR" sz="1400" dirty="0"/>
                    </a:p>
                  </a:txBody>
                  <a:tcPr marL="68580" marR="68580" marT="34290" marB="34290"/>
                </a:tc>
                <a:tc>
                  <a:txBody>
                    <a:bodyPr/>
                    <a:lstStyle/>
                    <a:p>
                      <a:r>
                        <a:rPr lang="fr-FR" sz="1400" dirty="0" err="1" smtClean="0"/>
                        <a:t>Vor Quotenmilch</a:t>
                      </a:r>
                      <a:endParaRPr lang="fr-FR" sz="1400" dirty="0"/>
                    </a:p>
                  </a:txBody>
                  <a:tcPr marL="68580" marR="68580" marT="34290" marB="34290"/>
                </a:tc>
                <a:tc>
                  <a:txBody>
                    <a:bodyPr/>
                    <a:lstStyle/>
                    <a:p>
                      <a:r>
                        <a:rPr lang="fr-FR" sz="1400" dirty="0" smtClean="0"/>
                        <a:t>2017</a:t>
                      </a:r>
                      <a:endParaRPr lang="fr-FR" sz="1400" dirty="0"/>
                    </a:p>
                  </a:txBody>
                  <a:tcPr marL="68580" marR="68580" marT="34290" marB="34290"/>
                </a:tc>
                <a:tc>
                  <a:txBody>
                    <a:bodyPr/>
                    <a:lstStyle/>
                    <a:p>
                      <a:r>
                        <a:rPr lang="fr-FR" sz="1400" dirty="0" err="1" smtClean="0"/>
                        <a:t>Hauptrassen</a:t>
                      </a:r>
                      <a:endParaRPr lang="fr-FR" sz="1400" dirty="0"/>
                    </a:p>
                  </a:txBody>
                  <a:tcPr marL="68580" marR="68580" marT="34290" marB="34290"/>
                </a:tc>
                <a:tc>
                  <a:txBody>
                    <a:bodyPr/>
                    <a:lstStyle/>
                    <a:p>
                      <a:r>
                        <a:rPr lang="fr-FR" sz="1400" dirty="0" err="1" smtClean="0"/>
                        <a:t>Sekundäre</a:t>
                      </a:r>
                      <a:r>
                        <a:rPr lang="fr-FR" sz="1400" baseline="0" dirty="0" err="1" smtClean="0"/>
                        <a:t> Rassen</a:t>
                      </a:r>
                      <a:endParaRPr lang="fr-FR" sz="1400" dirty="0"/>
                    </a:p>
                  </a:txBody>
                  <a:tcPr marL="68580" marR="68580" marT="34290" marB="34290"/>
                </a:tc>
                <a:extLst>
                  <a:ext uri="{0D108BD9-81ED-4DB2-BD59-A6C34878D82A}">
                    <a16:rowId xmlns:a16="http://schemas.microsoft.com/office/drawing/2014/main" val="10000"/>
                  </a:ext>
                </a:extLst>
              </a:tr>
              <a:tr h="278130">
                <a:tc>
                  <a:txBody>
                    <a:bodyPr/>
                    <a:lstStyle/>
                    <a:p>
                      <a:r>
                        <a:rPr lang="fr-FR" sz="1400" dirty="0" err="1" smtClean="0"/>
                        <a:t>Milchkühe</a:t>
                      </a:r>
                      <a:endParaRPr lang="fr-FR" sz="1400" dirty="0"/>
                    </a:p>
                  </a:txBody>
                  <a:tcPr marL="68580" marR="68580" marT="34290" marB="34290"/>
                </a:tc>
                <a:tc>
                  <a:txBody>
                    <a:bodyPr/>
                    <a:lstStyle/>
                    <a:p>
                      <a:r>
                        <a:rPr lang="fr-FR" sz="1400" dirty="0" smtClean="0"/>
                        <a:t>7,2 Millionen </a:t>
                      </a:r>
                      <a:r>
                        <a:rPr lang="fr-FR" sz="1400" dirty="0" err="1" smtClean="0"/>
                        <a:t>Kühe</a:t>
                      </a:r>
                      <a:endParaRPr lang="fr-FR" sz="1400" dirty="0"/>
                    </a:p>
                  </a:txBody>
                  <a:tcPr marL="68580" marR="68580" marT="34290" marB="34290"/>
                </a:tc>
                <a:tc>
                  <a:txBody>
                    <a:bodyPr/>
                    <a:lstStyle/>
                    <a:p>
                      <a:r>
                        <a:rPr lang="fr-FR" sz="1400" dirty="0" smtClean="0"/>
                        <a:t>3,8 Mio.</a:t>
                      </a:r>
                      <a:endParaRPr lang="fr-FR" sz="1400" dirty="0"/>
                    </a:p>
                  </a:txBody>
                  <a:tcPr marL="68580" marR="68580" marT="34290" marB="34290"/>
                </a:tc>
                <a:tc>
                  <a:txBody>
                    <a:bodyPr/>
                    <a:lstStyle/>
                    <a:p>
                      <a:r>
                        <a:rPr lang="fr-FR" sz="1400" dirty="0" err="1" smtClean="0"/>
                        <a:t>Prim'Holstein</a:t>
                      </a:r>
                      <a:endParaRPr lang="fr-FR" sz="1400" dirty="0"/>
                    </a:p>
                  </a:txBody>
                  <a:tcPr marL="68580" marR="68580" marT="34290" marB="34290"/>
                </a:tc>
                <a:tc>
                  <a:txBody>
                    <a:bodyPr/>
                    <a:lstStyle/>
                    <a:p>
                      <a:r>
                        <a:rPr lang="fr-FR" sz="1400" dirty="0" err="1" smtClean="0"/>
                        <a:t>Montbeliard</a:t>
                      </a:r>
                      <a:r>
                        <a:rPr lang="fr-FR" sz="1400" dirty="0" smtClean="0"/>
                        <a:t>, Normand</a:t>
                      </a:r>
                      <a:endParaRPr lang="fr-FR" sz="1400" dirty="0"/>
                    </a:p>
                  </a:txBody>
                  <a:tcPr marL="68580" marR="68580" marT="34290" marB="34290"/>
                </a:tc>
                <a:extLst>
                  <a:ext uri="{0D108BD9-81ED-4DB2-BD59-A6C34878D82A}">
                    <a16:rowId xmlns:a16="http://schemas.microsoft.com/office/drawing/2014/main" val="10001"/>
                  </a:ext>
                </a:extLst>
              </a:tr>
              <a:tr h="377190">
                <a:tc>
                  <a:txBody>
                    <a:bodyPr/>
                    <a:lstStyle/>
                    <a:p>
                      <a:r>
                        <a:rPr lang="fr-FR" sz="1400" dirty="0" err="1" smtClean="0"/>
                        <a:t>Rindfleisch</a:t>
                      </a:r>
                      <a:endParaRPr lang="fr-FR" sz="1400" dirty="0"/>
                    </a:p>
                  </a:txBody>
                  <a:tcPr marL="68580" marR="68580" marT="34290" marB="34290"/>
                </a:tc>
                <a:tc>
                  <a:txBody>
                    <a:bodyPr/>
                    <a:lstStyle/>
                    <a:p>
                      <a:r>
                        <a:rPr lang="fr-FR" sz="1400" dirty="0" smtClean="0"/>
                        <a:t>2,9 Millionen </a:t>
                      </a:r>
                      <a:r>
                        <a:rPr lang="fr-FR" sz="1400" dirty="0" err="1" smtClean="0"/>
                        <a:t>Kühe</a:t>
                      </a:r>
                      <a:endParaRPr lang="fr-FR" sz="1400" dirty="0"/>
                    </a:p>
                  </a:txBody>
                  <a:tcPr marL="68580" marR="68580" marT="34290" marB="34290"/>
                </a:tc>
                <a:tc>
                  <a:txBody>
                    <a:bodyPr/>
                    <a:lstStyle/>
                    <a:p>
                      <a:r>
                        <a:rPr lang="fr-FR" sz="1400" dirty="0" smtClean="0"/>
                        <a:t>4 Millionen</a:t>
                      </a:r>
                      <a:endParaRPr lang="fr-FR" sz="1400" dirty="0"/>
                    </a:p>
                  </a:txBody>
                  <a:tcPr marL="68580" marR="68580" marT="34290" marB="34290"/>
                </a:tc>
                <a:tc>
                  <a:txBody>
                    <a:bodyPr/>
                    <a:lstStyle/>
                    <a:p>
                      <a:r>
                        <a:rPr lang="fr-FR" sz="1400" dirty="0" smtClean="0"/>
                        <a:t>Charolais, Limousine</a:t>
                      </a:r>
                      <a:endParaRPr lang="fr-FR" sz="1400" dirty="0"/>
                    </a:p>
                  </a:txBody>
                  <a:tcPr marL="68580" marR="68580" marT="34290" marB="34290"/>
                </a:tc>
                <a:tc>
                  <a:txBody>
                    <a:bodyPr/>
                    <a:lstStyle/>
                    <a:p>
                      <a:r>
                        <a:rPr lang="fr-FR" sz="1400" dirty="0" smtClean="0"/>
                        <a:t>Blond</a:t>
                      </a:r>
                      <a:r>
                        <a:rPr lang="fr-FR" sz="1400" baseline="0" dirty="0" smtClean="0"/>
                        <a:t> d'Aquitaine, Salers, Aubrac</a:t>
                      </a:r>
                      <a:endParaRPr lang="fr-FR" sz="1400" dirty="0"/>
                    </a:p>
                  </a:txBody>
                  <a:tcPr marL="68580" marR="68580" marT="34290" marB="34290"/>
                </a:tc>
                <a:extLst>
                  <a:ext uri="{0D108BD9-81ED-4DB2-BD59-A6C34878D82A}">
                    <a16:rowId xmlns:a16="http://schemas.microsoft.com/office/drawing/2014/main" val="10002"/>
                  </a:ext>
                </a:extLst>
              </a:tr>
            </a:tbl>
          </a:graphicData>
        </a:graphic>
      </p:graphicFrame>
      <p:sp>
        <p:nvSpPr>
          <p:cNvPr id="5" name="ZoneTexte 4"/>
          <p:cNvSpPr txBox="1"/>
          <p:nvPr/>
        </p:nvSpPr>
        <p:spPr>
          <a:xfrm>
            <a:off x="609600" y="3779044"/>
            <a:ext cx="3267702" cy="2031325"/>
          </a:xfrm>
          <a:prstGeom prst="rect">
            <a:avLst/>
          </a:prstGeom>
          <a:noFill/>
          <a:ln>
            <a:solidFill>
              <a:schemeClr val="tx1"/>
            </a:solidFill>
          </a:ln>
        </p:spPr>
        <p:txBody>
          <a:bodyPr wrap="square" rtlCol="0">
            <a:spAutoFit/>
          </a:bodyPr>
          <a:lstStyle/>
          <a:p>
            <a:pPr defTabSz="685800">
              <a:defRPr/>
            </a:pPr>
            <a:r>
              <a:rPr lang="fr-FR" b="1" dirty="0">
                <a:solidFill>
                  <a:prstClr val="black"/>
                </a:solidFill>
              </a:rPr>
              <a:t>Milchvolumen: </a:t>
            </a:r>
            <a:r>
              <a:rPr lang="fr-FR" dirty="0">
                <a:solidFill>
                  <a:prstClr val="black"/>
                </a:solidFill>
              </a:rPr>
              <a:t>25 Milliarden Liter</a:t>
            </a:r>
          </a:p>
          <a:p>
            <a:pPr defTabSz="685800">
              <a:defRPr/>
            </a:pPr>
            <a:r>
              <a:rPr lang="fr-FR" dirty="0">
                <a:solidFill>
                  <a:prstClr val="black"/>
                </a:solidFill>
              </a:rPr>
              <a:t>20 % Abweichung </a:t>
            </a:r>
            <a:r>
              <a:rPr lang="fr-FR" dirty="0" err="1">
                <a:solidFill>
                  <a:prstClr val="black"/>
                </a:solidFill>
              </a:rPr>
              <a:t>zwischen höchster</a:t>
            </a:r>
            <a:r>
              <a:rPr lang="fr-FR" dirty="0">
                <a:solidFill>
                  <a:prstClr val="black"/>
                </a:solidFill>
              </a:rPr>
              <a:t> und </a:t>
            </a:r>
            <a:r>
              <a:rPr lang="fr-FR" dirty="0" err="1">
                <a:solidFill>
                  <a:prstClr val="black"/>
                </a:solidFill>
              </a:rPr>
              <a:t>niedrigster Monatslieferung</a:t>
            </a:r>
            <a:endParaRPr lang="fr-FR" dirty="0">
              <a:solidFill>
                <a:prstClr val="black"/>
              </a:solidFill>
            </a:endParaRPr>
          </a:p>
          <a:p>
            <a:pPr defTabSz="685800">
              <a:defRPr/>
            </a:pPr>
            <a:r>
              <a:rPr lang="fr-FR" dirty="0">
                <a:solidFill>
                  <a:prstClr val="black"/>
                </a:solidFill>
              </a:rPr>
              <a:t>Im </a:t>
            </a:r>
            <a:r>
              <a:rPr lang="fr-FR" dirty="0" err="1">
                <a:solidFill>
                  <a:prstClr val="black"/>
                </a:solidFill>
              </a:rPr>
              <a:t>Jahr</a:t>
            </a:r>
            <a:r>
              <a:rPr lang="fr-FR" dirty="0">
                <a:solidFill>
                  <a:prstClr val="black"/>
                </a:solidFill>
              </a:rPr>
              <a:t> 2019 </a:t>
            </a:r>
            <a:r>
              <a:rPr lang="fr-FR" dirty="0" err="1">
                <a:solidFill>
                  <a:prstClr val="black"/>
                </a:solidFill>
              </a:rPr>
              <a:t>werden</a:t>
            </a:r>
            <a:r>
              <a:rPr lang="fr-FR" dirty="0">
                <a:solidFill>
                  <a:prstClr val="black"/>
                </a:solidFill>
              </a:rPr>
              <a:t> 1 </a:t>
            </a:r>
            <a:r>
              <a:rPr lang="fr-FR" dirty="0" err="1" smtClean="0">
                <a:solidFill>
                  <a:prstClr val="black"/>
                </a:solidFill>
              </a:rPr>
              <a:t>Milliarde</a:t>
            </a:r>
            <a:r>
              <a:rPr lang="fr-FR" dirty="0" smtClean="0">
                <a:solidFill>
                  <a:prstClr val="black"/>
                </a:solidFill>
              </a:rPr>
              <a:t> Liter </a:t>
            </a:r>
            <a:r>
              <a:rPr lang="fr-FR" dirty="0" err="1" smtClean="0">
                <a:solidFill>
                  <a:prstClr val="black"/>
                </a:solidFill>
              </a:rPr>
              <a:t>Biomilch</a:t>
            </a:r>
            <a:r>
              <a:rPr lang="fr-FR" dirty="0" smtClean="0">
                <a:solidFill>
                  <a:prstClr val="black"/>
                </a:solidFill>
              </a:rPr>
              <a:t> </a:t>
            </a:r>
            <a:r>
              <a:rPr lang="fr-FR" dirty="0" err="1">
                <a:solidFill>
                  <a:prstClr val="black"/>
                </a:solidFill>
              </a:rPr>
              <a:t>erwartet</a:t>
            </a:r>
            <a:endParaRPr lang="fr-FR" dirty="0">
              <a:solidFill>
                <a:prstClr val="black"/>
              </a:solidFill>
            </a:endParaRPr>
          </a:p>
        </p:txBody>
      </p:sp>
      <p:sp>
        <p:nvSpPr>
          <p:cNvPr id="6" name="ZoneTexte 5"/>
          <p:cNvSpPr txBox="1"/>
          <p:nvPr/>
        </p:nvSpPr>
        <p:spPr>
          <a:xfrm>
            <a:off x="4572000" y="3779043"/>
            <a:ext cx="3714750" cy="1477328"/>
          </a:xfrm>
          <a:prstGeom prst="rect">
            <a:avLst/>
          </a:prstGeom>
          <a:noFill/>
          <a:ln>
            <a:solidFill>
              <a:schemeClr val="tx1"/>
            </a:solidFill>
          </a:ln>
        </p:spPr>
        <p:txBody>
          <a:bodyPr wrap="square" rtlCol="0">
            <a:spAutoFit/>
          </a:bodyPr>
          <a:lstStyle/>
          <a:p>
            <a:pPr defTabSz="685800">
              <a:defRPr/>
            </a:pPr>
            <a:r>
              <a:rPr lang="fr-FR" b="1" dirty="0" err="1">
                <a:solidFill>
                  <a:prstClr val="black"/>
                </a:solidFill>
              </a:rPr>
              <a:t>Mutterkühe</a:t>
            </a:r>
            <a:r>
              <a:rPr lang="fr-FR" dirty="0">
                <a:solidFill>
                  <a:prstClr val="black"/>
                </a:solidFill>
              </a:rPr>
              <a:t>: 48% </a:t>
            </a:r>
            <a:r>
              <a:rPr lang="fr-FR" dirty="0" smtClean="0">
                <a:solidFill>
                  <a:prstClr val="black"/>
                </a:solidFill>
              </a:rPr>
              <a:t>(ca. 2 Moi. </a:t>
            </a:r>
            <a:r>
              <a:rPr lang="fr-FR" dirty="0" err="1" smtClean="0">
                <a:solidFill>
                  <a:prstClr val="black"/>
                </a:solidFill>
              </a:rPr>
              <a:t>Kphe</a:t>
            </a:r>
            <a:r>
              <a:rPr lang="fr-FR" dirty="0" smtClean="0">
                <a:solidFill>
                  <a:prstClr val="black"/>
                </a:solidFill>
              </a:rPr>
              <a:t>) </a:t>
            </a:r>
            <a:r>
              <a:rPr lang="fr-FR" dirty="0" err="1" smtClean="0">
                <a:solidFill>
                  <a:prstClr val="black"/>
                </a:solidFill>
              </a:rPr>
              <a:t>werden</a:t>
            </a:r>
            <a:r>
              <a:rPr lang="fr-FR" dirty="0" smtClean="0">
                <a:solidFill>
                  <a:prstClr val="black"/>
                </a:solidFill>
              </a:rPr>
              <a:t> </a:t>
            </a:r>
            <a:r>
              <a:rPr lang="fr-FR" dirty="0">
                <a:solidFill>
                  <a:prstClr val="black"/>
                </a:solidFill>
              </a:rPr>
              <a:t>von 21% </a:t>
            </a:r>
            <a:r>
              <a:rPr lang="fr-FR" dirty="0" smtClean="0">
                <a:solidFill>
                  <a:prstClr val="black"/>
                </a:solidFill>
              </a:rPr>
              <a:t>der </a:t>
            </a:r>
            <a:r>
              <a:rPr lang="fr-FR" dirty="0" err="1" smtClean="0">
                <a:solidFill>
                  <a:prstClr val="black"/>
                </a:solidFill>
              </a:rPr>
              <a:t>Halter</a:t>
            </a:r>
            <a:r>
              <a:rPr lang="fr-FR" dirty="0" smtClean="0">
                <a:solidFill>
                  <a:prstClr val="black"/>
                </a:solidFill>
              </a:rPr>
              <a:t> </a:t>
            </a:r>
            <a:r>
              <a:rPr lang="fr-FR" dirty="0" err="1" smtClean="0">
                <a:solidFill>
                  <a:prstClr val="black"/>
                </a:solidFill>
              </a:rPr>
              <a:t>gehalten</a:t>
            </a:r>
            <a:r>
              <a:rPr lang="fr-FR" dirty="0" smtClean="0">
                <a:solidFill>
                  <a:prstClr val="black"/>
                </a:solidFill>
              </a:rPr>
              <a:t> mit </a:t>
            </a:r>
            <a:r>
              <a:rPr lang="fr-FR" dirty="0">
                <a:solidFill>
                  <a:prstClr val="black"/>
                </a:solidFill>
              </a:rPr>
              <a:t>mehr </a:t>
            </a:r>
            <a:r>
              <a:rPr lang="fr-FR" dirty="0" err="1">
                <a:solidFill>
                  <a:prstClr val="black"/>
                </a:solidFill>
              </a:rPr>
              <a:t>als</a:t>
            </a:r>
            <a:r>
              <a:rPr lang="fr-FR" dirty="0">
                <a:solidFill>
                  <a:prstClr val="black"/>
                </a:solidFill>
              </a:rPr>
              <a:t> 70 </a:t>
            </a:r>
            <a:r>
              <a:rPr lang="fr-FR" dirty="0" err="1" smtClean="0">
                <a:solidFill>
                  <a:prstClr val="black"/>
                </a:solidFill>
              </a:rPr>
              <a:t>Kühen</a:t>
            </a:r>
            <a:r>
              <a:rPr lang="fr-FR" dirty="0" smtClean="0">
                <a:solidFill>
                  <a:prstClr val="black"/>
                </a:solidFill>
              </a:rPr>
              <a:t>/</a:t>
            </a:r>
            <a:r>
              <a:rPr lang="fr-FR" dirty="0" err="1" smtClean="0">
                <a:solidFill>
                  <a:prstClr val="black"/>
                </a:solidFill>
              </a:rPr>
              <a:t>Herden</a:t>
            </a:r>
            <a:endParaRPr lang="fr-FR" dirty="0">
              <a:solidFill>
                <a:prstClr val="black"/>
              </a:solidFill>
            </a:endParaRPr>
          </a:p>
          <a:p>
            <a:pPr defTabSz="685800">
              <a:defRPr/>
            </a:pPr>
            <a:r>
              <a:rPr lang="fr-FR" dirty="0">
                <a:solidFill>
                  <a:prstClr val="black"/>
                </a:solidFill>
              </a:rPr>
              <a:t>Hauptproduktion </a:t>
            </a:r>
            <a:r>
              <a:rPr lang="fr-FR" dirty="0" err="1">
                <a:solidFill>
                  <a:prstClr val="black"/>
                </a:solidFill>
              </a:rPr>
              <a:t>Absetzer, die</a:t>
            </a:r>
            <a:r>
              <a:rPr lang="fr-FR" dirty="0">
                <a:solidFill>
                  <a:prstClr val="black"/>
                </a:solidFill>
              </a:rPr>
              <a:t> auf dem </a:t>
            </a:r>
            <a:r>
              <a:rPr lang="fr-FR" dirty="0" err="1">
                <a:solidFill>
                  <a:prstClr val="black"/>
                </a:solidFill>
              </a:rPr>
              <a:t>Markt verkauft werden</a:t>
            </a:r>
            <a:r>
              <a:rPr lang="fr-FR" dirty="0">
                <a:solidFill>
                  <a:prstClr val="black"/>
                </a:solidFill>
              </a:rPr>
              <a:t> (64%)</a:t>
            </a:r>
          </a:p>
        </p:txBody>
      </p:sp>
      <p:sp>
        <p:nvSpPr>
          <p:cNvPr id="7" name="ZoneTexte 6"/>
          <p:cNvSpPr txBox="1"/>
          <p:nvPr/>
        </p:nvSpPr>
        <p:spPr>
          <a:xfrm>
            <a:off x="7139775" y="5656481"/>
            <a:ext cx="1214438" cy="369332"/>
          </a:xfrm>
          <a:prstGeom prst="rect">
            <a:avLst/>
          </a:prstGeom>
          <a:noFill/>
        </p:spPr>
        <p:txBody>
          <a:bodyPr wrap="square" rtlCol="0">
            <a:spAutoFit/>
          </a:bodyPr>
          <a:lstStyle/>
          <a:p>
            <a:pPr defTabSz="685800">
              <a:defRPr/>
            </a:pPr>
            <a:r>
              <a:rPr lang="fr-FR" sz="900" dirty="0">
                <a:solidFill>
                  <a:prstClr val="black"/>
                </a:solidFill>
              </a:rPr>
              <a:t>Quelle: GEB - Institut de l'Elevage, 2018</a:t>
            </a:r>
          </a:p>
        </p:txBody>
      </p:sp>
    </p:spTree>
    <p:extLst>
      <p:ext uri="{BB962C8B-B14F-4D97-AF65-F5344CB8AC3E}">
        <p14:creationId xmlns:p14="http://schemas.microsoft.com/office/powerpoint/2010/main" val="1163120488"/>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62994" y="392112"/>
            <a:ext cx="7886700" cy="739775"/>
          </a:xfrm>
          <a:prstGeom prst="rect">
            <a:avLst/>
          </a:prstGeom>
        </p:spPr>
        <p:txBody>
          <a:bodyPr>
            <a:normAutofit/>
          </a:bodyPr>
          <a:lstStyle/>
          <a:p>
            <a:pPr algn="l"/>
            <a:r>
              <a:rPr lang="fr-FR" sz="2000" dirty="0">
                <a:solidFill>
                  <a:schemeClr val="tx1"/>
                </a:solidFill>
              </a:rPr>
              <a:t>Klassifizierung des französischen Milchsystems </a:t>
            </a:r>
            <a:r>
              <a:rPr lang="fr-FR" sz="2000" dirty="0" err="1">
                <a:solidFill>
                  <a:schemeClr val="tx1"/>
                </a:solidFill>
              </a:rPr>
              <a:t>von Kühen</a:t>
            </a:r>
            <a:endParaRPr lang="fr-FR" sz="2000" dirty="0">
              <a:solidFill>
                <a:schemeClr val="tx1"/>
              </a:solidFill>
            </a:endParaRPr>
          </a:p>
        </p:txBody>
      </p:sp>
      <p:pic>
        <p:nvPicPr>
          <p:cNvPr id="4" name="Afbeelding 1"/>
          <p:cNvPicPr>
            <a:picLocks noGrp="1"/>
          </p:cNvPicPr>
          <p:nvPr>
            <p:ph idx="4294967295"/>
          </p:nvPr>
        </p:nvPicPr>
        <p:blipFill>
          <a:blip r:embed="rId2" cstate="print">
            <a:extLst>
              <a:ext uri="{28A0092B-C50C-407E-A947-70E740481C1C}">
                <a14:useLocalDpi xmlns:a14="http://schemas.microsoft.com/office/drawing/2010/main"/>
              </a:ext>
            </a:extLst>
          </a:blip>
          <a:srcRect/>
          <a:stretch>
            <a:fillRect/>
          </a:stretch>
        </p:blipFill>
        <p:spPr bwMode="auto">
          <a:xfrm>
            <a:off x="371260" y="1265035"/>
            <a:ext cx="8518358" cy="4737207"/>
          </a:xfrm>
          <a:prstGeom prst="rect">
            <a:avLst/>
          </a:prstGeom>
          <a:noFill/>
        </p:spPr>
      </p:pic>
    </p:spTree>
    <p:extLst>
      <p:ext uri="{BB962C8B-B14F-4D97-AF65-F5344CB8AC3E}">
        <p14:creationId xmlns:p14="http://schemas.microsoft.com/office/powerpoint/2010/main" val="564983991"/>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42790" y="628122"/>
            <a:ext cx="7886700" cy="1325563"/>
          </a:xfrm>
          <a:prstGeom prst="rect">
            <a:avLst/>
          </a:prstGeom>
        </p:spPr>
        <p:txBody>
          <a:bodyPr>
            <a:normAutofit/>
          </a:bodyPr>
          <a:lstStyle/>
          <a:p>
            <a:pPr algn="l"/>
            <a:r>
              <a:rPr lang="fr-FR" sz="2400" b="1" dirty="0" err="1" smtClean="0">
                <a:solidFill>
                  <a:schemeClr val="tx1"/>
                </a:solidFill>
              </a:rPr>
              <a:t>Beweidung</a:t>
            </a:r>
            <a:r>
              <a:rPr lang="fr-FR" sz="2400" b="1" dirty="0" smtClean="0">
                <a:solidFill>
                  <a:schemeClr val="tx1"/>
                </a:solidFill>
              </a:rPr>
              <a:t> </a:t>
            </a:r>
            <a:r>
              <a:rPr lang="fr-FR" sz="2400" b="1" dirty="0" err="1" smtClean="0">
                <a:solidFill>
                  <a:schemeClr val="tx1"/>
                </a:solidFill>
              </a:rPr>
              <a:t>im</a:t>
            </a:r>
            <a:r>
              <a:rPr lang="fr-FR" sz="2400" b="1" dirty="0" smtClean="0">
                <a:solidFill>
                  <a:schemeClr val="tx1"/>
                </a:solidFill>
              </a:rPr>
              <a:t> Verhältnis </a:t>
            </a:r>
            <a:r>
              <a:rPr lang="fr-FR" sz="2400" b="1" dirty="0" err="1" smtClean="0">
                <a:solidFill>
                  <a:schemeClr val="tx1"/>
                </a:solidFill>
              </a:rPr>
              <a:t>zur</a:t>
            </a:r>
            <a:r>
              <a:rPr lang="fr-FR" sz="2400" b="1" dirty="0" smtClean="0">
                <a:solidFill>
                  <a:schemeClr val="tx1"/>
                </a:solidFill>
              </a:rPr>
              <a:t> </a:t>
            </a:r>
            <a:r>
              <a:rPr lang="fr-FR" sz="2400" b="1" dirty="0" err="1" smtClean="0">
                <a:solidFill>
                  <a:schemeClr val="tx1"/>
                </a:solidFill>
              </a:rPr>
              <a:t>Futterration</a:t>
            </a:r>
            <a:r>
              <a:rPr lang="fr-FR" sz="2400" b="1" dirty="0" smtClean="0">
                <a:solidFill>
                  <a:schemeClr val="tx1"/>
                </a:solidFill>
              </a:rPr>
              <a:t> </a:t>
            </a:r>
            <a:endParaRPr lang="fr-FR" sz="2400" b="1" dirty="0">
              <a:solidFill>
                <a:schemeClr val="tx1"/>
              </a:solidFill>
            </a:endParaRPr>
          </a:p>
        </p:txBody>
      </p:sp>
      <p:grpSp>
        <p:nvGrpSpPr>
          <p:cNvPr id="30" name="Gruppieren 29"/>
          <p:cNvGrpSpPr/>
          <p:nvPr/>
        </p:nvGrpSpPr>
        <p:grpSpPr>
          <a:xfrm>
            <a:off x="57388" y="1505666"/>
            <a:ext cx="8930602" cy="4267070"/>
            <a:chOff x="57388" y="1505666"/>
            <a:chExt cx="8930602" cy="4267070"/>
          </a:xfrm>
        </p:grpSpPr>
        <p:grpSp>
          <p:nvGrpSpPr>
            <p:cNvPr id="4" name="Groupe 3"/>
            <p:cNvGrpSpPr/>
            <p:nvPr/>
          </p:nvGrpSpPr>
          <p:grpSpPr>
            <a:xfrm>
              <a:off x="80187" y="1564298"/>
              <a:ext cx="3669468" cy="3757761"/>
              <a:chOff x="-436837" y="0"/>
              <a:chExt cx="4660857" cy="3023870"/>
            </a:xfrm>
          </p:grpSpPr>
          <p:grpSp>
            <p:nvGrpSpPr>
              <p:cNvPr id="5" name="Groupe 4"/>
              <p:cNvGrpSpPr/>
              <p:nvPr/>
            </p:nvGrpSpPr>
            <p:grpSpPr>
              <a:xfrm>
                <a:off x="-436837" y="1291347"/>
                <a:ext cx="919120" cy="1494479"/>
                <a:chOff x="-436837" y="-4053"/>
                <a:chExt cx="919120" cy="1494479"/>
              </a:xfrm>
            </p:grpSpPr>
            <p:sp>
              <p:nvSpPr>
                <p:cNvPr id="7" name="Zone de texte 40"/>
                <p:cNvSpPr txBox="1"/>
                <p:nvPr/>
              </p:nvSpPr>
              <p:spPr>
                <a:xfrm>
                  <a:off x="-381717" y="-4053"/>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defRPr/>
                  </a:pPr>
                  <a:r>
                    <a:rPr lang="fr-FR" sz="750" b="1" dirty="0">
                      <a:solidFill>
                        <a:prstClr val="black"/>
                      </a:solidFill>
                      <a:ea typeface="Calibri" panose="020F0502020204030204" pitchFamily="34" charset="0"/>
                      <a:cs typeface="Times New Roman" panose="02020603050405020304" pitchFamily="18" charset="0"/>
                    </a:rPr>
                    <a:t>&gt;= 0,8 ha</a:t>
                  </a:r>
                  <a:endParaRPr lang="fr-FR" sz="1350" dirty="0">
                    <a:solidFill>
                      <a:prstClr val="black"/>
                    </a:solidFill>
                    <a:ea typeface="Calibri" panose="020F0502020204030204" pitchFamily="34" charset="0"/>
                    <a:cs typeface="Times New Roman" panose="02020603050405020304" pitchFamily="18" charset="0"/>
                  </a:endParaRPr>
                </a:p>
              </p:txBody>
            </p:sp>
            <p:sp>
              <p:nvSpPr>
                <p:cNvPr id="8" name="Zone de texte 41"/>
                <p:cNvSpPr txBox="1"/>
                <p:nvPr/>
              </p:nvSpPr>
              <p:spPr>
                <a:xfrm>
                  <a:off x="-394100" y="126468"/>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defRPr/>
                  </a:pPr>
                  <a:r>
                    <a:rPr lang="fr-FR" sz="750" b="1" dirty="0">
                      <a:solidFill>
                        <a:prstClr val="black"/>
                      </a:solidFill>
                      <a:ea typeface="Calibri" panose="020F0502020204030204" pitchFamily="34" charset="0"/>
                      <a:cs typeface="Times New Roman" panose="02020603050405020304" pitchFamily="18" charset="0"/>
                    </a:rPr>
                    <a:t>0,6 - 0,8 Hektar</a:t>
                  </a:r>
                  <a:endParaRPr lang="fr-FR" sz="1350" dirty="0">
                    <a:solidFill>
                      <a:prstClr val="black"/>
                    </a:solidFill>
                    <a:ea typeface="Calibri" panose="020F0502020204030204" pitchFamily="34" charset="0"/>
                    <a:cs typeface="Times New Roman" panose="02020603050405020304" pitchFamily="18" charset="0"/>
                  </a:endParaRPr>
                </a:p>
              </p:txBody>
            </p:sp>
            <p:sp>
              <p:nvSpPr>
                <p:cNvPr id="9" name="Zone de texte 42"/>
                <p:cNvSpPr txBox="1"/>
                <p:nvPr/>
              </p:nvSpPr>
              <p:spPr>
                <a:xfrm>
                  <a:off x="-394100" y="264875"/>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defRPr/>
                  </a:pPr>
                  <a:r>
                    <a:rPr lang="fr-FR" sz="750" b="1" dirty="0">
                      <a:solidFill>
                        <a:prstClr val="black"/>
                      </a:solidFill>
                      <a:ea typeface="Calibri" panose="020F0502020204030204" pitchFamily="34" charset="0"/>
                      <a:cs typeface="Times New Roman" panose="02020603050405020304" pitchFamily="18" charset="0"/>
                    </a:rPr>
                    <a:t>0,4 - 0,6 Hektar</a:t>
                  </a:r>
                  <a:endParaRPr lang="fr-FR" sz="1350" dirty="0">
                    <a:solidFill>
                      <a:prstClr val="black"/>
                    </a:solidFill>
                    <a:ea typeface="Calibri" panose="020F0502020204030204" pitchFamily="34" charset="0"/>
                    <a:cs typeface="Times New Roman" panose="02020603050405020304" pitchFamily="18" charset="0"/>
                  </a:endParaRPr>
                </a:p>
              </p:txBody>
            </p:sp>
            <p:sp>
              <p:nvSpPr>
                <p:cNvPr id="10" name="Zone de texte 43"/>
                <p:cNvSpPr txBox="1"/>
                <p:nvPr/>
              </p:nvSpPr>
              <p:spPr>
                <a:xfrm>
                  <a:off x="-394100" y="506175"/>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defRPr/>
                  </a:pPr>
                  <a:r>
                    <a:rPr lang="fr-FR" sz="750" b="1" dirty="0">
                      <a:solidFill>
                        <a:prstClr val="black"/>
                      </a:solidFill>
                      <a:ea typeface="Calibri" panose="020F0502020204030204" pitchFamily="34" charset="0"/>
                      <a:cs typeface="Times New Roman" panose="02020603050405020304" pitchFamily="18" charset="0"/>
                    </a:rPr>
                    <a:t>0,2 - 0,4 Hektar</a:t>
                  </a:r>
                  <a:endParaRPr lang="fr-FR" sz="1350" dirty="0">
                    <a:solidFill>
                      <a:prstClr val="black"/>
                    </a:solidFill>
                    <a:ea typeface="Calibri" panose="020F0502020204030204" pitchFamily="34" charset="0"/>
                    <a:cs typeface="Times New Roman" panose="02020603050405020304" pitchFamily="18" charset="0"/>
                  </a:endParaRPr>
                </a:p>
              </p:txBody>
            </p:sp>
            <p:sp>
              <p:nvSpPr>
                <p:cNvPr id="11" name="Zone de texte 44"/>
                <p:cNvSpPr txBox="1"/>
                <p:nvPr/>
              </p:nvSpPr>
              <p:spPr>
                <a:xfrm>
                  <a:off x="-420046" y="779226"/>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defRPr/>
                  </a:pPr>
                  <a:r>
                    <a:rPr lang="fr-FR" sz="750" b="1" dirty="0">
                      <a:solidFill>
                        <a:prstClr val="black"/>
                      </a:solidFill>
                      <a:ea typeface="Calibri" panose="020F0502020204030204" pitchFamily="34" charset="0"/>
                      <a:cs typeface="Times New Roman" panose="02020603050405020304" pitchFamily="18" charset="0"/>
                    </a:rPr>
                    <a:t>0,1 - 0,2 ha</a:t>
                  </a:r>
                  <a:endParaRPr lang="fr-FR" sz="1350" dirty="0">
                    <a:solidFill>
                      <a:prstClr val="black"/>
                    </a:solidFill>
                    <a:ea typeface="Calibri" panose="020F0502020204030204" pitchFamily="34" charset="0"/>
                    <a:cs typeface="Times New Roman" panose="02020603050405020304" pitchFamily="18" charset="0"/>
                  </a:endParaRPr>
                </a:p>
              </p:txBody>
            </p:sp>
            <p:sp>
              <p:nvSpPr>
                <p:cNvPr id="12" name="Zone de texte 45"/>
                <p:cNvSpPr txBox="1"/>
                <p:nvPr/>
              </p:nvSpPr>
              <p:spPr>
                <a:xfrm>
                  <a:off x="-436837" y="1019948"/>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defRPr/>
                  </a:pPr>
                  <a:r>
                    <a:rPr lang="fr-FR" sz="750" b="1" dirty="0">
                      <a:solidFill>
                        <a:prstClr val="black"/>
                      </a:solidFill>
                      <a:ea typeface="Calibri" panose="020F0502020204030204" pitchFamily="34" charset="0"/>
                      <a:cs typeface="Times New Roman" panose="02020603050405020304" pitchFamily="18" charset="0"/>
                    </a:rPr>
                    <a:t>0 - 0,1 ha</a:t>
                  </a:r>
                  <a:endParaRPr lang="fr-FR" sz="1350" dirty="0">
                    <a:solidFill>
                      <a:prstClr val="black"/>
                    </a:solidFill>
                    <a:ea typeface="Calibri" panose="020F0502020204030204" pitchFamily="34" charset="0"/>
                    <a:cs typeface="Times New Roman" panose="02020603050405020304" pitchFamily="18" charset="0"/>
                  </a:endParaRPr>
                </a:p>
              </p:txBody>
            </p:sp>
            <p:sp>
              <p:nvSpPr>
                <p:cNvPr id="13" name="Zone de texte 46"/>
                <p:cNvSpPr txBox="1"/>
                <p:nvPr/>
              </p:nvSpPr>
              <p:spPr>
                <a:xfrm>
                  <a:off x="-420046" y="1293576"/>
                  <a:ext cx="864000" cy="1968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defRPr/>
                  </a:pPr>
                  <a:r>
                    <a:rPr lang="fr-FR" sz="750" b="1" dirty="0">
                      <a:solidFill>
                        <a:prstClr val="black"/>
                      </a:solidFill>
                      <a:ea typeface="Calibri" panose="020F0502020204030204" pitchFamily="34" charset="0"/>
                      <a:cs typeface="Times New Roman" panose="02020603050405020304" pitchFamily="18" charset="0"/>
                    </a:rPr>
                    <a:t>Keine </a:t>
                  </a:r>
                  <a:r>
                    <a:rPr lang="fr-FR" sz="750" b="1" dirty="0" err="1">
                      <a:solidFill>
                        <a:prstClr val="black"/>
                      </a:solidFill>
                      <a:ea typeface="Calibri" panose="020F0502020204030204" pitchFamily="34" charset="0"/>
                      <a:cs typeface="Times New Roman" panose="02020603050405020304" pitchFamily="18" charset="0"/>
                    </a:rPr>
                    <a:t>Beweidung</a:t>
                  </a:r>
                  <a:endParaRPr lang="fr-FR" sz="1350" dirty="0">
                    <a:solidFill>
                      <a:prstClr val="black"/>
                    </a:solidFill>
                    <a:ea typeface="Calibri" panose="020F0502020204030204" pitchFamily="34" charset="0"/>
                    <a:cs typeface="Times New Roman" panose="02020603050405020304" pitchFamily="18" charset="0"/>
                  </a:endParaRPr>
                </a:p>
              </p:txBody>
            </p:sp>
          </p:grpSp>
          <p:pic>
            <p:nvPicPr>
              <p:cNvPr id="6" name="Ima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08000" y="0"/>
                <a:ext cx="3716020" cy="3023870"/>
              </a:xfrm>
              <a:prstGeom prst="rect">
                <a:avLst/>
              </a:prstGeom>
              <a:ln>
                <a:noFill/>
              </a:ln>
              <a:extLst>
                <a:ext uri="{53640926-AAD7-44D8-BBD7-CCE9431645EC}">
                  <a14:shadowObscured xmlns:a14="http://schemas.microsoft.com/office/drawing/2010/main"/>
                </a:ext>
              </a:extLst>
            </p:spPr>
          </p:pic>
        </p:grpSp>
        <p:grpSp>
          <p:nvGrpSpPr>
            <p:cNvPr id="18" name="Groupe 17"/>
            <p:cNvGrpSpPr/>
            <p:nvPr/>
          </p:nvGrpSpPr>
          <p:grpSpPr>
            <a:xfrm>
              <a:off x="3771901" y="1595044"/>
              <a:ext cx="4923591" cy="3609886"/>
              <a:chOff x="5029200" y="1857375"/>
              <a:chExt cx="6324599" cy="3955010"/>
            </a:xfrm>
          </p:grpSpPr>
          <p:pic>
            <p:nvPicPr>
              <p:cNvPr id="14" name="Image 13"/>
              <p:cNvPicPr/>
              <p:nvPr/>
            </p:nvPicPr>
            <p:blipFill>
              <a:blip r:embed="rId3"/>
              <a:stretch>
                <a:fillRect/>
              </a:stretch>
            </p:blipFill>
            <p:spPr>
              <a:xfrm>
                <a:off x="5029200" y="1857375"/>
                <a:ext cx="6324599" cy="3950335"/>
              </a:xfrm>
              <a:prstGeom prst="rect">
                <a:avLst/>
              </a:prstGeom>
            </p:spPr>
          </p:pic>
          <p:sp>
            <p:nvSpPr>
              <p:cNvPr id="15" name="ZoneTexte 14"/>
              <p:cNvSpPr txBox="1"/>
              <p:nvPr/>
            </p:nvSpPr>
            <p:spPr>
              <a:xfrm>
                <a:off x="5396647" y="5483614"/>
                <a:ext cx="4286251" cy="328771"/>
              </a:xfrm>
              <a:prstGeom prst="rect">
                <a:avLst/>
              </a:prstGeom>
              <a:solidFill>
                <a:schemeClr val="accent4">
                  <a:lumMod val="20000"/>
                  <a:lumOff val="80000"/>
                </a:schemeClr>
              </a:solidFill>
            </p:spPr>
            <p:txBody>
              <a:bodyPr wrap="square" rtlCol="0">
                <a:spAutoFit/>
              </a:bodyPr>
              <a:lstStyle/>
              <a:p>
                <a:pPr defTabSz="685800">
                  <a:defRPr/>
                </a:pPr>
                <a:r>
                  <a:rPr lang="fr-FR" sz="1350" dirty="0">
                    <a:solidFill>
                      <a:prstClr val="black"/>
                    </a:solidFill>
                  </a:rPr>
                  <a:t>J     F    M     A   </a:t>
                </a:r>
                <a:r>
                  <a:rPr lang="fr-FR" sz="1350" dirty="0" smtClean="0">
                    <a:solidFill>
                      <a:prstClr val="black"/>
                    </a:solidFill>
                  </a:rPr>
                  <a:t> </a:t>
                </a:r>
                <a:r>
                  <a:rPr lang="fr-FR" sz="1350" dirty="0">
                    <a:solidFill>
                      <a:prstClr val="black"/>
                    </a:solidFill>
                  </a:rPr>
                  <a:t>M    </a:t>
                </a:r>
                <a:r>
                  <a:rPr lang="fr-FR" sz="1350" dirty="0" smtClean="0">
                    <a:solidFill>
                      <a:prstClr val="black"/>
                    </a:solidFill>
                  </a:rPr>
                  <a:t>J     </a:t>
                </a:r>
                <a:r>
                  <a:rPr lang="fr-FR" sz="1350" dirty="0" err="1">
                    <a:solidFill>
                      <a:prstClr val="black"/>
                    </a:solidFill>
                  </a:rPr>
                  <a:t>J</a:t>
                </a:r>
                <a:r>
                  <a:rPr lang="fr-FR" sz="1350" dirty="0">
                    <a:solidFill>
                      <a:prstClr val="black"/>
                    </a:solidFill>
                  </a:rPr>
                  <a:t> </a:t>
                </a:r>
                <a:r>
                  <a:rPr lang="fr-FR" sz="1350" dirty="0" smtClean="0">
                    <a:solidFill>
                      <a:prstClr val="black"/>
                    </a:solidFill>
                  </a:rPr>
                  <a:t>     A     S    </a:t>
                </a:r>
                <a:r>
                  <a:rPr lang="fr-FR" sz="1350" dirty="0">
                    <a:solidFill>
                      <a:prstClr val="black"/>
                    </a:solidFill>
                  </a:rPr>
                  <a:t>O    </a:t>
                </a:r>
                <a:r>
                  <a:rPr lang="fr-FR" sz="1350" dirty="0" smtClean="0">
                    <a:solidFill>
                      <a:prstClr val="black"/>
                    </a:solidFill>
                  </a:rPr>
                  <a:t>N     D</a:t>
                </a:r>
                <a:endParaRPr lang="fr-FR" sz="1350" dirty="0">
                  <a:solidFill>
                    <a:prstClr val="black"/>
                  </a:solidFill>
                </a:endParaRPr>
              </a:p>
            </p:txBody>
          </p:sp>
          <p:sp>
            <p:nvSpPr>
              <p:cNvPr id="16" name="ZoneTexte 15"/>
              <p:cNvSpPr txBox="1"/>
              <p:nvPr/>
            </p:nvSpPr>
            <p:spPr>
              <a:xfrm>
                <a:off x="9591675" y="2124075"/>
                <a:ext cx="1638300" cy="1508105"/>
              </a:xfrm>
              <a:prstGeom prst="rect">
                <a:avLst/>
              </a:prstGeom>
              <a:solidFill>
                <a:schemeClr val="accent4">
                  <a:lumMod val="20000"/>
                  <a:lumOff val="80000"/>
                </a:schemeClr>
              </a:solidFill>
            </p:spPr>
            <p:txBody>
              <a:bodyPr wrap="square" rtlCol="0">
                <a:spAutoFit/>
              </a:bodyPr>
              <a:lstStyle/>
              <a:p>
                <a:pPr defTabSz="685800">
                  <a:defRPr/>
                </a:pPr>
                <a:r>
                  <a:rPr lang="fr-FR" sz="1350" dirty="0">
                    <a:solidFill>
                      <a:prstClr val="black"/>
                    </a:solidFill>
                  </a:rPr>
                  <a:t>Entwicklung der Milchkuhration </a:t>
                </a:r>
                <a:r>
                  <a:rPr lang="fr-FR" sz="1350" dirty="0" err="1">
                    <a:solidFill>
                      <a:prstClr val="black"/>
                    </a:solidFill>
                  </a:rPr>
                  <a:t>im Laufe</a:t>
                </a:r>
                <a:r>
                  <a:rPr lang="fr-FR" sz="1350" dirty="0">
                    <a:solidFill>
                      <a:prstClr val="black"/>
                    </a:solidFill>
                  </a:rPr>
                  <a:t> des </a:t>
                </a:r>
                <a:r>
                  <a:rPr lang="fr-FR" sz="1350" dirty="0" err="1">
                    <a:solidFill>
                      <a:prstClr val="black"/>
                    </a:solidFill>
                  </a:rPr>
                  <a:t>Jahres</a:t>
                </a:r>
                <a:endParaRPr lang="fr-FR" sz="1350" dirty="0">
                  <a:solidFill>
                    <a:prstClr val="black"/>
                  </a:solidFill>
                </a:endParaRPr>
              </a:p>
            </p:txBody>
          </p:sp>
          <p:sp>
            <p:nvSpPr>
              <p:cNvPr id="17" name="ZoneTexte 16"/>
              <p:cNvSpPr txBox="1"/>
              <p:nvPr/>
            </p:nvSpPr>
            <p:spPr>
              <a:xfrm>
                <a:off x="7133677" y="3730033"/>
                <a:ext cx="1638300" cy="1466827"/>
              </a:xfrm>
              <a:prstGeom prst="rect">
                <a:avLst/>
              </a:prstGeom>
              <a:solidFill>
                <a:schemeClr val="bg1"/>
              </a:solidFill>
            </p:spPr>
            <p:txBody>
              <a:bodyPr wrap="square" rtlCol="0">
                <a:spAutoFit/>
              </a:bodyPr>
              <a:lstStyle/>
              <a:p>
                <a:pPr defTabSz="685800">
                  <a:defRPr/>
                </a:pPr>
                <a:endParaRPr lang="fr-FR" sz="900" dirty="0" smtClean="0">
                  <a:solidFill>
                    <a:prstClr val="black"/>
                  </a:solidFill>
                </a:endParaRPr>
              </a:p>
              <a:p>
                <a:pPr defTabSz="685800">
                  <a:defRPr/>
                </a:pPr>
                <a:r>
                  <a:rPr lang="fr-FR" sz="900" dirty="0" err="1" smtClean="0">
                    <a:solidFill>
                      <a:prstClr val="black"/>
                    </a:solidFill>
                  </a:rPr>
                  <a:t>Weidegras</a:t>
                </a:r>
                <a:endParaRPr lang="fr-FR" sz="900" dirty="0">
                  <a:solidFill>
                    <a:prstClr val="black"/>
                  </a:solidFill>
                </a:endParaRPr>
              </a:p>
              <a:p>
                <a:pPr defTabSz="685800">
                  <a:defRPr/>
                </a:pPr>
                <a:endParaRPr lang="fr-FR" sz="900" dirty="0" smtClean="0">
                  <a:solidFill>
                    <a:prstClr val="black"/>
                  </a:solidFill>
                </a:endParaRPr>
              </a:p>
              <a:p>
                <a:pPr defTabSz="685800">
                  <a:defRPr/>
                </a:pPr>
                <a:r>
                  <a:rPr lang="fr-FR" sz="900" dirty="0" err="1" smtClean="0">
                    <a:solidFill>
                      <a:prstClr val="black"/>
                    </a:solidFill>
                  </a:rPr>
                  <a:t>Sonstiges</a:t>
                </a:r>
                <a:r>
                  <a:rPr lang="fr-FR" sz="900" dirty="0" smtClean="0">
                    <a:solidFill>
                      <a:prstClr val="black"/>
                    </a:solidFill>
                  </a:rPr>
                  <a:t> </a:t>
                </a:r>
                <a:r>
                  <a:rPr lang="fr-FR" sz="900" dirty="0" err="1">
                    <a:solidFill>
                      <a:prstClr val="black"/>
                    </a:solidFill>
                  </a:rPr>
                  <a:t>Futter</a:t>
                </a:r>
                <a:endParaRPr lang="fr-FR" sz="900" dirty="0">
                  <a:solidFill>
                    <a:prstClr val="black"/>
                  </a:solidFill>
                </a:endParaRPr>
              </a:p>
              <a:p>
                <a:pPr defTabSz="685800">
                  <a:defRPr/>
                </a:pPr>
                <a:r>
                  <a:rPr lang="fr-FR" sz="900" dirty="0">
                    <a:solidFill>
                      <a:prstClr val="black"/>
                    </a:solidFill>
                  </a:rPr>
                  <a:t>Heu</a:t>
                </a:r>
              </a:p>
              <a:p>
                <a:pPr defTabSz="685800">
                  <a:defRPr/>
                </a:pPr>
                <a:r>
                  <a:rPr lang="fr-FR" sz="900" dirty="0" err="1">
                    <a:solidFill>
                      <a:prstClr val="black"/>
                    </a:solidFill>
                  </a:rPr>
                  <a:t>Maissilage</a:t>
                </a:r>
                <a:endParaRPr lang="fr-FR" sz="900" dirty="0">
                  <a:solidFill>
                    <a:prstClr val="black"/>
                  </a:solidFill>
                </a:endParaRPr>
              </a:p>
              <a:p>
                <a:pPr defTabSz="685800">
                  <a:defRPr/>
                </a:pPr>
                <a:r>
                  <a:rPr lang="fr-FR" sz="900" dirty="0" err="1">
                    <a:solidFill>
                      <a:prstClr val="black"/>
                    </a:solidFill>
                  </a:rPr>
                  <a:t>Grassilage</a:t>
                </a:r>
                <a:endParaRPr lang="fr-FR" sz="900" dirty="0">
                  <a:solidFill>
                    <a:prstClr val="black"/>
                  </a:solidFill>
                </a:endParaRPr>
              </a:p>
              <a:p>
                <a:pPr defTabSz="685800">
                  <a:defRPr/>
                </a:pPr>
                <a:r>
                  <a:rPr lang="fr-FR" sz="900" dirty="0" err="1">
                    <a:solidFill>
                      <a:prstClr val="black"/>
                    </a:solidFill>
                  </a:rPr>
                  <a:t>Energiekonzentrat</a:t>
                </a:r>
                <a:endParaRPr lang="fr-FR" sz="900" dirty="0">
                  <a:solidFill>
                    <a:prstClr val="black"/>
                  </a:solidFill>
                </a:endParaRPr>
              </a:p>
              <a:p>
                <a:pPr defTabSz="685800">
                  <a:defRPr/>
                </a:pPr>
                <a:r>
                  <a:rPr lang="fr-FR" sz="900" dirty="0" err="1">
                    <a:solidFill>
                      <a:prstClr val="black"/>
                    </a:solidFill>
                  </a:rPr>
                  <a:t>Eiweißkonzentrat</a:t>
                </a:r>
                <a:endParaRPr lang="fr-FR" sz="900" dirty="0">
                  <a:solidFill>
                    <a:prstClr val="black"/>
                  </a:solidFill>
                </a:endParaRPr>
              </a:p>
            </p:txBody>
          </p:sp>
        </p:grpSp>
        <p:sp>
          <p:nvSpPr>
            <p:cNvPr id="19" name="ZoneTexte 18"/>
            <p:cNvSpPr txBox="1"/>
            <p:nvPr/>
          </p:nvSpPr>
          <p:spPr>
            <a:xfrm>
              <a:off x="228307" y="2095373"/>
              <a:ext cx="1090642" cy="830997"/>
            </a:xfrm>
            <a:prstGeom prst="rect">
              <a:avLst/>
            </a:prstGeom>
            <a:noFill/>
          </p:spPr>
          <p:txBody>
            <a:bodyPr wrap="square" rtlCol="0">
              <a:spAutoFit/>
            </a:bodyPr>
            <a:lstStyle/>
            <a:p>
              <a:pPr defTabSz="685800">
                <a:defRPr/>
              </a:pPr>
              <a:r>
                <a:rPr lang="fr-FR" sz="1200" dirty="0">
                  <a:solidFill>
                    <a:prstClr val="black"/>
                  </a:solidFill>
                </a:rPr>
                <a:t>Zugängliche Fläche für die </a:t>
              </a:r>
              <a:r>
                <a:rPr lang="fr-FR" sz="1200" dirty="0" err="1">
                  <a:solidFill>
                    <a:prstClr val="black"/>
                  </a:solidFill>
                </a:rPr>
                <a:t>Beweidung</a:t>
              </a:r>
              <a:r>
                <a:rPr lang="fr-FR" sz="1200" dirty="0">
                  <a:solidFill>
                    <a:prstClr val="black"/>
                  </a:solidFill>
                </a:rPr>
                <a:t> pro </a:t>
              </a:r>
              <a:r>
                <a:rPr lang="fr-FR" sz="1200" dirty="0" err="1">
                  <a:solidFill>
                    <a:prstClr val="black"/>
                  </a:solidFill>
                </a:rPr>
                <a:t>Kuh</a:t>
              </a:r>
              <a:endParaRPr lang="fr-FR" sz="1200" dirty="0">
                <a:solidFill>
                  <a:prstClr val="black"/>
                </a:solidFill>
              </a:endParaRPr>
            </a:p>
          </p:txBody>
        </p:sp>
        <p:sp>
          <p:nvSpPr>
            <p:cNvPr id="20" name="ZoneTexte 19"/>
            <p:cNvSpPr txBox="1"/>
            <p:nvPr/>
          </p:nvSpPr>
          <p:spPr>
            <a:xfrm>
              <a:off x="7450931" y="5403404"/>
              <a:ext cx="1260559" cy="369332"/>
            </a:xfrm>
            <a:prstGeom prst="rect">
              <a:avLst/>
            </a:prstGeom>
            <a:noFill/>
          </p:spPr>
          <p:txBody>
            <a:bodyPr wrap="square" rtlCol="0">
              <a:spAutoFit/>
            </a:bodyPr>
            <a:lstStyle/>
            <a:p>
              <a:pPr defTabSz="685800">
                <a:defRPr/>
              </a:pPr>
              <a:r>
                <a:rPr lang="fr-FR" sz="900" dirty="0">
                  <a:solidFill>
                    <a:prstClr val="black"/>
                  </a:solidFill>
                </a:rPr>
                <a:t>Quelle: Observatorium für Milchviehbetriebe</a:t>
              </a:r>
            </a:p>
          </p:txBody>
        </p:sp>
        <p:sp>
          <p:nvSpPr>
            <p:cNvPr id="3" name="Rechthoek 2"/>
            <p:cNvSpPr/>
            <p:nvPr/>
          </p:nvSpPr>
          <p:spPr>
            <a:xfrm>
              <a:off x="3749655" y="1505666"/>
              <a:ext cx="5160589" cy="3897738"/>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nl-NL">
                <a:solidFill>
                  <a:prstClr val="white"/>
                </a:solidFill>
              </a:endParaRPr>
            </a:p>
          </p:txBody>
        </p:sp>
        <p:sp>
          <p:nvSpPr>
            <p:cNvPr id="21" name="Rechthoek 20"/>
            <p:cNvSpPr/>
            <p:nvPr/>
          </p:nvSpPr>
          <p:spPr>
            <a:xfrm>
              <a:off x="57388" y="1505666"/>
              <a:ext cx="3515760" cy="3897738"/>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nl-NL">
                <a:solidFill>
                  <a:prstClr val="white"/>
                </a:solidFill>
              </a:endParaRPr>
            </a:p>
          </p:txBody>
        </p:sp>
        <p:sp>
          <p:nvSpPr>
            <p:cNvPr id="22" name="Rechteck 21"/>
            <p:cNvSpPr/>
            <p:nvPr/>
          </p:nvSpPr>
          <p:spPr>
            <a:xfrm>
              <a:off x="7441406" y="3404179"/>
              <a:ext cx="960519" cy="261610"/>
            </a:xfrm>
            <a:prstGeom prst="rect">
              <a:avLst/>
            </a:prstGeom>
            <a:solidFill>
              <a:schemeClr val="bg1"/>
            </a:solidFill>
          </p:spPr>
          <p:txBody>
            <a:bodyPr wrap="none">
              <a:spAutoFit/>
            </a:bodyPr>
            <a:lstStyle/>
            <a:p>
              <a:pPr defTabSz="685800">
                <a:defRPr/>
              </a:pPr>
              <a:r>
                <a:rPr lang="fr-FR" sz="1050" dirty="0" err="1">
                  <a:solidFill>
                    <a:prstClr val="black"/>
                  </a:solidFill>
                </a:rPr>
                <a:t>Mineralfutter</a:t>
              </a:r>
              <a:endParaRPr lang="fr-FR" sz="1050" dirty="0">
                <a:solidFill>
                  <a:prstClr val="black"/>
                </a:solidFill>
              </a:endParaRPr>
            </a:p>
          </p:txBody>
        </p:sp>
        <p:sp>
          <p:nvSpPr>
            <p:cNvPr id="23" name="Rechteck 22"/>
            <p:cNvSpPr/>
            <p:nvPr/>
          </p:nvSpPr>
          <p:spPr>
            <a:xfrm>
              <a:off x="7475939" y="3607463"/>
              <a:ext cx="540533" cy="253916"/>
            </a:xfrm>
            <a:prstGeom prst="rect">
              <a:avLst/>
            </a:prstGeom>
            <a:solidFill>
              <a:schemeClr val="bg1"/>
            </a:solidFill>
          </p:spPr>
          <p:txBody>
            <a:bodyPr wrap="none">
              <a:spAutoFit/>
            </a:bodyPr>
            <a:lstStyle/>
            <a:p>
              <a:pPr defTabSz="685800">
                <a:defRPr/>
              </a:pPr>
              <a:r>
                <a:rPr lang="fr-FR" sz="1050" dirty="0" err="1" smtClean="0">
                  <a:solidFill>
                    <a:prstClr val="black"/>
                  </a:solidFill>
                </a:rPr>
                <a:t>Weide</a:t>
              </a:r>
              <a:endParaRPr lang="fr-FR" sz="1050" dirty="0">
                <a:solidFill>
                  <a:prstClr val="black"/>
                </a:solidFill>
              </a:endParaRPr>
            </a:p>
          </p:txBody>
        </p:sp>
        <p:sp>
          <p:nvSpPr>
            <p:cNvPr id="24" name="Rechteck 23"/>
            <p:cNvSpPr/>
            <p:nvPr/>
          </p:nvSpPr>
          <p:spPr>
            <a:xfrm>
              <a:off x="7432756" y="3793589"/>
              <a:ext cx="1555234" cy="253916"/>
            </a:xfrm>
            <a:prstGeom prst="rect">
              <a:avLst/>
            </a:prstGeom>
            <a:solidFill>
              <a:schemeClr val="bg1"/>
            </a:solidFill>
          </p:spPr>
          <p:txBody>
            <a:bodyPr wrap="none">
              <a:spAutoFit/>
            </a:bodyPr>
            <a:lstStyle/>
            <a:p>
              <a:pPr defTabSz="685800">
                <a:defRPr/>
              </a:pPr>
              <a:r>
                <a:rPr lang="fr-FR" sz="1050" dirty="0" err="1" smtClean="0">
                  <a:solidFill>
                    <a:prstClr val="black"/>
                  </a:solidFill>
                </a:rPr>
                <a:t>Grobfutter</a:t>
              </a:r>
              <a:r>
                <a:rPr lang="fr-FR" sz="1050" dirty="0" smtClean="0">
                  <a:solidFill>
                    <a:prstClr val="black"/>
                  </a:solidFill>
                </a:rPr>
                <a:t> </a:t>
              </a:r>
              <a:r>
                <a:rPr lang="fr-FR" sz="1050" dirty="0" err="1" smtClean="0">
                  <a:solidFill>
                    <a:prstClr val="black"/>
                  </a:solidFill>
                </a:rPr>
                <a:t>außer</a:t>
              </a:r>
              <a:r>
                <a:rPr lang="fr-FR" sz="1050" dirty="0" smtClean="0">
                  <a:solidFill>
                    <a:prstClr val="black"/>
                  </a:solidFill>
                </a:rPr>
                <a:t> </a:t>
              </a:r>
              <a:r>
                <a:rPr lang="fr-FR" sz="1050" dirty="0" err="1" smtClean="0">
                  <a:solidFill>
                    <a:prstClr val="black"/>
                  </a:solidFill>
                </a:rPr>
                <a:t>Weide</a:t>
              </a:r>
              <a:endParaRPr lang="fr-FR" sz="1050" dirty="0">
                <a:solidFill>
                  <a:prstClr val="black"/>
                </a:solidFill>
              </a:endParaRPr>
            </a:p>
          </p:txBody>
        </p:sp>
        <p:sp>
          <p:nvSpPr>
            <p:cNvPr id="25" name="Rechteck 24"/>
            <p:cNvSpPr/>
            <p:nvPr/>
          </p:nvSpPr>
          <p:spPr>
            <a:xfrm>
              <a:off x="7458635" y="3968172"/>
              <a:ext cx="405880" cy="253916"/>
            </a:xfrm>
            <a:prstGeom prst="rect">
              <a:avLst/>
            </a:prstGeom>
            <a:solidFill>
              <a:schemeClr val="bg1"/>
            </a:solidFill>
          </p:spPr>
          <p:txBody>
            <a:bodyPr wrap="none">
              <a:spAutoFit/>
            </a:bodyPr>
            <a:lstStyle/>
            <a:p>
              <a:pPr defTabSz="685800">
                <a:defRPr/>
              </a:pPr>
              <a:r>
                <a:rPr lang="fr-FR" sz="1050" dirty="0" smtClean="0">
                  <a:solidFill>
                    <a:prstClr val="black"/>
                  </a:solidFill>
                </a:rPr>
                <a:t>Heu</a:t>
              </a:r>
              <a:endParaRPr lang="fr-FR" sz="1050" dirty="0">
                <a:solidFill>
                  <a:prstClr val="black"/>
                </a:solidFill>
              </a:endParaRPr>
            </a:p>
          </p:txBody>
        </p:sp>
        <p:sp>
          <p:nvSpPr>
            <p:cNvPr id="26" name="Rechteck 25"/>
            <p:cNvSpPr/>
            <p:nvPr/>
          </p:nvSpPr>
          <p:spPr>
            <a:xfrm>
              <a:off x="7449231" y="4125952"/>
              <a:ext cx="1149866" cy="253916"/>
            </a:xfrm>
            <a:prstGeom prst="rect">
              <a:avLst/>
            </a:prstGeom>
            <a:solidFill>
              <a:schemeClr val="bg1"/>
            </a:solidFill>
          </p:spPr>
          <p:txBody>
            <a:bodyPr wrap="square">
              <a:spAutoFit/>
            </a:bodyPr>
            <a:lstStyle/>
            <a:p>
              <a:pPr defTabSz="685800">
                <a:defRPr/>
              </a:pPr>
              <a:r>
                <a:rPr lang="fr-FR" sz="1050" dirty="0" err="1" smtClean="0">
                  <a:solidFill>
                    <a:prstClr val="black"/>
                  </a:solidFill>
                </a:rPr>
                <a:t>Maissilage</a:t>
              </a:r>
              <a:endParaRPr lang="fr-FR" sz="1050" dirty="0">
                <a:solidFill>
                  <a:prstClr val="black"/>
                </a:solidFill>
              </a:endParaRPr>
            </a:p>
          </p:txBody>
        </p:sp>
        <p:sp>
          <p:nvSpPr>
            <p:cNvPr id="27" name="Rechteck 26"/>
            <p:cNvSpPr/>
            <p:nvPr/>
          </p:nvSpPr>
          <p:spPr>
            <a:xfrm>
              <a:off x="7463658" y="4298139"/>
              <a:ext cx="1135439" cy="253916"/>
            </a:xfrm>
            <a:prstGeom prst="rect">
              <a:avLst/>
            </a:prstGeom>
            <a:solidFill>
              <a:schemeClr val="bg1"/>
            </a:solidFill>
          </p:spPr>
          <p:txBody>
            <a:bodyPr wrap="square">
              <a:spAutoFit/>
            </a:bodyPr>
            <a:lstStyle/>
            <a:p>
              <a:pPr defTabSz="685800">
                <a:defRPr/>
              </a:pPr>
              <a:r>
                <a:rPr lang="fr-FR" sz="1050" dirty="0" err="1" smtClean="0">
                  <a:solidFill>
                    <a:prstClr val="black"/>
                  </a:solidFill>
                </a:rPr>
                <a:t>Grassilage</a:t>
              </a:r>
              <a:endParaRPr lang="fr-FR" sz="1050" dirty="0">
                <a:solidFill>
                  <a:prstClr val="black"/>
                </a:solidFill>
              </a:endParaRPr>
            </a:p>
          </p:txBody>
        </p:sp>
        <p:sp>
          <p:nvSpPr>
            <p:cNvPr id="28" name="Rechteck 27"/>
            <p:cNvSpPr/>
            <p:nvPr/>
          </p:nvSpPr>
          <p:spPr>
            <a:xfrm>
              <a:off x="7468160" y="4482522"/>
              <a:ext cx="1169037" cy="253916"/>
            </a:xfrm>
            <a:prstGeom prst="rect">
              <a:avLst/>
            </a:prstGeom>
            <a:solidFill>
              <a:schemeClr val="bg1"/>
            </a:solidFill>
          </p:spPr>
          <p:txBody>
            <a:bodyPr wrap="square">
              <a:spAutoFit/>
            </a:bodyPr>
            <a:lstStyle/>
            <a:p>
              <a:pPr defTabSz="685800">
                <a:defRPr/>
              </a:pPr>
              <a:r>
                <a:rPr lang="fr-FR" sz="1050" dirty="0" err="1" smtClean="0">
                  <a:solidFill>
                    <a:prstClr val="black"/>
                  </a:solidFill>
                </a:rPr>
                <a:t>EnergieKF</a:t>
              </a:r>
              <a:endParaRPr lang="fr-FR" sz="1050" dirty="0">
                <a:solidFill>
                  <a:prstClr val="black"/>
                </a:solidFill>
              </a:endParaRPr>
            </a:p>
          </p:txBody>
        </p:sp>
        <p:sp>
          <p:nvSpPr>
            <p:cNvPr id="29" name="Rechteck 28"/>
            <p:cNvSpPr/>
            <p:nvPr/>
          </p:nvSpPr>
          <p:spPr>
            <a:xfrm>
              <a:off x="7482959" y="4724768"/>
              <a:ext cx="747320" cy="253916"/>
            </a:xfrm>
            <a:prstGeom prst="rect">
              <a:avLst/>
            </a:prstGeom>
            <a:solidFill>
              <a:schemeClr val="bg1"/>
            </a:solidFill>
          </p:spPr>
          <p:txBody>
            <a:bodyPr wrap="none">
              <a:spAutoFit/>
            </a:bodyPr>
            <a:lstStyle/>
            <a:p>
              <a:pPr defTabSz="685800">
                <a:defRPr/>
              </a:pPr>
              <a:r>
                <a:rPr lang="fr-FR" sz="1050" dirty="0" err="1" smtClean="0">
                  <a:solidFill>
                    <a:prstClr val="black"/>
                  </a:solidFill>
                </a:rPr>
                <a:t>Protein</a:t>
              </a:r>
              <a:r>
                <a:rPr lang="fr-FR" sz="1050" dirty="0" smtClean="0">
                  <a:solidFill>
                    <a:prstClr val="black"/>
                  </a:solidFill>
                </a:rPr>
                <a:t> KF</a:t>
              </a:r>
              <a:endParaRPr lang="fr-FR" sz="1050" dirty="0">
                <a:solidFill>
                  <a:prstClr val="black"/>
                </a:solidFill>
              </a:endParaRPr>
            </a:p>
          </p:txBody>
        </p:sp>
      </p:grpSp>
    </p:spTree>
    <p:extLst>
      <p:ext uri="{BB962C8B-B14F-4D97-AF65-F5344CB8AC3E}">
        <p14:creationId xmlns:p14="http://schemas.microsoft.com/office/powerpoint/2010/main" val="6111216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6200" y="1295400"/>
            <a:ext cx="8588776" cy="834391"/>
          </a:xfrm>
        </p:spPr>
        <p:txBody>
          <a:bodyPr/>
          <a:lstStyle/>
          <a:p>
            <a:r>
              <a:rPr lang="en-US" sz="2400" dirty="0">
                <a:solidFill>
                  <a:schemeClr val="tx1"/>
                </a:solidFill>
                <a:latin typeface="+mn-lt"/>
              </a:rPr>
              <a:t>Halbnatürliche Weiden sind artenreicher als </a:t>
            </a:r>
            <a:r>
              <a:rPr lang="en-US" sz="2400" dirty="0" err="1">
                <a:solidFill>
                  <a:schemeClr val="tx1"/>
                </a:solidFill>
                <a:latin typeface="+mn-lt"/>
              </a:rPr>
              <a:t>temporäres</a:t>
            </a:r>
            <a:r>
              <a:rPr lang="en-US" sz="2400" dirty="0">
                <a:solidFill>
                  <a:schemeClr val="tx1"/>
                </a:solidFill>
                <a:latin typeface="+mn-lt"/>
              </a:rPr>
              <a:t> </a:t>
            </a:r>
            <a:r>
              <a:rPr lang="en-US" sz="2400" dirty="0" err="1">
                <a:solidFill>
                  <a:schemeClr val="tx1"/>
                </a:solidFill>
                <a:latin typeface="+mn-lt"/>
              </a:rPr>
              <a:t>Grünland</a:t>
            </a:r>
            <a:endParaRPr lang="es-ES" sz="2400" dirty="0">
              <a:solidFill>
                <a:schemeClr val="tx1"/>
              </a:solidFill>
              <a:latin typeface="+mn-lt"/>
            </a:endParaRPr>
          </a:p>
        </p:txBody>
      </p:sp>
      <p:graphicFrame>
        <p:nvGraphicFramePr>
          <p:cNvPr id="4" name="Tabell 3"/>
          <p:cNvGraphicFramePr>
            <a:graphicFrameLocks noGrp="1"/>
          </p:cNvGraphicFramePr>
          <p:nvPr>
            <p:extLst>
              <p:ext uri="{D42A27DB-BD31-4B8C-83A1-F6EECF244321}">
                <p14:modId xmlns:p14="http://schemas.microsoft.com/office/powerpoint/2010/main" val="1647131461"/>
              </p:ext>
            </p:extLst>
          </p:nvPr>
        </p:nvGraphicFramePr>
        <p:xfrm>
          <a:off x="177895" y="2677046"/>
          <a:ext cx="8734097" cy="2397760"/>
        </p:xfrm>
        <a:graphic>
          <a:graphicData uri="http://schemas.openxmlformats.org/drawingml/2006/table">
            <a:tbl>
              <a:tblPr firstRow="1" firstCol="1" bandRow="1">
                <a:tableStyleId>{F5AB1C69-6EDB-4FF4-983F-18BD219EF322}</a:tableStyleId>
              </a:tblPr>
              <a:tblGrid>
                <a:gridCol w="2917549">
                  <a:extLst>
                    <a:ext uri="{9D8B030D-6E8A-4147-A177-3AD203B41FA5}">
                      <a16:colId xmlns:a16="http://schemas.microsoft.com/office/drawing/2014/main" val="20000"/>
                    </a:ext>
                  </a:extLst>
                </a:gridCol>
                <a:gridCol w="2363893">
                  <a:extLst>
                    <a:ext uri="{9D8B030D-6E8A-4147-A177-3AD203B41FA5}">
                      <a16:colId xmlns:a16="http://schemas.microsoft.com/office/drawing/2014/main" val="20001"/>
                    </a:ext>
                  </a:extLst>
                </a:gridCol>
                <a:gridCol w="3452655">
                  <a:extLst>
                    <a:ext uri="{9D8B030D-6E8A-4147-A177-3AD203B41FA5}">
                      <a16:colId xmlns:a16="http://schemas.microsoft.com/office/drawing/2014/main" val="20002"/>
                    </a:ext>
                  </a:extLst>
                </a:gridCol>
              </a:tblGrid>
              <a:tr h="370840">
                <a:tc>
                  <a:txBody>
                    <a:bodyPr/>
                    <a:lstStyle/>
                    <a:p>
                      <a:r>
                        <a:rPr lang="sv-SE" sz="1800" kern="1200" baseline="0" dirty="0" err="1"/>
                        <a:t>Vegetationstyp</a:t>
                      </a:r>
                      <a:r>
                        <a:rPr lang="sv-SE" sz="1800" kern="1200" baseline="0" dirty="0"/>
                        <a:t> auf naturnahen schwedischen </a:t>
                      </a:r>
                      <a:r>
                        <a:rPr lang="sv-SE" sz="1800" kern="1200" baseline="0" dirty="0" err="1"/>
                        <a:t>Weiden</a:t>
                      </a:r>
                      <a:endParaRPr lang="en-US" sz="1800" b="1" kern="1200" baseline="0" dirty="0">
                        <a:solidFill>
                          <a:schemeClr val="lt1"/>
                        </a:solidFill>
                        <a:latin typeface="+mn-lt"/>
                        <a:ea typeface="+mn-ea"/>
                        <a:cs typeface="+mn-cs"/>
                      </a:endParaRPr>
                    </a:p>
                  </a:txBody>
                  <a:tcPr/>
                </a:tc>
                <a:tc>
                  <a:txBody>
                    <a:bodyPr/>
                    <a:lstStyle/>
                    <a:p>
                      <a:pPr algn="ctr"/>
                      <a:r>
                        <a:rPr lang="sv-SE" sz="1800" baseline="0" dirty="0"/>
                        <a:t>Kräutermasse, kg TM/ha und Saison</a:t>
                      </a:r>
                      <a:endParaRPr lang="en-US" sz="1800" dirty="0"/>
                    </a:p>
                  </a:txBody>
                  <a:tcPr/>
                </a:tc>
                <a:tc>
                  <a:txBody>
                    <a:bodyPr/>
                    <a:lstStyle/>
                    <a:p>
                      <a:pPr algn="ctr"/>
                      <a:r>
                        <a:rPr lang="sv-SE" sz="1800" dirty="0" smtClean="0"/>
                        <a:t>Umsetzbare </a:t>
                      </a:r>
                      <a:r>
                        <a:rPr lang="sv-SE" sz="1800" dirty="0"/>
                        <a:t>Energie, Durchschnitt über die Saison, </a:t>
                      </a:r>
                      <a:r>
                        <a:rPr lang="sv-SE" sz="1800" dirty="0" smtClean="0"/>
                        <a:t>MJ ME/kg</a:t>
                      </a:r>
                      <a:r>
                        <a:rPr lang="sv-SE" sz="1800" baseline="0" dirty="0" smtClean="0"/>
                        <a:t> </a:t>
                      </a:r>
                      <a:r>
                        <a:rPr lang="sv-SE" sz="1800" baseline="0" dirty="0"/>
                        <a:t>TM</a:t>
                      </a:r>
                      <a:endParaRPr lang="en-US" sz="1800" dirty="0"/>
                    </a:p>
                  </a:txBody>
                  <a:tcPr/>
                </a:tc>
                <a:extLst>
                  <a:ext uri="{0D108BD9-81ED-4DB2-BD59-A6C34878D82A}">
                    <a16:rowId xmlns:a16="http://schemas.microsoft.com/office/drawing/2014/main" val="10000"/>
                  </a:ext>
                </a:extLst>
              </a:tr>
              <a:tr h="370840">
                <a:tc>
                  <a:txBody>
                    <a:bodyPr/>
                    <a:lstStyle/>
                    <a:p>
                      <a:r>
                        <a:rPr lang="sv-SE" sz="1800" dirty="0" err="1"/>
                        <a:t>Trocken</a:t>
                      </a:r>
                      <a:endParaRPr lang="en-US" sz="1800" dirty="0"/>
                    </a:p>
                  </a:txBody>
                  <a:tcPr/>
                </a:tc>
                <a:tc>
                  <a:txBody>
                    <a:bodyPr/>
                    <a:lstStyle/>
                    <a:p>
                      <a:pPr algn="ctr"/>
                      <a:r>
                        <a:rPr lang="sv-SE" sz="1800" dirty="0"/>
                        <a:t>1800</a:t>
                      </a:r>
                      <a:endParaRPr lang="en-US" sz="1800" dirty="0"/>
                    </a:p>
                  </a:txBody>
                  <a:tcPr/>
                </a:tc>
                <a:tc>
                  <a:txBody>
                    <a:bodyPr/>
                    <a:lstStyle/>
                    <a:p>
                      <a:pPr algn="ctr"/>
                      <a:r>
                        <a:rPr lang="sv-SE" sz="1800" dirty="0"/>
                        <a:t>9.5</a:t>
                      </a:r>
                      <a:endParaRPr lang="en-US" sz="1800" dirty="0"/>
                    </a:p>
                  </a:txBody>
                  <a:tcPr/>
                </a:tc>
                <a:extLst>
                  <a:ext uri="{0D108BD9-81ED-4DB2-BD59-A6C34878D82A}">
                    <a16:rowId xmlns:a16="http://schemas.microsoft.com/office/drawing/2014/main" val="10001"/>
                  </a:ext>
                </a:extLst>
              </a:tr>
              <a:tr h="370840">
                <a:tc>
                  <a:txBody>
                    <a:bodyPr/>
                    <a:lstStyle/>
                    <a:p>
                      <a:r>
                        <a:rPr lang="sv-SE" sz="1800" dirty="0" smtClean="0"/>
                        <a:t>Mesotrop</a:t>
                      </a:r>
                      <a:endParaRPr lang="en-US" sz="1800" dirty="0"/>
                    </a:p>
                  </a:txBody>
                  <a:tcPr/>
                </a:tc>
                <a:tc>
                  <a:txBody>
                    <a:bodyPr/>
                    <a:lstStyle/>
                    <a:p>
                      <a:pPr algn="ctr"/>
                      <a:r>
                        <a:rPr lang="sv-SE" sz="1800" dirty="0"/>
                        <a:t>3000</a:t>
                      </a:r>
                      <a:endParaRPr lang="en-US" sz="1800" dirty="0"/>
                    </a:p>
                  </a:txBody>
                  <a:tcPr/>
                </a:tc>
                <a:tc>
                  <a:txBody>
                    <a:bodyPr/>
                    <a:lstStyle/>
                    <a:p>
                      <a:pPr algn="ctr"/>
                      <a:r>
                        <a:rPr lang="sv-SE" sz="1800" dirty="0"/>
                        <a:t>9.7</a:t>
                      </a:r>
                      <a:endParaRPr lang="en-US" sz="1800" dirty="0"/>
                    </a:p>
                  </a:txBody>
                  <a:tcPr/>
                </a:tc>
                <a:extLst>
                  <a:ext uri="{0D108BD9-81ED-4DB2-BD59-A6C34878D82A}">
                    <a16:rowId xmlns:a16="http://schemas.microsoft.com/office/drawing/2014/main" val="10002"/>
                  </a:ext>
                </a:extLst>
              </a:tr>
              <a:tr h="370840">
                <a:tc>
                  <a:txBody>
                    <a:bodyPr/>
                    <a:lstStyle/>
                    <a:p>
                      <a:r>
                        <a:rPr lang="sv-SE" sz="1800"/>
                        <a:t>Nass</a:t>
                      </a:r>
                      <a:endParaRPr lang="en-US" sz="1800"/>
                    </a:p>
                  </a:txBody>
                  <a:tcPr/>
                </a:tc>
                <a:tc>
                  <a:txBody>
                    <a:bodyPr/>
                    <a:lstStyle/>
                    <a:p>
                      <a:pPr algn="ctr"/>
                      <a:r>
                        <a:rPr lang="sv-SE" sz="1800" dirty="0"/>
                        <a:t>4400</a:t>
                      </a:r>
                      <a:endParaRPr lang="en-US" sz="1800" dirty="0"/>
                    </a:p>
                  </a:txBody>
                  <a:tcPr/>
                </a:tc>
                <a:tc>
                  <a:txBody>
                    <a:bodyPr/>
                    <a:lstStyle/>
                    <a:p>
                      <a:pPr algn="ctr"/>
                      <a:r>
                        <a:rPr lang="sv-SE" sz="1800" dirty="0"/>
                        <a:t>8.6</a:t>
                      </a:r>
                      <a:endParaRPr lang="en-US" sz="1800" dirty="0"/>
                    </a:p>
                  </a:txBody>
                  <a:tcPr/>
                </a:tc>
                <a:extLst>
                  <a:ext uri="{0D108BD9-81ED-4DB2-BD59-A6C34878D82A}">
                    <a16:rowId xmlns:a16="http://schemas.microsoft.com/office/drawing/2014/main" val="10003"/>
                  </a:ext>
                </a:extLst>
              </a:tr>
              <a:tr h="370840">
                <a:tc>
                  <a:txBody>
                    <a:bodyPr/>
                    <a:lstStyle/>
                    <a:p>
                      <a:r>
                        <a:rPr lang="sv-SE" sz="1800" dirty="0" err="1"/>
                        <a:t>Schattiert</a:t>
                      </a:r>
                      <a:endParaRPr lang="en-US" sz="1800" dirty="0"/>
                    </a:p>
                  </a:txBody>
                  <a:tcPr/>
                </a:tc>
                <a:tc>
                  <a:txBody>
                    <a:bodyPr/>
                    <a:lstStyle/>
                    <a:p>
                      <a:pPr algn="ctr"/>
                      <a:r>
                        <a:rPr lang="sv-SE" sz="1800" dirty="0"/>
                        <a:t>1400</a:t>
                      </a:r>
                      <a:endParaRPr lang="en-US" sz="1800" dirty="0"/>
                    </a:p>
                  </a:txBody>
                  <a:tcPr/>
                </a:tc>
                <a:tc>
                  <a:txBody>
                    <a:bodyPr/>
                    <a:lstStyle/>
                    <a:p>
                      <a:pPr algn="ctr"/>
                      <a:r>
                        <a:rPr lang="sv-SE" sz="1800" dirty="0"/>
                        <a:t>9.0</a:t>
                      </a:r>
                      <a:endParaRPr lang="en-US" sz="1800" dirty="0"/>
                    </a:p>
                  </a:txBody>
                  <a:tcPr/>
                </a:tc>
                <a:extLst>
                  <a:ext uri="{0D108BD9-81ED-4DB2-BD59-A6C34878D82A}">
                    <a16:rowId xmlns:a16="http://schemas.microsoft.com/office/drawing/2014/main" val="10004"/>
                  </a:ext>
                </a:extLst>
              </a:tr>
            </a:tbl>
          </a:graphicData>
        </a:graphic>
      </p:graphicFrame>
      <p:sp>
        <p:nvSpPr>
          <p:cNvPr id="5" name="textruta 4"/>
          <p:cNvSpPr txBox="1"/>
          <p:nvPr/>
        </p:nvSpPr>
        <p:spPr>
          <a:xfrm>
            <a:off x="6205879" y="6391187"/>
            <a:ext cx="2706113" cy="338554"/>
          </a:xfrm>
          <a:prstGeom prst="rect">
            <a:avLst/>
          </a:prstGeom>
          <a:noFill/>
        </p:spPr>
        <p:txBody>
          <a:bodyPr wrap="square" rtlCol="0">
            <a:spAutoFit/>
          </a:bodyPr>
          <a:lstStyle/>
          <a:p>
            <a:pPr defTabSz="457200">
              <a:defRPr/>
            </a:pPr>
            <a:r>
              <a:rPr lang="sv-SE" sz="1600" dirty="0">
                <a:solidFill>
                  <a:prstClr val="black"/>
                </a:solidFill>
              </a:rPr>
              <a:t>(Spörndly und Glimskär, 2018)</a:t>
            </a:r>
            <a:endParaRPr lang="en-US" sz="1600" dirty="0">
              <a:solidFill>
                <a:prstClr val="black"/>
              </a:solidFill>
            </a:endParaRPr>
          </a:p>
        </p:txBody>
      </p:sp>
    </p:spTree>
    <p:extLst>
      <p:ext uri="{BB962C8B-B14F-4D97-AF65-F5344CB8AC3E}">
        <p14:creationId xmlns:p14="http://schemas.microsoft.com/office/powerpoint/2010/main" val="293366538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65125"/>
            <a:ext cx="7886700" cy="1325563"/>
          </a:xfrm>
          <a:prstGeom prst="rect">
            <a:avLst/>
          </a:prstGeom>
        </p:spPr>
        <p:txBody>
          <a:bodyPr>
            <a:normAutofit/>
          </a:bodyPr>
          <a:lstStyle/>
          <a:p>
            <a:pPr algn="l"/>
            <a:r>
              <a:rPr lang="fr-FR" sz="2400" b="1" dirty="0" err="1" smtClean="0">
                <a:solidFill>
                  <a:schemeClr val="tx1"/>
                </a:solidFill>
              </a:rPr>
              <a:t>Besatzdichte</a:t>
            </a:r>
            <a:r>
              <a:rPr lang="fr-FR" sz="2400" b="1" dirty="0" smtClean="0">
                <a:solidFill>
                  <a:schemeClr val="tx1"/>
                </a:solidFill>
              </a:rPr>
              <a:t> </a:t>
            </a:r>
            <a:r>
              <a:rPr lang="fr-FR" sz="2400" b="1" dirty="0" err="1">
                <a:solidFill>
                  <a:schemeClr val="tx1"/>
                </a:solidFill>
              </a:rPr>
              <a:t>und</a:t>
            </a:r>
            <a:r>
              <a:rPr lang="fr-FR" sz="2400" b="1" dirty="0">
                <a:solidFill>
                  <a:schemeClr val="tx1"/>
                </a:solidFill>
              </a:rPr>
              <a:t> </a:t>
            </a:r>
            <a:r>
              <a:rPr lang="fr-FR" sz="2400" b="1" dirty="0" err="1" smtClean="0">
                <a:solidFill>
                  <a:schemeClr val="tx1"/>
                </a:solidFill>
              </a:rPr>
              <a:t>verfügbare</a:t>
            </a:r>
            <a:r>
              <a:rPr lang="fr-FR" sz="2400" b="1" dirty="0" smtClean="0">
                <a:solidFill>
                  <a:schemeClr val="tx1"/>
                </a:solidFill>
              </a:rPr>
              <a:t> </a:t>
            </a:r>
            <a:r>
              <a:rPr lang="fr-FR" sz="2400" b="1" dirty="0" err="1">
                <a:solidFill>
                  <a:schemeClr val="tx1"/>
                </a:solidFill>
              </a:rPr>
              <a:t>Weidefläche</a:t>
            </a:r>
            <a:r>
              <a:rPr lang="fr-FR" sz="2400" b="1" dirty="0">
                <a:solidFill>
                  <a:schemeClr val="tx1"/>
                </a:solidFill>
              </a:rPr>
              <a:t> </a:t>
            </a:r>
            <a:r>
              <a:rPr lang="fr-FR" sz="2400" b="1" dirty="0" err="1" smtClean="0">
                <a:solidFill>
                  <a:schemeClr val="tx1"/>
                </a:solidFill>
              </a:rPr>
              <a:t>ergeben</a:t>
            </a:r>
            <a:r>
              <a:rPr lang="fr-FR" sz="2400" b="1" dirty="0" smtClean="0">
                <a:solidFill>
                  <a:schemeClr val="tx1"/>
                </a:solidFill>
              </a:rPr>
              <a:t> </a:t>
            </a:r>
            <a:r>
              <a:rPr lang="fr-FR" sz="2400" b="1" dirty="0">
                <a:solidFill>
                  <a:schemeClr val="tx1"/>
                </a:solidFill>
              </a:rPr>
              <a:t>den Anteil des </a:t>
            </a:r>
            <a:r>
              <a:rPr lang="fr-FR" sz="2400" b="1" dirty="0" err="1">
                <a:solidFill>
                  <a:schemeClr val="tx1"/>
                </a:solidFill>
              </a:rPr>
              <a:t>beweideten</a:t>
            </a:r>
            <a:r>
              <a:rPr lang="fr-FR" sz="2400" b="1" dirty="0">
                <a:solidFill>
                  <a:schemeClr val="tx1"/>
                </a:solidFill>
              </a:rPr>
              <a:t> </a:t>
            </a:r>
            <a:r>
              <a:rPr lang="fr-FR" sz="2400" b="1" dirty="0" err="1" smtClean="0">
                <a:solidFill>
                  <a:schemeClr val="tx1"/>
                </a:solidFill>
              </a:rPr>
              <a:t>Grases</a:t>
            </a:r>
            <a:r>
              <a:rPr lang="fr-FR" sz="2400" b="1" dirty="0" smtClean="0">
                <a:solidFill>
                  <a:schemeClr val="tx1"/>
                </a:solidFill>
              </a:rPr>
              <a:t> an der Ration.</a:t>
            </a:r>
            <a:endParaRPr lang="fr-FR" sz="2400" b="1" dirty="0">
              <a:solidFill>
                <a:schemeClr val="tx1"/>
              </a:solidFill>
            </a:endParaRPr>
          </a:p>
        </p:txBody>
      </p:sp>
      <p:pic>
        <p:nvPicPr>
          <p:cNvPr id="13" name="Afbeelding 12"/>
          <p:cNvPicPr>
            <a:picLocks noChangeAspect="1"/>
          </p:cNvPicPr>
          <p:nvPr/>
        </p:nvPicPr>
        <p:blipFill>
          <a:blip r:embed="rId2"/>
          <a:stretch>
            <a:fillRect/>
          </a:stretch>
        </p:blipFill>
        <p:spPr>
          <a:xfrm>
            <a:off x="285749" y="1540364"/>
            <a:ext cx="8504157" cy="4551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8055917"/>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65125"/>
            <a:ext cx="7741462" cy="1325563"/>
          </a:xfrm>
          <a:prstGeom prst="rect">
            <a:avLst/>
          </a:prstGeom>
        </p:spPr>
        <p:txBody>
          <a:bodyPr>
            <a:normAutofit/>
          </a:bodyPr>
          <a:lstStyle/>
          <a:p>
            <a:pPr algn="l"/>
            <a:r>
              <a:rPr lang="fr-FR" sz="2400" dirty="0">
                <a:solidFill>
                  <a:schemeClr val="tx1"/>
                </a:solidFill>
              </a:rPr>
              <a:t>Zusammensetzung und </a:t>
            </a:r>
            <a:r>
              <a:rPr lang="fr-FR" sz="2400" dirty="0" err="1">
                <a:solidFill>
                  <a:schemeClr val="tx1"/>
                </a:solidFill>
              </a:rPr>
              <a:t>Entwicklung</a:t>
            </a:r>
            <a:r>
              <a:rPr lang="fr-FR" sz="2400" dirty="0">
                <a:solidFill>
                  <a:schemeClr val="tx1"/>
                </a:solidFill>
              </a:rPr>
              <a:t> der </a:t>
            </a:r>
            <a:r>
              <a:rPr lang="fr-FR" sz="2400" dirty="0" err="1" smtClean="0">
                <a:solidFill>
                  <a:schemeClr val="tx1"/>
                </a:solidFill>
              </a:rPr>
              <a:t>Futterpflanzenfläche</a:t>
            </a:r>
            <a:r>
              <a:rPr lang="fr-FR" sz="2400" dirty="0" smtClean="0">
                <a:solidFill>
                  <a:schemeClr val="tx1"/>
                </a:solidFill>
              </a:rPr>
              <a:t> in </a:t>
            </a:r>
            <a:r>
              <a:rPr lang="fr-FR" sz="2400" dirty="0" err="1" smtClean="0">
                <a:solidFill>
                  <a:schemeClr val="tx1"/>
                </a:solidFill>
              </a:rPr>
              <a:t>Frankreich</a:t>
            </a:r>
            <a:endParaRPr lang="fr-FR" sz="2400" dirty="0">
              <a:solidFill>
                <a:schemeClr val="tx1"/>
              </a:solidFill>
            </a:endParaRPr>
          </a:p>
        </p:txBody>
      </p:sp>
      <p:sp>
        <p:nvSpPr>
          <p:cNvPr id="3" name="Rechteck 2"/>
          <p:cNvSpPr/>
          <p:nvPr/>
        </p:nvSpPr>
        <p:spPr>
          <a:xfrm>
            <a:off x="469705" y="1194692"/>
            <a:ext cx="3744645" cy="20673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nvGrpSpPr>
          <p:cNvPr id="4" name="Groupe 3"/>
          <p:cNvGrpSpPr/>
          <p:nvPr/>
        </p:nvGrpSpPr>
        <p:grpSpPr>
          <a:xfrm>
            <a:off x="496586" y="1194692"/>
            <a:ext cx="3622260" cy="1974057"/>
            <a:chOff x="0" y="0"/>
            <a:chExt cx="4246920" cy="2339975"/>
          </a:xfrm>
        </p:grpSpPr>
        <p:grpSp>
          <p:nvGrpSpPr>
            <p:cNvPr id="5" name="Groupe 4"/>
            <p:cNvGrpSpPr/>
            <p:nvPr/>
          </p:nvGrpSpPr>
          <p:grpSpPr>
            <a:xfrm>
              <a:off x="0" y="0"/>
              <a:ext cx="4246920" cy="2339975"/>
              <a:chOff x="0" y="0"/>
              <a:chExt cx="4565923" cy="2699385"/>
            </a:xfrm>
          </p:grpSpPr>
          <p:pic>
            <p:nvPicPr>
              <p:cNvPr id="7" name="Imag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365500" cy="269938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e 7"/>
              <p:cNvGrpSpPr/>
              <p:nvPr/>
            </p:nvGrpSpPr>
            <p:grpSpPr>
              <a:xfrm>
                <a:off x="3309818" y="568504"/>
                <a:ext cx="1256105" cy="1445940"/>
                <a:chOff x="30216" y="-9346"/>
                <a:chExt cx="1413733" cy="1445940"/>
              </a:xfrm>
            </p:grpSpPr>
            <p:sp>
              <p:nvSpPr>
                <p:cNvPr id="9" name="Zone de texte 12"/>
                <p:cNvSpPr txBox="1"/>
                <p:nvPr/>
              </p:nvSpPr>
              <p:spPr>
                <a:xfrm>
                  <a:off x="30216" y="-9346"/>
                  <a:ext cx="1244598" cy="279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defRPr/>
                  </a:pPr>
                  <a:r>
                    <a:rPr lang="fr-FR" sz="75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Futterpflanzen</a:t>
                  </a:r>
                  <a:endParaRPr lang="fr-FR" sz="1200" b="1" dirty="0">
                    <a:solidFill>
                      <a:prstClr val="black"/>
                    </a:solidFill>
                    <a:ea typeface="Calibri" panose="020F0502020204030204" pitchFamily="34" charset="0"/>
                    <a:cs typeface="Times New Roman" panose="02020603050405020304" pitchFamily="18" charset="0"/>
                  </a:endParaRPr>
                </a:p>
              </p:txBody>
            </p:sp>
            <p:sp>
              <p:nvSpPr>
                <p:cNvPr id="10" name="Zone de texte 13"/>
                <p:cNvSpPr txBox="1"/>
                <p:nvPr/>
              </p:nvSpPr>
              <p:spPr>
                <a:xfrm>
                  <a:off x="77784" y="355600"/>
                  <a:ext cx="1244600" cy="279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defRPr/>
                  </a:pPr>
                  <a:r>
                    <a:rPr lang="fr-FR" sz="75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Mais</a:t>
                  </a:r>
                  <a:endParaRPr lang="fr-FR" sz="1200" b="1" dirty="0">
                    <a:solidFill>
                      <a:prstClr val="black"/>
                    </a:solidFill>
                    <a:ea typeface="Calibri" panose="020F0502020204030204" pitchFamily="34" charset="0"/>
                    <a:cs typeface="Times New Roman" panose="02020603050405020304" pitchFamily="18" charset="0"/>
                  </a:endParaRPr>
                </a:p>
              </p:txBody>
            </p:sp>
            <p:sp>
              <p:nvSpPr>
                <p:cNvPr id="11" name="Zone de texte 14"/>
                <p:cNvSpPr txBox="1"/>
                <p:nvPr/>
              </p:nvSpPr>
              <p:spPr>
                <a:xfrm>
                  <a:off x="64290" y="634999"/>
                  <a:ext cx="1379659" cy="34204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defRPr/>
                  </a:pPr>
                  <a:r>
                    <a:rPr lang="fr-FR" sz="75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Temporäres Grünland</a:t>
                  </a:r>
                  <a:endParaRPr lang="fr-FR" sz="1200" b="1" dirty="0">
                    <a:solidFill>
                      <a:prstClr val="black"/>
                    </a:solidFill>
                    <a:ea typeface="Calibri" panose="020F0502020204030204" pitchFamily="34" charset="0"/>
                    <a:cs typeface="Times New Roman" panose="02020603050405020304" pitchFamily="18" charset="0"/>
                  </a:endParaRPr>
                </a:p>
              </p:txBody>
            </p:sp>
            <p:sp>
              <p:nvSpPr>
                <p:cNvPr id="12" name="Zone de texte 15"/>
                <p:cNvSpPr txBox="1"/>
                <p:nvPr/>
              </p:nvSpPr>
              <p:spPr>
                <a:xfrm>
                  <a:off x="49922" y="977884"/>
                  <a:ext cx="1272462" cy="45871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defRPr/>
                  </a:pPr>
                  <a:r>
                    <a:rPr lang="fr-FR" sz="750"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Dauergrünland</a:t>
                  </a:r>
                  <a:endParaRPr lang="fr-FR" sz="1200" b="1" dirty="0">
                    <a:solidFill>
                      <a:prstClr val="black"/>
                    </a:solidFill>
                    <a:ea typeface="Calibri" panose="020F0502020204030204" pitchFamily="34" charset="0"/>
                    <a:cs typeface="Times New Roman" panose="02020603050405020304" pitchFamily="18" charset="0"/>
                  </a:endParaRPr>
                </a:p>
              </p:txBody>
            </p:sp>
          </p:grpSp>
        </p:grpSp>
        <p:sp>
          <p:nvSpPr>
            <p:cNvPr id="6" name="Zone de texte 23"/>
            <p:cNvSpPr txBox="1"/>
            <p:nvPr/>
          </p:nvSpPr>
          <p:spPr>
            <a:xfrm>
              <a:off x="228600" y="38100"/>
              <a:ext cx="571500" cy="2095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defRPr/>
              </a:pPr>
              <a:r>
                <a:rPr lang="fr-FR" sz="600">
                  <a:solidFill>
                    <a:prstClr val="black"/>
                  </a:solidFill>
                  <a:ea typeface="Calibri" panose="020F0502020204030204" pitchFamily="34" charset="0"/>
                  <a:cs typeface="Times New Roman" panose="02020603050405020304" pitchFamily="18" charset="0"/>
                </a:rPr>
                <a:t>UAA</a:t>
              </a:r>
              <a:endParaRPr lang="fr-FR" sz="825">
                <a:solidFill>
                  <a:prstClr val="black"/>
                </a:solidFill>
                <a:ea typeface="Calibri" panose="020F0502020204030204" pitchFamily="34" charset="0"/>
                <a:cs typeface="Times New Roman" panose="02020603050405020304" pitchFamily="18" charset="0"/>
              </a:endParaRPr>
            </a:p>
          </p:txBody>
        </p:sp>
      </p:grpSp>
      <p:grpSp>
        <p:nvGrpSpPr>
          <p:cNvPr id="13" name="Groupe 12"/>
          <p:cNvGrpSpPr/>
          <p:nvPr/>
        </p:nvGrpSpPr>
        <p:grpSpPr>
          <a:xfrm>
            <a:off x="496586" y="3713546"/>
            <a:ext cx="4680431" cy="2104162"/>
            <a:chOff x="0" y="0"/>
            <a:chExt cx="3273646" cy="1701800"/>
          </a:xfrm>
        </p:grpSpPr>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771775" cy="1543685"/>
            </a:xfrm>
            <a:prstGeom prst="rect">
              <a:avLst/>
            </a:prstGeom>
            <a:ln>
              <a:noFill/>
            </a:ln>
            <a:effectLst>
              <a:outerShdw blurRad="292100" dist="139700" dir="2700000" algn="tl" rotWithShape="0">
                <a:srgbClr val="333333">
                  <a:alpha val="65000"/>
                </a:srgbClr>
              </a:outerShdw>
            </a:effectLst>
          </p:spPr>
        </p:pic>
        <p:grpSp>
          <p:nvGrpSpPr>
            <p:cNvPr id="15" name="Groupe 14"/>
            <p:cNvGrpSpPr/>
            <p:nvPr/>
          </p:nvGrpSpPr>
          <p:grpSpPr>
            <a:xfrm>
              <a:off x="1168400" y="1346198"/>
              <a:ext cx="2105246" cy="355602"/>
              <a:chOff x="0" y="-6352"/>
              <a:chExt cx="2105246" cy="355602"/>
            </a:xfrm>
          </p:grpSpPr>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7150"/>
                <a:ext cx="1007745" cy="260985"/>
              </a:xfrm>
              <a:prstGeom prst="rect">
                <a:avLst/>
              </a:prstGeom>
              <a:ln>
                <a:noFill/>
              </a:ln>
              <a:effectLst>
                <a:outerShdw blurRad="292100" dist="139700" dir="2700000" algn="tl" rotWithShape="0">
                  <a:srgbClr val="333333">
                    <a:alpha val="65000"/>
                  </a:srgbClr>
                </a:outerShdw>
              </a:effectLst>
            </p:spPr>
          </p:pic>
          <p:grpSp>
            <p:nvGrpSpPr>
              <p:cNvPr id="17" name="Groupe 16"/>
              <p:cNvGrpSpPr/>
              <p:nvPr/>
            </p:nvGrpSpPr>
            <p:grpSpPr>
              <a:xfrm>
                <a:off x="101599" y="-6352"/>
                <a:ext cx="2003647" cy="355602"/>
                <a:chOff x="-1" y="-6352"/>
                <a:chExt cx="2003647" cy="355602"/>
              </a:xfrm>
            </p:grpSpPr>
            <p:sp>
              <p:nvSpPr>
                <p:cNvPr id="18" name="Zone de texte 26"/>
                <p:cNvSpPr txBox="1"/>
                <p:nvPr/>
              </p:nvSpPr>
              <p:spPr>
                <a:xfrm>
                  <a:off x="-1" y="-7"/>
                  <a:ext cx="819152" cy="19685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defRPr/>
                  </a:pPr>
                  <a:r>
                    <a:rPr lang="fr-FR" sz="825" b="1" dirty="0" err="1">
                      <a:solidFill>
                        <a:prstClr val="black"/>
                      </a:solidFill>
                      <a:ea typeface="Calibri" panose="020F0502020204030204" pitchFamily="34" charset="0"/>
                      <a:cs typeface="Times New Roman" panose="02020603050405020304" pitchFamily="18" charset="0"/>
                    </a:rPr>
                    <a:t>Einjährige</a:t>
                  </a:r>
                  <a:r>
                    <a:rPr lang="fr-FR" sz="825" b="1" dirty="0">
                      <a:solidFill>
                        <a:prstClr val="black"/>
                      </a:solidFill>
                      <a:ea typeface="Calibri" panose="020F0502020204030204" pitchFamily="34" charset="0"/>
                      <a:cs typeface="Times New Roman" panose="02020603050405020304" pitchFamily="18" charset="0"/>
                    </a:rPr>
                    <a:t> </a:t>
                  </a:r>
                  <a:r>
                    <a:rPr lang="fr-FR" sz="825" b="1" dirty="0" err="1">
                      <a:solidFill>
                        <a:prstClr val="black"/>
                      </a:solidFill>
                      <a:ea typeface="Calibri" panose="020F0502020204030204" pitchFamily="34" charset="0"/>
                      <a:cs typeface="Times New Roman" panose="02020603050405020304" pitchFamily="18" charset="0"/>
                    </a:rPr>
                    <a:t>Futterpfl</a:t>
                  </a:r>
                  <a:r>
                    <a:rPr lang="fr-FR" sz="825" b="1" dirty="0">
                      <a:solidFill>
                        <a:prstClr val="black"/>
                      </a:solidFill>
                      <a:ea typeface="Calibri" panose="020F0502020204030204" pitchFamily="34" charset="0"/>
                      <a:cs typeface="Times New Roman" panose="02020603050405020304" pitchFamily="18" charset="0"/>
                    </a:rPr>
                    <a:t>.</a:t>
                  </a:r>
                  <a:endParaRPr lang="fr-FR" sz="1500" b="1" dirty="0">
                    <a:solidFill>
                      <a:prstClr val="black"/>
                    </a:solidFill>
                    <a:ea typeface="Calibri" panose="020F0502020204030204" pitchFamily="34" charset="0"/>
                    <a:cs typeface="Times New Roman" panose="02020603050405020304" pitchFamily="18" charset="0"/>
                  </a:endParaRPr>
                </a:p>
              </p:txBody>
            </p:sp>
            <p:sp>
              <p:nvSpPr>
                <p:cNvPr id="19" name="Zone de texte 27"/>
                <p:cNvSpPr txBox="1"/>
                <p:nvPr/>
              </p:nvSpPr>
              <p:spPr>
                <a:xfrm>
                  <a:off x="0" y="159308"/>
                  <a:ext cx="819150" cy="18993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defRPr/>
                  </a:pPr>
                  <a:r>
                    <a:rPr lang="fr-FR" sz="825" b="1" dirty="0" err="1">
                      <a:solidFill>
                        <a:prstClr val="black"/>
                      </a:solidFill>
                      <a:ea typeface="Calibri" panose="020F0502020204030204" pitchFamily="34" charset="0"/>
                      <a:cs typeface="Times New Roman" panose="02020603050405020304" pitchFamily="18" charset="0"/>
                    </a:rPr>
                    <a:t>Dauergrünland</a:t>
                  </a:r>
                  <a:endParaRPr lang="fr-FR" sz="1500" b="1" dirty="0">
                    <a:solidFill>
                      <a:prstClr val="black"/>
                    </a:solidFill>
                    <a:ea typeface="Calibri" panose="020F0502020204030204" pitchFamily="34" charset="0"/>
                    <a:cs typeface="Times New Roman" panose="02020603050405020304" pitchFamily="18" charset="0"/>
                  </a:endParaRPr>
                </a:p>
              </p:txBody>
            </p:sp>
            <p:sp>
              <p:nvSpPr>
                <p:cNvPr id="20" name="Zone de texte 28"/>
                <p:cNvSpPr txBox="1"/>
                <p:nvPr/>
              </p:nvSpPr>
              <p:spPr>
                <a:xfrm>
                  <a:off x="889000" y="-6352"/>
                  <a:ext cx="1114646" cy="2032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defRPr/>
                  </a:pPr>
                  <a:r>
                    <a:rPr lang="fr-FR" sz="788" b="1" dirty="0" err="1">
                      <a:solidFill>
                        <a:prstClr val="black"/>
                      </a:solidFill>
                      <a:ea typeface="Calibri" panose="020F0502020204030204" pitchFamily="34" charset="0"/>
                      <a:cs typeface="Times New Roman" panose="02020603050405020304" pitchFamily="18" charset="0"/>
                    </a:rPr>
                    <a:t>Temporäres Grünland</a:t>
                  </a:r>
                  <a:endParaRPr lang="fr-FR" sz="1350" b="1" dirty="0">
                    <a:solidFill>
                      <a:prstClr val="black"/>
                    </a:solidFill>
                    <a:ea typeface="Calibri" panose="020F0502020204030204" pitchFamily="34" charset="0"/>
                    <a:cs typeface="Times New Roman" panose="02020603050405020304" pitchFamily="18" charset="0"/>
                  </a:endParaRPr>
                </a:p>
              </p:txBody>
            </p:sp>
            <p:sp>
              <p:nvSpPr>
                <p:cNvPr id="21" name="Zone de texte 29"/>
                <p:cNvSpPr txBox="1"/>
                <p:nvPr/>
              </p:nvSpPr>
              <p:spPr>
                <a:xfrm>
                  <a:off x="895350" y="146050"/>
                  <a:ext cx="869950" cy="2032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defRPr/>
                  </a:pPr>
                  <a:r>
                    <a:rPr lang="fr-FR" sz="788" b="1" dirty="0" err="1">
                      <a:solidFill>
                        <a:prstClr val="black"/>
                      </a:solidFill>
                      <a:ea typeface="Calibri" panose="020F0502020204030204" pitchFamily="34" charset="0"/>
                      <a:cs typeface="Times New Roman" panose="02020603050405020304" pitchFamily="18" charset="0"/>
                    </a:rPr>
                    <a:t>Weideland</a:t>
                  </a:r>
                  <a:endParaRPr lang="fr-FR" sz="1350" b="1" dirty="0">
                    <a:solidFill>
                      <a:prstClr val="black"/>
                    </a:solidFill>
                    <a:ea typeface="Calibri" panose="020F0502020204030204" pitchFamily="34" charset="0"/>
                    <a:cs typeface="Times New Roman" panose="02020603050405020304" pitchFamily="18" charset="0"/>
                  </a:endParaRPr>
                </a:p>
              </p:txBody>
            </p:sp>
          </p:grpSp>
        </p:grpSp>
      </p:grpSp>
      <p:pic>
        <p:nvPicPr>
          <p:cNvPr id="22" name="Image 21"/>
          <p:cNvPicPr/>
          <p:nvPr/>
        </p:nvPicPr>
        <p:blipFill>
          <a:blip r:embed="rId5"/>
          <a:stretch>
            <a:fillRect/>
          </a:stretch>
        </p:blipFill>
        <p:spPr>
          <a:xfrm>
            <a:off x="5334098" y="1315224"/>
            <a:ext cx="2957513" cy="3121819"/>
          </a:xfrm>
          <a:prstGeom prst="rect">
            <a:avLst/>
          </a:prstGeom>
          <a:ln>
            <a:noFill/>
          </a:ln>
          <a:effectLst>
            <a:outerShdw blurRad="292100" dist="139700" dir="2700000" algn="tl" rotWithShape="0">
              <a:srgbClr val="333333">
                <a:alpha val="65000"/>
              </a:srgbClr>
            </a:outerShdw>
          </a:effectLst>
        </p:spPr>
      </p:pic>
      <p:sp>
        <p:nvSpPr>
          <p:cNvPr id="23" name="ZoneTexte 22"/>
          <p:cNvSpPr txBox="1"/>
          <p:nvPr/>
        </p:nvSpPr>
        <p:spPr>
          <a:xfrm>
            <a:off x="5334098" y="4471299"/>
            <a:ext cx="2307431" cy="300082"/>
          </a:xfrm>
          <a:prstGeom prst="rect">
            <a:avLst/>
          </a:prstGeom>
          <a:noFill/>
        </p:spPr>
        <p:txBody>
          <a:bodyPr wrap="square" rtlCol="0">
            <a:spAutoFit/>
          </a:bodyPr>
          <a:lstStyle/>
          <a:p>
            <a:pPr defTabSz="685800">
              <a:defRPr/>
            </a:pPr>
            <a:r>
              <a:rPr lang="fr-FR" sz="1350" dirty="0">
                <a:solidFill>
                  <a:prstClr val="black"/>
                </a:solidFill>
              </a:rPr>
              <a:t>% </a:t>
            </a:r>
            <a:r>
              <a:rPr lang="fr-FR" sz="1350" dirty="0" err="1">
                <a:solidFill>
                  <a:prstClr val="black"/>
                </a:solidFill>
              </a:rPr>
              <a:t>Dauergrünland</a:t>
            </a:r>
            <a:r>
              <a:rPr lang="fr-FR" sz="1350" dirty="0">
                <a:solidFill>
                  <a:prstClr val="black"/>
                </a:solidFill>
              </a:rPr>
              <a:t> in FA</a:t>
            </a:r>
          </a:p>
        </p:txBody>
      </p:sp>
      <p:sp>
        <p:nvSpPr>
          <p:cNvPr id="24" name="ZoneTexte 23"/>
          <p:cNvSpPr txBox="1"/>
          <p:nvPr/>
        </p:nvSpPr>
        <p:spPr>
          <a:xfrm>
            <a:off x="548391" y="5645661"/>
            <a:ext cx="1261223" cy="207749"/>
          </a:xfrm>
          <a:prstGeom prst="rect">
            <a:avLst/>
          </a:prstGeom>
          <a:noFill/>
        </p:spPr>
        <p:txBody>
          <a:bodyPr wrap="square" rtlCol="0">
            <a:spAutoFit/>
          </a:bodyPr>
          <a:lstStyle/>
          <a:p>
            <a:pPr defTabSz="685800">
              <a:defRPr/>
            </a:pPr>
            <a:r>
              <a:rPr lang="fr-FR" sz="750" dirty="0">
                <a:solidFill>
                  <a:prstClr val="black"/>
                </a:solidFill>
              </a:rPr>
              <a:t>Quelle: Huyghe </a:t>
            </a:r>
            <a:r>
              <a:rPr lang="fr-FR" sz="750" i="1" dirty="0">
                <a:solidFill>
                  <a:prstClr val="black"/>
                </a:solidFill>
              </a:rPr>
              <a:t>et al</a:t>
            </a:r>
            <a:r>
              <a:rPr lang="fr-FR" sz="750" dirty="0">
                <a:solidFill>
                  <a:prstClr val="black"/>
                </a:solidFill>
              </a:rPr>
              <a:t>, 2015</a:t>
            </a:r>
          </a:p>
        </p:txBody>
      </p:sp>
      <p:sp>
        <p:nvSpPr>
          <p:cNvPr id="25" name="ZoneTexte 24"/>
          <p:cNvSpPr txBox="1"/>
          <p:nvPr/>
        </p:nvSpPr>
        <p:spPr>
          <a:xfrm>
            <a:off x="469705" y="3262089"/>
            <a:ext cx="1214438" cy="213585"/>
          </a:xfrm>
          <a:prstGeom prst="rect">
            <a:avLst/>
          </a:prstGeom>
          <a:noFill/>
        </p:spPr>
        <p:txBody>
          <a:bodyPr wrap="square" rtlCol="0">
            <a:spAutoFit/>
          </a:bodyPr>
          <a:lstStyle/>
          <a:p>
            <a:pPr defTabSz="685800">
              <a:defRPr/>
            </a:pPr>
            <a:r>
              <a:rPr lang="fr-FR" sz="788" dirty="0">
                <a:solidFill>
                  <a:prstClr val="black"/>
                </a:solidFill>
              </a:rPr>
              <a:t>Quelle: RGA 2010</a:t>
            </a:r>
          </a:p>
        </p:txBody>
      </p:sp>
      <p:sp>
        <p:nvSpPr>
          <p:cNvPr id="26" name="ZoneTexte 25"/>
          <p:cNvSpPr txBox="1"/>
          <p:nvPr/>
        </p:nvSpPr>
        <p:spPr>
          <a:xfrm>
            <a:off x="7532629" y="4557796"/>
            <a:ext cx="1214438" cy="213585"/>
          </a:xfrm>
          <a:prstGeom prst="rect">
            <a:avLst/>
          </a:prstGeom>
          <a:noFill/>
        </p:spPr>
        <p:txBody>
          <a:bodyPr wrap="square" rtlCol="0">
            <a:spAutoFit/>
          </a:bodyPr>
          <a:lstStyle/>
          <a:p>
            <a:pPr defTabSz="685800">
              <a:defRPr/>
            </a:pPr>
            <a:r>
              <a:rPr lang="fr-FR" sz="788" dirty="0">
                <a:solidFill>
                  <a:prstClr val="black"/>
                </a:solidFill>
              </a:rPr>
              <a:t>Quelle: RGA 2010</a:t>
            </a:r>
          </a:p>
        </p:txBody>
      </p:sp>
    </p:spTree>
    <p:extLst>
      <p:ext uri="{BB962C8B-B14F-4D97-AF65-F5344CB8AC3E}">
        <p14:creationId xmlns:p14="http://schemas.microsoft.com/office/powerpoint/2010/main" val="1344516838"/>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65126"/>
            <a:ext cx="7122695" cy="673028"/>
          </a:xfrm>
          <a:prstGeom prst="rect">
            <a:avLst/>
          </a:prstGeom>
        </p:spPr>
        <p:txBody>
          <a:bodyPr/>
          <a:lstStyle/>
          <a:p>
            <a:pPr algn="l"/>
            <a:r>
              <a:rPr lang="fr-FR" sz="2400" dirty="0" err="1" smtClean="0">
                <a:solidFill>
                  <a:schemeClr val="tx1"/>
                </a:solidFill>
              </a:rPr>
              <a:t>Trockenmasseaufnahme</a:t>
            </a:r>
            <a:r>
              <a:rPr lang="fr-FR" sz="2400" dirty="0" smtClean="0">
                <a:solidFill>
                  <a:schemeClr val="tx1"/>
                </a:solidFill>
              </a:rPr>
              <a:t> pro </a:t>
            </a:r>
            <a:r>
              <a:rPr lang="fr-FR" sz="2400" dirty="0" err="1" smtClean="0">
                <a:solidFill>
                  <a:schemeClr val="tx1"/>
                </a:solidFill>
              </a:rPr>
              <a:t>Kuh</a:t>
            </a:r>
            <a:r>
              <a:rPr lang="fr-FR" sz="2400" dirty="0" smtClean="0">
                <a:solidFill>
                  <a:schemeClr val="tx1"/>
                </a:solidFill>
              </a:rPr>
              <a:t> im </a:t>
            </a:r>
            <a:r>
              <a:rPr lang="fr-FR" sz="2400" dirty="0" err="1" smtClean="0">
                <a:solidFill>
                  <a:schemeClr val="tx1"/>
                </a:solidFill>
              </a:rPr>
              <a:t>frischen Gras</a:t>
            </a:r>
            <a:endParaRPr lang="fr-FR" sz="2400" dirty="0">
              <a:solidFill>
                <a:schemeClr val="tx1"/>
              </a:solidFill>
            </a:endParaRPr>
          </a:p>
        </p:txBody>
      </p:sp>
      <p:sp>
        <p:nvSpPr>
          <p:cNvPr id="3" name="Espace réservé du contenu 2"/>
          <p:cNvSpPr>
            <a:spLocks noGrp="1"/>
          </p:cNvSpPr>
          <p:nvPr>
            <p:ph idx="4294967295"/>
          </p:nvPr>
        </p:nvSpPr>
        <p:spPr>
          <a:xfrm>
            <a:off x="4478338" y="2227263"/>
            <a:ext cx="4665662" cy="3262312"/>
          </a:xfrm>
          <a:prstGeom prst="rect">
            <a:avLst/>
          </a:prstGeom>
        </p:spPr>
        <p:txBody>
          <a:bodyPr/>
          <a:lstStyle/>
          <a:p>
            <a:r>
              <a:rPr lang="fr-FR" sz="1800" dirty="0" err="1" smtClean="0"/>
              <a:t>Wählen</a:t>
            </a:r>
            <a:r>
              <a:rPr lang="fr-FR" sz="1800" dirty="0" smtClean="0"/>
              <a:t> </a:t>
            </a:r>
            <a:r>
              <a:rPr lang="fr-FR" sz="1800" dirty="0" err="1" smtClean="0"/>
              <a:t>Sie</a:t>
            </a:r>
            <a:r>
              <a:rPr lang="fr-FR" sz="1800" dirty="0" smtClean="0"/>
              <a:t> </a:t>
            </a:r>
            <a:r>
              <a:rPr lang="fr-FR" sz="1800" dirty="0" err="1" smtClean="0"/>
              <a:t>Ihr</a:t>
            </a:r>
            <a:r>
              <a:rPr lang="fr-FR" sz="1800" dirty="0" smtClean="0"/>
              <a:t> </a:t>
            </a:r>
            <a:r>
              <a:rPr lang="fr-FR" sz="1800" dirty="0" err="1" smtClean="0"/>
              <a:t>Ziel</a:t>
            </a:r>
            <a:r>
              <a:rPr lang="fr-FR" sz="1800" dirty="0" smtClean="0"/>
              <a:t> (</a:t>
            </a:r>
            <a:r>
              <a:rPr lang="fr-FR" sz="1800" dirty="0" err="1" smtClean="0"/>
              <a:t>Weidebeginn</a:t>
            </a:r>
            <a:r>
              <a:rPr lang="fr-FR" sz="1800" dirty="0" smtClean="0"/>
              <a:t> bei 12cm)</a:t>
            </a:r>
          </a:p>
          <a:p>
            <a:pPr lvl="1"/>
            <a:r>
              <a:rPr lang="fr-FR" sz="1800" b="1" dirty="0" err="1" smtClean="0"/>
              <a:t>Mehr</a:t>
            </a:r>
            <a:r>
              <a:rPr lang="fr-FR" sz="1800" b="1" dirty="0" smtClean="0"/>
              <a:t> </a:t>
            </a:r>
            <a:r>
              <a:rPr lang="fr-FR" sz="1800" b="1" dirty="0" err="1" smtClean="0"/>
              <a:t>Milch</a:t>
            </a:r>
            <a:r>
              <a:rPr lang="fr-FR" sz="1800" b="1" dirty="0" smtClean="0"/>
              <a:t>/</a:t>
            </a:r>
            <a:r>
              <a:rPr lang="fr-FR" sz="1800" b="1" dirty="0" err="1" smtClean="0"/>
              <a:t>Kuh</a:t>
            </a:r>
            <a:endParaRPr lang="fr-FR" sz="1800" b="1" dirty="0" smtClean="0"/>
          </a:p>
          <a:p>
            <a:pPr lvl="2"/>
            <a:r>
              <a:rPr lang="fr-FR" sz="1600" dirty="0" smtClean="0"/>
              <a:t>TM-</a:t>
            </a:r>
            <a:r>
              <a:rPr lang="fr-FR" sz="1600" dirty="0" err="1" smtClean="0"/>
              <a:t>Aufnahme</a:t>
            </a:r>
            <a:r>
              <a:rPr lang="fr-FR" sz="1600" dirty="0" smtClean="0"/>
              <a:t> 17 kg/</a:t>
            </a:r>
            <a:r>
              <a:rPr lang="fr-FR" sz="1600" dirty="0" err="1" smtClean="0"/>
              <a:t>Tier</a:t>
            </a:r>
            <a:r>
              <a:rPr lang="fr-FR" sz="1600" dirty="0" smtClean="0"/>
              <a:t>/Tag =&gt; </a:t>
            </a:r>
            <a:r>
              <a:rPr lang="fr-FR" sz="1600" dirty="0" err="1" smtClean="0"/>
              <a:t>Weidrest</a:t>
            </a:r>
            <a:r>
              <a:rPr lang="fr-FR" sz="1600" dirty="0" smtClean="0"/>
              <a:t> 6 cm</a:t>
            </a:r>
          </a:p>
          <a:p>
            <a:pPr lvl="2"/>
            <a:r>
              <a:rPr lang="fr-FR" sz="1600" dirty="0" err="1" smtClean="0"/>
              <a:t>Grasnutzung</a:t>
            </a:r>
            <a:r>
              <a:rPr lang="fr-FR" sz="1600" dirty="0" smtClean="0"/>
              <a:t> 1600 kg TM/ha</a:t>
            </a:r>
          </a:p>
          <a:p>
            <a:pPr lvl="1"/>
            <a:endParaRPr lang="fr-FR" sz="1800" dirty="0"/>
          </a:p>
          <a:p>
            <a:pPr lvl="1"/>
            <a:r>
              <a:rPr lang="fr-FR" sz="1800" b="1" dirty="0" smtClean="0"/>
              <a:t>Mehr </a:t>
            </a:r>
            <a:r>
              <a:rPr lang="fr-FR" sz="1800" b="1" dirty="0" err="1" smtClean="0"/>
              <a:t>Milch/ha</a:t>
            </a:r>
          </a:p>
          <a:p>
            <a:pPr lvl="2"/>
            <a:r>
              <a:rPr lang="fr-FR" sz="1600" dirty="0" smtClean="0"/>
              <a:t>TM-</a:t>
            </a:r>
            <a:r>
              <a:rPr lang="fr-FR" sz="1600" dirty="0" err="1" smtClean="0"/>
              <a:t>Aufnahme</a:t>
            </a:r>
            <a:r>
              <a:rPr lang="fr-FR" sz="1600" dirty="0" smtClean="0"/>
              <a:t> 15 kg/</a:t>
            </a:r>
            <a:r>
              <a:rPr lang="fr-FR" sz="1600" dirty="0" err="1" smtClean="0"/>
              <a:t>Tier</a:t>
            </a:r>
            <a:r>
              <a:rPr lang="fr-FR" sz="1600" dirty="0" smtClean="0"/>
              <a:t>/Tag =&gt; </a:t>
            </a:r>
            <a:r>
              <a:rPr lang="fr-FR" sz="1600" dirty="0" err="1" smtClean="0"/>
              <a:t>Restmenge</a:t>
            </a:r>
            <a:r>
              <a:rPr lang="fr-FR" sz="1600" dirty="0" smtClean="0"/>
              <a:t> 5 cm</a:t>
            </a:r>
          </a:p>
          <a:p>
            <a:pPr lvl="2"/>
            <a:r>
              <a:rPr lang="fr-FR" sz="1600" dirty="0" err="1" smtClean="0"/>
              <a:t>Grasnutzung</a:t>
            </a:r>
            <a:r>
              <a:rPr lang="fr-FR" sz="1600" dirty="0" smtClean="0"/>
              <a:t> 400 kg TM/ha</a:t>
            </a:r>
            <a:endParaRPr lang="fr-FR" sz="1600" dirty="0"/>
          </a:p>
        </p:txBody>
      </p:sp>
      <p:grpSp>
        <p:nvGrpSpPr>
          <p:cNvPr id="8" name="Groupe 7"/>
          <p:cNvGrpSpPr/>
          <p:nvPr/>
        </p:nvGrpSpPr>
        <p:grpSpPr>
          <a:xfrm>
            <a:off x="142954" y="2378869"/>
            <a:ext cx="4243416" cy="2821781"/>
            <a:chOff x="-64371" y="2242963"/>
            <a:chExt cx="5293472" cy="3548237"/>
          </a:xfrm>
        </p:grpSpPr>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240" y="2242964"/>
              <a:ext cx="4282954" cy="3548236"/>
            </a:xfrm>
            <a:prstGeom prst="rect">
              <a:avLst/>
            </a:prstGeom>
          </p:spPr>
        </p:pic>
        <p:sp>
          <p:nvSpPr>
            <p:cNvPr id="5" name="ZoneTexte 4"/>
            <p:cNvSpPr txBox="1"/>
            <p:nvPr/>
          </p:nvSpPr>
          <p:spPr>
            <a:xfrm>
              <a:off x="2028824" y="4819650"/>
              <a:ext cx="3200277" cy="377337"/>
            </a:xfrm>
            <a:prstGeom prst="rect">
              <a:avLst/>
            </a:prstGeom>
            <a:solidFill>
              <a:schemeClr val="bg1"/>
            </a:solidFill>
          </p:spPr>
          <p:txBody>
            <a:bodyPr wrap="square" rtlCol="0">
              <a:spAutoFit/>
            </a:bodyPr>
            <a:lstStyle/>
            <a:p>
              <a:pPr defTabSz="685800">
                <a:defRPr/>
              </a:pPr>
              <a:r>
                <a:rPr lang="fr-FR" sz="1350" dirty="0" err="1">
                  <a:solidFill>
                    <a:prstClr val="black"/>
                  </a:solidFill>
                </a:rPr>
                <a:t>Narbenhöhe</a:t>
              </a:r>
              <a:r>
                <a:rPr lang="fr-FR" sz="1350" dirty="0">
                  <a:solidFill>
                    <a:prstClr val="black"/>
                  </a:solidFill>
                </a:rPr>
                <a:t> am </a:t>
              </a:r>
              <a:r>
                <a:rPr lang="fr-FR" sz="1350" dirty="0" err="1">
                  <a:solidFill>
                    <a:prstClr val="black"/>
                  </a:solidFill>
                </a:rPr>
                <a:t>Anfang</a:t>
              </a:r>
              <a:r>
                <a:rPr lang="fr-FR" sz="1350" dirty="0">
                  <a:solidFill>
                    <a:prstClr val="black"/>
                  </a:solidFill>
                </a:rPr>
                <a:t> (cm)</a:t>
              </a:r>
            </a:p>
          </p:txBody>
        </p:sp>
        <p:sp>
          <p:nvSpPr>
            <p:cNvPr id="6" name="ZoneTexte 5"/>
            <p:cNvSpPr txBox="1"/>
            <p:nvPr/>
          </p:nvSpPr>
          <p:spPr>
            <a:xfrm>
              <a:off x="-64371" y="2242964"/>
              <a:ext cx="911871" cy="812726"/>
            </a:xfrm>
            <a:prstGeom prst="rect">
              <a:avLst/>
            </a:prstGeom>
            <a:solidFill>
              <a:schemeClr val="bg1"/>
            </a:solidFill>
          </p:spPr>
          <p:txBody>
            <a:bodyPr wrap="square" rtlCol="0">
              <a:spAutoFit/>
            </a:bodyPr>
            <a:lstStyle/>
            <a:p>
              <a:pPr defTabSz="685800">
                <a:defRPr/>
              </a:pPr>
              <a:r>
                <a:rPr lang="fr-FR" sz="1200" dirty="0" err="1">
                  <a:solidFill>
                    <a:prstClr val="black"/>
                  </a:solidFill>
                </a:rPr>
                <a:t>Weide-rest</a:t>
              </a:r>
              <a:r>
                <a:rPr lang="fr-FR" sz="1200" dirty="0">
                  <a:solidFill>
                    <a:prstClr val="black"/>
                  </a:solidFill>
                </a:rPr>
                <a:t> (cm)</a:t>
              </a:r>
            </a:p>
          </p:txBody>
        </p:sp>
        <p:sp>
          <p:nvSpPr>
            <p:cNvPr id="7" name="ZoneTexte 6"/>
            <p:cNvSpPr txBox="1"/>
            <p:nvPr/>
          </p:nvSpPr>
          <p:spPr>
            <a:xfrm>
              <a:off x="1121376" y="2242963"/>
              <a:ext cx="960891" cy="580519"/>
            </a:xfrm>
            <a:prstGeom prst="rect">
              <a:avLst/>
            </a:prstGeom>
            <a:solidFill>
              <a:schemeClr val="bg1"/>
            </a:solidFill>
          </p:spPr>
          <p:txBody>
            <a:bodyPr wrap="square" rtlCol="0">
              <a:spAutoFit/>
            </a:bodyPr>
            <a:lstStyle/>
            <a:p>
              <a:pPr defTabSz="685800">
                <a:defRPr/>
              </a:pPr>
              <a:r>
                <a:rPr lang="fr-FR" sz="1200" b="1" dirty="0">
                  <a:solidFill>
                    <a:srgbClr val="C00000"/>
                  </a:solidFill>
                </a:rPr>
                <a:t>kg DM/Tag</a:t>
              </a:r>
            </a:p>
          </p:txBody>
        </p:sp>
      </p:grpSp>
      <p:sp>
        <p:nvSpPr>
          <p:cNvPr id="10" name="Afgeronde rechthoek 9"/>
          <p:cNvSpPr/>
          <p:nvPr/>
        </p:nvSpPr>
        <p:spPr>
          <a:xfrm>
            <a:off x="55002" y="1876926"/>
            <a:ext cx="4331368" cy="3808854"/>
          </a:xfrm>
          <a:prstGeom prst="roundRect">
            <a:avLst/>
          </a:prstGeom>
          <a:noFill/>
          <a:ln w="28575"/>
        </p:spPr>
        <p:style>
          <a:lnRef idx="1">
            <a:schemeClr val="accent3"/>
          </a:lnRef>
          <a:fillRef idx="3">
            <a:schemeClr val="accent3"/>
          </a:fillRef>
          <a:effectRef idx="2">
            <a:schemeClr val="accent3"/>
          </a:effectRef>
          <a:fontRef idx="minor">
            <a:schemeClr val="lt1"/>
          </a:fontRef>
        </p:style>
        <p:txBody>
          <a:bodyPr rtlCol="0" anchor="ctr"/>
          <a:lstStyle/>
          <a:p>
            <a:pPr algn="ctr" defTabSz="457200">
              <a:defRPr/>
            </a:pPr>
            <a:endParaRPr lang="nl-NL">
              <a:solidFill>
                <a:prstClr val="white"/>
              </a:solidFill>
            </a:endParaRPr>
          </a:p>
        </p:txBody>
      </p:sp>
    </p:spTree>
    <p:extLst>
      <p:ext uri="{BB962C8B-B14F-4D97-AF65-F5344CB8AC3E}">
        <p14:creationId xmlns:p14="http://schemas.microsoft.com/office/powerpoint/2010/main" val="403286812"/>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91886" y="457552"/>
            <a:ext cx="5915025" cy="468312"/>
          </a:xfrm>
          <a:prstGeom prst="rect">
            <a:avLst/>
          </a:prstGeom>
        </p:spPr>
        <p:txBody>
          <a:bodyPr/>
          <a:lstStyle/>
          <a:p>
            <a:pPr algn="l"/>
            <a:r>
              <a:rPr lang="fr-FR" sz="2400" b="1" dirty="0" err="1">
                <a:solidFill>
                  <a:schemeClr val="tx1"/>
                </a:solidFill>
              </a:rPr>
              <a:t>Beweidung</a:t>
            </a:r>
            <a:r>
              <a:rPr lang="fr-FR" sz="2400" b="1" dirty="0">
                <a:solidFill>
                  <a:schemeClr val="tx1"/>
                </a:solidFill>
              </a:rPr>
              <a:t>: </a:t>
            </a:r>
            <a:r>
              <a:rPr lang="fr-FR" sz="2400" b="1" dirty="0" err="1" smtClean="0">
                <a:solidFill>
                  <a:schemeClr val="tx1"/>
                </a:solidFill>
              </a:rPr>
              <a:t>Standweide</a:t>
            </a:r>
            <a:r>
              <a:rPr lang="fr-FR" sz="2400" b="1" dirty="0" smtClean="0">
                <a:solidFill>
                  <a:schemeClr val="tx1"/>
                </a:solidFill>
              </a:rPr>
              <a:t> mit </a:t>
            </a:r>
            <a:r>
              <a:rPr lang="fr-FR" sz="2400" b="1" dirty="0" err="1" smtClean="0">
                <a:solidFill>
                  <a:schemeClr val="tx1"/>
                </a:solidFill>
              </a:rPr>
              <a:t>zunehmender</a:t>
            </a:r>
            <a:r>
              <a:rPr lang="fr-FR" sz="2400" b="1" dirty="0" smtClean="0">
                <a:solidFill>
                  <a:schemeClr val="tx1"/>
                </a:solidFill>
              </a:rPr>
              <a:t> </a:t>
            </a:r>
            <a:r>
              <a:rPr lang="fr-FR" sz="2400" b="1" dirty="0" err="1" smtClean="0">
                <a:solidFill>
                  <a:schemeClr val="tx1"/>
                </a:solidFill>
              </a:rPr>
              <a:t>Flächenzuteilung</a:t>
            </a:r>
            <a:endParaRPr lang="fr-FR" sz="2400" b="1" dirty="0">
              <a:solidFill>
                <a:schemeClr val="tx1"/>
              </a:solidFill>
            </a:endParaRPr>
          </a:p>
        </p:txBody>
      </p:sp>
      <p:graphicFrame>
        <p:nvGraphicFramePr>
          <p:cNvPr id="8" name="Espace réservé du contenu 7"/>
          <p:cNvGraphicFramePr>
            <a:graphicFrameLocks noGrp="1"/>
          </p:cNvGraphicFramePr>
          <p:nvPr>
            <p:ph idx="4294967295"/>
            <p:extLst>
              <p:ext uri="{D42A27DB-BD31-4B8C-83A1-F6EECF244321}">
                <p14:modId xmlns:p14="http://schemas.microsoft.com/office/powerpoint/2010/main" val="386526347"/>
              </p:ext>
            </p:extLst>
          </p:nvPr>
        </p:nvGraphicFramePr>
        <p:xfrm>
          <a:off x="714620" y="3544360"/>
          <a:ext cx="7109344" cy="1811410"/>
        </p:xfrm>
        <a:graphic>
          <a:graphicData uri="http://schemas.openxmlformats.org/drawingml/2006/table">
            <a:tbl>
              <a:tblPr firstRow="1" firstCol="1" bandRow="1">
                <a:tableStyleId>{F5AB1C69-6EDB-4FF4-983F-18BD219EF322}</a:tableStyleId>
              </a:tblPr>
              <a:tblGrid>
                <a:gridCol w="1251684">
                  <a:extLst>
                    <a:ext uri="{9D8B030D-6E8A-4147-A177-3AD203B41FA5}">
                      <a16:colId xmlns:a16="http://schemas.microsoft.com/office/drawing/2014/main" val="3675460495"/>
                    </a:ext>
                  </a:extLst>
                </a:gridCol>
                <a:gridCol w="1182130">
                  <a:extLst>
                    <a:ext uri="{9D8B030D-6E8A-4147-A177-3AD203B41FA5}">
                      <a16:colId xmlns:a16="http://schemas.microsoft.com/office/drawing/2014/main" val="3647737208"/>
                    </a:ext>
                  </a:extLst>
                </a:gridCol>
                <a:gridCol w="741506">
                  <a:extLst>
                    <a:ext uri="{9D8B030D-6E8A-4147-A177-3AD203B41FA5}">
                      <a16:colId xmlns:a16="http://schemas.microsoft.com/office/drawing/2014/main" val="4044216148"/>
                    </a:ext>
                  </a:extLst>
                </a:gridCol>
                <a:gridCol w="635365">
                  <a:extLst>
                    <a:ext uri="{9D8B030D-6E8A-4147-A177-3AD203B41FA5}">
                      <a16:colId xmlns:a16="http://schemas.microsoft.com/office/drawing/2014/main" val="1678484085"/>
                    </a:ext>
                  </a:extLst>
                </a:gridCol>
                <a:gridCol w="536695">
                  <a:extLst>
                    <a:ext uri="{9D8B030D-6E8A-4147-A177-3AD203B41FA5}">
                      <a16:colId xmlns:a16="http://schemas.microsoft.com/office/drawing/2014/main" val="1777470371"/>
                    </a:ext>
                  </a:extLst>
                </a:gridCol>
                <a:gridCol w="562858">
                  <a:extLst>
                    <a:ext uri="{9D8B030D-6E8A-4147-A177-3AD203B41FA5}">
                      <a16:colId xmlns:a16="http://schemas.microsoft.com/office/drawing/2014/main" val="2191520425"/>
                    </a:ext>
                  </a:extLst>
                </a:gridCol>
                <a:gridCol w="490352">
                  <a:extLst>
                    <a:ext uri="{9D8B030D-6E8A-4147-A177-3AD203B41FA5}">
                      <a16:colId xmlns:a16="http://schemas.microsoft.com/office/drawing/2014/main" val="2577314284"/>
                    </a:ext>
                  </a:extLst>
                </a:gridCol>
                <a:gridCol w="609201">
                  <a:extLst>
                    <a:ext uri="{9D8B030D-6E8A-4147-A177-3AD203B41FA5}">
                      <a16:colId xmlns:a16="http://schemas.microsoft.com/office/drawing/2014/main" val="1750167113"/>
                    </a:ext>
                  </a:extLst>
                </a:gridCol>
                <a:gridCol w="536695">
                  <a:extLst>
                    <a:ext uri="{9D8B030D-6E8A-4147-A177-3AD203B41FA5}">
                      <a16:colId xmlns:a16="http://schemas.microsoft.com/office/drawing/2014/main" val="4288865"/>
                    </a:ext>
                  </a:extLst>
                </a:gridCol>
                <a:gridCol w="562858">
                  <a:extLst>
                    <a:ext uri="{9D8B030D-6E8A-4147-A177-3AD203B41FA5}">
                      <a16:colId xmlns:a16="http://schemas.microsoft.com/office/drawing/2014/main" val="4135825766"/>
                    </a:ext>
                  </a:extLst>
                </a:gridCol>
              </a:tblGrid>
              <a:tr h="305738">
                <a:tc gridSpan="2">
                  <a:txBody>
                    <a:bodyPr/>
                    <a:lstStyle/>
                    <a:p>
                      <a:pPr marL="0" indent="0" algn="l">
                        <a:spcAft>
                          <a:spcPts val="0"/>
                        </a:spcAft>
                        <a:buFont typeface="Arial" panose="020B0604020202020204" pitchFamily="34" charset="0"/>
                        <a:buNone/>
                      </a:pPr>
                      <a:r>
                        <a:rPr lang="fr-FR" sz="1050" dirty="0" err="1" smtClean="0">
                          <a:effectLst/>
                        </a:rPr>
                        <a:t>Besatzstärke</a:t>
                      </a:r>
                      <a:r>
                        <a:rPr lang="fr-FR" sz="1050" baseline="0" dirty="0" smtClean="0">
                          <a:effectLst/>
                        </a:rPr>
                        <a:t> </a:t>
                      </a:r>
                      <a:r>
                        <a:rPr lang="fr-FR" sz="1050" baseline="0" dirty="0" err="1" smtClean="0">
                          <a:effectLst/>
                        </a:rPr>
                        <a:t>anpassen</a:t>
                      </a:r>
                      <a:endParaRPr lang="fr-FR"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err="1" smtClean="0">
                          <a:effectLst/>
                        </a:rPr>
                        <a:t>Kuh</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err="1" smtClean="0">
                          <a:effectLst/>
                        </a:rPr>
                        <a:t>Ziege</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err="1" smtClean="0">
                          <a:effectLst/>
                        </a:rPr>
                        <a:t>Schafe</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smtClean="0">
                          <a:effectLst/>
                        </a:rPr>
                        <a:t>Pferd</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extLst>
                  <a:ext uri="{0D108BD9-81ED-4DB2-BD59-A6C34878D82A}">
                    <a16:rowId xmlns:a16="http://schemas.microsoft.com/office/drawing/2014/main" val="2976686150"/>
                  </a:ext>
                </a:extLst>
              </a:tr>
              <a:tr h="305738">
                <a:tc>
                  <a:txBody>
                    <a:bodyPr/>
                    <a:lstStyle/>
                    <a:p>
                      <a:pPr marL="0" indent="0" algn="l">
                        <a:spcAft>
                          <a:spcPts val="0"/>
                        </a:spcAft>
                        <a:buFont typeface="Arial" panose="020B0604020202020204" pitchFamily="34" charset="0"/>
                        <a:buNone/>
                      </a:pPr>
                      <a:r>
                        <a:rPr lang="fr-FR" sz="1400" dirty="0" err="1" smtClean="0">
                          <a:effectLst/>
                        </a:rPr>
                        <a:t>Kriterium</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Einheit</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604334884"/>
                  </a:ext>
                </a:extLst>
              </a:tr>
              <a:tr h="305738">
                <a:tc>
                  <a:txBody>
                    <a:bodyPr/>
                    <a:lstStyle/>
                    <a:p>
                      <a:pPr marL="0" indent="0" algn="l">
                        <a:spcAft>
                          <a:spcPts val="0"/>
                        </a:spcAft>
                        <a:buFont typeface="Arial" panose="020B0604020202020204" pitchFamily="34" charset="0"/>
                        <a:buNone/>
                      </a:pPr>
                      <a:r>
                        <a:rPr lang="fr-FR" sz="1400" dirty="0" smtClean="0">
                          <a:effectLst/>
                        </a:rPr>
                        <a:t>Bereiche</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are/LU</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30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30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60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 70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 90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50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90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939415083"/>
                  </a:ext>
                </a:extLst>
              </a:tr>
              <a:tr h="447098">
                <a:tc>
                  <a:txBody>
                    <a:bodyPr/>
                    <a:lstStyle/>
                    <a:p>
                      <a:pPr marL="0" indent="0" algn="l">
                        <a:spcAft>
                          <a:spcPts val="0"/>
                        </a:spcAft>
                        <a:buFont typeface="Arial" panose="020B0604020202020204" pitchFamily="34" charset="0"/>
                        <a:buNone/>
                      </a:pPr>
                      <a:r>
                        <a:rPr lang="fr-FR" sz="1400" dirty="0" err="1" smtClean="0">
                          <a:effectLst/>
                        </a:rPr>
                        <a:t>Weidebeginn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err="1" smtClean="0">
                          <a:effectLst/>
                        </a:rPr>
                        <a:t>Narbenhöhe</a:t>
                      </a:r>
                      <a:r>
                        <a:rPr lang="fr-FR" sz="1400" dirty="0" smtClean="0">
                          <a:effectLst/>
                        </a:rPr>
                        <a:t> (cm)</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 6</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 </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5</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3307574889"/>
                  </a:ext>
                </a:extLst>
              </a:tr>
              <a:tr h="447098">
                <a:tc>
                  <a:txBody>
                    <a:bodyPr/>
                    <a:lstStyle/>
                    <a:p>
                      <a:pPr marL="0" indent="0" algn="l">
                        <a:spcAft>
                          <a:spcPts val="0"/>
                        </a:spcAft>
                        <a:buFont typeface="Arial" panose="020B0604020202020204" pitchFamily="34" charset="0"/>
                        <a:buNone/>
                      </a:pPr>
                      <a:r>
                        <a:rPr lang="fr-FR" sz="1400" dirty="0" err="1" smtClean="0">
                          <a:effectLst/>
                        </a:rPr>
                        <a:t>Anzahl</a:t>
                      </a:r>
                      <a:r>
                        <a:rPr lang="fr-FR" sz="1400" dirty="0" smtClean="0">
                          <a:effectLst/>
                        </a:rPr>
                        <a:t> der Paddocks</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buFont typeface="Arial" panose="020B0604020202020204" pitchFamily="34" charset="0"/>
                        <a:buNone/>
                      </a:pPr>
                      <a:endParaRPr lang="fr-FR" sz="1400" dirty="0">
                        <a:effectLst/>
                        <a:latin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2</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 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 </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543748834"/>
                  </a:ext>
                </a:extLst>
              </a:tr>
            </a:tbl>
          </a:graphicData>
        </a:graphic>
      </p:graphicFrame>
      <p:sp>
        <p:nvSpPr>
          <p:cNvPr id="4" name="ZoneTexte 3"/>
          <p:cNvSpPr txBox="1"/>
          <p:nvPr/>
        </p:nvSpPr>
        <p:spPr>
          <a:xfrm>
            <a:off x="814818" y="1523923"/>
            <a:ext cx="1728192" cy="1131079"/>
          </a:xfrm>
          <a:prstGeom prst="rect">
            <a:avLst/>
          </a:prstGeom>
          <a:solidFill>
            <a:schemeClr val="accent3"/>
          </a:solidFill>
        </p:spPr>
        <p:txBody>
          <a:bodyPr wrap="square" rtlCol="0">
            <a:spAutoFit/>
          </a:bodyPr>
          <a:lstStyle/>
          <a:p>
            <a:pPr defTabSz="685800">
              <a:defRPr/>
            </a:pPr>
            <a:endParaRPr lang="fr-FR" sz="1350" dirty="0">
              <a:solidFill>
                <a:prstClr val="black"/>
              </a:solidFill>
            </a:endParaRPr>
          </a:p>
          <a:p>
            <a:pPr defTabSz="685800">
              <a:defRPr/>
            </a:pPr>
            <a:endParaRPr lang="fr-FR" sz="1350" dirty="0">
              <a:solidFill>
                <a:prstClr val="black"/>
              </a:solidFill>
            </a:endParaRPr>
          </a:p>
          <a:p>
            <a:pPr defTabSz="685800">
              <a:defRPr/>
            </a:pPr>
            <a:r>
              <a:rPr lang="fr-FR" sz="1350" dirty="0" err="1">
                <a:solidFill>
                  <a:prstClr val="black"/>
                </a:solidFill>
              </a:rPr>
              <a:t>Beweidet</a:t>
            </a:r>
            <a:endParaRPr lang="fr-FR" sz="1350" dirty="0">
              <a:solidFill>
                <a:prstClr val="black"/>
              </a:solidFill>
            </a:endParaRPr>
          </a:p>
          <a:p>
            <a:pPr defTabSz="685800">
              <a:defRPr/>
            </a:pPr>
            <a:endParaRPr lang="fr-FR" sz="1350" dirty="0">
              <a:solidFill>
                <a:prstClr val="black"/>
              </a:solidFill>
            </a:endParaRPr>
          </a:p>
          <a:p>
            <a:pPr defTabSz="685800">
              <a:defRPr/>
            </a:pPr>
            <a:endParaRPr lang="fr-FR" sz="1350" dirty="0">
              <a:solidFill>
                <a:prstClr val="black"/>
              </a:solidFill>
            </a:endParaRPr>
          </a:p>
        </p:txBody>
      </p:sp>
      <p:sp>
        <p:nvSpPr>
          <p:cNvPr id="5" name="ZoneTexte 4"/>
          <p:cNvSpPr txBox="1"/>
          <p:nvPr/>
        </p:nvSpPr>
        <p:spPr>
          <a:xfrm>
            <a:off x="814818" y="2904903"/>
            <a:ext cx="1728192" cy="507831"/>
          </a:xfrm>
          <a:prstGeom prst="rect">
            <a:avLst/>
          </a:prstGeom>
          <a:solidFill>
            <a:srgbClr val="FFFF00"/>
          </a:solidFill>
        </p:spPr>
        <p:txBody>
          <a:bodyPr wrap="square" rtlCol="0">
            <a:spAutoFit/>
          </a:bodyPr>
          <a:lstStyle/>
          <a:p>
            <a:pPr defTabSz="685800">
              <a:defRPr/>
            </a:pPr>
            <a:r>
              <a:rPr lang="fr-FR" sz="1350" dirty="0">
                <a:solidFill>
                  <a:prstClr val="black"/>
                </a:solidFill>
              </a:rPr>
              <a:t>Schnittbereich</a:t>
            </a:r>
          </a:p>
          <a:p>
            <a:pPr defTabSz="685800">
              <a:defRPr/>
            </a:pPr>
            <a:endParaRPr lang="fr-FR" sz="1350" dirty="0">
              <a:solidFill>
                <a:prstClr val="black"/>
              </a:solidFill>
            </a:endParaRPr>
          </a:p>
        </p:txBody>
      </p:sp>
      <p:sp>
        <p:nvSpPr>
          <p:cNvPr id="6" name="ZoneTexte 5"/>
          <p:cNvSpPr txBox="1"/>
          <p:nvPr/>
        </p:nvSpPr>
        <p:spPr>
          <a:xfrm>
            <a:off x="814818" y="2627902"/>
            <a:ext cx="1728192" cy="300082"/>
          </a:xfrm>
          <a:prstGeom prst="rect">
            <a:avLst/>
          </a:prstGeom>
          <a:gradFill>
            <a:gsLst>
              <a:gs pos="0">
                <a:schemeClr val="accent3"/>
              </a:gs>
              <a:gs pos="100000">
                <a:srgbClr val="FFFF00"/>
              </a:gs>
            </a:gsLst>
            <a:lin ang="5400000" scaled="1"/>
          </a:gradFill>
          <a:ln w="19050">
            <a:solidFill>
              <a:schemeClr val="accent1">
                <a:shade val="50000"/>
              </a:schemeClr>
            </a:solidFill>
            <a:prstDash val="sysDash"/>
          </a:ln>
        </p:spPr>
        <p:txBody>
          <a:bodyPr wrap="square" rtlCol="0">
            <a:spAutoFit/>
          </a:bodyPr>
          <a:lstStyle/>
          <a:p>
            <a:pPr defTabSz="685800">
              <a:defRPr/>
            </a:pPr>
            <a:r>
              <a:rPr lang="fr-FR" sz="1350" dirty="0">
                <a:solidFill>
                  <a:prstClr val="black"/>
                </a:solidFill>
              </a:rPr>
              <a:t>Pufferbereich</a:t>
            </a:r>
          </a:p>
        </p:txBody>
      </p:sp>
      <p:sp>
        <p:nvSpPr>
          <p:cNvPr id="7" name="ZoneTexte 6"/>
          <p:cNvSpPr txBox="1"/>
          <p:nvPr/>
        </p:nvSpPr>
        <p:spPr>
          <a:xfrm>
            <a:off x="3947166" y="1542292"/>
            <a:ext cx="1728192" cy="1846659"/>
          </a:xfrm>
          <a:prstGeom prst="rect">
            <a:avLst/>
          </a:prstGeom>
          <a:solidFill>
            <a:schemeClr val="accent3"/>
          </a:solidFill>
        </p:spPr>
        <p:txBody>
          <a:bodyPr wrap="square" rtlCol="0">
            <a:spAutoFit/>
          </a:bodyPr>
          <a:lstStyle/>
          <a:p>
            <a:pPr defTabSz="685800">
              <a:defRPr/>
            </a:pPr>
            <a:endParaRPr lang="fr-FR" sz="1350" dirty="0">
              <a:solidFill>
                <a:prstClr val="black"/>
              </a:solidFill>
            </a:endParaRPr>
          </a:p>
          <a:p>
            <a:pPr defTabSz="685800">
              <a:defRPr/>
            </a:pPr>
            <a:endParaRPr lang="fr-FR" sz="1350" dirty="0">
              <a:solidFill>
                <a:prstClr val="black"/>
              </a:solidFill>
            </a:endParaRPr>
          </a:p>
          <a:p>
            <a:pPr defTabSz="685800">
              <a:defRPr/>
            </a:pPr>
            <a:endParaRPr lang="fr-FR" sz="1350" dirty="0">
              <a:solidFill>
                <a:prstClr val="black"/>
              </a:solidFill>
            </a:endParaRPr>
          </a:p>
          <a:p>
            <a:pPr defTabSz="685800">
              <a:defRPr/>
            </a:pPr>
            <a:endParaRPr lang="fr-FR" sz="1350" dirty="0">
              <a:solidFill>
                <a:prstClr val="black"/>
              </a:solidFill>
            </a:endParaRPr>
          </a:p>
          <a:p>
            <a:pPr algn="ctr" defTabSz="685800">
              <a:defRPr/>
            </a:pPr>
            <a:r>
              <a:rPr lang="fr-FR" sz="1350" dirty="0">
                <a:solidFill>
                  <a:prstClr val="black"/>
                </a:solidFill>
              </a:rPr>
              <a:t>Set-</a:t>
            </a:r>
            <a:r>
              <a:rPr lang="fr-FR" sz="1350" dirty="0" err="1">
                <a:solidFill>
                  <a:prstClr val="black"/>
                </a:solidFill>
              </a:rPr>
              <a:t>bestückt</a:t>
            </a:r>
            <a:endParaRPr lang="fr-FR" sz="1350" dirty="0">
              <a:solidFill>
                <a:prstClr val="black"/>
              </a:solidFill>
            </a:endParaRPr>
          </a:p>
          <a:p>
            <a:pPr algn="ctr" defTabSz="685800">
              <a:defRPr/>
            </a:pPr>
            <a:endParaRPr lang="fr-FR" sz="1350" dirty="0">
              <a:solidFill>
                <a:prstClr val="black"/>
              </a:solidFill>
            </a:endParaRPr>
          </a:p>
          <a:p>
            <a:pPr defTabSz="685800">
              <a:defRPr/>
            </a:pPr>
            <a:endParaRPr lang="fr-FR" sz="1350" dirty="0">
              <a:solidFill>
                <a:prstClr val="black"/>
              </a:solidFill>
            </a:endParaRPr>
          </a:p>
          <a:p>
            <a:pPr defTabSz="685800">
              <a:defRPr/>
            </a:pPr>
            <a:endParaRPr lang="fr-FR" sz="900" dirty="0">
              <a:solidFill>
                <a:prstClr val="black"/>
              </a:solidFill>
            </a:endParaRPr>
          </a:p>
          <a:p>
            <a:pPr defTabSz="685800">
              <a:defRPr/>
            </a:pPr>
            <a:endParaRPr lang="fr-FR" sz="1050" dirty="0">
              <a:solidFill>
                <a:prstClr val="black"/>
              </a:solidFill>
            </a:endParaRPr>
          </a:p>
        </p:txBody>
      </p:sp>
      <p:sp>
        <p:nvSpPr>
          <p:cNvPr id="9" name="ZoneTexte 8"/>
          <p:cNvSpPr txBox="1"/>
          <p:nvPr/>
        </p:nvSpPr>
        <p:spPr>
          <a:xfrm>
            <a:off x="1111357" y="1214751"/>
            <a:ext cx="1242138" cy="300082"/>
          </a:xfrm>
          <a:prstGeom prst="rect">
            <a:avLst/>
          </a:prstGeom>
          <a:noFill/>
        </p:spPr>
        <p:txBody>
          <a:bodyPr wrap="square" rtlCol="0">
            <a:spAutoFit/>
          </a:bodyPr>
          <a:lstStyle/>
          <a:p>
            <a:pPr defTabSz="685800">
              <a:defRPr/>
            </a:pPr>
            <a:r>
              <a:rPr lang="fr-FR" sz="1350" dirty="0" err="1">
                <a:solidFill>
                  <a:prstClr val="black"/>
                </a:solidFill>
              </a:rPr>
              <a:t>Frühling</a:t>
            </a:r>
            <a:endParaRPr lang="fr-FR" sz="1350" dirty="0">
              <a:solidFill>
                <a:prstClr val="black"/>
              </a:solidFill>
            </a:endParaRPr>
          </a:p>
        </p:txBody>
      </p:sp>
      <p:sp>
        <p:nvSpPr>
          <p:cNvPr id="10" name="ZoneTexte 9"/>
          <p:cNvSpPr txBox="1"/>
          <p:nvPr/>
        </p:nvSpPr>
        <p:spPr>
          <a:xfrm>
            <a:off x="4190193" y="1214751"/>
            <a:ext cx="1242138" cy="300082"/>
          </a:xfrm>
          <a:prstGeom prst="rect">
            <a:avLst/>
          </a:prstGeom>
          <a:noFill/>
        </p:spPr>
        <p:txBody>
          <a:bodyPr wrap="square" rtlCol="0">
            <a:spAutoFit/>
          </a:bodyPr>
          <a:lstStyle/>
          <a:p>
            <a:pPr algn="ctr" defTabSz="685800">
              <a:defRPr/>
            </a:pPr>
            <a:r>
              <a:rPr lang="fr-FR" sz="1350" dirty="0" err="1">
                <a:solidFill>
                  <a:prstClr val="black"/>
                </a:solidFill>
              </a:rPr>
              <a:t>Sommer</a:t>
            </a:r>
            <a:endParaRPr lang="fr-FR" sz="1350" dirty="0">
              <a:solidFill>
                <a:prstClr val="black"/>
              </a:solidFill>
            </a:endParaRPr>
          </a:p>
        </p:txBody>
      </p:sp>
      <p:sp>
        <p:nvSpPr>
          <p:cNvPr id="11" name="Rectangle 10"/>
          <p:cNvSpPr/>
          <p:nvPr/>
        </p:nvSpPr>
        <p:spPr>
          <a:xfrm>
            <a:off x="334461" y="6168778"/>
            <a:ext cx="4955512" cy="230832"/>
          </a:xfrm>
          <a:prstGeom prst="rect">
            <a:avLst/>
          </a:prstGeom>
        </p:spPr>
        <p:txBody>
          <a:bodyPr wrap="square">
            <a:spAutoFit/>
          </a:bodyPr>
          <a:lstStyle/>
          <a:p>
            <a:pPr defTabSz="685800">
              <a:defRPr/>
            </a:pPr>
            <a:r>
              <a:rPr lang="fr-FR" sz="900" b="1" dirty="0">
                <a:solidFill>
                  <a:prstClr val="black"/>
                </a:solidFill>
                <a:ea typeface="Times New Roman" panose="02020603050405020304" pitchFamily="18" charset="0"/>
                <a:cs typeface="Times New Roman" panose="02020603050405020304" pitchFamily="18" charset="0"/>
              </a:rPr>
              <a:t>(</a:t>
            </a:r>
            <a:r>
              <a:rPr lang="fr-FR" sz="900" b="1" dirty="0" err="1">
                <a:solidFill>
                  <a:prstClr val="black"/>
                </a:solidFill>
                <a:ea typeface="Times New Roman" panose="02020603050405020304" pitchFamily="18" charset="0"/>
                <a:cs typeface="Times New Roman" panose="02020603050405020304" pitchFamily="18" charset="0"/>
              </a:rPr>
              <a:t>Hoden</a:t>
            </a:r>
            <a:r>
              <a:rPr lang="fr-FR" sz="900" b="1" i="1" dirty="0">
                <a:solidFill>
                  <a:prstClr val="black"/>
                </a:solidFill>
                <a:ea typeface="Times New Roman" panose="02020603050405020304" pitchFamily="18" charset="0"/>
                <a:cs typeface="Times New Roman" panose="02020603050405020304" pitchFamily="18" charset="0"/>
              </a:rPr>
              <a:t> et al.</a:t>
            </a:r>
            <a:r>
              <a:rPr lang="fr-FR" sz="900" b="1" dirty="0">
                <a:solidFill>
                  <a:prstClr val="black"/>
                </a:solidFill>
                <a:ea typeface="Times New Roman" panose="02020603050405020304" pitchFamily="18" charset="0"/>
                <a:cs typeface="Times New Roman" panose="02020603050405020304" pitchFamily="18" charset="0"/>
              </a:rPr>
              <a:t>, 1986; </a:t>
            </a:r>
            <a:r>
              <a:rPr lang="fr-FR" sz="900" b="1" dirty="0" err="1">
                <a:solidFill>
                  <a:prstClr val="black"/>
                </a:solidFill>
                <a:ea typeface="Times New Roman" panose="02020603050405020304" pitchFamily="18" charset="0"/>
                <a:cs typeface="Times New Roman" panose="02020603050405020304" pitchFamily="18" charset="0"/>
              </a:rPr>
              <a:t>Doligez</a:t>
            </a:r>
            <a:r>
              <a:rPr lang="fr-FR" sz="900" b="1" i="1" dirty="0">
                <a:solidFill>
                  <a:prstClr val="black"/>
                </a:solidFill>
                <a:ea typeface="Times New Roman" panose="02020603050405020304" pitchFamily="18" charset="0"/>
                <a:cs typeface="Times New Roman" panose="02020603050405020304" pitchFamily="18" charset="0"/>
              </a:rPr>
              <a:t> et al.</a:t>
            </a:r>
            <a:r>
              <a:rPr lang="fr-FR" sz="900" b="1" dirty="0">
                <a:solidFill>
                  <a:prstClr val="black"/>
                </a:solidFill>
                <a:ea typeface="Times New Roman" panose="02020603050405020304" pitchFamily="18" charset="0"/>
                <a:cs typeface="Times New Roman" panose="02020603050405020304" pitchFamily="18" charset="0"/>
              </a:rPr>
              <a:t>, 2014; Lefrileux </a:t>
            </a:r>
            <a:r>
              <a:rPr lang="fr-FR" sz="900" b="1" i="1" dirty="0">
                <a:solidFill>
                  <a:prstClr val="black"/>
                </a:solidFill>
                <a:ea typeface="Times New Roman" panose="02020603050405020304" pitchFamily="18" charset="0"/>
                <a:cs typeface="Times New Roman" panose="02020603050405020304" pitchFamily="18" charset="0"/>
              </a:rPr>
              <a:t>et al.</a:t>
            </a:r>
            <a:r>
              <a:rPr lang="fr-FR" sz="900" b="1" dirty="0">
                <a:solidFill>
                  <a:prstClr val="black"/>
                </a:solidFill>
                <a:ea typeface="Times New Roman" panose="02020603050405020304" pitchFamily="18" charset="0"/>
                <a:cs typeface="Times New Roman" panose="02020603050405020304" pitchFamily="18" charset="0"/>
              </a:rPr>
              <a:t>, 2012; Leray </a:t>
            </a:r>
            <a:r>
              <a:rPr lang="fr-FR" sz="900" b="1" i="1" dirty="0">
                <a:solidFill>
                  <a:prstClr val="black"/>
                </a:solidFill>
                <a:ea typeface="Times New Roman" panose="02020603050405020304" pitchFamily="18" charset="0"/>
                <a:cs typeface="Times New Roman" panose="02020603050405020304" pitchFamily="18" charset="0"/>
              </a:rPr>
              <a:t>et al., 2016;</a:t>
            </a:r>
            <a:r>
              <a:rPr lang="fr-FR" sz="900" b="1" dirty="0">
                <a:solidFill>
                  <a:prstClr val="black"/>
                </a:solidFill>
                <a:ea typeface="Times New Roman" panose="02020603050405020304" pitchFamily="18" charset="0"/>
                <a:cs typeface="Times New Roman" panose="02020603050405020304" pitchFamily="18" charset="0"/>
              </a:rPr>
              <a:t> Pottier </a:t>
            </a:r>
            <a:r>
              <a:rPr lang="fr-FR" sz="900" b="1" i="1" dirty="0">
                <a:solidFill>
                  <a:prstClr val="black"/>
                </a:solidFill>
                <a:ea typeface="Times New Roman" panose="02020603050405020304" pitchFamily="18" charset="0"/>
                <a:cs typeface="Times New Roman" panose="02020603050405020304" pitchFamily="18" charset="0"/>
              </a:rPr>
              <a:t>et al.</a:t>
            </a:r>
            <a:r>
              <a:rPr lang="fr-FR" sz="900" b="1" dirty="0">
                <a:solidFill>
                  <a:prstClr val="black"/>
                </a:solidFill>
                <a:ea typeface="Times New Roman" panose="02020603050405020304" pitchFamily="18" charset="0"/>
                <a:cs typeface="Times New Roman" panose="02020603050405020304" pitchFamily="18" charset="0"/>
              </a:rPr>
              <a:t> 2009)</a:t>
            </a:r>
            <a:endParaRPr lang="fr-FR" sz="900" dirty="0">
              <a:solidFill>
                <a:prstClr val="black"/>
              </a:solidFill>
            </a:endParaRPr>
          </a:p>
        </p:txBody>
      </p:sp>
    </p:spTree>
    <p:extLst>
      <p:ext uri="{BB962C8B-B14F-4D97-AF65-F5344CB8AC3E}">
        <p14:creationId xmlns:p14="http://schemas.microsoft.com/office/powerpoint/2010/main" val="2542442872"/>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0" y="365125"/>
            <a:ext cx="7886700" cy="1325563"/>
          </a:xfrm>
          <a:prstGeom prst="rect">
            <a:avLst/>
          </a:prstGeom>
        </p:spPr>
        <p:txBody>
          <a:bodyPr/>
          <a:lstStyle/>
          <a:p>
            <a:pPr algn="l"/>
            <a:r>
              <a:rPr lang="fr-FR" sz="2400" b="1" dirty="0" err="1">
                <a:solidFill>
                  <a:schemeClr val="tx1"/>
                </a:solidFill>
              </a:rPr>
              <a:t>Beweidung</a:t>
            </a:r>
            <a:r>
              <a:rPr lang="fr-FR" sz="2400" b="1" dirty="0">
                <a:solidFill>
                  <a:schemeClr val="tx1"/>
                </a:solidFill>
              </a:rPr>
              <a:t>: </a:t>
            </a:r>
            <a:r>
              <a:rPr lang="fr-FR" sz="2400" b="1" dirty="0" err="1">
                <a:solidFill>
                  <a:schemeClr val="tx1"/>
                </a:solidFill>
              </a:rPr>
              <a:t>Rotationsbeweidung</a:t>
            </a:r>
            <a:endParaRPr lang="fr-FR" sz="2400" b="1" dirty="0">
              <a:solidFill>
                <a:schemeClr val="tx1"/>
              </a:solidFill>
            </a:endParaRPr>
          </a:p>
        </p:txBody>
      </p:sp>
      <p:graphicFrame>
        <p:nvGraphicFramePr>
          <p:cNvPr id="18" name="Espace réservé du contenu 3"/>
          <p:cNvGraphicFramePr>
            <a:graphicFrameLocks noGrp="1"/>
          </p:cNvGraphicFramePr>
          <p:nvPr>
            <p:ph idx="4294967295"/>
            <p:extLst>
              <p:ext uri="{D42A27DB-BD31-4B8C-83A1-F6EECF244321}">
                <p14:modId xmlns:p14="http://schemas.microsoft.com/office/powerpoint/2010/main" val="645316761"/>
              </p:ext>
            </p:extLst>
          </p:nvPr>
        </p:nvGraphicFramePr>
        <p:xfrm>
          <a:off x="1028701" y="3305201"/>
          <a:ext cx="6857999" cy="2814752"/>
        </p:xfrm>
        <a:graphic>
          <a:graphicData uri="http://schemas.openxmlformats.org/drawingml/2006/table">
            <a:tbl>
              <a:tblPr firstRow="1" firstCol="1" bandRow="1">
                <a:tableStyleId>{F5AB1C69-6EDB-4FF4-983F-18BD219EF322}</a:tableStyleId>
              </a:tblPr>
              <a:tblGrid>
                <a:gridCol w="1248960">
                  <a:extLst>
                    <a:ext uri="{9D8B030D-6E8A-4147-A177-3AD203B41FA5}">
                      <a16:colId xmlns:a16="http://schemas.microsoft.com/office/drawing/2014/main" val="3159085550"/>
                    </a:ext>
                  </a:extLst>
                </a:gridCol>
                <a:gridCol w="1017864">
                  <a:extLst>
                    <a:ext uri="{9D8B030D-6E8A-4147-A177-3AD203B41FA5}">
                      <a16:colId xmlns:a16="http://schemas.microsoft.com/office/drawing/2014/main" val="292010260"/>
                    </a:ext>
                  </a:extLst>
                </a:gridCol>
                <a:gridCol w="549223">
                  <a:extLst>
                    <a:ext uri="{9D8B030D-6E8A-4147-A177-3AD203B41FA5}">
                      <a16:colId xmlns:a16="http://schemas.microsoft.com/office/drawing/2014/main" val="3427267710"/>
                    </a:ext>
                  </a:extLst>
                </a:gridCol>
                <a:gridCol w="594200">
                  <a:extLst>
                    <a:ext uri="{9D8B030D-6E8A-4147-A177-3AD203B41FA5}">
                      <a16:colId xmlns:a16="http://schemas.microsoft.com/office/drawing/2014/main" val="1832307493"/>
                    </a:ext>
                  </a:extLst>
                </a:gridCol>
                <a:gridCol w="566706">
                  <a:extLst>
                    <a:ext uri="{9D8B030D-6E8A-4147-A177-3AD203B41FA5}">
                      <a16:colId xmlns:a16="http://schemas.microsoft.com/office/drawing/2014/main" val="2463940378"/>
                    </a:ext>
                  </a:extLst>
                </a:gridCol>
                <a:gridCol w="594200">
                  <a:extLst>
                    <a:ext uri="{9D8B030D-6E8A-4147-A177-3AD203B41FA5}">
                      <a16:colId xmlns:a16="http://schemas.microsoft.com/office/drawing/2014/main" val="3197963408"/>
                    </a:ext>
                  </a:extLst>
                </a:gridCol>
                <a:gridCol w="549223">
                  <a:extLst>
                    <a:ext uri="{9D8B030D-6E8A-4147-A177-3AD203B41FA5}">
                      <a16:colId xmlns:a16="http://schemas.microsoft.com/office/drawing/2014/main" val="4145915906"/>
                    </a:ext>
                  </a:extLst>
                </a:gridCol>
                <a:gridCol w="594200">
                  <a:extLst>
                    <a:ext uri="{9D8B030D-6E8A-4147-A177-3AD203B41FA5}">
                      <a16:colId xmlns:a16="http://schemas.microsoft.com/office/drawing/2014/main" val="2626152264"/>
                    </a:ext>
                  </a:extLst>
                </a:gridCol>
                <a:gridCol w="549223">
                  <a:extLst>
                    <a:ext uri="{9D8B030D-6E8A-4147-A177-3AD203B41FA5}">
                      <a16:colId xmlns:a16="http://schemas.microsoft.com/office/drawing/2014/main" val="3996488753"/>
                    </a:ext>
                  </a:extLst>
                </a:gridCol>
                <a:gridCol w="594200">
                  <a:extLst>
                    <a:ext uri="{9D8B030D-6E8A-4147-A177-3AD203B41FA5}">
                      <a16:colId xmlns:a16="http://schemas.microsoft.com/office/drawing/2014/main" val="2367441044"/>
                    </a:ext>
                  </a:extLst>
                </a:gridCol>
              </a:tblGrid>
              <a:tr h="203205">
                <a:tc gridSpan="2">
                  <a:txBody>
                    <a:bodyPr/>
                    <a:lstStyle/>
                    <a:p>
                      <a:pPr marL="0" indent="0" algn="l">
                        <a:spcAft>
                          <a:spcPts val="0"/>
                        </a:spcAft>
                        <a:buFont typeface="Arial" panose="020B0604020202020204" pitchFamily="34" charset="0"/>
                        <a:buNone/>
                      </a:pPr>
                      <a:r>
                        <a:rPr lang="fr-FR" sz="1400" dirty="0" err="1" smtClean="0">
                          <a:effectLst/>
                        </a:rPr>
                        <a:t>Rotationsweiden</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err="1" smtClean="0">
                          <a:effectLst/>
                        </a:rPr>
                        <a:t>Kuh</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err="1" smtClean="0">
                          <a:effectLst/>
                        </a:rPr>
                        <a:t>Ziege</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err="1" smtClean="0">
                          <a:effectLst/>
                        </a:rPr>
                        <a:t>Schafe</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smtClean="0">
                          <a:effectLst/>
                        </a:rPr>
                        <a:t>Pferd</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hMerge="1">
                  <a:txBody>
                    <a:bodyPr/>
                    <a:lstStyle/>
                    <a:p>
                      <a:endParaRPr lang="fr-FR"/>
                    </a:p>
                  </a:txBody>
                  <a:tcPr/>
                </a:tc>
                <a:extLst>
                  <a:ext uri="{0D108BD9-81ED-4DB2-BD59-A6C34878D82A}">
                    <a16:rowId xmlns:a16="http://schemas.microsoft.com/office/drawing/2014/main" val="139623906"/>
                  </a:ext>
                </a:extLst>
              </a:tr>
              <a:tr h="282849">
                <a:tc>
                  <a:txBody>
                    <a:bodyPr/>
                    <a:lstStyle/>
                    <a:p>
                      <a:pPr marL="0" indent="0" algn="l">
                        <a:spcAft>
                          <a:spcPts val="0"/>
                        </a:spcAft>
                        <a:buFont typeface="Arial" panose="020B0604020202020204" pitchFamily="34" charset="0"/>
                        <a:buNone/>
                      </a:pPr>
                      <a:r>
                        <a:rPr lang="fr-FR" sz="1400" dirty="0" err="1" smtClean="0">
                          <a:effectLst/>
                        </a:rPr>
                        <a:t>Kriterium</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a:txBody>
                    <a:bodyPr/>
                    <a:lstStyle/>
                    <a:p>
                      <a:pPr marL="0" indent="0" algn="l">
                        <a:spcAft>
                          <a:spcPts val="0"/>
                        </a:spcAft>
                        <a:buFont typeface="Arial" panose="020B0604020202020204" pitchFamily="34" charset="0"/>
                        <a:buNone/>
                      </a:pPr>
                      <a:r>
                        <a:rPr lang="fr-FR" sz="1400" dirty="0" smtClean="0">
                          <a:effectLst/>
                        </a:rPr>
                        <a:t>Einheit</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nchor="ctr"/>
                </a:tc>
                <a:extLst>
                  <a:ext uri="{0D108BD9-81ED-4DB2-BD59-A6C34878D82A}">
                    <a16:rowId xmlns:a16="http://schemas.microsoft.com/office/drawing/2014/main" val="2225420393"/>
                  </a:ext>
                </a:extLst>
              </a:tr>
              <a:tr h="357641">
                <a:tc>
                  <a:txBody>
                    <a:bodyPr/>
                    <a:lstStyle/>
                    <a:p>
                      <a:pPr marL="0" indent="0" algn="l">
                        <a:spcAft>
                          <a:spcPts val="0"/>
                        </a:spcAft>
                        <a:buFont typeface="Arial" panose="020B0604020202020204" pitchFamily="34" charset="0"/>
                        <a:buNone/>
                      </a:pPr>
                      <a:r>
                        <a:rPr lang="fr-FR" sz="1400" dirty="0" smtClean="0">
                          <a:effectLst/>
                        </a:rPr>
                        <a:t>Bereiche</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smtClean="0">
                          <a:effectLst/>
                        </a:rPr>
                        <a:t>are/LU</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25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25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err="1">
                          <a:effectLst/>
                        </a:rPr>
                        <a:t> nc</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err="1">
                          <a:effectLst/>
                        </a:rPr>
                        <a:t>nc </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30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80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902254551"/>
                  </a:ext>
                </a:extLst>
              </a:tr>
              <a:tr h="536461">
                <a:tc>
                  <a:txBody>
                    <a:bodyPr/>
                    <a:lstStyle/>
                    <a:p>
                      <a:pPr marL="0" indent="0" algn="l">
                        <a:spcAft>
                          <a:spcPts val="0"/>
                        </a:spcAft>
                        <a:buFont typeface="Arial" panose="020B0604020202020204" pitchFamily="34" charset="0"/>
                        <a:buNone/>
                      </a:pPr>
                      <a:r>
                        <a:rPr lang="fr-FR" sz="1400" dirty="0" err="1" smtClean="0">
                          <a:effectLst/>
                        </a:rPr>
                        <a:t>Beweidung</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err="1" smtClean="0">
                          <a:effectLst/>
                        </a:rPr>
                        <a:t>Tage</a:t>
                      </a:r>
                      <a:r>
                        <a:rPr lang="fr-FR" sz="1400" dirty="0" smtClean="0">
                          <a:effectLst/>
                        </a:rPr>
                        <a:t> / Paddock</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2</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7</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7</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2318703880"/>
                  </a:ext>
                </a:extLst>
              </a:tr>
              <a:tr h="357641">
                <a:tc>
                  <a:txBody>
                    <a:bodyPr/>
                    <a:lstStyle/>
                    <a:p>
                      <a:pPr marL="0" indent="0" algn="l">
                        <a:spcAft>
                          <a:spcPts val="0"/>
                        </a:spcAft>
                        <a:buFont typeface="Arial" panose="020B0604020202020204" pitchFamily="34" charset="0"/>
                        <a:buNone/>
                      </a:pPr>
                      <a:r>
                        <a:rPr lang="fr-FR" sz="1400" dirty="0" err="1" smtClean="0">
                          <a:effectLst/>
                        </a:rPr>
                        <a:t>Ruhepause</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err="1" smtClean="0">
                          <a:effectLst/>
                        </a:rPr>
                        <a:t>Tage</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20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err="1">
                          <a:effectLst/>
                        </a:rPr>
                        <a:t> nc</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nc </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 20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40 </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1670757156"/>
                  </a:ext>
                </a:extLst>
              </a:tr>
              <a:tr h="365760">
                <a:tc>
                  <a:txBody>
                    <a:bodyPr/>
                    <a:lstStyle/>
                    <a:p>
                      <a:pPr marL="0" indent="0" algn="l">
                        <a:spcAft>
                          <a:spcPts val="0"/>
                        </a:spcAft>
                        <a:buFont typeface="Arial" panose="020B0604020202020204" pitchFamily="34" charset="0"/>
                        <a:buNone/>
                      </a:pPr>
                      <a:r>
                        <a:rPr lang="fr-FR" sz="1400" dirty="0" err="1" smtClean="0">
                          <a:effectLst/>
                        </a:rPr>
                        <a:t>Weidebeginn</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err="1" smtClean="0">
                          <a:effectLst/>
                        </a:rPr>
                        <a:t>Narbenhöhe</a:t>
                      </a:r>
                      <a:r>
                        <a:rPr lang="fr-FR" sz="1400" dirty="0" smtClean="0">
                          <a:effectLst/>
                        </a:rPr>
                        <a:t> (cm)</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8</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12</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14</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1789429165"/>
                  </a:ext>
                </a:extLst>
              </a:tr>
              <a:tr h="365760">
                <a:tc>
                  <a:txBody>
                    <a:bodyPr/>
                    <a:lstStyle/>
                    <a:p>
                      <a:pPr marL="0" indent="0" algn="l">
                        <a:spcAft>
                          <a:spcPts val="0"/>
                        </a:spcAft>
                        <a:buFont typeface="Arial" panose="020B0604020202020204" pitchFamily="34" charset="0"/>
                        <a:buNone/>
                      </a:pPr>
                      <a:r>
                        <a:rPr lang="fr-FR" sz="1400" dirty="0" err="1" smtClean="0">
                          <a:effectLst/>
                        </a:rPr>
                        <a:t>Weiderest</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err="1" smtClean="0">
                          <a:effectLst/>
                        </a:rPr>
                        <a:t>Narbenhöhe</a:t>
                      </a:r>
                      <a:r>
                        <a:rPr lang="fr-FR" sz="1400" dirty="0" smtClean="0">
                          <a:effectLst/>
                        </a:rPr>
                        <a:t> (cm)</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6</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8</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2917740331"/>
                  </a:ext>
                </a:extLst>
              </a:tr>
              <a:tr h="196431">
                <a:tc gridSpan="2">
                  <a:txBody>
                    <a:bodyPr/>
                    <a:lstStyle/>
                    <a:p>
                      <a:pPr marL="0" indent="0" algn="l">
                        <a:spcAft>
                          <a:spcPts val="0"/>
                        </a:spcAft>
                        <a:buFont typeface="Arial" panose="020B0604020202020204" pitchFamily="34" charset="0"/>
                        <a:buNone/>
                      </a:pPr>
                      <a:r>
                        <a:rPr lang="fr-FR" sz="1400" dirty="0" err="1" smtClean="0">
                          <a:effectLst/>
                        </a:rPr>
                        <a:t>Anzahl</a:t>
                      </a:r>
                      <a:r>
                        <a:rPr lang="fr-FR" sz="1400" dirty="0" smtClean="0">
                          <a:effectLst/>
                        </a:rPr>
                        <a:t> der Paddocks</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hMerge="1">
                  <a:txBody>
                    <a:bodyPr/>
                    <a:lstStyle/>
                    <a:p>
                      <a:endParaRPr lang="fr-FR"/>
                    </a:p>
                  </a:txBody>
                  <a:tcPr/>
                </a:tc>
                <a:tc>
                  <a:txBody>
                    <a:bodyPr/>
                    <a:lstStyle/>
                    <a:p>
                      <a:pPr marL="0" indent="0" algn="l">
                        <a:spcAft>
                          <a:spcPts val="0"/>
                        </a:spcAft>
                        <a:buFont typeface="Arial" panose="020B0604020202020204" pitchFamily="34" charset="0"/>
                        <a:buNone/>
                      </a:pPr>
                      <a:r>
                        <a:rPr lang="fr-FR" sz="1400">
                          <a:effectLst/>
                        </a:rPr>
                        <a:t>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8</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4254473840"/>
                  </a:ext>
                </a:extLst>
              </a:tr>
            </a:tbl>
          </a:graphicData>
        </a:graphic>
      </p:graphicFrame>
      <p:sp>
        <p:nvSpPr>
          <p:cNvPr id="5" name="Rectangle 4"/>
          <p:cNvSpPr/>
          <p:nvPr/>
        </p:nvSpPr>
        <p:spPr>
          <a:xfrm>
            <a:off x="4289571" y="1454414"/>
            <a:ext cx="4482498" cy="156617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defRPr/>
            </a:pPr>
            <a:endParaRPr lang="fr-FR" sz="1350">
              <a:solidFill>
                <a:prstClr val="white"/>
              </a:solidFill>
            </a:endParaRPr>
          </a:p>
        </p:txBody>
      </p:sp>
      <p:cxnSp>
        <p:nvCxnSpPr>
          <p:cNvPr id="6" name="Connecteur droit 5"/>
          <p:cNvCxnSpPr>
            <a:cxnSpLocks/>
            <a:stCxn id="5" idx="1"/>
          </p:cNvCxnSpPr>
          <p:nvPr/>
        </p:nvCxnSpPr>
        <p:spPr>
          <a:xfrm>
            <a:off x="4289571" y="2237501"/>
            <a:ext cx="3402378"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a:cxnSpLocks/>
            <a:endCxn id="5" idx="3"/>
          </p:cNvCxnSpPr>
          <p:nvPr/>
        </p:nvCxnSpPr>
        <p:spPr>
          <a:xfrm>
            <a:off x="7691949" y="2237501"/>
            <a:ext cx="10801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7664946"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5342688"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530820"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7610940" y="2048480"/>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prstClr val="white"/>
              </a:solidFill>
            </a:endParaRPr>
          </a:p>
        </p:txBody>
      </p:sp>
      <p:sp>
        <p:nvSpPr>
          <p:cNvPr id="12" name="Ellipse 11"/>
          <p:cNvSpPr/>
          <p:nvPr/>
        </p:nvSpPr>
        <p:spPr>
          <a:xfrm>
            <a:off x="7610940" y="2372516"/>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prstClr val="white"/>
              </a:solidFill>
            </a:endParaRPr>
          </a:p>
        </p:txBody>
      </p:sp>
      <p:sp>
        <p:nvSpPr>
          <p:cNvPr id="13" name="Ellipse 12"/>
          <p:cNvSpPr/>
          <p:nvPr/>
        </p:nvSpPr>
        <p:spPr>
          <a:xfrm>
            <a:off x="5288683" y="2009948"/>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prstClr val="white"/>
              </a:solidFill>
            </a:endParaRPr>
          </a:p>
        </p:txBody>
      </p:sp>
      <p:sp>
        <p:nvSpPr>
          <p:cNvPr id="14" name="Ellipse 13"/>
          <p:cNvSpPr/>
          <p:nvPr/>
        </p:nvSpPr>
        <p:spPr>
          <a:xfrm>
            <a:off x="5261680" y="2372516"/>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prstClr val="white"/>
              </a:solidFill>
            </a:endParaRPr>
          </a:p>
        </p:txBody>
      </p:sp>
      <p:sp>
        <p:nvSpPr>
          <p:cNvPr id="15" name="Rectangle 14"/>
          <p:cNvSpPr/>
          <p:nvPr/>
        </p:nvSpPr>
        <p:spPr>
          <a:xfrm>
            <a:off x="3722508" y="1940468"/>
            <a:ext cx="37804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prstClr val="white"/>
              </a:solidFill>
            </a:endParaRPr>
          </a:p>
        </p:txBody>
      </p:sp>
      <p:cxnSp>
        <p:nvCxnSpPr>
          <p:cNvPr id="16" name="Connecteur droit 15"/>
          <p:cNvCxnSpPr>
            <a:cxnSpLocks/>
          </p:cNvCxnSpPr>
          <p:nvPr/>
        </p:nvCxnSpPr>
        <p:spPr>
          <a:xfrm flipH="1">
            <a:off x="3722509" y="1940468"/>
            <a:ext cx="378041"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cxnSpLocks/>
          </p:cNvCxnSpPr>
          <p:nvPr/>
        </p:nvCxnSpPr>
        <p:spPr>
          <a:xfrm>
            <a:off x="3722508" y="1940468"/>
            <a:ext cx="347896"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1060" y="6382961"/>
            <a:ext cx="6198688" cy="369332"/>
          </a:xfrm>
          <a:prstGeom prst="rect">
            <a:avLst/>
          </a:prstGeom>
        </p:spPr>
        <p:txBody>
          <a:bodyPr wrap="square">
            <a:spAutoFit/>
          </a:bodyPr>
          <a:lstStyle/>
          <a:p>
            <a:pPr defTabSz="685800">
              <a:defRPr/>
            </a:pPr>
            <a:r>
              <a:rPr lang="fr-FR" sz="900" b="1" cap="small" dirty="0">
                <a:solidFill>
                  <a:prstClr val="black"/>
                </a:solidFill>
                <a:ea typeface="Times New Roman" panose="02020603050405020304" pitchFamily="18" charset="0"/>
                <a:cs typeface="Times New Roman" panose="02020603050405020304" pitchFamily="18" charset="0"/>
              </a:rPr>
              <a:t>Quellen: Institut de l'Elevage</a:t>
            </a:r>
            <a:r>
              <a:rPr lang="fr-FR" sz="900" b="1" i="1" dirty="0">
                <a:solidFill>
                  <a:prstClr val="black"/>
                </a:solidFill>
                <a:ea typeface="Times New Roman" panose="02020603050405020304" pitchFamily="18" charset="0"/>
                <a:cs typeface="Times New Roman" panose="02020603050405020304" pitchFamily="18" charset="0"/>
              </a:rPr>
              <a:t> et al., </a:t>
            </a:r>
            <a:r>
              <a:rPr lang="fr-FR" sz="900" b="1" dirty="0">
                <a:solidFill>
                  <a:prstClr val="black"/>
                </a:solidFill>
                <a:ea typeface="Times New Roman" panose="02020603050405020304" pitchFamily="18" charset="0"/>
                <a:cs typeface="Times New Roman" panose="02020603050405020304" pitchFamily="18" charset="0"/>
              </a:rPr>
              <a:t>2016; </a:t>
            </a:r>
            <a:r>
              <a:rPr lang="fr-FR" sz="900" b="1" cap="small" dirty="0" err="1">
                <a:solidFill>
                  <a:prstClr val="black"/>
                </a:solidFill>
                <a:ea typeface="Times New Roman" panose="02020603050405020304" pitchFamily="18" charset="0"/>
                <a:cs typeface="Times New Roman" panose="02020603050405020304" pitchFamily="18" charset="0"/>
              </a:rPr>
              <a:t>Doligez</a:t>
            </a:r>
            <a:r>
              <a:rPr lang="fr-FR" sz="900" b="1" i="1" dirty="0">
                <a:solidFill>
                  <a:prstClr val="black"/>
                </a:solidFill>
                <a:ea typeface="Times New Roman" panose="02020603050405020304" pitchFamily="18" charset="0"/>
                <a:cs typeface="Times New Roman" panose="02020603050405020304" pitchFamily="18" charset="0"/>
              </a:rPr>
              <a:t> et al.</a:t>
            </a:r>
            <a:r>
              <a:rPr lang="fr-FR" sz="900" b="1" dirty="0">
                <a:solidFill>
                  <a:prstClr val="black"/>
                </a:solidFill>
                <a:ea typeface="Times New Roman" panose="02020603050405020304" pitchFamily="18" charset="0"/>
                <a:cs typeface="Times New Roman" panose="02020603050405020304" pitchFamily="18" charset="0"/>
              </a:rPr>
              <a:t>, 2014; Leray </a:t>
            </a:r>
            <a:r>
              <a:rPr lang="fr-FR" sz="900" b="1" i="1" dirty="0">
                <a:solidFill>
                  <a:prstClr val="black"/>
                </a:solidFill>
                <a:ea typeface="Times New Roman" panose="02020603050405020304" pitchFamily="18" charset="0"/>
                <a:cs typeface="Times New Roman" panose="02020603050405020304" pitchFamily="18" charset="0"/>
              </a:rPr>
              <a:t>et al., 2016; </a:t>
            </a:r>
            <a:r>
              <a:rPr lang="fr-FR" sz="900" b="1" cap="small" dirty="0">
                <a:solidFill>
                  <a:prstClr val="black"/>
                </a:solidFill>
                <a:ea typeface="Times New Roman" panose="02020603050405020304" pitchFamily="18" charset="0"/>
                <a:cs typeface="Times New Roman" panose="02020603050405020304" pitchFamily="18" charset="0"/>
              </a:rPr>
              <a:t>Lefrileux</a:t>
            </a:r>
            <a:r>
              <a:rPr lang="fr-FR" sz="900" b="1" i="1" dirty="0">
                <a:solidFill>
                  <a:prstClr val="black"/>
                </a:solidFill>
                <a:ea typeface="Times New Roman" panose="02020603050405020304" pitchFamily="18" charset="0"/>
                <a:cs typeface="Times New Roman" panose="02020603050405020304" pitchFamily="18" charset="0"/>
              </a:rPr>
              <a:t> et al.,</a:t>
            </a:r>
            <a:r>
              <a:rPr lang="fr-FR" sz="900" b="1" dirty="0">
                <a:solidFill>
                  <a:prstClr val="black"/>
                </a:solidFill>
                <a:ea typeface="Times New Roman" panose="02020603050405020304" pitchFamily="18" charset="0"/>
                <a:cs typeface="Times New Roman" panose="02020603050405020304" pitchFamily="18" charset="0"/>
              </a:rPr>
              <a:t> 2012; </a:t>
            </a:r>
            <a:r>
              <a:rPr lang="fr-FR" sz="900" b="1" cap="small" dirty="0">
                <a:solidFill>
                  <a:prstClr val="black"/>
                </a:solidFill>
                <a:ea typeface="Times New Roman" panose="02020603050405020304" pitchFamily="18" charset="0"/>
                <a:cs typeface="Times New Roman" panose="02020603050405020304" pitchFamily="18" charset="0"/>
              </a:rPr>
              <a:t>Pottier</a:t>
            </a:r>
            <a:r>
              <a:rPr lang="fr-FR" sz="900" b="1" i="1" dirty="0">
                <a:solidFill>
                  <a:prstClr val="black"/>
                </a:solidFill>
                <a:ea typeface="Times New Roman" panose="02020603050405020304" pitchFamily="18" charset="0"/>
                <a:cs typeface="Times New Roman" panose="02020603050405020304" pitchFamily="18" charset="0"/>
              </a:rPr>
              <a:t> et al.,</a:t>
            </a:r>
            <a:r>
              <a:rPr lang="fr-FR" sz="900" b="1" dirty="0">
                <a:solidFill>
                  <a:prstClr val="black"/>
                </a:solidFill>
                <a:ea typeface="Times New Roman" panose="02020603050405020304" pitchFamily="18" charset="0"/>
                <a:cs typeface="Times New Roman" panose="02020603050405020304" pitchFamily="18" charset="0"/>
              </a:rPr>
              <a:t> 2009; </a:t>
            </a:r>
            <a:r>
              <a:rPr lang="fr-FR" sz="900" b="1" cap="small" dirty="0">
                <a:solidFill>
                  <a:prstClr val="black"/>
                </a:solidFill>
                <a:ea typeface="Times New Roman" panose="02020603050405020304" pitchFamily="18" charset="0"/>
                <a:cs typeface="Times New Roman" panose="02020603050405020304" pitchFamily="18" charset="0"/>
              </a:rPr>
              <a:t>Prairiales</a:t>
            </a:r>
            <a:r>
              <a:rPr lang="fr-FR" sz="900" b="1" dirty="0">
                <a:solidFill>
                  <a:prstClr val="black"/>
                </a:solidFill>
                <a:ea typeface="Times New Roman" panose="02020603050405020304" pitchFamily="18" charset="0"/>
                <a:cs typeface="Times New Roman" panose="02020603050405020304" pitchFamily="18" charset="0"/>
              </a:rPr>
              <a:t>, 2005).</a:t>
            </a:r>
            <a:endParaRPr lang="fr-FR" sz="900" dirty="0">
              <a:solidFill>
                <a:prstClr val="black"/>
              </a:solidFill>
            </a:endParaRPr>
          </a:p>
        </p:txBody>
      </p:sp>
    </p:spTree>
    <p:extLst>
      <p:ext uri="{BB962C8B-B14F-4D97-AF65-F5344CB8AC3E}">
        <p14:creationId xmlns:p14="http://schemas.microsoft.com/office/powerpoint/2010/main" val="2019046914"/>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23752" y="365125"/>
            <a:ext cx="7762947" cy="1325563"/>
          </a:xfrm>
          <a:prstGeom prst="rect">
            <a:avLst/>
          </a:prstGeom>
        </p:spPr>
        <p:txBody>
          <a:bodyPr>
            <a:normAutofit/>
          </a:bodyPr>
          <a:lstStyle/>
          <a:p>
            <a:pPr algn="l"/>
            <a:r>
              <a:rPr lang="fr-FR" sz="2400" dirty="0" err="1" smtClean="0">
                <a:solidFill>
                  <a:prstClr val="black"/>
                </a:solidFill>
              </a:rPr>
              <a:t>Futterverlsuste</a:t>
            </a:r>
            <a:r>
              <a:rPr lang="fr-FR" sz="2400" dirty="0" smtClean="0">
                <a:solidFill>
                  <a:prstClr val="black"/>
                </a:solidFill>
              </a:rPr>
              <a:t>: </a:t>
            </a:r>
            <a:r>
              <a:rPr lang="fr-FR" sz="2400" dirty="0" err="1" smtClean="0">
                <a:solidFill>
                  <a:prstClr val="black"/>
                </a:solidFill>
              </a:rPr>
              <a:t>Produktionskosten</a:t>
            </a:r>
            <a:r>
              <a:rPr lang="fr-FR" sz="2400" dirty="0" smtClean="0">
                <a:solidFill>
                  <a:prstClr val="black"/>
                </a:solidFill>
              </a:rPr>
              <a:t> </a:t>
            </a:r>
            <a:r>
              <a:rPr lang="fr-FR" sz="2400" b="1" dirty="0">
                <a:solidFill>
                  <a:prstClr val="black"/>
                </a:solidFill>
                <a:latin typeface="Calibri" panose="020F0502020204030204"/>
              </a:rPr>
              <a:t>vor der </a:t>
            </a:r>
            <a:r>
              <a:rPr lang="fr-FR" sz="2400" b="1" dirty="0" err="1">
                <a:solidFill>
                  <a:prstClr val="black"/>
                </a:solidFill>
                <a:latin typeface="Calibri" panose="020F0502020204030204"/>
              </a:rPr>
              <a:t>Ernte</a:t>
            </a:r>
            <a:r>
              <a:rPr lang="fr-FR" sz="2400" b="1" dirty="0">
                <a:solidFill>
                  <a:prstClr val="black"/>
                </a:solidFill>
                <a:latin typeface="Calibri" panose="020F0502020204030204"/>
              </a:rPr>
              <a:t>, vor und </a:t>
            </a:r>
            <a:r>
              <a:rPr lang="fr-FR" sz="2400" b="1" dirty="0" err="1">
                <a:solidFill>
                  <a:prstClr val="black"/>
                </a:solidFill>
                <a:latin typeface="Calibri" panose="020F0502020204030204"/>
              </a:rPr>
              <a:t>nach</a:t>
            </a:r>
            <a:r>
              <a:rPr lang="fr-FR" sz="2400" b="1" dirty="0">
                <a:solidFill>
                  <a:prstClr val="black"/>
                </a:solidFill>
                <a:latin typeface="Calibri" panose="020F0502020204030204"/>
              </a:rPr>
              <a:t> der </a:t>
            </a:r>
            <a:r>
              <a:rPr lang="fr-FR" sz="2400" b="1" dirty="0" err="1">
                <a:solidFill>
                  <a:prstClr val="black"/>
                </a:solidFill>
                <a:latin typeface="Calibri" panose="020F0502020204030204"/>
              </a:rPr>
              <a:t>Verteilung</a:t>
            </a:r>
            <a:r>
              <a:rPr lang="fr-FR" sz="2400" b="1" dirty="0">
                <a:solidFill>
                  <a:prstClr val="black"/>
                </a:solidFill>
                <a:latin typeface="Calibri" panose="020F0502020204030204"/>
              </a:rPr>
              <a:t> </a:t>
            </a:r>
            <a:r>
              <a:rPr lang="fr-FR" sz="2400" b="1" dirty="0" smtClean="0">
                <a:solidFill>
                  <a:prstClr val="black"/>
                </a:solidFill>
                <a:latin typeface="Calibri" panose="020F0502020204030204"/>
              </a:rPr>
              <a:t>von </a:t>
            </a:r>
            <a:r>
              <a:rPr lang="fr-FR" sz="2400" b="1" dirty="0" err="1" smtClean="0">
                <a:solidFill>
                  <a:prstClr val="black"/>
                </a:solidFill>
                <a:latin typeface="Calibri" panose="020F0502020204030204"/>
              </a:rPr>
              <a:t>geerntetem</a:t>
            </a:r>
            <a:r>
              <a:rPr lang="fr-FR" sz="2400" b="1" dirty="0" smtClean="0">
                <a:solidFill>
                  <a:prstClr val="black"/>
                </a:solidFill>
                <a:latin typeface="Calibri" panose="020F0502020204030204"/>
              </a:rPr>
              <a:t> </a:t>
            </a:r>
            <a:r>
              <a:rPr lang="fr-FR" sz="2400" dirty="0" err="1" smtClean="0">
                <a:solidFill>
                  <a:prstClr val="black"/>
                </a:solidFill>
                <a:latin typeface="Calibri" panose="020F0502020204030204"/>
              </a:rPr>
              <a:t>Futter</a:t>
            </a:r>
            <a:r>
              <a:rPr lang="fr-FR" sz="2400" dirty="0" smtClean="0">
                <a:solidFill>
                  <a:prstClr val="black"/>
                </a:solidFill>
                <a:latin typeface="Calibri" panose="020F0502020204030204"/>
              </a:rPr>
              <a:t> </a:t>
            </a:r>
            <a:r>
              <a:rPr lang="fr-FR" sz="2400" b="1" dirty="0" smtClean="0">
                <a:solidFill>
                  <a:prstClr val="black"/>
                </a:solidFill>
                <a:latin typeface="Calibri" panose="020F0502020204030204"/>
              </a:rPr>
              <a:t>pro </a:t>
            </a:r>
            <a:r>
              <a:rPr lang="fr-FR" sz="2400" b="1" dirty="0">
                <a:solidFill>
                  <a:prstClr val="black"/>
                </a:solidFill>
                <a:latin typeface="Calibri" panose="020F0502020204030204"/>
              </a:rPr>
              <a:t>Tonne </a:t>
            </a:r>
            <a:r>
              <a:rPr lang="fr-FR" sz="2400" b="1" dirty="0" smtClean="0">
                <a:solidFill>
                  <a:prstClr val="black"/>
                </a:solidFill>
                <a:latin typeface="Calibri" panose="020F0502020204030204"/>
              </a:rPr>
              <a:t>TM</a:t>
            </a:r>
            <a:r>
              <a:rPr lang="fr-FR" sz="3600" b="1" dirty="0">
                <a:solidFill>
                  <a:prstClr val="black"/>
                </a:solidFill>
                <a:latin typeface="Calibri" panose="020F0502020204030204"/>
              </a:rPr>
              <a:t/>
            </a:r>
            <a:br>
              <a:rPr lang="fr-FR" sz="3600" b="1" dirty="0">
                <a:solidFill>
                  <a:prstClr val="black"/>
                </a:solidFill>
                <a:latin typeface="Calibri" panose="020F0502020204030204"/>
              </a:rPr>
            </a:br>
            <a:endParaRPr lang="fr-FR" dirty="0"/>
          </a:p>
        </p:txBody>
      </p:sp>
      <p:graphicFrame>
        <p:nvGraphicFramePr>
          <p:cNvPr id="4" name="Graphique 7"/>
          <p:cNvGraphicFramePr>
            <a:graphicFrameLocks noGrp="1"/>
          </p:cNvGraphicFramePr>
          <p:nvPr>
            <p:extLst/>
          </p:nvPr>
        </p:nvGraphicFramePr>
        <p:xfrm>
          <a:off x="921544" y="1432234"/>
          <a:ext cx="6772275" cy="3921919"/>
        </p:xfrm>
        <a:graphic>
          <a:graphicData uri="http://schemas.openxmlformats.org/presentationml/2006/ole">
            <mc:AlternateContent xmlns:mc="http://schemas.openxmlformats.org/markup-compatibility/2006">
              <mc:Choice xmlns:v="urn:schemas-microsoft-com:vml" Requires="v">
                <p:oleObj spid="_x0000_s14361" r:id="rId3" imgW="9035055" imgH="5224725" progId="Excel.Chart.8">
                  <p:embed/>
                </p:oleObj>
              </mc:Choice>
              <mc:Fallback>
                <p:oleObj r:id="rId3" imgW="9035055" imgH="5224725"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544" y="1432234"/>
                        <a:ext cx="6772275" cy="3921919"/>
                      </a:xfrm>
                      <a:prstGeom prst="rect">
                        <a:avLst/>
                      </a:prstGeom>
                      <a:noFill/>
                      <a:ln>
                        <a:noFill/>
                      </a:ln>
                      <a:extLst/>
                    </p:spPr>
                  </p:pic>
                </p:oleObj>
              </mc:Fallback>
            </mc:AlternateContent>
          </a:graphicData>
        </a:graphic>
      </p:graphicFrame>
      <p:grpSp>
        <p:nvGrpSpPr>
          <p:cNvPr id="19" name="Groupe 18"/>
          <p:cNvGrpSpPr/>
          <p:nvPr/>
        </p:nvGrpSpPr>
        <p:grpSpPr>
          <a:xfrm>
            <a:off x="1499193" y="4182469"/>
            <a:ext cx="4760103" cy="2094817"/>
            <a:chOff x="1998920" y="4433625"/>
            <a:chExt cx="6346802" cy="2793088"/>
          </a:xfrm>
        </p:grpSpPr>
        <p:sp>
          <p:nvSpPr>
            <p:cNvPr id="5" name="ZoneTexte 4"/>
            <p:cNvSpPr txBox="1"/>
            <p:nvPr/>
          </p:nvSpPr>
          <p:spPr>
            <a:xfrm rot="18866544">
              <a:off x="1458585" y="5181244"/>
              <a:ext cx="1419225" cy="338555"/>
            </a:xfrm>
            <a:prstGeom prst="rect">
              <a:avLst/>
            </a:prstGeom>
            <a:solidFill>
              <a:schemeClr val="bg1"/>
            </a:solidFill>
          </p:spPr>
          <p:txBody>
            <a:bodyPr wrap="square" rtlCol="0">
              <a:spAutoFit/>
            </a:bodyPr>
            <a:lstStyle/>
            <a:p>
              <a:pPr algn="r" defTabSz="685800">
                <a:defRPr/>
              </a:pPr>
              <a:r>
                <a:rPr lang="fr-FR" sz="1050" dirty="0" err="1">
                  <a:solidFill>
                    <a:prstClr val="black"/>
                  </a:solidFill>
                </a:rPr>
                <a:t>Mais</a:t>
              </a:r>
              <a:endParaRPr lang="fr-FR" sz="1050" dirty="0">
                <a:solidFill>
                  <a:prstClr val="black"/>
                </a:solidFill>
              </a:endParaRPr>
            </a:p>
          </p:txBody>
        </p:sp>
        <p:sp>
          <p:nvSpPr>
            <p:cNvPr id="6" name="ZoneTexte 5"/>
            <p:cNvSpPr txBox="1"/>
            <p:nvPr/>
          </p:nvSpPr>
          <p:spPr>
            <a:xfrm rot="18866544">
              <a:off x="1933865" y="5190770"/>
              <a:ext cx="1419225" cy="338555"/>
            </a:xfrm>
            <a:prstGeom prst="rect">
              <a:avLst/>
            </a:prstGeom>
            <a:solidFill>
              <a:schemeClr val="bg1"/>
            </a:solidFill>
          </p:spPr>
          <p:txBody>
            <a:bodyPr wrap="square" rtlCol="0">
              <a:spAutoFit/>
            </a:bodyPr>
            <a:lstStyle/>
            <a:p>
              <a:pPr algn="r" defTabSz="685800">
                <a:defRPr/>
              </a:pPr>
              <a:r>
                <a:rPr lang="fr-FR" sz="1050" dirty="0" err="1">
                  <a:solidFill>
                    <a:prstClr val="black"/>
                  </a:solidFill>
                </a:rPr>
                <a:t>Bewässerter Mais</a:t>
              </a:r>
              <a:endParaRPr lang="fr-FR" sz="1050" dirty="0">
                <a:solidFill>
                  <a:prstClr val="black"/>
                </a:solidFill>
              </a:endParaRPr>
            </a:p>
          </p:txBody>
        </p:sp>
        <p:sp>
          <p:nvSpPr>
            <p:cNvPr id="7" name="ZoneTexte 6"/>
            <p:cNvSpPr txBox="1"/>
            <p:nvPr/>
          </p:nvSpPr>
          <p:spPr>
            <a:xfrm rot="18866544">
              <a:off x="2374253" y="5202824"/>
              <a:ext cx="1419225" cy="338555"/>
            </a:xfrm>
            <a:prstGeom prst="rect">
              <a:avLst/>
            </a:prstGeom>
            <a:solidFill>
              <a:schemeClr val="bg1"/>
            </a:solidFill>
          </p:spPr>
          <p:txBody>
            <a:bodyPr wrap="square" rtlCol="0">
              <a:spAutoFit/>
            </a:bodyPr>
            <a:lstStyle/>
            <a:p>
              <a:pPr algn="r" defTabSz="685800">
                <a:defRPr/>
              </a:pPr>
              <a:r>
                <a:rPr lang="fr-FR" sz="1050" dirty="0" err="1">
                  <a:solidFill>
                    <a:prstClr val="black"/>
                  </a:solidFill>
                </a:rPr>
                <a:t>Bio-Mais</a:t>
              </a:r>
              <a:endParaRPr lang="fr-FR" sz="1050" dirty="0">
                <a:solidFill>
                  <a:prstClr val="black"/>
                </a:solidFill>
              </a:endParaRPr>
            </a:p>
          </p:txBody>
        </p:sp>
        <p:sp>
          <p:nvSpPr>
            <p:cNvPr id="8" name="ZoneTexte 7"/>
            <p:cNvSpPr txBox="1"/>
            <p:nvPr/>
          </p:nvSpPr>
          <p:spPr>
            <a:xfrm rot="18866544">
              <a:off x="2869553" y="5202824"/>
              <a:ext cx="1419225" cy="338555"/>
            </a:xfrm>
            <a:prstGeom prst="rect">
              <a:avLst/>
            </a:prstGeom>
            <a:solidFill>
              <a:schemeClr val="bg1"/>
            </a:solidFill>
          </p:spPr>
          <p:txBody>
            <a:bodyPr wrap="square" rtlCol="0">
              <a:spAutoFit/>
            </a:bodyPr>
            <a:lstStyle/>
            <a:p>
              <a:pPr algn="r" defTabSz="685800">
                <a:defRPr/>
              </a:pPr>
              <a:r>
                <a:rPr lang="fr-FR" sz="1050" dirty="0" err="1">
                  <a:solidFill>
                    <a:prstClr val="black"/>
                  </a:solidFill>
                </a:rPr>
                <a:t>Sorghum</a:t>
              </a:r>
              <a:r>
                <a:rPr lang="fr-FR" sz="1050" dirty="0">
                  <a:solidFill>
                    <a:prstClr val="black"/>
                  </a:solidFill>
                </a:rPr>
                <a:t> BMR</a:t>
              </a:r>
            </a:p>
          </p:txBody>
        </p:sp>
        <p:sp>
          <p:nvSpPr>
            <p:cNvPr id="9" name="ZoneTexte 8"/>
            <p:cNvSpPr txBox="1"/>
            <p:nvPr/>
          </p:nvSpPr>
          <p:spPr>
            <a:xfrm rot="18866544">
              <a:off x="3269605" y="5202824"/>
              <a:ext cx="1419225" cy="338555"/>
            </a:xfrm>
            <a:prstGeom prst="rect">
              <a:avLst/>
            </a:prstGeom>
            <a:solidFill>
              <a:schemeClr val="bg1"/>
            </a:solidFill>
          </p:spPr>
          <p:txBody>
            <a:bodyPr wrap="square" rtlCol="0">
              <a:spAutoFit/>
            </a:bodyPr>
            <a:lstStyle/>
            <a:p>
              <a:pPr algn="r" defTabSz="685800">
                <a:defRPr/>
              </a:pPr>
              <a:r>
                <a:rPr lang="fr-FR" sz="1050" dirty="0">
                  <a:solidFill>
                    <a:prstClr val="black"/>
                  </a:solidFill>
                </a:rPr>
                <a:t>Luzerne</a:t>
              </a:r>
            </a:p>
          </p:txBody>
        </p:sp>
        <p:sp>
          <p:nvSpPr>
            <p:cNvPr id="10" name="ZoneTexte 9"/>
            <p:cNvSpPr txBox="1"/>
            <p:nvPr/>
          </p:nvSpPr>
          <p:spPr>
            <a:xfrm rot="18866544">
              <a:off x="3806762" y="5118961"/>
              <a:ext cx="1485802" cy="553997"/>
            </a:xfrm>
            <a:prstGeom prst="rect">
              <a:avLst/>
            </a:prstGeom>
            <a:solidFill>
              <a:schemeClr val="bg1"/>
            </a:solidFill>
          </p:spPr>
          <p:txBody>
            <a:bodyPr wrap="square" rtlCol="0">
              <a:spAutoFit/>
            </a:bodyPr>
            <a:lstStyle/>
            <a:p>
              <a:pPr algn="r" defTabSz="685800">
                <a:defRPr/>
              </a:pPr>
              <a:r>
                <a:rPr lang="fr-FR" sz="1050" dirty="0" err="1">
                  <a:solidFill>
                    <a:prstClr val="black"/>
                  </a:solidFill>
                </a:rPr>
                <a:t>Rotklee</a:t>
              </a:r>
              <a:r>
                <a:rPr lang="fr-FR" sz="1050" dirty="0">
                  <a:solidFill>
                    <a:prstClr val="black"/>
                  </a:solidFill>
                </a:rPr>
                <a:t> + HRG</a:t>
              </a:r>
            </a:p>
          </p:txBody>
        </p:sp>
        <p:sp>
          <p:nvSpPr>
            <p:cNvPr id="11" name="ZoneTexte 10"/>
            <p:cNvSpPr txBox="1"/>
            <p:nvPr/>
          </p:nvSpPr>
          <p:spPr>
            <a:xfrm rot="18866544">
              <a:off x="3890160" y="5292684"/>
              <a:ext cx="1962966" cy="338555"/>
            </a:xfrm>
            <a:prstGeom prst="rect">
              <a:avLst/>
            </a:prstGeom>
            <a:solidFill>
              <a:schemeClr val="bg1"/>
            </a:solidFill>
          </p:spPr>
          <p:txBody>
            <a:bodyPr wrap="square" rtlCol="0">
              <a:spAutoFit/>
            </a:bodyPr>
            <a:lstStyle/>
            <a:p>
              <a:pPr algn="r" defTabSz="685800">
                <a:defRPr/>
              </a:pPr>
              <a:r>
                <a:rPr lang="fr-FR" sz="1050" dirty="0" err="1">
                  <a:solidFill>
                    <a:prstClr val="black"/>
                  </a:solidFill>
                </a:rPr>
                <a:t>Gradierte Temp</a:t>
              </a:r>
              <a:r>
                <a:rPr lang="fr-FR" sz="1050" dirty="0">
                  <a:solidFill>
                    <a:prstClr val="black"/>
                  </a:solidFill>
                </a:rPr>
                <a:t>. Gras </a:t>
              </a:r>
            </a:p>
          </p:txBody>
        </p:sp>
        <p:sp>
          <p:nvSpPr>
            <p:cNvPr id="12" name="ZoneTexte 11"/>
            <p:cNvSpPr txBox="1"/>
            <p:nvPr/>
          </p:nvSpPr>
          <p:spPr>
            <a:xfrm rot="18866544">
              <a:off x="4756141" y="5167004"/>
              <a:ext cx="1485802" cy="338555"/>
            </a:xfrm>
            <a:prstGeom prst="rect">
              <a:avLst/>
            </a:prstGeom>
            <a:solidFill>
              <a:schemeClr val="bg1"/>
            </a:solidFill>
          </p:spPr>
          <p:txBody>
            <a:bodyPr wrap="square" rtlCol="0">
              <a:spAutoFit/>
            </a:bodyPr>
            <a:lstStyle/>
            <a:p>
              <a:pPr algn="r" defTabSz="685800">
                <a:defRPr/>
              </a:pPr>
              <a:r>
                <a:rPr lang="fr-FR" sz="1050" dirty="0" err="1">
                  <a:solidFill>
                    <a:prstClr val="black"/>
                  </a:solidFill>
                </a:rPr>
                <a:t>Italienisch</a:t>
              </a:r>
              <a:r>
                <a:rPr lang="fr-FR" sz="1050" dirty="0">
                  <a:solidFill>
                    <a:prstClr val="black"/>
                  </a:solidFill>
                </a:rPr>
                <a:t> RG</a:t>
              </a:r>
            </a:p>
          </p:txBody>
        </p:sp>
        <p:sp>
          <p:nvSpPr>
            <p:cNvPr id="13" name="ZoneTexte 12"/>
            <p:cNvSpPr txBox="1"/>
            <p:nvPr/>
          </p:nvSpPr>
          <p:spPr>
            <a:xfrm rot="18866544">
              <a:off x="5187296" y="5236208"/>
              <a:ext cx="1485802" cy="338555"/>
            </a:xfrm>
            <a:prstGeom prst="rect">
              <a:avLst/>
            </a:prstGeom>
            <a:solidFill>
              <a:schemeClr val="bg1"/>
            </a:solidFill>
          </p:spPr>
          <p:txBody>
            <a:bodyPr wrap="square" rtlCol="0">
              <a:spAutoFit/>
            </a:bodyPr>
            <a:lstStyle/>
            <a:p>
              <a:pPr algn="r" defTabSz="685800">
                <a:defRPr/>
              </a:pPr>
              <a:r>
                <a:rPr lang="fr-FR" sz="1050" dirty="0">
                  <a:solidFill>
                    <a:prstClr val="black"/>
                  </a:solidFill>
                </a:rPr>
                <a:t>Perm. Gras. Heu</a:t>
              </a:r>
            </a:p>
          </p:txBody>
        </p:sp>
        <p:sp>
          <p:nvSpPr>
            <p:cNvPr id="14" name="ZoneTexte 13"/>
            <p:cNvSpPr txBox="1"/>
            <p:nvPr/>
          </p:nvSpPr>
          <p:spPr>
            <a:xfrm rot="18866544">
              <a:off x="5568172" y="5170128"/>
              <a:ext cx="1602456" cy="553997"/>
            </a:xfrm>
            <a:prstGeom prst="rect">
              <a:avLst/>
            </a:prstGeom>
            <a:solidFill>
              <a:schemeClr val="bg1"/>
            </a:solidFill>
          </p:spPr>
          <p:txBody>
            <a:bodyPr wrap="square" rtlCol="0">
              <a:spAutoFit/>
            </a:bodyPr>
            <a:lstStyle/>
            <a:p>
              <a:pPr algn="r" defTabSz="685800">
                <a:defRPr/>
              </a:pPr>
              <a:r>
                <a:rPr lang="fr-FR" sz="1050" dirty="0" err="1">
                  <a:solidFill>
                    <a:prstClr val="black"/>
                  </a:solidFill>
                </a:rPr>
                <a:t>Getreide</a:t>
              </a:r>
              <a:r>
                <a:rPr lang="fr-FR" sz="1050" dirty="0">
                  <a:solidFill>
                    <a:prstClr val="black"/>
                  </a:solidFill>
                </a:rPr>
                <a:t> + </a:t>
              </a:r>
              <a:r>
                <a:rPr lang="fr-FR" sz="1050" dirty="0" err="1">
                  <a:solidFill>
                    <a:prstClr val="black"/>
                  </a:solidFill>
                </a:rPr>
                <a:t>Hühnersilage</a:t>
              </a:r>
              <a:endParaRPr lang="fr-FR" sz="1050" dirty="0">
                <a:solidFill>
                  <a:prstClr val="black"/>
                </a:solidFill>
              </a:endParaRPr>
            </a:p>
          </p:txBody>
        </p:sp>
        <p:sp>
          <p:nvSpPr>
            <p:cNvPr id="15" name="ZoneTexte 14"/>
            <p:cNvSpPr txBox="1"/>
            <p:nvPr/>
          </p:nvSpPr>
          <p:spPr>
            <a:xfrm rot="18866544">
              <a:off x="4889894" y="5660891"/>
              <a:ext cx="2793088" cy="338555"/>
            </a:xfrm>
            <a:prstGeom prst="rect">
              <a:avLst/>
            </a:prstGeom>
            <a:solidFill>
              <a:schemeClr val="bg1"/>
            </a:solidFill>
          </p:spPr>
          <p:txBody>
            <a:bodyPr wrap="square" rtlCol="0">
              <a:spAutoFit/>
            </a:bodyPr>
            <a:lstStyle/>
            <a:p>
              <a:pPr algn="r" defTabSz="685800">
                <a:defRPr/>
              </a:pPr>
              <a:r>
                <a:rPr lang="fr-FR" sz="1050" dirty="0" err="1">
                  <a:solidFill>
                    <a:prstClr val="black"/>
                  </a:solidFill>
                </a:rPr>
                <a:t>Kurzumtrieb</a:t>
              </a:r>
              <a:r>
                <a:rPr lang="fr-FR" sz="1050" dirty="0">
                  <a:solidFill>
                    <a:prstClr val="black"/>
                  </a:solidFill>
                </a:rPr>
                <a:t> </a:t>
              </a:r>
              <a:r>
                <a:rPr lang="fr-FR" sz="1050" dirty="0" err="1">
                  <a:solidFill>
                    <a:prstClr val="black"/>
                  </a:solidFill>
                </a:rPr>
                <a:t>Einj</a:t>
              </a:r>
              <a:r>
                <a:rPr lang="fr-FR" sz="1050" dirty="0">
                  <a:solidFill>
                    <a:prstClr val="black"/>
                  </a:solidFill>
                </a:rPr>
                <a:t>. </a:t>
              </a:r>
              <a:r>
                <a:rPr lang="fr-FR" sz="1050" dirty="0" err="1">
                  <a:solidFill>
                    <a:prstClr val="black"/>
                  </a:solidFill>
                </a:rPr>
                <a:t>Weidelgras</a:t>
              </a:r>
              <a:endParaRPr lang="fr-FR" sz="1050" dirty="0">
                <a:solidFill>
                  <a:prstClr val="black"/>
                </a:solidFill>
              </a:endParaRPr>
            </a:p>
          </p:txBody>
        </p:sp>
        <p:sp>
          <p:nvSpPr>
            <p:cNvPr id="16" name="ZoneTexte 15"/>
            <p:cNvSpPr txBox="1"/>
            <p:nvPr/>
          </p:nvSpPr>
          <p:spPr>
            <a:xfrm rot="18866544">
              <a:off x="6475398" y="5131934"/>
              <a:ext cx="1602456" cy="553997"/>
            </a:xfrm>
            <a:prstGeom prst="rect">
              <a:avLst/>
            </a:prstGeom>
            <a:solidFill>
              <a:schemeClr val="bg1"/>
            </a:solidFill>
          </p:spPr>
          <p:txBody>
            <a:bodyPr wrap="square" rtlCol="0">
              <a:spAutoFit/>
            </a:bodyPr>
            <a:lstStyle/>
            <a:p>
              <a:pPr algn="r" defTabSz="685800">
                <a:defRPr/>
              </a:pPr>
              <a:r>
                <a:rPr lang="fr-FR" sz="1050" dirty="0" err="1">
                  <a:solidFill>
                    <a:prstClr val="black"/>
                  </a:solidFill>
                </a:rPr>
                <a:t>Weidefutterraps</a:t>
              </a:r>
              <a:endParaRPr lang="fr-FR" sz="1050" dirty="0">
                <a:solidFill>
                  <a:prstClr val="black"/>
                </a:solidFill>
              </a:endParaRPr>
            </a:p>
          </p:txBody>
        </p:sp>
        <p:sp>
          <p:nvSpPr>
            <p:cNvPr id="17" name="ZoneTexte 16"/>
            <p:cNvSpPr txBox="1"/>
            <p:nvPr/>
          </p:nvSpPr>
          <p:spPr>
            <a:xfrm rot="18866544">
              <a:off x="6914224" y="5258706"/>
              <a:ext cx="1602457" cy="338555"/>
            </a:xfrm>
            <a:prstGeom prst="rect">
              <a:avLst/>
            </a:prstGeom>
            <a:solidFill>
              <a:schemeClr val="bg1"/>
            </a:solidFill>
          </p:spPr>
          <p:txBody>
            <a:bodyPr wrap="square" rtlCol="0">
              <a:spAutoFit/>
            </a:bodyPr>
            <a:lstStyle/>
            <a:p>
              <a:pPr algn="r" defTabSz="685800">
                <a:defRPr/>
              </a:pPr>
              <a:r>
                <a:rPr lang="fr-FR" sz="1050" dirty="0" err="1">
                  <a:solidFill>
                    <a:prstClr val="black"/>
                  </a:solidFill>
                </a:rPr>
                <a:t>Perlhirse</a:t>
              </a:r>
              <a:endParaRPr lang="fr-FR" sz="1050" dirty="0">
                <a:solidFill>
                  <a:prstClr val="black"/>
                </a:solidFill>
              </a:endParaRPr>
            </a:p>
          </p:txBody>
        </p:sp>
        <p:sp>
          <p:nvSpPr>
            <p:cNvPr id="18" name="ZoneTexte 17"/>
            <p:cNvSpPr txBox="1"/>
            <p:nvPr/>
          </p:nvSpPr>
          <p:spPr>
            <a:xfrm rot="18866544">
              <a:off x="7375217" y="5258706"/>
              <a:ext cx="1602456" cy="338555"/>
            </a:xfrm>
            <a:prstGeom prst="rect">
              <a:avLst/>
            </a:prstGeom>
            <a:solidFill>
              <a:schemeClr val="bg1"/>
            </a:solidFill>
          </p:spPr>
          <p:txBody>
            <a:bodyPr wrap="square" rtlCol="0">
              <a:spAutoFit/>
            </a:bodyPr>
            <a:lstStyle/>
            <a:p>
              <a:pPr algn="r" defTabSz="685800">
                <a:defRPr/>
              </a:pPr>
              <a:r>
                <a:rPr lang="fr-FR" sz="1050" dirty="0" err="1">
                  <a:solidFill>
                    <a:prstClr val="black"/>
                  </a:solidFill>
                </a:rPr>
                <a:t>Futterrüben</a:t>
              </a:r>
              <a:endParaRPr lang="fr-FR" sz="1050" dirty="0">
                <a:solidFill>
                  <a:prstClr val="black"/>
                </a:solidFill>
              </a:endParaRPr>
            </a:p>
          </p:txBody>
        </p:sp>
      </p:grpSp>
      <p:sp>
        <p:nvSpPr>
          <p:cNvPr id="20" name="ZoneTexte 19"/>
          <p:cNvSpPr txBox="1"/>
          <p:nvPr/>
        </p:nvSpPr>
        <p:spPr>
          <a:xfrm>
            <a:off x="1138533" y="1508377"/>
            <a:ext cx="6350979" cy="323165"/>
          </a:xfrm>
          <a:prstGeom prst="rect">
            <a:avLst/>
          </a:prstGeom>
          <a:solidFill>
            <a:schemeClr val="bg1"/>
          </a:solidFill>
        </p:spPr>
        <p:txBody>
          <a:bodyPr wrap="square" rtlCol="0">
            <a:spAutoFit/>
          </a:bodyPr>
          <a:lstStyle/>
          <a:p>
            <a:pPr defTabSz="685800">
              <a:defRPr/>
            </a:pPr>
            <a:r>
              <a:rPr lang="fr-FR" sz="1500" b="1" dirty="0">
                <a:solidFill>
                  <a:prstClr val="black"/>
                </a:solidFill>
              </a:rPr>
              <a:t>Produktionskosten vor </a:t>
            </a:r>
            <a:r>
              <a:rPr lang="fr-FR" sz="1500" b="1" dirty="0" err="1">
                <a:solidFill>
                  <a:prstClr val="black"/>
                </a:solidFill>
              </a:rPr>
              <a:t>Ernte</a:t>
            </a:r>
            <a:r>
              <a:rPr lang="fr-FR" sz="1500" b="1" dirty="0">
                <a:solidFill>
                  <a:prstClr val="black"/>
                </a:solidFill>
              </a:rPr>
              <a:t>, vor und </a:t>
            </a:r>
            <a:r>
              <a:rPr lang="fr-FR" sz="1500" b="1" dirty="0" err="1">
                <a:solidFill>
                  <a:prstClr val="black"/>
                </a:solidFill>
              </a:rPr>
              <a:t>nach</a:t>
            </a:r>
            <a:r>
              <a:rPr lang="fr-FR" sz="1500" b="1" dirty="0">
                <a:solidFill>
                  <a:prstClr val="black"/>
                </a:solidFill>
              </a:rPr>
              <a:t> der Verteilung pro Tonne TM</a:t>
            </a:r>
          </a:p>
        </p:txBody>
      </p:sp>
      <p:sp>
        <p:nvSpPr>
          <p:cNvPr id="21" name="ZoneTexte 20"/>
          <p:cNvSpPr txBox="1"/>
          <p:nvPr/>
        </p:nvSpPr>
        <p:spPr>
          <a:xfrm rot="5400000">
            <a:off x="6226536" y="3793167"/>
            <a:ext cx="1025113" cy="253916"/>
          </a:xfrm>
          <a:prstGeom prst="rect">
            <a:avLst/>
          </a:prstGeom>
          <a:solidFill>
            <a:schemeClr val="bg1"/>
          </a:solidFill>
        </p:spPr>
        <p:txBody>
          <a:bodyPr wrap="square" rtlCol="0">
            <a:spAutoFit/>
          </a:bodyPr>
          <a:lstStyle/>
          <a:p>
            <a:pPr algn="ctr" defTabSz="685800">
              <a:defRPr/>
            </a:pPr>
            <a:r>
              <a:rPr lang="fr-FR" sz="1050" b="1" dirty="0" err="1">
                <a:solidFill>
                  <a:srgbClr val="0070C0"/>
                </a:solidFill>
              </a:rPr>
              <a:t>Vor der Ernte</a:t>
            </a:r>
            <a:endParaRPr lang="fr-FR" sz="1050" b="1" dirty="0">
              <a:solidFill>
                <a:srgbClr val="0070C0"/>
              </a:solidFill>
            </a:endParaRPr>
          </a:p>
        </p:txBody>
      </p:sp>
      <p:sp>
        <p:nvSpPr>
          <p:cNvPr id="22" name="ZoneTexte 21"/>
          <p:cNvSpPr txBox="1"/>
          <p:nvPr/>
        </p:nvSpPr>
        <p:spPr>
          <a:xfrm rot="5400000">
            <a:off x="6396074" y="3481084"/>
            <a:ext cx="1391198" cy="415498"/>
          </a:xfrm>
          <a:prstGeom prst="rect">
            <a:avLst/>
          </a:prstGeom>
          <a:solidFill>
            <a:schemeClr val="bg1"/>
          </a:solidFill>
        </p:spPr>
        <p:txBody>
          <a:bodyPr wrap="square" rtlCol="0">
            <a:spAutoFit/>
          </a:bodyPr>
          <a:lstStyle/>
          <a:p>
            <a:pPr algn="ctr" defTabSz="685800">
              <a:defRPr/>
            </a:pPr>
            <a:r>
              <a:rPr lang="fr-FR" sz="1050" b="1" dirty="0" err="1">
                <a:solidFill>
                  <a:srgbClr val="C00000"/>
                </a:solidFill>
              </a:rPr>
              <a:t>Ernte-</a:t>
            </a:r>
            <a:r>
              <a:rPr lang="fr-FR" sz="1050" b="1" dirty="0">
                <a:solidFill>
                  <a:srgbClr val="C00000"/>
                </a:solidFill>
              </a:rPr>
              <a:t> und </a:t>
            </a:r>
            <a:r>
              <a:rPr lang="fr-FR" sz="1050" b="1" dirty="0" err="1">
                <a:solidFill>
                  <a:srgbClr val="C00000"/>
                </a:solidFill>
              </a:rPr>
              <a:t>Lagerkosten</a:t>
            </a:r>
            <a:endParaRPr lang="fr-FR" sz="1050" b="1" dirty="0">
              <a:solidFill>
                <a:srgbClr val="C00000"/>
              </a:solidFill>
            </a:endParaRPr>
          </a:p>
        </p:txBody>
      </p:sp>
      <p:sp>
        <p:nvSpPr>
          <p:cNvPr id="23" name="ZoneTexte 22"/>
          <p:cNvSpPr txBox="1"/>
          <p:nvPr/>
        </p:nvSpPr>
        <p:spPr>
          <a:xfrm rot="5400000">
            <a:off x="6865000" y="3365465"/>
            <a:ext cx="1201843" cy="276999"/>
          </a:xfrm>
          <a:prstGeom prst="rect">
            <a:avLst/>
          </a:prstGeom>
          <a:solidFill>
            <a:schemeClr val="bg1"/>
          </a:solidFill>
        </p:spPr>
        <p:txBody>
          <a:bodyPr wrap="square" rtlCol="0">
            <a:spAutoFit/>
          </a:bodyPr>
          <a:lstStyle/>
          <a:p>
            <a:pPr algn="ctr" defTabSz="685800">
              <a:defRPr/>
            </a:pPr>
            <a:r>
              <a:rPr lang="fr-FR" sz="1200" b="1" dirty="0" err="1">
                <a:solidFill>
                  <a:srgbClr val="70AD47"/>
                </a:solidFill>
              </a:rPr>
              <a:t>In</a:t>
            </a:r>
            <a:r>
              <a:rPr lang="fr-FR" sz="1200" b="1" dirty="0">
                <a:solidFill>
                  <a:srgbClr val="70AD47"/>
                </a:solidFill>
              </a:rPr>
              <a:t> den </a:t>
            </a:r>
            <a:r>
              <a:rPr lang="fr-FR" sz="1200" b="1" dirty="0" err="1">
                <a:solidFill>
                  <a:srgbClr val="70AD47"/>
                </a:solidFill>
              </a:rPr>
              <a:t>Trog</a:t>
            </a:r>
            <a:endParaRPr lang="fr-FR" sz="1200" b="1" dirty="0">
              <a:solidFill>
                <a:srgbClr val="70AD47"/>
              </a:solidFill>
            </a:endParaRPr>
          </a:p>
        </p:txBody>
      </p:sp>
      <p:sp>
        <p:nvSpPr>
          <p:cNvPr id="24" name="ZoneTexte 23"/>
          <p:cNvSpPr txBox="1"/>
          <p:nvPr/>
        </p:nvSpPr>
        <p:spPr>
          <a:xfrm>
            <a:off x="6976257" y="5553357"/>
            <a:ext cx="1261223" cy="207749"/>
          </a:xfrm>
          <a:prstGeom prst="rect">
            <a:avLst/>
          </a:prstGeom>
          <a:noFill/>
        </p:spPr>
        <p:txBody>
          <a:bodyPr wrap="square" rtlCol="0">
            <a:spAutoFit/>
          </a:bodyPr>
          <a:lstStyle/>
          <a:p>
            <a:pPr defTabSz="685800">
              <a:defRPr/>
            </a:pPr>
            <a:r>
              <a:rPr lang="fr-FR" sz="750" dirty="0">
                <a:solidFill>
                  <a:prstClr val="black"/>
                </a:solidFill>
              </a:rPr>
              <a:t>Quelle: PEREL, 2013</a:t>
            </a:r>
          </a:p>
        </p:txBody>
      </p:sp>
    </p:spTree>
    <p:extLst>
      <p:ext uri="{BB962C8B-B14F-4D97-AF65-F5344CB8AC3E}">
        <p14:creationId xmlns:p14="http://schemas.microsoft.com/office/powerpoint/2010/main" val="2613445109"/>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Italien</a:t>
            </a:r>
            <a:endParaRPr lang="nl-NL" dirty="0"/>
          </a:p>
        </p:txBody>
      </p:sp>
    </p:spTree>
    <p:extLst>
      <p:ext uri="{BB962C8B-B14F-4D97-AF65-F5344CB8AC3E}">
        <p14:creationId xmlns:p14="http://schemas.microsoft.com/office/powerpoint/2010/main" val="3548287096"/>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908720"/>
            <a:ext cx="6336704" cy="722662"/>
          </a:xfrm>
        </p:spPr>
        <p:txBody>
          <a:bodyPr anchor="t"/>
          <a:lstStyle/>
          <a:p>
            <a:pPr algn="ctr"/>
            <a:r>
              <a:rPr lang="it-IT" sz="4000" b="1" i="1" dirty="0" err="1"/>
              <a:t>Grasland</a:t>
            </a:r>
            <a:r>
              <a:rPr lang="it-IT" sz="4000" b="1" i="1" dirty="0"/>
              <a:t> in </a:t>
            </a:r>
            <a:r>
              <a:rPr lang="it-IT" sz="4000" b="1" i="1" dirty="0" err="1"/>
              <a:t>Italien</a:t>
            </a:r>
            <a:r>
              <a:rPr lang="it-IT" sz="4000" b="1" i="1" dirty="0"/>
              <a:t/>
            </a:r>
            <a:br>
              <a:rPr lang="it-IT" sz="4000" b="1" i="1" dirty="0"/>
            </a:br>
            <a:endParaRPr lang="it-IT" sz="4000" dirty="0"/>
          </a:p>
        </p:txBody>
      </p:sp>
      <p:sp>
        <p:nvSpPr>
          <p:cNvPr id="6" name="CasellaDiTesto 5"/>
          <p:cNvSpPr txBox="1"/>
          <p:nvPr/>
        </p:nvSpPr>
        <p:spPr>
          <a:xfrm>
            <a:off x="0" y="2636912"/>
            <a:ext cx="9144000" cy="1610697"/>
          </a:xfrm>
          <a:prstGeom prst="rect">
            <a:avLst/>
          </a:prstGeom>
          <a:noFill/>
        </p:spPr>
        <p:txBody>
          <a:bodyPr wrap="square" rtlCol="0">
            <a:spAutoFit/>
          </a:bodyPr>
          <a:lstStyle/>
          <a:p>
            <a:pPr algn="ctr">
              <a:defRPr/>
            </a:pPr>
            <a:r>
              <a:rPr lang="it-IT" sz="2800" b="1" dirty="0">
                <a:solidFill>
                  <a:prstClr val="black"/>
                </a:solidFill>
              </a:rPr>
              <a:t>Claudio Porqueddu</a:t>
            </a:r>
            <a:r>
              <a:rPr lang="it-IT" sz="2800" b="1" baseline="30000" dirty="0">
                <a:solidFill>
                  <a:prstClr val="black"/>
                </a:solidFill>
              </a:rPr>
              <a:t>1</a:t>
            </a:r>
            <a:r>
              <a:rPr lang="it-IT" sz="2800" b="1" dirty="0">
                <a:solidFill>
                  <a:prstClr val="black"/>
                </a:solidFill>
              </a:rPr>
              <a:t>, Rita Melis</a:t>
            </a:r>
            <a:r>
              <a:rPr lang="it-IT" sz="2800" b="1" baseline="30000" dirty="0">
                <a:solidFill>
                  <a:prstClr val="black"/>
                </a:solidFill>
              </a:rPr>
              <a:t>1</a:t>
            </a:r>
            <a:r>
              <a:rPr lang="it-IT" sz="2800" b="1" dirty="0">
                <a:solidFill>
                  <a:prstClr val="black"/>
                </a:solidFill>
              </a:rPr>
              <a:t>, Lorenzo Pascarella</a:t>
            </a:r>
            <a:r>
              <a:rPr lang="it-IT" sz="2800" b="1" baseline="30000" dirty="0">
                <a:solidFill>
                  <a:prstClr val="black"/>
                </a:solidFill>
              </a:rPr>
              <a:t>2</a:t>
            </a:r>
            <a:r>
              <a:rPr lang="it-IT" sz="2800" b="1" dirty="0">
                <a:solidFill>
                  <a:prstClr val="black"/>
                </a:solidFill>
              </a:rPr>
              <a:t> &amp; Giovanni Peratoner</a:t>
            </a:r>
            <a:r>
              <a:rPr lang="it-IT" sz="2800" b="1" baseline="30000" dirty="0">
                <a:solidFill>
                  <a:prstClr val="black"/>
                </a:solidFill>
              </a:rPr>
              <a:t>3</a:t>
            </a:r>
          </a:p>
          <a:p>
            <a:pPr>
              <a:defRPr/>
            </a:pPr>
            <a:endParaRPr lang="it-IT" sz="2800" b="1" baseline="30000" dirty="0">
              <a:solidFill>
                <a:prstClr val="black"/>
              </a:solidFill>
            </a:endParaRPr>
          </a:p>
          <a:p>
            <a:pPr algn="ctr">
              <a:defRPr/>
            </a:pPr>
            <a:r>
              <a:rPr lang="it-IT" sz="2400" b="1" baseline="30000" dirty="0">
                <a:solidFill>
                  <a:prstClr val="black"/>
                </a:solidFill>
              </a:rPr>
              <a:t>1</a:t>
            </a:r>
            <a:r>
              <a:rPr lang="it-IT" sz="2400" b="1" dirty="0">
                <a:solidFill>
                  <a:prstClr val="black"/>
                </a:solidFill>
              </a:rPr>
              <a:t> CNR-ISPAAM, Sassari - </a:t>
            </a:r>
            <a:r>
              <a:rPr lang="it-IT" sz="2400" b="1" baseline="30000" dirty="0">
                <a:solidFill>
                  <a:prstClr val="black"/>
                </a:solidFill>
              </a:rPr>
              <a:t>2</a:t>
            </a:r>
            <a:r>
              <a:rPr lang="it-IT" sz="2400" b="1" dirty="0">
                <a:solidFill>
                  <a:prstClr val="black"/>
                </a:solidFill>
              </a:rPr>
              <a:t> AIA, Roma - </a:t>
            </a:r>
            <a:r>
              <a:rPr lang="it-IT" sz="2400" b="1" baseline="30000" dirty="0">
                <a:solidFill>
                  <a:prstClr val="black"/>
                </a:solidFill>
              </a:rPr>
              <a:t>3</a:t>
            </a:r>
            <a:r>
              <a:rPr lang="it-IT" sz="2400" b="1" dirty="0">
                <a:solidFill>
                  <a:prstClr val="black"/>
                </a:solidFill>
              </a:rPr>
              <a:t> LAIMBURG, Bozen</a:t>
            </a:r>
          </a:p>
        </p:txBody>
      </p:sp>
    </p:spTree>
    <p:extLst>
      <p:ext uri="{BB962C8B-B14F-4D97-AF65-F5344CB8AC3E}">
        <p14:creationId xmlns:p14="http://schemas.microsoft.com/office/powerpoint/2010/main" val="1411949562"/>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5576" y="1226224"/>
            <a:ext cx="4824536" cy="501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34500" y="2893471"/>
            <a:ext cx="1637399" cy="3145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CasellaDiTesto 17"/>
          <p:cNvSpPr txBox="1"/>
          <p:nvPr/>
        </p:nvSpPr>
        <p:spPr>
          <a:xfrm>
            <a:off x="899592" y="404664"/>
            <a:ext cx="2930226" cy="461665"/>
          </a:xfrm>
          <a:prstGeom prst="rect">
            <a:avLst/>
          </a:prstGeom>
          <a:noFill/>
        </p:spPr>
        <p:txBody>
          <a:bodyPr wrap="none" rtlCol="0">
            <a:spAutoFit/>
          </a:bodyPr>
          <a:lstStyle/>
          <a:p>
            <a:pPr>
              <a:defRPr/>
            </a:pPr>
            <a:r>
              <a:rPr lang="it-IT" sz="2400" b="1" dirty="0" err="1">
                <a:solidFill>
                  <a:prstClr val="black"/>
                </a:solidFill>
              </a:rPr>
              <a:t>Klimazonen</a:t>
            </a:r>
            <a:r>
              <a:rPr lang="it-IT" sz="2400" b="1" dirty="0">
                <a:solidFill>
                  <a:prstClr val="black"/>
                </a:solidFill>
              </a:rPr>
              <a:t> in </a:t>
            </a:r>
            <a:r>
              <a:rPr lang="it-IT" sz="2400" b="1" dirty="0" err="1">
                <a:solidFill>
                  <a:prstClr val="black"/>
                </a:solidFill>
              </a:rPr>
              <a:t>Italien</a:t>
            </a:r>
            <a:endParaRPr lang="it-IT" sz="2400" b="1" dirty="0">
              <a:solidFill>
                <a:prstClr val="black"/>
              </a:solidFill>
            </a:endParaRPr>
          </a:p>
        </p:txBody>
      </p:sp>
    </p:spTree>
    <p:extLst>
      <p:ext uri="{BB962C8B-B14F-4D97-AF65-F5344CB8AC3E}">
        <p14:creationId xmlns:p14="http://schemas.microsoft.com/office/powerpoint/2010/main" val="295992355"/>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807884" y="6051394"/>
            <a:ext cx="4842479" cy="369332"/>
          </a:xfrm>
          <a:prstGeom prst="rect">
            <a:avLst/>
          </a:prstGeom>
          <a:noFill/>
        </p:spPr>
        <p:txBody>
          <a:bodyPr wrap="square" rtlCol="0">
            <a:spAutoFit/>
          </a:bodyPr>
          <a:lstStyle/>
          <a:p>
            <a:pPr>
              <a:defRPr/>
            </a:pPr>
            <a:r>
              <a:rPr lang="it-IT" dirty="0" err="1">
                <a:solidFill>
                  <a:prstClr val="black"/>
                </a:solidFill>
              </a:rPr>
              <a:t>Dauergrünland mit einer</a:t>
            </a:r>
            <a:r>
              <a:rPr lang="it-IT" dirty="0">
                <a:solidFill>
                  <a:prstClr val="black"/>
                </a:solidFill>
              </a:rPr>
              <a:t> Fläche von 3,3 </a:t>
            </a:r>
            <a:r>
              <a:rPr lang="it-IT" dirty="0" err="1">
                <a:solidFill>
                  <a:prstClr val="black"/>
                </a:solidFill>
              </a:rPr>
              <a:t>Mio.</a:t>
            </a:r>
            <a:r>
              <a:rPr lang="it-IT" dirty="0">
                <a:solidFill>
                  <a:prstClr val="black"/>
                </a:solidFill>
              </a:rPr>
              <a:t> ha</a:t>
            </a:r>
            <a:endParaRPr lang="en-US" dirty="0">
              <a:solidFill>
                <a:prstClr val="black"/>
              </a:solidFill>
            </a:endParaRPr>
          </a:p>
        </p:txBody>
      </p:sp>
      <p:sp>
        <p:nvSpPr>
          <p:cNvPr id="7" name="CasellaDiTesto 6"/>
          <p:cNvSpPr txBox="1"/>
          <p:nvPr/>
        </p:nvSpPr>
        <p:spPr>
          <a:xfrm>
            <a:off x="233756" y="251938"/>
            <a:ext cx="6661765" cy="461665"/>
          </a:xfrm>
          <a:prstGeom prst="rect">
            <a:avLst/>
          </a:prstGeom>
          <a:noFill/>
        </p:spPr>
        <p:txBody>
          <a:bodyPr wrap="square" rtlCol="0">
            <a:spAutoFit/>
          </a:bodyPr>
          <a:lstStyle/>
          <a:p>
            <a:pPr>
              <a:defRPr/>
            </a:pPr>
            <a:r>
              <a:rPr lang="it-IT" sz="2400" b="1" dirty="0" err="1">
                <a:solidFill>
                  <a:prstClr val="black"/>
                </a:solidFill>
              </a:rPr>
              <a:t>Verweilung</a:t>
            </a:r>
            <a:r>
              <a:rPr lang="it-IT" sz="2400" b="1" dirty="0">
                <a:solidFill>
                  <a:prstClr val="black"/>
                </a:solidFill>
              </a:rPr>
              <a:t> der </a:t>
            </a:r>
            <a:r>
              <a:rPr lang="it-IT" sz="2400" b="1" dirty="0" err="1">
                <a:solidFill>
                  <a:prstClr val="black"/>
                </a:solidFill>
              </a:rPr>
              <a:t>Futterflächen</a:t>
            </a:r>
            <a:r>
              <a:rPr lang="it-IT" sz="2400" b="1" dirty="0">
                <a:solidFill>
                  <a:prstClr val="black"/>
                </a:solidFill>
              </a:rPr>
              <a:t> in </a:t>
            </a:r>
            <a:r>
              <a:rPr lang="it-IT" sz="2400" b="1" dirty="0" err="1">
                <a:solidFill>
                  <a:prstClr val="black"/>
                </a:solidFill>
              </a:rPr>
              <a:t>Italien</a:t>
            </a:r>
            <a:endParaRPr lang="en-US" sz="2400" b="1" dirty="0">
              <a:solidFill>
                <a:prstClr val="black"/>
              </a:solidFill>
            </a:endParaRPr>
          </a:p>
        </p:txBody>
      </p:sp>
      <p:sp>
        <p:nvSpPr>
          <p:cNvPr id="9" name="CasellaDiTesto 8"/>
          <p:cNvSpPr txBox="1"/>
          <p:nvPr/>
        </p:nvSpPr>
        <p:spPr>
          <a:xfrm>
            <a:off x="6078820" y="6420726"/>
            <a:ext cx="2093715" cy="369332"/>
          </a:xfrm>
          <a:prstGeom prst="rect">
            <a:avLst/>
          </a:prstGeom>
          <a:noFill/>
        </p:spPr>
        <p:txBody>
          <a:bodyPr wrap="none" rtlCol="0">
            <a:spAutoFit/>
          </a:bodyPr>
          <a:lstStyle/>
          <a:p>
            <a:pPr>
              <a:defRPr/>
            </a:pPr>
            <a:r>
              <a:rPr lang="it-IT" dirty="0">
                <a:solidFill>
                  <a:prstClr val="black"/>
                </a:solidFill>
              </a:rPr>
              <a:t>Daten: </a:t>
            </a:r>
            <a:r>
              <a:rPr lang="it-IT" dirty="0" err="1">
                <a:solidFill>
                  <a:prstClr val="black"/>
                </a:solidFill>
              </a:rPr>
              <a:t>Eurostat</a:t>
            </a:r>
            <a:r>
              <a:rPr lang="it-IT" dirty="0">
                <a:solidFill>
                  <a:prstClr val="black"/>
                </a:solidFill>
              </a:rPr>
              <a:t>. 2013</a:t>
            </a:r>
          </a:p>
        </p:txBody>
      </p:sp>
      <p:pic>
        <p:nvPicPr>
          <p:cNvPr id="2" name="Immagin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584" y="1158298"/>
            <a:ext cx="5310194" cy="4584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909708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63604" y="1295400"/>
            <a:ext cx="8669954" cy="1164695"/>
          </a:xfrm>
        </p:spPr>
        <p:txBody>
          <a:bodyPr/>
          <a:lstStyle/>
          <a:p>
            <a:r>
              <a:rPr lang="en-US" sz="2400" dirty="0">
                <a:solidFill>
                  <a:schemeClr val="tx1"/>
                </a:solidFill>
                <a:latin typeface="+mn-lt"/>
              </a:rPr>
              <a:t>Rinder, Pferde und Schafe, die auf </a:t>
            </a:r>
            <a:r>
              <a:rPr lang="en-US" sz="2400" dirty="0" err="1" smtClean="0">
                <a:solidFill>
                  <a:schemeClr val="tx1"/>
                </a:solidFill>
                <a:latin typeface="+mn-lt"/>
              </a:rPr>
              <a:t>naturnahem</a:t>
            </a:r>
            <a:r>
              <a:rPr lang="en-US" sz="2400" dirty="0" smtClean="0">
                <a:solidFill>
                  <a:schemeClr val="tx1"/>
                </a:solidFill>
                <a:latin typeface="+mn-lt"/>
              </a:rPr>
              <a:t> </a:t>
            </a:r>
            <a:r>
              <a:rPr lang="en-US" sz="2400" dirty="0" err="1" smtClean="0">
                <a:solidFill>
                  <a:schemeClr val="tx1"/>
                </a:solidFill>
                <a:latin typeface="+mn-lt"/>
              </a:rPr>
              <a:t>Dauergrünland</a:t>
            </a:r>
            <a:r>
              <a:rPr lang="en-US" sz="2400" dirty="0" smtClean="0">
                <a:solidFill>
                  <a:schemeClr val="tx1"/>
                </a:solidFill>
                <a:latin typeface="+mn-lt"/>
              </a:rPr>
              <a:t> </a:t>
            </a:r>
            <a:r>
              <a:rPr lang="en-US" sz="2400" dirty="0" err="1" smtClean="0">
                <a:solidFill>
                  <a:schemeClr val="tx1"/>
                </a:solidFill>
                <a:latin typeface="+mn-lt"/>
              </a:rPr>
              <a:t>weiden</a:t>
            </a:r>
            <a:r>
              <a:rPr lang="en-US" sz="2400" dirty="0">
                <a:latin typeface="+mn-lt"/>
              </a:rPr>
              <a:t> </a:t>
            </a:r>
            <a:r>
              <a:rPr lang="en-US" sz="2000" b="0" dirty="0" smtClean="0">
                <a:latin typeface="+mn-lt"/>
              </a:rPr>
              <a:t>(</a:t>
            </a:r>
            <a:r>
              <a:rPr lang="en-US" sz="2000" b="0" dirty="0" smtClean="0">
                <a:solidFill>
                  <a:schemeClr val="tx1"/>
                </a:solidFill>
                <a:latin typeface="+mn-lt"/>
              </a:rPr>
              <a:t>% </a:t>
            </a:r>
            <a:r>
              <a:rPr lang="en-US" sz="2000" b="0" dirty="0">
                <a:solidFill>
                  <a:schemeClr val="tx1"/>
                </a:solidFill>
                <a:latin typeface="+mn-lt"/>
              </a:rPr>
              <a:t>der Anbaufläche, der Standorte und der Anzahl der </a:t>
            </a:r>
            <a:r>
              <a:rPr lang="en-US" sz="2000" b="0" dirty="0" err="1" smtClean="0">
                <a:solidFill>
                  <a:schemeClr val="tx1"/>
                </a:solidFill>
                <a:latin typeface="+mn-lt"/>
              </a:rPr>
              <a:t>Weidetiere</a:t>
            </a:r>
            <a:r>
              <a:rPr lang="en-US" sz="2000" b="0" dirty="0" smtClean="0">
                <a:solidFill>
                  <a:schemeClr val="tx1"/>
                </a:solidFill>
                <a:latin typeface="+mn-lt"/>
              </a:rPr>
              <a:t>, n </a:t>
            </a:r>
            <a:r>
              <a:rPr lang="en-US" sz="2000" b="0" dirty="0">
                <a:solidFill>
                  <a:schemeClr val="tx1"/>
                </a:solidFill>
                <a:latin typeface="+mn-lt"/>
              </a:rPr>
              <a:t>= 219 Standorte, </a:t>
            </a:r>
            <a:r>
              <a:rPr lang="en-US" sz="2000" b="0" dirty="0" err="1" smtClean="0">
                <a:solidFill>
                  <a:schemeClr val="tx1"/>
                </a:solidFill>
                <a:latin typeface="+mn-lt"/>
              </a:rPr>
              <a:t>mit</a:t>
            </a:r>
            <a:r>
              <a:rPr lang="en-US" sz="2000" b="0" dirty="0" smtClean="0">
                <a:solidFill>
                  <a:schemeClr val="tx1"/>
                </a:solidFill>
                <a:latin typeface="+mn-lt"/>
              </a:rPr>
              <a:t> </a:t>
            </a:r>
            <a:r>
              <a:rPr lang="en-US" sz="2000" b="0" dirty="0" err="1" smtClean="0">
                <a:solidFill>
                  <a:schemeClr val="tx1"/>
                </a:solidFill>
                <a:latin typeface="+mn-lt"/>
              </a:rPr>
              <a:t>einer</a:t>
            </a:r>
            <a:r>
              <a:rPr lang="en-US" sz="2000" b="0" dirty="0" smtClean="0">
                <a:solidFill>
                  <a:schemeClr val="tx1"/>
                </a:solidFill>
                <a:latin typeface="+mn-lt"/>
              </a:rPr>
              <a:t> </a:t>
            </a:r>
            <a:r>
              <a:rPr lang="en-US" sz="2000" b="0" dirty="0">
                <a:solidFill>
                  <a:schemeClr val="tx1"/>
                </a:solidFill>
                <a:latin typeface="+mn-lt"/>
              </a:rPr>
              <a:t>durchschnittlichen Größe von 14 </a:t>
            </a:r>
            <a:r>
              <a:rPr lang="en-US" sz="2000" b="0" dirty="0" smtClean="0">
                <a:solidFill>
                  <a:schemeClr val="tx1"/>
                </a:solidFill>
                <a:latin typeface="+mn-lt"/>
              </a:rPr>
              <a:t>ha)</a:t>
            </a:r>
            <a:endParaRPr lang="es-ES" sz="2000" b="0" dirty="0">
              <a:solidFill>
                <a:schemeClr val="tx1"/>
              </a:solidFill>
              <a:latin typeface="+mn-lt"/>
            </a:endParaRPr>
          </a:p>
        </p:txBody>
      </p:sp>
      <p:graphicFrame>
        <p:nvGraphicFramePr>
          <p:cNvPr id="3" name="Platshållare för innehåll 5"/>
          <p:cNvGraphicFramePr>
            <a:graphicFrameLocks/>
          </p:cNvGraphicFramePr>
          <p:nvPr>
            <p:extLst>
              <p:ext uri="{D42A27DB-BD31-4B8C-83A1-F6EECF244321}">
                <p14:modId xmlns:p14="http://schemas.microsoft.com/office/powerpoint/2010/main" val="2591286644"/>
              </p:ext>
            </p:extLst>
          </p:nvPr>
        </p:nvGraphicFramePr>
        <p:xfrm>
          <a:off x="357595" y="2434984"/>
          <a:ext cx="8477903" cy="2895600"/>
        </p:xfrm>
        <a:graphic>
          <a:graphicData uri="http://schemas.openxmlformats.org/drawingml/2006/table">
            <a:tbl>
              <a:tblPr firstRow="1" firstCol="1" bandRow="1">
                <a:tableStyleId>{F5AB1C69-6EDB-4FF4-983F-18BD219EF322}</a:tableStyleId>
              </a:tblPr>
              <a:tblGrid>
                <a:gridCol w="2536506">
                  <a:extLst>
                    <a:ext uri="{9D8B030D-6E8A-4147-A177-3AD203B41FA5}">
                      <a16:colId xmlns:a16="http://schemas.microsoft.com/office/drawing/2014/main" val="20000"/>
                    </a:ext>
                  </a:extLst>
                </a:gridCol>
                <a:gridCol w="1782742">
                  <a:extLst>
                    <a:ext uri="{9D8B030D-6E8A-4147-A177-3AD203B41FA5}">
                      <a16:colId xmlns:a16="http://schemas.microsoft.com/office/drawing/2014/main" val="20001"/>
                    </a:ext>
                  </a:extLst>
                </a:gridCol>
                <a:gridCol w="2039179">
                  <a:extLst>
                    <a:ext uri="{9D8B030D-6E8A-4147-A177-3AD203B41FA5}">
                      <a16:colId xmlns:a16="http://schemas.microsoft.com/office/drawing/2014/main" val="20002"/>
                    </a:ext>
                  </a:extLst>
                </a:gridCol>
                <a:gridCol w="2119476">
                  <a:extLst>
                    <a:ext uri="{9D8B030D-6E8A-4147-A177-3AD203B41FA5}">
                      <a16:colId xmlns:a16="http://schemas.microsoft.com/office/drawing/2014/main" val="20003"/>
                    </a:ext>
                  </a:extLst>
                </a:gridCol>
              </a:tblGrid>
              <a:tr h="370840">
                <a:tc>
                  <a:txBody>
                    <a:bodyPr/>
                    <a:lstStyle/>
                    <a:p>
                      <a:endParaRPr lang="en-US" sz="2000" dirty="0"/>
                    </a:p>
                  </a:txBody>
                  <a:tcPr/>
                </a:tc>
                <a:tc>
                  <a:txBody>
                    <a:bodyPr/>
                    <a:lstStyle/>
                    <a:p>
                      <a:pPr algn="ctr"/>
                      <a:r>
                        <a:rPr lang="sv-SE" sz="2000" dirty="0"/>
                        <a:t>% der Anbaufläche</a:t>
                      </a:r>
                      <a:endParaRPr lang="en-US" sz="2000" dirty="0"/>
                    </a:p>
                  </a:txBody>
                  <a:tcPr/>
                </a:tc>
                <a:tc>
                  <a:txBody>
                    <a:bodyPr/>
                    <a:lstStyle/>
                    <a:p>
                      <a:pPr algn="ctr"/>
                      <a:r>
                        <a:rPr lang="sv-SE" sz="2000" dirty="0"/>
                        <a:t>% </a:t>
                      </a:r>
                      <a:r>
                        <a:rPr lang="sv-SE" sz="2000" dirty="0" err="1"/>
                        <a:t>der</a:t>
                      </a:r>
                      <a:r>
                        <a:rPr lang="sv-SE" sz="2000" baseline="0" dirty="0"/>
                        <a:t> Weideflächen</a:t>
                      </a:r>
                      <a:endParaRPr lang="en-US" sz="2000" dirty="0"/>
                    </a:p>
                  </a:txBody>
                  <a:tcPr/>
                </a:tc>
                <a:tc>
                  <a:txBody>
                    <a:bodyPr/>
                    <a:lstStyle/>
                    <a:p>
                      <a:pPr algn="ctr"/>
                      <a:r>
                        <a:rPr lang="sv-SE" sz="2000" dirty="0"/>
                        <a:t>% </a:t>
                      </a:r>
                      <a:r>
                        <a:rPr lang="sv-SE" sz="2000" dirty="0" err="1"/>
                        <a:t>der</a:t>
                      </a:r>
                      <a:r>
                        <a:rPr lang="sv-SE" sz="2000" dirty="0"/>
                        <a:t> Weidetiere</a:t>
                      </a:r>
                      <a:endParaRPr lang="en-US" sz="2000" dirty="0"/>
                    </a:p>
                  </a:txBody>
                  <a:tcPr/>
                </a:tc>
                <a:extLst>
                  <a:ext uri="{0D108BD9-81ED-4DB2-BD59-A6C34878D82A}">
                    <a16:rowId xmlns:a16="http://schemas.microsoft.com/office/drawing/2014/main" val="10000"/>
                  </a:ext>
                </a:extLst>
              </a:tr>
              <a:tr h="370840">
                <a:tc>
                  <a:txBody>
                    <a:bodyPr/>
                    <a:lstStyle/>
                    <a:p>
                      <a:r>
                        <a:rPr lang="sv-SE" sz="2000" dirty="0" err="1"/>
                        <a:t>Rinder</a:t>
                      </a:r>
                      <a:endParaRPr lang="en-US" sz="2000" dirty="0"/>
                    </a:p>
                  </a:txBody>
                  <a:tcPr/>
                </a:tc>
                <a:tc>
                  <a:txBody>
                    <a:bodyPr/>
                    <a:lstStyle/>
                    <a:p>
                      <a:pPr algn="ctr"/>
                      <a:r>
                        <a:rPr lang="sv-SE" sz="2000" dirty="0"/>
                        <a:t>68</a:t>
                      </a:r>
                      <a:endParaRPr lang="en-US" sz="2000" dirty="0"/>
                    </a:p>
                  </a:txBody>
                  <a:tcPr/>
                </a:tc>
                <a:tc>
                  <a:txBody>
                    <a:bodyPr/>
                    <a:lstStyle/>
                    <a:p>
                      <a:pPr algn="ctr"/>
                      <a:r>
                        <a:rPr lang="sv-SE" sz="2000" dirty="0"/>
                        <a:t>64</a:t>
                      </a:r>
                      <a:endParaRPr lang="en-US" sz="2000" dirty="0"/>
                    </a:p>
                  </a:txBody>
                  <a:tcPr/>
                </a:tc>
                <a:tc>
                  <a:txBody>
                    <a:bodyPr/>
                    <a:lstStyle/>
                    <a:p>
                      <a:pPr algn="ctr"/>
                      <a:r>
                        <a:rPr lang="sv-SE" sz="2000" dirty="0"/>
                        <a:t>66</a:t>
                      </a:r>
                      <a:endParaRPr lang="en-US" sz="2000" dirty="0"/>
                    </a:p>
                  </a:txBody>
                  <a:tcPr/>
                </a:tc>
                <a:extLst>
                  <a:ext uri="{0D108BD9-81ED-4DB2-BD59-A6C34878D82A}">
                    <a16:rowId xmlns:a16="http://schemas.microsoft.com/office/drawing/2014/main" val="10001"/>
                  </a:ext>
                </a:extLst>
              </a:tr>
              <a:tr h="370840">
                <a:tc>
                  <a:txBody>
                    <a:bodyPr/>
                    <a:lstStyle/>
                    <a:p>
                      <a:r>
                        <a:rPr lang="sv-SE" sz="2000" dirty="0"/>
                        <a:t>Pferde</a:t>
                      </a:r>
                      <a:endParaRPr lang="en-US" sz="2000" dirty="0"/>
                    </a:p>
                  </a:txBody>
                  <a:tcPr/>
                </a:tc>
                <a:tc>
                  <a:txBody>
                    <a:bodyPr/>
                    <a:lstStyle/>
                    <a:p>
                      <a:pPr algn="ctr"/>
                      <a:r>
                        <a:rPr lang="sv-SE" sz="2000" dirty="0"/>
                        <a:t>8</a:t>
                      </a:r>
                      <a:endParaRPr lang="en-US" sz="2000" dirty="0"/>
                    </a:p>
                  </a:txBody>
                  <a:tcPr/>
                </a:tc>
                <a:tc>
                  <a:txBody>
                    <a:bodyPr/>
                    <a:lstStyle/>
                    <a:p>
                      <a:pPr algn="ctr"/>
                      <a:r>
                        <a:rPr lang="sv-SE" sz="2000" dirty="0"/>
                        <a:t>18</a:t>
                      </a:r>
                      <a:endParaRPr lang="en-US" sz="2000" dirty="0"/>
                    </a:p>
                  </a:txBody>
                  <a:tcPr/>
                </a:tc>
                <a:tc>
                  <a:txBody>
                    <a:bodyPr/>
                    <a:lstStyle/>
                    <a:p>
                      <a:pPr algn="ctr"/>
                      <a:r>
                        <a:rPr lang="sv-SE" sz="2000" dirty="0"/>
                        <a:t>5.5</a:t>
                      </a:r>
                      <a:endParaRPr lang="en-US" sz="2000" dirty="0"/>
                    </a:p>
                  </a:txBody>
                  <a:tcPr/>
                </a:tc>
                <a:extLst>
                  <a:ext uri="{0D108BD9-81ED-4DB2-BD59-A6C34878D82A}">
                    <a16:rowId xmlns:a16="http://schemas.microsoft.com/office/drawing/2014/main" val="10002"/>
                  </a:ext>
                </a:extLst>
              </a:tr>
              <a:tr h="370840">
                <a:tc>
                  <a:txBody>
                    <a:bodyPr/>
                    <a:lstStyle/>
                    <a:p>
                      <a:r>
                        <a:rPr lang="sv-SE" sz="2000" dirty="0" err="1"/>
                        <a:t>Schafe</a:t>
                      </a:r>
                      <a:endParaRPr lang="en-US" sz="2000" dirty="0"/>
                    </a:p>
                  </a:txBody>
                  <a:tcPr/>
                </a:tc>
                <a:tc>
                  <a:txBody>
                    <a:bodyPr/>
                    <a:lstStyle/>
                    <a:p>
                      <a:pPr algn="ctr"/>
                      <a:r>
                        <a:rPr lang="sv-SE" sz="2000" dirty="0"/>
                        <a:t>9</a:t>
                      </a:r>
                      <a:endParaRPr lang="en-US" sz="2000" dirty="0"/>
                    </a:p>
                  </a:txBody>
                  <a:tcPr/>
                </a:tc>
                <a:tc>
                  <a:txBody>
                    <a:bodyPr/>
                    <a:lstStyle/>
                    <a:p>
                      <a:pPr algn="ctr"/>
                      <a:r>
                        <a:rPr lang="sv-SE" sz="2000" dirty="0"/>
                        <a:t>11</a:t>
                      </a:r>
                      <a:endParaRPr lang="en-US" sz="2000" dirty="0"/>
                    </a:p>
                  </a:txBody>
                  <a:tcPr/>
                </a:tc>
                <a:tc>
                  <a:txBody>
                    <a:bodyPr/>
                    <a:lstStyle/>
                    <a:p>
                      <a:pPr algn="ctr"/>
                      <a:r>
                        <a:rPr lang="sv-SE" sz="2000" dirty="0"/>
                        <a:t>28.5</a:t>
                      </a:r>
                      <a:endParaRPr lang="en-US" sz="2000" dirty="0"/>
                    </a:p>
                  </a:txBody>
                  <a:tcPr/>
                </a:tc>
                <a:extLst>
                  <a:ext uri="{0D108BD9-81ED-4DB2-BD59-A6C34878D82A}">
                    <a16:rowId xmlns:a16="http://schemas.microsoft.com/office/drawing/2014/main" val="10003"/>
                  </a:ext>
                </a:extLst>
              </a:tr>
              <a:tr h="370840">
                <a:tc>
                  <a:txBody>
                    <a:bodyPr/>
                    <a:lstStyle/>
                    <a:p>
                      <a:r>
                        <a:rPr lang="sv-SE" sz="2000" dirty="0" smtClean="0"/>
                        <a:t>Gemischt</a:t>
                      </a:r>
                      <a:r>
                        <a:rPr lang="sv-SE" sz="2000" baseline="30000" dirty="0" smtClean="0"/>
                        <a:t>1</a:t>
                      </a:r>
                      <a:r>
                        <a:rPr lang="sv-SE" sz="2000" dirty="0" smtClean="0"/>
                        <a:t> (hauptsächlich </a:t>
                      </a:r>
                      <a:r>
                        <a:rPr lang="sv-SE" sz="2000" dirty="0"/>
                        <a:t>Rinder und Schafe)</a:t>
                      </a:r>
                      <a:endParaRPr lang="en-US" sz="2000" dirty="0"/>
                    </a:p>
                  </a:txBody>
                  <a:tcPr/>
                </a:tc>
                <a:tc>
                  <a:txBody>
                    <a:bodyPr/>
                    <a:lstStyle/>
                    <a:p>
                      <a:pPr algn="ctr"/>
                      <a:r>
                        <a:rPr lang="sv-SE" sz="2000" dirty="0"/>
                        <a:t>15</a:t>
                      </a:r>
                      <a:endParaRPr lang="en-US" sz="2000" dirty="0"/>
                    </a:p>
                  </a:txBody>
                  <a:tcPr/>
                </a:tc>
                <a:tc>
                  <a:txBody>
                    <a:bodyPr/>
                    <a:lstStyle/>
                    <a:p>
                      <a:pPr algn="ctr"/>
                      <a:r>
                        <a:rPr lang="sv-SE" sz="2000" dirty="0"/>
                        <a:t>7</a:t>
                      </a:r>
                      <a:endParaRPr lang="en-US" sz="2000" dirty="0"/>
                    </a:p>
                  </a:txBody>
                  <a:tcPr/>
                </a:tc>
                <a:tc>
                  <a:txBody>
                    <a:bodyPr/>
                    <a:lstStyle/>
                    <a:p>
                      <a:pPr algn="ctr"/>
                      <a:endParaRPr lang="en-US" sz="2000" dirty="0"/>
                    </a:p>
                  </a:txBody>
                  <a:tcPr/>
                </a:tc>
                <a:extLst>
                  <a:ext uri="{0D108BD9-81ED-4DB2-BD59-A6C34878D82A}">
                    <a16:rowId xmlns:a16="http://schemas.microsoft.com/office/drawing/2014/main" val="10004"/>
                  </a:ext>
                </a:extLst>
              </a:tr>
            </a:tbl>
          </a:graphicData>
        </a:graphic>
      </p:graphicFrame>
      <p:sp>
        <p:nvSpPr>
          <p:cNvPr id="4" name="textruta 3"/>
          <p:cNvSpPr txBox="1"/>
          <p:nvPr/>
        </p:nvSpPr>
        <p:spPr>
          <a:xfrm>
            <a:off x="442822" y="5486400"/>
            <a:ext cx="8218488" cy="646331"/>
          </a:xfrm>
          <a:prstGeom prst="rect">
            <a:avLst/>
          </a:prstGeom>
          <a:noFill/>
        </p:spPr>
        <p:txBody>
          <a:bodyPr wrap="square" rtlCol="0">
            <a:spAutoFit/>
          </a:bodyPr>
          <a:lstStyle/>
          <a:p>
            <a:pPr marL="82550" indent="-82550" defTabSz="457200">
              <a:defRPr/>
            </a:pPr>
            <a:r>
              <a:rPr lang="sv-SE" baseline="30000" dirty="0">
                <a:solidFill>
                  <a:prstClr val="black"/>
                </a:solidFill>
              </a:rPr>
              <a:t>1In</a:t>
            </a:r>
            <a:r>
              <a:rPr lang="sv-SE" dirty="0">
                <a:solidFill>
                  <a:prstClr val="black"/>
                </a:solidFill>
              </a:rPr>
              <a:t> dieser Kategorie gab es zwei große Standorte (242 und 112 ha), die von Rindern und </a:t>
            </a:r>
            <a:r>
              <a:rPr lang="sv-SE" dirty="0" err="1">
                <a:solidFill>
                  <a:prstClr val="black"/>
                </a:solidFill>
              </a:rPr>
              <a:t>Schafen</a:t>
            </a:r>
            <a:r>
              <a:rPr lang="sv-SE" dirty="0">
                <a:solidFill>
                  <a:prstClr val="black"/>
                </a:solidFill>
              </a:rPr>
              <a:t> beweidet wurden.</a:t>
            </a:r>
            <a:endParaRPr lang="en-US" baseline="30000" dirty="0">
              <a:solidFill>
                <a:prstClr val="black"/>
              </a:solidFill>
            </a:endParaRPr>
          </a:p>
        </p:txBody>
      </p:sp>
      <p:sp>
        <p:nvSpPr>
          <p:cNvPr id="6" name="textruta 5"/>
          <p:cNvSpPr txBox="1"/>
          <p:nvPr/>
        </p:nvSpPr>
        <p:spPr>
          <a:xfrm>
            <a:off x="6205879" y="6391187"/>
            <a:ext cx="2706113" cy="338554"/>
          </a:xfrm>
          <a:prstGeom prst="rect">
            <a:avLst/>
          </a:prstGeom>
          <a:noFill/>
        </p:spPr>
        <p:txBody>
          <a:bodyPr wrap="square" rtlCol="0">
            <a:spAutoFit/>
          </a:bodyPr>
          <a:lstStyle/>
          <a:p>
            <a:pPr defTabSz="457200">
              <a:defRPr/>
            </a:pPr>
            <a:r>
              <a:rPr lang="sv-SE" sz="1600" dirty="0">
                <a:solidFill>
                  <a:prstClr val="black"/>
                </a:solidFill>
              </a:rPr>
              <a:t>(Spörndly und Glimskär, 2018)</a:t>
            </a:r>
            <a:endParaRPr lang="en-US" sz="1600" dirty="0">
              <a:solidFill>
                <a:prstClr val="black"/>
              </a:solidFill>
            </a:endParaRPr>
          </a:p>
        </p:txBody>
      </p:sp>
    </p:spTree>
    <p:extLst>
      <p:ext uri="{BB962C8B-B14F-4D97-AF65-F5344CB8AC3E}">
        <p14:creationId xmlns:p14="http://schemas.microsoft.com/office/powerpoint/2010/main" val="113011651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6601568" y="6425887"/>
            <a:ext cx="2673946" cy="369332"/>
          </a:xfrm>
          <a:prstGeom prst="rect">
            <a:avLst/>
          </a:prstGeom>
          <a:noFill/>
        </p:spPr>
        <p:txBody>
          <a:bodyPr wrap="square" rtlCol="0">
            <a:spAutoFit/>
          </a:bodyPr>
          <a:lstStyle/>
          <a:p>
            <a:pPr>
              <a:defRPr/>
            </a:pPr>
            <a:r>
              <a:rPr lang="it-IT" dirty="0" err="1">
                <a:solidFill>
                  <a:prstClr val="black"/>
                </a:solidFill>
              </a:rPr>
              <a:t>Eurostat</a:t>
            </a:r>
            <a:r>
              <a:rPr lang="it-IT" dirty="0">
                <a:solidFill>
                  <a:prstClr val="black"/>
                </a:solidFill>
              </a:rPr>
              <a:t>, 2017. </a:t>
            </a:r>
            <a:endParaRPr lang="en-US" dirty="0">
              <a:solidFill>
                <a:prstClr val="black"/>
              </a:solidFill>
            </a:endParaRPr>
          </a:p>
        </p:txBody>
      </p:sp>
      <p:sp>
        <p:nvSpPr>
          <p:cNvPr id="8" name="CasellaDiTesto 7"/>
          <p:cNvSpPr txBox="1"/>
          <p:nvPr/>
        </p:nvSpPr>
        <p:spPr>
          <a:xfrm>
            <a:off x="398761" y="187816"/>
            <a:ext cx="7187902" cy="461665"/>
          </a:xfrm>
          <a:prstGeom prst="rect">
            <a:avLst/>
          </a:prstGeom>
          <a:noFill/>
        </p:spPr>
        <p:txBody>
          <a:bodyPr wrap="square" rtlCol="0">
            <a:spAutoFit/>
          </a:bodyPr>
          <a:lstStyle/>
          <a:p>
            <a:pPr>
              <a:defRPr/>
            </a:pPr>
            <a:r>
              <a:rPr lang="it-IT" sz="2400" b="1" dirty="0" err="1">
                <a:solidFill>
                  <a:prstClr val="black"/>
                </a:solidFill>
              </a:rPr>
              <a:t>Viehzucht</a:t>
            </a:r>
            <a:r>
              <a:rPr lang="it-IT" sz="2400" b="1" dirty="0">
                <a:solidFill>
                  <a:prstClr val="black"/>
                </a:solidFill>
              </a:rPr>
              <a:t> in </a:t>
            </a:r>
            <a:r>
              <a:rPr lang="it-IT" sz="2400" b="1" dirty="0" err="1">
                <a:solidFill>
                  <a:prstClr val="black"/>
                </a:solidFill>
              </a:rPr>
              <a:t>Italien</a:t>
            </a:r>
            <a:endParaRPr lang="en-US" sz="2400" b="1" dirty="0">
              <a:solidFill>
                <a:prstClr val="black"/>
              </a:solidFill>
            </a:endParaRPr>
          </a:p>
        </p:txBody>
      </p:sp>
      <p:pic>
        <p:nvPicPr>
          <p:cNvPr id="3" name="Immagine 2"/>
          <p:cNvPicPr>
            <a:picLocks noChangeAspect="1"/>
          </p:cNvPicPr>
          <p:nvPr/>
        </p:nvPicPr>
        <p:blipFill>
          <a:blip r:embed="rId2"/>
          <a:stretch>
            <a:fillRect/>
          </a:stretch>
        </p:blipFill>
        <p:spPr>
          <a:xfrm>
            <a:off x="285897" y="1282349"/>
            <a:ext cx="7920880" cy="46275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7212886"/>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07611" y="297184"/>
            <a:ext cx="7704856" cy="461665"/>
          </a:xfrm>
          <a:prstGeom prst="rect">
            <a:avLst/>
          </a:prstGeom>
          <a:noFill/>
        </p:spPr>
        <p:txBody>
          <a:bodyPr wrap="square" rtlCol="0">
            <a:spAutoFit/>
          </a:bodyPr>
          <a:lstStyle/>
          <a:p>
            <a:pPr>
              <a:defRPr/>
            </a:pPr>
            <a:r>
              <a:rPr lang="it-IT" sz="2400" b="1" dirty="0">
                <a:solidFill>
                  <a:prstClr val="black"/>
                </a:solidFill>
              </a:rPr>
              <a:t>Entwicklung der Milchproduktion 2012 - 2017</a:t>
            </a:r>
            <a:endParaRPr lang="en-US" sz="2400" b="1" dirty="0">
              <a:solidFill>
                <a:prstClr val="black"/>
              </a:solidFill>
            </a:endParaRPr>
          </a:p>
        </p:txBody>
      </p:sp>
      <p:pic>
        <p:nvPicPr>
          <p:cNvPr id="9" name="Immagine 8"/>
          <p:cNvPicPr>
            <a:picLocks noChangeAspect="1"/>
          </p:cNvPicPr>
          <p:nvPr/>
        </p:nvPicPr>
        <p:blipFill>
          <a:blip r:embed="rId2"/>
          <a:stretch>
            <a:fillRect/>
          </a:stretch>
        </p:blipFill>
        <p:spPr>
          <a:xfrm>
            <a:off x="395536" y="1135585"/>
            <a:ext cx="7971568" cy="4817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916336"/>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968" y="2420888"/>
            <a:ext cx="8218488" cy="3408380"/>
          </a:xfrm>
        </p:spPr>
        <p:txBody>
          <a:bodyPr/>
          <a:lstStyle/>
          <a:p>
            <a:pPr marL="0" indent="0" algn="ctr">
              <a:buNone/>
            </a:pPr>
            <a:r>
              <a:rPr lang="it-IT" sz="5400" dirty="0" err="1" smtClean="0"/>
              <a:t>Grasland</a:t>
            </a:r>
            <a:r>
              <a:rPr lang="it-IT" sz="5400" dirty="0" smtClean="0"/>
              <a:t> im </a:t>
            </a:r>
            <a:r>
              <a:rPr lang="it-IT" sz="5400" dirty="0" err="1" smtClean="0"/>
              <a:t>Mittelmeerraum Italiens</a:t>
            </a:r>
            <a:endParaRPr lang="it-IT" sz="5400" dirty="0"/>
          </a:p>
        </p:txBody>
      </p:sp>
    </p:spTree>
    <p:extLst>
      <p:ext uri="{BB962C8B-B14F-4D97-AF65-F5344CB8AC3E}">
        <p14:creationId xmlns:p14="http://schemas.microsoft.com/office/powerpoint/2010/main" val="2135135045"/>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553916"/>
            <a:ext cx="3970784" cy="2982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99448" y="843849"/>
            <a:ext cx="4408600"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defRPr sz="3200">
                <a:solidFill>
                  <a:srgbClr val="FFFFFF"/>
                </a:solidFill>
                <a:latin typeface="Times New Roman" panose="02020603050405020304" pitchFamily="18"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defRPr sz="2800">
                <a:solidFill>
                  <a:srgbClr val="FFFFFF"/>
                </a:solidFill>
                <a:latin typeface="Times New Roman" panose="02020603050405020304" pitchFamily="18"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defRPr sz="2400">
                <a:solidFill>
                  <a:srgbClr val="FFFFFF"/>
                </a:solidFill>
                <a:latin typeface="Times New Roman" panose="02020603050405020304" pitchFamily="18"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9pPr>
          </a:lstStyle>
          <a:p>
            <a:pPr>
              <a:spcBef>
                <a:spcPct val="0"/>
              </a:spcBef>
              <a:buClrTx/>
              <a:buSzTx/>
              <a:defRPr/>
            </a:pPr>
            <a:r>
              <a:rPr lang="it-IT" altLang="it-IT" sz="2000" b="1" dirty="0" err="1">
                <a:solidFill>
                  <a:prstClr val="black"/>
                </a:solidFill>
                <a:latin typeface="Calibri"/>
              </a:rPr>
              <a:t>Karte</a:t>
            </a:r>
            <a:r>
              <a:rPr lang="it-IT" altLang="it-IT" sz="2000" b="1" dirty="0">
                <a:solidFill>
                  <a:prstClr val="black"/>
                </a:solidFill>
                <a:latin typeface="Calibri"/>
              </a:rPr>
              <a:t> der </a:t>
            </a:r>
            <a:r>
              <a:rPr lang="it-IT" altLang="it-IT" sz="2000" b="1" dirty="0" err="1">
                <a:solidFill>
                  <a:prstClr val="black"/>
                </a:solidFill>
                <a:latin typeface="Calibri"/>
              </a:rPr>
              <a:t>potentiellen</a:t>
            </a:r>
            <a:r>
              <a:rPr lang="it-IT" altLang="it-IT" sz="2000" b="1" dirty="0">
                <a:solidFill>
                  <a:prstClr val="black"/>
                </a:solidFill>
                <a:latin typeface="Calibri"/>
              </a:rPr>
              <a:t> Futterproduktion </a:t>
            </a:r>
            <a:r>
              <a:rPr lang="en-GB" altLang="it-IT" sz="2000" b="1" dirty="0" smtClean="0">
                <a:solidFill>
                  <a:prstClr val="black"/>
                </a:solidFill>
                <a:latin typeface="Calibri"/>
              </a:rPr>
              <a:t>(Lee, </a:t>
            </a:r>
            <a:r>
              <a:rPr lang="en-GB" altLang="it-IT" sz="2000" b="1" dirty="0">
                <a:solidFill>
                  <a:prstClr val="black"/>
                </a:solidFill>
                <a:latin typeface="Calibri"/>
              </a:rPr>
              <a:t>1983; </a:t>
            </a:r>
            <a:r>
              <a:rPr lang="en-GB" altLang="it-IT" sz="2000" b="1" dirty="0" err="1" smtClean="0">
                <a:solidFill>
                  <a:prstClr val="black"/>
                </a:solidFill>
                <a:latin typeface="Calibri"/>
              </a:rPr>
              <a:t>Huyghe</a:t>
            </a:r>
            <a:r>
              <a:rPr lang="en-GB" altLang="it-IT" sz="2000" b="1" dirty="0">
                <a:solidFill>
                  <a:prstClr val="black"/>
                </a:solidFill>
                <a:latin typeface="Calibri"/>
              </a:rPr>
              <a:t> et al</a:t>
            </a:r>
            <a:r>
              <a:rPr lang="en-GB" altLang="it-IT" sz="2000" b="1" dirty="0" smtClean="0">
                <a:solidFill>
                  <a:prstClr val="black"/>
                </a:solidFill>
                <a:latin typeface="Calibri"/>
              </a:rPr>
              <a:t>., 2014)</a:t>
            </a:r>
            <a:endParaRPr lang="en-GB" altLang="it-IT" sz="2000" b="1" dirty="0">
              <a:solidFill>
                <a:prstClr val="black"/>
              </a:solidFill>
              <a:latin typeface="Calibri"/>
            </a:endParaRPr>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8024" y="1124744"/>
            <a:ext cx="3753172" cy="46078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1"/>
          <p:cNvSpPr txBox="1">
            <a:spLocks noChangeArrowheads="1"/>
          </p:cNvSpPr>
          <p:nvPr/>
        </p:nvSpPr>
        <p:spPr bwMode="auto">
          <a:xfrm>
            <a:off x="4505618" y="6021316"/>
            <a:ext cx="4401244" cy="478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9pPr>
          </a:lstStyle>
          <a:p>
            <a:pPr>
              <a:spcBef>
                <a:spcPct val="0"/>
              </a:spcBef>
              <a:buClrTx/>
              <a:buFontTx/>
              <a:buNone/>
              <a:defRPr/>
            </a:pPr>
            <a:r>
              <a:rPr lang="it-IT" altLang="it-IT" sz="2400" dirty="0" err="1" smtClean="0">
                <a:solidFill>
                  <a:prstClr val="black"/>
                </a:solidFill>
                <a:latin typeface="Calibri"/>
              </a:rPr>
              <a:t>Grasland</a:t>
            </a:r>
            <a:r>
              <a:rPr lang="it-IT" altLang="it-IT" sz="2400" dirty="0" smtClean="0">
                <a:solidFill>
                  <a:prstClr val="black"/>
                </a:solidFill>
                <a:latin typeface="Calibri"/>
              </a:rPr>
              <a:t> </a:t>
            </a:r>
            <a:r>
              <a:rPr lang="it-IT" altLang="it-IT" sz="2400" dirty="0" err="1" smtClean="0">
                <a:solidFill>
                  <a:prstClr val="black"/>
                </a:solidFill>
                <a:latin typeface="Calibri"/>
              </a:rPr>
              <a:t>zentral</a:t>
            </a:r>
            <a:r>
              <a:rPr lang="it-IT" altLang="it-IT" sz="2400" dirty="0" smtClean="0">
                <a:solidFill>
                  <a:prstClr val="black"/>
                </a:solidFill>
                <a:latin typeface="Calibri"/>
              </a:rPr>
              <a:t> </a:t>
            </a:r>
            <a:r>
              <a:rPr lang="it-IT" altLang="it-IT" sz="2400" dirty="0" err="1" smtClean="0">
                <a:solidFill>
                  <a:prstClr val="black"/>
                </a:solidFill>
                <a:latin typeface="Calibri"/>
              </a:rPr>
              <a:t>für</a:t>
            </a:r>
            <a:r>
              <a:rPr lang="it-IT" altLang="it-IT" sz="2400" dirty="0" smtClean="0">
                <a:solidFill>
                  <a:prstClr val="black"/>
                </a:solidFill>
                <a:latin typeface="Calibri"/>
              </a:rPr>
              <a:t> </a:t>
            </a:r>
            <a:r>
              <a:rPr lang="it-IT" altLang="it-IT" sz="2400" dirty="0" err="1" smtClean="0">
                <a:solidFill>
                  <a:prstClr val="black"/>
                </a:solidFill>
                <a:latin typeface="Calibri"/>
              </a:rPr>
              <a:t>Instandhaltung</a:t>
            </a:r>
            <a:r>
              <a:rPr lang="it-IT" altLang="it-IT" sz="2400" dirty="0" smtClean="0">
                <a:solidFill>
                  <a:prstClr val="black"/>
                </a:solidFill>
                <a:latin typeface="Calibri"/>
              </a:rPr>
              <a:t> von HNV-Bereichen.</a:t>
            </a:r>
            <a:endParaRPr lang="it-IT" altLang="it-IT" sz="2400" dirty="0">
              <a:solidFill>
                <a:prstClr val="black"/>
              </a:solidFill>
              <a:latin typeface="Calibri"/>
            </a:endParaRPr>
          </a:p>
        </p:txBody>
      </p:sp>
      <p:sp>
        <p:nvSpPr>
          <p:cNvPr id="10" name="CasellaDiTesto 9"/>
          <p:cNvSpPr txBox="1"/>
          <p:nvPr/>
        </p:nvSpPr>
        <p:spPr>
          <a:xfrm>
            <a:off x="179512" y="4551436"/>
            <a:ext cx="4328536" cy="2308324"/>
          </a:xfrm>
          <a:prstGeom prst="rect">
            <a:avLst/>
          </a:prstGeom>
          <a:noFill/>
        </p:spPr>
        <p:txBody>
          <a:bodyPr wrap="square" rtlCol="0">
            <a:spAutoFit/>
          </a:bodyPr>
          <a:lstStyle/>
          <a:p>
            <a:pPr>
              <a:defRPr/>
            </a:pPr>
            <a:r>
              <a:rPr lang="it-IT" sz="2400" b="1" dirty="0" err="1">
                <a:solidFill>
                  <a:prstClr val="black"/>
                </a:solidFill>
              </a:rPr>
              <a:t>Grasland</a:t>
            </a:r>
            <a:r>
              <a:rPr lang="it-IT" sz="2400" b="1" dirty="0">
                <a:solidFill>
                  <a:prstClr val="black"/>
                </a:solidFill>
              </a:rPr>
              <a:t> im </a:t>
            </a:r>
            <a:r>
              <a:rPr lang="it-IT" sz="2400" b="1" dirty="0" err="1">
                <a:solidFill>
                  <a:prstClr val="black"/>
                </a:solidFill>
              </a:rPr>
              <a:t>Mittelmeerraum</a:t>
            </a:r>
            <a:r>
              <a:rPr lang="it-IT" sz="2400" b="1" dirty="0">
                <a:solidFill>
                  <a:prstClr val="black"/>
                </a:solidFill>
              </a:rPr>
              <a:t> </a:t>
            </a:r>
            <a:r>
              <a:rPr lang="it-IT" sz="2400" b="1" dirty="0" err="1">
                <a:solidFill>
                  <a:prstClr val="black"/>
                </a:solidFill>
              </a:rPr>
              <a:t>weist</a:t>
            </a:r>
            <a:r>
              <a:rPr lang="it-IT" sz="2400" b="1" dirty="0">
                <a:solidFill>
                  <a:prstClr val="black"/>
                </a:solidFill>
              </a:rPr>
              <a:t> im </a:t>
            </a:r>
            <a:r>
              <a:rPr lang="it-IT" sz="2400" b="1" dirty="0" err="1">
                <a:solidFill>
                  <a:prstClr val="black"/>
                </a:solidFill>
              </a:rPr>
              <a:t>Vergleich</a:t>
            </a:r>
            <a:r>
              <a:rPr lang="it-IT" sz="2400" b="1" dirty="0">
                <a:solidFill>
                  <a:prstClr val="black"/>
                </a:solidFill>
              </a:rPr>
              <a:t> </a:t>
            </a:r>
            <a:r>
              <a:rPr lang="it-IT" sz="2400" b="1" dirty="0" err="1">
                <a:solidFill>
                  <a:prstClr val="black"/>
                </a:solidFill>
              </a:rPr>
              <a:t>zu</a:t>
            </a:r>
            <a:r>
              <a:rPr lang="it-IT" sz="2400" b="1" dirty="0">
                <a:solidFill>
                  <a:prstClr val="black"/>
                </a:solidFill>
              </a:rPr>
              <a:t> </a:t>
            </a:r>
            <a:r>
              <a:rPr lang="it-IT" sz="2400" b="1" dirty="0" err="1">
                <a:solidFill>
                  <a:prstClr val="black"/>
                </a:solidFill>
              </a:rPr>
              <a:t>anderen</a:t>
            </a:r>
            <a:r>
              <a:rPr lang="it-IT" sz="2400" b="1" dirty="0">
                <a:solidFill>
                  <a:prstClr val="black"/>
                </a:solidFill>
              </a:rPr>
              <a:t> </a:t>
            </a:r>
            <a:r>
              <a:rPr lang="it-IT" sz="2400" b="1" dirty="0" err="1">
                <a:solidFill>
                  <a:prstClr val="black"/>
                </a:solidFill>
              </a:rPr>
              <a:t>europäischen</a:t>
            </a:r>
            <a:r>
              <a:rPr lang="it-IT" sz="2400" b="1" dirty="0">
                <a:solidFill>
                  <a:prstClr val="black"/>
                </a:solidFill>
              </a:rPr>
              <a:t> </a:t>
            </a:r>
            <a:r>
              <a:rPr lang="it-IT" sz="2400" b="1" dirty="0" err="1">
                <a:solidFill>
                  <a:prstClr val="black"/>
                </a:solidFill>
              </a:rPr>
              <a:t>Grasland</a:t>
            </a:r>
            <a:r>
              <a:rPr lang="it-IT" sz="2400" b="1" dirty="0">
                <a:solidFill>
                  <a:prstClr val="black"/>
                </a:solidFill>
              </a:rPr>
              <a:t> </a:t>
            </a:r>
            <a:r>
              <a:rPr lang="it-IT" sz="2400" b="1" dirty="0" err="1">
                <a:solidFill>
                  <a:prstClr val="black"/>
                </a:solidFill>
              </a:rPr>
              <a:t>geringe</a:t>
            </a:r>
            <a:r>
              <a:rPr lang="it-IT" sz="2400" b="1" dirty="0">
                <a:solidFill>
                  <a:prstClr val="black"/>
                </a:solidFill>
              </a:rPr>
              <a:t> </a:t>
            </a:r>
            <a:r>
              <a:rPr lang="it-IT" sz="2400" b="1" dirty="0" err="1">
                <a:solidFill>
                  <a:prstClr val="black"/>
                </a:solidFill>
              </a:rPr>
              <a:t>Produktiovität</a:t>
            </a:r>
            <a:r>
              <a:rPr lang="it-IT" sz="2400" b="1" dirty="0">
                <a:solidFill>
                  <a:prstClr val="black"/>
                </a:solidFill>
              </a:rPr>
              <a:t> auf. </a:t>
            </a:r>
            <a:r>
              <a:rPr lang="it-IT" sz="2400" b="1" dirty="0" err="1">
                <a:solidFill>
                  <a:prstClr val="black"/>
                </a:solidFill>
              </a:rPr>
              <a:t>Maximierung</a:t>
            </a:r>
            <a:r>
              <a:rPr lang="it-IT" sz="2400" b="1" dirty="0">
                <a:solidFill>
                  <a:prstClr val="black"/>
                </a:solidFill>
              </a:rPr>
              <a:t> </a:t>
            </a:r>
            <a:r>
              <a:rPr lang="it-IT" sz="2400" b="1" dirty="0" err="1">
                <a:solidFill>
                  <a:prstClr val="black"/>
                </a:solidFill>
              </a:rPr>
              <a:t>des</a:t>
            </a:r>
            <a:r>
              <a:rPr lang="it-IT" sz="2400" b="1" dirty="0">
                <a:solidFill>
                  <a:prstClr val="black"/>
                </a:solidFill>
              </a:rPr>
              <a:t> </a:t>
            </a:r>
            <a:r>
              <a:rPr lang="it-IT" sz="2400" b="1" dirty="0" err="1">
                <a:solidFill>
                  <a:prstClr val="black"/>
                </a:solidFill>
              </a:rPr>
              <a:t>Jahresertrages</a:t>
            </a:r>
            <a:r>
              <a:rPr lang="it-IT" sz="2400" b="1" dirty="0">
                <a:solidFill>
                  <a:prstClr val="black"/>
                </a:solidFill>
              </a:rPr>
              <a:t> </a:t>
            </a:r>
            <a:r>
              <a:rPr lang="it-IT" sz="2400" b="1" dirty="0" err="1">
                <a:solidFill>
                  <a:prstClr val="black"/>
                </a:solidFill>
              </a:rPr>
              <a:t>ist</a:t>
            </a:r>
            <a:r>
              <a:rPr lang="it-IT" sz="2400" b="1" dirty="0">
                <a:solidFill>
                  <a:prstClr val="black"/>
                </a:solidFill>
              </a:rPr>
              <a:t> </a:t>
            </a:r>
            <a:r>
              <a:rPr lang="it-IT" sz="2400" b="1" dirty="0" err="1">
                <a:solidFill>
                  <a:prstClr val="black"/>
                </a:solidFill>
              </a:rPr>
              <a:t>nicht</a:t>
            </a:r>
            <a:r>
              <a:rPr lang="it-IT" sz="2400" b="1" dirty="0">
                <a:solidFill>
                  <a:prstClr val="black"/>
                </a:solidFill>
              </a:rPr>
              <a:t> </a:t>
            </a:r>
            <a:r>
              <a:rPr lang="it-IT" sz="2400" b="1" dirty="0" err="1">
                <a:solidFill>
                  <a:prstClr val="black"/>
                </a:solidFill>
              </a:rPr>
              <a:t>das</a:t>
            </a:r>
            <a:r>
              <a:rPr lang="it-IT" sz="2400" b="1" dirty="0">
                <a:solidFill>
                  <a:prstClr val="black"/>
                </a:solidFill>
              </a:rPr>
              <a:t> </a:t>
            </a:r>
            <a:r>
              <a:rPr lang="it-IT" sz="2400" b="1" dirty="0" err="1">
                <a:solidFill>
                  <a:prstClr val="black"/>
                </a:solidFill>
              </a:rPr>
              <a:t>Haauptziel</a:t>
            </a:r>
            <a:r>
              <a:rPr lang="it-IT" sz="2400" b="1" dirty="0">
                <a:solidFill>
                  <a:prstClr val="black"/>
                </a:solidFill>
              </a:rPr>
              <a:t>.</a:t>
            </a:r>
            <a:endParaRPr lang="en-US" sz="2400" b="1" dirty="0">
              <a:solidFill>
                <a:prstClr val="black"/>
              </a:solidFill>
            </a:endParaRPr>
          </a:p>
        </p:txBody>
      </p:sp>
      <p:sp>
        <p:nvSpPr>
          <p:cNvPr id="11" name="CasellaDiTesto 10"/>
          <p:cNvSpPr txBox="1"/>
          <p:nvPr/>
        </p:nvSpPr>
        <p:spPr>
          <a:xfrm>
            <a:off x="0" y="62696"/>
            <a:ext cx="7668344" cy="584775"/>
          </a:xfrm>
          <a:prstGeom prst="rect">
            <a:avLst/>
          </a:prstGeom>
          <a:noFill/>
        </p:spPr>
        <p:txBody>
          <a:bodyPr wrap="square" rtlCol="0">
            <a:spAutoFit/>
          </a:bodyPr>
          <a:lstStyle/>
          <a:p>
            <a:pPr algn="ctr">
              <a:defRPr/>
            </a:pPr>
            <a:r>
              <a:rPr lang="it-IT" sz="3200" b="1" i="1" dirty="0" err="1">
                <a:solidFill>
                  <a:prstClr val="black"/>
                </a:solidFill>
              </a:rPr>
              <a:t>Fragen</a:t>
            </a:r>
            <a:r>
              <a:rPr lang="it-IT" sz="3200" b="1" i="1" dirty="0">
                <a:solidFill>
                  <a:prstClr val="black"/>
                </a:solidFill>
              </a:rPr>
              <a:t> </a:t>
            </a:r>
            <a:r>
              <a:rPr lang="it-IT" sz="3200" b="1" i="1" dirty="0" err="1">
                <a:solidFill>
                  <a:prstClr val="black"/>
                </a:solidFill>
              </a:rPr>
              <a:t>zu</a:t>
            </a:r>
            <a:r>
              <a:rPr lang="it-IT" sz="3200" b="1" i="1" dirty="0">
                <a:solidFill>
                  <a:prstClr val="black"/>
                </a:solidFill>
              </a:rPr>
              <a:t> </a:t>
            </a:r>
            <a:r>
              <a:rPr lang="it-IT" sz="3200" b="1" i="1" dirty="0" err="1">
                <a:solidFill>
                  <a:prstClr val="black"/>
                </a:solidFill>
              </a:rPr>
              <a:t>Grasland</a:t>
            </a:r>
            <a:r>
              <a:rPr lang="it-IT" sz="3200" b="1" i="1" dirty="0">
                <a:solidFill>
                  <a:prstClr val="black"/>
                </a:solidFill>
              </a:rPr>
              <a:t> im </a:t>
            </a:r>
            <a:r>
              <a:rPr lang="it-IT" sz="3200" b="1" i="1" dirty="0" err="1">
                <a:solidFill>
                  <a:prstClr val="black"/>
                </a:solidFill>
              </a:rPr>
              <a:t>Mittelmeerraum</a:t>
            </a:r>
            <a:endParaRPr lang="en-US" sz="3200" b="1" i="1" dirty="0">
              <a:solidFill>
                <a:prstClr val="black"/>
              </a:solidFill>
            </a:endParaRPr>
          </a:p>
        </p:txBody>
      </p:sp>
    </p:spTree>
    <p:extLst>
      <p:ext uri="{BB962C8B-B14F-4D97-AF65-F5344CB8AC3E}">
        <p14:creationId xmlns:p14="http://schemas.microsoft.com/office/powerpoint/2010/main" val="1093495604"/>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57200" y="65146"/>
            <a:ext cx="57191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en-GB" altLang="it-IT" b="1" i="1" dirty="0" smtClean="0">
                <a:solidFill>
                  <a:prstClr val="black"/>
                </a:solidFill>
                <a:latin typeface="Calibri"/>
              </a:rPr>
              <a:t>Saisonabhängigkeit </a:t>
            </a:r>
            <a:r>
              <a:rPr lang="en-GB" altLang="it-IT" b="1" i="1" dirty="0">
                <a:solidFill>
                  <a:prstClr val="black"/>
                </a:solidFill>
                <a:latin typeface="Calibri"/>
              </a:rPr>
              <a:t>der </a:t>
            </a:r>
            <a:r>
              <a:rPr lang="en-GB" altLang="it-IT" b="1" i="1" dirty="0" smtClean="0">
                <a:solidFill>
                  <a:prstClr val="black"/>
                </a:solidFill>
                <a:latin typeface="Calibri"/>
              </a:rPr>
              <a:t>Futterproduktion</a:t>
            </a:r>
          </a:p>
        </p:txBody>
      </p:sp>
      <p:sp>
        <p:nvSpPr>
          <p:cNvPr id="7" name="Text Box 37"/>
          <p:cNvSpPr txBox="1">
            <a:spLocks noChangeArrowheads="1"/>
          </p:cNvSpPr>
          <p:nvPr/>
        </p:nvSpPr>
        <p:spPr bwMode="auto">
          <a:xfrm>
            <a:off x="906945" y="2345355"/>
            <a:ext cx="7045262" cy="4308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GB" altLang="it-IT" sz="2200" b="1" dirty="0">
                <a:solidFill>
                  <a:prstClr val="black"/>
                </a:solidFill>
                <a:latin typeface="Calibri"/>
              </a:rPr>
              <a:t>Tägliche Wachstumsrate einer mediterranen </a:t>
            </a:r>
            <a:r>
              <a:rPr lang="en-GB" altLang="it-IT" sz="2200" b="1" dirty="0" smtClean="0">
                <a:solidFill>
                  <a:prstClr val="black"/>
                </a:solidFill>
                <a:latin typeface="Calibri"/>
              </a:rPr>
              <a:t>naturnahen Weide</a:t>
            </a:r>
            <a:endParaRPr lang="en-GB" altLang="it-IT" sz="2200" b="1" dirty="0">
              <a:solidFill>
                <a:prstClr val="black"/>
              </a:solidFill>
              <a:latin typeface="Calibri"/>
            </a:endParaRPr>
          </a:p>
        </p:txBody>
      </p:sp>
      <p:grpSp>
        <p:nvGrpSpPr>
          <p:cNvPr id="8" name="Gruppo 7"/>
          <p:cNvGrpSpPr/>
          <p:nvPr/>
        </p:nvGrpSpPr>
        <p:grpSpPr>
          <a:xfrm>
            <a:off x="801482" y="2840742"/>
            <a:ext cx="7643778" cy="3807177"/>
            <a:chOff x="755576" y="2714834"/>
            <a:chExt cx="7643778" cy="3807177"/>
          </a:xfrm>
        </p:grpSpPr>
        <p:grpSp>
          <p:nvGrpSpPr>
            <p:cNvPr id="9" name="Gruppo 8"/>
            <p:cNvGrpSpPr/>
            <p:nvPr/>
          </p:nvGrpSpPr>
          <p:grpSpPr>
            <a:xfrm>
              <a:off x="1280540" y="2714835"/>
              <a:ext cx="7118814" cy="3807176"/>
              <a:chOff x="1280540" y="2714835"/>
              <a:chExt cx="7118814" cy="3807176"/>
            </a:xfrm>
          </p:grpSpPr>
          <p:pic>
            <p:nvPicPr>
              <p:cNvPr id="11" name="Picture 4" descr="C:\Users\RITA\Desktop\Nuova immagine.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80540" y="2714835"/>
                <a:ext cx="7045262" cy="380717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grpSp>
            <p:nvGrpSpPr>
              <p:cNvPr id="12" name="Gruppo 11"/>
              <p:cNvGrpSpPr/>
              <p:nvPr/>
            </p:nvGrpSpPr>
            <p:grpSpPr>
              <a:xfrm>
                <a:off x="1763688" y="3656687"/>
                <a:ext cx="1224136" cy="1606919"/>
                <a:chOff x="1907704" y="3430741"/>
                <a:chExt cx="1224136" cy="1606919"/>
              </a:xfrm>
            </p:grpSpPr>
            <p:cxnSp>
              <p:nvCxnSpPr>
                <p:cNvPr id="25" name="Connettore 2 24"/>
                <p:cNvCxnSpPr/>
                <p:nvPr/>
              </p:nvCxnSpPr>
              <p:spPr>
                <a:xfrm>
                  <a:off x="2195736" y="4101556"/>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1907704" y="3430741"/>
                  <a:ext cx="1224136" cy="646331"/>
                </a:xfrm>
                <a:prstGeom prst="rect">
                  <a:avLst/>
                </a:prstGeom>
                <a:noFill/>
              </p:spPr>
              <p:txBody>
                <a:bodyPr wrap="square" rtlCol="0">
                  <a:spAutoFit/>
                </a:bodyPr>
                <a:lstStyle/>
                <a:p>
                  <a:pPr>
                    <a:defRPr/>
                  </a:pPr>
                  <a:r>
                    <a:rPr lang="it-IT" b="1" dirty="0" err="1">
                      <a:solidFill>
                        <a:prstClr val="black"/>
                      </a:solidFill>
                    </a:rPr>
                    <a:t>Mehrjährige Arten</a:t>
                  </a:r>
                  <a:endParaRPr lang="it-IT" b="1" dirty="0">
                    <a:solidFill>
                      <a:prstClr val="black"/>
                    </a:solidFill>
                  </a:endParaRPr>
                </a:p>
              </p:txBody>
            </p:sp>
          </p:grpSp>
          <p:grpSp>
            <p:nvGrpSpPr>
              <p:cNvPr id="13" name="Gruppo 12"/>
              <p:cNvGrpSpPr/>
              <p:nvPr/>
            </p:nvGrpSpPr>
            <p:grpSpPr>
              <a:xfrm>
                <a:off x="5700994" y="3694819"/>
                <a:ext cx="1224136" cy="1616311"/>
                <a:chOff x="5696832" y="3468873"/>
                <a:chExt cx="1224136" cy="1616311"/>
              </a:xfrm>
            </p:grpSpPr>
            <p:sp>
              <p:nvSpPr>
                <p:cNvPr id="23" name="CasellaDiTesto 22"/>
                <p:cNvSpPr txBox="1"/>
                <p:nvPr/>
              </p:nvSpPr>
              <p:spPr>
                <a:xfrm>
                  <a:off x="5696832" y="3468873"/>
                  <a:ext cx="1224136" cy="646331"/>
                </a:xfrm>
                <a:prstGeom prst="rect">
                  <a:avLst/>
                </a:prstGeom>
                <a:noFill/>
              </p:spPr>
              <p:txBody>
                <a:bodyPr wrap="square" rtlCol="0">
                  <a:spAutoFit/>
                </a:bodyPr>
                <a:lstStyle/>
                <a:p>
                  <a:pPr>
                    <a:defRPr/>
                  </a:pPr>
                  <a:r>
                    <a:rPr lang="it-IT" b="1" dirty="0" err="1">
                      <a:solidFill>
                        <a:prstClr val="black"/>
                      </a:solidFill>
                    </a:rPr>
                    <a:t>Mehrjährige Arten</a:t>
                  </a:r>
                  <a:endParaRPr lang="it-IT" b="1" dirty="0">
                    <a:solidFill>
                      <a:prstClr val="black"/>
                    </a:solidFill>
                  </a:endParaRPr>
                </a:p>
              </p:txBody>
            </p:sp>
            <p:cxnSp>
              <p:nvCxnSpPr>
                <p:cNvPr id="24" name="Connettore 2 23"/>
                <p:cNvCxnSpPr/>
                <p:nvPr/>
              </p:nvCxnSpPr>
              <p:spPr>
                <a:xfrm>
                  <a:off x="6308900" y="4101556"/>
                  <a:ext cx="0" cy="983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4" name="Gruppo 13"/>
              <p:cNvGrpSpPr/>
              <p:nvPr/>
            </p:nvGrpSpPr>
            <p:grpSpPr>
              <a:xfrm>
                <a:off x="2700239" y="3591273"/>
                <a:ext cx="1909283" cy="1423489"/>
                <a:chOff x="2987674" y="3373664"/>
                <a:chExt cx="1909283" cy="1423489"/>
              </a:xfrm>
            </p:grpSpPr>
            <p:sp>
              <p:nvSpPr>
                <p:cNvPr id="21" name="CasellaDiTesto 20"/>
                <p:cNvSpPr txBox="1"/>
                <p:nvPr/>
              </p:nvSpPr>
              <p:spPr>
                <a:xfrm>
                  <a:off x="3271837" y="3373664"/>
                  <a:ext cx="1625120" cy="923330"/>
                </a:xfrm>
                <a:prstGeom prst="rect">
                  <a:avLst/>
                </a:prstGeom>
                <a:noFill/>
              </p:spPr>
              <p:txBody>
                <a:bodyPr wrap="square" rtlCol="0">
                  <a:spAutoFit/>
                </a:bodyPr>
                <a:lstStyle/>
                <a:p>
                  <a:pPr>
                    <a:defRPr/>
                  </a:pPr>
                  <a:r>
                    <a:rPr lang="it-IT" b="1" dirty="0">
                      <a:solidFill>
                        <a:prstClr val="black"/>
                      </a:solidFill>
                    </a:rPr>
                    <a:t>Integration </a:t>
                  </a:r>
                  <a:r>
                    <a:rPr lang="it-IT" b="1" dirty="0" err="1">
                      <a:solidFill>
                        <a:prstClr val="black"/>
                      </a:solidFill>
                    </a:rPr>
                    <a:t>einjähriger</a:t>
                  </a:r>
                  <a:r>
                    <a:rPr lang="it-IT" b="1" dirty="0">
                      <a:solidFill>
                        <a:prstClr val="black"/>
                      </a:solidFill>
                    </a:rPr>
                    <a:t> </a:t>
                  </a:r>
                  <a:r>
                    <a:rPr lang="it-IT" b="1" dirty="0" err="1">
                      <a:solidFill>
                        <a:prstClr val="black"/>
                      </a:solidFill>
                    </a:rPr>
                    <a:t>Futterpfl</a:t>
                  </a:r>
                  <a:r>
                    <a:rPr lang="it-IT" b="1" dirty="0">
                      <a:solidFill>
                        <a:prstClr val="black"/>
                      </a:solidFill>
                    </a:rPr>
                    <a:t>.</a:t>
                  </a:r>
                </a:p>
              </p:txBody>
            </p:sp>
            <p:sp>
              <p:nvSpPr>
                <p:cNvPr id="22" name="Parentesi graffa aperta 21"/>
                <p:cNvSpPr/>
                <p:nvPr/>
              </p:nvSpPr>
              <p:spPr>
                <a:xfrm rot="5400000">
                  <a:off x="3651685" y="3660812"/>
                  <a:ext cx="472330" cy="1800351"/>
                </a:xfrm>
                <a:prstGeom prst="leftBrace">
                  <a:avLst>
                    <a:gd name="adj1" fmla="val 0"/>
                    <a:gd name="adj2" fmla="val 4835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endParaRPr>
                </a:p>
              </p:txBody>
            </p:sp>
          </p:grpSp>
          <p:grpSp>
            <p:nvGrpSpPr>
              <p:cNvPr id="15" name="Gruppo 14"/>
              <p:cNvGrpSpPr/>
              <p:nvPr/>
            </p:nvGrpSpPr>
            <p:grpSpPr>
              <a:xfrm>
                <a:off x="6376362" y="4479973"/>
                <a:ext cx="2022992" cy="1335213"/>
                <a:chOff x="2987674" y="3461940"/>
                <a:chExt cx="2022992" cy="1335213"/>
              </a:xfrm>
            </p:grpSpPr>
            <p:sp>
              <p:nvSpPr>
                <p:cNvPr id="19" name="CasellaDiTesto 18"/>
                <p:cNvSpPr txBox="1"/>
                <p:nvPr/>
              </p:nvSpPr>
              <p:spPr>
                <a:xfrm>
                  <a:off x="3088848" y="3461940"/>
                  <a:ext cx="1921818" cy="923330"/>
                </a:xfrm>
                <a:prstGeom prst="rect">
                  <a:avLst/>
                </a:prstGeom>
                <a:noFill/>
              </p:spPr>
              <p:txBody>
                <a:bodyPr wrap="square" rtlCol="0">
                  <a:spAutoFit/>
                </a:bodyPr>
                <a:lstStyle/>
                <a:p>
                  <a:pPr>
                    <a:defRPr/>
                  </a:pPr>
                  <a:r>
                    <a:rPr lang="it-IT" b="1" dirty="0" err="1">
                      <a:solidFill>
                        <a:prstClr val="black"/>
                      </a:solidFill>
                    </a:rPr>
                    <a:t>Sträucher/Bäume</a:t>
                  </a:r>
                  <a:endParaRPr lang="it-IT" b="1" dirty="0">
                    <a:solidFill>
                      <a:prstClr val="black"/>
                    </a:solidFill>
                  </a:endParaRPr>
                </a:p>
                <a:p>
                  <a:pPr>
                    <a:defRPr/>
                  </a:pPr>
                  <a:r>
                    <a:rPr lang="it-IT" b="1" dirty="0" err="1">
                      <a:solidFill>
                        <a:prstClr val="black"/>
                      </a:solidFill>
                    </a:rPr>
                    <a:t>Stoppeln</a:t>
                  </a:r>
                  <a:endParaRPr lang="it-IT" b="1" dirty="0">
                    <a:solidFill>
                      <a:prstClr val="black"/>
                    </a:solidFill>
                  </a:endParaRPr>
                </a:p>
                <a:p>
                  <a:pPr>
                    <a:defRPr/>
                  </a:pPr>
                  <a:r>
                    <a:rPr lang="it-IT" b="1" dirty="0" err="1">
                      <a:solidFill>
                        <a:prstClr val="black"/>
                      </a:solidFill>
                    </a:rPr>
                    <a:t>Transhumanz</a:t>
                  </a:r>
                  <a:endParaRPr lang="it-IT" b="1" dirty="0">
                    <a:solidFill>
                      <a:prstClr val="black"/>
                    </a:solidFill>
                  </a:endParaRPr>
                </a:p>
              </p:txBody>
            </p:sp>
            <p:sp>
              <p:nvSpPr>
                <p:cNvPr id="20" name="Parentesi graffa aperta 19"/>
                <p:cNvSpPr/>
                <p:nvPr/>
              </p:nvSpPr>
              <p:spPr>
                <a:xfrm rot="5400000">
                  <a:off x="3651685" y="3660812"/>
                  <a:ext cx="472330" cy="1800351"/>
                </a:xfrm>
                <a:prstGeom prst="leftBrace">
                  <a:avLst>
                    <a:gd name="adj1" fmla="val 0"/>
                    <a:gd name="adj2" fmla="val 4835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endParaRPr>
                </a:p>
              </p:txBody>
            </p:sp>
          </p:grpSp>
          <p:cxnSp>
            <p:nvCxnSpPr>
              <p:cNvPr id="16" name="Connettore 1 6"/>
              <p:cNvCxnSpPr/>
              <p:nvPr/>
            </p:nvCxnSpPr>
            <p:spPr>
              <a:xfrm>
                <a:off x="4688650" y="4203096"/>
                <a:ext cx="101234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Freccia circolare in giù 16"/>
              <p:cNvSpPr/>
              <p:nvPr/>
            </p:nvSpPr>
            <p:spPr>
              <a:xfrm>
                <a:off x="5166112" y="3062217"/>
                <a:ext cx="1745734" cy="5760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18" name="CasellaDiTesto 17"/>
              <p:cNvSpPr txBox="1"/>
              <p:nvPr/>
            </p:nvSpPr>
            <p:spPr>
              <a:xfrm>
                <a:off x="6811967" y="3683606"/>
                <a:ext cx="625792" cy="369332"/>
              </a:xfrm>
              <a:prstGeom prst="rect">
                <a:avLst/>
              </a:prstGeom>
              <a:noFill/>
            </p:spPr>
            <p:txBody>
              <a:bodyPr wrap="square" rtlCol="0">
                <a:spAutoFit/>
              </a:bodyPr>
              <a:lstStyle/>
              <a:p>
                <a:pPr>
                  <a:defRPr/>
                </a:pPr>
                <a:r>
                  <a:rPr lang="it-IT" b="1" dirty="0" err="1">
                    <a:solidFill>
                      <a:prstClr val="black"/>
                    </a:solidFill>
                  </a:rPr>
                  <a:t>Heu</a:t>
                </a:r>
                <a:endParaRPr lang="en-US" b="1" dirty="0">
                  <a:solidFill>
                    <a:prstClr val="black"/>
                  </a:solidFill>
                </a:endParaRPr>
              </a:p>
            </p:txBody>
          </p:sp>
        </p:grpSp>
        <p:sp>
          <p:nvSpPr>
            <p:cNvPr id="10" name="CasellaDiTesto 9"/>
            <p:cNvSpPr txBox="1"/>
            <p:nvPr/>
          </p:nvSpPr>
          <p:spPr>
            <a:xfrm>
              <a:off x="755576" y="2714834"/>
              <a:ext cx="523220" cy="3762165"/>
            </a:xfrm>
            <a:prstGeom prst="rect">
              <a:avLst/>
            </a:prstGeom>
            <a:solidFill>
              <a:schemeClr val="bg1"/>
            </a:solidFill>
          </p:spPr>
          <p:txBody>
            <a:bodyPr vert="vert270" wrap="square" rtlCol="0">
              <a:spAutoFit/>
            </a:bodyPr>
            <a:lstStyle/>
            <a:p>
              <a:pPr algn="ctr">
                <a:defRPr/>
              </a:pPr>
              <a:r>
                <a:rPr lang="it-IT" sz="2200" b="1" dirty="0" err="1">
                  <a:solidFill>
                    <a:prstClr val="black"/>
                  </a:solidFill>
                </a:rPr>
                <a:t>Graswachstum</a:t>
              </a:r>
              <a:r>
                <a:rPr lang="it-IT" sz="2200" b="1" dirty="0">
                  <a:solidFill>
                    <a:prstClr val="black"/>
                  </a:solidFill>
                </a:rPr>
                <a:t> (kg ha</a:t>
              </a:r>
              <a:r>
                <a:rPr lang="it-IT" sz="2200" b="1" baseline="30000" dirty="0">
                  <a:solidFill>
                    <a:prstClr val="black"/>
                  </a:solidFill>
                </a:rPr>
                <a:t>-1</a:t>
              </a:r>
              <a:r>
                <a:rPr lang="it-IT" sz="2200" b="1" dirty="0">
                  <a:solidFill>
                    <a:prstClr val="black"/>
                  </a:solidFill>
                </a:rPr>
                <a:t>d</a:t>
              </a:r>
              <a:r>
                <a:rPr lang="it-IT" sz="2200" b="1" baseline="30000" dirty="0">
                  <a:solidFill>
                    <a:prstClr val="black"/>
                  </a:solidFill>
                </a:rPr>
                <a:t>-1</a:t>
              </a:r>
              <a:r>
                <a:rPr lang="it-IT" sz="2200" b="1" dirty="0">
                  <a:solidFill>
                    <a:prstClr val="black"/>
                  </a:solidFill>
                </a:rPr>
                <a:t>) </a:t>
              </a:r>
              <a:endParaRPr lang="en-US" sz="2200" b="1" dirty="0">
                <a:solidFill>
                  <a:prstClr val="black"/>
                </a:solidFill>
              </a:endParaRPr>
            </a:p>
          </p:txBody>
        </p:sp>
      </p:grpSp>
      <p:sp>
        <p:nvSpPr>
          <p:cNvPr id="27" name="CasellaDiTesto 26"/>
          <p:cNvSpPr txBox="1"/>
          <p:nvPr/>
        </p:nvSpPr>
        <p:spPr>
          <a:xfrm>
            <a:off x="225004" y="925197"/>
            <a:ext cx="8642986" cy="1200329"/>
          </a:xfrm>
          <a:prstGeom prst="rect">
            <a:avLst/>
          </a:prstGeom>
          <a:noFill/>
        </p:spPr>
        <p:txBody>
          <a:bodyPr wrap="square" rtlCol="0">
            <a:spAutoFit/>
          </a:bodyPr>
          <a:lstStyle/>
          <a:p>
            <a:pPr>
              <a:defRPr/>
            </a:pPr>
            <a:r>
              <a:rPr lang="en-US" b="1" dirty="0">
                <a:solidFill>
                  <a:prstClr val="black"/>
                </a:solidFill>
              </a:rPr>
              <a:t>Das wichtigste Merkmal der </a:t>
            </a:r>
            <a:r>
              <a:rPr lang="en-US" b="1" dirty="0" err="1">
                <a:solidFill>
                  <a:prstClr val="black"/>
                </a:solidFill>
              </a:rPr>
              <a:t>Mittelmeerraumbereiche</a:t>
            </a:r>
            <a:r>
              <a:rPr lang="en-US" b="1" dirty="0">
                <a:solidFill>
                  <a:prstClr val="black"/>
                </a:solidFill>
              </a:rPr>
              <a:t> </a:t>
            </a:r>
            <a:r>
              <a:rPr lang="en-US" b="1" dirty="0" err="1">
                <a:solidFill>
                  <a:prstClr val="black"/>
                </a:solidFill>
              </a:rPr>
              <a:t>ist</a:t>
            </a:r>
            <a:r>
              <a:rPr lang="en-US" b="1" dirty="0">
                <a:solidFill>
                  <a:prstClr val="black"/>
                </a:solidFill>
              </a:rPr>
              <a:t> die Konzentration der Niederschläge während der relativ milden Wintersaison und ihre völlige Abwesenheit im heißen Sommer, verbunden mit einer großen intra- und </a:t>
            </a:r>
            <a:r>
              <a:rPr lang="en-US" b="1" dirty="0" err="1">
                <a:solidFill>
                  <a:prstClr val="black"/>
                </a:solidFill>
              </a:rPr>
              <a:t>interannuellen</a:t>
            </a:r>
            <a:r>
              <a:rPr lang="en-US" b="1" dirty="0">
                <a:solidFill>
                  <a:prstClr val="black"/>
                </a:solidFill>
              </a:rPr>
              <a:t> Variabilität. </a:t>
            </a:r>
          </a:p>
          <a:p>
            <a:pPr>
              <a:defRPr/>
            </a:pPr>
            <a:r>
              <a:rPr lang="en-GB" altLang="it-IT" dirty="0">
                <a:solidFill>
                  <a:prstClr val="black"/>
                </a:solidFill>
              </a:rPr>
              <a:t>Problem: Abstimmung des Tierbedarfs mit der Verfügbarkeit von </a:t>
            </a:r>
            <a:r>
              <a:rPr lang="en-GB" altLang="it-IT" dirty="0" err="1">
                <a:solidFill>
                  <a:prstClr val="black"/>
                </a:solidFill>
              </a:rPr>
              <a:t>Graslandfutter</a:t>
            </a:r>
            <a:r>
              <a:rPr lang="en-GB" altLang="it-IT" dirty="0">
                <a:solidFill>
                  <a:prstClr val="black"/>
                </a:solidFill>
              </a:rPr>
              <a:t>.</a:t>
            </a:r>
          </a:p>
        </p:txBody>
      </p:sp>
    </p:spTree>
    <p:extLst>
      <p:ext uri="{BB962C8B-B14F-4D97-AF65-F5344CB8AC3E}">
        <p14:creationId xmlns:p14="http://schemas.microsoft.com/office/powerpoint/2010/main" val="2652747546"/>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214007" y="980401"/>
            <a:ext cx="87210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it-IT" altLang="it-IT" sz="2800" dirty="0" err="1">
                <a:solidFill>
                  <a:prstClr val="black"/>
                </a:solidFill>
              </a:rPr>
              <a:t>Weideertrag</a:t>
            </a:r>
            <a:r>
              <a:rPr lang="it-IT" altLang="it-IT" sz="2800" dirty="0">
                <a:solidFill>
                  <a:prstClr val="black"/>
                </a:solidFill>
              </a:rPr>
              <a:t> (t TM ha</a:t>
            </a:r>
            <a:r>
              <a:rPr lang="it-IT" altLang="it-IT" sz="2800" baseline="30000" dirty="0">
                <a:solidFill>
                  <a:prstClr val="black"/>
                </a:solidFill>
              </a:rPr>
              <a:t>-1</a:t>
            </a:r>
            <a:r>
              <a:rPr lang="it-IT" altLang="it-IT" sz="2800" dirty="0">
                <a:solidFill>
                  <a:prstClr val="black"/>
                </a:solidFill>
              </a:rPr>
              <a:t>) an 6 </a:t>
            </a:r>
            <a:r>
              <a:rPr lang="it-IT" altLang="it-IT" sz="2800" dirty="0" err="1">
                <a:solidFill>
                  <a:prstClr val="black"/>
                </a:solidFill>
              </a:rPr>
              <a:t>Standorten</a:t>
            </a:r>
            <a:r>
              <a:rPr lang="it-IT" altLang="it-IT" sz="2800" dirty="0">
                <a:solidFill>
                  <a:prstClr val="black"/>
                </a:solidFill>
              </a:rPr>
              <a:t> (im </a:t>
            </a:r>
            <a:r>
              <a:rPr lang="it-IT" altLang="it-IT" sz="2800" dirty="0" err="1">
                <a:solidFill>
                  <a:prstClr val="black"/>
                </a:solidFill>
              </a:rPr>
              <a:t>Mitte</a:t>
            </a:r>
            <a:r>
              <a:rPr lang="it-IT" altLang="it-IT" sz="2800" dirty="0">
                <a:solidFill>
                  <a:prstClr val="black"/>
                </a:solidFill>
              </a:rPr>
              <a:t>l von 5 </a:t>
            </a:r>
            <a:r>
              <a:rPr lang="it-IT" altLang="it-IT" sz="2800" dirty="0" err="1">
                <a:solidFill>
                  <a:prstClr val="black"/>
                </a:solidFill>
              </a:rPr>
              <a:t>Jahren</a:t>
            </a:r>
            <a:r>
              <a:rPr lang="it-IT" altLang="it-IT" sz="2800" dirty="0">
                <a:solidFill>
                  <a:prstClr val="black"/>
                </a:solidFill>
              </a:rPr>
              <a:t>) (</a:t>
            </a:r>
            <a:r>
              <a:rPr lang="it-IT" altLang="it-IT" sz="2800" dirty="0" err="1">
                <a:solidFill>
                  <a:prstClr val="black"/>
                </a:solidFill>
              </a:rPr>
              <a:t>Methode</a:t>
            </a:r>
            <a:r>
              <a:rPr lang="it-IT" altLang="it-IT" sz="2800" dirty="0">
                <a:solidFill>
                  <a:prstClr val="black"/>
                </a:solidFill>
              </a:rPr>
              <a:t> von </a:t>
            </a:r>
            <a:r>
              <a:rPr lang="it-IT" altLang="it-IT" sz="2800" dirty="0" err="1">
                <a:solidFill>
                  <a:prstClr val="black"/>
                </a:solidFill>
              </a:rPr>
              <a:t>Corrall</a:t>
            </a:r>
            <a:r>
              <a:rPr lang="it-IT" altLang="it-IT" sz="2800" dirty="0">
                <a:solidFill>
                  <a:prstClr val="black"/>
                </a:solidFill>
              </a:rPr>
              <a:t> und </a:t>
            </a:r>
            <a:r>
              <a:rPr lang="it-IT" altLang="it-IT" sz="2800" dirty="0" err="1">
                <a:solidFill>
                  <a:prstClr val="black"/>
                </a:solidFill>
              </a:rPr>
              <a:t>Fenlon</a:t>
            </a:r>
            <a:r>
              <a:rPr lang="it-IT" altLang="it-IT" sz="2800" dirty="0">
                <a:solidFill>
                  <a:prstClr val="black"/>
                </a:solidFill>
              </a:rPr>
              <a:t> (1978))</a:t>
            </a:r>
          </a:p>
        </p:txBody>
      </p:sp>
      <p:sp>
        <p:nvSpPr>
          <p:cNvPr id="7" name="Rettangolo 6"/>
          <p:cNvSpPr/>
          <p:nvPr/>
        </p:nvSpPr>
        <p:spPr>
          <a:xfrm>
            <a:off x="107504" y="1166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3200" b="1" i="1" dirty="0">
                <a:solidFill>
                  <a:prstClr val="black"/>
                </a:solidFill>
              </a:rPr>
              <a:t>Grünlandproduktion</a:t>
            </a:r>
            <a:endParaRPr lang="en-US" sz="3200" b="1" i="1" dirty="0">
              <a:solidFill>
                <a:prstClr val="black"/>
              </a:solidFill>
            </a:endParaRPr>
          </a:p>
        </p:txBody>
      </p:sp>
      <p:graphicFrame>
        <p:nvGraphicFramePr>
          <p:cNvPr id="8" name="Tabella 7"/>
          <p:cNvGraphicFramePr>
            <a:graphicFrameLocks noGrp="1"/>
          </p:cNvGraphicFramePr>
          <p:nvPr>
            <p:extLst>
              <p:ext uri="{D42A27DB-BD31-4B8C-83A1-F6EECF244321}">
                <p14:modId xmlns:p14="http://schemas.microsoft.com/office/powerpoint/2010/main" val="2697903227"/>
              </p:ext>
            </p:extLst>
          </p:nvPr>
        </p:nvGraphicFramePr>
        <p:xfrm>
          <a:off x="395536" y="2129911"/>
          <a:ext cx="8539551" cy="4212832"/>
        </p:xfrm>
        <a:graphic>
          <a:graphicData uri="http://schemas.openxmlformats.org/drawingml/2006/table">
            <a:tbl>
              <a:tblPr>
                <a:tableStyleId>{F2DE63D5-997A-4646-A377-4702673A728D}</a:tableStyleId>
              </a:tblPr>
              <a:tblGrid>
                <a:gridCol w="1607940">
                  <a:extLst>
                    <a:ext uri="{9D8B030D-6E8A-4147-A177-3AD203B41FA5}">
                      <a16:colId xmlns:a16="http://schemas.microsoft.com/office/drawing/2014/main" val="20000"/>
                    </a:ext>
                  </a:extLst>
                </a:gridCol>
                <a:gridCol w="1124572">
                  <a:extLst>
                    <a:ext uri="{9D8B030D-6E8A-4147-A177-3AD203B41FA5}">
                      <a16:colId xmlns:a16="http://schemas.microsoft.com/office/drawing/2014/main" val="20001"/>
                    </a:ext>
                  </a:extLst>
                </a:gridCol>
                <a:gridCol w="1237231">
                  <a:extLst>
                    <a:ext uri="{9D8B030D-6E8A-4147-A177-3AD203B41FA5}">
                      <a16:colId xmlns:a16="http://schemas.microsoft.com/office/drawing/2014/main" val="20002"/>
                    </a:ext>
                  </a:extLst>
                </a:gridCol>
                <a:gridCol w="1124572">
                  <a:extLst>
                    <a:ext uri="{9D8B030D-6E8A-4147-A177-3AD203B41FA5}">
                      <a16:colId xmlns:a16="http://schemas.microsoft.com/office/drawing/2014/main" val="20003"/>
                    </a:ext>
                  </a:extLst>
                </a:gridCol>
                <a:gridCol w="1469836">
                  <a:extLst>
                    <a:ext uri="{9D8B030D-6E8A-4147-A177-3AD203B41FA5}">
                      <a16:colId xmlns:a16="http://schemas.microsoft.com/office/drawing/2014/main" val="20004"/>
                    </a:ext>
                  </a:extLst>
                </a:gridCol>
                <a:gridCol w="503098">
                  <a:extLst>
                    <a:ext uri="{9D8B030D-6E8A-4147-A177-3AD203B41FA5}">
                      <a16:colId xmlns:a16="http://schemas.microsoft.com/office/drawing/2014/main" val="20005"/>
                    </a:ext>
                  </a:extLst>
                </a:gridCol>
                <a:gridCol w="1472302">
                  <a:extLst>
                    <a:ext uri="{9D8B030D-6E8A-4147-A177-3AD203B41FA5}">
                      <a16:colId xmlns:a16="http://schemas.microsoft.com/office/drawing/2014/main" val="20006"/>
                    </a:ext>
                  </a:extLst>
                </a:gridCol>
              </a:tblGrid>
              <a:tr h="576064">
                <a:tc rowSpan="3">
                  <a:txBody>
                    <a:bodyPr/>
                    <a:lstStyle/>
                    <a:p>
                      <a:pPr algn="ctr" rtl="0" fontAlgn="ctr"/>
                      <a:r>
                        <a:rPr lang="en-US" sz="2000" b="1" u="none" strike="noStrike" dirty="0">
                          <a:solidFill>
                            <a:schemeClr val="tx1"/>
                          </a:solidFill>
                          <a:effectLst/>
                        </a:rPr>
                        <a:t>Standort</a:t>
                      </a:r>
                      <a:endParaRPr lang="en-US" sz="20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92D050"/>
                      </a:solidFill>
                      <a:prstDash val="solid"/>
                      <a:round/>
                      <a:headEnd type="none" w="med" len="med"/>
                      <a:tailEnd type="none" w="med" len="med"/>
                    </a:lnB>
                  </a:tcPr>
                </a:tc>
                <a:tc>
                  <a:txBody>
                    <a:bodyPr/>
                    <a:lstStyle/>
                    <a:p>
                      <a:pPr algn="ctr" rtl="0" fontAlgn="ctr"/>
                      <a:r>
                        <a:rPr lang="en-US" sz="2000" b="1" u="none" strike="noStrike" dirty="0">
                          <a:solidFill>
                            <a:schemeClr val="tx1"/>
                          </a:solidFill>
                          <a:effectLst/>
                        </a:rPr>
                        <a:t>Höhe</a:t>
                      </a:r>
                      <a:endParaRPr lang="en-US" sz="20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rowSpan="3">
                  <a:txBody>
                    <a:bodyPr/>
                    <a:lstStyle/>
                    <a:p>
                      <a:pPr algn="ctr" rtl="0" fontAlgn="ctr"/>
                      <a:r>
                        <a:rPr lang="en-US" sz="2000" b="1" u="none" strike="noStrike" dirty="0">
                          <a:solidFill>
                            <a:schemeClr val="tx1"/>
                          </a:solidFill>
                          <a:effectLst/>
                        </a:rPr>
                        <a:t>Bodenart</a:t>
                      </a:r>
                      <a:endParaRPr lang="en-US" sz="20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gridSpan="2">
                  <a:txBody>
                    <a:bodyPr/>
                    <a:lstStyle/>
                    <a:p>
                      <a:pPr algn="ctr" rtl="0" fontAlgn="ctr"/>
                      <a:r>
                        <a:rPr lang="en-US" sz="2000" b="1" u="none" strike="noStrike" dirty="0">
                          <a:solidFill>
                            <a:schemeClr val="tx1"/>
                          </a:solidFill>
                          <a:effectLst/>
                        </a:rPr>
                        <a:t>DMY (t ha-1) </a:t>
                      </a:r>
                      <a:endParaRPr lang="en-US" sz="20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hMerge="1">
                  <a:txBody>
                    <a:bodyPr/>
                    <a:lstStyle/>
                    <a:p>
                      <a:endParaRPr lang="en-US"/>
                    </a:p>
                  </a:txBody>
                  <a:tcPr/>
                </a:tc>
                <a:tc rowSpan="3">
                  <a:txBody>
                    <a:bodyPr/>
                    <a:lstStyle/>
                    <a:p>
                      <a:pPr algn="ctr" rtl="0" fontAlgn="ctr"/>
                      <a:r>
                        <a:rPr lang="en-US" sz="2000" b="1" u="none" strike="noStrike" dirty="0" smtClean="0">
                          <a:solidFill>
                            <a:schemeClr val="tx1"/>
                          </a:solidFill>
                          <a:effectLst/>
                        </a:rPr>
                        <a:t>TM </a:t>
                      </a:r>
                      <a:r>
                        <a:rPr lang="en-US" sz="2000" b="1" u="none" strike="noStrike" dirty="0">
                          <a:solidFill>
                            <a:schemeClr val="tx1"/>
                          </a:solidFill>
                          <a:effectLst/>
                        </a:rPr>
                        <a:t>%</a:t>
                      </a:r>
                      <a:endParaRPr lang="en-US" sz="20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rowSpan="2">
                  <a:txBody>
                    <a:bodyPr/>
                    <a:lstStyle/>
                    <a:p>
                      <a:pPr algn="ctr" rtl="0" fontAlgn="ctr"/>
                      <a:r>
                        <a:rPr lang="en-US" sz="2000" b="1" u="none" strike="noStrike" dirty="0">
                          <a:solidFill>
                            <a:schemeClr val="tx1"/>
                          </a:solidFill>
                          <a:effectLst/>
                        </a:rPr>
                        <a:t>Erweiterung der Futterverfügbarkeit</a:t>
                      </a:r>
                      <a:endParaRPr lang="en-US" sz="20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0"/>
                  </a:ext>
                </a:extLst>
              </a:tr>
              <a:tr h="432859">
                <a:tc vMerge="1">
                  <a:txBody>
                    <a:bodyPr/>
                    <a:lstStyle/>
                    <a:p>
                      <a:endParaRPr lang="en-US"/>
                    </a:p>
                  </a:txBody>
                  <a:tcPr/>
                </a:tc>
                <a:tc rowSpan="2">
                  <a:txBody>
                    <a:bodyPr/>
                    <a:lstStyle/>
                    <a:p>
                      <a:pPr algn="ctr" rtl="0" fontAlgn="ctr"/>
                      <a:r>
                        <a:rPr lang="en-US" sz="1600" b="1" u="none" strike="noStrike" dirty="0">
                          <a:solidFill>
                            <a:schemeClr val="tx1"/>
                          </a:solidFill>
                          <a:effectLst/>
                        </a:rPr>
                        <a:t>(</a:t>
                      </a:r>
                      <a:r>
                        <a:rPr lang="en-US" sz="1600" b="1" u="none" strike="noStrike" dirty="0" smtClean="0">
                          <a:solidFill>
                            <a:schemeClr val="tx1"/>
                          </a:solidFill>
                          <a:effectLst/>
                        </a:rPr>
                        <a:t>m </a:t>
                      </a:r>
                      <a:r>
                        <a:rPr lang="en-US" sz="1600" b="1" u="none" strike="noStrike" dirty="0" err="1">
                          <a:solidFill>
                            <a:schemeClr val="tx1"/>
                          </a:solidFill>
                          <a:effectLst/>
                        </a:rPr>
                        <a:t>a.s.l.</a:t>
                      </a:r>
                      <a:r>
                        <a:rPr lang="en-US" sz="1600" b="1" u="none" strike="noStrike" dirty="0">
                          <a:solidFill>
                            <a:schemeClr val="tx1"/>
                          </a:solidFill>
                          <a:effectLst/>
                        </a:rPr>
                        <a:t>)</a:t>
                      </a:r>
                      <a:endParaRPr lang="en-US" sz="16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92D050"/>
                      </a:solidFill>
                      <a:prstDash val="solid"/>
                      <a:round/>
                      <a:headEnd type="none" w="med" len="med"/>
                      <a:tailEnd type="none" w="med" len="med"/>
                    </a:lnB>
                  </a:tcPr>
                </a:tc>
                <a:tc vMerge="1">
                  <a:txBody>
                    <a:bodyPr/>
                    <a:lstStyle/>
                    <a:p>
                      <a:endParaRPr lang="en-US"/>
                    </a:p>
                  </a:txBody>
                  <a:tcPr/>
                </a:tc>
                <a:tc rowSpan="2">
                  <a:txBody>
                    <a:bodyPr/>
                    <a:lstStyle/>
                    <a:p>
                      <a:pPr algn="ctr" rtl="0" fontAlgn="ctr"/>
                      <a:r>
                        <a:rPr lang="en-US" sz="2000" b="1" u="none" strike="noStrike" dirty="0" err="1" smtClean="0">
                          <a:solidFill>
                            <a:schemeClr val="tx1"/>
                          </a:solidFill>
                          <a:effectLst/>
                        </a:rPr>
                        <a:t>Ungedüngt</a:t>
                      </a:r>
                      <a:endParaRPr lang="en-US" sz="2000" b="1" i="0" u="none" strike="noStrike" dirty="0">
                        <a:solidFill>
                          <a:schemeClr val="tx1"/>
                        </a:solidFill>
                        <a:effectLst/>
                        <a:latin typeface="Calibri"/>
                      </a:endParaRPr>
                    </a:p>
                  </a:txBody>
                  <a:tcPr marL="75992" marR="8444" marT="8444" marB="0" anchor="ct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rowSpan="2">
                  <a:txBody>
                    <a:bodyPr/>
                    <a:lstStyle/>
                    <a:p>
                      <a:pPr algn="ctr" rtl="0" fontAlgn="ctr"/>
                      <a:r>
                        <a:rPr lang="en-US" sz="2000" b="1" u="none" strike="noStrike" dirty="0" err="1" smtClean="0">
                          <a:solidFill>
                            <a:schemeClr val="tx1"/>
                          </a:solidFill>
                          <a:effectLst/>
                        </a:rPr>
                        <a:t>Gedüngt</a:t>
                      </a:r>
                      <a:endParaRPr lang="en-US" sz="2000" b="1" i="0" u="none" strike="noStrike" dirty="0">
                        <a:solidFill>
                          <a:schemeClr val="tx1"/>
                        </a:solidFill>
                        <a:effectLst/>
                        <a:latin typeface="Calibri"/>
                      </a:endParaRPr>
                    </a:p>
                  </a:txBody>
                  <a:tcPr marL="75992" marR="8444" marT="8444" marB="0" anchor="ct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71197">
                <a:tc vMerge="1">
                  <a:txBody>
                    <a:bodyPr/>
                    <a:lstStyle/>
                    <a:p>
                      <a:endParaRPr lang="en-US"/>
                    </a:p>
                  </a:txBody>
                  <a:tcPr/>
                </a:tc>
                <a:tc vMerge="1">
                  <a:txBody>
                    <a:bodyPr/>
                    <a:lstStyle/>
                    <a:p>
                      <a:pPr algn="ctr" rtl="0" fontAlgn="ctr"/>
                      <a:endParaRPr lang="en-US" sz="2000" b="0" i="0" u="none" strike="noStrike" dirty="0">
                        <a:solidFill>
                          <a:srgbClr val="000000"/>
                        </a:solidFill>
                        <a:effectLst/>
                        <a:latin typeface="Calibri"/>
                      </a:endParaRPr>
                    </a:p>
                  </a:txBody>
                  <a:tcPr marL="8444" marR="8444" marT="8444" marB="0" anchor="ctr">
                    <a:lnT w="12700" cap="flat" cmpd="sng" algn="ctr">
                      <a:noFill/>
                      <a:prstDash val="solid"/>
                      <a:round/>
                      <a:headEnd type="none" w="med" len="med"/>
                      <a:tailEnd type="none" w="med" len="med"/>
                    </a:lnT>
                  </a:tcPr>
                </a:tc>
                <a:tc vMerge="1">
                  <a:txBody>
                    <a:bodyPr/>
                    <a:lstStyle/>
                    <a:p>
                      <a:endParaRPr lang="en-US"/>
                    </a:p>
                  </a:txBody>
                  <a:tcPr/>
                </a:tc>
                <a:tc vMerge="1">
                  <a:txBody>
                    <a:bodyPr/>
                    <a:lstStyle/>
                    <a:p>
                      <a:pPr algn="ctr" rtl="0" fontAlgn="ctr"/>
                      <a:endParaRPr lang="en-US" sz="2000" b="0" i="0" u="none" strike="noStrike" dirty="0">
                        <a:solidFill>
                          <a:srgbClr val="000000"/>
                        </a:solidFill>
                        <a:effectLst/>
                        <a:latin typeface="Calibri"/>
                      </a:endParaRPr>
                    </a:p>
                  </a:txBody>
                  <a:tcPr marL="75992" marR="8444" marT="8444" marB="0" anchor="ctr"/>
                </a:tc>
                <a:tc vMerge="1">
                  <a:txBody>
                    <a:bodyPr/>
                    <a:lstStyle/>
                    <a:p>
                      <a:pPr algn="ctr" rtl="0" fontAlgn="ctr"/>
                      <a:endParaRPr lang="en-US" sz="2000" b="0" i="0" u="none" strike="noStrike" dirty="0">
                        <a:solidFill>
                          <a:srgbClr val="000000"/>
                        </a:solidFill>
                        <a:effectLst/>
                        <a:latin typeface="Calibri"/>
                      </a:endParaRPr>
                    </a:p>
                  </a:txBody>
                  <a:tcPr marL="75992" marR="8444" marT="8444" marB="0" anchor="ctr"/>
                </a:tc>
                <a:tc vMerge="1">
                  <a:txBody>
                    <a:bodyPr/>
                    <a:lstStyle/>
                    <a:p>
                      <a:endParaRPr lang="en-US"/>
                    </a:p>
                  </a:txBody>
                  <a:tcPr/>
                </a:tc>
                <a:tc>
                  <a:txBody>
                    <a:bodyPr/>
                    <a:lstStyle/>
                    <a:p>
                      <a:pPr algn="ctr" rtl="0" fontAlgn="ctr"/>
                      <a:r>
                        <a:rPr lang="en-US" sz="1600" b="1" u="none" strike="noStrike" dirty="0">
                          <a:solidFill>
                            <a:schemeClr val="tx1"/>
                          </a:solidFill>
                          <a:effectLst/>
                        </a:rPr>
                        <a:t> (in Wochen)</a:t>
                      </a:r>
                      <a:endParaRPr lang="en-US" sz="16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2"/>
                  </a:ext>
                </a:extLst>
              </a:tr>
              <a:tr h="342464">
                <a:tc>
                  <a:txBody>
                    <a:bodyPr/>
                    <a:lstStyle/>
                    <a:p>
                      <a:pPr algn="l" rtl="0" fontAlgn="ctr"/>
                      <a:r>
                        <a:rPr lang="en-US" sz="2200" b="1" u="none" strike="noStrike" dirty="0">
                          <a:solidFill>
                            <a:schemeClr val="tx1"/>
                          </a:solidFill>
                          <a:effectLst/>
                        </a:rPr>
                        <a:t>BONASSAI</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a:solidFill>
                            <a:schemeClr val="tx1"/>
                          </a:solidFill>
                          <a:effectLst/>
                        </a:rPr>
                        <a:t>80</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a:solidFill>
                            <a:schemeClr val="tx1"/>
                          </a:solidFill>
                          <a:effectLst/>
                        </a:rPr>
                        <a:t>Kalkstein</a:t>
                      </a:r>
                      <a:endParaRPr lang="en-US" sz="22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a:solidFill>
                            <a:schemeClr val="tx1"/>
                          </a:solidFill>
                          <a:effectLst/>
                        </a:rPr>
                        <a:t>4.23</a:t>
                      </a:r>
                      <a:endParaRPr lang="en-US" sz="22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a:solidFill>
                            <a:schemeClr val="tx1"/>
                          </a:solidFill>
                          <a:effectLst/>
                        </a:rPr>
                        <a:t>8.23</a:t>
                      </a:r>
                      <a:endParaRPr lang="en-US" sz="22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a:solidFill>
                            <a:schemeClr val="tx1"/>
                          </a:solidFill>
                          <a:effectLst/>
                        </a:rPr>
                        <a:t>95</a:t>
                      </a:r>
                      <a:endParaRPr lang="en-US" sz="2200" b="1" i="0" u="none" strike="noStrike">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smtClean="0">
                          <a:solidFill>
                            <a:schemeClr val="tx1"/>
                          </a:solidFill>
                          <a:effectLst/>
                        </a:rPr>
                        <a:t>+7</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lnT w="12700" cap="flat" cmpd="sng" algn="ctr">
                      <a:solidFill>
                        <a:srgbClr val="92D050"/>
                      </a:solidFill>
                      <a:prstDash val="solid"/>
                      <a:round/>
                      <a:headEnd type="none" w="med" len="med"/>
                      <a:tailEnd type="none" w="med" len="med"/>
                    </a:lnT>
                  </a:tcPr>
                </a:tc>
                <a:extLst>
                  <a:ext uri="{0D108BD9-81ED-4DB2-BD59-A6C34878D82A}">
                    <a16:rowId xmlns:a16="http://schemas.microsoft.com/office/drawing/2014/main" val="10003"/>
                  </a:ext>
                </a:extLst>
              </a:tr>
              <a:tr h="342464">
                <a:tc>
                  <a:txBody>
                    <a:bodyPr/>
                    <a:lstStyle/>
                    <a:p>
                      <a:pPr algn="l" rtl="0" fontAlgn="ctr"/>
                      <a:r>
                        <a:rPr lang="en-US" sz="2200" b="1" u="none" strike="noStrike" dirty="0">
                          <a:solidFill>
                            <a:schemeClr val="tx1"/>
                          </a:solidFill>
                          <a:effectLst/>
                        </a:rPr>
                        <a:t>CHILIVANI</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dirty="0">
                          <a:solidFill>
                            <a:schemeClr val="tx1"/>
                          </a:solidFill>
                          <a:effectLst/>
                        </a:rPr>
                        <a:t>350</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a:solidFill>
                            <a:schemeClr val="tx1"/>
                          </a:solidFill>
                          <a:effectLst/>
                        </a:rPr>
                        <a:t>Schwemmland</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2.77</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5.05</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a:solidFill>
                            <a:schemeClr val="tx1"/>
                          </a:solidFill>
                          <a:effectLst/>
                        </a:rPr>
                        <a:t>82</a:t>
                      </a:r>
                      <a:endParaRPr lang="en-US" sz="2200" b="1" i="0" u="none" strike="noStrike">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+7</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4"/>
                  </a:ext>
                </a:extLst>
              </a:tr>
              <a:tr h="342464">
                <a:tc>
                  <a:txBody>
                    <a:bodyPr/>
                    <a:lstStyle/>
                    <a:p>
                      <a:pPr algn="l" rtl="0" fontAlgn="ctr"/>
                      <a:r>
                        <a:rPr lang="en-US" sz="2200" b="1" u="none" strike="noStrike" dirty="0">
                          <a:solidFill>
                            <a:schemeClr val="tx1"/>
                          </a:solidFill>
                          <a:effectLst/>
                        </a:rPr>
                        <a:t>BADDE ORCA</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a:solidFill>
                            <a:schemeClr val="tx1"/>
                          </a:solidFill>
                          <a:effectLst/>
                        </a:rPr>
                        <a:t>600</a:t>
                      </a:r>
                      <a:endParaRPr lang="en-US" sz="22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err="1">
                          <a:solidFill>
                            <a:schemeClr val="tx1"/>
                          </a:solidFill>
                          <a:effectLst/>
                        </a:rPr>
                        <a:t>Trachitisch</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3.13</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5.52</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76</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+3</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342464">
                <a:tc>
                  <a:txBody>
                    <a:bodyPr/>
                    <a:lstStyle/>
                    <a:p>
                      <a:pPr algn="l" rtl="0" fontAlgn="ctr"/>
                      <a:r>
                        <a:rPr lang="en-US" sz="2200" b="1" u="none" strike="noStrike" dirty="0">
                          <a:solidFill>
                            <a:schemeClr val="tx1"/>
                          </a:solidFill>
                          <a:effectLst/>
                        </a:rPr>
                        <a:t>PATTADA</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a:solidFill>
                            <a:schemeClr val="tx1"/>
                          </a:solidFill>
                          <a:effectLst/>
                        </a:rPr>
                        <a:t>650</a:t>
                      </a:r>
                      <a:endParaRPr lang="en-US" sz="22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a:solidFill>
                            <a:schemeClr val="tx1"/>
                          </a:solidFill>
                          <a:effectLst/>
                        </a:rPr>
                        <a:t>Granit</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4.44</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6.33</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a:solidFill>
                            <a:schemeClr val="tx1"/>
                          </a:solidFill>
                          <a:effectLst/>
                        </a:rPr>
                        <a:t>43</a:t>
                      </a:r>
                      <a:endParaRPr lang="en-US" sz="2200" b="1" i="0" u="none" strike="noStrike">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+4</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6"/>
                  </a:ext>
                </a:extLst>
              </a:tr>
              <a:tr h="342464">
                <a:tc>
                  <a:txBody>
                    <a:bodyPr/>
                    <a:lstStyle/>
                    <a:p>
                      <a:pPr algn="l" rtl="0" fontAlgn="ctr"/>
                      <a:r>
                        <a:rPr lang="en-US" sz="2200" b="1" u="none" strike="noStrike" dirty="0">
                          <a:solidFill>
                            <a:schemeClr val="tx1"/>
                          </a:solidFill>
                          <a:effectLst/>
                        </a:rPr>
                        <a:t>CAMPEDA</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a:solidFill>
                            <a:schemeClr val="tx1"/>
                          </a:solidFill>
                          <a:effectLst/>
                        </a:rPr>
                        <a:t>650</a:t>
                      </a:r>
                      <a:endParaRPr lang="en-US" sz="22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smtClean="0">
                          <a:solidFill>
                            <a:schemeClr val="tx1"/>
                          </a:solidFill>
                          <a:effectLst/>
                        </a:rPr>
                        <a:t>Basaltisch</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3.92</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6.41</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63</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+3</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7"/>
                  </a:ext>
                </a:extLst>
              </a:tr>
              <a:tr h="342464">
                <a:tc>
                  <a:txBody>
                    <a:bodyPr/>
                    <a:lstStyle/>
                    <a:p>
                      <a:pPr algn="l" rtl="0" fontAlgn="ctr"/>
                      <a:r>
                        <a:rPr lang="en-US" sz="2200" b="1" u="none" strike="noStrike" dirty="0">
                          <a:solidFill>
                            <a:schemeClr val="tx1"/>
                          </a:solidFill>
                          <a:effectLst/>
                        </a:rPr>
                        <a:t>S. ANTONIO</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dirty="0">
                          <a:solidFill>
                            <a:schemeClr val="tx1"/>
                          </a:solidFill>
                          <a:effectLst/>
                        </a:rPr>
                        <a:t>650</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smtClean="0">
                          <a:solidFill>
                            <a:schemeClr val="tx1"/>
                          </a:solidFill>
                          <a:effectLst/>
                        </a:rPr>
                        <a:t>Basaltisch</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2.39</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5.38</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122</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+8</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8"/>
                  </a:ext>
                </a:extLst>
              </a:tr>
            </a:tbl>
          </a:graphicData>
        </a:graphic>
      </p:graphicFrame>
      <p:sp>
        <p:nvSpPr>
          <p:cNvPr id="9" name="CasellaDiTesto 8"/>
          <p:cNvSpPr txBox="1"/>
          <p:nvPr/>
        </p:nvSpPr>
        <p:spPr>
          <a:xfrm>
            <a:off x="300645" y="6351595"/>
            <a:ext cx="5957614" cy="400110"/>
          </a:xfrm>
          <a:prstGeom prst="rect">
            <a:avLst/>
          </a:prstGeom>
          <a:noFill/>
        </p:spPr>
        <p:txBody>
          <a:bodyPr wrap="square" rtlCol="0">
            <a:spAutoFit/>
          </a:bodyPr>
          <a:lstStyle/>
          <a:p>
            <a:pPr>
              <a:defRPr/>
            </a:pPr>
            <a:r>
              <a:rPr lang="it-IT" sz="2000" dirty="0">
                <a:solidFill>
                  <a:prstClr val="black"/>
                </a:solidFill>
              </a:rPr>
              <a:t>Von </a:t>
            </a:r>
            <a:r>
              <a:rPr lang="it-IT" sz="2000" dirty="0" err="1">
                <a:solidFill>
                  <a:prstClr val="black"/>
                </a:solidFill>
              </a:rPr>
              <a:t>Bullitta</a:t>
            </a:r>
            <a:r>
              <a:rPr lang="it-IT" sz="2000" dirty="0">
                <a:solidFill>
                  <a:prstClr val="black"/>
                </a:solidFill>
              </a:rPr>
              <a:t> und </a:t>
            </a:r>
            <a:r>
              <a:rPr lang="it-IT" sz="2000" dirty="0" err="1">
                <a:solidFill>
                  <a:prstClr val="black"/>
                </a:solidFill>
              </a:rPr>
              <a:t>Caredda</a:t>
            </a:r>
            <a:r>
              <a:rPr lang="it-IT" sz="2000" dirty="0">
                <a:solidFill>
                  <a:prstClr val="black"/>
                </a:solidFill>
              </a:rPr>
              <a:t> (1982)</a:t>
            </a:r>
            <a:endParaRPr lang="en-US" sz="2000" dirty="0">
              <a:solidFill>
                <a:prstClr val="black"/>
              </a:solidFill>
            </a:endParaRPr>
          </a:p>
        </p:txBody>
      </p:sp>
    </p:spTree>
    <p:extLst>
      <p:ext uri="{BB962C8B-B14F-4D97-AF65-F5344CB8AC3E}">
        <p14:creationId xmlns:p14="http://schemas.microsoft.com/office/powerpoint/2010/main" val="41204068"/>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33470" y="636744"/>
            <a:ext cx="5180402" cy="646331"/>
          </a:xfrm>
          <a:prstGeom prst="rect">
            <a:avLst/>
          </a:prstGeom>
        </p:spPr>
        <p:txBody>
          <a:bodyPr wrap="square">
            <a:spAutoFit/>
          </a:bodyPr>
          <a:lstStyle/>
          <a:p>
            <a:pPr>
              <a:defRPr/>
            </a:pPr>
            <a:r>
              <a:rPr lang="en-US" b="1" dirty="0">
                <a:solidFill>
                  <a:prstClr val="black"/>
                </a:solidFill>
              </a:rPr>
              <a:t>Saisonale Nutzung der Futterressourcen (San Miguel </a:t>
            </a:r>
            <a:r>
              <a:rPr lang="en-US" b="1" i="1" dirty="0">
                <a:solidFill>
                  <a:prstClr val="black"/>
                </a:solidFill>
              </a:rPr>
              <a:t>et al</a:t>
            </a:r>
            <a:r>
              <a:rPr lang="en-US" b="1" dirty="0">
                <a:solidFill>
                  <a:prstClr val="black"/>
                </a:solidFill>
              </a:rPr>
              <a:t>., 1996)</a:t>
            </a:r>
          </a:p>
        </p:txBody>
      </p:sp>
      <p:pic>
        <p:nvPicPr>
          <p:cNvPr id="7"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362733" y="4186390"/>
            <a:ext cx="6762940" cy="2607281"/>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softEdge rad="63500"/>
          </a:effectLst>
          <a:extLst/>
        </p:spPr>
      </p:pic>
      <p:sp>
        <p:nvSpPr>
          <p:cNvPr id="8" name="Rettangolo 7"/>
          <p:cNvSpPr/>
          <p:nvPr/>
        </p:nvSpPr>
        <p:spPr>
          <a:xfrm>
            <a:off x="5083347" y="2986061"/>
            <a:ext cx="4042326" cy="1200329"/>
          </a:xfrm>
          <a:prstGeom prst="rect">
            <a:avLst/>
          </a:prstGeom>
        </p:spPr>
        <p:txBody>
          <a:bodyPr wrap="square">
            <a:spAutoFit/>
          </a:bodyPr>
          <a:lstStyle/>
          <a:p>
            <a:pPr>
              <a:defRPr/>
            </a:pPr>
            <a:r>
              <a:rPr lang="en-US" b="1" dirty="0">
                <a:solidFill>
                  <a:prstClr val="black"/>
                </a:solidFill>
              </a:rPr>
              <a:t>Saisonaler Anteil von krautigen Pflanzen, Sträuchern und Bäumen in der Ernährung von Ziegen und Schafen (Castro und Fernández Núñez</a:t>
            </a:r>
            <a:r>
              <a:rPr lang="en-GB" b="1" dirty="0">
                <a:solidFill>
                  <a:prstClr val="black"/>
                </a:solidFill>
              </a:rPr>
              <a:t>, 2016</a:t>
            </a:r>
            <a:r>
              <a:rPr lang="en-US" b="1" dirty="0">
                <a:solidFill>
                  <a:prstClr val="black"/>
                </a:solidFill>
              </a:rPr>
              <a:t>)</a:t>
            </a:r>
          </a:p>
        </p:txBody>
      </p:sp>
      <p:sp>
        <p:nvSpPr>
          <p:cNvPr id="9" name="Rettangolo 8"/>
          <p:cNvSpPr/>
          <p:nvPr/>
        </p:nvSpPr>
        <p:spPr>
          <a:xfrm>
            <a:off x="-129832" y="11163"/>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3200" b="1" i="1" dirty="0">
                <a:solidFill>
                  <a:prstClr val="black"/>
                </a:solidFill>
              </a:rPr>
              <a:t>Integration von </a:t>
            </a:r>
            <a:r>
              <a:rPr lang="it-IT" sz="3200" b="1" i="1" dirty="0" err="1">
                <a:solidFill>
                  <a:prstClr val="black"/>
                </a:solidFill>
              </a:rPr>
              <a:t>Grünlandressourcen</a:t>
            </a:r>
            <a:endParaRPr lang="en-US" sz="3200" b="1" i="1" dirty="0">
              <a:solidFill>
                <a:prstClr val="black"/>
              </a:solidFill>
            </a:endParaRPr>
          </a:p>
        </p:txBody>
      </p:sp>
      <p:pic>
        <p:nvPicPr>
          <p:cNvPr id="1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06303"/>
            <a:ext cx="4471693" cy="2801740"/>
          </a:xfrm>
          <a:prstGeom prst="rect">
            <a:avLst/>
          </a:prstGeom>
          <a:solidFill>
            <a:schemeClr val="accent1"/>
          </a:solidFill>
          <a:ln>
            <a:noFill/>
          </a:ln>
          <a:effectLst/>
          <a:extLst/>
        </p:spPr>
      </p:pic>
      <p:pic>
        <p:nvPicPr>
          <p:cNvPr id="11"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51" y="4874824"/>
            <a:ext cx="2216341" cy="1662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44203" y="992773"/>
            <a:ext cx="2367510" cy="177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4021870"/>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150048" y="3599831"/>
            <a:ext cx="8640960" cy="302433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Monotype Sorts" pitchFamily="2" charset="2"/>
              <a:buNone/>
              <a:defRPr/>
            </a:pPr>
            <a:r>
              <a:rPr lang="it-IT" sz="1800" dirty="0" err="1" smtClean="0">
                <a:solidFill>
                  <a:prstClr val="black"/>
                </a:solidFill>
              </a:rPr>
              <a:t>Futterflächenwert</a:t>
            </a:r>
            <a:r>
              <a:rPr lang="it-IT" sz="1800" dirty="0" smtClean="0">
                <a:solidFill>
                  <a:prstClr val="black"/>
                </a:solidFill>
              </a:rPr>
              <a:t> </a:t>
            </a:r>
            <a:r>
              <a:rPr lang="it-IT" sz="1800" dirty="0" err="1" smtClean="0">
                <a:solidFill>
                  <a:prstClr val="black"/>
                </a:solidFill>
              </a:rPr>
              <a:t>ist</a:t>
            </a:r>
            <a:r>
              <a:rPr lang="it-IT" sz="1800" dirty="0" smtClean="0">
                <a:solidFill>
                  <a:prstClr val="black"/>
                </a:solidFill>
              </a:rPr>
              <a:t> ein </a:t>
            </a:r>
            <a:r>
              <a:rPr lang="it-IT" sz="1800" dirty="0" err="1" smtClean="0">
                <a:solidFill>
                  <a:prstClr val="black"/>
                </a:solidFill>
              </a:rPr>
              <a:t>synthetischer</a:t>
            </a:r>
            <a:r>
              <a:rPr lang="it-IT" sz="1800" dirty="0" smtClean="0">
                <a:solidFill>
                  <a:prstClr val="black"/>
                </a:solidFill>
              </a:rPr>
              <a:t> Index, der den </a:t>
            </a:r>
            <a:r>
              <a:rPr lang="it-IT" sz="1800" dirty="0" err="1" smtClean="0">
                <a:solidFill>
                  <a:prstClr val="black"/>
                </a:solidFill>
              </a:rPr>
              <a:t>agronomischen</a:t>
            </a:r>
            <a:r>
              <a:rPr lang="it-IT" sz="1800" dirty="0" smtClean="0">
                <a:solidFill>
                  <a:prstClr val="black"/>
                </a:solidFill>
              </a:rPr>
              <a:t> </a:t>
            </a:r>
            <a:r>
              <a:rPr lang="it-IT" sz="1800" dirty="0" err="1" smtClean="0">
                <a:solidFill>
                  <a:prstClr val="black"/>
                </a:solidFill>
              </a:rPr>
              <a:t>Wert</a:t>
            </a:r>
            <a:r>
              <a:rPr lang="it-IT" sz="1800" dirty="0" smtClean="0">
                <a:solidFill>
                  <a:prstClr val="black"/>
                </a:solidFill>
              </a:rPr>
              <a:t> </a:t>
            </a:r>
            <a:r>
              <a:rPr lang="it-IT" sz="1800" dirty="0" err="1" smtClean="0">
                <a:solidFill>
                  <a:prstClr val="black"/>
                </a:solidFill>
              </a:rPr>
              <a:t>einer</a:t>
            </a:r>
            <a:r>
              <a:rPr lang="it-IT" sz="1800" dirty="0" smtClean="0">
                <a:solidFill>
                  <a:prstClr val="black"/>
                </a:solidFill>
              </a:rPr>
              <a:t> </a:t>
            </a:r>
            <a:r>
              <a:rPr lang="it-IT" sz="1800" dirty="0" err="1" smtClean="0">
                <a:solidFill>
                  <a:prstClr val="black"/>
                </a:solidFill>
              </a:rPr>
              <a:t>Weide</a:t>
            </a:r>
            <a:r>
              <a:rPr lang="it-IT" sz="1800" dirty="0" smtClean="0">
                <a:solidFill>
                  <a:prstClr val="black"/>
                </a:solidFill>
              </a:rPr>
              <a:t>:</a:t>
            </a:r>
          </a:p>
          <a:p>
            <a:pPr>
              <a:buFont typeface="Monotype Sorts" pitchFamily="2" charset="2"/>
              <a:buNone/>
              <a:defRPr/>
            </a:pPr>
            <a:r>
              <a:rPr lang="it-IT" sz="1800" dirty="0" smtClean="0">
                <a:solidFill>
                  <a:prstClr val="black"/>
                </a:solidFill>
              </a:rPr>
              <a:t>		PV = 0,2 </a:t>
            </a:r>
            <a:r>
              <a:rPr lang="el-GR" sz="1800" dirty="0" smtClean="0">
                <a:solidFill>
                  <a:prstClr val="black"/>
                </a:solidFill>
                <a:cs typeface="Times New Roman" pitchFamily="18" charset="0"/>
              </a:rPr>
              <a:t>Σ</a:t>
            </a:r>
            <a:r>
              <a:rPr lang="it-IT" sz="1800" dirty="0" smtClean="0">
                <a:solidFill>
                  <a:prstClr val="black"/>
                </a:solidFill>
                <a:cs typeface="Times New Roman" pitchFamily="18" charset="0"/>
              </a:rPr>
              <a:t> SCP * Si(</a:t>
            </a:r>
            <a:r>
              <a:rPr lang="it-IT" sz="1800" dirty="0" err="1" smtClean="0">
                <a:solidFill>
                  <a:prstClr val="black"/>
                </a:solidFill>
                <a:cs typeface="Times New Roman" pitchFamily="18" charset="0"/>
              </a:rPr>
              <a:t>Bereich</a:t>
            </a:r>
            <a:r>
              <a:rPr lang="it-IT" sz="1800" dirty="0" smtClean="0">
                <a:solidFill>
                  <a:prstClr val="black"/>
                </a:solidFill>
                <a:cs typeface="Times New Roman" pitchFamily="18" charset="0"/>
              </a:rPr>
              <a:t>: 0 - 100)</a:t>
            </a:r>
          </a:p>
          <a:p>
            <a:pPr algn="ctr">
              <a:buFont typeface="Monotype Sorts" pitchFamily="2" charset="2"/>
              <a:buNone/>
              <a:defRPr/>
            </a:pPr>
            <a:endParaRPr lang="it-IT" sz="1800" dirty="0" smtClean="0">
              <a:solidFill>
                <a:prstClr val="black"/>
              </a:solidFill>
              <a:cs typeface="Times New Roman" pitchFamily="18" charset="0"/>
            </a:endParaRPr>
          </a:p>
          <a:p>
            <a:pPr>
              <a:buFont typeface="Monotype Sorts" pitchFamily="2" charset="2"/>
              <a:buNone/>
              <a:defRPr/>
            </a:pPr>
            <a:r>
              <a:rPr lang="it-IT" sz="1800" dirty="0" smtClean="0">
                <a:solidFill>
                  <a:prstClr val="black"/>
                </a:solidFill>
              </a:rPr>
              <a:t>SCP = </a:t>
            </a:r>
            <a:r>
              <a:rPr lang="it-IT" sz="1800" dirty="0" err="1" smtClean="0">
                <a:solidFill>
                  <a:prstClr val="black"/>
                </a:solidFill>
              </a:rPr>
              <a:t>Spezifischer</a:t>
            </a:r>
            <a:r>
              <a:rPr lang="it-IT" sz="1800" dirty="0" smtClean="0">
                <a:solidFill>
                  <a:prstClr val="black"/>
                </a:solidFill>
              </a:rPr>
              <a:t> </a:t>
            </a:r>
            <a:r>
              <a:rPr lang="it-IT" sz="1800" dirty="0" err="1" smtClean="0">
                <a:solidFill>
                  <a:prstClr val="black"/>
                </a:solidFill>
              </a:rPr>
              <a:t>Beitrag</a:t>
            </a:r>
            <a:r>
              <a:rPr lang="it-IT" sz="1800" dirty="0" smtClean="0">
                <a:solidFill>
                  <a:prstClr val="black"/>
                </a:solidFill>
              </a:rPr>
              <a:t> der </a:t>
            </a:r>
            <a:r>
              <a:rPr lang="it-IT" sz="1800" dirty="0" err="1" smtClean="0">
                <a:solidFill>
                  <a:prstClr val="black"/>
                </a:solidFill>
              </a:rPr>
              <a:t>Präsenz</a:t>
            </a:r>
            <a:r>
              <a:rPr lang="it-IT" sz="1800" dirty="0" smtClean="0">
                <a:solidFill>
                  <a:prstClr val="black"/>
                </a:solidFill>
              </a:rPr>
              <a:t> </a:t>
            </a:r>
            <a:r>
              <a:rPr lang="it-IT" sz="1800" dirty="0" err="1" smtClean="0">
                <a:solidFill>
                  <a:prstClr val="black"/>
                </a:solidFill>
              </a:rPr>
              <a:t>einer</a:t>
            </a:r>
            <a:r>
              <a:rPr lang="it-IT" sz="1800" dirty="0" smtClean="0">
                <a:solidFill>
                  <a:prstClr val="black"/>
                </a:solidFill>
              </a:rPr>
              <a:t> Art</a:t>
            </a:r>
          </a:p>
          <a:p>
            <a:pPr>
              <a:buFont typeface="Monotype Sorts" pitchFamily="2" charset="2"/>
              <a:buNone/>
              <a:defRPr/>
            </a:pPr>
            <a:r>
              <a:rPr lang="it-IT" sz="1800" dirty="0" smtClean="0">
                <a:solidFill>
                  <a:prstClr val="black"/>
                </a:solidFill>
              </a:rPr>
              <a:t>Si = </a:t>
            </a:r>
            <a:r>
              <a:rPr lang="it-IT" sz="1800" dirty="0" err="1" smtClean="0">
                <a:solidFill>
                  <a:prstClr val="black"/>
                </a:solidFill>
              </a:rPr>
              <a:t>Spezifischer</a:t>
            </a:r>
            <a:r>
              <a:rPr lang="it-IT" sz="1800" dirty="0" smtClean="0">
                <a:solidFill>
                  <a:prstClr val="black"/>
                </a:solidFill>
              </a:rPr>
              <a:t> Index einer einzelnen </a:t>
            </a:r>
            <a:r>
              <a:rPr lang="it-IT" sz="1800" dirty="0" err="1" smtClean="0">
                <a:solidFill>
                  <a:prstClr val="black"/>
                </a:solidFill>
              </a:rPr>
              <a:t>Spezies</a:t>
            </a:r>
            <a:r>
              <a:rPr lang="it-IT" sz="1800" dirty="0" smtClean="0">
                <a:solidFill>
                  <a:prstClr val="black"/>
                </a:solidFill>
              </a:rPr>
              <a:t> (</a:t>
            </a:r>
            <a:r>
              <a:rPr lang="it-IT" sz="1800" dirty="0" err="1" smtClean="0">
                <a:solidFill>
                  <a:prstClr val="black"/>
                </a:solidFill>
              </a:rPr>
              <a:t>Wert</a:t>
            </a:r>
            <a:r>
              <a:rPr lang="it-IT" sz="1800" dirty="0" smtClean="0">
                <a:solidFill>
                  <a:prstClr val="black"/>
                </a:solidFill>
              </a:rPr>
              <a:t> von 0 bis 5)</a:t>
            </a:r>
          </a:p>
          <a:p>
            <a:pPr>
              <a:defRPr/>
            </a:pPr>
            <a:r>
              <a:rPr lang="it-IT" sz="1800" dirty="0" err="1" smtClean="0">
                <a:solidFill>
                  <a:prstClr val="black"/>
                </a:solidFill>
              </a:rPr>
              <a:t>Korrelation</a:t>
            </a:r>
            <a:r>
              <a:rPr lang="it-IT" sz="1800" dirty="0" smtClean="0">
                <a:solidFill>
                  <a:prstClr val="black"/>
                </a:solidFill>
              </a:rPr>
              <a:t> Weideproduktion und </a:t>
            </a:r>
            <a:r>
              <a:rPr lang="it-IT" sz="1800" dirty="0" err="1" smtClean="0">
                <a:solidFill>
                  <a:prstClr val="black"/>
                </a:solidFill>
              </a:rPr>
              <a:t>Kapazität</a:t>
            </a:r>
            <a:r>
              <a:rPr lang="it-IT" sz="1800" dirty="0" smtClean="0">
                <a:solidFill>
                  <a:prstClr val="black"/>
                </a:solidFill>
              </a:rPr>
              <a:t> der </a:t>
            </a:r>
            <a:r>
              <a:rPr lang="it-IT" sz="1800" dirty="0" err="1" smtClean="0">
                <a:solidFill>
                  <a:prstClr val="black"/>
                </a:solidFill>
              </a:rPr>
              <a:t>Besatzdichte</a:t>
            </a:r>
            <a:endParaRPr lang="it-IT" sz="1800" dirty="0" smtClean="0">
              <a:solidFill>
                <a:prstClr val="black"/>
              </a:solidFill>
            </a:endParaRPr>
          </a:p>
          <a:p>
            <a:pPr>
              <a:defRPr/>
            </a:pPr>
            <a:r>
              <a:rPr lang="it-IT" sz="1800" dirty="0" err="1" smtClean="0">
                <a:solidFill>
                  <a:prstClr val="black"/>
                </a:solidFill>
              </a:rPr>
              <a:t>Vergleich</a:t>
            </a:r>
            <a:r>
              <a:rPr lang="it-IT" sz="1800" dirty="0" smtClean="0">
                <a:solidFill>
                  <a:prstClr val="black"/>
                </a:solidFill>
              </a:rPr>
              <a:t> </a:t>
            </a:r>
            <a:r>
              <a:rPr lang="it-IT" sz="1800" dirty="0" err="1" smtClean="0">
                <a:solidFill>
                  <a:prstClr val="black"/>
                </a:solidFill>
              </a:rPr>
              <a:t>verschiedener</a:t>
            </a:r>
            <a:r>
              <a:rPr lang="it-IT" sz="1800" dirty="0">
                <a:solidFill>
                  <a:prstClr val="black"/>
                </a:solidFill>
              </a:rPr>
              <a:t> </a:t>
            </a:r>
            <a:r>
              <a:rPr lang="it-IT" sz="1800" dirty="0" err="1">
                <a:solidFill>
                  <a:prstClr val="black"/>
                </a:solidFill>
              </a:rPr>
              <a:t>Weidetypen</a:t>
            </a:r>
            <a:r>
              <a:rPr lang="it-IT" sz="1800" dirty="0">
                <a:solidFill>
                  <a:prstClr val="black"/>
                </a:solidFill>
              </a:rPr>
              <a:t> </a:t>
            </a:r>
            <a:r>
              <a:rPr lang="it-IT" sz="1800" dirty="0" err="1">
                <a:solidFill>
                  <a:prstClr val="black"/>
                </a:solidFill>
              </a:rPr>
              <a:t>innerhalb</a:t>
            </a:r>
            <a:r>
              <a:rPr lang="it-IT" sz="1800" dirty="0">
                <a:solidFill>
                  <a:prstClr val="black"/>
                </a:solidFill>
              </a:rPr>
              <a:t> einer </a:t>
            </a:r>
            <a:r>
              <a:rPr lang="it-IT" sz="1800" dirty="0" err="1">
                <a:solidFill>
                  <a:prstClr val="black"/>
                </a:solidFill>
              </a:rPr>
              <a:t>Region</a:t>
            </a:r>
            <a:endParaRPr lang="it-IT" sz="1800" dirty="0">
              <a:solidFill>
                <a:prstClr val="black"/>
              </a:solidFill>
            </a:endParaRPr>
          </a:p>
          <a:p>
            <a:pPr>
              <a:defRPr/>
            </a:pPr>
            <a:r>
              <a:rPr lang="it-IT" sz="1800" dirty="0" err="1" smtClean="0">
                <a:solidFill>
                  <a:prstClr val="black"/>
                </a:solidFill>
              </a:rPr>
              <a:t>nützlich</a:t>
            </a:r>
            <a:r>
              <a:rPr lang="it-IT" sz="1800" dirty="0">
                <a:solidFill>
                  <a:prstClr val="black"/>
                </a:solidFill>
              </a:rPr>
              <a:t> </a:t>
            </a:r>
            <a:r>
              <a:rPr lang="it-IT" sz="1800" dirty="0" err="1">
                <a:solidFill>
                  <a:prstClr val="black"/>
                </a:solidFill>
              </a:rPr>
              <a:t>auch</a:t>
            </a:r>
            <a:r>
              <a:rPr lang="it-IT" sz="1800" dirty="0">
                <a:solidFill>
                  <a:prstClr val="black"/>
                </a:solidFill>
              </a:rPr>
              <a:t> im </a:t>
            </a:r>
            <a:r>
              <a:rPr lang="it-IT" sz="1800" dirty="0" err="1">
                <a:solidFill>
                  <a:prstClr val="black"/>
                </a:solidFill>
              </a:rPr>
              <a:t>Weidemanagement</a:t>
            </a:r>
            <a:r>
              <a:rPr lang="it-IT" sz="1800" dirty="0">
                <a:solidFill>
                  <a:prstClr val="black"/>
                </a:solidFill>
              </a:rPr>
              <a:t> </a:t>
            </a:r>
            <a:r>
              <a:rPr lang="it-IT" sz="1800" dirty="0" err="1" smtClean="0">
                <a:solidFill>
                  <a:prstClr val="black"/>
                </a:solidFill>
              </a:rPr>
              <a:t>zur</a:t>
            </a:r>
            <a:r>
              <a:rPr lang="it-IT" sz="1800" dirty="0" smtClean="0">
                <a:solidFill>
                  <a:prstClr val="black"/>
                </a:solidFill>
              </a:rPr>
              <a:t> </a:t>
            </a:r>
            <a:r>
              <a:rPr lang="it-IT" sz="1800" dirty="0" err="1" smtClean="0">
                <a:solidFill>
                  <a:prstClr val="black"/>
                </a:solidFill>
              </a:rPr>
              <a:t>Bewertung</a:t>
            </a:r>
            <a:r>
              <a:rPr lang="it-IT" sz="1800" dirty="0" smtClean="0">
                <a:solidFill>
                  <a:prstClr val="black"/>
                </a:solidFill>
              </a:rPr>
              <a:t> </a:t>
            </a:r>
            <a:r>
              <a:rPr lang="it-IT" sz="1800" dirty="0" err="1" smtClean="0">
                <a:solidFill>
                  <a:prstClr val="black"/>
                </a:solidFill>
              </a:rPr>
              <a:t>anderer</a:t>
            </a:r>
            <a:r>
              <a:rPr lang="it-IT" sz="1800" dirty="0" smtClean="0">
                <a:solidFill>
                  <a:prstClr val="black"/>
                </a:solidFill>
              </a:rPr>
              <a:t> </a:t>
            </a:r>
            <a:r>
              <a:rPr lang="it-IT" sz="1800" dirty="0" err="1" smtClean="0">
                <a:solidFill>
                  <a:prstClr val="black"/>
                </a:solidFill>
              </a:rPr>
              <a:t>Zwecke</a:t>
            </a:r>
            <a:endParaRPr lang="it-IT" sz="1800" dirty="0">
              <a:solidFill>
                <a:prstClr val="black"/>
              </a:solidFill>
            </a:endParaRPr>
          </a:p>
        </p:txBody>
      </p:sp>
      <p:pic>
        <p:nvPicPr>
          <p:cNvPr id="13" name="Immagin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71924" y="3910847"/>
            <a:ext cx="1804532" cy="1455480"/>
          </a:xfrm>
          <a:prstGeom prst="rect">
            <a:avLst/>
          </a:prstGeom>
        </p:spPr>
      </p:pic>
      <p:sp>
        <p:nvSpPr>
          <p:cNvPr id="6" name="Rettangolo 5"/>
          <p:cNvSpPr/>
          <p:nvPr/>
        </p:nvSpPr>
        <p:spPr>
          <a:xfrm>
            <a:off x="173886" y="2380758"/>
            <a:ext cx="8892480" cy="923330"/>
          </a:xfrm>
          <a:prstGeom prst="rect">
            <a:avLst/>
          </a:prstGeom>
          <a:solidFill>
            <a:schemeClr val="accent1"/>
          </a:solidFill>
        </p:spPr>
        <p:txBody>
          <a:bodyPr wrap="square">
            <a:spAutoFit/>
          </a:bodyPr>
          <a:lstStyle/>
          <a:p>
            <a:pPr>
              <a:defRPr/>
            </a:pPr>
            <a:r>
              <a:rPr lang="en-GB" b="1" dirty="0">
                <a:solidFill>
                  <a:prstClr val="black"/>
                </a:solidFill>
              </a:rPr>
              <a:t>Methode, die auf dem Konzept des Weidetyps basiert: naturnahe Vegetation (hauptsächlich von Weidetieren genutzt), homogen in der botanischen Zusammensetzung und beeinflusst durch </a:t>
            </a:r>
            <a:r>
              <a:rPr lang="en-GB" b="1" dirty="0" err="1">
                <a:solidFill>
                  <a:prstClr val="black"/>
                </a:solidFill>
              </a:rPr>
              <a:t>Umweltfaktoren</a:t>
            </a:r>
            <a:r>
              <a:rPr lang="en-GB" b="1" dirty="0">
                <a:solidFill>
                  <a:prstClr val="black"/>
                </a:solidFill>
              </a:rPr>
              <a:t> </a:t>
            </a:r>
            <a:r>
              <a:rPr lang="en-GB" b="1" dirty="0" err="1">
                <a:solidFill>
                  <a:prstClr val="black"/>
                </a:solidFill>
              </a:rPr>
              <a:t>sowie</a:t>
            </a:r>
            <a:r>
              <a:rPr lang="en-GB" b="1" dirty="0">
                <a:solidFill>
                  <a:prstClr val="black"/>
                </a:solidFill>
              </a:rPr>
              <a:t> agro-</a:t>
            </a:r>
            <a:r>
              <a:rPr lang="en-GB" b="1" dirty="0" err="1">
                <a:solidFill>
                  <a:prstClr val="black"/>
                </a:solidFill>
              </a:rPr>
              <a:t>pastorales</a:t>
            </a:r>
            <a:r>
              <a:rPr lang="en-GB" b="1" dirty="0">
                <a:solidFill>
                  <a:prstClr val="black"/>
                </a:solidFill>
              </a:rPr>
              <a:t> Management. </a:t>
            </a:r>
          </a:p>
        </p:txBody>
      </p:sp>
      <p:sp>
        <p:nvSpPr>
          <p:cNvPr id="7" name="Rettangolo 6"/>
          <p:cNvSpPr/>
          <p:nvPr/>
        </p:nvSpPr>
        <p:spPr>
          <a:xfrm>
            <a:off x="3752667" y="1774557"/>
            <a:ext cx="1911357" cy="369332"/>
          </a:xfrm>
          <a:prstGeom prst="rect">
            <a:avLst/>
          </a:prstGeom>
          <a:solidFill>
            <a:schemeClr val="accent1"/>
          </a:solidFill>
        </p:spPr>
        <p:txBody>
          <a:bodyPr wrap="none">
            <a:spAutoFit/>
          </a:bodyPr>
          <a:lstStyle/>
          <a:p>
            <a:pPr>
              <a:defRPr/>
            </a:pPr>
            <a:r>
              <a:rPr lang="it-IT" b="1" i="1" dirty="0" err="1">
                <a:solidFill>
                  <a:prstClr val="black"/>
                </a:solidFill>
              </a:rPr>
              <a:t>Futterflächenwert</a:t>
            </a:r>
            <a:endParaRPr lang="it-IT" b="1" i="1" dirty="0">
              <a:solidFill>
                <a:prstClr val="black"/>
              </a:solidFill>
            </a:endParaRPr>
          </a:p>
        </p:txBody>
      </p:sp>
      <p:sp>
        <p:nvSpPr>
          <p:cNvPr id="8" name="Rectangle 3"/>
          <p:cNvSpPr>
            <a:spLocks noChangeArrowheads="1"/>
          </p:cNvSpPr>
          <p:nvPr/>
        </p:nvSpPr>
        <p:spPr bwMode="auto">
          <a:xfrm>
            <a:off x="5148064" y="967695"/>
            <a:ext cx="3528392" cy="812800"/>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nchor="ctr"/>
          <a:lstStyle>
            <a:lvl1pPr>
              <a:defRPr sz="2000">
                <a:solidFill>
                  <a:srgbClr val="00CC00"/>
                </a:solidFill>
                <a:latin typeface="Times New Roman" panose="02020603050405020304" pitchFamily="18" charset="0"/>
              </a:defRPr>
            </a:lvl1pPr>
            <a:lvl2pPr marL="742950" indent="-285750">
              <a:defRPr sz="2000">
                <a:solidFill>
                  <a:srgbClr val="00CC00"/>
                </a:solidFill>
                <a:latin typeface="Times New Roman" panose="02020603050405020304" pitchFamily="18" charset="0"/>
              </a:defRPr>
            </a:lvl2pPr>
            <a:lvl3pPr marL="1143000" indent="-228600">
              <a:defRPr sz="2000">
                <a:solidFill>
                  <a:srgbClr val="00CC00"/>
                </a:solidFill>
                <a:latin typeface="Times New Roman" panose="02020603050405020304" pitchFamily="18" charset="0"/>
              </a:defRPr>
            </a:lvl3pPr>
            <a:lvl4pPr marL="1600200" indent="-228600">
              <a:defRPr sz="2000">
                <a:solidFill>
                  <a:srgbClr val="00CC00"/>
                </a:solidFill>
                <a:latin typeface="Times New Roman" panose="02020603050405020304" pitchFamily="18" charset="0"/>
              </a:defRPr>
            </a:lvl4pPr>
            <a:lvl5pPr marL="2057400" indent="-228600">
              <a:defRPr sz="20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20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20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20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2000">
                <a:solidFill>
                  <a:srgbClr val="00CC00"/>
                </a:solidFill>
                <a:latin typeface="Times New Roman" panose="02020603050405020304" pitchFamily="18" charset="0"/>
              </a:defRPr>
            </a:lvl9pPr>
          </a:lstStyle>
          <a:p>
            <a:pPr>
              <a:defRPr/>
            </a:pPr>
            <a:r>
              <a:rPr lang="en-GB" altLang="it-IT" b="1" dirty="0">
                <a:solidFill>
                  <a:prstClr val="black"/>
                </a:solidFill>
                <a:latin typeface="Arial" panose="020B0604020202020204" pitchFamily="34" charset="0"/>
              </a:rPr>
              <a:t>Fokus auf</a:t>
            </a:r>
            <a:r>
              <a:rPr lang="it-IT" altLang="it-IT" b="1" dirty="0">
                <a:solidFill>
                  <a:prstClr val="black"/>
                </a:solidFill>
                <a:latin typeface="Arial" panose="020B0604020202020204" pitchFamily="34" charset="0"/>
              </a:rPr>
              <a:t> pastorale </a:t>
            </a:r>
            <a:r>
              <a:rPr lang="it-IT" altLang="it-IT" b="1" dirty="0" err="1">
                <a:solidFill>
                  <a:prstClr val="black"/>
                </a:solidFill>
                <a:latin typeface="Arial" panose="020B0604020202020204" pitchFamily="34" charset="0"/>
              </a:rPr>
              <a:t>Ressourcen</a:t>
            </a:r>
            <a:r>
              <a:rPr lang="it-IT" altLang="it-IT" b="1" dirty="0">
                <a:solidFill>
                  <a:prstClr val="black"/>
                </a:solidFill>
                <a:latin typeface="Arial" panose="020B0604020202020204" pitchFamily="34" charset="0"/>
              </a:rPr>
              <a:t> </a:t>
            </a:r>
            <a:endParaRPr lang="it-IT" altLang="it-IT" b="1" dirty="0" smtClean="0">
              <a:solidFill>
                <a:prstClr val="black"/>
              </a:solidFill>
              <a:latin typeface="Arial" panose="020B0604020202020204" pitchFamily="34" charset="0"/>
            </a:endParaRPr>
          </a:p>
          <a:p>
            <a:pPr algn="ctr">
              <a:defRPr/>
            </a:pPr>
            <a:r>
              <a:rPr lang="it-IT" altLang="it-IT" b="1" dirty="0" smtClean="0">
                <a:solidFill>
                  <a:prstClr val="black"/>
                </a:solidFill>
                <a:latin typeface="Arial" panose="020B0604020202020204" pitchFamily="34" charset="0"/>
              </a:rPr>
              <a:t>Management </a:t>
            </a:r>
            <a:endParaRPr lang="en-GB" altLang="it-IT" b="1" dirty="0">
              <a:solidFill>
                <a:prstClr val="black"/>
              </a:solidFill>
              <a:latin typeface="Arial" panose="020B0604020202020204" pitchFamily="34" charset="0"/>
            </a:endParaRPr>
          </a:p>
        </p:txBody>
      </p:sp>
      <p:sp>
        <p:nvSpPr>
          <p:cNvPr id="10" name="CasellaDiTesto 9"/>
          <p:cNvSpPr txBox="1"/>
          <p:nvPr/>
        </p:nvSpPr>
        <p:spPr>
          <a:xfrm>
            <a:off x="35496" y="971436"/>
            <a:ext cx="4824536" cy="646331"/>
          </a:xfrm>
          <a:prstGeom prst="rect">
            <a:avLst/>
          </a:prstGeom>
          <a:solidFill>
            <a:schemeClr val="accent3"/>
          </a:solidFill>
        </p:spPr>
        <p:txBody>
          <a:bodyPr wrap="square" rtlCol="0">
            <a:spAutoFit/>
          </a:bodyPr>
          <a:lstStyle/>
          <a:p>
            <a:pPr algn="ctr">
              <a:defRPr/>
            </a:pPr>
            <a:r>
              <a:rPr lang="it-IT" b="1" dirty="0">
                <a:solidFill>
                  <a:prstClr val="black"/>
                </a:solidFill>
              </a:rPr>
              <a:t>TRADITIONELLE METHODE</a:t>
            </a:r>
          </a:p>
          <a:p>
            <a:pPr algn="ctr">
              <a:defRPr/>
            </a:pPr>
            <a:r>
              <a:rPr lang="it-IT" b="1" i="1" dirty="0" err="1">
                <a:solidFill>
                  <a:prstClr val="black"/>
                </a:solidFill>
              </a:rPr>
              <a:t>Punkt-Quadrat-Methode</a:t>
            </a:r>
            <a:r>
              <a:rPr lang="it-IT" b="1" i="1" dirty="0">
                <a:solidFill>
                  <a:prstClr val="black"/>
                </a:solidFill>
              </a:rPr>
              <a:t> (</a:t>
            </a:r>
            <a:r>
              <a:rPr lang="it-IT" b="1" i="1" dirty="0" err="1">
                <a:solidFill>
                  <a:prstClr val="black"/>
                </a:solidFill>
              </a:rPr>
              <a:t>Daget Poissonet</a:t>
            </a:r>
            <a:r>
              <a:rPr lang="it-IT" b="1" i="1" dirty="0">
                <a:solidFill>
                  <a:prstClr val="black"/>
                </a:solidFill>
              </a:rPr>
              <a:t>)</a:t>
            </a:r>
            <a:endParaRPr lang="en-US" b="1" i="1" dirty="0">
              <a:solidFill>
                <a:prstClr val="black"/>
              </a:solidFill>
            </a:endParaRPr>
          </a:p>
        </p:txBody>
      </p:sp>
      <p:pic>
        <p:nvPicPr>
          <p:cNvPr id="11" name="Immagin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14735" y="5366327"/>
            <a:ext cx="852887" cy="1199145"/>
          </a:xfrm>
          <a:prstGeom prst="rect">
            <a:avLst/>
          </a:prstGeom>
        </p:spPr>
      </p:pic>
      <p:sp>
        <p:nvSpPr>
          <p:cNvPr id="12" name="Rettangolo 11"/>
          <p:cNvSpPr/>
          <p:nvPr/>
        </p:nvSpPr>
        <p:spPr>
          <a:xfrm>
            <a:off x="386102" y="97496"/>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3200" b="1" i="1" dirty="0" err="1">
                <a:solidFill>
                  <a:prstClr val="black"/>
                </a:solidFill>
              </a:rPr>
              <a:t>Benchmarking</a:t>
            </a:r>
            <a:r>
              <a:rPr lang="it-IT" sz="3200" b="1" i="1" dirty="0">
                <a:solidFill>
                  <a:prstClr val="black"/>
                </a:solidFill>
              </a:rPr>
              <a:t> von </a:t>
            </a:r>
            <a:r>
              <a:rPr lang="it-IT" sz="3200" b="1" i="1" dirty="0" err="1">
                <a:solidFill>
                  <a:prstClr val="black"/>
                </a:solidFill>
              </a:rPr>
              <a:t>Graslandflächen</a:t>
            </a:r>
            <a:endParaRPr lang="en-US" sz="3200" b="1" i="1" dirty="0">
              <a:solidFill>
                <a:prstClr val="black"/>
              </a:solidFill>
            </a:endParaRPr>
          </a:p>
        </p:txBody>
      </p:sp>
    </p:spTree>
    <p:extLst>
      <p:ext uri="{BB962C8B-B14F-4D97-AF65-F5344CB8AC3E}">
        <p14:creationId xmlns:p14="http://schemas.microsoft.com/office/powerpoint/2010/main" val="979238351"/>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descr="EPSN001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9844" y="626241"/>
            <a:ext cx="8156612" cy="611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57200" y="898693"/>
            <a:ext cx="8229600" cy="553998"/>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it-IT" sz="3000" dirty="0" smtClean="0">
                <a:solidFill>
                  <a:prstClr val="white"/>
                </a:solidFill>
                <a:latin typeface="Tahoma" pitchFamily="34" charset="0"/>
              </a:rPr>
              <a:t>LEGUMINOSEN</a:t>
            </a:r>
            <a:endParaRPr lang="pt-PT" altLang="it-IT" sz="3000" i="1" dirty="0">
              <a:solidFill>
                <a:prstClr val="white"/>
              </a:solidFill>
              <a:latin typeface="Tahoma" pitchFamily="34" charset="0"/>
            </a:endParaRPr>
          </a:p>
        </p:txBody>
      </p:sp>
      <p:sp>
        <p:nvSpPr>
          <p:cNvPr id="8" name="AutoShape 5"/>
          <p:cNvSpPr>
            <a:spLocks noChangeArrowheads="1"/>
          </p:cNvSpPr>
          <p:nvPr/>
        </p:nvSpPr>
        <p:spPr bwMode="auto">
          <a:xfrm>
            <a:off x="1769679" y="1529599"/>
            <a:ext cx="533400" cy="615924"/>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defRPr/>
            </a:pPr>
            <a:endParaRPr lang="it-IT" altLang="it-IT">
              <a:solidFill>
                <a:prstClr val="white"/>
              </a:solidFill>
            </a:endParaRPr>
          </a:p>
        </p:txBody>
      </p:sp>
      <p:sp>
        <p:nvSpPr>
          <p:cNvPr id="9" name="Text Box 6"/>
          <p:cNvSpPr txBox="1">
            <a:spLocks noChangeArrowheads="1"/>
          </p:cNvSpPr>
          <p:nvPr/>
        </p:nvSpPr>
        <p:spPr bwMode="auto">
          <a:xfrm>
            <a:off x="609600" y="2244725"/>
            <a:ext cx="3200400" cy="1077218"/>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it-IT" sz="1600" dirty="0">
                <a:solidFill>
                  <a:prstClr val="white"/>
                </a:solidFill>
                <a:latin typeface="Tahoma" pitchFamily="34" charset="0"/>
              </a:rPr>
              <a:t>Günstige </a:t>
            </a:r>
            <a:r>
              <a:rPr lang="pt-PT" altLang="it-IT" sz="1600" dirty="0" smtClean="0">
                <a:solidFill>
                  <a:prstClr val="white"/>
                </a:solidFill>
                <a:latin typeface="Tahoma" pitchFamily="34" charset="0"/>
              </a:rPr>
              <a:t>Umgebung für den </a:t>
            </a:r>
            <a:r>
              <a:rPr lang="pt-PT" altLang="it-IT" sz="1600" dirty="0">
                <a:solidFill>
                  <a:prstClr val="white"/>
                </a:solidFill>
                <a:latin typeface="Tahoma" pitchFamily="34" charset="0"/>
              </a:rPr>
              <a:t>Hülsenfrüchteanbau (milde </a:t>
            </a:r>
            <a:r>
              <a:rPr lang="pt-PT" altLang="it-IT" sz="1600" dirty="0" smtClean="0">
                <a:solidFill>
                  <a:prstClr val="white"/>
                </a:solidFill>
                <a:latin typeface="Tahoma" pitchFamily="34" charset="0"/>
              </a:rPr>
              <a:t>Winter, </a:t>
            </a:r>
            <a:r>
              <a:rPr lang="pt-PT" altLang="it-IT" sz="1600" dirty="0">
                <a:solidFill>
                  <a:prstClr val="white"/>
                </a:solidFill>
                <a:latin typeface="Tahoma" pitchFamily="34" charset="0"/>
              </a:rPr>
              <a:t>lange Sonneneinstrahlung)</a:t>
            </a:r>
            <a:endParaRPr lang="pt-PT" altLang="it-IT" sz="1600" i="1" dirty="0">
              <a:solidFill>
                <a:prstClr val="white"/>
              </a:solidFill>
              <a:latin typeface="Tahoma" pitchFamily="34" charset="0"/>
            </a:endParaRPr>
          </a:p>
        </p:txBody>
      </p:sp>
      <p:sp>
        <p:nvSpPr>
          <p:cNvPr id="10" name="AutoShape 7"/>
          <p:cNvSpPr>
            <a:spLocks noChangeArrowheads="1"/>
          </p:cNvSpPr>
          <p:nvPr/>
        </p:nvSpPr>
        <p:spPr bwMode="auto">
          <a:xfrm>
            <a:off x="1752600" y="3684970"/>
            <a:ext cx="533400" cy="506030"/>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defRPr/>
            </a:pPr>
            <a:endParaRPr lang="it-IT" altLang="it-IT">
              <a:solidFill>
                <a:prstClr val="white"/>
              </a:solidFill>
            </a:endParaRPr>
          </a:p>
        </p:txBody>
      </p:sp>
      <p:sp>
        <p:nvSpPr>
          <p:cNvPr id="11" name="Text Box 8"/>
          <p:cNvSpPr txBox="1">
            <a:spLocks noChangeArrowheads="1"/>
          </p:cNvSpPr>
          <p:nvPr/>
        </p:nvSpPr>
        <p:spPr bwMode="auto">
          <a:xfrm>
            <a:off x="609600" y="4482733"/>
            <a:ext cx="3200400" cy="830997"/>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it-IT" sz="1600" dirty="0">
                <a:solidFill>
                  <a:prstClr val="white"/>
                </a:solidFill>
                <a:latin typeface="Tahoma" pitchFamily="34" charset="0"/>
              </a:rPr>
              <a:t>Hohe biologische N-Fixierung: 70 bis 200 kg N ha</a:t>
            </a:r>
            <a:r>
              <a:rPr lang="pt-PT" altLang="it-IT" sz="1600" baseline="30000" dirty="0">
                <a:solidFill>
                  <a:prstClr val="white"/>
                </a:solidFill>
                <a:latin typeface="Tahoma" pitchFamily="34" charset="0"/>
              </a:rPr>
              <a:t>-1</a:t>
            </a:r>
            <a:r>
              <a:rPr lang="pt-PT" altLang="it-IT" sz="1600" dirty="0">
                <a:solidFill>
                  <a:prstClr val="white"/>
                </a:solidFill>
                <a:latin typeface="Tahoma" pitchFamily="34" charset="0"/>
              </a:rPr>
              <a:t> Jahr</a:t>
            </a:r>
            <a:r>
              <a:rPr lang="pt-PT" altLang="it-IT" sz="1600" baseline="30000" dirty="0">
                <a:solidFill>
                  <a:prstClr val="white"/>
                </a:solidFill>
                <a:latin typeface="Tahoma" pitchFamily="34" charset="0"/>
              </a:rPr>
              <a:t>-1</a:t>
            </a:r>
            <a:r>
              <a:rPr lang="pt-PT" altLang="it-IT" sz="1600" dirty="0">
                <a:solidFill>
                  <a:prstClr val="white"/>
                </a:solidFill>
                <a:latin typeface="Tahoma" pitchFamily="34" charset="0"/>
              </a:rPr>
              <a:t> Jahr</a:t>
            </a:r>
            <a:r>
              <a:rPr lang="pt-PT" altLang="it-IT" sz="1600" baseline="30000" dirty="0">
                <a:solidFill>
                  <a:prstClr val="white"/>
                </a:solidFill>
                <a:latin typeface="Tahoma" pitchFamily="34" charset="0"/>
              </a:rPr>
              <a:t>-1</a:t>
            </a:r>
            <a:r>
              <a:rPr lang="pt-PT" altLang="it-IT" sz="1600" dirty="0">
                <a:solidFill>
                  <a:prstClr val="white"/>
                </a:solidFill>
                <a:latin typeface="Tahoma" pitchFamily="34" charset="0"/>
              </a:rPr>
              <a:t> </a:t>
            </a:r>
            <a:r>
              <a:rPr lang="pt-PT" altLang="it-IT" sz="1600" dirty="0" smtClean="0">
                <a:solidFill>
                  <a:prstClr val="white"/>
                </a:solidFill>
                <a:latin typeface="Tahoma" pitchFamily="34" charset="0"/>
              </a:rPr>
              <a:t>bei ausreichend Niederschlag</a:t>
            </a:r>
            <a:endParaRPr lang="pt-PT" altLang="it-IT" sz="1600" dirty="0">
              <a:solidFill>
                <a:prstClr val="white"/>
              </a:solidFill>
              <a:latin typeface="Tahoma" pitchFamily="34" charset="0"/>
            </a:endParaRPr>
          </a:p>
        </p:txBody>
      </p:sp>
      <p:sp>
        <p:nvSpPr>
          <p:cNvPr id="12" name="AutoShape 9"/>
          <p:cNvSpPr>
            <a:spLocks noChangeArrowheads="1"/>
          </p:cNvSpPr>
          <p:nvPr/>
        </p:nvSpPr>
        <p:spPr bwMode="auto">
          <a:xfrm>
            <a:off x="6614058" y="1484784"/>
            <a:ext cx="533400" cy="625814"/>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defRPr/>
            </a:pPr>
            <a:endParaRPr lang="it-IT" altLang="it-IT">
              <a:solidFill>
                <a:prstClr val="white"/>
              </a:solidFill>
            </a:endParaRPr>
          </a:p>
        </p:txBody>
      </p:sp>
      <p:sp>
        <p:nvSpPr>
          <p:cNvPr id="13" name="Text Box 10"/>
          <p:cNvSpPr txBox="1">
            <a:spLocks noChangeArrowheads="1"/>
          </p:cNvSpPr>
          <p:nvPr/>
        </p:nvSpPr>
        <p:spPr bwMode="auto">
          <a:xfrm>
            <a:off x="5334000" y="2269877"/>
            <a:ext cx="3200400" cy="584775"/>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it-IT" sz="1600" dirty="0">
                <a:solidFill>
                  <a:prstClr val="white"/>
                </a:solidFill>
                <a:latin typeface="Tahoma" pitchFamily="34" charset="0"/>
              </a:rPr>
              <a:t>Tiere auf der Weide während des ganzen Jahres </a:t>
            </a:r>
            <a:endParaRPr lang="pt-PT" altLang="it-IT" sz="1050" dirty="0">
              <a:solidFill>
                <a:prstClr val="white"/>
              </a:solidFill>
              <a:latin typeface="Tahoma" pitchFamily="34" charset="0"/>
            </a:endParaRPr>
          </a:p>
        </p:txBody>
      </p:sp>
      <p:sp>
        <p:nvSpPr>
          <p:cNvPr id="14" name="AutoShape 11"/>
          <p:cNvSpPr>
            <a:spLocks noChangeArrowheads="1"/>
          </p:cNvSpPr>
          <p:nvPr/>
        </p:nvSpPr>
        <p:spPr bwMode="auto">
          <a:xfrm>
            <a:off x="6629400" y="3200400"/>
            <a:ext cx="533400" cy="838200"/>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defRPr/>
            </a:pPr>
            <a:endParaRPr lang="it-IT" altLang="it-IT">
              <a:solidFill>
                <a:prstClr val="white"/>
              </a:solidFill>
            </a:endParaRPr>
          </a:p>
        </p:txBody>
      </p:sp>
      <p:sp>
        <p:nvSpPr>
          <p:cNvPr id="15" name="Text Box 12"/>
          <p:cNvSpPr txBox="1">
            <a:spLocks noChangeArrowheads="1"/>
          </p:cNvSpPr>
          <p:nvPr/>
        </p:nvSpPr>
        <p:spPr bwMode="auto">
          <a:xfrm>
            <a:off x="5334000" y="4191000"/>
            <a:ext cx="3200400" cy="830997"/>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it-IT" sz="1600" dirty="0">
                <a:solidFill>
                  <a:prstClr val="white"/>
                </a:solidFill>
                <a:latin typeface="Tahoma" pitchFamily="34" charset="0"/>
              </a:rPr>
              <a:t>Die günstigste </a:t>
            </a:r>
            <a:r>
              <a:rPr lang="pt-PT" altLang="it-IT" sz="1600" dirty="0" smtClean="0">
                <a:solidFill>
                  <a:prstClr val="white"/>
                </a:solidFill>
                <a:latin typeface="Tahoma" pitchFamily="34" charset="0"/>
              </a:rPr>
              <a:t>Verwertung</a:t>
            </a:r>
            <a:r>
              <a:rPr lang="pt-PT" altLang="it-IT" sz="1600" dirty="0">
                <a:solidFill>
                  <a:prstClr val="white"/>
                </a:solidFill>
                <a:latin typeface="Tahoma" pitchFamily="34" charset="0"/>
              </a:rPr>
              <a:t>; Recycling von 70 bis 80 % der aufgenommenen Nährstoffe.</a:t>
            </a:r>
          </a:p>
        </p:txBody>
      </p:sp>
      <p:sp>
        <p:nvSpPr>
          <p:cNvPr id="16" name="AutoShape 13"/>
          <p:cNvSpPr>
            <a:spLocks noChangeArrowheads="1"/>
          </p:cNvSpPr>
          <p:nvPr/>
        </p:nvSpPr>
        <p:spPr bwMode="auto">
          <a:xfrm>
            <a:off x="4085456" y="2269877"/>
            <a:ext cx="990600" cy="3521323"/>
          </a:xfrm>
          <a:prstGeom prst="downArrow">
            <a:avLst>
              <a:gd name="adj1" fmla="val 50000"/>
              <a:gd name="adj2" fmla="val 42308"/>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None/>
              <a:defRPr/>
            </a:pPr>
            <a:endParaRPr lang="it-IT" altLang="it-IT">
              <a:solidFill>
                <a:prstClr val="white"/>
              </a:solidFill>
            </a:endParaRPr>
          </a:p>
        </p:txBody>
      </p:sp>
      <p:sp>
        <p:nvSpPr>
          <p:cNvPr id="17" name="Text Box 14"/>
          <p:cNvSpPr txBox="1">
            <a:spLocks noChangeArrowheads="1"/>
          </p:cNvSpPr>
          <p:nvPr/>
        </p:nvSpPr>
        <p:spPr bwMode="auto">
          <a:xfrm>
            <a:off x="914400" y="5867400"/>
            <a:ext cx="7162800" cy="584775"/>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it-IT" sz="1600" dirty="0">
                <a:solidFill>
                  <a:prstClr val="white"/>
                </a:solidFill>
                <a:latin typeface="Tahoma" pitchFamily="34" charset="0"/>
              </a:rPr>
              <a:t>LEGUMINOSENREICHE WEIDEN UND </a:t>
            </a:r>
            <a:r>
              <a:rPr lang="pt-PT" altLang="it-IT" sz="1600" dirty="0" smtClean="0">
                <a:solidFill>
                  <a:prstClr val="white"/>
                </a:solidFill>
                <a:latin typeface="Tahoma" pitchFamily="34" charset="0"/>
              </a:rPr>
              <a:t>FUTTERPFLANZEN ZU </a:t>
            </a:r>
            <a:r>
              <a:rPr lang="pt-PT" altLang="it-IT" sz="1600" dirty="0">
                <a:solidFill>
                  <a:prstClr val="white"/>
                </a:solidFill>
                <a:latin typeface="Tahoma" pitchFamily="34" charset="0"/>
              </a:rPr>
              <a:t>GERINGEN KOSTEN PRODUZIERT UND </a:t>
            </a:r>
            <a:r>
              <a:rPr lang="pt-PT" altLang="it-IT" sz="1600" dirty="0" smtClean="0">
                <a:solidFill>
                  <a:prstClr val="white"/>
                </a:solidFill>
                <a:latin typeface="Tahoma" pitchFamily="34" charset="0"/>
              </a:rPr>
              <a:t>VERWERTET.</a:t>
            </a:r>
            <a:endParaRPr lang="pt-PT" altLang="it-IT" sz="1600" dirty="0">
              <a:solidFill>
                <a:prstClr val="white"/>
              </a:solidFill>
              <a:latin typeface="Tahoma" pitchFamily="34" charset="0"/>
            </a:endParaRPr>
          </a:p>
        </p:txBody>
      </p:sp>
      <p:sp>
        <p:nvSpPr>
          <p:cNvPr id="18" name="Rettangolo 17"/>
          <p:cNvSpPr/>
          <p:nvPr/>
        </p:nvSpPr>
        <p:spPr>
          <a:xfrm>
            <a:off x="27783" y="-49025"/>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2000" b="1" i="1" dirty="0" err="1">
                <a:solidFill>
                  <a:prstClr val="black"/>
                </a:solidFill>
              </a:rPr>
              <a:t>Praktiken</a:t>
            </a:r>
            <a:r>
              <a:rPr lang="it-IT" sz="2000" b="1" i="1" dirty="0">
                <a:solidFill>
                  <a:prstClr val="black"/>
                </a:solidFill>
              </a:rPr>
              <a:t> zur </a:t>
            </a:r>
            <a:r>
              <a:rPr lang="it-IT" sz="2000" b="1" i="1" dirty="0" err="1">
                <a:solidFill>
                  <a:prstClr val="black"/>
                </a:solidFill>
              </a:rPr>
              <a:t>Verbesserung der Graslandschaften</a:t>
            </a:r>
            <a:endParaRPr lang="en-US" sz="2000" b="1" i="1" dirty="0">
              <a:solidFill>
                <a:prstClr val="black"/>
              </a:solidFill>
            </a:endParaRPr>
          </a:p>
        </p:txBody>
      </p:sp>
    </p:spTree>
    <p:extLst>
      <p:ext uri="{BB962C8B-B14F-4D97-AF65-F5344CB8AC3E}">
        <p14:creationId xmlns:p14="http://schemas.microsoft.com/office/powerpoint/2010/main" val="4633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childTnLst>
                          </p:cTn>
                        </p:par>
                        <p:par>
                          <p:cTn id="32" fill="hold">
                            <p:stCondLst>
                              <p:cond delay="3500"/>
                            </p:stCondLst>
                            <p:childTnLst>
                              <p:par>
                                <p:cTn id="33" presetID="5" presetClass="entr" presetSubtype="1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childTnLst>
                          </p:cTn>
                        </p:par>
                        <p:par>
                          <p:cTn id="36" fill="hold">
                            <p:stCondLst>
                              <p:cond delay="4000"/>
                            </p:stCondLst>
                            <p:childTnLst>
                              <p:par>
                                <p:cTn id="37" presetID="5" presetClass="entr" presetSubtype="1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5" presetClass="entr" presetSubtype="1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heckerboard(across)">
                                      <p:cBhvr>
                                        <p:cTn id="43" dur="500"/>
                                        <p:tgtEl>
                                          <p:spTgt spid="16"/>
                                        </p:tgtEl>
                                      </p:cBhvr>
                                    </p:animEffect>
                                  </p:childTnLst>
                                </p:cTn>
                              </p:par>
                            </p:childTnLst>
                          </p:cTn>
                        </p:par>
                        <p:par>
                          <p:cTn id="44" fill="hold">
                            <p:stCondLst>
                              <p:cond delay="5000"/>
                            </p:stCondLst>
                            <p:childTnLst>
                              <p:par>
                                <p:cTn id="45" presetID="5" presetClass="entr" presetSubtype="1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heckerboard(across)">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p:bldP spid="9" grpId="0" animBg="1" autoUpdateAnimBg="0"/>
      <p:bldP spid="10" grpId="0" animBg="1"/>
      <p:bldP spid="11" grpId="0" animBg="1" autoUpdateAnimBg="0"/>
      <p:bldP spid="12" grpId="0" animBg="1"/>
      <p:bldP spid="13" grpId="0" animBg="1" autoUpdateAnimBg="0"/>
      <p:bldP spid="14" grpId="0" animBg="1"/>
      <p:bldP spid="15" grpId="0" animBg="1" autoUpdateAnimBg="0"/>
      <p:bldP spid="16" grpId="0" animBg="1"/>
      <p:bldP spid="17" grpId="0" animBg="1" autoUpdateAnimBg="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7"/>
          <p:cNvSpPr txBox="1">
            <a:spLocks noChangeArrowheads="1"/>
          </p:cNvSpPr>
          <p:nvPr/>
        </p:nvSpPr>
        <p:spPr bwMode="auto">
          <a:xfrm>
            <a:off x="155859" y="1315847"/>
            <a:ext cx="2808288" cy="1633397"/>
          </a:xfrm>
          <a:prstGeom prst="rect">
            <a:avLst/>
          </a:prstGeom>
          <a:noFill/>
          <a:ln w="255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a:spcBef>
                <a:spcPts val="1563"/>
              </a:spcBef>
              <a:buFontTx/>
              <a:buNone/>
              <a:defRPr/>
            </a:pPr>
            <a:r>
              <a:rPr lang="pt-PT" altLang="it-IT" sz="2500" dirty="0" smtClean="0">
                <a:solidFill>
                  <a:prstClr val="black"/>
                </a:solidFill>
                <a:latin typeface="Calibri"/>
                <a:ea typeface="SimSun" panose="02010600030101010101" pitchFamily="2" charset="-122"/>
              </a:rPr>
              <a:t>Einjährige Hülsenfrüchte </a:t>
            </a:r>
            <a:r>
              <a:rPr lang="pt-PT" altLang="it-IT" sz="2500" dirty="0">
                <a:solidFill>
                  <a:prstClr val="black"/>
                </a:solidFill>
                <a:latin typeface="Calibri"/>
                <a:ea typeface="SimSun" panose="02010600030101010101" pitchFamily="2" charset="-122"/>
              </a:rPr>
              <a:t>mit harten Samen für Dauerweiden</a:t>
            </a:r>
          </a:p>
        </p:txBody>
      </p:sp>
      <p:grpSp>
        <p:nvGrpSpPr>
          <p:cNvPr id="7" name="Gruppo 6"/>
          <p:cNvGrpSpPr/>
          <p:nvPr/>
        </p:nvGrpSpPr>
        <p:grpSpPr>
          <a:xfrm>
            <a:off x="36003" y="744206"/>
            <a:ext cx="9144000" cy="4636467"/>
            <a:chOff x="0" y="0"/>
            <a:chExt cx="9144000" cy="4636467"/>
          </a:xfrm>
        </p:grpSpPr>
        <p:pic>
          <p:nvPicPr>
            <p:cNvPr id="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0" y="0"/>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0"/>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350467"/>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0" y="2350467"/>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94413" y="2348880"/>
              <a:ext cx="3049587" cy="2287587"/>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10"/>
            <p:cNvSpPr txBox="1">
              <a:spLocks noChangeArrowheads="1"/>
            </p:cNvSpPr>
            <p:nvPr/>
          </p:nvSpPr>
          <p:spPr bwMode="auto">
            <a:xfrm>
              <a:off x="6096000" y="4179267"/>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algn="ctr">
                <a:spcBef>
                  <a:spcPts val="1250"/>
                </a:spcBef>
                <a:buFontTx/>
                <a:buNone/>
                <a:defRPr/>
              </a:pPr>
              <a:r>
                <a:rPr lang="pt-PT" altLang="it-IT" sz="2200" b="1">
                  <a:solidFill>
                    <a:prstClr val="white"/>
                  </a:solidFill>
                  <a:latin typeface="Calibri"/>
                  <a:ea typeface="SimSun" panose="02010600030101010101" pitchFamily="2" charset="-122"/>
                </a:rPr>
                <a:t>Biserrula pelecinus</a:t>
              </a:r>
            </a:p>
          </p:txBody>
        </p:sp>
        <p:sp>
          <p:nvSpPr>
            <p:cNvPr id="14" name="Text Box 11"/>
            <p:cNvSpPr txBox="1">
              <a:spLocks noChangeArrowheads="1"/>
            </p:cNvSpPr>
            <p:nvPr/>
          </p:nvSpPr>
          <p:spPr bwMode="auto">
            <a:xfrm>
              <a:off x="3048000" y="4163392"/>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algn="ctr">
                <a:spcBef>
                  <a:spcPts val="1250"/>
                </a:spcBef>
                <a:buFontTx/>
                <a:buNone/>
                <a:defRPr/>
              </a:pPr>
              <a:r>
                <a:rPr lang="pt-PT" altLang="it-IT" sz="2200" b="1">
                  <a:solidFill>
                    <a:prstClr val="white"/>
                  </a:solidFill>
                  <a:latin typeface="Calibri"/>
                  <a:ea typeface="SimSun" panose="02010600030101010101" pitchFamily="2" charset="-122"/>
                </a:rPr>
                <a:t>Ornithopus compressus compressus</a:t>
              </a:r>
            </a:p>
          </p:txBody>
        </p:sp>
        <p:sp>
          <p:nvSpPr>
            <p:cNvPr id="15" name="Text Box 12"/>
            <p:cNvSpPr txBox="1">
              <a:spLocks noChangeArrowheads="1"/>
            </p:cNvSpPr>
            <p:nvPr/>
          </p:nvSpPr>
          <p:spPr bwMode="auto">
            <a:xfrm>
              <a:off x="0" y="4179267"/>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algn="ctr">
                <a:spcBef>
                  <a:spcPts val="1250"/>
                </a:spcBef>
                <a:buFontTx/>
                <a:buNone/>
                <a:defRPr/>
              </a:pPr>
              <a:r>
                <a:rPr lang="pt-PT" altLang="it-IT" sz="2200" b="1">
                  <a:solidFill>
                    <a:prstClr val="white"/>
                  </a:solidFill>
                  <a:latin typeface="Calibri"/>
                  <a:ea typeface="SimSun" panose="02010600030101010101" pitchFamily="2" charset="-122"/>
                </a:rPr>
                <a:t>Medicago polymorpha</a:t>
              </a:r>
            </a:p>
          </p:txBody>
        </p:sp>
        <p:sp>
          <p:nvSpPr>
            <p:cNvPr id="16" name="Text Box 15"/>
            <p:cNvSpPr txBox="1">
              <a:spLocks noChangeArrowheads="1"/>
            </p:cNvSpPr>
            <p:nvPr/>
          </p:nvSpPr>
          <p:spPr bwMode="auto">
            <a:xfrm>
              <a:off x="6096000" y="1828800"/>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algn="ctr">
                <a:spcBef>
                  <a:spcPts val="1250"/>
                </a:spcBef>
                <a:buFontTx/>
                <a:buNone/>
                <a:defRPr/>
              </a:pPr>
              <a:r>
                <a:rPr lang="pt-PT" altLang="it-IT" sz="2200" b="1" dirty="0">
                  <a:solidFill>
                    <a:prstClr val="white"/>
                  </a:solidFill>
                  <a:latin typeface="Calibri"/>
                  <a:ea typeface="SimSun" panose="02010600030101010101" pitchFamily="2" charset="-122"/>
                </a:rPr>
                <a:t>Trifolium resupinatum</a:t>
              </a:r>
            </a:p>
          </p:txBody>
        </p:sp>
        <p:sp>
          <p:nvSpPr>
            <p:cNvPr id="17" name="Text Box 15"/>
            <p:cNvSpPr txBox="1">
              <a:spLocks noChangeArrowheads="1"/>
            </p:cNvSpPr>
            <p:nvPr/>
          </p:nvSpPr>
          <p:spPr bwMode="auto">
            <a:xfrm>
              <a:off x="3062288" y="1833563"/>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algn="ctr">
                <a:spcBef>
                  <a:spcPts val="1250"/>
                </a:spcBef>
                <a:buFontTx/>
                <a:buNone/>
                <a:defRPr/>
              </a:pPr>
              <a:r>
                <a:rPr lang="pt-PT" altLang="it-IT" sz="2200" b="1" dirty="0">
                  <a:solidFill>
                    <a:prstClr val="white"/>
                  </a:solidFill>
                  <a:latin typeface="Calibri"/>
                  <a:ea typeface="SimSun" panose="02010600030101010101" pitchFamily="2" charset="-122"/>
                </a:rPr>
                <a:t>Trifolium subterraneum</a:t>
              </a:r>
            </a:p>
          </p:txBody>
        </p:sp>
      </p:grpSp>
      <p:sp>
        <p:nvSpPr>
          <p:cNvPr id="18" name="CasellaDiTesto 17"/>
          <p:cNvSpPr txBox="1"/>
          <p:nvPr/>
        </p:nvSpPr>
        <p:spPr>
          <a:xfrm>
            <a:off x="666209" y="5380673"/>
            <a:ext cx="7848872" cy="646331"/>
          </a:xfrm>
          <a:prstGeom prst="rect">
            <a:avLst/>
          </a:prstGeom>
          <a:noFill/>
        </p:spPr>
        <p:txBody>
          <a:bodyPr wrap="square" rtlCol="0">
            <a:spAutoFit/>
          </a:bodyPr>
          <a:lstStyle/>
          <a:p>
            <a:pPr algn="ctr">
              <a:defRPr/>
            </a:pPr>
            <a:r>
              <a:rPr lang="en-US" dirty="0">
                <a:solidFill>
                  <a:prstClr val="black"/>
                </a:solidFill>
              </a:rPr>
              <a:t>Dürreflucht ist die wichtigste adaptive Strategie, die sich für das </a:t>
            </a:r>
            <a:r>
              <a:rPr lang="en-US" dirty="0" err="1">
                <a:solidFill>
                  <a:prstClr val="black"/>
                </a:solidFill>
              </a:rPr>
              <a:t>Überleben</a:t>
            </a:r>
            <a:r>
              <a:rPr lang="en-US" dirty="0">
                <a:solidFill>
                  <a:prstClr val="black"/>
                </a:solidFill>
              </a:rPr>
              <a:t>  von </a:t>
            </a:r>
            <a:r>
              <a:rPr lang="en-US" dirty="0" err="1">
                <a:solidFill>
                  <a:prstClr val="black"/>
                </a:solidFill>
              </a:rPr>
              <a:t>Saatgut</a:t>
            </a:r>
            <a:r>
              <a:rPr lang="en-US" dirty="0">
                <a:solidFill>
                  <a:prstClr val="black"/>
                </a:solidFill>
              </a:rPr>
              <a:t> während der </a:t>
            </a:r>
            <a:r>
              <a:rPr lang="en-US" dirty="0" err="1">
                <a:solidFill>
                  <a:prstClr val="black"/>
                </a:solidFill>
              </a:rPr>
              <a:t>Trockenzeit</a:t>
            </a:r>
            <a:r>
              <a:rPr lang="en-US" dirty="0">
                <a:solidFill>
                  <a:prstClr val="black"/>
                </a:solidFill>
              </a:rPr>
              <a:t> </a:t>
            </a:r>
            <a:r>
              <a:rPr lang="en-US" dirty="0" err="1">
                <a:solidFill>
                  <a:prstClr val="black"/>
                </a:solidFill>
              </a:rPr>
              <a:t>zeigt</a:t>
            </a:r>
            <a:endParaRPr lang="en-US" dirty="0">
              <a:solidFill>
                <a:prstClr val="black"/>
              </a:solidFill>
            </a:endParaRPr>
          </a:p>
        </p:txBody>
      </p:sp>
      <p:sp>
        <p:nvSpPr>
          <p:cNvPr id="19" name="Rettangolo 18"/>
          <p:cNvSpPr/>
          <p:nvPr/>
        </p:nvSpPr>
        <p:spPr>
          <a:xfrm>
            <a:off x="2661476" y="6102041"/>
            <a:ext cx="3893053" cy="523220"/>
          </a:xfrm>
          <a:prstGeom prst="rect">
            <a:avLst/>
          </a:prstGeom>
        </p:spPr>
        <p:txBody>
          <a:bodyPr wrap="none">
            <a:spAutoFit/>
          </a:bodyPr>
          <a:lstStyle/>
          <a:p>
            <a:pPr algn="ctr">
              <a:defRPr/>
            </a:pPr>
            <a:r>
              <a:rPr lang="en-US" sz="2800" dirty="0">
                <a:solidFill>
                  <a:prstClr val="black"/>
                </a:solidFill>
              </a:rPr>
              <a:t>Hohe Toleranz gegenüber Beweidung </a:t>
            </a:r>
          </a:p>
        </p:txBody>
      </p:sp>
      <p:sp>
        <p:nvSpPr>
          <p:cNvPr id="20" name="Rettangolo 19"/>
          <p:cNvSpPr/>
          <p:nvPr/>
        </p:nvSpPr>
        <p:spPr>
          <a:xfrm>
            <a:off x="534839" y="95428"/>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2400" b="1" i="1" dirty="0" err="1">
                <a:solidFill>
                  <a:prstClr val="black"/>
                </a:solidFill>
              </a:rPr>
              <a:t>Praktiken</a:t>
            </a:r>
            <a:r>
              <a:rPr lang="it-IT" sz="2400" b="1" i="1" dirty="0">
                <a:solidFill>
                  <a:prstClr val="black"/>
                </a:solidFill>
              </a:rPr>
              <a:t> zur </a:t>
            </a:r>
            <a:r>
              <a:rPr lang="it-IT" sz="2400" b="1" i="1" dirty="0" err="1">
                <a:solidFill>
                  <a:prstClr val="black"/>
                </a:solidFill>
              </a:rPr>
              <a:t>Verbesserung</a:t>
            </a:r>
            <a:r>
              <a:rPr lang="it-IT" sz="2400" b="1" i="1" dirty="0">
                <a:solidFill>
                  <a:prstClr val="black"/>
                </a:solidFill>
              </a:rPr>
              <a:t> </a:t>
            </a:r>
            <a:r>
              <a:rPr lang="it-IT" sz="2400" b="1" i="1" dirty="0" err="1">
                <a:solidFill>
                  <a:prstClr val="black"/>
                </a:solidFill>
              </a:rPr>
              <a:t>des</a:t>
            </a:r>
            <a:r>
              <a:rPr lang="it-IT" sz="2400" b="1" i="1" dirty="0">
                <a:solidFill>
                  <a:prstClr val="black"/>
                </a:solidFill>
              </a:rPr>
              <a:t> </a:t>
            </a:r>
            <a:r>
              <a:rPr lang="it-IT" sz="2400" b="1" i="1" dirty="0" err="1">
                <a:solidFill>
                  <a:prstClr val="black"/>
                </a:solidFill>
              </a:rPr>
              <a:t>Graslands</a:t>
            </a:r>
            <a:endParaRPr lang="en-US" sz="2400" b="1" i="1" dirty="0">
              <a:solidFill>
                <a:prstClr val="black"/>
              </a:solidFill>
            </a:endParaRPr>
          </a:p>
        </p:txBody>
      </p:sp>
    </p:spTree>
    <p:extLst>
      <p:ext uri="{BB962C8B-B14F-4D97-AF65-F5344CB8AC3E}">
        <p14:creationId xmlns:p14="http://schemas.microsoft.com/office/powerpoint/2010/main" val="10896718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endParaRPr lang="es-ES"/>
          </a:p>
        </p:txBody>
      </p:sp>
      <p:sp>
        <p:nvSpPr>
          <p:cNvPr id="3" name="Título 2"/>
          <p:cNvSpPr>
            <a:spLocks noGrp="1"/>
          </p:cNvSpPr>
          <p:nvPr>
            <p:ph type="ctrTitle"/>
          </p:nvPr>
        </p:nvSpPr>
        <p:spPr/>
        <p:txBody>
          <a:bodyPr/>
          <a:lstStyle/>
          <a:p>
            <a:endParaRPr lang="es-ES"/>
          </a:p>
        </p:txBody>
      </p:sp>
      <p:pic>
        <p:nvPicPr>
          <p:cNvPr id="4" name="Platshållare för innehåll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100489"/>
            <a:ext cx="9301657" cy="6976242"/>
          </a:xfrm>
          <a:prstGeom prst="rect">
            <a:avLst/>
          </a:prstGeom>
        </p:spPr>
      </p:pic>
      <p:sp>
        <p:nvSpPr>
          <p:cNvPr id="5" name="textruta 4"/>
          <p:cNvSpPr txBox="1"/>
          <p:nvPr/>
        </p:nvSpPr>
        <p:spPr>
          <a:xfrm>
            <a:off x="7103535" y="6479592"/>
            <a:ext cx="2040465" cy="307777"/>
          </a:xfrm>
          <a:prstGeom prst="rect">
            <a:avLst/>
          </a:prstGeom>
          <a:noFill/>
        </p:spPr>
        <p:txBody>
          <a:bodyPr wrap="square" rtlCol="0">
            <a:spAutoFit/>
          </a:bodyPr>
          <a:lstStyle/>
          <a:p>
            <a:pPr defTabSz="457200">
              <a:defRPr/>
            </a:pPr>
            <a:r>
              <a:rPr lang="sv-SE" sz="1400" b="1" dirty="0">
                <a:solidFill>
                  <a:prstClr val="white"/>
                </a:solidFill>
              </a:rPr>
              <a:t>Foto: Eva Spörndly</a:t>
            </a:r>
          </a:p>
        </p:txBody>
      </p:sp>
    </p:spTree>
    <p:extLst>
      <p:ext uri="{BB962C8B-B14F-4D97-AF65-F5344CB8AC3E}">
        <p14:creationId xmlns:p14="http://schemas.microsoft.com/office/powerpoint/2010/main" val="65383245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552306" y="588386"/>
            <a:ext cx="6892203"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itchFamily="18" charset="0"/>
              </a:defRPr>
            </a:lvl1pPr>
            <a:lvl2pPr marL="742950" indent="-28575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itchFamily="18" charset="0"/>
              </a:defRPr>
            </a:lvl2pPr>
            <a:lvl3pPr marL="11430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4pPr>
            <a:lvl5pPr marL="20574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9pPr>
          </a:lstStyle>
          <a:p>
            <a:pPr algn="ctr">
              <a:buFontTx/>
              <a:buNone/>
              <a:defRPr/>
            </a:pPr>
            <a:r>
              <a:rPr lang="it-IT" altLang="it-IT" sz="2000" dirty="0">
                <a:solidFill>
                  <a:prstClr val="black"/>
                </a:solidFill>
                <a:latin typeface="Arial" pitchFamily="34" charset="0"/>
                <a:ea typeface="Microsoft YaHei" pitchFamily="34" charset="-122"/>
                <a:cs typeface="Arial" pitchFamily="34" charset="0"/>
              </a:rPr>
              <a:t>Variation des Musters der </a:t>
            </a:r>
            <a:r>
              <a:rPr lang="it-IT" altLang="it-IT" sz="2000" dirty="0" err="1">
                <a:solidFill>
                  <a:prstClr val="black"/>
                </a:solidFill>
                <a:latin typeface="Arial" pitchFamily="34" charset="0"/>
                <a:ea typeface="Microsoft YaHei" pitchFamily="34" charset="-122"/>
                <a:cs typeface="Arial" pitchFamily="34" charset="0"/>
              </a:rPr>
              <a:t>Hartsamenzerlegung</a:t>
            </a:r>
            <a:r>
              <a:rPr lang="it-IT" altLang="it-IT" sz="2000" dirty="0">
                <a:solidFill>
                  <a:prstClr val="black"/>
                </a:solidFill>
                <a:latin typeface="Arial" pitchFamily="34" charset="0"/>
                <a:ea typeface="Microsoft YaHei" pitchFamily="34" charset="-122"/>
                <a:cs typeface="Arial" pitchFamily="34" charset="0"/>
              </a:rPr>
              <a:t> </a:t>
            </a:r>
            <a:r>
              <a:rPr lang="it-IT" altLang="it-IT" sz="2000" dirty="0" err="1" smtClean="0">
                <a:solidFill>
                  <a:prstClr val="black"/>
                </a:solidFill>
                <a:latin typeface="Arial" pitchFamily="34" charset="0"/>
                <a:ea typeface="Microsoft YaHei" pitchFamily="34" charset="-122"/>
                <a:cs typeface="Arial" pitchFamily="34" charset="0"/>
              </a:rPr>
              <a:t>einer</a:t>
            </a:r>
            <a:r>
              <a:rPr lang="it-IT" altLang="it-IT" sz="2000" dirty="0" smtClean="0">
                <a:solidFill>
                  <a:prstClr val="black"/>
                </a:solidFill>
                <a:latin typeface="Arial" pitchFamily="34" charset="0"/>
                <a:ea typeface="Microsoft YaHei" pitchFamily="34" charset="-122"/>
                <a:cs typeface="Arial" pitchFamily="34" charset="0"/>
              </a:rPr>
              <a:t> </a:t>
            </a:r>
            <a:r>
              <a:rPr lang="it-IT" altLang="it-IT" sz="2000" i="1" dirty="0" smtClean="0">
                <a:solidFill>
                  <a:prstClr val="black"/>
                </a:solidFill>
                <a:latin typeface="Arial" pitchFamily="34" charset="0"/>
                <a:ea typeface="Microsoft YaHei" pitchFamily="34" charset="-122"/>
                <a:cs typeface="Arial" pitchFamily="34" charset="0"/>
              </a:rPr>
              <a:t>Medicago</a:t>
            </a:r>
            <a:r>
              <a:rPr lang="it-IT" altLang="it-IT" sz="2000" dirty="0" smtClean="0">
                <a:solidFill>
                  <a:prstClr val="black"/>
                </a:solidFill>
                <a:latin typeface="Arial" pitchFamily="34" charset="0"/>
                <a:ea typeface="Microsoft YaHei" pitchFamily="34" charset="-122"/>
                <a:cs typeface="Arial" pitchFamily="34" charset="0"/>
              </a:rPr>
              <a:t> </a:t>
            </a:r>
            <a:r>
              <a:rPr lang="it-IT" altLang="it-IT" sz="2000" i="1" dirty="0" err="1" smtClean="0">
                <a:solidFill>
                  <a:prstClr val="black"/>
                </a:solidFill>
                <a:latin typeface="Arial" pitchFamily="34" charset="0"/>
                <a:ea typeface="Microsoft YaHei" pitchFamily="34" charset="-122"/>
                <a:cs typeface="Arial" pitchFamily="34" charset="0"/>
              </a:rPr>
              <a:t>polymorpha</a:t>
            </a:r>
            <a:r>
              <a:rPr lang="it-IT" altLang="it-IT" sz="2000" dirty="0" err="1" smtClean="0">
                <a:solidFill>
                  <a:prstClr val="black"/>
                </a:solidFill>
                <a:latin typeface="Arial" pitchFamily="34" charset="0"/>
                <a:ea typeface="Microsoft YaHei" pitchFamily="34" charset="-122"/>
                <a:cs typeface="Arial" pitchFamily="34" charset="0"/>
              </a:rPr>
              <a:t>-Akzesion</a:t>
            </a:r>
            <a:r>
              <a:rPr lang="it-IT" altLang="it-IT" sz="2000" dirty="0" smtClean="0">
                <a:solidFill>
                  <a:prstClr val="black"/>
                </a:solidFill>
                <a:latin typeface="Arial" pitchFamily="34" charset="0"/>
                <a:ea typeface="Microsoft YaHei" pitchFamily="34" charset="-122"/>
                <a:cs typeface="Arial" pitchFamily="34" charset="0"/>
              </a:rPr>
              <a:t> in </a:t>
            </a:r>
            <a:r>
              <a:rPr lang="it-IT" altLang="it-IT" sz="2000" dirty="0" err="1" smtClean="0">
                <a:solidFill>
                  <a:prstClr val="black"/>
                </a:solidFill>
                <a:latin typeface="Arial" pitchFamily="34" charset="0"/>
                <a:ea typeface="Microsoft YaHei" pitchFamily="34" charset="-122"/>
                <a:cs typeface="Arial" pitchFamily="34" charset="0"/>
              </a:rPr>
              <a:t>Abhängigkeit</a:t>
            </a:r>
            <a:r>
              <a:rPr lang="it-IT" altLang="it-IT" sz="2000" dirty="0" smtClean="0">
                <a:solidFill>
                  <a:prstClr val="black"/>
                </a:solidFill>
                <a:latin typeface="Arial" pitchFamily="34" charset="0"/>
                <a:ea typeface="Microsoft YaHei" pitchFamily="34" charset="-122"/>
                <a:cs typeface="Arial" pitchFamily="34" charset="0"/>
              </a:rPr>
              <a:t> von </a:t>
            </a:r>
            <a:r>
              <a:rPr lang="it-IT" altLang="it-IT" sz="2000" dirty="0" err="1" smtClean="0">
                <a:solidFill>
                  <a:prstClr val="black"/>
                </a:solidFill>
                <a:latin typeface="Arial" pitchFamily="34" charset="0"/>
                <a:ea typeface="Microsoft YaHei" pitchFamily="34" charset="-122"/>
                <a:cs typeface="Arial" pitchFamily="34" charset="0"/>
              </a:rPr>
              <a:t>Jahr</a:t>
            </a:r>
            <a:r>
              <a:rPr lang="it-IT" altLang="it-IT" sz="2000" dirty="0" smtClean="0">
                <a:solidFill>
                  <a:prstClr val="black"/>
                </a:solidFill>
                <a:latin typeface="Arial" pitchFamily="34" charset="0"/>
                <a:ea typeface="Microsoft YaHei" pitchFamily="34" charset="-122"/>
                <a:cs typeface="Arial" pitchFamily="34" charset="0"/>
              </a:rPr>
              <a:t> der </a:t>
            </a:r>
            <a:r>
              <a:rPr lang="it-IT" altLang="it-IT" sz="2000" dirty="0" err="1" smtClean="0">
                <a:solidFill>
                  <a:prstClr val="black"/>
                </a:solidFill>
                <a:latin typeface="Arial" pitchFamily="34" charset="0"/>
                <a:ea typeface="Microsoft YaHei" pitchFamily="34" charset="-122"/>
                <a:cs typeface="Arial" pitchFamily="34" charset="0"/>
              </a:rPr>
              <a:t>Samenerzeugung</a:t>
            </a:r>
            <a:r>
              <a:rPr lang="it-IT" altLang="it-IT" sz="2000" dirty="0" smtClean="0">
                <a:solidFill>
                  <a:prstClr val="black"/>
                </a:solidFill>
                <a:latin typeface="Arial" pitchFamily="34" charset="0"/>
                <a:ea typeface="Microsoft YaHei" pitchFamily="34" charset="-122"/>
                <a:cs typeface="Arial" pitchFamily="34" charset="0"/>
              </a:rPr>
              <a:t> (</a:t>
            </a:r>
            <a:r>
              <a:rPr lang="it-IT" altLang="it-IT" sz="2000" dirty="0">
                <a:solidFill>
                  <a:prstClr val="black"/>
                </a:solidFill>
                <a:latin typeface="Arial" pitchFamily="34" charset="0"/>
                <a:ea typeface="Microsoft YaHei" pitchFamily="34" charset="-122"/>
                <a:cs typeface="Arial" pitchFamily="34" charset="0"/>
              </a:rPr>
              <a:t>Porqueddu</a:t>
            </a:r>
            <a:r>
              <a:rPr lang="it-IT" altLang="it-IT" sz="2000" i="1" dirty="0">
                <a:solidFill>
                  <a:prstClr val="black"/>
                </a:solidFill>
                <a:latin typeface="Arial" pitchFamily="34" charset="0"/>
                <a:ea typeface="Microsoft YaHei" pitchFamily="34" charset="-122"/>
                <a:cs typeface="Arial" pitchFamily="34" charset="0"/>
              </a:rPr>
              <a:t> et al.,</a:t>
            </a:r>
            <a:r>
              <a:rPr lang="it-IT" altLang="it-IT" sz="2000" dirty="0">
                <a:solidFill>
                  <a:prstClr val="black"/>
                </a:solidFill>
                <a:latin typeface="Arial" pitchFamily="34" charset="0"/>
                <a:ea typeface="Microsoft YaHei" pitchFamily="34" charset="-122"/>
                <a:cs typeface="Arial" pitchFamily="34" charset="0"/>
              </a:rPr>
              <a:t> 1996).</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768" y="1926537"/>
            <a:ext cx="5955578" cy="4797969"/>
          </a:xfrm>
          <a:prstGeom prst="rect">
            <a:avLst/>
          </a:prstGeom>
          <a:solidFill>
            <a:schemeClr val="bg1">
              <a:lumMod val="75000"/>
            </a:schemeClr>
          </a:solidFill>
          <a:ln>
            <a:noFill/>
          </a:ln>
          <a:effectLst/>
          <a:extLst/>
        </p:spPr>
      </p:pic>
    </p:spTree>
    <p:extLst>
      <p:ext uri="{BB962C8B-B14F-4D97-AF65-F5344CB8AC3E}">
        <p14:creationId xmlns:p14="http://schemas.microsoft.com/office/powerpoint/2010/main" val="1116401782"/>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0"/>
          <p:cNvSpPr txBox="1">
            <a:spLocks noChangeArrowheads="1"/>
          </p:cNvSpPr>
          <p:nvPr/>
        </p:nvSpPr>
        <p:spPr bwMode="auto">
          <a:xfrm>
            <a:off x="296960" y="1130460"/>
            <a:ext cx="8595519" cy="477054"/>
          </a:xfrm>
          <a:prstGeom prst="rect">
            <a:avLst/>
          </a:prstGeom>
          <a:noFill/>
          <a:ln w="254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pt-PT" altLang="it-IT" sz="2500" b="1" dirty="0" smtClean="0">
                <a:solidFill>
                  <a:prstClr val="black"/>
                </a:solidFill>
                <a:latin typeface="Calibri"/>
                <a:ea typeface="Verdana" panose="020B0604030504040204" pitchFamily="34" charset="0"/>
                <a:cs typeface="Times New Roman" panose="02020603050405020304" pitchFamily="18" charset="0"/>
              </a:rPr>
              <a:t>Mehrjährige </a:t>
            </a:r>
            <a:r>
              <a:rPr lang="pt-PT" altLang="it-IT" sz="2500" b="1" dirty="0">
                <a:solidFill>
                  <a:prstClr val="black"/>
                </a:solidFill>
                <a:latin typeface="Calibri"/>
                <a:ea typeface="Verdana" panose="020B0604030504040204" pitchFamily="34" charset="0"/>
                <a:cs typeface="Times New Roman" panose="02020603050405020304" pitchFamily="18" charset="0"/>
              </a:rPr>
              <a:t>Hülsenfrüchte für regenreiches </a:t>
            </a:r>
            <a:r>
              <a:rPr lang="pt-PT" altLang="it-IT" sz="2500" b="1" dirty="0" smtClean="0">
                <a:solidFill>
                  <a:prstClr val="black"/>
                </a:solidFill>
                <a:latin typeface="Calibri"/>
                <a:ea typeface="Verdana" panose="020B0604030504040204" pitchFamily="34" charset="0"/>
                <a:cs typeface="Times New Roman" panose="02020603050405020304" pitchFamily="18" charset="0"/>
              </a:rPr>
              <a:t>Grasland </a:t>
            </a:r>
            <a:endParaRPr lang="pt-PT" altLang="it-IT" sz="2500" b="1" dirty="0">
              <a:solidFill>
                <a:prstClr val="black"/>
              </a:solidFill>
              <a:latin typeface="Calibri"/>
              <a:ea typeface="Verdana" panose="020B0604030504040204" pitchFamily="34" charset="0"/>
              <a:cs typeface="Times New Roman" panose="02020603050405020304" pitchFamily="18" charset="0"/>
            </a:endParaRPr>
          </a:p>
        </p:txBody>
      </p:sp>
      <p:sp>
        <p:nvSpPr>
          <p:cNvPr id="7" name="Rettangolo 6"/>
          <p:cNvSpPr/>
          <p:nvPr/>
        </p:nvSpPr>
        <p:spPr>
          <a:xfrm>
            <a:off x="35496" y="1639168"/>
            <a:ext cx="2760984" cy="2554545"/>
          </a:xfrm>
          <a:prstGeom prst="rect">
            <a:avLst/>
          </a:prstGeom>
        </p:spPr>
        <p:txBody>
          <a:bodyPr wrap="square">
            <a:spAutoFit/>
          </a:bodyPr>
          <a:lstStyle/>
          <a:p>
            <a:pPr>
              <a:defRPr/>
            </a:pPr>
            <a:r>
              <a:rPr lang="pt-PT" altLang="it-IT" sz="2000" b="1" dirty="0">
                <a:solidFill>
                  <a:prstClr val="black"/>
                </a:solidFill>
                <a:ea typeface="Verdana" panose="020B0604030504040204" pitchFamily="34" charset="0"/>
                <a:cs typeface="Times New Roman" panose="02020603050405020304" pitchFamily="18" charset="0"/>
              </a:rPr>
              <a:t>- Dürretolerante Arten</a:t>
            </a:r>
          </a:p>
          <a:p>
            <a:pPr marL="285750" indent="-285750">
              <a:buFontTx/>
              <a:buChar char="-"/>
              <a:defRPr/>
            </a:pPr>
            <a:r>
              <a:rPr lang="it-IT" sz="2000" b="1" dirty="0" err="1">
                <a:solidFill>
                  <a:prstClr val="black"/>
                </a:solidFill>
              </a:rPr>
              <a:t>Flexibler</a:t>
            </a:r>
            <a:r>
              <a:rPr lang="it-IT" sz="2000" b="1" dirty="0">
                <a:solidFill>
                  <a:prstClr val="black"/>
                </a:solidFill>
              </a:rPr>
              <a:t> Einsatz (Weide / </a:t>
            </a:r>
            <a:r>
              <a:rPr lang="it-IT" sz="2000" b="1" dirty="0" err="1">
                <a:solidFill>
                  <a:prstClr val="black"/>
                </a:solidFill>
              </a:rPr>
              <a:t>Heu</a:t>
            </a:r>
            <a:r>
              <a:rPr lang="it-IT" sz="2000" b="1" dirty="0">
                <a:solidFill>
                  <a:prstClr val="black"/>
                </a:solidFill>
              </a:rPr>
              <a:t>)</a:t>
            </a:r>
          </a:p>
          <a:p>
            <a:pPr marL="285750" indent="-285750">
              <a:buFontTx/>
              <a:buChar char="-"/>
              <a:defRPr/>
            </a:pPr>
            <a:r>
              <a:rPr lang="it-IT" sz="2000" b="1" dirty="0" err="1">
                <a:solidFill>
                  <a:prstClr val="black"/>
                </a:solidFill>
              </a:rPr>
              <a:t>Vorhandensein</a:t>
            </a:r>
            <a:r>
              <a:rPr lang="it-IT" sz="2000" b="1" dirty="0">
                <a:solidFill>
                  <a:prstClr val="black"/>
                </a:solidFill>
              </a:rPr>
              <a:t> von </a:t>
            </a:r>
            <a:r>
              <a:rPr lang="it-IT" sz="2000" b="1" dirty="0" err="1">
                <a:solidFill>
                  <a:prstClr val="black"/>
                </a:solidFill>
              </a:rPr>
              <a:t>vorteilhaften Sekundärverbindungen </a:t>
            </a:r>
          </a:p>
          <a:p>
            <a:pPr>
              <a:defRPr/>
            </a:pPr>
            <a:r>
              <a:rPr lang="pt-PT" altLang="it-IT" sz="2000" b="1" dirty="0">
                <a:solidFill>
                  <a:prstClr val="black"/>
                </a:solidFill>
                <a:ea typeface="Verdana" panose="020B0604030504040204" pitchFamily="34" charset="0"/>
                <a:cs typeface="Times New Roman" panose="02020603050405020304" pitchFamily="18" charset="0"/>
              </a:rPr>
              <a:t> - Vielseitig einsetzbar</a:t>
            </a:r>
          </a:p>
        </p:txBody>
      </p:sp>
      <p:sp>
        <p:nvSpPr>
          <p:cNvPr id="8" name="Rettangolo 7"/>
          <p:cNvSpPr/>
          <p:nvPr/>
        </p:nvSpPr>
        <p:spPr>
          <a:xfrm>
            <a:off x="539195" y="65965"/>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2400" b="1" i="1" dirty="0" err="1">
                <a:solidFill>
                  <a:prstClr val="black"/>
                </a:solidFill>
              </a:rPr>
              <a:t>Praktiken</a:t>
            </a:r>
            <a:r>
              <a:rPr lang="it-IT" sz="2400" b="1" i="1" dirty="0">
                <a:solidFill>
                  <a:prstClr val="black"/>
                </a:solidFill>
              </a:rPr>
              <a:t> zur </a:t>
            </a:r>
            <a:r>
              <a:rPr lang="it-IT" sz="2400" b="1" i="1" dirty="0" err="1">
                <a:solidFill>
                  <a:prstClr val="black"/>
                </a:solidFill>
              </a:rPr>
              <a:t>Verbesserung der Graslandschaften</a:t>
            </a:r>
            <a:endParaRPr lang="en-US" sz="2400" b="1" i="1" dirty="0">
              <a:solidFill>
                <a:prstClr val="black"/>
              </a:solidFill>
            </a:endParaRPr>
          </a:p>
        </p:txBody>
      </p:sp>
      <p:pic>
        <p:nvPicPr>
          <p:cNvPr id="9" name="Picture 12" descr="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6082" y="2068236"/>
            <a:ext cx="2996565" cy="2247424"/>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19"/>
          <p:cNvSpPr txBox="1">
            <a:spLocks noChangeArrowheads="1"/>
          </p:cNvSpPr>
          <p:nvPr/>
        </p:nvSpPr>
        <p:spPr bwMode="auto">
          <a:xfrm>
            <a:off x="2836082" y="3862209"/>
            <a:ext cx="2996566"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pt-PT" altLang="it-IT" sz="2200" b="1" dirty="0">
                <a:solidFill>
                  <a:prstClr val="white"/>
                </a:solidFill>
                <a:latin typeface="Calibri"/>
              </a:rPr>
              <a:t>Medicago sativa</a:t>
            </a:r>
          </a:p>
        </p:txBody>
      </p:sp>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6082" y="4304971"/>
            <a:ext cx="2996566" cy="2340481"/>
          </a:xfrm>
          <a:prstGeom prst="rect">
            <a:avLst/>
          </a:prstGeom>
          <a:noFill/>
          <a:ln w="9525">
            <a:solidFill>
              <a:srgbClr val="FFFF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6"/>
          <p:cNvSpPr txBox="1">
            <a:spLocks noChangeArrowheads="1"/>
          </p:cNvSpPr>
          <p:nvPr/>
        </p:nvSpPr>
        <p:spPr bwMode="auto">
          <a:xfrm>
            <a:off x="2831952" y="6238473"/>
            <a:ext cx="3000696"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pt-PT" altLang="it-IT" sz="2200" b="1" dirty="0" smtClean="0">
                <a:solidFill>
                  <a:prstClr val="white"/>
                </a:solidFill>
                <a:latin typeface="Calibri"/>
              </a:rPr>
              <a:t>Sulla coronaria</a:t>
            </a:r>
            <a:endParaRPr lang="pt-PT" altLang="it-IT" sz="2200" b="1" dirty="0">
              <a:solidFill>
                <a:prstClr val="white"/>
              </a:solidFill>
              <a:latin typeface="Calibri"/>
            </a:endParaRPr>
          </a:p>
        </p:txBody>
      </p:sp>
      <p:pic>
        <p:nvPicPr>
          <p:cNvPr id="13" name="Picture 13" descr="SANFE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44480" y="2068236"/>
            <a:ext cx="3048000" cy="4572000"/>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4"/>
          <p:cNvSpPr txBox="1">
            <a:spLocks noChangeArrowheads="1"/>
          </p:cNvSpPr>
          <p:nvPr/>
        </p:nvSpPr>
        <p:spPr bwMode="auto">
          <a:xfrm>
            <a:off x="5844480" y="6183036"/>
            <a:ext cx="3048000"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r>
              <a:rPr lang="pt-PT" altLang="it-IT" sz="2200" b="1" dirty="0">
                <a:solidFill>
                  <a:prstClr val="white"/>
                </a:solidFill>
                <a:latin typeface="Calibri"/>
              </a:rPr>
              <a:t>Onobrychis Viciifolia</a:t>
            </a:r>
          </a:p>
        </p:txBody>
      </p:sp>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504" y="4434864"/>
            <a:ext cx="2812794" cy="2109595"/>
          </a:xfrm>
          <a:prstGeom prst="round2DiagRect">
            <a:avLst>
              <a:gd name="adj1" fmla="val 16667"/>
              <a:gd name="adj2" fmla="val 0"/>
            </a:avLst>
          </a:prstGeom>
          <a:ln w="12700">
            <a:solidFill>
              <a:schemeClr val="tx1"/>
            </a:solidFill>
            <a:miter lim="800000"/>
            <a:headEnd/>
            <a:tailEnd/>
          </a:ln>
          <a:effectLst>
            <a:outerShdw blurRad="254000" dir="120000" sx="20000" sy="2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89117824"/>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25104" y="980728"/>
            <a:ext cx="4783400" cy="327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52344" y="1278518"/>
            <a:ext cx="4140094" cy="2078474"/>
          </a:xfrm>
          <a:prstGeom prst="rect">
            <a:avLst/>
          </a:prstGeom>
          <a:noFill/>
          <a:ln>
            <a:noFill/>
          </a:ln>
          <a:effectLst/>
          <a:extLst/>
        </p:spPr>
        <p:txBody>
          <a:bodyPr/>
          <a:lstStyle>
            <a:lvl1pPr marL="342900" indent="-342900">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57200" lvl="1" indent="0" algn="just">
              <a:lnSpc>
                <a:spcPct val="90000"/>
              </a:lnSpc>
              <a:buFontTx/>
              <a:buNone/>
              <a:defRPr/>
            </a:pPr>
            <a:r>
              <a:rPr lang="it-IT" altLang="it-IT" sz="2000" b="1" dirty="0" err="1" smtClean="0">
                <a:solidFill>
                  <a:prstClr val="black"/>
                </a:solidFill>
                <a:latin typeface="Calibri"/>
                <a:cs typeface="Times New Roman" panose="02020603050405020304" pitchFamily="18" charset="0"/>
              </a:rPr>
              <a:t>Nützliche Effekte </a:t>
            </a:r>
            <a:endParaRPr lang="it-IT" altLang="it-IT" sz="2000" b="1" dirty="0">
              <a:solidFill>
                <a:prstClr val="black"/>
              </a:solidFill>
              <a:latin typeface="Calibri"/>
              <a:cs typeface="Times New Roman" panose="02020603050405020304" pitchFamily="18" charset="0"/>
            </a:endParaRPr>
          </a:p>
          <a:p>
            <a:pPr>
              <a:lnSpc>
                <a:spcPct val="90000"/>
              </a:lnSpc>
              <a:buFont typeface="Arial" panose="020B0604020202020204" pitchFamily="34" charset="0"/>
              <a:buChar char="•"/>
              <a:defRPr/>
            </a:pPr>
            <a:r>
              <a:rPr lang="it-IT" altLang="it-IT" sz="2000" dirty="0" smtClean="0">
                <a:solidFill>
                  <a:prstClr val="black"/>
                </a:solidFill>
                <a:latin typeface="Calibri"/>
                <a:cs typeface="Times New Roman" panose="02020603050405020304" pitchFamily="18" charset="0"/>
              </a:rPr>
              <a:t>Geringere </a:t>
            </a:r>
            <a:r>
              <a:rPr lang="it-IT" altLang="it-IT" sz="2000" dirty="0">
                <a:solidFill>
                  <a:prstClr val="black"/>
                </a:solidFill>
                <a:latin typeface="Calibri"/>
                <a:cs typeface="Times New Roman" panose="02020603050405020304" pitchFamily="18" charset="0"/>
              </a:rPr>
              <a:t>Proteinabbaurate im </a:t>
            </a:r>
            <a:r>
              <a:rPr lang="it-IT" altLang="it-IT" sz="2000" dirty="0" err="1" smtClean="0">
                <a:solidFill>
                  <a:prstClr val="black"/>
                </a:solidFill>
                <a:latin typeface="Calibri"/>
                <a:cs typeface="Times New Roman" panose="02020603050405020304" pitchFamily="18" charset="0"/>
              </a:rPr>
              <a:t>Pansen</a:t>
            </a:r>
            <a:endParaRPr lang="en-GB" altLang="it-IT" sz="2000" dirty="0">
              <a:solidFill>
                <a:prstClr val="black"/>
              </a:solidFill>
              <a:latin typeface="Calibri"/>
              <a:cs typeface="Times New Roman" panose="02020603050405020304" pitchFamily="18" charset="0"/>
            </a:endParaRPr>
          </a:p>
          <a:p>
            <a:pPr>
              <a:lnSpc>
                <a:spcPct val="90000"/>
              </a:lnSpc>
              <a:defRPr/>
            </a:pPr>
            <a:r>
              <a:rPr lang="en-GB" altLang="it-IT" sz="2000" dirty="0" smtClean="0">
                <a:solidFill>
                  <a:prstClr val="black"/>
                </a:solidFill>
                <a:latin typeface="Calibri"/>
                <a:cs typeface="Times New Roman" panose="02020603050405020304" pitchFamily="18" charset="0"/>
              </a:rPr>
              <a:t>höhere </a:t>
            </a:r>
            <a:r>
              <a:rPr lang="en-GB" altLang="it-IT" sz="2000" dirty="0">
                <a:solidFill>
                  <a:prstClr val="black"/>
                </a:solidFill>
                <a:latin typeface="Calibri"/>
                <a:cs typeface="Times New Roman" panose="02020603050405020304" pitchFamily="18" charset="0"/>
              </a:rPr>
              <a:t>Aminosäureaufnahme </a:t>
            </a:r>
            <a:endParaRPr lang="en-GB" altLang="it-IT" sz="2000" dirty="0" smtClean="0">
              <a:solidFill>
                <a:prstClr val="black"/>
              </a:solidFill>
              <a:latin typeface="Calibri"/>
              <a:cs typeface="Times New Roman" panose="02020603050405020304" pitchFamily="18" charset="0"/>
            </a:endParaRPr>
          </a:p>
          <a:p>
            <a:pPr>
              <a:lnSpc>
                <a:spcPct val="90000"/>
              </a:lnSpc>
              <a:defRPr/>
            </a:pPr>
            <a:r>
              <a:rPr lang="en-GB" altLang="it-IT" sz="2000" dirty="0" smtClean="0">
                <a:solidFill>
                  <a:prstClr val="black"/>
                </a:solidFill>
                <a:latin typeface="Calibri"/>
                <a:cs typeface="Times New Roman" panose="02020603050405020304" pitchFamily="18" charset="0"/>
              </a:rPr>
              <a:t>geringere Belastung durch Darmparasiten </a:t>
            </a:r>
            <a:r>
              <a:rPr lang="en-GB" altLang="it-IT" sz="2000" dirty="0">
                <a:solidFill>
                  <a:prstClr val="black"/>
                </a:solidFill>
                <a:latin typeface="Calibri"/>
                <a:cs typeface="Times New Roman" panose="02020603050405020304" pitchFamily="18" charset="0"/>
              </a:rPr>
              <a:t>und </a:t>
            </a:r>
            <a:r>
              <a:rPr lang="en-GB" altLang="it-IT" sz="2000" dirty="0" smtClean="0">
                <a:solidFill>
                  <a:prstClr val="black"/>
                </a:solidFill>
                <a:latin typeface="Calibri"/>
                <a:cs typeface="Times New Roman" panose="02020603050405020304" pitchFamily="18" charset="0"/>
              </a:rPr>
              <a:t>Fliegenangriffe</a:t>
            </a:r>
            <a:endParaRPr lang="en-GB" altLang="it-IT" sz="2000" dirty="0">
              <a:solidFill>
                <a:prstClr val="black"/>
              </a:solidFill>
              <a:latin typeface="Calibri"/>
              <a:cs typeface="Times New Roman" panose="02020603050405020304" pitchFamily="18" charset="0"/>
            </a:endParaRPr>
          </a:p>
        </p:txBody>
      </p:sp>
      <p:sp>
        <p:nvSpPr>
          <p:cNvPr id="8" name="Text Box 7"/>
          <p:cNvSpPr txBox="1">
            <a:spLocks noChangeArrowheads="1"/>
          </p:cNvSpPr>
          <p:nvPr/>
        </p:nvSpPr>
        <p:spPr bwMode="auto">
          <a:xfrm>
            <a:off x="-791274" y="545672"/>
            <a:ext cx="8760746" cy="400110"/>
          </a:xfrm>
          <a:prstGeom prst="rect">
            <a:avLst/>
          </a:prstGeom>
          <a:noFill/>
          <a:ln>
            <a:noFill/>
          </a:ln>
          <a:effectLs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defRPr/>
            </a:pPr>
            <a:r>
              <a:rPr lang="it-IT" altLang="it-IT" sz="2000" b="1" dirty="0" err="1" smtClean="0">
                <a:solidFill>
                  <a:prstClr val="black"/>
                </a:solidFill>
                <a:latin typeface="Calibri"/>
                <a:cs typeface="Times New Roman" panose="02020603050405020304" pitchFamily="18" charset="0"/>
              </a:rPr>
              <a:t>Pflanzen, die kondensierte Tannine enthalten</a:t>
            </a:r>
            <a:r>
              <a:rPr lang="it-IT" altLang="it-IT" sz="2000" b="1" dirty="0" smtClean="0">
                <a:solidFill>
                  <a:prstClr val="black"/>
                </a:solidFill>
                <a:latin typeface="Calibri"/>
                <a:cs typeface="Times New Roman" panose="02020603050405020304" pitchFamily="18" charset="0"/>
              </a:rPr>
              <a:t> (&lt;5%) </a:t>
            </a:r>
            <a:endParaRPr lang="it-IT" altLang="it-IT" sz="2000" b="1" dirty="0">
              <a:solidFill>
                <a:prstClr val="black"/>
              </a:solidFill>
              <a:latin typeface="Calibri"/>
              <a:cs typeface="Times New Roman" panose="02020603050405020304" pitchFamily="18" charset="0"/>
            </a:endParaRPr>
          </a:p>
        </p:txBody>
      </p:sp>
      <p:sp>
        <p:nvSpPr>
          <p:cNvPr id="9" name="Rettangolo 8"/>
          <p:cNvSpPr/>
          <p:nvPr/>
        </p:nvSpPr>
        <p:spPr>
          <a:xfrm>
            <a:off x="-268149" y="-19491"/>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2400" b="1" i="1" dirty="0" err="1">
                <a:solidFill>
                  <a:prstClr val="black"/>
                </a:solidFill>
              </a:rPr>
              <a:t>Praktiken</a:t>
            </a:r>
            <a:r>
              <a:rPr lang="it-IT" sz="2400" b="1" i="1" dirty="0">
                <a:solidFill>
                  <a:prstClr val="black"/>
                </a:solidFill>
              </a:rPr>
              <a:t> zur </a:t>
            </a:r>
            <a:r>
              <a:rPr lang="it-IT" sz="2400" b="1" i="1" dirty="0" err="1">
                <a:solidFill>
                  <a:prstClr val="black"/>
                </a:solidFill>
              </a:rPr>
              <a:t>Verbesserung</a:t>
            </a:r>
            <a:r>
              <a:rPr lang="it-IT" sz="2400" b="1" i="1" dirty="0">
                <a:solidFill>
                  <a:prstClr val="black"/>
                </a:solidFill>
              </a:rPr>
              <a:t> von </a:t>
            </a:r>
            <a:r>
              <a:rPr lang="it-IT" sz="2400" b="1" i="1" dirty="0" err="1">
                <a:solidFill>
                  <a:prstClr val="black"/>
                </a:solidFill>
              </a:rPr>
              <a:t>Grasland</a:t>
            </a:r>
            <a:endParaRPr lang="en-US" sz="2400" b="1" i="1" dirty="0">
              <a:solidFill>
                <a:prstClr val="black"/>
              </a:solidFill>
            </a:endParaRPr>
          </a:p>
        </p:txBody>
      </p:sp>
      <p:sp>
        <p:nvSpPr>
          <p:cNvPr id="11" name="Rettangolo 10"/>
          <p:cNvSpPr/>
          <p:nvPr/>
        </p:nvSpPr>
        <p:spPr>
          <a:xfrm>
            <a:off x="128809" y="3440945"/>
            <a:ext cx="4169802" cy="707886"/>
          </a:xfrm>
          <a:prstGeom prst="rect">
            <a:avLst/>
          </a:prstGeom>
        </p:spPr>
        <p:txBody>
          <a:bodyPr wrap="square">
            <a:spAutoFit/>
          </a:bodyPr>
          <a:lstStyle/>
          <a:p>
            <a:pPr marL="285750" indent="-285750">
              <a:buFont typeface="Arial" panose="020B0604020202020204" pitchFamily="34" charset="0"/>
              <a:buChar char="•"/>
              <a:defRPr/>
            </a:pPr>
            <a:r>
              <a:rPr lang="it-IT" altLang="it-IT" sz="2000" b="1" dirty="0" err="1">
                <a:solidFill>
                  <a:prstClr val="black"/>
                </a:solidFill>
                <a:cs typeface="Times New Roman" panose="02020603050405020304" pitchFamily="18" charset="0"/>
              </a:rPr>
              <a:t>Höhere</a:t>
            </a:r>
            <a:r>
              <a:rPr lang="it-IT" altLang="it-IT" sz="2000" b="1" dirty="0">
                <a:solidFill>
                  <a:prstClr val="black"/>
                </a:solidFill>
                <a:cs typeface="Times New Roman" panose="02020603050405020304" pitchFamily="18" charset="0"/>
              </a:rPr>
              <a:t> </a:t>
            </a:r>
            <a:r>
              <a:rPr lang="it-IT" altLang="it-IT" sz="2000" b="1" dirty="0" err="1">
                <a:solidFill>
                  <a:prstClr val="black"/>
                </a:solidFill>
                <a:cs typeface="Times New Roman" panose="02020603050405020304" pitchFamily="18" charset="0"/>
              </a:rPr>
              <a:t>Tierproduktion</a:t>
            </a:r>
            <a:endParaRPr lang="it-IT" altLang="it-IT" sz="2000" b="1" dirty="0">
              <a:solidFill>
                <a:prstClr val="black"/>
              </a:solidFill>
              <a:cs typeface="Times New Roman" panose="02020603050405020304" pitchFamily="18" charset="0"/>
            </a:endParaRPr>
          </a:p>
          <a:p>
            <a:pPr marL="285750" indent="-285750">
              <a:buFont typeface="Arial" panose="020B0604020202020204" pitchFamily="34" charset="0"/>
              <a:buChar char="•"/>
              <a:defRPr/>
            </a:pPr>
            <a:r>
              <a:rPr lang="it-IT" altLang="it-IT" sz="2000" b="1" dirty="0" err="1">
                <a:solidFill>
                  <a:prstClr val="black"/>
                </a:solidFill>
                <a:cs typeface="Times New Roman" panose="02020603050405020304" pitchFamily="18" charset="0"/>
              </a:rPr>
              <a:t>geringere</a:t>
            </a:r>
            <a:r>
              <a:rPr lang="it-IT" altLang="it-IT" sz="2000" b="1" dirty="0">
                <a:solidFill>
                  <a:prstClr val="black"/>
                </a:solidFill>
                <a:cs typeface="Times New Roman" panose="02020603050405020304" pitchFamily="18" charset="0"/>
              </a:rPr>
              <a:t> </a:t>
            </a:r>
            <a:r>
              <a:rPr lang="en-US" sz="2000" b="1" dirty="0">
                <a:solidFill>
                  <a:prstClr val="black"/>
                </a:solidFill>
              </a:rPr>
              <a:t>CH</a:t>
            </a:r>
            <a:r>
              <a:rPr lang="en-US" sz="2000" b="1" baseline="-25000" dirty="0">
                <a:solidFill>
                  <a:prstClr val="black"/>
                </a:solidFill>
              </a:rPr>
              <a:t>4</a:t>
            </a:r>
            <a:r>
              <a:rPr lang="en-US" sz="2000" b="1" dirty="0">
                <a:solidFill>
                  <a:prstClr val="black"/>
                </a:solidFill>
              </a:rPr>
              <a:t>-Emission</a:t>
            </a:r>
          </a:p>
        </p:txBody>
      </p:sp>
      <p:grpSp>
        <p:nvGrpSpPr>
          <p:cNvPr id="12" name="Gruppo 11"/>
          <p:cNvGrpSpPr/>
          <p:nvPr/>
        </p:nvGrpSpPr>
        <p:grpSpPr>
          <a:xfrm>
            <a:off x="163393" y="4346209"/>
            <a:ext cx="8796403" cy="2421002"/>
            <a:chOff x="246629" y="1979548"/>
            <a:chExt cx="8796403" cy="2421002"/>
          </a:xfrm>
        </p:grpSpPr>
        <p:grpSp>
          <p:nvGrpSpPr>
            <p:cNvPr id="13" name="Gruppo 12"/>
            <p:cNvGrpSpPr/>
            <p:nvPr/>
          </p:nvGrpSpPr>
          <p:grpSpPr>
            <a:xfrm>
              <a:off x="246629" y="2317755"/>
              <a:ext cx="8790620" cy="2082795"/>
              <a:chOff x="203742" y="2317755"/>
              <a:chExt cx="8790620" cy="2082795"/>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742" y="2317755"/>
                <a:ext cx="8790620" cy="208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e 15"/>
              <p:cNvSpPr/>
              <p:nvPr/>
            </p:nvSpPr>
            <p:spPr>
              <a:xfrm>
                <a:off x="2915816" y="3578467"/>
                <a:ext cx="504056" cy="302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sp>
            <p:nvSpPr>
              <p:cNvPr id="17" name="Ovale 16"/>
              <p:cNvSpPr/>
              <p:nvPr/>
            </p:nvSpPr>
            <p:spPr>
              <a:xfrm>
                <a:off x="3629448" y="3578467"/>
                <a:ext cx="504056" cy="302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grpSp>
        <p:sp>
          <p:nvSpPr>
            <p:cNvPr id="14" name="CasellaDiTesto 13"/>
            <p:cNvSpPr txBox="1"/>
            <p:nvPr/>
          </p:nvSpPr>
          <p:spPr>
            <a:xfrm>
              <a:off x="5076646" y="1979548"/>
              <a:ext cx="3966386" cy="369332"/>
            </a:xfrm>
            <a:prstGeom prst="rect">
              <a:avLst/>
            </a:prstGeom>
            <a:solidFill>
              <a:schemeClr val="bg1"/>
            </a:solidFill>
          </p:spPr>
          <p:txBody>
            <a:bodyPr wrap="square" rtlCol="0">
              <a:spAutoFit/>
            </a:bodyPr>
            <a:lstStyle/>
            <a:p>
              <a:pPr>
                <a:defRPr/>
              </a:pPr>
              <a:r>
                <a:rPr lang="it-IT" b="1" dirty="0">
                  <a:solidFill>
                    <a:prstClr val="black"/>
                  </a:solidFill>
                </a:rPr>
                <a:t>Aus </a:t>
              </a:r>
              <a:r>
                <a:rPr lang="it-IT" b="1" dirty="0" err="1">
                  <a:solidFill>
                    <a:prstClr val="black"/>
                  </a:solidFill>
                </a:rPr>
                <a:t>Waghorn</a:t>
              </a:r>
              <a:r>
                <a:rPr lang="it-IT" b="1" dirty="0">
                  <a:solidFill>
                    <a:prstClr val="black"/>
                  </a:solidFill>
                </a:rPr>
                <a:t> und </a:t>
              </a:r>
              <a:r>
                <a:rPr lang="it-IT" b="1" dirty="0" err="1">
                  <a:solidFill>
                    <a:prstClr val="black"/>
                  </a:solidFill>
                </a:rPr>
                <a:t>Hegarty</a:t>
              </a:r>
              <a:r>
                <a:rPr lang="it-IT" b="1" dirty="0">
                  <a:solidFill>
                    <a:prstClr val="black"/>
                  </a:solidFill>
                </a:rPr>
                <a:t>, 2011</a:t>
              </a:r>
              <a:endParaRPr lang="en-US" b="1" dirty="0">
                <a:solidFill>
                  <a:prstClr val="black"/>
                </a:solidFill>
              </a:endParaRPr>
            </a:p>
          </p:txBody>
        </p:sp>
      </p:grpSp>
      <p:sp>
        <p:nvSpPr>
          <p:cNvPr id="18" name="CasellaDiTesto 17"/>
          <p:cNvSpPr txBox="1"/>
          <p:nvPr/>
        </p:nvSpPr>
        <p:spPr>
          <a:xfrm>
            <a:off x="4579425" y="3447449"/>
            <a:ext cx="4380371" cy="369332"/>
          </a:xfrm>
          <a:prstGeom prst="rect">
            <a:avLst/>
          </a:prstGeom>
          <a:noFill/>
        </p:spPr>
        <p:txBody>
          <a:bodyPr wrap="square" rtlCol="0">
            <a:spAutoFit/>
          </a:bodyPr>
          <a:lstStyle/>
          <a:p>
            <a:pPr>
              <a:defRPr/>
            </a:pPr>
            <a:r>
              <a:rPr lang="it-IT" b="1" dirty="0">
                <a:solidFill>
                  <a:prstClr val="white"/>
                </a:solidFill>
              </a:rPr>
              <a:t>Auf der Sulla-Weide auf </a:t>
            </a:r>
            <a:r>
              <a:rPr lang="it-IT" b="1" dirty="0" err="1">
                <a:solidFill>
                  <a:prstClr val="white"/>
                </a:solidFill>
              </a:rPr>
              <a:t>Sardinien</a:t>
            </a:r>
            <a:r>
              <a:rPr lang="it-IT" b="1" dirty="0">
                <a:solidFill>
                  <a:prstClr val="white"/>
                </a:solidFill>
              </a:rPr>
              <a:t> grasende </a:t>
            </a:r>
            <a:r>
              <a:rPr lang="it-IT" b="1" dirty="0" err="1">
                <a:solidFill>
                  <a:prstClr val="white"/>
                </a:solidFill>
              </a:rPr>
              <a:t>Schafe</a:t>
            </a:r>
            <a:endParaRPr lang="en-US" b="1" dirty="0">
              <a:solidFill>
                <a:prstClr val="white"/>
              </a:solidFill>
            </a:endParaRPr>
          </a:p>
        </p:txBody>
      </p:sp>
    </p:spTree>
    <p:extLst>
      <p:ext uri="{BB962C8B-B14F-4D97-AF65-F5344CB8AC3E}">
        <p14:creationId xmlns:p14="http://schemas.microsoft.com/office/powerpoint/2010/main" val="90480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228212" y="643547"/>
            <a:ext cx="7538540" cy="459999"/>
          </a:xfrm>
          <a:prstGeom prst="rect">
            <a:avLst/>
          </a:prstGeom>
          <a:noFill/>
          <a:ln w="255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9pPr>
          </a:lstStyle>
          <a:p>
            <a:pPr algn="ctr">
              <a:lnSpc>
                <a:spcPct val="95000"/>
              </a:lnSpc>
              <a:buFontTx/>
              <a:buNone/>
              <a:defRPr/>
            </a:pPr>
            <a:r>
              <a:rPr lang="pt-PT" altLang="it-IT" sz="2500" b="1" dirty="0" smtClean="0">
                <a:solidFill>
                  <a:prstClr val="black"/>
                </a:solidFill>
                <a:latin typeface="Calibri"/>
                <a:ea typeface="Verdana" pitchFamily="34" charset="0"/>
                <a:cs typeface="Verdana" pitchFamily="34" charset="0"/>
              </a:rPr>
              <a:t>Persistenz mehrjähriger Gräser für Dauergrünland </a:t>
            </a:r>
            <a:endParaRPr lang="pt-PT" altLang="it-IT" sz="2500" b="1" dirty="0">
              <a:solidFill>
                <a:prstClr val="black"/>
              </a:solidFill>
              <a:latin typeface="Calibri"/>
              <a:ea typeface="Verdana" pitchFamily="34" charset="0"/>
              <a:cs typeface="Verdana" pitchFamily="34" charset="0"/>
            </a:endParaRPr>
          </a:p>
        </p:txBody>
      </p:sp>
      <p:sp>
        <p:nvSpPr>
          <p:cNvPr id="7" name="Rettangolo 6"/>
          <p:cNvSpPr/>
          <p:nvPr/>
        </p:nvSpPr>
        <p:spPr>
          <a:xfrm>
            <a:off x="215516" y="47886"/>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2400" b="1" i="1" dirty="0" err="1">
                <a:solidFill>
                  <a:prstClr val="black"/>
                </a:solidFill>
              </a:rPr>
              <a:t>Praktiken</a:t>
            </a:r>
            <a:r>
              <a:rPr lang="it-IT" sz="2400" b="1" i="1" dirty="0">
                <a:solidFill>
                  <a:prstClr val="black"/>
                </a:solidFill>
              </a:rPr>
              <a:t> zur </a:t>
            </a:r>
            <a:r>
              <a:rPr lang="it-IT" sz="2400" b="1" i="1" dirty="0" err="1">
                <a:solidFill>
                  <a:prstClr val="black"/>
                </a:solidFill>
              </a:rPr>
              <a:t>Verbesserung</a:t>
            </a:r>
            <a:r>
              <a:rPr lang="it-IT" sz="2400" b="1" i="1" dirty="0">
                <a:solidFill>
                  <a:prstClr val="black"/>
                </a:solidFill>
              </a:rPr>
              <a:t> </a:t>
            </a:r>
            <a:r>
              <a:rPr lang="it-IT" sz="2400" b="1" i="1" dirty="0" err="1">
                <a:solidFill>
                  <a:prstClr val="black"/>
                </a:solidFill>
              </a:rPr>
              <a:t>des</a:t>
            </a:r>
            <a:r>
              <a:rPr lang="it-IT" sz="2400" b="1" i="1" dirty="0">
                <a:solidFill>
                  <a:prstClr val="black"/>
                </a:solidFill>
              </a:rPr>
              <a:t> </a:t>
            </a:r>
            <a:r>
              <a:rPr lang="it-IT" sz="2400" b="1" i="1" dirty="0" err="1">
                <a:solidFill>
                  <a:prstClr val="black"/>
                </a:solidFill>
              </a:rPr>
              <a:t>Graslands</a:t>
            </a:r>
            <a:endParaRPr lang="en-US" sz="2400" b="1" i="1" dirty="0">
              <a:solidFill>
                <a:prstClr val="black"/>
              </a:solidFill>
            </a:endParaRPr>
          </a:p>
        </p:txBody>
      </p:sp>
      <p:sp>
        <p:nvSpPr>
          <p:cNvPr id="8" name="CasellaDiTesto 7"/>
          <p:cNvSpPr txBox="1"/>
          <p:nvPr/>
        </p:nvSpPr>
        <p:spPr>
          <a:xfrm>
            <a:off x="228212" y="1153662"/>
            <a:ext cx="8736276" cy="646331"/>
          </a:xfrm>
          <a:prstGeom prst="rect">
            <a:avLst/>
          </a:prstGeom>
          <a:noFill/>
        </p:spPr>
        <p:txBody>
          <a:bodyPr wrap="square" rtlCol="0">
            <a:spAutoFit/>
          </a:bodyPr>
          <a:lstStyle/>
          <a:p>
            <a:pPr>
              <a:defRPr/>
            </a:pPr>
            <a:r>
              <a:rPr lang="it-IT" b="1" dirty="0" err="1">
                <a:solidFill>
                  <a:prstClr val="black"/>
                </a:solidFill>
              </a:rPr>
              <a:t>Durchschnittliche</a:t>
            </a:r>
            <a:r>
              <a:rPr lang="it-IT" b="1" dirty="0">
                <a:solidFill>
                  <a:prstClr val="black"/>
                </a:solidFill>
              </a:rPr>
              <a:t>r </a:t>
            </a:r>
            <a:r>
              <a:rPr lang="it-IT" b="1" dirty="0" err="1">
                <a:solidFill>
                  <a:prstClr val="black"/>
                </a:solidFill>
              </a:rPr>
              <a:t>Deckungsgrad</a:t>
            </a:r>
            <a:r>
              <a:rPr lang="it-IT" b="1" dirty="0">
                <a:solidFill>
                  <a:prstClr val="black"/>
                </a:solidFill>
              </a:rPr>
              <a:t> (%) </a:t>
            </a:r>
            <a:r>
              <a:rPr lang="it-IT" b="1" dirty="0" err="1">
                <a:solidFill>
                  <a:prstClr val="black"/>
                </a:solidFill>
              </a:rPr>
              <a:t>nach</a:t>
            </a:r>
            <a:r>
              <a:rPr lang="it-IT" b="1" dirty="0">
                <a:solidFill>
                  <a:prstClr val="black"/>
                </a:solidFill>
              </a:rPr>
              <a:t> 6 </a:t>
            </a:r>
            <a:r>
              <a:rPr lang="it-IT" b="1" dirty="0" err="1">
                <a:solidFill>
                  <a:prstClr val="black"/>
                </a:solidFill>
              </a:rPr>
              <a:t>Jahren</a:t>
            </a:r>
            <a:r>
              <a:rPr lang="it-IT" b="1" dirty="0">
                <a:solidFill>
                  <a:prstClr val="black"/>
                </a:solidFill>
              </a:rPr>
              <a:t>. </a:t>
            </a:r>
            <a:r>
              <a:rPr lang="it-IT" b="1" dirty="0" err="1">
                <a:solidFill>
                  <a:prstClr val="black"/>
                </a:solidFill>
              </a:rPr>
              <a:t>Mittelwerte zwischen sechs Standorten</a:t>
            </a:r>
            <a:r>
              <a:rPr lang="it-IT" b="1" dirty="0">
                <a:solidFill>
                  <a:prstClr val="black"/>
                </a:solidFill>
              </a:rPr>
              <a:t> im </a:t>
            </a:r>
            <a:r>
              <a:rPr lang="it-IT" b="1" dirty="0" err="1">
                <a:solidFill>
                  <a:prstClr val="black"/>
                </a:solidFill>
              </a:rPr>
              <a:t>Mittelmeerraum</a:t>
            </a:r>
            <a:endParaRPr lang="en-US" b="1" dirty="0">
              <a:solidFill>
                <a:prstClr val="black"/>
              </a:solidFill>
            </a:endParaRPr>
          </a:p>
        </p:txBody>
      </p:sp>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212" y="1916832"/>
            <a:ext cx="4872698" cy="2850984"/>
          </a:xfrm>
          <a:prstGeom prst="rect">
            <a:avLst/>
          </a:prstGeom>
          <a:solidFill>
            <a:schemeClr val="bg1">
              <a:lumMod val="75000"/>
            </a:schemeClr>
          </a:solidFill>
          <a:ln>
            <a:noFill/>
          </a:ln>
          <a:effectLst/>
          <a:extLst/>
        </p:spPr>
      </p:pic>
      <p:grpSp>
        <p:nvGrpSpPr>
          <p:cNvPr id="10" name="Gruppo 9"/>
          <p:cNvGrpSpPr/>
          <p:nvPr/>
        </p:nvGrpSpPr>
        <p:grpSpPr>
          <a:xfrm>
            <a:off x="1884821" y="4715817"/>
            <a:ext cx="7318843" cy="2024063"/>
            <a:chOff x="1884821" y="4715817"/>
            <a:chExt cx="7318843" cy="2024063"/>
          </a:xfrm>
        </p:grpSpPr>
        <p:grpSp>
          <p:nvGrpSpPr>
            <p:cNvPr id="11" name="Gruppo 10"/>
            <p:cNvGrpSpPr/>
            <p:nvPr/>
          </p:nvGrpSpPr>
          <p:grpSpPr>
            <a:xfrm>
              <a:off x="3920331" y="4715817"/>
              <a:ext cx="3898900" cy="2024063"/>
              <a:chOff x="3920331" y="4715817"/>
              <a:chExt cx="3898900" cy="2024063"/>
            </a:xfrm>
          </p:grpSpPr>
          <p:pic>
            <p:nvPicPr>
              <p:cNvPr id="16" name="Picture 5" descr="imagd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0331" y="4715817"/>
                <a:ext cx="3898900" cy="2024063"/>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6"/>
              <p:cNvSpPr>
                <a:spLocks noChangeArrowheads="1"/>
              </p:cNvSpPr>
              <p:nvPr/>
            </p:nvSpPr>
            <p:spPr bwMode="auto">
              <a:xfrm rot="21256694">
                <a:off x="4436269" y="4838055"/>
                <a:ext cx="71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a:spcBef>
                    <a:spcPct val="50000"/>
                  </a:spcBef>
                  <a:defRPr/>
                </a:pPr>
                <a:r>
                  <a:rPr lang="fr-FR" altLang="it-IT" sz="1200" b="0" i="0" dirty="0" err="1">
                    <a:solidFill>
                      <a:prstClr val="black"/>
                    </a:solidFill>
                    <a:latin typeface="Calibri"/>
                  </a:rPr>
                  <a:t>Lutetia</a:t>
                </a:r>
                <a:endParaRPr lang="fr-FR" altLang="it-IT" sz="1200" b="0" i="0" dirty="0">
                  <a:solidFill>
                    <a:prstClr val="black"/>
                  </a:solidFill>
                  <a:latin typeface="Calibri"/>
                </a:endParaRPr>
              </a:p>
            </p:txBody>
          </p:sp>
          <p:sp>
            <p:nvSpPr>
              <p:cNvPr id="18" name="Rectangle 7"/>
              <p:cNvSpPr>
                <a:spLocks noChangeArrowheads="1"/>
              </p:cNvSpPr>
              <p:nvPr/>
            </p:nvSpPr>
            <p:spPr bwMode="auto">
              <a:xfrm rot="21401633">
                <a:off x="6293644" y="4752330"/>
                <a:ext cx="5889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a:spcBef>
                    <a:spcPct val="50000"/>
                  </a:spcBef>
                  <a:defRPr/>
                </a:pPr>
                <a:r>
                  <a:rPr lang="fr-FR" altLang="it-IT" sz="1200" b="0" i="0" dirty="0" err="1">
                    <a:solidFill>
                      <a:prstClr val="black"/>
                    </a:solidFill>
                    <a:latin typeface="Calibri"/>
                  </a:rPr>
                  <a:t>Medly</a:t>
                </a:r>
                <a:endParaRPr lang="fr-FR" altLang="it-IT" sz="1200" b="0" i="0" dirty="0">
                  <a:solidFill>
                    <a:prstClr val="black"/>
                  </a:solidFill>
                  <a:latin typeface="Calibri"/>
                </a:endParaRPr>
              </a:p>
            </p:txBody>
          </p:sp>
        </p:grpSp>
        <p:sp>
          <p:nvSpPr>
            <p:cNvPr id="12" name="Rectangle 10"/>
            <p:cNvSpPr>
              <a:spLocks noChangeArrowheads="1"/>
            </p:cNvSpPr>
            <p:nvPr/>
          </p:nvSpPr>
          <p:spPr bwMode="auto">
            <a:xfrm>
              <a:off x="7766752" y="5043722"/>
              <a:ext cx="14369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a:defRPr/>
              </a:pPr>
              <a:r>
                <a:rPr lang="fr-FR" altLang="it-IT" sz="1600" b="0" dirty="0">
                  <a:solidFill>
                    <a:prstClr val="black"/>
                  </a:solidFill>
                  <a:latin typeface="Calibri"/>
                </a:rPr>
                <a:t>Dactylis </a:t>
              </a:r>
            </a:p>
            <a:p>
              <a:pPr>
                <a:defRPr/>
              </a:pPr>
              <a:r>
                <a:rPr lang="fr-FR" altLang="it-IT" sz="1600" b="0" i="0" dirty="0" err="1" smtClean="0">
                  <a:solidFill>
                    <a:prstClr val="black"/>
                  </a:solidFill>
                  <a:latin typeface="Calibri"/>
                </a:rPr>
                <a:t>Herkunft</a:t>
              </a:r>
              <a:r>
                <a:rPr lang="fr-FR" altLang="it-IT" sz="1600" b="0" i="0" dirty="0" smtClean="0">
                  <a:solidFill>
                    <a:prstClr val="black"/>
                  </a:solidFill>
                  <a:latin typeface="Calibri"/>
                </a:rPr>
                <a:t> </a:t>
              </a:r>
              <a:r>
                <a:rPr lang="fr-FR" altLang="it-IT" sz="1600" b="0" i="0" dirty="0" err="1" smtClean="0">
                  <a:solidFill>
                    <a:prstClr val="black"/>
                  </a:solidFill>
                  <a:latin typeface="Calibri"/>
                </a:rPr>
                <a:t>Mittelmeer-raum</a:t>
              </a:r>
              <a:endParaRPr lang="fr-FR" altLang="it-IT" sz="1600" b="0" i="0" dirty="0">
                <a:solidFill>
                  <a:prstClr val="black"/>
                </a:solidFill>
                <a:latin typeface="Calibri"/>
              </a:endParaRPr>
            </a:p>
          </p:txBody>
        </p:sp>
        <p:sp>
          <p:nvSpPr>
            <p:cNvPr id="13" name="Line 12"/>
            <p:cNvSpPr>
              <a:spLocks noChangeShapeType="1"/>
            </p:cNvSpPr>
            <p:nvPr/>
          </p:nvSpPr>
          <p:spPr bwMode="auto">
            <a:xfrm flipH="1" flipV="1">
              <a:off x="7020271" y="5878808"/>
              <a:ext cx="811560" cy="393849"/>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solidFill>
                  <a:prstClr val="black"/>
                </a:solidFill>
              </a:endParaRPr>
            </a:p>
          </p:txBody>
        </p:sp>
        <p:sp>
          <p:nvSpPr>
            <p:cNvPr id="14" name="Rectangle 10"/>
            <p:cNvSpPr>
              <a:spLocks noChangeArrowheads="1"/>
            </p:cNvSpPr>
            <p:nvPr/>
          </p:nvSpPr>
          <p:spPr bwMode="auto">
            <a:xfrm>
              <a:off x="1884821" y="5440764"/>
              <a:ext cx="19391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a:defRPr/>
              </a:pPr>
              <a:r>
                <a:rPr lang="fr-FR" altLang="it-IT" sz="1600" b="0" dirty="0">
                  <a:solidFill>
                    <a:prstClr val="black"/>
                  </a:solidFill>
                  <a:latin typeface="Calibri"/>
                </a:rPr>
                <a:t>Dactylis </a:t>
              </a:r>
            </a:p>
            <a:p>
              <a:pPr>
                <a:defRPr/>
              </a:pPr>
              <a:r>
                <a:rPr lang="fr-FR" altLang="it-IT" sz="1600" b="0" i="0" dirty="0" err="1">
                  <a:solidFill>
                    <a:prstClr val="black"/>
                  </a:solidFill>
                  <a:latin typeface="Calibri"/>
                </a:rPr>
                <a:t>Herkunft</a:t>
              </a:r>
              <a:endParaRPr lang="fr-FR" altLang="it-IT" sz="1600" b="0" i="0" dirty="0">
                <a:solidFill>
                  <a:prstClr val="black"/>
                </a:solidFill>
                <a:latin typeface="Calibri"/>
              </a:endParaRPr>
            </a:p>
            <a:p>
              <a:pPr>
                <a:defRPr/>
              </a:pPr>
              <a:r>
                <a:rPr lang="fr-FR" altLang="it-IT" sz="1600" b="0" i="0" dirty="0" err="1" smtClean="0">
                  <a:solidFill>
                    <a:prstClr val="black"/>
                  </a:solidFill>
                  <a:latin typeface="Calibri"/>
                </a:rPr>
                <a:t>Gemäßigtes</a:t>
              </a:r>
              <a:r>
                <a:rPr lang="fr-FR" altLang="it-IT" sz="1600" b="0" i="0" dirty="0" smtClean="0">
                  <a:solidFill>
                    <a:prstClr val="black"/>
                  </a:solidFill>
                  <a:latin typeface="Calibri"/>
                </a:rPr>
                <a:t> </a:t>
              </a:r>
              <a:r>
                <a:rPr lang="fr-FR" altLang="it-IT" sz="1600" b="0" i="0" dirty="0" err="1" smtClean="0">
                  <a:solidFill>
                    <a:prstClr val="black"/>
                  </a:solidFill>
                  <a:latin typeface="Calibri"/>
                </a:rPr>
                <a:t>Klima</a:t>
              </a:r>
              <a:endParaRPr lang="fr-FR" altLang="it-IT" sz="1600" b="0" i="0" dirty="0">
                <a:solidFill>
                  <a:prstClr val="black"/>
                </a:solidFill>
                <a:latin typeface="Calibri"/>
              </a:endParaRPr>
            </a:p>
          </p:txBody>
        </p:sp>
        <p:sp>
          <p:nvSpPr>
            <p:cNvPr id="15" name="Line 12"/>
            <p:cNvSpPr>
              <a:spLocks noChangeShapeType="1"/>
            </p:cNvSpPr>
            <p:nvPr/>
          </p:nvSpPr>
          <p:spPr bwMode="auto">
            <a:xfrm flipV="1">
              <a:off x="3707904" y="5959772"/>
              <a:ext cx="716466" cy="231923"/>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solidFill>
                  <a:prstClr val="black"/>
                </a:solidFill>
              </a:endParaRPr>
            </a:p>
          </p:txBody>
        </p:sp>
      </p:grpSp>
      <p:sp>
        <p:nvSpPr>
          <p:cNvPr id="19" name="CasellaDiTesto 18"/>
          <p:cNvSpPr txBox="1"/>
          <p:nvPr/>
        </p:nvSpPr>
        <p:spPr>
          <a:xfrm>
            <a:off x="512274" y="4975373"/>
            <a:ext cx="3553863" cy="400110"/>
          </a:xfrm>
          <a:prstGeom prst="rect">
            <a:avLst/>
          </a:prstGeom>
          <a:noFill/>
        </p:spPr>
        <p:txBody>
          <a:bodyPr wrap="square" rtlCol="0">
            <a:spAutoFit/>
          </a:bodyPr>
          <a:lstStyle/>
          <a:p>
            <a:pPr algn="ctr">
              <a:defRPr/>
            </a:pPr>
            <a:r>
              <a:rPr lang="it-IT" sz="2000" b="1" dirty="0" err="1">
                <a:solidFill>
                  <a:prstClr val="black"/>
                </a:solidFill>
              </a:rPr>
              <a:t>Überleben nach dem Sommer</a:t>
            </a:r>
            <a:endParaRPr lang="en-US" sz="2000" b="1" dirty="0">
              <a:solidFill>
                <a:prstClr val="black"/>
              </a:solidFill>
            </a:endParaRPr>
          </a:p>
        </p:txBody>
      </p:sp>
      <p:pic>
        <p:nvPicPr>
          <p:cNvPr id="2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6084168" y="1476827"/>
            <a:ext cx="2366756" cy="315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418182"/>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155222" y="1294405"/>
            <a:ext cx="8878611" cy="584775"/>
          </a:xfrm>
          <a:prstGeom prst="rect">
            <a:avLst/>
          </a:prstGeom>
          <a:noFill/>
          <a:ln>
            <a:noFill/>
          </a:ln>
          <a:effectLst/>
          <a:extLst/>
        </p:spPr>
        <p:txBody>
          <a:bodyPr wrap="square">
            <a:spAutoFit/>
          </a:bodyPr>
          <a:lstStyle/>
          <a:p>
            <a:pPr>
              <a:defRPr/>
            </a:pPr>
            <a:r>
              <a:rPr lang="it-IT" altLang="it-IT" sz="1600" b="1" dirty="0" err="1">
                <a:solidFill>
                  <a:prstClr val="black"/>
                </a:solidFill>
              </a:rPr>
              <a:t>Trockenmasseertrag</a:t>
            </a:r>
            <a:r>
              <a:rPr lang="it-IT" altLang="it-IT" sz="1600" b="1" dirty="0">
                <a:solidFill>
                  <a:prstClr val="black"/>
                </a:solidFill>
              </a:rPr>
              <a:t> von </a:t>
            </a:r>
            <a:r>
              <a:rPr lang="it-IT" altLang="it-IT" sz="1600" b="1" dirty="0" err="1">
                <a:solidFill>
                  <a:prstClr val="black"/>
                </a:solidFill>
              </a:rPr>
              <a:t>Sorten</a:t>
            </a:r>
            <a:r>
              <a:rPr lang="it-IT" altLang="it-IT" sz="1600" b="1" dirty="0">
                <a:solidFill>
                  <a:prstClr val="black"/>
                </a:solidFill>
              </a:rPr>
              <a:t> (t ha</a:t>
            </a:r>
            <a:r>
              <a:rPr lang="it-IT" altLang="it-IT" sz="1600" b="1" baseline="30000" dirty="0">
                <a:solidFill>
                  <a:prstClr val="black"/>
                </a:solidFill>
              </a:rPr>
              <a:t>-1</a:t>
            </a:r>
            <a:r>
              <a:rPr lang="it-IT" altLang="it-IT" sz="1600" b="1" dirty="0">
                <a:solidFill>
                  <a:prstClr val="black"/>
                </a:solidFill>
              </a:rPr>
              <a:t>) </a:t>
            </a:r>
            <a:r>
              <a:rPr lang="it-IT" altLang="it-IT" sz="1600" b="1" dirty="0" err="1">
                <a:solidFill>
                  <a:prstClr val="black"/>
                </a:solidFill>
              </a:rPr>
              <a:t>während</a:t>
            </a:r>
            <a:r>
              <a:rPr lang="it-IT" altLang="it-IT" sz="1600" b="1" dirty="0">
                <a:solidFill>
                  <a:prstClr val="black"/>
                </a:solidFill>
              </a:rPr>
              <a:t> eines </a:t>
            </a:r>
            <a:r>
              <a:rPr lang="it-IT" altLang="it-IT" sz="1600" b="1" dirty="0" err="1">
                <a:solidFill>
                  <a:prstClr val="black"/>
                </a:solidFill>
              </a:rPr>
              <a:t>dreijährigen</a:t>
            </a:r>
            <a:r>
              <a:rPr lang="it-IT" altLang="it-IT" sz="1600" b="1" dirty="0">
                <a:solidFill>
                  <a:prstClr val="black"/>
                </a:solidFill>
              </a:rPr>
              <a:t> Feldversuchs. Aus </a:t>
            </a:r>
            <a:r>
              <a:rPr lang="it-IT" altLang="it-IT" sz="1600" b="1" dirty="0" err="1">
                <a:solidFill>
                  <a:prstClr val="black"/>
                </a:solidFill>
              </a:rPr>
              <a:t>Porqueddu</a:t>
            </a:r>
            <a:r>
              <a:rPr lang="it-IT" altLang="it-IT" sz="1600" b="1" i="1" dirty="0">
                <a:solidFill>
                  <a:prstClr val="black"/>
                </a:solidFill>
              </a:rPr>
              <a:t> et al</a:t>
            </a:r>
            <a:r>
              <a:rPr lang="it-IT" altLang="it-IT" sz="1600" b="1" dirty="0">
                <a:solidFill>
                  <a:prstClr val="black"/>
                </a:solidFill>
              </a:rPr>
              <a:t>. (2008) und </a:t>
            </a:r>
            <a:r>
              <a:rPr lang="it-IT" altLang="it-IT" sz="1600" b="1" dirty="0" err="1">
                <a:solidFill>
                  <a:prstClr val="black"/>
                </a:solidFill>
              </a:rPr>
              <a:t>Annicchiarico</a:t>
            </a:r>
            <a:r>
              <a:rPr lang="it-IT" altLang="it-IT" sz="1600" b="1" i="1" dirty="0">
                <a:solidFill>
                  <a:prstClr val="black"/>
                </a:solidFill>
              </a:rPr>
              <a:t> et al</a:t>
            </a:r>
            <a:r>
              <a:rPr lang="it-IT" altLang="it-IT" sz="1600" b="1" dirty="0">
                <a:solidFill>
                  <a:prstClr val="black"/>
                </a:solidFill>
              </a:rPr>
              <a:t>. (2013). FA: </a:t>
            </a:r>
            <a:r>
              <a:rPr lang="it-IT" altLang="it-IT" sz="1600" b="1" i="1" dirty="0">
                <a:solidFill>
                  <a:prstClr val="black"/>
                </a:solidFill>
              </a:rPr>
              <a:t>Festuca arundinacea, </a:t>
            </a:r>
            <a:r>
              <a:rPr lang="it-IT" altLang="it-IT" sz="1600" b="1" dirty="0">
                <a:solidFill>
                  <a:prstClr val="black"/>
                </a:solidFill>
              </a:rPr>
              <a:t>DG: </a:t>
            </a:r>
            <a:r>
              <a:rPr lang="it-IT" altLang="it-IT" sz="1600" b="1" i="1" dirty="0">
                <a:solidFill>
                  <a:prstClr val="black"/>
                </a:solidFill>
              </a:rPr>
              <a:t>Dactylis glomerata</a:t>
            </a:r>
          </a:p>
        </p:txBody>
      </p:sp>
      <p:grpSp>
        <p:nvGrpSpPr>
          <p:cNvPr id="7" name="Gruppo 6"/>
          <p:cNvGrpSpPr/>
          <p:nvPr/>
        </p:nvGrpSpPr>
        <p:grpSpPr>
          <a:xfrm>
            <a:off x="184989" y="1844825"/>
            <a:ext cx="8848844" cy="4768372"/>
            <a:chOff x="155222" y="4143528"/>
            <a:chExt cx="4387662" cy="2204497"/>
          </a:xfrm>
        </p:grpSpPr>
        <p:pic>
          <p:nvPicPr>
            <p:cNvPr id="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222" y="4143528"/>
              <a:ext cx="4387662" cy="22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16"/>
            <p:cNvSpPr>
              <a:spLocks noChangeArrowheads="1"/>
            </p:cNvSpPr>
            <p:nvPr/>
          </p:nvSpPr>
          <p:spPr bwMode="auto">
            <a:xfrm>
              <a:off x="1866482" y="5903281"/>
              <a:ext cx="383822" cy="220095"/>
            </a:xfrm>
            <a:prstGeom prst="ellipse">
              <a:avLst/>
            </a:prstGeom>
            <a:noFill/>
            <a:ln w="28575"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it-IT" sz="1600">
                <a:solidFill>
                  <a:prstClr val="black"/>
                </a:solidFill>
              </a:endParaRPr>
            </a:p>
          </p:txBody>
        </p:sp>
      </p:grpSp>
      <p:sp>
        <p:nvSpPr>
          <p:cNvPr id="10" name="CasellaDiTesto 9"/>
          <p:cNvSpPr txBox="1"/>
          <p:nvPr/>
        </p:nvSpPr>
        <p:spPr>
          <a:xfrm>
            <a:off x="184989" y="586796"/>
            <a:ext cx="7371751" cy="707886"/>
          </a:xfrm>
          <a:prstGeom prst="rect">
            <a:avLst/>
          </a:prstGeom>
          <a:noFill/>
        </p:spPr>
        <p:txBody>
          <a:bodyPr wrap="square" rtlCol="0">
            <a:spAutoFit/>
          </a:bodyPr>
          <a:lstStyle/>
          <a:p>
            <a:pPr>
              <a:defRPr/>
            </a:pPr>
            <a:r>
              <a:rPr lang="it-IT" sz="2000" b="1" dirty="0" err="1">
                <a:solidFill>
                  <a:prstClr val="black"/>
                </a:solidFill>
              </a:rPr>
              <a:t>Ertrag</a:t>
            </a:r>
            <a:r>
              <a:rPr lang="it-IT" sz="2000" b="1" dirty="0">
                <a:solidFill>
                  <a:prstClr val="black"/>
                </a:solidFill>
              </a:rPr>
              <a:t> und </a:t>
            </a:r>
            <a:r>
              <a:rPr lang="it-IT" sz="2000" b="1" dirty="0" err="1">
                <a:solidFill>
                  <a:prstClr val="black"/>
                </a:solidFill>
              </a:rPr>
              <a:t>Persistenz</a:t>
            </a:r>
            <a:r>
              <a:rPr lang="it-IT" sz="2000" b="1" dirty="0">
                <a:solidFill>
                  <a:prstClr val="black"/>
                </a:solidFill>
              </a:rPr>
              <a:t> </a:t>
            </a:r>
            <a:r>
              <a:rPr lang="it-IT" sz="2000" b="1" dirty="0" err="1">
                <a:solidFill>
                  <a:prstClr val="black"/>
                </a:solidFill>
              </a:rPr>
              <a:t>einheimischer</a:t>
            </a:r>
            <a:r>
              <a:rPr lang="it-IT" sz="2000" b="1" dirty="0">
                <a:solidFill>
                  <a:prstClr val="black"/>
                </a:solidFill>
              </a:rPr>
              <a:t> </a:t>
            </a:r>
            <a:r>
              <a:rPr lang="it-IT" sz="2000" b="1" dirty="0" err="1">
                <a:solidFill>
                  <a:prstClr val="black"/>
                </a:solidFill>
              </a:rPr>
              <a:t>Gräser</a:t>
            </a:r>
            <a:r>
              <a:rPr lang="it-IT" sz="2000" b="1" dirty="0">
                <a:solidFill>
                  <a:prstClr val="black"/>
                </a:solidFill>
              </a:rPr>
              <a:t>, die an </a:t>
            </a:r>
            <a:r>
              <a:rPr lang="it-IT" altLang="it-IT" sz="2000" b="1" dirty="0" err="1">
                <a:solidFill>
                  <a:prstClr val="black"/>
                </a:solidFill>
              </a:rPr>
              <a:t>mediterrane</a:t>
            </a:r>
            <a:r>
              <a:rPr lang="it-IT" sz="2000" b="1" dirty="0">
                <a:solidFill>
                  <a:prstClr val="black"/>
                </a:solidFill>
              </a:rPr>
              <a:t> </a:t>
            </a:r>
            <a:r>
              <a:rPr lang="it-IT" sz="2000" b="1" dirty="0" err="1">
                <a:solidFill>
                  <a:prstClr val="black"/>
                </a:solidFill>
              </a:rPr>
              <a:t>Bedingungen</a:t>
            </a:r>
            <a:r>
              <a:rPr lang="it-IT" sz="2000" b="1" dirty="0">
                <a:solidFill>
                  <a:prstClr val="black"/>
                </a:solidFill>
              </a:rPr>
              <a:t> </a:t>
            </a:r>
            <a:r>
              <a:rPr lang="it-IT" sz="2000" b="1" dirty="0" err="1">
                <a:solidFill>
                  <a:prstClr val="black"/>
                </a:solidFill>
              </a:rPr>
              <a:t>angepasst</a:t>
            </a:r>
            <a:r>
              <a:rPr lang="it-IT" sz="2000" b="1" dirty="0">
                <a:solidFill>
                  <a:prstClr val="black"/>
                </a:solidFill>
              </a:rPr>
              <a:t> </a:t>
            </a:r>
            <a:r>
              <a:rPr lang="it-IT" sz="2000" b="1" dirty="0" err="1">
                <a:solidFill>
                  <a:prstClr val="black"/>
                </a:solidFill>
              </a:rPr>
              <a:t>sind</a:t>
            </a:r>
            <a:r>
              <a:rPr lang="it-IT" sz="2000" b="1" dirty="0">
                <a:solidFill>
                  <a:prstClr val="black"/>
                </a:solidFill>
              </a:rPr>
              <a:t>. </a:t>
            </a:r>
            <a:endParaRPr lang="en-US" sz="2000" b="1" dirty="0">
              <a:solidFill>
                <a:prstClr val="black"/>
              </a:solidFill>
            </a:endParaRPr>
          </a:p>
        </p:txBody>
      </p:sp>
      <p:sp>
        <p:nvSpPr>
          <p:cNvPr id="11" name="Rettangolo 10"/>
          <p:cNvSpPr/>
          <p:nvPr/>
        </p:nvSpPr>
        <p:spPr>
          <a:xfrm>
            <a:off x="77378" y="23554"/>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2000" b="1" i="1" dirty="0" err="1">
                <a:solidFill>
                  <a:prstClr val="black"/>
                </a:solidFill>
              </a:rPr>
              <a:t>Praktiken</a:t>
            </a:r>
            <a:r>
              <a:rPr lang="it-IT" sz="2000" b="1" i="1" dirty="0">
                <a:solidFill>
                  <a:prstClr val="black"/>
                </a:solidFill>
              </a:rPr>
              <a:t> zur </a:t>
            </a:r>
            <a:r>
              <a:rPr lang="it-IT" sz="2000" b="1" i="1" dirty="0" err="1">
                <a:solidFill>
                  <a:prstClr val="black"/>
                </a:solidFill>
              </a:rPr>
              <a:t>Verbesserung</a:t>
            </a:r>
            <a:r>
              <a:rPr lang="it-IT" sz="2000" b="1" i="1" dirty="0">
                <a:solidFill>
                  <a:prstClr val="black"/>
                </a:solidFill>
              </a:rPr>
              <a:t> </a:t>
            </a:r>
            <a:r>
              <a:rPr lang="it-IT" sz="2000" b="1" i="1" dirty="0" err="1">
                <a:solidFill>
                  <a:prstClr val="black"/>
                </a:solidFill>
              </a:rPr>
              <a:t>des</a:t>
            </a:r>
            <a:r>
              <a:rPr lang="it-IT" sz="2000" b="1" i="1" dirty="0">
                <a:solidFill>
                  <a:prstClr val="black"/>
                </a:solidFill>
              </a:rPr>
              <a:t> </a:t>
            </a:r>
            <a:r>
              <a:rPr lang="it-IT" sz="2000" b="1" i="1" dirty="0" err="1">
                <a:solidFill>
                  <a:prstClr val="black"/>
                </a:solidFill>
              </a:rPr>
              <a:t>Graslands</a:t>
            </a:r>
            <a:endParaRPr lang="en-US" sz="2000" b="1" i="1" dirty="0">
              <a:solidFill>
                <a:prstClr val="black"/>
              </a:solidFill>
            </a:endParaRPr>
          </a:p>
        </p:txBody>
      </p:sp>
    </p:spTree>
    <p:extLst>
      <p:ext uri="{BB962C8B-B14F-4D97-AF65-F5344CB8AC3E}">
        <p14:creationId xmlns:p14="http://schemas.microsoft.com/office/powerpoint/2010/main" val="238464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0"/>
          <p:cNvSpPr txBox="1">
            <a:spLocks noChangeArrowheads="1"/>
          </p:cNvSpPr>
          <p:nvPr/>
        </p:nvSpPr>
        <p:spPr bwMode="auto">
          <a:xfrm>
            <a:off x="272400" y="797803"/>
            <a:ext cx="8871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it-IT" altLang="it-IT" sz="2000" dirty="0" err="1">
                <a:solidFill>
                  <a:prstClr val="black"/>
                </a:solidFill>
              </a:rPr>
              <a:t>Saisonale</a:t>
            </a:r>
            <a:r>
              <a:rPr lang="it-IT" altLang="it-IT" sz="2000" dirty="0">
                <a:solidFill>
                  <a:prstClr val="black"/>
                </a:solidFill>
              </a:rPr>
              <a:t> </a:t>
            </a:r>
            <a:r>
              <a:rPr lang="it-IT" altLang="it-IT" sz="2000" dirty="0" err="1">
                <a:solidFill>
                  <a:prstClr val="black"/>
                </a:solidFill>
              </a:rPr>
              <a:t>Produktion</a:t>
            </a:r>
            <a:r>
              <a:rPr lang="it-IT" altLang="it-IT" sz="2000" dirty="0">
                <a:solidFill>
                  <a:prstClr val="black"/>
                </a:solidFill>
              </a:rPr>
              <a:t> </a:t>
            </a:r>
            <a:r>
              <a:rPr lang="it-IT" altLang="it-IT" sz="2000" dirty="0" err="1">
                <a:solidFill>
                  <a:prstClr val="black"/>
                </a:solidFill>
              </a:rPr>
              <a:t>einheimischer</a:t>
            </a:r>
            <a:r>
              <a:rPr lang="it-IT" altLang="it-IT" sz="2000" dirty="0">
                <a:solidFill>
                  <a:prstClr val="black"/>
                </a:solidFill>
              </a:rPr>
              <a:t> </a:t>
            </a:r>
            <a:r>
              <a:rPr lang="it-IT" altLang="it-IT" sz="2000" dirty="0" err="1">
                <a:solidFill>
                  <a:prstClr val="black"/>
                </a:solidFill>
              </a:rPr>
              <a:t>Gräser</a:t>
            </a:r>
            <a:r>
              <a:rPr lang="it-IT" altLang="it-IT" sz="2000" dirty="0">
                <a:solidFill>
                  <a:prstClr val="black"/>
                </a:solidFill>
              </a:rPr>
              <a:t>, die an </a:t>
            </a:r>
            <a:r>
              <a:rPr lang="it-IT" altLang="it-IT" sz="2000" dirty="0" err="1">
                <a:solidFill>
                  <a:prstClr val="black"/>
                </a:solidFill>
              </a:rPr>
              <a:t>mediterrane</a:t>
            </a:r>
            <a:r>
              <a:rPr lang="it-IT" altLang="it-IT" sz="2000" dirty="0">
                <a:solidFill>
                  <a:prstClr val="black"/>
                </a:solidFill>
              </a:rPr>
              <a:t> </a:t>
            </a:r>
            <a:r>
              <a:rPr lang="it-IT" altLang="it-IT" sz="2000" dirty="0" err="1">
                <a:solidFill>
                  <a:prstClr val="black"/>
                </a:solidFill>
              </a:rPr>
              <a:t>Bedingungen</a:t>
            </a:r>
            <a:r>
              <a:rPr lang="it-IT" altLang="it-IT" sz="2000" dirty="0">
                <a:solidFill>
                  <a:prstClr val="black"/>
                </a:solidFill>
              </a:rPr>
              <a:t> </a:t>
            </a:r>
            <a:r>
              <a:rPr lang="it-IT" altLang="it-IT" sz="2000" dirty="0" err="1">
                <a:solidFill>
                  <a:prstClr val="black"/>
                </a:solidFill>
              </a:rPr>
              <a:t>angepasst</a:t>
            </a:r>
            <a:r>
              <a:rPr lang="it-IT" altLang="it-IT" sz="2000" dirty="0">
                <a:solidFill>
                  <a:prstClr val="black"/>
                </a:solidFill>
              </a:rPr>
              <a:t> </a:t>
            </a:r>
            <a:r>
              <a:rPr lang="it-IT" altLang="it-IT" sz="2000" dirty="0" err="1">
                <a:solidFill>
                  <a:prstClr val="black"/>
                </a:solidFill>
              </a:rPr>
              <a:t>sind</a:t>
            </a:r>
            <a:r>
              <a:rPr lang="it-IT" altLang="it-IT" sz="2000" dirty="0">
                <a:solidFill>
                  <a:prstClr val="black"/>
                </a:solidFill>
              </a:rPr>
              <a:t>. </a:t>
            </a:r>
          </a:p>
        </p:txBody>
      </p:sp>
      <p:sp>
        <p:nvSpPr>
          <p:cNvPr id="7" name="Rettangolo 6"/>
          <p:cNvSpPr/>
          <p:nvPr/>
        </p:nvSpPr>
        <p:spPr>
          <a:xfrm>
            <a:off x="125963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it-IT" sz="2000" b="1" i="1" dirty="0" err="1">
                <a:solidFill>
                  <a:prstClr val="black"/>
                </a:solidFill>
              </a:rPr>
              <a:t>Praktiken</a:t>
            </a:r>
            <a:r>
              <a:rPr lang="it-IT" sz="2000" b="1" i="1" dirty="0">
                <a:solidFill>
                  <a:prstClr val="black"/>
                </a:solidFill>
              </a:rPr>
              <a:t> zur </a:t>
            </a:r>
            <a:r>
              <a:rPr lang="it-IT" sz="2000" b="1" i="1" dirty="0" err="1">
                <a:solidFill>
                  <a:prstClr val="black"/>
                </a:solidFill>
              </a:rPr>
              <a:t>Verbesserung</a:t>
            </a:r>
            <a:r>
              <a:rPr lang="it-IT" sz="2000" b="1" i="1" dirty="0">
                <a:solidFill>
                  <a:prstClr val="black"/>
                </a:solidFill>
              </a:rPr>
              <a:t> </a:t>
            </a:r>
            <a:r>
              <a:rPr lang="it-IT" sz="2000" b="1" i="1" dirty="0" err="1">
                <a:solidFill>
                  <a:prstClr val="black"/>
                </a:solidFill>
              </a:rPr>
              <a:t>des</a:t>
            </a:r>
            <a:r>
              <a:rPr lang="it-IT" sz="2000" b="1" i="1" dirty="0">
                <a:solidFill>
                  <a:prstClr val="black"/>
                </a:solidFill>
              </a:rPr>
              <a:t> </a:t>
            </a:r>
            <a:r>
              <a:rPr lang="it-IT" sz="2000" b="1" i="1" dirty="0" err="1">
                <a:solidFill>
                  <a:prstClr val="black"/>
                </a:solidFill>
              </a:rPr>
              <a:t>Graslands</a:t>
            </a:r>
            <a:endParaRPr lang="en-US" sz="2000" b="1" i="1" dirty="0">
              <a:solidFill>
                <a:prstClr val="black"/>
              </a:solidFill>
            </a:endParaRPr>
          </a:p>
        </p:txBody>
      </p:sp>
      <p:grpSp>
        <p:nvGrpSpPr>
          <p:cNvPr id="8" name="Gruppo 7"/>
          <p:cNvGrpSpPr/>
          <p:nvPr/>
        </p:nvGrpSpPr>
        <p:grpSpPr>
          <a:xfrm>
            <a:off x="1191490" y="1628800"/>
            <a:ext cx="7340949" cy="4270176"/>
            <a:chOff x="971600" y="1268615"/>
            <a:chExt cx="7848872" cy="4742057"/>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71600" y="1268615"/>
              <a:ext cx="7848872" cy="462154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p:cNvSpPr txBox="1"/>
            <p:nvPr/>
          </p:nvSpPr>
          <p:spPr>
            <a:xfrm>
              <a:off x="2693561" y="5634706"/>
              <a:ext cx="1699972" cy="375966"/>
            </a:xfrm>
            <a:prstGeom prst="rect">
              <a:avLst/>
            </a:prstGeom>
            <a:noFill/>
          </p:spPr>
          <p:txBody>
            <a:bodyPr wrap="square" rtlCol="0">
              <a:spAutoFit/>
            </a:bodyPr>
            <a:lstStyle/>
            <a:p>
              <a:pPr>
                <a:defRPr/>
              </a:pPr>
              <a:r>
                <a:rPr lang="it-IT" sz="1600" i="1" dirty="0">
                  <a:solidFill>
                    <a:prstClr val="black"/>
                  </a:solidFill>
                </a:rPr>
                <a:t>F. arundinacea</a:t>
              </a:r>
              <a:endParaRPr lang="en-US" sz="1600" i="1" dirty="0">
                <a:solidFill>
                  <a:prstClr val="black"/>
                </a:solidFill>
              </a:endParaRPr>
            </a:p>
          </p:txBody>
        </p:sp>
        <p:sp>
          <p:nvSpPr>
            <p:cNvPr id="11" name="CasellaDiTesto 10"/>
            <p:cNvSpPr txBox="1"/>
            <p:nvPr/>
          </p:nvSpPr>
          <p:spPr>
            <a:xfrm>
              <a:off x="4708200" y="5603760"/>
              <a:ext cx="1584176" cy="375966"/>
            </a:xfrm>
            <a:prstGeom prst="rect">
              <a:avLst/>
            </a:prstGeom>
            <a:noFill/>
          </p:spPr>
          <p:txBody>
            <a:bodyPr wrap="square" rtlCol="0">
              <a:spAutoFit/>
            </a:bodyPr>
            <a:lstStyle/>
            <a:p>
              <a:pPr>
                <a:defRPr/>
              </a:pPr>
              <a:r>
                <a:rPr lang="it-IT" sz="1600" i="1" dirty="0">
                  <a:solidFill>
                    <a:prstClr val="black"/>
                  </a:solidFill>
                </a:rPr>
                <a:t>D. glomerata</a:t>
              </a:r>
              <a:endParaRPr lang="en-US" sz="1600" i="1" dirty="0">
                <a:solidFill>
                  <a:prstClr val="black"/>
                </a:solidFill>
              </a:endParaRPr>
            </a:p>
          </p:txBody>
        </p:sp>
      </p:grpSp>
      <p:sp>
        <p:nvSpPr>
          <p:cNvPr id="12" name="CasellaDiTesto 11"/>
          <p:cNvSpPr txBox="1"/>
          <p:nvPr/>
        </p:nvSpPr>
        <p:spPr>
          <a:xfrm>
            <a:off x="1259632" y="6165304"/>
            <a:ext cx="6264696" cy="400110"/>
          </a:xfrm>
          <a:prstGeom prst="rect">
            <a:avLst/>
          </a:prstGeom>
          <a:noFill/>
        </p:spPr>
        <p:txBody>
          <a:bodyPr wrap="square" rtlCol="0">
            <a:spAutoFit/>
          </a:bodyPr>
          <a:lstStyle/>
          <a:p>
            <a:pPr>
              <a:defRPr/>
            </a:pPr>
            <a:r>
              <a:rPr lang="it-IT" sz="2000" dirty="0" err="1">
                <a:solidFill>
                  <a:prstClr val="black"/>
                </a:solidFill>
              </a:rPr>
              <a:t>Porqueddu</a:t>
            </a:r>
            <a:r>
              <a:rPr lang="it-IT" sz="2000" i="1" dirty="0">
                <a:solidFill>
                  <a:prstClr val="black"/>
                </a:solidFill>
              </a:rPr>
              <a:t> et al</a:t>
            </a:r>
            <a:r>
              <a:rPr lang="it-IT" sz="2000" dirty="0">
                <a:solidFill>
                  <a:prstClr val="black"/>
                </a:solidFill>
              </a:rPr>
              <a:t>. (2008)</a:t>
            </a:r>
            <a:endParaRPr lang="en-US" sz="2000" dirty="0">
              <a:solidFill>
                <a:prstClr val="black"/>
              </a:solidFill>
            </a:endParaRPr>
          </a:p>
        </p:txBody>
      </p:sp>
    </p:spTree>
    <p:extLst>
      <p:ext uri="{BB962C8B-B14F-4D97-AF65-F5344CB8AC3E}">
        <p14:creationId xmlns:p14="http://schemas.microsoft.com/office/powerpoint/2010/main" val="3605982018"/>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3"/>
          <p:cNvSpPr txBox="1">
            <a:spLocks noChangeArrowheads="1"/>
          </p:cNvSpPr>
          <p:nvPr/>
        </p:nvSpPr>
        <p:spPr bwMode="auto">
          <a:xfrm>
            <a:off x="0" y="1603682"/>
            <a:ext cx="89646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GB" altLang="it-IT" b="1" dirty="0">
                <a:solidFill>
                  <a:prstClr val="black"/>
                </a:solidFill>
                <a:sym typeface="Wingdings" panose="05000000000000000000" pitchFamily="2" charset="2"/>
              </a:rPr>
              <a:t>Arten, die </a:t>
            </a:r>
            <a:r>
              <a:rPr lang="en-GB" altLang="it-IT" b="1" dirty="0" err="1">
                <a:solidFill>
                  <a:prstClr val="black"/>
                </a:solidFill>
                <a:sym typeface="Wingdings" panose="05000000000000000000" pitchFamily="2" charset="2"/>
              </a:rPr>
              <a:t>zu</a:t>
            </a:r>
            <a:r>
              <a:rPr lang="en-GB" altLang="it-IT" b="1" dirty="0">
                <a:solidFill>
                  <a:prstClr val="black"/>
                </a:solidFill>
                <a:sym typeface="Wingdings" panose="05000000000000000000" pitchFamily="2" charset="2"/>
              </a:rPr>
              <a:t> </a:t>
            </a:r>
            <a:r>
              <a:rPr lang="en-GB" altLang="it-IT" b="1" dirty="0" err="1">
                <a:solidFill>
                  <a:prstClr val="black"/>
                </a:solidFill>
                <a:sym typeface="Wingdings" panose="05000000000000000000" pitchFamily="2" charset="2"/>
              </a:rPr>
              <a:t>zwei</a:t>
            </a:r>
            <a:r>
              <a:rPr lang="en-GB" altLang="it-IT" b="1" dirty="0">
                <a:solidFill>
                  <a:prstClr val="black"/>
                </a:solidFill>
                <a:sym typeface="Wingdings" panose="05000000000000000000" pitchFamily="2" charset="2"/>
              </a:rPr>
              <a:t> </a:t>
            </a:r>
            <a:r>
              <a:rPr lang="en-GB" altLang="it-IT" b="1" dirty="0" err="1">
                <a:solidFill>
                  <a:prstClr val="black"/>
                </a:solidFill>
                <a:sym typeface="Wingdings" panose="05000000000000000000" pitchFamily="2" charset="2"/>
              </a:rPr>
              <a:t>funktionellen</a:t>
            </a:r>
            <a:r>
              <a:rPr lang="en-GB" altLang="it-IT" b="1" dirty="0">
                <a:solidFill>
                  <a:prstClr val="black"/>
                </a:solidFill>
                <a:sym typeface="Wingdings" panose="05000000000000000000" pitchFamily="2" charset="2"/>
              </a:rPr>
              <a:t> </a:t>
            </a:r>
            <a:r>
              <a:rPr lang="en-GB" altLang="it-IT" b="1" dirty="0" err="1">
                <a:solidFill>
                  <a:prstClr val="black"/>
                </a:solidFill>
                <a:sym typeface="Wingdings" panose="05000000000000000000" pitchFamily="2" charset="2"/>
              </a:rPr>
              <a:t>Gruppen</a:t>
            </a:r>
            <a:r>
              <a:rPr lang="en-GB" altLang="it-IT" b="1" dirty="0">
                <a:solidFill>
                  <a:prstClr val="black"/>
                </a:solidFill>
                <a:sym typeface="Wingdings" panose="05000000000000000000" pitchFamily="2" charset="2"/>
              </a:rPr>
              <a:t> </a:t>
            </a:r>
            <a:r>
              <a:rPr lang="en-GB" altLang="it-IT" b="1" dirty="0" err="1">
                <a:solidFill>
                  <a:prstClr val="black"/>
                </a:solidFill>
                <a:sym typeface="Wingdings" panose="05000000000000000000" pitchFamily="2" charset="2"/>
              </a:rPr>
              <a:t>mit</a:t>
            </a:r>
            <a:r>
              <a:rPr lang="en-GB" altLang="it-IT" b="1" dirty="0">
                <a:solidFill>
                  <a:prstClr val="black"/>
                </a:solidFill>
                <a:sym typeface="Wingdings" panose="05000000000000000000" pitchFamily="2" charset="2"/>
              </a:rPr>
              <a:t> </a:t>
            </a:r>
            <a:r>
              <a:rPr lang="en-GB" altLang="it-IT" b="1" dirty="0" err="1">
                <a:solidFill>
                  <a:prstClr val="black"/>
                </a:solidFill>
                <a:sym typeface="Wingdings" panose="05000000000000000000" pitchFamily="2" charset="2"/>
              </a:rPr>
              <a:t>unterschiedlichen</a:t>
            </a:r>
            <a:r>
              <a:rPr lang="en-GB" altLang="it-IT" b="1" dirty="0">
                <a:solidFill>
                  <a:prstClr val="black"/>
                </a:solidFill>
                <a:sym typeface="Wingdings" panose="05000000000000000000" pitchFamily="2" charset="2"/>
              </a:rPr>
              <a:t> </a:t>
            </a:r>
            <a:r>
              <a:rPr lang="en-GB" altLang="it-IT" b="1" dirty="0" err="1">
                <a:solidFill>
                  <a:prstClr val="black"/>
                </a:solidFill>
                <a:sym typeface="Wingdings" panose="05000000000000000000" pitchFamily="2" charset="2"/>
              </a:rPr>
              <a:t>funktionalen</a:t>
            </a:r>
            <a:r>
              <a:rPr lang="en-GB" altLang="it-IT" b="1" dirty="0">
                <a:solidFill>
                  <a:prstClr val="black"/>
                </a:solidFill>
                <a:sym typeface="Wingdings" panose="05000000000000000000" pitchFamily="2" charset="2"/>
              </a:rPr>
              <a:t> </a:t>
            </a:r>
          </a:p>
          <a:p>
            <a:pPr>
              <a:defRPr/>
            </a:pPr>
            <a:r>
              <a:rPr lang="en-GB" altLang="it-IT" b="1" dirty="0" err="1">
                <a:solidFill>
                  <a:prstClr val="black"/>
                </a:solidFill>
                <a:sym typeface="Wingdings" panose="05000000000000000000" pitchFamily="2" charset="2"/>
              </a:rPr>
              <a:t>Eigenschaften</a:t>
            </a:r>
            <a:r>
              <a:rPr lang="en-GB" altLang="it-IT" b="1" dirty="0">
                <a:solidFill>
                  <a:prstClr val="black"/>
                </a:solidFill>
                <a:sym typeface="Wingdings" panose="05000000000000000000" pitchFamily="2" charset="2"/>
              </a:rPr>
              <a:t> </a:t>
            </a:r>
            <a:r>
              <a:rPr lang="en-GB" altLang="it-IT" b="1" dirty="0" err="1">
                <a:solidFill>
                  <a:prstClr val="black"/>
                </a:solidFill>
                <a:sym typeface="Wingdings" panose="05000000000000000000" pitchFamily="2" charset="2"/>
              </a:rPr>
              <a:t>gehören</a:t>
            </a:r>
            <a:r>
              <a:rPr lang="en-GB" altLang="it-IT" b="1" dirty="0">
                <a:solidFill>
                  <a:prstClr val="black"/>
                </a:solidFill>
                <a:sym typeface="Wingdings" panose="05000000000000000000" pitchFamily="2" charset="2"/>
              </a:rPr>
              <a:t>: </a:t>
            </a:r>
          </a:p>
          <a:p>
            <a:pPr>
              <a:defRPr/>
            </a:pPr>
            <a:r>
              <a:rPr lang="en-GB" altLang="it-IT" b="1" dirty="0">
                <a:solidFill>
                  <a:prstClr val="black"/>
                </a:solidFill>
                <a:sym typeface="Wingdings" panose="05000000000000000000" pitchFamily="2" charset="2"/>
              </a:rPr>
              <a:t>	- Gras / </a:t>
            </a:r>
            <a:r>
              <a:rPr lang="en-GB" altLang="it-IT" b="1" dirty="0" err="1">
                <a:solidFill>
                  <a:prstClr val="black"/>
                </a:solidFill>
                <a:sym typeface="Wingdings" panose="05000000000000000000" pitchFamily="2" charset="2"/>
              </a:rPr>
              <a:t>Leguminosen</a:t>
            </a:r>
            <a:endParaRPr lang="en-GB" altLang="it-IT" b="1" dirty="0">
              <a:solidFill>
                <a:prstClr val="black"/>
              </a:solidFill>
              <a:sym typeface="Wingdings" panose="05000000000000000000" pitchFamily="2" charset="2"/>
            </a:endParaRPr>
          </a:p>
          <a:p>
            <a:pPr>
              <a:defRPr/>
            </a:pPr>
            <a:r>
              <a:rPr lang="en-GB" altLang="it-IT" b="1" dirty="0">
                <a:solidFill>
                  <a:prstClr val="black"/>
                </a:solidFill>
                <a:sym typeface="Wingdings" panose="05000000000000000000" pitchFamily="2" charset="2"/>
              </a:rPr>
              <a:t>	- Schnelle Etablierung / Langsame Etablierung </a:t>
            </a:r>
            <a:r>
              <a:rPr lang="en-GB" altLang="it-IT" b="1" dirty="0">
                <a:solidFill>
                  <a:prstClr val="black"/>
                </a:solidFill>
              </a:rPr>
              <a:t>(= Jahrgänge/Perennen)</a:t>
            </a:r>
            <a:endParaRPr lang="en-GB" altLang="it-IT" b="1" dirty="0">
              <a:solidFill>
                <a:prstClr val="black"/>
              </a:solidFill>
              <a:sym typeface="Wingdings" panose="05000000000000000000" pitchFamily="2" charset="2"/>
            </a:endParaRPr>
          </a:p>
        </p:txBody>
      </p:sp>
      <p:pic>
        <p:nvPicPr>
          <p:cNvPr id="10"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3336925"/>
            <a:ext cx="1574800" cy="2133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0249" y="3212976"/>
            <a:ext cx="1841500" cy="2590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35237" y="3212976"/>
            <a:ext cx="1922462" cy="2590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499" y="3212976"/>
            <a:ext cx="1912938" cy="2590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6"/>
          <p:cNvSpPr txBox="1">
            <a:spLocks noChangeArrowheads="1"/>
          </p:cNvSpPr>
          <p:nvPr/>
        </p:nvSpPr>
        <p:spPr bwMode="auto">
          <a:xfrm>
            <a:off x="6978649" y="5849814"/>
            <a:ext cx="22018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GB" altLang="it-IT" b="1" baseline="-25000" dirty="0">
                <a:solidFill>
                  <a:prstClr val="black"/>
                </a:solidFill>
              </a:rPr>
              <a:t>L2=</a:t>
            </a:r>
            <a:r>
              <a:rPr lang="en-GB" altLang="it-IT" b="1" i="1" dirty="0" err="1">
                <a:solidFill>
                  <a:prstClr val="black"/>
                </a:solidFill>
                <a:cs typeface="Times New Roman" panose="02020603050405020304" pitchFamily="18" charset="0"/>
              </a:rPr>
              <a:t> Medicago </a:t>
            </a:r>
          </a:p>
          <a:p>
            <a:pPr algn="ctr">
              <a:defRPr/>
            </a:pPr>
            <a:r>
              <a:rPr lang="en-GB" altLang="it-IT" b="1" i="1" dirty="0" err="1">
                <a:solidFill>
                  <a:prstClr val="black"/>
                </a:solidFill>
                <a:cs typeface="Times New Roman" panose="02020603050405020304" pitchFamily="18" charset="0"/>
              </a:rPr>
              <a:t>Sativa </a:t>
            </a:r>
          </a:p>
          <a:p>
            <a:pPr algn="ctr">
              <a:defRPr/>
            </a:pPr>
            <a:r>
              <a:rPr lang="en-GB" altLang="it-IT" b="1" dirty="0" err="1">
                <a:solidFill>
                  <a:prstClr val="black"/>
                </a:solidFill>
                <a:cs typeface="Times New Roman" panose="02020603050405020304" pitchFamily="18" charset="0"/>
              </a:rPr>
              <a:t>Surigheddu</a:t>
            </a:r>
            <a:endParaRPr lang="it-IT" altLang="it-IT" b="1" dirty="0">
              <a:solidFill>
                <a:prstClr val="black"/>
              </a:solidFill>
            </a:endParaRPr>
          </a:p>
        </p:txBody>
      </p:sp>
      <p:sp>
        <p:nvSpPr>
          <p:cNvPr id="15" name="Text Box 17"/>
          <p:cNvSpPr txBox="1">
            <a:spLocks noChangeArrowheads="1"/>
          </p:cNvSpPr>
          <p:nvPr/>
        </p:nvSpPr>
        <p:spPr bwMode="auto">
          <a:xfrm>
            <a:off x="2513012" y="5841876"/>
            <a:ext cx="23383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GB" altLang="it-IT" b="1" dirty="0">
                <a:solidFill>
                  <a:prstClr val="black"/>
                </a:solidFill>
              </a:rPr>
              <a:t>G2=</a:t>
            </a:r>
            <a:r>
              <a:rPr lang="en-GB" altLang="it-IT" b="1" i="1" dirty="0" err="1">
                <a:solidFill>
                  <a:prstClr val="black"/>
                </a:solidFill>
                <a:cs typeface="Times New Roman" panose="02020603050405020304" pitchFamily="18" charset="0"/>
              </a:rPr>
              <a:t> Dactylis </a:t>
            </a:r>
          </a:p>
          <a:p>
            <a:pPr algn="ctr">
              <a:defRPr/>
            </a:pPr>
            <a:r>
              <a:rPr lang="en-GB" altLang="it-IT" b="1" i="1" dirty="0" err="1">
                <a:solidFill>
                  <a:prstClr val="black"/>
                </a:solidFill>
                <a:cs typeface="Times New Roman" panose="02020603050405020304" pitchFamily="18" charset="0"/>
              </a:rPr>
              <a:t>glomerata</a:t>
            </a:r>
            <a:r>
              <a:rPr lang="en-GB" altLang="it-IT" b="1" dirty="0">
                <a:solidFill>
                  <a:prstClr val="black"/>
                </a:solidFill>
                <a:cs typeface="Times New Roman" panose="02020603050405020304" pitchFamily="18" charset="0"/>
              </a:rPr>
              <a:t> Currie</a:t>
            </a:r>
            <a:endParaRPr lang="it-IT" altLang="it-IT" b="1" i="1" dirty="0">
              <a:solidFill>
                <a:prstClr val="black"/>
              </a:solidFill>
              <a:cs typeface="Times New Roman" panose="02020603050405020304" pitchFamily="18" charset="0"/>
            </a:endParaRPr>
          </a:p>
        </p:txBody>
      </p:sp>
      <p:pic>
        <p:nvPicPr>
          <p:cNvPr id="16" name="Picture 18"/>
          <p:cNvPicPr>
            <a:picLocks noChangeAspect="1" noChangeArrowheads="1"/>
          </p:cNvPicPr>
          <p:nvPr/>
        </p:nvPicPr>
        <p:blipFill>
          <a:blip r:embed="rId7" cstate="screen">
            <a:extLst>
              <a:ext uri="{28A0092B-C50C-407E-A947-70E740481C1C}">
                <a14:useLocalDpi xmlns:a14="http://schemas.microsoft.com/office/drawing/2010/main"/>
              </a:ext>
            </a:extLst>
          </a:blip>
          <a:srcRect l="7863" r="39314"/>
          <a:stretch>
            <a:fillRect/>
          </a:stretch>
        </p:blipFill>
        <p:spPr bwMode="auto">
          <a:xfrm>
            <a:off x="4867274" y="3212976"/>
            <a:ext cx="1822450" cy="2590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19"/>
          <p:cNvSpPr txBox="1">
            <a:spLocks noChangeArrowheads="1"/>
          </p:cNvSpPr>
          <p:nvPr/>
        </p:nvSpPr>
        <p:spPr bwMode="auto">
          <a:xfrm>
            <a:off x="4673599" y="5849814"/>
            <a:ext cx="24066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GB" altLang="it-IT" b="1" baseline="-25000" dirty="0">
                <a:solidFill>
                  <a:prstClr val="black"/>
                </a:solidFill>
              </a:rPr>
              <a:t>L1=</a:t>
            </a:r>
            <a:r>
              <a:rPr lang="en-GB" altLang="it-IT" b="1" i="1" dirty="0" err="1">
                <a:solidFill>
                  <a:prstClr val="black"/>
                </a:solidFill>
                <a:cs typeface="Times New Roman" panose="02020603050405020304" pitchFamily="18" charset="0"/>
              </a:rPr>
              <a:t> Medicago</a:t>
            </a:r>
            <a:endParaRPr lang="en-GB" altLang="it-IT" b="1" i="1" dirty="0">
              <a:solidFill>
                <a:prstClr val="black"/>
              </a:solidFill>
              <a:cs typeface="Times New Roman" panose="02020603050405020304" pitchFamily="18" charset="0"/>
            </a:endParaRPr>
          </a:p>
          <a:p>
            <a:pPr algn="ctr">
              <a:defRPr/>
            </a:pPr>
            <a:r>
              <a:rPr lang="en-GB" altLang="it-IT" b="1" i="1" dirty="0" err="1">
                <a:solidFill>
                  <a:prstClr val="black"/>
                </a:solidFill>
                <a:cs typeface="Times New Roman" panose="02020603050405020304" pitchFamily="18" charset="0"/>
              </a:rPr>
              <a:t> polymorph </a:t>
            </a:r>
          </a:p>
          <a:p>
            <a:pPr algn="ctr">
              <a:defRPr/>
            </a:pPr>
            <a:r>
              <a:rPr lang="en-GB" altLang="it-IT" b="1" dirty="0" err="1">
                <a:solidFill>
                  <a:prstClr val="black"/>
                </a:solidFill>
                <a:cs typeface="Times New Roman" panose="02020603050405020304" pitchFamily="18" charset="0"/>
              </a:rPr>
              <a:t>Anglona</a:t>
            </a:r>
            <a:endParaRPr lang="it-IT" altLang="it-IT" b="1" i="1" dirty="0">
              <a:solidFill>
                <a:prstClr val="black"/>
              </a:solidFill>
              <a:cs typeface="Times New Roman" panose="02020603050405020304" pitchFamily="18" charset="0"/>
            </a:endParaRPr>
          </a:p>
        </p:txBody>
      </p:sp>
      <p:sp>
        <p:nvSpPr>
          <p:cNvPr id="18" name="Text Box 20"/>
          <p:cNvSpPr txBox="1">
            <a:spLocks noChangeArrowheads="1"/>
          </p:cNvSpPr>
          <p:nvPr/>
        </p:nvSpPr>
        <p:spPr bwMode="auto">
          <a:xfrm>
            <a:off x="136524" y="5841876"/>
            <a:ext cx="20177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GB" altLang="it-IT" b="1" dirty="0">
                <a:solidFill>
                  <a:prstClr val="black"/>
                </a:solidFill>
              </a:rPr>
              <a:t>G1=</a:t>
            </a:r>
            <a:r>
              <a:rPr lang="en-GB" altLang="it-IT" b="1" i="1" dirty="0" err="1">
                <a:solidFill>
                  <a:prstClr val="black"/>
                </a:solidFill>
                <a:cs typeface="Times New Roman" panose="02020603050405020304" pitchFamily="18" charset="0"/>
              </a:rPr>
              <a:t> Lolium </a:t>
            </a:r>
          </a:p>
          <a:p>
            <a:pPr algn="ctr">
              <a:defRPr/>
            </a:pPr>
            <a:r>
              <a:rPr lang="en-GB" altLang="it-IT" b="1" i="1" dirty="0" err="1">
                <a:solidFill>
                  <a:prstClr val="black"/>
                </a:solidFill>
                <a:cs typeface="Times New Roman" panose="02020603050405020304" pitchFamily="18" charset="0"/>
              </a:rPr>
              <a:t>rigidum</a:t>
            </a:r>
            <a:r>
              <a:rPr lang="en-GB" altLang="it-IT" b="1" dirty="0" err="1">
                <a:solidFill>
                  <a:prstClr val="black"/>
                </a:solidFill>
                <a:cs typeface="Times New Roman" panose="02020603050405020304" pitchFamily="18" charset="0"/>
              </a:rPr>
              <a:t> Nurra</a:t>
            </a:r>
            <a:endParaRPr lang="it-IT" altLang="it-IT" b="1" dirty="0">
              <a:solidFill>
                <a:prstClr val="black"/>
              </a:solidFill>
              <a:cs typeface="Times New Roman" panose="02020603050405020304" pitchFamily="18" charset="0"/>
            </a:endParaRPr>
          </a:p>
        </p:txBody>
      </p:sp>
      <p:sp>
        <p:nvSpPr>
          <p:cNvPr id="19" name="Text Box 21"/>
          <p:cNvSpPr txBox="1">
            <a:spLocks noChangeArrowheads="1"/>
          </p:cNvSpPr>
          <p:nvPr/>
        </p:nvSpPr>
        <p:spPr bwMode="auto">
          <a:xfrm>
            <a:off x="1879600" y="2781718"/>
            <a:ext cx="4503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altLang="it-IT" b="1" dirty="0">
                <a:solidFill>
                  <a:prstClr val="black"/>
                </a:solidFill>
              </a:rPr>
              <a:t>NATÜRLICHE SORTEN (Trockene </a:t>
            </a:r>
            <a:r>
              <a:rPr lang="it-IT" altLang="it-IT" b="1" dirty="0" err="1">
                <a:solidFill>
                  <a:prstClr val="black"/>
                </a:solidFill>
              </a:rPr>
              <a:t>mediterrane Mischung</a:t>
            </a:r>
            <a:r>
              <a:rPr lang="it-IT" altLang="it-IT" b="1" dirty="0">
                <a:solidFill>
                  <a:prstClr val="black"/>
                </a:solidFill>
              </a:rPr>
              <a:t>)</a:t>
            </a:r>
          </a:p>
        </p:txBody>
      </p:sp>
      <p:pic>
        <p:nvPicPr>
          <p:cNvPr id="20" name="Picture 2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31385" y="1485726"/>
            <a:ext cx="1026045" cy="13265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25"/>
          <p:cNvSpPr txBox="1">
            <a:spLocks noChangeArrowheads="1"/>
          </p:cNvSpPr>
          <p:nvPr/>
        </p:nvSpPr>
        <p:spPr bwMode="auto">
          <a:xfrm>
            <a:off x="431006" y="1155846"/>
            <a:ext cx="8388350" cy="336550"/>
          </a:xfrm>
          <a:prstGeom prst="rect">
            <a:avLst/>
          </a:prstGeom>
          <a:solidFill>
            <a:srgbClr val="E3E8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Arial" panose="020B0604020202020204" pitchFamily="34" charset="0"/>
              </a:defRPr>
            </a:lvl1pPr>
            <a:lvl2pPr marL="742950" indent="-285750">
              <a:buChar char="–"/>
              <a:defRPr sz="2800">
                <a:solidFill>
                  <a:schemeClr val="tx1"/>
                </a:solidFill>
                <a:latin typeface="Arial" panose="020B0604020202020204" pitchFamily="34" charset="0"/>
              </a:defRPr>
            </a:lvl2pPr>
            <a:lvl3pPr marL="1143000" indent="-228600">
              <a:buChar char="•"/>
              <a:defRPr sz="2400">
                <a:solidFill>
                  <a:schemeClr val="tx1"/>
                </a:solidFill>
                <a:latin typeface="Arial" panose="020B0604020202020204" pitchFamily="34" charset="0"/>
              </a:defRPr>
            </a:lvl3pPr>
            <a:lvl4pPr marL="1600200" indent="-228600">
              <a:buChar char="–"/>
              <a:defRPr sz="2000">
                <a:solidFill>
                  <a:schemeClr val="tx1"/>
                </a:solidFill>
                <a:latin typeface="Arial" panose="020B0604020202020204" pitchFamily="34" charset="0"/>
              </a:defRPr>
            </a:lvl4pPr>
            <a:lvl5pPr marL="2057400" indent="-2286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GB" altLang="it-IT" sz="1600" dirty="0">
                <a:solidFill>
                  <a:prstClr val="black"/>
                </a:solidFill>
                <a:latin typeface="Calibri"/>
              </a:rPr>
              <a:t>EU-Maßnahme COST 852 </a:t>
            </a:r>
            <a:r>
              <a:rPr lang="en-GB" altLang="it-IT" sz="1600" dirty="0" smtClean="0">
                <a:solidFill>
                  <a:prstClr val="black"/>
                </a:solidFill>
                <a:latin typeface="Calibri"/>
              </a:rPr>
              <a:t>“</a:t>
            </a:r>
            <a:r>
              <a:rPr lang="en-GB" altLang="it-IT" sz="1600" dirty="0" err="1" smtClean="0">
                <a:solidFill>
                  <a:prstClr val="black"/>
                </a:solidFill>
                <a:latin typeface="Calibri"/>
              </a:rPr>
              <a:t>Leguminosensysteme</a:t>
            </a:r>
            <a:r>
              <a:rPr lang="en-GB" altLang="it-IT" sz="1600" dirty="0" smtClean="0">
                <a:solidFill>
                  <a:prstClr val="black"/>
                </a:solidFill>
                <a:latin typeface="Calibri"/>
              </a:rPr>
              <a:t> </a:t>
            </a:r>
            <a:r>
              <a:rPr lang="en-GB" altLang="it-IT" sz="1600" dirty="0">
                <a:solidFill>
                  <a:prstClr val="black"/>
                </a:solidFill>
                <a:latin typeface="Calibri"/>
              </a:rPr>
              <a:t>für kontrastreiche Umgebungen".</a:t>
            </a:r>
          </a:p>
        </p:txBody>
      </p:sp>
      <p:sp>
        <p:nvSpPr>
          <p:cNvPr id="22" name="Text Box 90"/>
          <p:cNvSpPr txBox="1">
            <a:spLocks noChangeArrowheads="1"/>
          </p:cNvSpPr>
          <p:nvPr/>
        </p:nvSpPr>
        <p:spPr bwMode="auto">
          <a:xfrm>
            <a:off x="519856" y="606286"/>
            <a:ext cx="75597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it-IT" altLang="it-IT" b="1" dirty="0">
                <a:solidFill>
                  <a:prstClr val="black"/>
                </a:solidFill>
              </a:rPr>
              <a:t>Verwendung von </a:t>
            </a:r>
            <a:r>
              <a:rPr lang="it-IT" altLang="it-IT" b="1" dirty="0" err="1">
                <a:solidFill>
                  <a:prstClr val="black"/>
                </a:solidFill>
              </a:rPr>
              <a:t>Mischungen</a:t>
            </a:r>
            <a:r>
              <a:rPr lang="it-IT" altLang="it-IT" b="1" dirty="0">
                <a:solidFill>
                  <a:prstClr val="black"/>
                </a:solidFill>
              </a:rPr>
              <a:t> </a:t>
            </a:r>
            <a:r>
              <a:rPr lang="it-IT" altLang="it-IT" b="1" dirty="0" err="1">
                <a:solidFill>
                  <a:prstClr val="black"/>
                </a:solidFill>
              </a:rPr>
              <a:t>mit</a:t>
            </a:r>
            <a:r>
              <a:rPr lang="it-IT" altLang="it-IT" b="1" dirty="0">
                <a:solidFill>
                  <a:prstClr val="black"/>
                </a:solidFill>
              </a:rPr>
              <a:t> </a:t>
            </a:r>
            <a:r>
              <a:rPr lang="it-IT" altLang="it-IT" b="1" dirty="0" err="1">
                <a:solidFill>
                  <a:prstClr val="black"/>
                </a:solidFill>
              </a:rPr>
              <a:t>angepassten</a:t>
            </a:r>
            <a:r>
              <a:rPr lang="it-IT" altLang="it-IT" b="1" dirty="0">
                <a:solidFill>
                  <a:prstClr val="black"/>
                </a:solidFill>
              </a:rPr>
              <a:t>, </a:t>
            </a:r>
            <a:r>
              <a:rPr lang="it-IT" altLang="it-IT" b="1" dirty="0" err="1">
                <a:solidFill>
                  <a:prstClr val="black"/>
                </a:solidFill>
              </a:rPr>
              <a:t>einheimischen</a:t>
            </a:r>
            <a:r>
              <a:rPr lang="it-IT" altLang="it-IT" b="1" dirty="0">
                <a:solidFill>
                  <a:prstClr val="black"/>
                </a:solidFill>
              </a:rPr>
              <a:t> </a:t>
            </a:r>
            <a:r>
              <a:rPr lang="it-IT" altLang="it-IT" b="1" dirty="0" err="1">
                <a:solidFill>
                  <a:prstClr val="black"/>
                </a:solidFill>
              </a:rPr>
              <a:t>Gräsern</a:t>
            </a:r>
            <a:r>
              <a:rPr lang="it-IT" altLang="it-IT" b="1" dirty="0">
                <a:solidFill>
                  <a:prstClr val="black"/>
                </a:solidFill>
              </a:rPr>
              <a:t> und </a:t>
            </a:r>
            <a:r>
              <a:rPr lang="it-IT" altLang="it-IT" b="1" dirty="0" err="1">
                <a:solidFill>
                  <a:prstClr val="black"/>
                </a:solidFill>
              </a:rPr>
              <a:t>Leguminosen</a:t>
            </a:r>
            <a:endParaRPr lang="it-IT" altLang="it-IT" b="1" dirty="0">
              <a:solidFill>
                <a:prstClr val="black"/>
              </a:solidFill>
            </a:endParaRPr>
          </a:p>
        </p:txBody>
      </p:sp>
      <p:sp>
        <p:nvSpPr>
          <p:cNvPr id="23" name="Rettangolo 22"/>
          <p:cNvSpPr/>
          <p:nvPr/>
        </p:nvSpPr>
        <p:spPr>
          <a:xfrm>
            <a:off x="594628" y="73603"/>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2400" b="1" i="1" dirty="0" err="1">
                <a:solidFill>
                  <a:prstClr val="black"/>
                </a:solidFill>
              </a:rPr>
              <a:t>Praktiken</a:t>
            </a:r>
            <a:r>
              <a:rPr lang="it-IT" sz="2400" b="1" i="1" dirty="0">
                <a:solidFill>
                  <a:prstClr val="black"/>
                </a:solidFill>
              </a:rPr>
              <a:t> zur </a:t>
            </a:r>
            <a:r>
              <a:rPr lang="it-IT" sz="2400" b="1" i="1" dirty="0" err="1">
                <a:solidFill>
                  <a:prstClr val="black"/>
                </a:solidFill>
              </a:rPr>
              <a:t>Verbesserung</a:t>
            </a:r>
            <a:r>
              <a:rPr lang="it-IT" sz="2400" b="1" i="1" dirty="0">
                <a:solidFill>
                  <a:prstClr val="black"/>
                </a:solidFill>
              </a:rPr>
              <a:t> der </a:t>
            </a:r>
            <a:r>
              <a:rPr lang="it-IT" sz="2400" b="1" i="1" dirty="0" err="1">
                <a:solidFill>
                  <a:prstClr val="black"/>
                </a:solidFill>
              </a:rPr>
              <a:t>Graslands</a:t>
            </a:r>
            <a:endParaRPr lang="en-US" sz="2400" b="1" i="1" dirty="0">
              <a:solidFill>
                <a:prstClr val="black"/>
              </a:solidFill>
            </a:endParaRPr>
          </a:p>
        </p:txBody>
      </p:sp>
    </p:spTree>
    <p:extLst>
      <p:ext uri="{BB962C8B-B14F-4D97-AF65-F5344CB8AC3E}">
        <p14:creationId xmlns:p14="http://schemas.microsoft.com/office/powerpoint/2010/main" val="1908268552"/>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14"/>
          <p:cNvSpPr txBox="1">
            <a:spLocks noChangeArrowheads="1"/>
          </p:cNvSpPr>
          <p:nvPr/>
        </p:nvSpPr>
        <p:spPr bwMode="auto">
          <a:xfrm>
            <a:off x="142875" y="33759"/>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it-IT" altLang="it-IT" sz="2800" b="1" dirty="0" err="1" smtClean="0">
                <a:solidFill>
                  <a:prstClr val="black"/>
                </a:solidFill>
                <a:latin typeface="Calibri"/>
                <a:ea typeface="Verdana" panose="020B0604030504040204" pitchFamily="34" charset="0"/>
                <a:cs typeface="Verdana" panose="020B0604030504040204" pitchFamily="34" charset="0"/>
              </a:rPr>
              <a:t>Erweiterte</a:t>
            </a:r>
            <a:r>
              <a:rPr lang="it-IT" altLang="it-IT" sz="2800" b="1" dirty="0" smtClean="0">
                <a:solidFill>
                  <a:prstClr val="black"/>
                </a:solidFill>
                <a:latin typeface="Calibri"/>
                <a:ea typeface="Verdana" panose="020B0604030504040204" pitchFamily="34" charset="0"/>
                <a:cs typeface="Verdana" panose="020B0604030504040204" pitchFamily="34" charset="0"/>
              </a:rPr>
              <a:t> </a:t>
            </a:r>
            <a:r>
              <a:rPr lang="it-IT" altLang="it-IT" sz="2800" b="1" dirty="0" err="1" smtClean="0">
                <a:solidFill>
                  <a:prstClr val="black"/>
                </a:solidFill>
                <a:latin typeface="Calibri"/>
                <a:ea typeface="Verdana" panose="020B0604030504040204" pitchFamily="34" charset="0"/>
                <a:cs typeface="Verdana" panose="020B0604030504040204" pitchFamily="34" charset="0"/>
              </a:rPr>
              <a:t>Futterverfügbarkeit</a:t>
            </a:r>
            <a:endParaRPr lang="it-IT" altLang="it-IT" sz="2800" b="1" dirty="0">
              <a:solidFill>
                <a:prstClr val="black"/>
              </a:solidFill>
              <a:latin typeface="Calibri"/>
              <a:ea typeface="Verdana" panose="020B0604030504040204" pitchFamily="34" charset="0"/>
              <a:cs typeface="Verdana" panose="020B0604030504040204" pitchFamily="34" charset="0"/>
            </a:endParaRPr>
          </a:p>
        </p:txBody>
      </p:sp>
      <p:grpSp>
        <p:nvGrpSpPr>
          <p:cNvPr id="10" name="Group 25"/>
          <p:cNvGrpSpPr>
            <a:grpSpLocks/>
          </p:cNvGrpSpPr>
          <p:nvPr/>
        </p:nvGrpSpPr>
        <p:grpSpPr bwMode="auto">
          <a:xfrm>
            <a:off x="-1" y="630237"/>
            <a:ext cx="4714875" cy="3085931"/>
            <a:chOff x="0" y="397"/>
            <a:chExt cx="2928" cy="1878"/>
          </a:xfrm>
        </p:grpSpPr>
        <p:grpSp>
          <p:nvGrpSpPr>
            <p:cNvPr id="11" name="Group 15"/>
            <p:cNvGrpSpPr>
              <a:grpSpLocks/>
            </p:cNvGrpSpPr>
            <p:nvPr/>
          </p:nvGrpSpPr>
          <p:grpSpPr bwMode="auto">
            <a:xfrm>
              <a:off x="0" y="397"/>
              <a:ext cx="2928" cy="1878"/>
              <a:chOff x="0" y="397"/>
              <a:chExt cx="2928" cy="1878"/>
            </a:xfrm>
          </p:grpSpPr>
          <p:pic>
            <p:nvPicPr>
              <p:cNvPr id="1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97"/>
                <a:ext cx="2928" cy="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8"/>
              <p:cNvSpPr txBox="1">
                <a:spLocks noChangeArrowheads="1"/>
              </p:cNvSpPr>
              <p:nvPr/>
            </p:nvSpPr>
            <p:spPr bwMode="auto">
              <a:xfrm>
                <a:off x="839" y="436"/>
                <a:ext cx="106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it-IT" altLang="it-IT" sz="2400" b="1" dirty="0" err="1" smtClean="0">
                    <a:solidFill>
                      <a:prstClr val="white"/>
                    </a:solidFill>
                    <a:latin typeface="Calibri"/>
                    <a:ea typeface="Verdana" panose="020B0604030504040204" pitchFamily="34" charset="0"/>
                    <a:cs typeface="Verdana" panose="020B0604030504040204" pitchFamily="34" charset="0"/>
                  </a:rPr>
                  <a:t>Winter- Feb</a:t>
                </a:r>
                <a:endParaRPr lang="it-IT" altLang="it-IT" sz="2400" b="1" dirty="0" smtClean="0">
                  <a:solidFill>
                    <a:prstClr val="white"/>
                  </a:solidFill>
                  <a:latin typeface="Calibri"/>
                  <a:ea typeface="Verdana" panose="020B0604030504040204" pitchFamily="34" charset="0"/>
                  <a:cs typeface="Verdana" panose="020B0604030504040204" pitchFamily="34" charset="0"/>
                </a:endParaRPr>
              </a:p>
            </p:txBody>
          </p:sp>
        </p:grpSp>
        <p:sp>
          <p:nvSpPr>
            <p:cNvPr id="12" name="Text Box 20"/>
            <p:cNvSpPr txBox="1">
              <a:spLocks noChangeArrowheads="1"/>
            </p:cNvSpPr>
            <p:nvPr/>
          </p:nvSpPr>
          <p:spPr bwMode="auto">
            <a:xfrm>
              <a:off x="838" y="1810"/>
              <a:ext cx="109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it-IT" altLang="it-IT" sz="2400" b="1" dirty="0">
                  <a:solidFill>
                    <a:prstClr val="white"/>
                  </a:solidFill>
                  <a:latin typeface="Calibri"/>
                  <a:ea typeface="Verdana" panose="020B0604030504040204" pitchFamily="34" charset="0"/>
                  <a:cs typeface="Verdana" panose="020B0604030504040204" pitchFamily="34" charset="0"/>
                </a:rPr>
                <a:t>&gt; G1 </a:t>
              </a:r>
              <a:r>
                <a:rPr lang="it-IT" altLang="it-IT" sz="2400" b="1" dirty="0" smtClean="0">
                  <a:solidFill>
                    <a:prstClr val="white"/>
                  </a:solidFill>
                  <a:latin typeface="Calibri"/>
                  <a:ea typeface="Verdana" panose="020B0604030504040204" pitchFamily="34" charset="0"/>
                  <a:cs typeface="Verdana" panose="020B0604030504040204" pitchFamily="34" charset="0"/>
                </a:rPr>
                <a:t>und </a:t>
              </a:r>
              <a:r>
                <a:rPr lang="it-IT" altLang="it-IT" sz="2400" b="1" dirty="0">
                  <a:solidFill>
                    <a:prstClr val="white"/>
                  </a:solidFill>
                  <a:latin typeface="Calibri"/>
                  <a:ea typeface="Verdana" panose="020B0604030504040204" pitchFamily="34" charset="0"/>
                  <a:cs typeface="Verdana" panose="020B0604030504040204" pitchFamily="34" charset="0"/>
                </a:rPr>
                <a:t>G2</a:t>
              </a:r>
            </a:p>
          </p:txBody>
        </p:sp>
      </p:grpSp>
      <p:grpSp>
        <p:nvGrpSpPr>
          <p:cNvPr id="15" name="Group 26"/>
          <p:cNvGrpSpPr>
            <a:grpSpLocks/>
          </p:cNvGrpSpPr>
          <p:nvPr/>
        </p:nvGrpSpPr>
        <p:grpSpPr bwMode="auto">
          <a:xfrm>
            <a:off x="4499992" y="630238"/>
            <a:ext cx="4644008" cy="3073400"/>
            <a:chOff x="2916" y="397"/>
            <a:chExt cx="2844" cy="1890"/>
          </a:xfrm>
        </p:grpSpPr>
        <p:grpSp>
          <p:nvGrpSpPr>
            <p:cNvPr id="16" name="Group 16"/>
            <p:cNvGrpSpPr>
              <a:grpSpLocks/>
            </p:cNvGrpSpPr>
            <p:nvPr/>
          </p:nvGrpSpPr>
          <p:grpSpPr bwMode="auto">
            <a:xfrm>
              <a:off x="2916" y="397"/>
              <a:ext cx="2844" cy="1890"/>
              <a:chOff x="2916" y="397"/>
              <a:chExt cx="2844" cy="1890"/>
            </a:xfrm>
          </p:grpSpPr>
          <p:pic>
            <p:nvPicPr>
              <p:cNvPr id="1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16" y="397"/>
                <a:ext cx="2844" cy="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9"/>
              <p:cNvSpPr txBox="1">
                <a:spLocks noChangeArrowheads="1"/>
              </p:cNvSpPr>
              <p:nvPr/>
            </p:nvSpPr>
            <p:spPr bwMode="auto">
              <a:xfrm>
                <a:off x="3878" y="436"/>
                <a:ext cx="108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it-IT" altLang="it-IT" sz="2400" b="1" dirty="0" smtClean="0">
                    <a:solidFill>
                      <a:prstClr val="white"/>
                    </a:solidFill>
                    <a:latin typeface="Calibri"/>
                    <a:ea typeface="Verdana" panose="020B0604030504040204" pitchFamily="34" charset="0"/>
                    <a:cs typeface="Verdana" panose="020B0604030504040204" pitchFamily="34" charset="0"/>
                  </a:rPr>
                  <a:t>Frühling - </a:t>
                </a:r>
                <a:r>
                  <a:rPr lang="it-IT" altLang="it-IT" sz="2400" b="1" dirty="0" err="1" smtClean="0">
                    <a:solidFill>
                      <a:prstClr val="white"/>
                    </a:solidFill>
                    <a:latin typeface="Calibri"/>
                    <a:ea typeface="Verdana" panose="020B0604030504040204" pitchFamily="34" charset="0"/>
                    <a:cs typeface="Verdana" panose="020B0604030504040204" pitchFamily="34" charset="0"/>
                  </a:rPr>
                  <a:t>Mai</a:t>
                </a:r>
                <a:endParaRPr lang="it-IT" altLang="it-IT" sz="2400" b="1" dirty="0" smtClean="0">
                  <a:solidFill>
                    <a:prstClr val="white"/>
                  </a:solidFill>
                  <a:latin typeface="Calibri"/>
                  <a:ea typeface="Verdana" panose="020B0604030504040204" pitchFamily="34" charset="0"/>
                  <a:cs typeface="Verdana" panose="020B0604030504040204" pitchFamily="34" charset="0"/>
                </a:endParaRPr>
              </a:p>
            </p:txBody>
          </p:sp>
        </p:grpSp>
        <p:sp>
          <p:nvSpPr>
            <p:cNvPr id="17" name="Text Box 21"/>
            <p:cNvSpPr txBox="1">
              <a:spLocks noChangeArrowheads="1"/>
            </p:cNvSpPr>
            <p:nvPr/>
          </p:nvSpPr>
          <p:spPr bwMode="auto">
            <a:xfrm>
              <a:off x="3708" y="1810"/>
              <a:ext cx="109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it-IT" altLang="it-IT" sz="2400" b="1" dirty="0">
                  <a:solidFill>
                    <a:prstClr val="white"/>
                  </a:solidFill>
                  <a:latin typeface="Calibri"/>
                  <a:ea typeface="Verdana" panose="020B0604030504040204" pitchFamily="34" charset="0"/>
                  <a:cs typeface="Verdana" panose="020B0604030504040204" pitchFamily="34" charset="0"/>
                </a:rPr>
                <a:t>&gt; Alle </a:t>
              </a:r>
              <a:r>
                <a:rPr lang="it-IT" altLang="it-IT" sz="2400" b="1" dirty="0" err="1">
                  <a:solidFill>
                    <a:prstClr val="white"/>
                  </a:solidFill>
                  <a:latin typeface="Calibri"/>
                  <a:ea typeface="Verdana" panose="020B0604030504040204" pitchFamily="34" charset="0"/>
                  <a:cs typeface="Verdana" panose="020B0604030504040204" pitchFamily="34" charset="0"/>
                </a:rPr>
                <a:t>Arten</a:t>
              </a:r>
              <a:endParaRPr lang="it-IT" altLang="it-IT" sz="2400" b="1" dirty="0">
                <a:solidFill>
                  <a:prstClr val="white"/>
                </a:solidFill>
                <a:latin typeface="Calibri"/>
                <a:ea typeface="Verdana" panose="020B0604030504040204" pitchFamily="34" charset="0"/>
                <a:cs typeface="Verdana" panose="020B0604030504040204" pitchFamily="34" charset="0"/>
              </a:endParaRPr>
            </a:p>
          </p:txBody>
        </p:sp>
      </p:grpSp>
      <p:grpSp>
        <p:nvGrpSpPr>
          <p:cNvPr id="20" name="Group 29"/>
          <p:cNvGrpSpPr>
            <a:grpSpLocks/>
          </p:cNvGrpSpPr>
          <p:nvPr/>
        </p:nvGrpSpPr>
        <p:grpSpPr bwMode="auto">
          <a:xfrm>
            <a:off x="-2" y="3704684"/>
            <a:ext cx="4714875" cy="3169216"/>
            <a:chOff x="0" y="2333"/>
            <a:chExt cx="2928" cy="1914"/>
          </a:xfrm>
        </p:grpSpPr>
        <p:grpSp>
          <p:nvGrpSpPr>
            <p:cNvPr id="21" name="Group 17"/>
            <p:cNvGrpSpPr>
              <a:grpSpLocks/>
            </p:cNvGrpSpPr>
            <p:nvPr/>
          </p:nvGrpSpPr>
          <p:grpSpPr bwMode="auto">
            <a:xfrm>
              <a:off x="0" y="2333"/>
              <a:ext cx="2928" cy="1914"/>
              <a:chOff x="0" y="2333"/>
              <a:chExt cx="2928" cy="1914"/>
            </a:xfrm>
          </p:grpSpPr>
          <p:pic>
            <p:nvPicPr>
              <p:cNvPr id="2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333"/>
                <a:ext cx="2928" cy="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10"/>
              <p:cNvSpPr txBox="1">
                <a:spLocks noChangeArrowheads="1"/>
              </p:cNvSpPr>
              <p:nvPr/>
            </p:nvSpPr>
            <p:spPr bwMode="auto">
              <a:xfrm>
                <a:off x="952" y="2464"/>
                <a:ext cx="1188"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it-IT" altLang="it-IT" sz="2400" b="1" dirty="0" err="1" smtClean="0">
                    <a:solidFill>
                      <a:prstClr val="white"/>
                    </a:solidFill>
                    <a:latin typeface="Calibri"/>
                    <a:ea typeface="Verdana" panose="020B0604030504040204" pitchFamily="34" charset="0"/>
                    <a:cs typeface="Verdana" panose="020B0604030504040204" pitchFamily="34" charset="0"/>
                  </a:rPr>
                  <a:t>Sommer- Juli</a:t>
                </a:r>
                <a:endParaRPr lang="it-IT" altLang="it-IT" sz="2400" b="1" dirty="0" smtClean="0">
                  <a:solidFill>
                    <a:prstClr val="white"/>
                  </a:solidFill>
                  <a:latin typeface="Calibri"/>
                  <a:ea typeface="Verdana" panose="020B0604030504040204" pitchFamily="34" charset="0"/>
                  <a:cs typeface="Verdana" panose="020B0604030504040204" pitchFamily="34" charset="0"/>
                </a:endParaRPr>
              </a:p>
            </p:txBody>
          </p:sp>
        </p:grpSp>
        <p:sp>
          <p:nvSpPr>
            <p:cNvPr id="22" name="Text Box 22"/>
            <p:cNvSpPr txBox="1">
              <a:spLocks noChangeArrowheads="1"/>
            </p:cNvSpPr>
            <p:nvPr/>
          </p:nvSpPr>
          <p:spPr bwMode="auto">
            <a:xfrm>
              <a:off x="1215" y="3838"/>
              <a:ext cx="604"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it-IT" altLang="it-IT" sz="2400" b="1" dirty="0">
                  <a:solidFill>
                    <a:prstClr val="white"/>
                  </a:solidFill>
                  <a:latin typeface="Verdana" panose="020B0604030504040204" pitchFamily="34" charset="0"/>
                  <a:ea typeface="Verdana" panose="020B0604030504040204" pitchFamily="34" charset="0"/>
                  <a:cs typeface="Verdana" panose="020B0604030504040204" pitchFamily="34" charset="0"/>
                </a:rPr>
                <a:t>&gt; L2</a:t>
              </a:r>
            </a:p>
          </p:txBody>
        </p:sp>
      </p:grpSp>
      <p:grpSp>
        <p:nvGrpSpPr>
          <p:cNvPr id="25" name="Group 28"/>
          <p:cNvGrpSpPr>
            <a:grpSpLocks/>
          </p:cNvGrpSpPr>
          <p:nvPr/>
        </p:nvGrpSpPr>
        <p:grpSpPr bwMode="auto">
          <a:xfrm>
            <a:off x="4621613" y="3716168"/>
            <a:ext cx="4558283" cy="3169097"/>
            <a:chOff x="1585" y="1500"/>
            <a:chExt cx="2736" cy="1926"/>
          </a:xfrm>
        </p:grpSpPr>
        <p:grpSp>
          <p:nvGrpSpPr>
            <p:cNvPr id="26" name="Group 19"/>
            <p:cNvGrpSpPr>
              <a:grpSpLocks/>
            </p:cNvGrpSpPr>
            <p:nvPr/>
          </p:nvGrpSpPr>
          <p:grpSpPr bwMode="auto">
            <a:xfrm>
              <a:off x="1585" y="1500"/>
              <a:ext cx="2736" cy="1926"/>
              <a:chOff x="1585" y="1500"/>
              <a:chExt cx="2736" cy="1926"/>
            </a:xfrm>
          </p:grpSpPr>
          <p:pic>
            <p:nvPicPr>
              <p:cNvPr id="28"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85" y="1500"/>
                <a:ext cx="2736" cy="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13"/>
              <p:cNvSpPr txBox="1">
                <a:spLocks noChangeArrowheads="1"/>
              </p:cNvSpPr>
              <p:nvPr/>
            </p:nvSpPr>
            <p:spPr bwMode="auto">
              <a:xfrm>
                <a:off x="2121" y="1557"/>
                <a:ext cx="1140"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r>
                  <a:rPr lang="it-IT" altLang="it-IT" sz="2400" b="1" dirty="0" err="1" smtClean="0">
                    <a:solidFill>
                      <a:prstClr val="white"/>
                    </a:solidFill>
                    <a:latin typeface="Calibri"/>
                    <a:ea typeface="Verdana" panose="020B0604030504040204" pitchFamily="34" charset="0"/>
                    <a:cs typeface="Verdana" panose="020B0604030504040204" pitchFamily="34" charset="0"/>
                  </a:rPr>
                  <a:t>Herbst- Nov.</a:t>
                </a:r>
                <a:endParaRPr lang="it-IT" altLang="it-IT" sz="2400" b="1" dirty="0" smtClean="0">
                  <a:solidFill>
                    <a:prstClr val="white"/>
                  </a:solidFill>
                  <a:latin typeface="Calibri"/>
                  <a:ea typeface="Verdana" panose="020B0604030504040204" pitchFamily="34" charset="0"/>
                  <a:cs typeface="Verdana" panose="020B0604030504040204" pitchFamily="34" charset="0"/>
                </a:endParaRPr>
              </a:p>
            </p:txBody>
          </p:sp>
        </p:grpSp>
        <p:sp>
          <p:nvSpPr>
            <p:cNvPr id="27" name="Text Box 24"/>
            <p:cNvSpPr txBox="1">
              <a:spLocks noChangeArrowheads="1"/>
            </p:cNvSpPr>
            <p:nvPr/>
          </p:nvSpPr>
          <p:spPr bwMode="auto">
            <a:xfrm>
              <a:off x="2608" y="2931"/>
              <a:ext cx="6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it-IT" altLang="it-IT" sz="2400" b="1" dirty="0">
                  <a:solidFill>
                    <a:prstClr val="white"/>
                  </a:solidFill>
                  <a:latin typeface="Verdana" panose="020B0604030504040204" pitchFamily="34" charset="0"/>
                  <a:ea typeface="Verdana" panose="020B0604030504040204" pitchFamily="34" charset="0"/>
                  <a:cs typeface="Verdana" panose="020B0604030504040204" pitchFamily="34" charset="0"/>
                </a:rPr>
                <a:t>&gt; G2</a:t>
              </a:r>
            </a:p>
          </p:txBody>
        </p:sp>
      </p:grpSp>
    </p:spTree>
    <p:extLst>
      <p:ext uri="{BB962C8B-B14F-4D97-AF65-F5344CB8AC3E}">
        <p14:creationId xmlns:p14="http://schemas.microsoft.com/office/powerpoint/2010/main" val="4890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r="46693" b="5867"/>
          <a:stretch>
            <a:fillRect/>
          </a:stretch>
        </p:blipFill>
        <p:spPr bwMode="auto">
          <a:xfrm>
            <a:off x="184495" y="1412776"/>
            <a:ext cx="6025361" cy="529506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a:solidFill>
              <a:schemeClr val="bg2"/>
            </a:solidFill>
            <a:miter lim="800000"/>
            <a:headEnd/>
            <a:tailEnd/>
          </a:ln>
          <a:effectLst/>
          <a:extLst/>
        </p:spPr>
      </p:pic>
      <p:sp>
        <p:nvSpPr>
          <p:cNvPr id="10" name="CasellaDiTesto 9"/>
          <p:cNvSpPr txBox="1"/>
          <p:nvPr/>
        </p:nvSpPr>
        <p:spPr>
          <a:xfrm>
            <a:off x="6209856" y="4244009"/>
            <a:ext cx="2808312" cy="1200329"/>
          </a:xfrm>
          <a:prstGeom prst="rect">
            <a:avLst/>
          </a:prstGeom>
          <a:noFill/>
        </p:spPr>
        <p:txBody>
          <a:bodyPr wrap="square" rtlCol="0">
            <a:spAutoFit/>
          </a:bodyPr>
          <a:lstStyle/>
          <a:p>
            <a:pPr>
              <a:defRPr/>
            </a:pPr>
            <a:r>
              <a:rPr lang="it-IT" b="1" dirty="0">
                <a:solidFill>
                  <a:prstClr val="black"/>
                </a:solidFill>
              </a:rPr>
              <a:t>G1, G2 = </a:t>
            </a:r>
            <a:r>
              <a:rPr lang="it-IT" b="1" dirty="0" err="1">
                <a:solidFill>
                  <a:prstClr val="black"/>
                </a:solidFill>
              </a:rPr>
              <a:t>Gras</a:t>
            </a:r>
            <a:endParaRPr lang="it-IT" b="1" dirty="0">
              <a:solidFill>
                <a:prstClr val="black"/>
              </a:solidFill>
            </a:endParaRPr>
          </a:p>
          <a:p>
            <a:pPr>
              <a:defRPr/>
            </a:pPr>
            <a:r>
              <a:rPr lang="it-IT" b="1" dirty="0">
                <a:solidFill>
                  <a:prstClr val="black"/>
                </a:solidFill>
              </a:rPr>
              <a:t>L1, L2 = Leguminose</a:t>
            </a:r>
          </a:p>
          <a:p>
            <a:pPr>
              <a:defRPr/>
            </a:pPr>
            <a:r>
              <a:rPr lang="it-IT" b="1" dirty="0">
                <a:solidFill>
                  <a:prstClr val="black"/>
                </a:solidFill>
              </a:rPr>
              <a:t>1= schnell </a:t>
            </a:r>
            <a:r>
              <a:rPr lang="it-IT" b="1" dirty="0" err="1">
                <a:solidFill>
                  <a:prstClr val="black"/>
                </a:solidFill>
              </a:rPr>
              <a:t>etablierte Arten</a:t>
            </a:r>
            <a:endParaRPr lang="it-IT" b="1" dirty="0">
              <a:solidFill>
                <a:prstClr val="black"/>
              </a:solidFill>
            </a:endParaRPr>
          </a:p>
          <a:p>
            <a:pPr>
              <a:defRPr/>
            </a:pPr>
            <a:r>
              <a:rPr lang="it-IT" b="1" dirty="0">
                <a:solidFill>
                  <a:prstClr val="black"/>
                </a:solidFill>
              </a:rPr>
              <a:t>2=Langsam </a:t>
            </a:r>
            <a:r>
              <a:rPr lang="it-IT" b="1" dirty="0" err="1">
                <a:solidFill>
                  <a:prstClr val="black"/>
                </a:solidFill>
              </a:rPr>
              <a:t>etablierende Arten</a:t>
            </a:r>
            <a:endParaRPr lang="en-US" b="1" dirty="0">
              <a:solidFill>
                <a:prstClr val="black"/>
              </a:solidFill>
            </a:endParaRPr>
          </a:p>
        </p:txBody>
      </p:sp>
      <p:sp>
        <p:nvSpPr>
          <p:cNvPr id="11" name="CasellaDiTesto 10"/>
          <p:cNvSpPr txBox="1"/>
          <p:nvPr/>
        </p:nvSpPr>
        <p:spPr>
          <a:xfrm>
            <a:off x="202824" y="807095"/>
            <a:ext cx="8833672" cy="369332"/>
          </a:xfrm>
          <a:prstGeom prst="rect">
            <a:avLst/>
          </a:prstGeom>
          <a:noFill/>
        </p:spPr>
        <p:txBody>
          <a:bodyPr wrap="square" rtlCol="0">
            <a:spAutoFit/>
          </a:bodyPr>
          <a:lstStyle/>
          <a:p>
            <a:pPr algn="ctr">
              <a:defRPr/>
            </a:pPr>
            <a:r>
              <a:rPr lang="it-IT" b="1" dirty="0" err="1">
                <a:solidFill>
                  <a:prstClr val="black"/>
                </a:solidFill>
              </a:rPr>
              <a:t>Verbesserung</a:t>
            </a:r>
            <a:r>
              <a:rPr lang="it-IT" b="1" dirty="0">
                <a:solidFill>
                  <a:prstClr val="black"/>
                </a:solidFill>
              </a:rPr>
              <a:t> der </a:t>
            </a:r>
            <a:r>
              <a:rPr lang="it-IT" b="1" dirty="0" err="1">
                <a:solidFill>
                  <a:prstClr val="black"/>
                </a:solidFill>
              </a:rPr>
              <a:t>Futterqualität</a:t>
            </a:r>
            <a:r>
              <a:rPr lang="it-IT" b="1" dirty="0">
                <a:solidFill>
                  <a:prstClr val="black"/>
                </a:solidFill>
              </a:rPr>
              <a:t> </a:t>
            </a:r>
            <a:r>
              <a:rPr lang="it-IT" b="1" dirty="0" err="1">
                <a:solidFill>
                  <a:prstClr val="black"/>
                </a:solidFill>
              </a:rPr>
              <a:t>durch</a:t>
            </a:r>
            <a:r>
              <a:rPr lang="it-IT" b="1" dirty="0">
                <a:solidFill>
                  <a:prstClr val="black"/>
                </a:solidFill>
              </a:rPr>
              <a:t> den </a:t>
            </a:r>
            <a:r>
              <a:rPr lang="it-IT" b="1" dirty="0" err="1">
                <a:solidFill>
                  <a:prstClr val="black"/>
                </a:solidFill>
              </a:rPr>
              <a:t>Einsatz</a:t>
            </a:r>
            <a:r>
              <a:rPr lang="it-IT" b="1" dirty="0">
                <a:solidFill>
                  <a:prstClr val="black"/>
                </a:solidFill>
              </a:rPr>
              <a:t> von </a:t>
            </a:r>
            <a:r>
              <a:rPr lang="it-IT" b="1" dirty="0" err="1">
                <a:solidFill>
                  <a:prstClr val="black"/>
                </a:solidFill>
              </a:rPr>
              <a:t>Mischungen</a:t>
            </a:r>
            <a:r>
              <a:rPr lang="it-IT" b="1" dirty="0">
                <a:solidFill>
                  <a:prstClr val="black"/>
                </a:solidFill>
              </a:rPr>
              <a:t> </a:t>
            </a:r>
            <a:r>
              <a:rPr lang="it-IT" b="1" dirty="0" err="1">
                <a:solidFill>
                  <a:prstClr val="black"/>
                </a:solidFill>
              </a:rPr>
              <a:t>mit</a:t>
            </a:r>
            <a:r>
              <a:rPr lang="it-IT" b="1" dirty="0">
                <a:solidFill>
                  <a:prstClr val="black"/>
                </a:solidFill>
              </a:rPr>
              <a:t> </a:t>
            </a:r>
            <a:r>
              <a:rPr lang="it-IT" b="1" dirty="0" err="1">
                <a:solidFill>
                  <a:prstClr val="black"/>
                </a:solidFill>
              </a:rPr>
              <a:t>nativen</a:t>
            </a:r>
            <a:r>
              <a:rPr lang="it-IT" b="1" dirty="0">
                <a:solidFill>
                  <a:prstClr val="black"/>
                </a:solidFill>
              </a:rPr>
              <a:t> Arten</a:t>
            </a:r>
            <a:endParaRPr lang="en-US" b="1" dirty="0">
              <a:solidFill>
                <a:prstClr val="black"/>
              </a:solidFill>
            </a:endParaRPr>
          </a:p>
        </p:txBody>
      </p:sp>
      <p:sp>
        <p:nvSpPr>
          <p:cNvPr id="12" name="CasellaDiTesto 11"/>
          <p:cNvSpPr txBox="1"/>
          <p:nvPr/>
        </p:nvSpPr>
        <p:spPr>
          <a:xfrm>
            <a:off x="479198" y="1150916"/>
            <a:ext cx="5265993" cy="338554"/>
          </a:xfrm>
          <a:prstGeom prst="rect">
            <a:avLst/>
          </a:prstGeom>
          <a:noFill/>
        </p:spPr>
        <p:txBody>
          <a:bodyPr wrap="square" rtlCol="0">
            <a:spAutoFit/>
          </a:bodyPr>
          <a:lstStyle/>
          <a:p>
            <a:pPr>
              <a:defRPr/>
            </a:pPr>
            <a:r>
              <a:rPr lang="it-IT" sz="1600" b="1" dirty="0" err="1">
                <a:solidFill>
                  <a:prstClr val="black"/>
                </a:solidFill>
              </a:rPr>
              <a:t>Durchschnittliche Werte</a:t>
            </a:r>
            <a:r>
              <a:rPr lang="it-IT" sz="1600" b="1" dirty="0">
                <a:solidFill>
                  <a:prstClr val="black"/>
                </a:solidFill>
              </a:rPr>
              <a:t> von 5 </a:t>
            </a:r>
            <a:r>
              <a:rPr lang="it-IT" sz="1600" b="1" dirty="0" err="1">
                <a:solidFill>
                  <a:prstClr val="black"/>
                </a:solidFill>
              </a:rPr>
              <a:t>Ernten im Laufe</a:t>
            </a:r>
            <a:r>
              <a:rPr lang="it-IT" sz="1600" b="1" dirty="0">
                <a:solidFill>
                  <a:prstClr val="black"/>
                </a:solidFill>
              </a:rPr>
              <a:t> des </a:t>
            </a:r>
            <a:r>
              <a:rPr lang="it-IT" sz="1600" b="1" dirty="0" err="1">
                <a:solidFill>
                  <a:prstClr val="black"/>
                </a:solidFill>
              </a:rPr>
              <a:t>Jahres</a:t>
            </a:r>
            <a:endParaRPr lang="it-IT" sz="1600" b="1" dirty="0">
              <a:solidFill>
                <a:prstClr val="black"/>
              </a:solidFill>
            </a:endParaRPr>
          </a:p>
        </p:txBody>
      </p:sp>
      <p:sp>
        <p:nvSpPr>
          <p:cNvPr id="13" name="Rettangolo 12"/>
          <p:cNvSpPr/>
          <p:nvPr/>
        </p:nvSpPr>
        <p:spPr>
          <a:xfrm>
            <a:off x="125963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2400" b="1" i="1" dirty="0" err="1">
                <a:solidFill>
                  <a:prstClr val="black"/>
                </a:solidFill>
              </a:rPr>
              <a:t>Praktiken</a:t>
            </a:r>
            <a:r>
              <a:rPr lang="it-IT" sz="2400" b="1" i="1" dirty="0">
                <a:solidFill>
                  <a:prstClr val="black"/>
                </a:solidFill>
              </a:rPr>
              <a:t> zur </a:t>
            </a:r>
            <a:r>
              <a:rPr lang="it-IT" sz="2400" b="1" i="1" dirty="0" err="1">
                <a:solidFill>
                  <a:prstClr val="black"/>
                </a:solidFill>
              </a:rPr>
              <a:t>Verbesserung</a:t>
            </a:r>
            <a:r>
              <a:rPr lang="it-IT" sz="2400" b="1" i="1" dirty="0">
                <a:solidFill>
                  <a:prstClr val="black"/>
                </a:solidFill>
              </a:rPr>
              <a:t> der </a:t>
            </a:r>
            <a:r>
              <a:rPr lang="it-IT" sz="2400" b="1" i="1" dirty="0" err="1">
                <a:solidFill>
                  <a:prstClr val="black"/>
                </a:solidFill>
              </a:rPr>
              <a:t>Graslands</a:t>
            </a:r>
            <a:endParaRPr lang="en-US" sz="2400" b="1" i="1" dirty="0">
              <a:solidFill>
                <a:prstClr val="black"/>
              </a:solidFill>
            </a:endParaRPr>
          </a:p>
        </p:txBody>
      </p:sp>
      <p:sp>
        <p:nvSpPr>
          <p:cNvPr id="14" name="CasellaDiTesto 13"/>
          <p:cNvSpPr txBox="1"/>
          <p:nvPr/>
        </p:nvSpPr>
        <p:spPr>
          <a:xfrm>
            <a:off x="6300192" y="6307734"/>
            <a:ext cx="2736304" cy="369332"/>
          </a:xfrm>
          <a:prstGeom prst="rect">
            <a:avLst/>
          </a:prstGeom>
          <a:noFill/>
        </p:spPr>
        <p:txBody>
          <a:bodyPr wrap="square" rtlCol="0">
            <a:spAutoFit/>
          </a:bodyPr>
          <a:lstStyle/>
          <a:p>
            <a:pPr>
              <a:defRPr/>
            </a:pPr>
            <a:r>
              <a:rPr lang="it-IT" b="1" dirty="0">
                <a:solidFill>
                  <a:prstClr val="black"/>
                </a:solidFill>
              </a:rPr>
              <a:t>Maltoni et al. (2007)</a:t>
            </a:r>
            <a:endParaRPr lang="en-US" b="1" dirty="0">
              <a:solidFill>
                <a:prstClr val="black"/>
              </a:solidFill>
            </a:endParaRPr>
          </a:p>
        </p:txBody>
      </p:sp>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67168" y="1844824"/>
            <a:ext cx="2651000" cy="1988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650964"/>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PSN000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595138"/>
            <a:ext cx="83058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381000" y="574625"/>
            <a:ext cx="8305800" cy="1538883"/>
          </a:xfrm>
          <a:prstGeom prst="rect">
            <a:avLst/>
          </a:prstGeom>
          <a:solidFill>
            <a:srgbClr val="000000"/>
          </a:solidFill>
          <a:ln>
            <a:noFill/>
          </a:ln>
          <a:effectLst/>
          <a:extLs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it-IT" sz="3400" u="sng" dirty="0">
                <a:solidFill>
                  <a:prstClr val="white"/>
                </a:solidFill>
                <a:latin typeface="Calibri"/>
              </a:rPr>
              <a:t>Saatgutimpfung</a:t>
            </a:r>
            <a:r>
              <a:rPr lang="pt-PT" altLang="it-IT" sz="3400" dirty="0">
                <a:solidFill>
                  <a:prstClr val="white"/>
                </a:solidFill>
                <a:latin typeface="Calibri"/>
              </a:rPr>
              <a:t>:</a:t>
            </a:r>
            <a:r>
              <a:rPr lang="pt-PT" altLang="it-IT" sz="2000" dirty="0">
                <a:solidFill>
                  <a:prstClr val="white"/>
                </a:solidFill>
                <a:latin typeface="Calibri"/>
              </a:rPr>
              <a:t> Vor der Aussaat können die Samen jeder </a:t>
            </a:r>
            <a:r>
              <a:rPr lang="pt-PT" altLang="it-IT" sz="2000" dirty="0" smtClean="0">
                <a:solidFill>
                  <a:prstClr val="white"/>
                </a:solidFill>
                <a:latin typeface="Calibri"/>
              </a:rPr>
              <a:t>Leguminosenarat mit </a:t>
            </a:r>
            <a:r>
              <a:rPr lang="pt-PT" altLang="it-IT" sz="2000" dirty="0">
                <a:solidFill>
                  <a:prstClr val="white"/>
                </a:solidFill>
                <a:latin typeface="Calibri"/>
              </a:rPr>
              <a:t>spezifischen und hochwirksamen </a:t>
            </a:r>
            <a:r>
              <a:rPr lang="pt-PT" altLang="it-IT" sz="2000" dirty="0" smtClean="0">
                <a:solidFill>
                  <a:prstClr val="white"/>
                </a:solidFill>
                <a:latin typeface="Calibri"/>
              </a:rPr>
              <a:t>Rhizobiumstämmen </a:t>
            </a:r>
            <a:r>
              <a:rPr lang="pt-PT" altLang="it-IT" sz="2000" dirty="0">
                <a:solidFill>
                  <a:prstClr val="white"/>
                </a:solidFill>
                <a:latin typeface="Calibri"/>
              </a:rPr>
              <a:t>geimpft werden, um die symbiotische N-Fixierung zu verbessern, </a:t>
            </a:r>
            <a:r>
              <a:rPr lang="pt-PT" altLang="it-IT" sz="2000" dirty="0" smtClean="0">
                <a:solidFill>
                  <a:prstClr val="white"/>
                </a:solidFill>
                <a:latin typeface="Calibri"/>
              </a:rPr>
              <a:t>sodass Stickstoff nicht mehr extern zugeführt werden muss.</a:t>
            </a:r>
            <a:endParaRPr lang="pt-PT" altLang="it-IT" sz="2000" dirty="0">
              <a:solidFill>
                <a:prstClr val="white"/>
              </a:solidFill>
              <a:latin typeface="Calibri"/>
            </a:endParaRPr>
          </a:p>
        </p:txBody>
      </p:sp>
      <p:sp>
        <p:nvSpPr>
          <p:cNvPr id="8" name="Rettangolo 7"/>
          <p:cNvSpPr/>
          <p:nvPr/>
        </p:nvSpPr>
        <p:spPr>
          <a:xfrm>
            <a:off x="125963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3200" b="1" i="1" dirty="0" err="1">
                <a:solidFill>
                  <a:prstClr val="black"/>
                </a:solidFill>
              </a:rPr>
              <a:t>Aussaat</a:t>
            </a:r>
            <a:r>
              <a:rPr lang="it-IT" sz="3200" b="1" i="1" dirty="0">
                <a:solidFill>
                  <a:prstClr val="black"/>
                </a:solidFill>
              </a:rPr>
              <a:t> und Management</a:t>
            </a:r>
            <a:endParaRPr lang="en-US" sz="3200" b="1" i="1" dirty="0">
              <a:solidFill>
                <a:prstClr val="black"/>
              </a:solidFill>
            </a:endParaRPr>
          </a:p>
        </p:txBody>
      </p:sp>
    </p:spTree>
    <p:extLst>
      <p:ext uri="{BB962C8B-B14F-4D97-AF65-F5344CB8AC3E}">
        <p14:creationId xmlns:p14="http://schemas.microsoft.com/office/powerpoint/2010/main" val="127541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15639" y="152400"/>
            <a:ext cx="6439227" cy="532953"/>
          </a:xfrm>
        </p:spPr>
        <p:txBody>
          <a:bodyPr/>
          <a:lstStyle/>
          <a:p>
            <a:r>
              <a:rPr lang="en-US" altLang="sv-SE" sz="2400" dirty="0">
                <a:solidFill>
                  <a:prstClr val="black"/>
                </a:solidFill>
                <a:latin typeface="Calibri"/>
                <a:ea typeface="+mn-ea"/>
                <a:cs typeface="+mn-cs"/>
              </a:rPr>
              <a:t>Dauer der Vegetationszeit in Europa</a:t>
            </a:r>
            <a:endParaRPr lang="es-ES" dirty="0"/>
          </a:p>
        </p:txBody>
      </p:sp>
      <p:sp>
        <p:nvSpPr>
          <p:cNvPr id="6" name="textruta 2"/>
          <p:cNvSpPr txBox="1">
            <a:spLocks noChangeArrowheads="1"/>
          </p:cNvSpPr>
          <p:nvPr/>
        </p:nvSpPr>
        <p:spPr bwMode="auto">
          <a:xfrm>
            <a:off x="5393167" y="1707695"/>
            <a:ext cx="35291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hangingPunct="1">
              <a:spcBef>
                <a:spcPct val="0"/>
              </a:spcBef>
              <a:buFontTx/>
              <a:buNone/>
              <a:defRPr/>
            </a:pPr>
            <a:r>
              <a:rPr lang="en-US" altLang="sv-SE" sz="2400" b="1" dirty="0">
                <a:solidFill>
                  <a:prstClr val="black"/>
                </a:solidFill>
              </a:rPr>
              <a:t>Dauer der Vegetationszeit, Tage &gt;5°C</a:t>
            </a:r>
          </a:p>
        </p:txBody>
      </p:sp>
      <p:sp>
        <p:nvSpPr>
          <p:cNvPr id="7" name="TextBox 1"/>
          <p:cNvSpPr txBox="1"/>
          <p:nvPr/>
        </p:nvSpPr>
        <p:spPr>
          <a:xfrm>
            <a:off x="5393168" y="3470487"/>
            <a:ext cx="3750832" cy="646331"/>
          </a:xfrm>
          <a:prstGeom prst="rect">
            <a:avLst/>
          </a:prstGeom>
          <a:noFill/>
        </p:spPr>
        <p:txBody>
          <a:bodyPr wrap="square" rtlCol="0">
            <a:spAutoFit/>
          </a:bodyPr>
          <a:lstStyle/>
          <a:p>
            <a:pPr defTabSz="457200">
              <a:defRPr/>
            </a:pPr>
            <a:r>
              <a:rPr lang="en-US" altLang="sv-SE" dirty="0">
                <a:solidFill>
                  <a:prstClr val="black"/>
                </a:solidFill>
              </a:rPr>
              <a:t>Diese Bedingungen führen dazu, dass einige Arten besser </a:t>
            </a:r>
            <a:r>
              <a:rPr lang="en-US" altLang="sv-SE" dirty="0" err="1">
                <a:solidFill>
                  <a:prstClr val="black"/>
                </a:solidFill>
              </a:rPr>
              <a:t>angepasst</a:t>
            </a:r>
            <a:r>
              <a:rPr lang="en-US" altLang="sv-SE" dirty="0">
                <a:solidFill>
                  <a:prstClr val="black"/>
                </a:solidFill>
              </a:rPr>
              <a:t> </a:t>
            </a:r>
            <a:r>
              <a:rPr lang="en-US" altLang="sv-SE" dirty="0" err="1">
                <a:solidFill>
                  <a:prstClr val="black"/>
                </a:solidFill>
              </a:rPr>
              <a:t>werden</a:t>
            </a:r>
            <a:endParaRPr lang="en-US" dirty="0">
              <a:solidFill>
                <a:prstClr val="black"/>
              </a:solidFill>
            </a:endParaRPr>
          </a:p>
        </p:txBody>
      </p:sp>
      <p:grpSp>
        <p:nvGrpSpPr>
          <p:cNvPr id="11" name="Grupp 10"/>
          <p:cNvGrpSpPr/>
          <p:nvPr/>
        </p:nvGrpSpPr>
        <p:grpSpPr>
          <a:xfrm>
            <a:off x="565813" y="1129852"/>
            <a:ext cx="4491200" cy="5289487"/>
            <a:chOff x="565813" y="1129852"/>
            <a:chExt cx="4491200" cy="5289487"/>
          </a:xfrm>
        </p:grpSpPr>
        <p:grpSp>
          <p:nvGrpSpPr>
            <p:cNvPr id="9" name="Grupp 8"/>
            <p:cNvGrpSpPr/>
            <p:nvPr/>
          </p:nvGrpSpPr>
          <p:grpSpPr>
            <a:xfrm>
              <a:off x="565813" y="1129852"/>
              <a:ext cx="4491200" cy="5289487"/>
              <a:chOff x="556288" y="1618746"/>
              <a:chExt cx="4174930" cy="4800592"/>
            </a:xfrm>
          </p:grpSpPr>
          <p:pic>
            <p:nvPicPr>
              <p:cNvPr id="5" name="Bild 1" descr="Macintosh HD:Users:larso:Desktop:EurVegpLängdPik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288" y="1721966"/>
                <a:ext cx="4174930" cy="469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ruta 7"/>
              <p:cNvSpPr txBox="1"/>
              <p:nvPr/>
            </p:nvSpPr>
            <p:spPr>
              <a:xfrm>
                <a:off x="556288" y="1618746"/>
                <a:ext cx="2223429" cy="586592"/>
              </a:xfrm>
              <a:prstGeom prst="rect">
                <a:avLst/>
              </a:prstGeom>
              <a:solidFill>
                <a:schemeClr val="bg1"/>
              </a:solidFill>
            </p:spPr>
            <p:txBody>
              <a:bodyPr wrap="square" rtlCol="0">
                <a:spAutoFit/>
              </a:bodyPr>
              <a:lstStyle/>
              <a:p>
                <a:pPr defTabSz="457200">
                  <a:defRPr/>
                </a:pPr>
                <a:endParaRPr lang="sv-SE" dirty="0">
                  <a:solidFill>
                    <a:prstClr val="black"/>
                  </a:solidFill>
                </a:endParaRPr>
              </a:p>
              <a:p>
                <a:pPr defTabSz="457200">
                  <a:defRPr/>
                </a:pPr>
                <a:endParaRPr lang="sv-SE" dirty="0">
                  <a:solidFill>
                    <a:prstClr val="black"/>
                  </a:solidFill>
                </a:endParaRPr>
              </a:p>
            </p:txBody>
          </p:sp>
        </p:grpSp>
        <p:sp>
          <p:nvSpPr>
            <p:cNvPr id="4" name="textruta 3"/>
            <p:cNvSpPr txBox="1"/>
            <p:nvPr/>
          </p:nvSpPr>
          <p:spPr>
            <a:xfrm>
              <a:off x="1381125" y="3324225"/>
              <a:ext cx="200025" cy="285750"/>
            </a:xfrm>
            <a:prstGeom prst="rect">
              <a:avLst/>
            </a:prstGeom>
            <a:solidFill>
              <a:schemeClr val="bg1"/>
            </a:solidFill>
          </p:spPr>
          <p:txBody>
            <a:bodyPr wrap="square" rtlCol="0">
              <a:spAutoFit/>
            </a:bodyPr>
            <a:lstStyle/>
            <a:p>
              <a:pPr defTabSz="457200">
                <a:defRPr/>
              </a:pPr>
              <a:endParaRPr lang="sv-SE" dirty="0">
                <a:solidFill>
                  <a:prstClr val="black"/>
                </a:solidFill>
              </a:endParaRPr>
            </a:p>
          </p:txBody>
        </p:sp>
        <p:sp>
          <p:nvSpPr>
            <p:cNvPr id="10" name="textruta 9"/>
            <p:cNvSpPr txBox="1"/>
            <p:nvPr/>
          </p:nvSpPr>
          <p:spPr>
            <a:xfrm>
              <a:off x="2528887" y="3789277"/>
              <a:ext cx="166688" cy="142875"/>
            </a:xfrm>
            <a:prstGeom prst="rect">
              <a:avLst/>
            </a:prstGeom>
            <a:solidFill>
              <a:schemeClr val="bg1"/>
            </a:solidFill>
          </p:spPr>
          <p:txBody>
            <a:bodyPr wrap="square" rtlCol="0">
              <a:spAutoFit/>
            </a:bodyPr>
            <a:lstStyle/>
            <a:p>
              <a:pPr defTabSz="457200">
                <a:defRPr/>
              </a:pPr>
              <a:endParaRPr lang="sv-SE" dirty="0">
                <a:solidFill>
                  <a:prstClr val="black"/>
                </a:solidFill>
              </a:endParaRPr>
            </a:p>
          </p:txBody>
        </p:sp>
      </p:grpSp>
      <p:sp>
        <p:nvSpPr>
          <p:cNvPr id="3" name="Afgeronde rechthoek 2"/>
          <p:cNvSpPr/>
          <p:nvPr/>
        </p:nvSpPr>
        <p:spPr>
          <a:xfrm>
            <a:off x="515639" y="1129852"/>
            <a:ext cx="4826382" cy="5484079"/>
          </a:xfrm>
          <a:prstGeom prst="round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nl-NL">
              <a:solidFill>
                <a:prstClr val="white"/>
              </a:solidFill>
            </a:endParaRPr>
          </a:p>
        </p:txBody>
      </p:sp>
    </p:spTree>
    <p:extLst>
      <p:ext uri="{BB962C8B-B14F-4D97-AF65-F5344CB8AC3E}">
        <p14:creationId xmlns:p14="http://schemas.microsoft.com/office/powerpoint/2010/main" val="3549828125"/>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m 85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131763"/>
            <a:ext cx="8815388"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50825" y="115888"/>
            <a:ext cx="8815388" cy="584775"/>
          </a:xfrm>
          <a:prstGeom prst="rect">
            <a:avLst/>
          </a:prstGeom>
          <a:solidFill>
            <a:srgbClr val="663300"/>
          </a:solidFill>
          <a:ln>
            <a:noFill/>
          </a:ln>
          <a:effectLst/>
          <a:extLs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it-IT" b="1" i="1" dirty="0">
                <a:solidFill>
                  <a:prstClr val="white"/>
                </a:solidFill>
                <a:latin typeface="Calibri"/>
              </a:rPr>
              <a:t>Nährstoffmanagement</a:t>
            </a:r>
          </a:p>
        </p:txBody>
      </p:sp>
      <p:sp>
        <p:nvSpPr>
          <p:cNvPr id="8" name="Text Box 4"/>
          <p:cNvSpPr txBox="1">
            <a:spLocks noChangeArrowheads="1"/>
          </p:cNvSpPr>
          <p:nvPr/>
        </p:nvSpPr>
        <p:spPr bwMode="auto">
          <a:xfrm>
            <a:off x="242353" y="3989427"/>
            <a:ext cx="8815387" cy="2740025"/>
          </a:xfrm>
          <a:prstGeom prst="rect">
            <a:avLst/>
          </a:prstGeom>
          <a:solidFill>
            <a:srgbClr val="6633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95300" indent="-495300">
              <a:defRPr sz="3200" b="1">
                <a:solidFill>
                  <a:schemeClr val="tx1"/>
                </a:solidFill>
                <a:latin typeface="Times New Roman" pitchFamily="18" charset="0"/>
              </a:defRPr>
            </a:lvl1pPr>
            <a:lvl2pPr marL="952500" indent="-495300">
              <a:defRPr sz="3200" b="1">
                <a:solidFill>
                  <a:schemeClr val="tx1"/>
                </a:solidFill>
                <a:latin typeface="Times New Roman" pitchFamily="18" charset="0"/>
              </a:defRPr>
            </a:lvl2pPr>
            <a:lvl3pPr marL="1409700" indent="-495300">
              <a:defRPr sz="3200" b="1">
                <a:solidFill>
                  <a:schemeClr val="tx1"/>
                </a:solidFill>
                <a:latin typeface="Times New Roman" pitchFamily="18" charset="0"/>
              </a:defRPr>
            </a:lvl3pPr>
            <a:lvl4pPr marL="1866900" indent="-495300">
              <a:defRPr sz="3200" b="1">
                <a:solidFill>
                  <a:schemeClr val="tx1"/>
                </a:solidFill>
                <a:latin typeface="Times New Roman" pitchFamily="18" charset="0"/>
              </a:defRPr>
            </a:lvl4pPr>
            <a:lvl5pPr marL="2324100" indent="-495300">
              <a:defRPr sz="3200" b="1">
                <a:solidFill>
                  <a:schemeClr val="tx1"/>
                </a:solidFill>
                <a:latin typeface="Times New Roman" pitchFamily="18" charset="0"/>
              </a:defRPr>
            </a:lvl5pPr>
            <a:lvl6pPr marL="2781300" indent="-495300" eaLnBrk="0" fontAlgn="base" hangingPunct="0">
              <a:spcBef>
                <a:spcPct val="20000"/>
              </a:spcBef>
              <a:spcAft>
                <a:spcPct val="0"/>
              </a:spcAft>
              <a:defRPr sz="3200" b="1">
                <a:solidFill>
                  <a:schemeClr val="tx1"/>
                </a:solidFill>
                <a:latin typeface="Times New Roman" pitchFamily="18" charset="0"/>
              </a:defRPr>
            </a:lvl6pPr>
            <a:lvl7pPr marL="3238500" indent="-495300" eaLnBrk="0" fontAlgn="base" hangingPunct="0">
              <a:spcBef>
                <a:spcPct val="20000"/>
              </a:spcBef>
              <a:spcAft>
                <a:spcPct val="0"/>
              </a:spcAft>
              <a:defRPr sz="3200" b="1">
                <a:solidFill>
                  <a:schemeClr val="tx1"/>
                </a:solidFill>
                <a:latin typeface="Times New Roman" pitchFamily="18" charset="0"/>
              </a:defRPr>
            </a:lvl7pPr>
            <a:lvl8pPr marL="3695700" indent="-495300" eaLnBrk="0" fontAlgn="base" hangingPunct="0">
              <a:spcBef>
                <a:spcPct val="20000"/>
              </a:spcBef>
              <a:spcAft>
                <a:spcPct val="0"/>
              </a:spcAft>
              <a:defRPr sz="3200" b="1">
                <a:solidFill>
                  <a:schemeClr val="tx1"/>
                </a:solidFill>
                <a:latin typeface="Times New Roman" pitchFamily="18" charset="0"/>
              </a:defRPr>
            </a:lvl8pPr>
            <a:lvl9pPr marL="4152900" indent="-495300" eaLnBrk="0" fontAlgn="base" hangingPunct="0">
              <a:spcBef>
                <a:spcPct val="20000"/>
              </a:spcBef>
              <a:spcAft>
                <a:spcPct val="0"/>
              </a:spcAft>
              <a:defRPr sz="3200" b="1">
                <a:solidFill>
                  <a:schemeClr val="tx1"/>
                </a:solidFill>
                <a:latin typeface="Times New Roman" pitchFamily="18" charset="0"/>
              </a:defRPr>
            </a:lvl9pPr>
          </a:lstStyle>
          <a:p>
            <a:pPr>
              <a:spcBef>
                <a:spcPct val="50000"/>
              </a:spcBef>
              <a:defRPr/>
            </a:pPr>
            <a:r>
              <a:rPr lang="pt-PT" altLang="it-IT" sz="2800" dirty="0" smtClean="0">
                <a:solidFill>
                  <a:prstClr val="white"/>
                </a:solidFill>
                <a:latin typeface="Calibri"/>
              </a:rPr>
              <a:t>Weiden mit Leguminosen sind </a:t>
            </a:r>
            <a:r>
              <a:rPr lang="pt-PT" altLang="it-IT" sz="2800" dirty="0" smtClean="0">
                <a:solidFill>
                  <a:srgbClr val="00CCFF"/>
                </a:solidFill>
                <a:latin typeface="Calibri"/>
              </a:rPr>
              <a:t>N</a:t>
            </a:r>
            <a:r>
              <a:rPr lang="pt-PT" altLang="it-IT" sz="2800" dirty="0" smtClean="0">
                <a:solidFill>
                  <a:prstClr val="white"/>
                </a:solidFill>
                <a:latin typeface="Calibri"/>
              </a:rPr>
              <a:t> autark, erfordern aber eine angemessene Anwendung anderer Makronährstoffe, insbesondere </a:t>
            </a:r>
            <a:r>
              <a:rPr lang="pt-PT" altLang="it-IT" sz="2800" dirty="0" smtClean="0">
                <a:solidFill>
                  <a:srgbClr val="FF3300"/>
                </a:solidFill>
                <a:latin typeface="Calibri"/>
              </a:rPr>
              <a:t>P </a:t>
            </a:r>
            <a:r>
              <a:rPr lang="pt-PT" altLang="it-IT" sz="2800" dirty="0" smtClean="0">
                <a:solidFill>
                  <a:prstClr val="white"/>
                </a:solidFill>
                <a:latin typeface="Calibri"/>
              </a:rPr>
              <a:t>(bei der Etablierung und einmal jährlich) und bei Bedarf auch andere Makro- (</a:t>
            </a:r>
            <a:r>
              <a:rPr lang="pt-PT" altLang="it-IT" sz="2800" dirty="0" smtClean="0">
                <a:solidFill>
                  <a:srgbClr val="FFFF00"/>
                </a:solidFill>
                <a:latin typeface="Calibri"/>
              </a:rPr>
              <a:t>K</a:t>
            </a:r>
            <a:r>
              <a:rPr lang="pt-PT" altLang="it-IT" sz="2800" dirty="0" smtClean="0">
                <a:solidFill>
                  <a:prstClr val="white"/>
                </a:solidFill>
                <a:latin typeface="Calibri"/>
              </a:rPr>
              <a:t>, Ca, S, Mg) oder Mikronährstoffe (Mo, B, Zn, Cu, Fe, Co).</a:t>
            </a:r>
          </a:p>
        </p:txBody>
      </p:sp>
    </p:spTree>
    <p:extLst>
      <p:ext uri="{BB962C8B-B14F-4D97-AF65-F5344CB8AC3E}">
        <p14:creationId xmlns:p14="http://schemas.microsoft.com/office/powerpoint/2010/main" val="15499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Imagem 354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443309"/>
            <a:ext cx="4267200" cy="3200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Imagem 258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43309"/>
            <a:ext cx="4267200" cy="3200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304800" y="3099881"/>
            <a:ext cx="8534400" cy="1200329"/>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pt-PT" altLang="it-IT" dirty="0">
                <a:solidFill>
                  <a:prstClr val="white"/>
                </a:solidFill>
              </a:rPr>
              <a:t>Früh im Herbst (ideale Bodentemperatur &gt;16º C), </a:t>
            </a:r>
          </a:p>
          <a:p>
            <a:pPr>
              <a:spcBef>
                <a:spcPct val="50000"/>
              </a:spcBef>
              <a:defRPr/>
            </a:pPr>
            <a:r>
              <a:rPr lang="pt-PT" altLang="it-IT" dirty="0">
                <a:solidFill>
                  <a:prstClr val="white"/>
                </a:solidFill>
              </a:rPr>
              <a:t>über ein oberflächlich vorbereitetes Saatbett (minimale Bodenbearbeitung)</a:t>
            </a:r>
          </a:p>
          <a:p>
            <a:pPr>
              <a:spcBef>
                <a:spcPct val="50000"/>
              </a:spcBef>
              <a:defRPr/>
            </a:pPr>
            <a:r>
              <a:rPr lang="pt-PT" altLang="it-IT" dirty="0">
                <a:solidFill>
                  <a:prstClr val="white"/>
                </a:solidFill>
              </a:rPr>
              <a:t> </a:t>
            </a:r>
            <a:endParaRPr lang="pt-PT" altLang="it-IT" dirty="0">
              <a:solidFill>
                <a:prstClr val="white"/>
              </a:solidFill>
              <a:effectLst>
                <a:outerShdw blurRad="38100" dist="38100" dir="2700000" algn="tl">
                  <a:srgbClr val="000000"/>
                </a:outerShdw>
              </a:effectLst>
            </a:endParaRPr>
          </a:p>
        </p:txBody>
      </p:sp>
      <p:pic>
        <p:nvPicPr>
          <p:cNvPr id="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4075509"/>
            <a:ext cx="4249737" cy="2809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4046934"/>
            <a:ext cx="4321175" cy="28368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ttangolo 10"/>
          <p:cNvSpPr/>
          <p:nvPr/>
        </p:nvSpPr>
        <p:spPr>
          <a:xfrm>
            <a:off x="971600" y="-9939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3200" b="1" i="1" dirty="0" err="1">
                <a:solidFill>
                  <a:prstClr val="black"/>
                </a:solidFill>
              </a:rPr>
              <a:t>Aussaat</a:t>
            </a:r>
            <a:endParaRPr lang="en-US" sz="3200" b="1" i="1" dirty="0">
              <a:solidFill>
                <a:prstClr val="black"/>
              </a:solidFill>
            </a:endParaRPr>
          </a:p>
        </p:txBody>
      </p:sp>
    </p:spTree>
    <p:extLst>
      <p:ext uri="{BB962C8B-B14F-4D97-AF65-F5344CB8AC3E}">
        <p14:creationId xmlns:p14="http://schemas.microsoft.com/office/powerpoint/2010/main" val="275751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476250"/>
            <a:ext cx="4351337" cy="295275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descr="Imagem 665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171450"/>
            <a:ext cx="4343400" cy="32575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381000" y="2721114"/>
            <a:ext cx="4267200" cy="738664"/>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defRPr/>
            </a:pPr>
            <a:r>
              <a:rPr lang="pt-PT" altLang="it-IT" sz="1400" dirty="0">
                <a:solidFill>
                  <a:prstClr val="white"/>
                </a:solidFill>
                <a:latin typeface="Calibri"/>
                <a:cs typeface="Times New Roman" pitchFamily="18" charset="0"/>
              </a:rPr>
              <a:t>Weiden während des ganzen Jahres mit angepasster Besatzdichte, die an die aktuellen Erträge angepasst </a:t>
            </a:r>
            <a:r>
              <a:rPr lang="pt-PT" altLang="it-IT" sz="1400" dirty="0" smtClean="0">
                <a:solidFill>
                  <a:prstClr val="white"/>
                </a:solidFill>
                <a:latin typeface="Calibri"/>
                <a:cs typeface="Times New Roman" pitchFamily="18" charset="0"/>
              </a:rPr>
              <a:t>ist, </a:t>
            </a:r>
            <a:r>
              <a:rPr lang="pt-PT" altLang="it-IT" sz="1400" dirty="0">
                <a:solidFill>
                  <a:prstClr val="white"/>
                </a:solidFill>
                <a:latin typeface="Calibri"/>
                <a:cs typeface="Times New Roman" pitchFamily="18" charset="0"/>
              </a:rPr>
              <a:t>bestocken.</a:t>
            </a:r>
          </a:p>
        </p:txBody>
      </p:sp>
      <p:sp>
        <p:nvSpPr>
          <p:cNvPr id="9" name="Text Box 10"/>
          <p:cNvSpPr txBox="1">
            <a:spLocks noChangeArrowheads="1"/>
          </p:cNvSpPr>
          <p:nvPr/>
        </p:nvSpPr>
        <p:spPr bwMode="auto">
          <a:xfrm>
            <a:off x="342900" y="0"/>
            <a:ext cx="8610600" cy="584775"/>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pt-PT" altLang="it-IT" sz="3200" b="1" i="1" dirty="0">
                <a:solidFill>
                  <a:prstClr val="white"/>
                </a:solidFill>
              </a:rPr>
              <a:t>Weidemanagement</a:t>
            </a:r>
          </a:p>
        </p:txBody>
      </p:sp>
      <p:sp>
        <p:nvSpPr>
          <p:cNvPr id="10" name="Text Box 7"/>
          <p:cNvSpPr txBox="1">
            <a:spLocks noChangeArrowheads="1"/>
          </p:cNvSpPr>
          <p:nvPr/>
        </p:nvSpPr>
        <p:spPr bwMode="auto">
          <a:xfrm>
            <a:off x="5029200" y="2522676"/>
            <a:ext cx="3657600" cy="646331"/>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it-IT" sz="1800" dirty="0" smtClean="0">
                <a:solidFill>
                  <a:prstClr val="white"/>
                </a:solidFill>
                <a:latin typeface="Calibri"/>
              </a:rPr>
              <a:t>Im Frühjahr Selbstaussaat ermöglichen</a:t>
            </a:r>
          </a:p>
        </p:txBody>
      </p:sp>
      <p:pic>
        <p:nvPicPr>
          <p:cNvPr id="11" name="Picture 13" descr="P SECO (1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29000"/>
            <a:ext cx="4267200" cy="3200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4" descr="DSCF332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8200" y="3429000"/>
            <a:ext cx="4343400" cy="32131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5"/>
          <p:cNvSpPr txBox="1">
            <a:spLocks noChangeArrowheads="1"/>
          </p:cNvSpPr>
          <p:nvPr/>
        </p:nvSpPr>
        <p:spPr bwMode="auto">
          <a:xfrm>
            <a:off x="609600" y="6172200"/>
            <a:ext cx="3657600" cy="396875"/>
          </a:xfrm>
          <a:prstGeom prst="rect">
            <a:avLst/>
          </a:prstGeom>
          <a:solidFill>
            <a:srgbClr val="6633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it-IT" sz="2000" dirty="0" smtClean="0">
                <a:solidFill>
                  <a:prstClr val="white"/>
                </a:solidFill>
                <a:latin typeface="Calibri"/>
              </a:rPr>
              <a:t>Tiefe Beweidung im Sommer</a:t>
            </a:r>
          </a:p>
        </p:txBody>
      </p:sp>
      <p:sp>
        <p:nvSpPr>
          <p:cNvPr id="14" name="Text Box 16"/>
          <p:cNvSpPr txBox="1">
            <a:spLocks noChangeArrowheads="1"/>
          </p:cNvSpPr>
          <p:nvPr/>
        </p:nvSpPr>
        <p:spPr bwMode="auto">
          <a:xfrm>
            <a:off x="5105400" y="5943600"/>
            <a:ext cx="3657600" cy="701675"/>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it-IT" sz="2000" dirty="0" smtClean="0">
                <a:solidFill>
                  <a:prstClr val="white"/>
                </a:solidFill>
                <a:latin typeface="Calibri"/>
              </a:rPr>
              <a:t>Natürliche Regeneration nach den Herbstregenfällen</a:t>
            </a:r>
          </a:p>
        </p:txBody>
      </p:sp>
    </p:spTree>
    <p:extLst>
      <p:ext uri="{BB962C8B-B14F-4D97-AF65-F5344CB8AC3E}">
        <p14:creationId xmlns:p14="http://schemas.microsoft.com/office/powerpoint/2010/main" val="40470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10" grpId="0" animBg="1" autoUpdateAnimBg="0"/>
      <p:bldP spid="13" grpId="0" animBg="1" autoUpdateAnimBg="0"/>
      <p:bldP spid="14" grpId="0" animBg="1" autoUpdateAnimBg="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968" y="2420888"/>
            <a:ext cx="8218488" cy="3408380"/>
          </a:xfrm>
        </p:spPr>
        <p:txBody>
          <a:bodyPr/>
          <a:lstStyle/>
          <a:p>
            <a:pPr marL="0" indent="0" algn="ctr">
              <a:buNone/>
            </a:pPr>
            <a:r>
              <a:rPr lang="it-IT" sz="5400" dirty="0" err="1" smtClean="0"/>
              <a:t>Grasland</a:t>
            </a:r>
            <a:r>
              <a:rPr lang="it-IT" sz="5400" dirty="0" smtClean="0"/>
              <a:t> in den </a:t>
            </a:r>
            <a:r>
              <a:rPr lang="it-IT" sz="5400" dirty="0" err="1" smtClean="0"/>
              <a:t>italienischen Alpen</a:t>
            </a:r>
            <a:endParaRPr lang="it-IT" sz="5400" dirty="0"/>
          </a:p>
        </p:txBody>
      </p:sp>
    </p:spTree>
    <p:extLst>
      <p:ext uri="{BB962C8B-B14F-4D97-AF65-F5344CB8AC3E}">
        <p14:creationId xmlns:p14="http://schemas.microsoft.com/office/powerpoint/2010/main" val="417120521"/>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6" name="Text Box 3">
            <a:extLst>
              <a:ext uri="{FF2B5EF4-FFF2-40B4-BE49-F238E27FC236}">
                <a16:creationId xmlns:a16="http://schemas.microsoft.com/office/drawing/2014/main" id="{28738422-1339-421F-BBA2-E7750BBFF683}"/>
              </a:ext>
            </a:extLst>
          </p:cNvPr>
          <p:cNvSpPr txBox="1">
            <a:spLocks noChangeArrowheads="1"/>
          </p:cNvSpPr>
          <p:nvPr/>
        </p:nvSpPr>
        <p:spPr bwMode="auto">
          <a:xfrm>
            <a:off x="502250" y="6453336"/>
            <a:ext cx="3822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600" dirty="0">
                <a:solidFill>
                  <a:prstClr val="black"/>
                </a:solidFill>
                <a:latin typeface="Verdana" panose="020B0604030504040204" pitchFamily="34" charset="0"/>
              </a:rPr>
              <a:t>Quelle: Peratoner </a:t>
            </a:r>
            <a:r>
              <a:rPr lang="en-GB" altLang="en-US" sz="1600" i="1" dirty="0">
                <a:solidFill>
                  <a:prstClr val="black"/>
                </a:solidFill>
                <a:latin typeface="Verdana" panose="020B0604030504040204" pitchFamily="34" charset="0"/>
              </a:rPr>
              <a:t>et al.</a:t>
            </a:r>
            <a:r>
              <a:rPr lang="en-GB" altLang="en-US" sz="1600" dirty="0">
                <a:solidFill>
                  <a:prstClr val="black"/>
                </a:solidFill>
                <a:latin typeface="Verdana" panose="020B0604030504040204" pitchFamily="34" charset="0"/>
              </a:rPr>
              <a:t> 2011 (mod.)</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Futtergebiete in Südtirol</a:t>
            </a:r>
          </a:p>
        </p:txBody>
      </p:sp>
      <p:sp>
        <p:nvSpPr>
          <p:cNvPr id="8" name="Freeform 3">
            <a:extLst>
              <a:ext uri="{FF2B5EF4-FFF2-40B4-BE49-F238E27FC236}">
                <a16:creationId xmlns:a16="http://schemas.microsoft.com/office/drawing/2014/main" id="{4DB0A510-1DCB-4A26-A7BB-5B402BF8E65F}"/>
              </a:ext>
            </a:extLst>
          </p:cNvPr>
          <p:cNvSpPr>
            <a:spLocks/>
          </p:cNvSpPr>
          <p:nvPr/>
        </p:nvSpPr>
        <p:spPr bwMode="auto">
          <a:xfrm>
            <a:off x="4711700" y="2489200"/>
            <a:ext cx="569913" cy="1265238"/>
          </a:xfrm>
          <a:custGeom>
            <a:avLst/>
            <a:gdLst>
              <a:gd name="T0" fmla="*/ 2147483646 w 63"/>
              <a:gd name="T1" fmla="*/ 2147483646 h 140"/>
              <a:gd name="T2" fmla="*/ 0 w 63"/>
              <a:gd name="T3" fmla="*/ 2147483646 h 140"/>
              <a:gd name="T4" fmla="*/ 0 w 63"/>
              <a:gd name="T5" fmla="*/ 2147483646 h 140"/>
              <a:gd name="T6" fmla="*/ 0 w 63"/>
              <a:gd name="T7" fmla="*/ 2147483646 h 140"/>
              <a:gd name="T8" fmla="*/ 2147483646 w 63"/>
              <a:gd name="T9" fmla="*/ 2147483646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40">
                <a:moveTo>
                  <a:pt x="63" y="15"/>
                </a:moveTo>
                <a:cubicBezTo>
                  <a:pt x="43" y="6"/>
                  <a:pt x="22" y="1"/>
                  <a:pt x="0" y="1"/>
                </a:cubicBezTo>
                <a:cubicBezTo>
                  <a:pt x="0" y="0"/>
                  <a:pt x="0" y="1"/>
                  <a:pt x="0" y="1"/>
                </a:cubicBezTo>
                <a:lnTo>
                  <a:pt x="0" y="140"/>
                </a:lnTo>
                <a:lnTo>
                  <a:pt x="63" y="15"/>
                </a:lnTo>
                <a:close/>
              </a:path>
            </a:pathLst>
          </a:custGeom>
          <a:solidFill>
            <a:srgbClr val="808000"/>
          </a:solidFill>
          <a:ln w="9525">
            <a:solidFill>
              <a:srgbClr val="000000"/>
            </a:solidFill>
            <a:prstDash val="solid"/>
            <a:round/>
            <a:headEnd/>
            <a:tailEnd/>
          </a:ln>
        </p:spPr>
        <p:txBody>
          <a:bodyPr/>
          <a:lstStyle/>
          <a:p>
            <a:pPr>
              <a:defRPr/>
            </a:pPr>
            <a:endParaRPr lang="de-DE">
              <a:solidFill>
                <a:prstClr val="black"/>
              </a:solidFill>
            </a:endParaRPr>
          </a:p>
        </p:txBody>
      </p:sp>
      <p:sp>
        <p:nvSpPr>
          <p:cNvPr id="9" name="Freeform 4">
            <a:extLst>
              <a:ext uri="{FF2B5EF4-FFF2-40B4-BE49-F238E27FC236}">
                <a16:creationId xmlns:a16="http://schemas.microsoft.com/office/drawing/2014/main" id="{B7C55784-CC44-4610-952B-D5B52BB42666}"/>
              </a:ext>
            </a:extLst>
          </p:cNvPr>
          <p:cNvSpPr>
            <a:spLocks/>
          </p:cNvSpPr>
          <p:nvPr/>
        </p:nvSpPr>
        <p:spPr bwMode="auto">
          <a:xfrm>
            <a:off x="4711700" y="2624138"/>
            <a:ext cx="1257300" cy="1130300"/>
          </a:xfrm>
          <a:custGeom>
            <a:avLst/>
            <a:gdLst>
              <a:gd name="T0" fmla="*/ 2147483646 w 139"/>
              <a:gd name="T1" fmla="*/ 2147483646 h 125"/>
              <a:gd name="T2" fmla="*/ 2147483646 w 139"/>
              <a:gd name="T3" fmla="*/ 0 h 125"/>
              <a:gd name="T4" fmla="*/ 0 w 139"/>
              <a:gd name="T5" fmla="*/ 2147483646 h 125"/>
              <a:gd name="T6" fmla="*/ 2147483646 w 139"/>
              <a:gd name="T7" fmla="*/ 2147483646 h 1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25">
                <a:moveTo>
                  <a:pt x="139" y="112"/>
                </a:moveTo>
                <a:cubicBezTo>
                  <a:pt x="135" y="64"/>
                  <a:pt x="106" y="22"/>
                  <a:pt x="63" y="0"/>
                </a:cubicBezTo>
                <a:lnTo>
                  <a:pt x="0" y="125"/>
                </a:lnTo>
                <a:lnTo>
                  <a:pt x="139" y="112"/>
                </a:lnTo>
                <a:close/>
              </a:path>
            </a:pathLst>
          </a:custGeom>
          <a:solidFill>
            <a:srgbClr val="99CC00"/>
          </a:solidFill>
          <a:ln w="9525">
            <a:solidFill>
              <a:srgbClr val="000000"/>
            </a:solidFill>
            <a:prstDash val="solid"/>
            <a:round/>
            <a:headEnd/>
            <a:tailEnd/>
          </a:ln>
        </p:spPr>
        <p:txBody>
          <a:bodyPr/>
          <a:lstStyle/>
          <a:p>
            <a:pPr>
              <a:defRPr/>
            </a:pPr>
            <a:endParaRPr lang="de-DE">
              <a:solidFill>
                <a:prstClr val="black"/>
              </a:solidFill>
            </a:endParaRPr>
          </a:p>
        </p:txBody>
      </p:sp>
      <p:sp>
        <p:nvSpPr>
          <p:cNvPr id="10" name="Freeform 5">
            <a:extLst>
              <a:ext uri="{FF2B5EF4-FFF2-40B4-BE49-F238E27FC236}">
                <a16:creationId xmlns:a16="http://schemas.microsoft.com/office/drawing/2014/main" id="{D4F39D37-FDB1-4547-AA1C-673D8655B142}"/>
              </a:ext>
            </a:extLst>
          </p:cNvPr>
          <p:cNvSpPr>
            <a:spLocks/>
          </p:cNvSpPr>
          <p:nvPr/>
        </p:nvSpPr>
        <p:spPr bwMode="auto">
          <a:xfrm>
            <a:off x="4711700" y="3636963"/>
            <a:ext cx="1257300" cy="117475"/>
          </a:xfrm>
          <a:custGeom>
            <a:avLst/>
            <a:gdLst>
              <a:gd name="T0" fmla="*/ 2147483646 w 139"/>
              <a:gd name="T1" fmla="*/ 2147483646 h 13"/>
              <a:gd name="T2" fmla="*/ 2147483646 w 139"/>
              <a:gd name="T3" fmla="*/ 0 h 13"/>
              <a:gd name="T4" fmla="*/ 0 w 139"/>
              <a:gd name="T5" fmla="*/ 2147483646 h 13"/>
              <a:gd name="T6" fmla="*/ 2147483646 w 139"/>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3">
                <a:moveTo>
                  <a:pt x="139" y="2"/>
                </a:moveTo>
                <a:cubicBezTo>
                  <a:pt x="139" y="2"/>
                  <a:pt x="139" y="1"/>
                  <a:pt x="139" y="0"/>
                </a:cubicBezTo>
                <a:lnTo>
                  <a:pt x="0" y="13"/>
                </a:lnTo>
                <a:lnTo>
                  <a:pt x="139" y="2"/>
                </a:lnTo>
                <a:close/>
              </a:path>
            </a:pathLst>
          </a:custGeom>
          <a:solidFill>
            <a:srgbClr val="FFFFCC"/>
          </a:solidFill>
          <a:ln w="9525">
            <a:solidFill>
              <a:srgbClr val="000000"/>
            </a:solidFill>
            <a:prstDash val="solid"/>
            <a:round/>
            <a:headEnd/>
            <a:tailEnd/>
          </a:ln>
        </p:spPr>
        <p:txBody>
          <a:bodyPr/>
          <a:lstStyle/>
          <a:p>
            <a:pPr>
              <a:defRPr/>
            </a:pPr>
            <a:endParaRPr lang="de-DE">
              <a:solidFill>
                <a:prstClr val="black"/>
              </a:solidFill>
            </a:endParaRPr>
          </a:p>
        </p:txBody>
      </p:sp>
      <p:sp>
        <p:nvSpPr>
          <p:cNvPr id="11" name="Freeform 6">
            <a:extLst>
              <a:ext uri="{FF2B5EF4-FFF2-40B4-BE49-F238E27FC236}">
                <a16:creationId xmlns:a16="http://schemas.microsoft.com/office/drawing/2014/main" id="{3A3DE633-C91B-4714-8A92-21B0F70CABA7}"/>
              </a:ext>
            </a:extLst>
          </p:cNvPr>
          <p:cNvSpPr>
            <a:spLocks/>
          </p:cNvSpPr>
          <p:nvPr/>
        </p:nvSpPr>
        <p:spPr bwMode="auto">
          <a:xfrm>
            <a:off x="4711700" y="3654425"/>
            <a:ext cx="1265238" cy="406400"/>
          </a:xfrm>
          <a:custGeom>
            <a:avLst/>
            <a:gdLst>
              <a:gd name="T0" fmla="*/ 2147483646 w 140"/>
              <a:gd name="T1" fmla="*/ 2147483646 h 45"/>
              <a:gd name="T2" fmla="*/ 2147483646 w 140"/>
              <a:gd name="T3" fmla="*/ 2147483646 h 45"/>
              <a:gd name="T4" fmla="*/ 2147483646 w 140"/>
              <a:gd name="T5" fmla="*/ 0 h 45"/>
              <a:gd name="T6" fmla="*/ 0 w 140"/>
              <a:gd name="T7" fmla="*/ 2147483646 h 45"/>
              <a:gd name="T8" fmla="*/ 2147483646 w 140"/>
              <a:gd name="T9" fmla="*/ 2147483646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 h="45">
                <a:moveTo>
                  <a:pt x="135" y="45"/>
                </a:moveTo>
                <a:cubicBezTo>
                  <a:pt x="138" y="34"/>
                  <a:pt x="140" y="22"/>
                  <a:pt x="140" y="11"/>
                </a:cubicBezTo>
                <a:cubicBezTo>
                  <a:pt x="140" y="7"/>
                  <a:pt x="139" y="4"/>
                  <a:pt x="139" y="0"/>
                </a:cubicBezTo>
                <a:lnTo>
                  <a:pt x="0" y="11"/>
                </a:lnTo>
                <a:lnTo>
                  <a:pt x="135" y="45"/>
                </a:lnTo>
                <a:close/>
              </a:path>
            </a:pathLst>
          </a:custGeom>
          <a:solidFill>
            <a:srgbClr val="008080"/>
          </a:solidFill>
          <a:ln w="9525">
            <a:solidFill>
              <a:srgbClr val="000000"/>
            </a:solidFill>
            <a:prstDash val="solid"/>
            <a:round/>
            <a:headEnd/>
            <a:tailEnd/>
          </a:ln>
        </p:spPr>
        <p:txBody>
          <a:bodyPr/>
          <a:lstStyle/>
          <a:p>
            <a:pPr>
              <a:defRPr/>
            </a:pPr>
            <a:endParaRPr lang="de-DE">
              <a:solidFill>
                <a:prstClr val="black"/>
              </a:solidFill>
            </a:endParaRPr>
          </a:p>
        </p:txBody>
      </p:sp>
      <p:sp>
        <p:nvSpPr>
          <p:cNvPr id="12" name="Freeform 7">
            <a:extLst>
              <a:ext uri="{FF2B5EF4-FFF2-40B4-BE49-F238E27FC236}">
                <a16:creationId xmlns:a16="http://schemas.microsoft.com/office/drawing/2014/main" id="{CC4828FB-B11A-49B4-858D-49762AA1A8E6}"/>
              </a:ext>
            </a:extLst>
          </p:cNvPr>
          <p:cNvSpPr>
            <a:spLocks/>
          </p:cNvSpPr>
          <p:nvPr/>
        </p:nvSpPr>
        <p:spPr bwMode="auto">
          <a:xfrm>
            <a:off x="3455988" y="2614613"/>
            <a:ext cx="2476500" cy="2405062"/>
          </a:xfrm>
          <a:custGeom>
            <a:avLst/>
            <a:gdLst>
              <a:gd name="T0" fmla="*/ 2147483646 w 274"/>
              <a:gd name="T1" fmla="*/ 0 h 266"/>
              <a:gd name="T2" fmla="*/ 0 w 274"/>
              <a:gd name="T3" fmla="*/ 2147483646 h 266"/>
              <a:gd name="T4" fmla="*/ 2147483646 w 274"/>
              <a:gd name="T5" fmla="*/ 2147483646 h 266"/>
              <a:gd name="T6" fmla="*/ 2147483646 w 274"/>
              <a:gd name="T7" fmla="*/ 2147483646 h 266"/>
              <a:gd name="T8" fmla="*/ 2147483646 w 274"/>
              <a:gd name="T9" fmla="*/ 2147483646 h 266"/>
              <a:gd name="T10" fmla="*/ 2147483646 w 274"/>
              <a:gd name="T11" fmla="*/ 0 h 2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4" h="266">
                <a:moveTo>
                  <a:pt x="80" y="0"/>
                </a:moveTo>
                <a:cubicBezTo>
                  <a:pt x="31" y="23"/>
                  <a:pt x="0" y="72"/>
                  <a:pt x="0" y="126"/>
                </a:cubicBezTo>
                <a:cubicBezTo>
                  <a:pt x="0" y="203"/>
                  <a:pt x="62" y="266"/>
                  <a:pt x="139" y="266"/>
                </a:cubicBezTo>
                <a:cubicBezTo>
                  <a:pt x="203" y="265"/>
                  <a:pt x="259" y="222"/>
                  <a:pt x="274" y="160"/>
                </a:cubicBezTo>
                <a:lnTo>
                  <a:pt x="139" y="126"/>
                </a:lnTo>
                <a:lnTo>
                  <a:pt x="80" y="0"/>
                </a:lnTo>
                <a:close/>
              </a:path>
            </a:pathLst>
          </a:custGeom>
          <a:solidFill>
            <a:srgbClr val="003366"/>
          </a:solidFill>
          <a:ln w="9525">
            <a:solidFill>
              <a:srgbClr val="000000"/>
            </a:solidFill>
            <a:prstDash val="solid"/>
            <a:round/>
            <a:headEnd/>
            <a:tailEnd/>
          </a:ln>
        </p:spPr>
        <p:txBody>
          <a:bodyPr/>
          <a:lstStyle/>
          <a:p>
            <a:pPr>
              <a:defRPr/>
            </a:pPr>
            <a:endParaRPr lang="de-DE">
              <a:solidFill>
                <a:prstClr val="black"/>
              </a:solidFill>
            </a:endParaRPr>
          </a:p>
        </p:txBody>
      </p:sp>
      <p:sp>
        <p:nvSpPr>
          <p:cNvPr id="13" name="Freeform 8">
            <a:extLst>
              <a:ext uri="{FF2B5EF4-FFF2-40B4-BE49-F238E27FC236}">
                <a16:creationId xmlns:a16="http://schemas.microsoft.com/office/drawing/2014/main" id="{D845A4EE-4B53-45C8-AD19-B14401FA1E55}"/>
              </a:ext>
            </a:extLst>
          </p:cNvPr>
          <p:cNvSpPr>
            <a:spLocks/>
          </p:cNvSpPr>
          <p:nvPr/>
        </p:nvSpPr>
        <p:spPr bwMode="auto">
          <a:xfrm>
            <a:off x="4178300" y="2533650"/>
            <a:ext cx="533400" cy="1220788"/>
          </a:xfrm>
          <a:custGeom>
            <a:avLst/>
            <a:gdLst>
              <a:gd name="T0" fmla="*/ 2147483646 w 59"/>
              <a:gd name="T1" fmla="*/ 0 h 135"/>
              <a:gd name="T2" fmla="*/ 0 w 59"/>
              <a:gd name="T3" fmla="*/ 2147483646 h 135"/>
              <a:gd name="T4" fmla="*/ 2147483646 w 59"/>
              <a:gd name="T5" fmla="*/ 2147483646 h 135"/>
              <a:gd name="T6" fmla="*/ 2147483646 w 59"/>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135">
                <a:moveTo>
                  <a:pt x="25" y="0"/>
                </a:moveTo>
                <a:cubicBezTo>
                  <a:pt x="16" y="2"/>
                  <a:pt x="8" y="5"/>
                  <a:pt x="0" y="9"/>
                </a:cubicBezTo>
                <a:lnTo>
                  <a:pt x="59" y="135"/>
                </a:lnTo>
                <a:lnTo>
                  <a:pt x="25" y="0"/>
                </a:lnTo>
                <a:close/>
              </a:path>
            </a:pathLst>
          </a:custGeom>
          <a:solidFill>
            <a:srgbClr val="800000"/>
          </a:solidFill>
          <a:ln w="9525">
            <a:solidFill>
              <a:srgbClr val="000000"/>
            </a:solidFill>
            <a:prstDash val="solid"/>
            <a:round/>
            <a:headEnd/>
            <a:tailEnd/>
          </a:ln>
        </p:spPr>
        <p:txBody>
          <a:bodyPr/>
          <a:lstStyle/>
          <a:p>
            <a:pPr>
              <a:defRPr/>
            </a:pPr>
            <a:endParaRPr lang="de-DE">
              <a:solidFill>
                <a:prstClr val="black"/>
              </a:solidFill>
            </a:endParaRPr>
          </a:p>
        </p:txBody>
      </p:sp>
      <p:sp>
        <p:nvSpPr>
          <p:cNvPr id="14" name="Freeform 9">
            <a:extLst>
              <a:ext uri="{FF2B5EF4-FFF2-40B4-BE49-F238E27FC236}">
                <a16:creationId xmlns:a16="http://schemas.microsoft.com/office/drawing/2014/main" id="{642F6A57-19A5-4455-92F7-A9285B0BF181}"/>
              </a:ext>
            </a:extLst>
          </p:cNvPr>
          <p:cNvSpPr>
            <a:spLocks/>
          </p:cNvSpPr>
          <p:nvPr/>
        </p:nvSpPr>
        <p:spPr bwMode="auto">
          <a:xfrm>
            <a:off x="4405313" y="2506663"/>
            <a:ext cx="306387" cy="1247775"/>
          </a:xfrm>
          <a:custGeom>
            <a:avLst/>
            <a:gdLst>
              <a:gd name="T0" fmla="*/ 2147483646 w 34"/>
              <a:gd name="T1" fmla="*/ 0 h 138"/>
              <a:gd name="T2" fmla="*/ 0 w 34"/>
              <a:gd name="T3" fmla="*/ 2147483646 h 138"/>
              <a:gd name="T4" fmla="*/ 2147483646 w 34"/>
              <a:gd name="T5" fmla="*/ 2147483646 h 138"/>
              <a:gd name="T6" fmla="*/ 2147483646 w 34"/>
              <a:gd name="T7" fmla="*/ 0 h 1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38">
                <a:moveTo>
                  <a:pt x="11" y="0"/>
                </a:moveTo>
                <a:cubicBezTo>
                  <a:pt x="7" y="1"/>
                  <a:pt x="4" y="2"/>
                  <a:pt x="0" y="3"/>
                </a:cubicBezTo>
                <a:lnTo>
                  <a:pt x="34" y="138"/>
                </a:lnTo>
                <a:lnTo>
                  <a:pt x="11" y="0"/>
                </a:lnTo>
                <a:close/>
              </a:path>
            </a:pathLst>
          </a:custGeom>
          <a:solidFill>
            <a:srgbClr val="008000"/>
          </a:solidFill>
          <a:ln w="9525">
            <a:solidFill>
              <a:srgbClr val="000000"/>
            </a:solidFill>
            <a:prstDash val="solid"/>
            <a:round/>
            <a:headEnd/>
            <a:tailEnd/>
          </a:ln>
        </p:spPr>
        <p:txBody>
          <a:bodyPr/>
          <a:lstStyle/>
          <a:p>
            <a:pPr>
              <a:defRPr/>
            </a:pPr>
            <a:endParaRPr lang="de-DE">
              <a:solidFill>
                <a:prstClr val="black"/>
              </a:solidFill>
            </a:endParaRPr>
          </a:p>
        </p:txBody>
      </p:sp>
      <p:sp>
        <p:nvSpPr>
          <p:cNvPr id="15" name="Freeform 10">
            <a:extLst>
              <a:ext uri="{FF2B5EF4-FFF2-40B4-BE49-F238E27FC236}">
                <a16:creationId xmlns:a16="http://schemas.microsoft.com/office/drawing/2014/main" id="{77689243-3EAF-414E-8024-B38CBDF35E1D}"/>
              </a:ext>
            </a:extLst>
          </p:cNvPr>
          <p:cNvSpPr>
            <a:spLocks/>
          </p:cNvSpPr>
          <p:nvPr/>
        </p:nvSpPr>
        <p:spPr bwMode="auto">
          <a:xfrm>
            <a:off x="4503738" y="2497138"/>
            <a:ext cx="207962" cy="1257300"/>
          </a:xfrm>
          <a:custGeom>
            <a:avLst/>
            <a:gdLst>
              <a:gd name="T0" fmla="*/ 2147483646 w 23"/>
              <a:gd name="T1" fmla="*/ 0 h 139"/>
              <a:gd name="T2" fmla="*/ 0 w 23"/>
              <a:gd name="T3" fmla="*/ 2147483646 h 139"/>
              <a:gd name="T4" fmla="*/ 2147483646 w 23"/>
              <a:gd name="T5" fmla="*/ 2147483646 h 139"/>
              <a:gd name="T6" fmla="*/ 2147483646 w 23"/>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39">
                <a:moveTo>
                  <a:pt x="10" y="0"/>
                </a:moveTo>
                <a:cubicBezTo>
                  <a:pt x="7" y="0"/>
                  <a:pt x="4" y="1"/>
                  <a:pt x="0" y="1"/>
                </a:cubicBezTo>
                <a:lnTo>
                  <a:pt x="23" y="139"/>
                </a:lnTo>
                <a:lnTo>
                  <a:pt x="10" y="0"/>
                </a:lnTo>
                <a:close/>
              </a:path>
            </a:pathLst>
          </a:custGeom>
          <a:solidFill>
            <a:srgbClr val="FF0000"/>
          </a:solidFill>
          <a:ln w="9525">
            <a:solidFill>
              <a:srgbClr val="000000"/>
            </a:solidFill>
            <a:prstDash val="solid"/>
            <a:round/>
            <a:headEnd/>
            <a:tailEnd/>
          </a:ln>
        </p:spPr>
        <p:txBody>
          <a:bodyPr/>
          <a:lstStyle/>
          <a:p>
            <a:pPr>
              <a:defRPr/>
            </a:pPr>
            <a:endParaRPr lang="de-DE">
              <a:solidFill>
                <a:prstClr val="black"/>
              </a:solidFill>
            </a:endParaRPr>
          </a:p>
        </p:txBody>
      </p:sp>
      <p:sp>
        <p:nvSpPr>
          <p:cNvPr id="16" name="Freeform 11">
            <a:extLst>
              <a:ext uri="{FF2B5EF4-FFF2-40B4-BE49-F238E27FC236}">
                <a16:creationId xmlns:a16="http://schemas.microsoft.com/office/drawing/2014/main" id="{1DBEEF20-6D05-4DBC-A552-EDF6FED42B02}"/>
              </a:ext>
            </a:extLst>
          </p:cNvPr>
          <p:cNvSpPr>
            <a:spLocks/>
          </p:cNvSpPr>
          <p:nvPr/>
        </p:nvSpPr>
        <p:spPr bwMode="auto">
          <a:xfrm>
            <a:off x="4594225" y="2497138"/>
            <a:ext cx="117475" cy="1257300"/>
          </a:xfrm>
          <a:custGeom>
            <a:avLst/>
            <a:gdLst>
              <a:gd name="T0" fmla="*/ 2147483646 w 13"/>
              <a:gd name="T1" fmla="*/ 0 h 139"/>
              <a:gd name="T2" fmla="*/ 0 w 13"/>
              <a:gd name="T3" fmla="*/ 0 h 139"/>
              <a:gd name="T4" fmla="*/ 2147483646 w 13"/>
              <a:gd name="T5" fmla="*/ 2147483646 h 139"/>
              <a:gd name="T6" fmla="*/ 2147483646 w 13"/>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39">
                <a:moveTo>
                  <a:pt x="8" y="0"/>
                </a:moveTo>
                <a:cubicBezTo>
                  <a:pt x="5" y="0"/>
                  <a:pt x="3" y="0"/>
                  <a:pt x="0" y="0"/>
                </a:cubicBezTo>
                <a:lnTo>
                  <a:pt x="13" y="139"/>
                </a:lnTo>
                <a:lnTo>
                  <a:pt x="8" y="0"/>
                </a:lnTo>
                <a:close/>
              </a:path>
            </a:pathLst>
          </a:custGeom>
          <a:solidFill>
            <a:srgbClr val="FF9900"/>
          </a:solidFill>
          <a:ln w="9525">
            <a:solidFill>
              <a:srgbClr val="000000"/>
            </a:solidFill>
            <a:prstDash val="solid"/>
            <a:round/>
            <a:headEnd/>
            <a:tailEnd/>
          </a:ln>
        </p:spPr>
        <p:txBody>
          <a:bodyPr/>
          <a:lstStyle/>
          <a:p>
            <a:pPr>
              <a:defRPr/>
            </a:pPr>
            <a:endParaRPr lang="de-DE">
              <a:solidFill>
                <a:prstClr val="black"/>
              </a:solidFill>
            </a:endParaRPr>
          </a:p>
        </p:txBody>
      </p:sp>
      <p:sp>
        <p:nvSpPr>
          <p:cNvPr id="17" name="Freeform 12">
            <a:extLst>
              <a:ext uri="{FF2B5EF4-FFF2-40B4-BE49-F238E27FC236}">
                <a16:creationId xmlns:a16="http://schemas.microsoft.com/office/drawing/2014/main" id="{18959C7E-F3B4-4592-A598-87C43141C5B8}"/>
              </a:ext>
            </a:extLst>
          </p:cNvPr>
          <p:cNvSpPr>
            <a:spLocks/>
          </p:cNvSpPr>
          <p:nvPr/>
        </p:nvSpPr>
        <p:spPr bwMode="auto">
          <a:xfrm>
            <a:off x="4667250" y="2497138"/>
            <a:ext cx="44450" cy="1257300"/>
          </a:xfrm>
          <a:custGeom>
            <a:avLst/>
            <a:gdLst>
              <a:gd name="T0" fmla="*/ 2147483646 w 5"/>
              <a:gd name="T1" fmla="*/ 0 h 139"/>
              <a:gd name="T2" fmla="*/ 0 w 5"/>
              <a:gd name="T3" fmla="*/ 0 h 139"/>
              <a:gd name="T4" fmla="*/ 2147483646 w 5"/>
              <a:gd name="T5" fmla="*/ 2147483646 h 139"/>
              <a:gd name="T6" fmla="*/ 2147483646 w 5"/>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39">
                <a:moveTo>
                  <a:pt x="5" y="0"/>
                </a:moveTo>
                <a:cubicBezTo>
                  <a:pt x="3" y="0"/>
                  <a:pt x="1" y="0"/>
                  <a:pt x="0" y="0"/>
                </a:cubicBezTo>
                <a:lnTo>
                  <a:pt x="5" y="139"/>
                </a:lnTo>
                <a:lnTo>
                  <a:pt x="5" y="0"/>
                </a:lnTo>
                <a:close/>
              </a:path>
            </a:pathLst>
          </a:custGeom>
          <a:solidFill>
            <a:srgbClr val="FFCC00"/>
          </a:solidFill>
          <a:ln w="9525">
            <a:solidFill>
              <a:srgbClr val="000000"/>
            </a:solidFill>
            <a:prstDash val="solid"/>
            <a:round/>
            <a:headEnd/>
            <a:tailEnd/>
          </a:ln>
        </p:spPr>
        <p:txBody>
          <a:bodyPr/>
          <a:lstStyle/>
          <a:p>
            <a:pPr>
              <a:defRPr/>
            </a:pPr>
            <a:endParaRPr lang="de-DE">
              <a:solidFill>
                <a:prstClr val="black"/>
              </a:solidFill>
            </a:endParaRPr>
          </a:p>
        </p:txBody>
      </p:sp>
      <p:sp>
        <p:nvSpPr>
          <p:cNvPr id="18" name="Freeform 13">
            <a:extLst>
              <a:ext uri="{FF2B5EF4-FFF2-40B4-BE49-F238E27FC236}">
                <a16:creationId xmlns:a16="http://schemas.microsoft.com/office/drawing/2014/main" id="{1E9D64D3-C4C3-4998-B424-0726E67C770F}"/>
              </a:ext>
            </a:extLst>
          </p:cNvPr>
          <p:cNvSpPr>
            <a:spLocks/>
          </p:cNvSpPr>
          <p:nvPr/>
        </p:nvSpPr>
        <p:spPr bwMode="auto">
          <a:xfrm>
            <a:off x="5000625" y="2090738"/>
            <a:ext cx="227013" cy="442912"/>
          </a:xfrm>
          <a:custGeom>
            <a:avLst/>
            <a:gdLst>
              <a:gd name="T0" fmla="*/ 2147483646 w 25"/>
              <a:gd name="T1" fmla="*/ 0 h 49"/>
              <a:gd name="T2" fmla="*/ 2147483646 w 25"/>
              <a:gd name="T3" fmla="*/ 0 h 49"/>
              <a:gd name="T4" fmla="*/ 0 w 25"/>
              <a:gd name="T5" fmla="*/ 2147483646 h 49"/>
              <a:gd name="T6" fmla="*/ 0 60000 65536"/>
              <a:gd name="T7" fmla="*/ 0 60000 65536"/>
              <a:gd name="T8" fmla="*/ 0 60000 65536"/>
            </a:gdLst>
            <a:ahLst/>
            <a:cxnLst>
              <a:cxn ang="T6">
                <a:pos x="T0" y="T1"/>
              </a:cxn>
              <a:cxn ang="T7">
                <a:pos x="T2" y="T3"/>
              </a:cxn>
              <a:cxn ang="T8">
                <a:pos x="T4" y="T5"/>
              </a:cxn>
            </a:cxnLst>
            <a:rect l="0" t="0" r="r" b="b"/>
            <a:pathLst>
              <a:path w="25" h="49">
                <a:moveTo>
                  <a:pt x="25" y="0"/>
                </a:moveTo>
                <a:lnTo>
                  <a:pt x="17" y="0"/>
                </a:lnTo>
                <a:lnTo>
                  <a:pt x="0" y="49"/>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a:solidFill>
                <a:prstClr val="black"/>
              </a:solidFill>
            </a:endParaRPr>
          </a:p>
        </p:txBody>
      </p:sp>
      <p:sp>
        <p:nvSpPr>
          <p:cNvPr id="19" name="Freeform 14">
            <a:extLst>
              <a:ext uri="{FF2B5EF4-FFF2-40B4-BE49-F238E27FC236}">
                <a16:creationId xmlns:a16="http://schemas.microsoft.com/office/drawing/2014/main" id="{525EC57F-9861-4962-B8E4-9DEF5A761F82}"/>
              </a:ext>
            </a:extLst>
          </p:cNvPr>
          <p:cNvSpPr>
            <a:spLocks/>
          </p:cNvSpPr>
          <p:nvPr/>
        </p:nvSpPr>
        <p:spPr bwMode="auto">
          <a:xfrm>
            <a:off x="5768975" y="2697163"/>
            <a:ext cx="82550" cy="360362"/>
          </a:xfrm>
          <a:custGeom>
            <a:avLst/>
            <a:gdLst>
              <a:gd name="T0" fmla="*/ 2147483646 w 9"/>
              <a:gd name="T1" fmla="*/ 0 h 40"/>
              <a:gd name="T2" fmla="*/ 2147483646 w 9"/>
              <a:gd name="T3" fmla="*/ 0 h 40"/>
              <a:gd name="T4" fmla="*/ 0 w 9"/>
              <a:gd name="T5" fmla="*/ 2147483646 h 40"/>
              <a:gd name="T6" fmla="*/ 0 60000 65536"/>
              <a:gd name="T7" fmla="*/ 0 60000 65536"/>
              <a:gd name="T8" fmla="*/ 0 60000 65536"/>
            </a:gdLst>
            <a:ahLst/>
            <a:cxnLst>
              <a:cxn ang="T6">
                <a:pos x="T0" y="T1"/>
              </a:cxn>
              <a:cxn ang="T7">
                <a:pos x="T2" y="T3"/>
              </a:cxn>
              <a:cxn ang="T8">
                <a:pos x="T4" y="T5"/>
              </a:cxn>
            </a:cxnLst>
            <a:rect l="0" t="0" r="r" b="b"/>
            <a:pathLst>
              <a:path w="9" h="40">
                <a:moveTo>
                  <a:pt x="9" y="0"/>
                </a:moveTo>
                <a:lnTo>
                  <a:pt x="1" y="0"/>
                </a:lnTo>
                <a:lnTo>
                  <a:pt x="0" y="4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a:solidFill>
                <a:prstClr val="black"/>
              </a:solidFill>
            </a:endParaRPr>
          </a:p>
        </p:txBody>
      </p:sp>
      <p:sp>
        <p:nvSpPr>
          <p:cNvPr id="20" name="Freeform 15">
            <a:extLst>
              <a:ext uri="{FF2B5EF4-FFF2-40B4-BE49-F238E27FC236}">
                <a16:creationId xmlns:a16="http://schemas.microsoft.com/office/drawing/2014/main" id="{4371CB5B-712C-432B-8430-499E97BE4E01}"/>
              </a:ext>
            </a:extLst>
          </p:cNvPr>
          <p:cNvSpPr>
            <a:spLocks/>
          </p:cNvSpPr>
          <p:nvPr/>
        </p:nvSpPr>
        <p:spPr bwMode="auto">
          <a:xfrm>
            <a:off x="5976938" y="3419475"/>
            <a:ext cx="415925" cy="234950"/>
          </a:xfrm>
          <a:custGeom>
            <a:avLst/>
            <a:gdLst>
              <a:gd name="T0" fmla="*/ 2147483646 w 46"/>
              <a:gd name="T1" fmla="*/ 0 h 26"/>
              <a:gd name="T2" fmla="*/ 2147483646 w 46"/>
              <a:gd name="T3" fmla="*/ 0 h 26"/>
              <a:gd name="T4" fmla="*/ 0 w 46"/>
              <a:gd name="T5" fmla="*/ 2147483646 h 26"/>
              <a:gd name="T6" fmla="*/ 0 60000 65536"/>
              <a:gd name="T7" fmla="*/ 0 60000 65536"/>
              <a:gd name="T8" fmla="*/ 0 60000 65536"/>
            </a:gdLst>
            <a:ahLst/>
            <a:cxnLst>
              <a:cxn ang="T6">
                <a:pos x="T0" y="T1"/>
              </a:cxn>
              <a:cxn ang="T7">
                <a:pos x="T2" y="T3"/>
              </a:cxn>
              <a:cxn ang="T8">
                <a:pos x="T4" y="T5"/>
              </a:cxn>
            </a:cxnLst>
            <a:rect l="0" t="0" r="r" b="b"/>
            <a:pathLst>
              <a:path w="46" h="26">
                <a:moveTo>
                  <a:pt x="46" y="0"/>
                </a:moveTo>
                <a:lnTo>
                  <a:pt x="38" y="0"/>
                </a:lnTo>
                <a:lnTo>
                  <a:pt x="0" y="26"/>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a:solidFill>
                <a:prstClr val="black"/>
              </a:solidFill>
            </a:endParaRPr>
          </a:p>
        </p:txBody>
      </p:sp>
      <p:sp>
        <p:nvSpPr>
          <p:cNvPr id="21" name="Freeform 16">
            <a:extLst>
              <a:ext uri="{FF2B5EF4-FFF2-40B4-BE49-F238E27FC236}">
                <a16:creationId xmlns:a16="http://schemas.microsoft.com/office/drawing/2014/main" id="{5D4E5C26-DEC8-40C4-984E-DC7505071B70}"/>
              </a:ext>
            </a:extLst>
          </p:cNvPr>
          <p:cNvSpPr>
            <a:spLocks/>
          </p:cNvSpPr>
          <p:nvPr/>
        </p:nvSpPr>
        <p:spPr bwMode="auto">
          <a:xfrm>
            <a:off x="5976938" y="3871913"/>
            <a:ext cx="344487" cy="939800"/>
          </a:xfrm>
          <a:custGeom>
            <a:avLst/>
            <a:gdLst>
              <a:gd name="T0" fmla="*/ 2147483646 w 38"/>
              <a:gd name="T1" fmla="*/ 2147483646 h 21"/>
              <a:gd name="T2" fmla="*/ 2147483646 w 38"/>
              <a:gd name="T3" fmla="*/ 2147483646 h 21"/>
              <a:gd name="T4" fmla="*/ 0 w 38"/>
              <a:gd name="T5" fmla="*/ 0 h 21"/>
              <a:gd name="T6" fmla="*/ 0 60000 65536"/>
              <a:gd name="T7" fmla="*/ 0 60000 65536"/>
              <a:gd name="T8" fmla="*/ 0 60000 65536"/>
            </a:gdLst>
            <a:ahLst/>
            <a:cxnLst>
              <a:cxn ang="T6">
                <a:pos x="T0" y="T1"/>
              </a:cxn>
              <a:cxn ang="T7">
                <a:pos x="T2" y="T3"/>
              </a:cxn>
              <a:cxn ang="T8">
                <a:pos x="T4" y="T5"/>
              </a:cxn>
            </a:cxnLst>
            <a:rect l="0" t="0" r="r" b="b"/>
            <a:pathLst>
              <a:path w="38" h="21">
                <a:moveTo>
                  <a:pt x="38" y="21"/>
                </a:moveTo>
                <a:lnTo>
                  <a:pt x="30" y="21"/>
                </a:lnTo>
                <a:lnTo>
                  <a:pt x="0" y="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a:solidFill>
                <a:prstClr val="black"/>
              </a:solidFill>
            </a:endParaRPr>
          </a:p>
        </p:txBody>
      </p:sp>
      <p:sp>
        <p:nvSpPr>
          <p:cNvPr id="22" name="Freeform 17">
            <a:extLst>
              <a:ext uri="{FF2B5EF4-FFF2-40B4-BE49-F238E27FC236}">
                <a16:creationId xmlns:a16="http://schemas.microsoft.com/office/drawing/2014/main" id="{A5BD6954-359D-4F3B-AB96-ABEB43B03E88}"/>
              </a:ext>
            </a:extLst>
          </p:cNvPr>
          <p:cNvSpPr>
            <a:spLocks/>
          </p:cNvSpPr>
          <p:nvPr/>
        </p:nvSpPr>
        <p:spPr bwMode="auto">
          <a:xfrm>
            <a:off x="2813050" y="2570163"/>
            <a:ext cx="1474788" cy="223837"/>
          </a:xfrm>
          <a:custGeom>
            <a:avLst/>
            <a:gdLst>
              <a:gd name="T0" fmla="*/ 0 w 102"/>
              <a:gd name="T1" fmla="*/ 2147483646 h 5"/>
              <a:gd name="T2" fmla="*/ 2147483646 w 102"/>
              <a:gd name="T3" fmla="*/ 2147483646 h 5"/>
              <a:gd name="T4" fmla="*/ 2147483646 w 102"/>
              <a:gd name="T5" fmla="*/ 0 h 5"/>
              <a:gd name="T6" fmla="*/ 0 60000 65536"/>
              <a:gd name="T7" fmla="*/ 0 60000 65536"/>
              <a:gd name="T8" fmla="*/ 0 60000 65536"/>
            </a:gdLst>
            <a:ahLst/>
            <a:cxnLst>
              <a:cxn ang="T6">
                <a:pos x="T0" y="T1"/>
              </a:cxn>
              <a:cxn ang="T7">
                <a:pos x="T2" y="T3"/>
              </a:cxn>
              <a:cxn ang="T8">
                <a:pos x="T4" y="T5"/>
              </a:cxn>
            </a:cxnLst>
            <a:rect l="0" t="0" r="r" b="b"/>
            <a:pathLst>
              <a:path w="102" h="5">
                <a:moveTo>
                  <a:pt x="0" y="5"/>
                </a:moveTo>
                <a:lnTo>
                  <a:pt x="8" y="5"/>
                </a:lnTo>
                <a:lnTo>
                  <a:pt x="102" y="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a:solidFill>
                <a:prstClr val="black"/>
              </a:solidFill>
            </a:endParaRPr>
          </a:p>
        </p:txBody>
      </p:sp>
      <p:sp>
        <p:nvSpPr>
          <p:cNvPr id="23" name="Freeform 18">
            <a:extLst>
              <a:ext uri="{FF2B5EF4-FFF2-40B4-BE49-F238E27FC236}">
                <a16:creationId xmlns:a16="http://schemas.microsoft.com/office/drawing/2014/main" id="{DE898F1F-2A09-43C4-A247-E9084A4FCCBC}"/>
              </a:ext>
            </a:extLst>
          </p:cNvPr>
          <p:cNvSpPr>
            <a:spLocks/>
          </p:cNvSpPr>
          <p:nvPr/>
        </p:nvSpPr>
        <p:spPr bwMode="auto">
          <a:xfrm>
            <a:off x="3300413" y="2428875"/>
            <a:ext cx="1158875" cy="96838"/>
          </a:xfrm>
          <a:custGeom>
            <a:avLst/>
            <a:gdLst>
              <a:gd name="T0" fmla="*/ 0 w 93"/>
              <a:gd name="T1" fmla="*/ 0 h 16"/>
              <a:gd name="T2" fmla="*/ 2147483646 w 93"/>
              <a:gd name="T3" fmla="*/ 0 h 16"/>
              <a:gd name="T4" fmla="*/ 2147483646 w 93"/>
              <a:gd name="T5" fmla="*/ 2147483646 h 16"/>
              <a:gd name="T6" fmla="*/ 0 60000 65536"/>
              <a:gd name="T7" fmla="*/ 0 60000 65536"/>
              <a:gd name="T8" fmla="*/ 0 60000 65536"/>
            </a:gdLst>
            <a:ahLst/>
            <a:cxnLst>
              <a:cxn ang="T6">
                <a:pos x="T0" y="T1"/>
              </a:cxn>
              <a:cxn ang="T7">
                <a:pos x="T2" y="T3"/>
              </a:cxn>
              <a:cxn ang="T8">
                <a:pos x="T4" y="T5"/>
              </a:cxn>
            </a:cxnLst>
            <a:rect l="0" t="0" r="r" b="b"/>
            <a:pathLst>
              <a:path w="93" h="16">
                <a:moveTo>
                  <a:pt x="0" y="0"/>
                </a:moveTo>
                <a:lnTo>
                  <a:pt x="8" y="0"/>
                </a:lnTo>
                <a:lnTo>
                  <a:pt x="93" y="16"/>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a:solidFill>
                <a:prstClr val="black"/>
              </a:solidFill>
            </a:endParaRPr>
          </a:p>
        </p:txBody>
      </p:sp>
      <p:sp>
        <p:nvSpPr>
          <p:cNvPr id="24" name="Freeform 19">
            <a:extLst>
              <a:ext uri="{FF2B5EF4-FFF2-40B4-BE49-F238E27FC236}">
                <a16:creationId xmlns:a16="http://schemas.microsoft.com/office/drawing/2014/main" id="{04D630A5-6A35-4A66-8A63-DBE365C13B98}"/>
              </a:ext>
            </a:extLst>
          </p:cNvPr>
          <p:cNvSpPr>
            <a:spLocks/>
          </p:cNvSpPr>
          <p:nvPr/>
        </p:nvSpPr>
        <p:spPr bwMode="auto">
          <a:xfrm>
            <a:off x="3498850" y="2133600"/>
            <a:ext cx="1068388" cy="373063"/>
          </a:xfrm>
          <a:custGeom>
            <a:avLst/>
            <a:gdLst>
              <a:gd name="T0" fmla="*/ 0 w 52"/>
              <a:gd name="T1" fmla="*/ 0 h 57"/>
              <a:gd name="T2" fmla="*/ 2147483646 w 52"/>
              <a:gd name="T3" fmla="*/ 0 h 57"/>
              <a:gd name="T4" fmla="*/ 2147483646 w 52"/>
              <a:gd name="T5" fmla="*/ 2147483646 h 57"/>
              <a:gd name="T6" fmla="*/ 0 60000 65536"/>
              <a:gd name="T7" fmla="*/ 0 60000 65536"/>
              <a:gd name="T8" fmla="*/ 0 60000 65536"/>
            </a:gdLst>
            <a:ahLst/>
            <a:cxnLst>
              <a:cxn ang="T6">
                <a:pos x="T0" y="T1"/>
              </a:cxn>
              <a:cxn ang="T7">
                <a:pos x="T2" y="T3"/>
              </a:cxn>
              <a:cxn ang="T8">
                <a:pos x="T4" y="T5"/>
              </a:cxn>
            </a:cxnLst>
            <a:rect l="0" t="0" r="r" b="b"/>
            <a:pathLst>
              <a:path w="52" h="57">
                <a:moveTo>
                  <a:pt x="0" y="0"/>
                </a:moveTo>
                <a:lnTo>
                  <a:pt x="8" y="0"/>
                </a:lnTo>
                <a:lnTo>
                  <a:pt x="52" y="57"/>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a:solidFill>
                <a:prstClr val="black"/>
              </a:solidFill>
            </a:endParaRPr>
          </a:p>
        </p:txBody>
      </p:sp>
      <p:sp>
        <p:nvSpPr>
          <p:cNvPr id="25" name="Freeform 20">
            <a:extLst>
              <a:ext uri="{FF2B5EF4-FFF2-40B4-BE49-F238E27FC236}">
                <a16:creationId xmlns:a16="http://schemas.microsoft.com/office/drawing/2014/main" id="{8793C609-9DE5-4EC9-9BEB-B44AB9F9B9AD}"/>
              </a:ext>
            </a:extLst>
          </p:cNvPr>
          <p:cNvSpPr>
            <a:spLocks/>
          </p:cNvSpPr>
          <p:nvPr/>
        </p:nvSpPr>
        <p:spPr bwMode="auto">
          <a:xfrm>
            <a:off x="4291013" y="1858963"/>
            <a:ext cx="339725" cy="638175"/>
          </a:xfrm>
          <a:custGeom>
            <a:avLst/>
            <a:gdLst>
              <a:gd name="T0" fmla="*/ 0 w 55"/>
              <a:gd name="T1" fmla="*/ 0 h 91"/>
              <a:gd name="T2" fmla="*/ 2147483646 w 55"/>
              <a:gd name="T3" fmla="*/ 0 h 91"/>
              <a:gd name="T4" fmla="*/ 2147483646 w 55"/>
              <a:gd name="T5" fmla="*/ 2147483646 h 91"/>
              <a:gd name="T6" fmla="*/ 0 60000 65536"/>
              <a:gd name="T7" fmla="*/ 0 60000 65536"/>
              <a:gd name="T8" fmla="*/ 0 60000 65536"/>
            </a:gdLst>
            <a:ahLst/>
            <a:cxnLst>
              <a:cxn ang="T6">
                <a:pos x="T0" y="T1"/>
              </a:cxn>
              <a:cxn ang="T7">
                <a:pos x="T2" y="T3"/>
              </a:cxn>
              <a:cxn ang="T8">
                <a:pos x="T4" y="T5"/>
              </a:cxn>
            </a:cxnLst>
            <a:rect l="0" t="0" r="r" b="b"/>
            <a:pathLst>
              <a:path w="55" h="91">
                <a:moveTo>
                  <a:pt x="0" y="0"/>
                </a:moveTo>
                <a:lnTo>
                  <a:pt x="8" y="0"/>
                </a:lnTo>
                <a:lnTo>
                  <a:pt x="55" y="91"/>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a:solidFill>
                <a:prstClr val="black"/>
              </a:solidFill>
            </a:endParaRPr>
          </a:p>
        </p:txBody>
      </p:sp>
      <p:sp>
        <p:nvSpPr>
          <p:cNvPr id="26" name="Freeform 21">
            <a:extLst>
              <a:ext uri="{FF2B5EF4-FFF2-40B4-BE49-F238E27FC236}">
                <a16:creationId xmlns:a16="http://schemas.microsoft.com/office/drawing/2014/main" id="{167D67FE-8AE0-40D3-9030-4D69A3CBBE11}"/>
              </a:ext>
            </a:extLst>
          </p:cNvPr>
          <p:cNvSpPr>
            <a:spLocks/>
          </p:cNvSpPr>
          <p:nvPr/>
        </p:nvSpPr>
        <p:spPr bwMode="auto">
          <a:xfrm>
            <a:off x="4703763" y="1858963"/>
            <a:ext cx="122237" cy="638175"/>
          </a:xfrm>
          <a:custGeom>
            <a:avLst/>
            <a:gdLst>
              <a:gd name="T0" fmla="*/ 2147483646 w 6"/>
              <a:gd name="T1" fmla="*/ 0 h 84"/>
              <a:gd name="T2" fmla="*/ 2147483646 w 6"/>
              <a:gd name="T3" fmla="*/ 2147483646 h 84"/>
              <a:gd name="T4" fmla="*/ 0 w 6"/>
              <a:gd name="T5" fmla="*/ 2147483646 h 84"/>
              <a:gd name="T6" fmla="*/ 0 60000 65536"/>
              <a:gd name="T7" fmla="*/ 0 60000 65536"/>
              <a:gd name="T8" fmla="*/ 0 60000 65536"/>
            </a:gdLst>
            <a:ahLst/>
            <a:cxnLst>
              <a:cxn ang="T6">
                <a:pos x="T0" y="T1"/>
              </a:cxn>
              <a:cxn ang="T7">
                <a:pos x="T2" y="T3"/>
              </a:cxn>
              <a:cxn ang="T8">
                <a:pos x="T4" y="T5"/>
              </a:cxn>
            </a:cxnLst>
            <a:rect l="0" t="0" r="r" b="b"/>
            <a:pathLst>
              <a:path w="6" h="84">
                <a:moveTo>
                  <a:pt x="6" y="0"/>
                </a:moveTo>
                <a:lnTo>
                  <a:pt x="6" y="8"/>
                </a:lnTo>
                <a:lnTo>
                  <a:pt x="0" y="84"/>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e-DE">
              <a:solidFill>
                <a:prstClr val="black"/>
              </a:solidFill>
            </a:endParaRPr>
          </a:p>
        </p:txBody>
      </p:sp>
      <p:sp>
        <p:nvSpPr>
          <p:cNvPr id="27" name="Rectangle 22">
            <a:extLst>
              <a:ext uri="{FF2B5EF4-FFF2-40B4-BE49-F238E27FC236}">
                <a16:creationId xmlns:a16="http://schemas.microsoft.com/office/drawing/2014/main" id="{42B93E8F-FF06-4811-B486-D3C8BA56E8FA}"/>
              </a:ext>
            </a:extLst>
          </p:cNvPr>
          <p:cNvSpPr>
            <a:spLocks noChangeArrowheads="1"/>
          </p:cNvSpPr>
          <p:nvPr/>
        </p:nvSpPr>
        <p:spPr bwMode="auto">
          <a:xfrm>
            <a:off x="5245100" y="1955800"/>
            <a:ext cx="23637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a:solidFill>
                  <a:prstClr val="black"/>
                </a:solidFill>
                <a:latin typeface="Calibri"/>
              </a:rPr>
              <a:t>Wiesen unterhalb</a:t>
            </a:r>
            <a:r>
              <a:rPr lang="en-GB" altLang="en-US" sz="1800">
                <a:solidFill>
                  <a:prstClr val="black"/>
                </a:solidFill>
                <a:latin typeface="Calibri"/>
                <a:cs typeface="Arial" panose="020B0604020202020204" pitchFamily="34" charset="0"/>
              </a:rPr>
              <a:t> 1.100 m</a:t>
            </a:r>
          </a:p>
        </p:txBody>
      </p:sp>
      <p:sp>
        <p:nvSpPr>
          <p:cNvPr id="28" name="Rectangle 23">
            <a:extLst>
              <a:ext uri="{FF2B5EF4-FFF2-40B4-BE49-F238E27FC236}">
                <a16:creationId xmlns:a16="http://schemas.microsoft.com/office/drawing/2014/main" id="{E4185DBA-DF95-4944-A158-F393A6D7C09E}"/>
              </a:ext>
            </a:extLst>
          </p:cNvPr>
          <p:cNvSpPr>
            <a:spLocks noChangeArrowheads="1"/>
          </p:cNvSpPr>
          <p:nvPr/>
        </p:nvSpPr>
        <p:spPr bwMode="auto">
          <a:xfrm>
            <a:off x="5868988" y="2560638"/>
            <a:ext cx="25628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a:solidFill>
                  <a:prstClr val="black"/>
                </a:solidFill>
                <a:latin typeface="Calibri"/>
              </a:rPr>
              <a:t>Wiesen 1.100 bis 1.800 m</a:t>
            </a:r>
          </a:p>
        </p:txBody>
      </p:sp>
      <p:sp>
        <p:nvSpPr>
          <p:cNvPr id="29" name="Rectangle 24">
            <a:extLst>
              <a:ext uri="{FF2B5EF4-FFF2-40B4-BE49-F238E27FC236}">
                <a16:creationId xmlns:a16="http://schemas.microsoft.com/office/drawing/2014/main" id="{734A10CF-A5C2-437B-A73C-F4A1E39D154D}"/>
              </a:ext>
            </a:extLst>
          </p:cNvPr>
          <p:cNvSpPr>
            <a:spLocks noChangeArrowheads="1"/>
          </p:cNvSpPr>
          <p:nvPr/>
        </p:nvSpPr>
        <p:spPr bwMode="auto">
          <a:xfrm>
            <a:off x="6411913" y="3355975"/>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a:solidFill>
                  <a:prstClr val="black"/>
                </a:solidFill>
                <a:latin typeface="Calibri"/>
              </a:rPr>
              <a:t>Sommerweiden</a:t>
            </a:r>
            <a:br>
              <a:rPr lang="en-GB" altLang="en-US" sz="1800">
                <a:solidFill>
                  <a:prstClr val="black"/>
                </a:solidFill>
                <a:latin typeface="Calibri"/>
              </a:rPr>
            </a:br>
            <a:r>
              <a:rPr lang="en-GB" altLang="en-US" sz="1800">
                <a:solidFill>
                  <a:prstClr val="black"/>
                </a:solidFill>
                <a:latin typeface="Calibri"/>
              </a:rPr>
              <a:t>unter 1.300 m</a:t>
            </a:r>
          </a:p>
        </p:txBody>
      </p:sp>
      <p:sp>
        <p:nvSpPr>
          <p:cNvPr id="30" name="Rectangle 25">
            <a:extLst>
              <a:ext uri="{FF2B5EF4-FFF2-40B4-BE49-F238E27FC236}">
                <a16:creationId xmlns:a16="http://schemas.microsoft.com/office/drawing/2014/main" id="{016635CA-EEC5-41BC-AF04-CF95059AA407}"/>
              </a:ext>
            </a:extLst>
          </p:cNvPr>
          <p:cNvSpPr>
            <a:spLocks noChangeArrowheads="1"/>
          </p:cNvSpPr>
          <p:nvPr/>
        </p:nvSpPr>
        <p:spPr bwMode="auto">
          <a:xfrm>
            <a:off x="6392863" y="4398963"/>
            <a:ext cx="1645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a:solidFill>
                  <a:prstClr val="black"/>
                </a:solidFill>
                <a:latin typeface="Calibri"/>
              </a:rPr>
              <a:t>Sommerweiden</a:t>
            </a:r>
            <a:br>
              <a:rPr lang="en-GB" altLang="en-US" sz="1800">
                <a:solidFill>
                  <a:prstClr val="black"/>
                </a:solidFill>
                <a:latin typeface="Calibri"/>
              </a:rPr>
            </a:br>
            <a:r>
              <a:rPr lang="en-GB" altLang="en-US" sz="1800">
                <a:solidFill>
                  <a:prstClr val="black"/>
                </a:solidFill>
                <a:latin typeface="Calibri"/>
              </a:rPr>
              <a:t>zwischen 1.300</a:t>
            </a:r>
            <a:br>
              <a:rPr lang="en-GB" altLang="en-US" sz="1800">
                <a:solidFill>
                  <a:prstClr val="black"/>
                </a:solidFill>
                <a:latin typeface="Calibri"/>
              </a:rPr>
            </a:br>
            <a:r>
              <a:rPr lang="en-GB" altLang="en-US" sz="1800">
                <a:solidFill>
                  <a:prstClr val="black"/>
                </a:solidFill>
                <a:latin typeface="Calibri"/>
              </a:rPr>
              <a:t>und 1.800 m </a:t>
            </a:r>
          </a:p>
        </p:txBody>
      </p:sp>
      <p:sp>
        <p:nvSpPr>
          <p:cNvPr id="31" name="Rectangle 26">
            <a:extLst>
              <a:ext uri="{FF2B5EF4-FFF2-40B4-BE49-F238E27FC236}">
                <a16:creationId xmlns:a16="http://schemas.microsoft.com/office/drawing/2014/main" id="{0D386E12-C4D9-4137-AAE8-B79E949524EB}"/>
              </a:ext>
            </a:extLst>
          </p:cNvPr>
          <p:cNvSpPr>
            <a:spLocks noChangeArrowheads="1"/>
          </p:cNvSpPr>
          <p:nvPr/>
        </p:nvSpPr>
        <p:spPr bwMode="auto">
          <a:xfrm>
            <a:off x="1652588" y="4398963"/>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a:solidFill>
                  <a:prstClr val="black"/>
                </a:solidFill>
                <a:latin typeface="Calibri"/>
              </a:rPr>
              <a:t>Sommerweiden</a:t>
            </a:r>
          </a:p>
          <a:p>
            <a:pPr>
              <a:spcBef>
                <a:spcPct val="0"/>
              </a:spcBef>
              <a:buFontTx/>
              <a:buNone/>
              <a:defRPr/>
            </a:pPr>
            <a:r>
              <a:rPr lang="en-GB" altLang="en-US" sz="1800">
                <a:solidFill>
                  <a:prstClr val="black"/>
                </a:solidFill>
                <a:latin typeface="Calibri"/>
              </a:rPr>
              <a:t> über 1.800 m</a:t>
            </a:r>
          </a:p>
        </p:txBody>
      </p:sp>
      <p:sp>
        <p:nvSpPr>
          <p:cNvPr id="32" name="Rectangle 27">
            <a:extLst>
              <a:ext uri="{FF2B5EF4-FFF2-40B4-BE49-F238E27FC236}">
                <a16:creationId xmlns:a16="http://schemas.microsoft.com/office/drawing/2014/main" id="{56535CE7-3937-42FD-822E-5B4818965930}"/>
              </a:ext>
            </a:extLst>
          </p:cNvPr>
          <p:cNvSpPr>
            <a:spLocks noChangeArrowheads="1"/>
          </p:cNvSpPr>
          <p:nvPr/>
        </p:nvSpPr>
        <p:spPr bwMode="auto">
          <a:xfrm>
            <a:off x="509290" y="2652713"/>
            <a:ext cx="2169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sz="1800" dirty="0">
                <a:solidFill>
                  <a:prstClr val="black"/>
                </a:solidFill>
                <a:latin typeface="Calibri"/>
              </a:rPr>
              <a:t>Hochgebirgswiesen</a:t>
            </a:r>
          </a:p>
          <a:p>
            <a:pPr algn="ctr">
              <a:spcBef>
                <a:spcPct val="0"/>
              </a:spcBef>
              <a:buFontTx/>
              <a:buNone/>
              <a:defRPr/>
            </a:pPr>
            <a:r>
              <a:rPr lang="en-GB" altLang="en-US" sz="1800" dirty="0">
                <a:solidFill>
                  <a:prstClr val="black"/>
                </a:solidFill>
                <a:latin typeface="Calibri"/>
              </a:rPr>
              <a:t>(über</a:t>
            </a:r>
            <a:r>
              <a:rPr lang="en-GB" altLang="en-US" sz="1800" dirty="0">
                <a:solidFill>
                  <a:prstClr val="black"/>
                </a:solidFill>
                <a:latin typeface="Calibri"/>
                <a:cs typeface="Arial" panose="020B0604020202020204" pitchFamily="34" charset="0"/>
              </a:rPr>
              <a:t> 1.800 m)</a:t>
            </a:r>
          </a:p>
        </p:txBody>
      </p:sp>
      <p:sp>
        <p:nvSpPr>
          <p:cNvPr id="33" name="Rectangle 28">
            <a:extLst>
              <a:ext uri="{FF2B5EF4-FFF2-40B4-BE49-F238E27FC236}">
                <a16:creationId xmlns:a16="http://schemas.microsoft.com/office/drawing/2014/main" id="{5A869F73-58B3-4788-9D4B-708CB844CF3F}"/>
              </a:ext>
            </a:extLst>
          </p:cNvPr>
          <p:cNvSpPr>
            <a:spLocks noChangeArrowheads="1"/>
          </p:cNvSpPr>
          <p:nvPr/>
        </p:nvSpPr>
        <p:spPr bwMode="auto">
          <a:xfrm>
            <a:off x="1685925" y="2281238"/>
            <a:ext cx="13769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dirty="0" smtClean="0">
                <a:solidFill>
                  <a:prstClr val="black"/>
                </a:solidFill>
                <a:latin typeface="Calibri"/>
              </a:rPr>
              <a:t>1-Schnittwiese</a:t>
            </a:r>
            <a:endParaRPr lang="en-GB" altLang="en-US" sz="1800" dirty="0">
              <a:solidFill>
                <a:prstClr val="black"/>
              </a:solidFill>
              <a:latin typeface="Calibri"/>
            </a:endParaRPr>
          </a:p>
        </p:txBody>
      </p:sp>
      <p:sp>
        <p:nvSpPr>
          <p:cNvPr id="34" name="Rectangle 29">
            <a:extLst>
              <a:ext uri="{FF2B5EF4-FFF2-40B4-BE49-F238E27FC236}">
                <a16:creationId xmlns:a16="http://schemas.microsoft.com/office/drawing/2014/main" id="{E883BF99-1C8C-48EB-93BF-FDA0355BE70F}"/>
              </a:ext>
            </a:extLst>
          </p:cNvPr>
          <p:cNvSpPr>
            <a:spLocks noChangeArrowheads="1"/>
          </p:cNvSpPr>
          <p:nvPr/>
        </p:nvSpPr>
        <p:spPr bwMode="auto">
          <a:xfrm>
            <a:off x="4586288" y="1584325"/>
            <a:ext cx="1147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a:solidFill>
                  <a:prstClr val="black"/>
                </a:solidFill>
                <a:latin typeface="Calibri"/>
              </a:rPr>
              <a:t>Silomais Silage</a:t>
            </a:r>
          </a:p>
        </p:txBody>
      </p:sp>
      <p:sp>
        <p:nvSpPr>
          <p:cNvPr id="35" name="Rectangle 30">
            <a:extLst>
              <a:ext uri="{FF2B5EF4-FFF2-40B4-BE49-F238E27FC236}">
                <a16:creationId xmlns:a16="http://schemas.microsoft.com/office/drawing/2014/main" id="{8C2DE65E-48C6-41B1-8BD2-633148A68478}"/>
              </a:ext>
            </a:extLst>
          </p:cNvPr>
          <p:cNvSpPr>
            <a:spLocks noChangeArrowheads="1"/>
          </p:cNvSpPr>
          <p:nvPr/>
        </p:nvSpPr>
        <p:spPr bwMode="auto">
          <a:xfrm>
            <a:off x="2116138" y="1712913"/>
            <a:ext cx="19654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a:solidFill>
                  <a:prstClr val="black"/>
                </a:solidFill>
                <a:latin typeface="Calibri"/>
              </a:rPr>
              <a:t>Temporäre Wiesen</a:t>
            </a:r>
          </a:p>
        </p:txBody>
      </p:sp>
      <p:sp>
        <p:nvSpPr>
          <p:cNvPr id="36" name="Rectangle 31">
            <a:extLst>
              <a:ext uri="{FF2B5EF4-FFF2-40B4-BE49-F238E27FC236}">
                <a16:creationId xmlns:a16="http://schemas.microsoft.com/office/drawing/2014/main" id="{33417F76-AF61-4DE8-B7D4-9B0AB89B86DB}"/>
              </a:ext>
            </a:extLst>
          </p:cNvPr>
          <p:cNvSpPr>
            <a:spLocks noChangeArrowheads="1"/>
          </p:cNvSpPr>
          <p:nvPr/>
        </p:nvSpPr>
        <p:spPr bwMode="auto">
          <a:xfrm>
            <a:off x="1879600" y="1982788"/>
            <a:ext cx="14194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dirty="0" err="1">
                <a:solidFill>
                  <a:prstClr val="black"/>
                </a:solidFill>
                <a:latin typeface="Calibri"/>
              </a:rPr>
              <a:t>Heimweiden</a:t>
            </a:r>
            <a:endParaRPr lang="en-GB" altLang="en-US" sz="1800" dirty="0">
              <a:solidFill>
                <a:prstClr val="black"/>
              </a:solidFill>
              <a:latin typeface="Calibri"/>
            </a:endParaRPr>
          </a:p>
        </p:txBody>
      </p:sp>
    </p:spTree>
    <p:extLst>
      <p:ext uri="{BB962C8B-B14F-4D97-AF65-F5344CB8AC3E}">
        <p14:creationId xmlns:p14="http://schemas.microsoft.com/office/powerpoint/2010/main" val="947761360"/>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sz="2000" b="1" dirty="0">
                <a:solidFill>
                  <a:prstClr val="black"/>
                </a:solidFill>
              </a:rPr>
              <a:t>Beitrag der </a:t>
            </a:r>
            <a:r>
              <a:rPr lang="en-US" sz="2000" b="1" dirty="0" err="1" smtClean="0">
                <a:solidFill>
                  <a:prstClr val="black"/>
                </a:solidFill>
              </a:rPr>
              <a:t>Grünfutterflächen</a:t>
            </a:r>
            <a:r>
              <a:rPr lang="en-US" sz="2000" b="1" dirty="0" smtClean="0">
                <a:solidFill>
                  <a:prstClr val="black"/>
                </a:solidFill>
              </a:rPr>
              <a:t> </a:t>
            </a:r>
            <a:r>
              <a:rPr lang="en-US" sz="2000" b="1" dirty="0">
                <a:solidFill>
                  <a:prstClr val="black"/>
                </a:solidFill>
              </a:rPr>
              <a:t>zur gesamten Futterproduktion in Südtirol</a:t>
            </a:r>
            <a:endParaRPr lang="en-GB" sz="2000" b="1" dirty="0">
              <a:solidFill>
                <a:prstClr val="black"/>
              </a:solidFill>
            </a:endParaRPr>
          </a:p>
        </p:txBody>
      </p:sp>
      <p:sp>
        <p:nvSpPr>
          <p:cNvPr id="10" name="Text Box 3">
            <a:extLst>
              <a:ext uri="{FF2B5EF4-FFF2-40B4-BE49-F238E27FC236}">
                <a16:creationId xmlns:a16="http://schemas.microsoft.com/office/drawing/2014/main" id="{A5B12A8F-F1B0-4B2B-8354-BE5498728CBD}"/>
              </a:ext>
            </a:extLst>
          </p:cNvPr>
          <p:cNvSpPr txBox="1">
            <a:spLocks noChangeArrowheads="1"/>
          </p:cNvSpPr>
          <p:nvPr/>
        </p:nvSpPr>
        <p:spPr bwMode="auto">
          <a:xfrm>
            <a:off x="436883" y="6467604"/>
            <a:ext cx="3822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600">
                <a:solidFill>
                  <a:prstClr val="black"/>
                </a:solidFill>
                <a:latin typeface="Verdana" panose="020B0604030504040204" pitchFamily="34" charset="0"/>
              </a:rPr>
              <a:t>Quelle: Peratoner </a:t>
            </a:r>
            <a:r>
              <a:rPr lang="en-GB" altLang="en-US" sz="1600" i="1">
                <a:solidFill>
                  <a:prstClr val="black"/>
                </a:solidFill>
                <a:latin typeface="Verdana" panose="020B0604030504040204" pitchFamily="34" charset="0"/>
              </a:rPr>
              <a:t>et al.</a:t>
            </a:r>
            <a:r>
              <a:rPr lang="en-GB" altLang="en-US" sz="1600">
                <a:solidFill>
                  <a:prstClr val="black"/>
                </a:solidFill>
                <a:latin typeface="Verdana" panose="020B0604030504040204" pitchFamily="34" charset="0"/>
              </a:rPr>
              <a:t> 2011 (mod.)</a:t>
            </a:r>
          </a:p>
        </p:txBody>
      </p:sp>
      <p:sp>
        <p:nvSpPr>
          <p:cNvPr id="6" name="Freeform 3">
            <a:extLst>
              <a:ext uri="{FF2B5EF4-FFF2-40B4-BE49-F238E27FC236}">
                <a16:creationId xmlns:a16="http://schemas.microsoft.com/office/drawing/2014/main" id="{EF58D842-0518-408B-831A-E9BC10A180B8}"/>
              </a:ext>
            </a:extLst>
          </p:cNvPr>
          <p:cNvSpPr>
            <a:spLocks/>
          </p:cNvSpPr>
          <p:nvPr/>
        </p:nvSpPr>
        <p:spPr bwMode="auto">
          <a:xfrm>
            <a:off x="4033838" y="2111250"/>
            <a:ext cx="1355725" cy="1647825"/>
          </a:xfrm>
          <a:custGeom>
            <a:avLst/>
            <a:gdLst>
              <a:gd name="T0" fmla="*/ 2147483646 w 60"/>
              <a:gd name="T1" fmla="*/ 2147483646 h 73"/>
              <a:gd name="T2" fmla="*/ 0 w 60"/>
              <a:gd name="T3" fmla="*/ 0 h 73"/>
              <a:gd name="T4" fmla="*/ 0 w 60"/>
              <a:gd name="T5" fmla="*/ 2147483646 h 73"/>
              <a:gd name="T6" fmla="*/ 2147483646 w 60"/>
              <a:gd name="T7" fmla="*/ 2147483646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73">
                <a:moveTo>
                  <a:pt x="60" y="32"/>
                </a:moveTo>
                <a:cubicBezTo>
                  <a:pt x="47" y="12"/>
                  <a:pt x="24" y="0"/>
                  <a:pt x="0" y="0"/>
                </a:cubicBezTo>
                <a:lnTo>
                  <a:pt x="0" y="73"/>
                </a:lnTo>
                <a:lnTo>
                  <a:pt x="60" y="32"/>
                </a:lnTo>
                <a:close/>
              </a:path>
            </a:pathLst>
          </a:custGeom>
          <a:solidFill>
            <a:srgbClr val="003366"/>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8" name="Freeform 4">
            <a:extLst>
              <a:ext uri="{FF2B5EF4-FFF2-40B4-BE49-F238E27FC236}">
                <a16:creationId xmlns:a16="http://schemas.microsoft.com/office/drawing/2014/main" id="{0E1623DE-5525-48F8-AD5E-31DEC47A12C0}"/>
              </a:ext>
            </a:extLst>
          </p:cNvPr>
          <p:cNvSpPr>
            <a:spLocks/>
          </p:cNvSpPr>
          <p:nvPr/>
        </p:nvSpPr>
        <p:spPr bwMode="auto">
          <a:xfrm>
            <a:off x="4033838" y="2833563"/>
            <a:ext cx="1490662" cy="925512"/>
          </a:xfrm>
          <a:custGeom>
            <a:avLst/>
            <a:gdLst>
              <a:gd name="T0" fmla="*/ 2147483646 w 66"/>
              <a:gd name="T1" fmla="*/ 2147483646 h 41"/>
              <a:gd name="T2" fmla="*/ 2147483646 w 66"/>
              <a:gd name="T3" fmla="*/ 0 h 41"/>
              <a:gd name="T4" fmla="*/ 0 w 66"/>
              <a:gd name="T5" fmla="*/ 2147483646 h 41"/>
              <a:gd name="T6" fmla="*/ 2147483646 w 66"/>
              <a:gd name="T7" fmla="*/ 2147483646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41">
                <a:moveTo>
                  <a:pt x="66" y="9"/>
                </a:moveTo>
                <a:cubicBezTo>
                  <a:pt x="64" y="6"/>
                  <a:pt x="62" y="3"/>
                  <a:pt x="60" y="0"/>
                </a:cubicBezTo>
                <a:lnTo>
                  <a:pt x="0" y="41"/>
                </a:lnTo>
                <a:lnTo>
                  <a:pt x="66" y="9"/>
                </a:lnTo>
                <a:close/>
              </a:path>
            </a:pathLst>
          </a:custGeom>
          <a:solidFill>
            <a:srgbClr val="00808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11" name="Freeform 5">
            <a:extLst>
              <a:ext uri="{FF2B5EF4-FFF2-40B4-BE49-F238E27FC236}">
                <a16:creationId xmlns:a16="http://schemas.microsoft.com/office/drawing/2014/main" id="{53092ECF-F614-4152-B5D2-769F5442CFC7}"/>
              </a:ext>
            </a:extLst>
          </p:cNvPr>
          <p:cNvSpPr>
            <a:spLocks/>
          </p:cNvSpPr>
          <p:nvPr/>
        </p:nvSpPr>
        <p:spPr bwMode="auto">
          <a:xfrm>
            <a:off x="4033838" y="3036763"/>
            <a:ext cx="1516062" cy="722312"/>
          </a:xfrm>
          <a:custGeom>
            <a:avLst/>
            <a:gdLst>
              <a:gd name="T0" fmla="*/ 2147483646 w 403"/>
              <a:gd name="T1" fmla="*/ 2147483646 h 192"/>
              <a:gd name="T2" fmla="*/ 2147483646 w 403"/>
              <a:gd name="T3" fmla="*/ 0 h 192"/>
              <a:gd name="T4" fmla="*/ 0 w 403"/>
              <a:gd name="T5" fmla="*/ 2147483646 h 192"/>
              <a:gd name="T6" fmla="*/ 2147483646 w 403"/>
              <a:gd name="T7" fmla="*/ 2147483646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3" h="192">
                <a:moveTo>
                  <a:pt x="403" y="17"/>
                </a:moveTo>
                <a:cubicBezTo>
                  <a:pt x="403" y="11"/>
                  <a:pt x="396" y="6"/>
                  <a:pt x="396" y="0"/>
                </a:cubicBezTo>
                <a:lnTo>
                  <a:pt x="0" y="192"/>
                </a:lnTo>
                <a:lnTo>
                  <a:pt x="403" y="17"/>
                </a:lnTo>
                <a:close/>
              </a:path>
            </a:pathLst>
          </a:custGeom>
          <a:solidFill>
            <a:srgbClr val="99CCFF"/>
          </a:solidFill>
          <a:ln w="3175">
            <a:solidFill>
              <a:srgbClr val="000000"/>
            </a:solidFill>
            <a:prstDash val="solid"/>
            <a:round/>
            <a:headEnd/>
            <a:tailEnd/>
          </a:ln>
        </p:spPr>
        <p:txBody>
          <a:bodyPr/>
          <a:lstStyle/>
          <a:p>
            <a:pPr>
              <a:defRPr/>
            </a:pPr>
            <a:endParaRPr lang="de-DE">
              <a:solidFill>
                <a:prstClr val="black"/>
              </a:solidFill>
            </a:endParaRPr>
          </a:p>
        </p:txBody>
      </p:sp>
      <p:sp>
        <p:nvSpPr>
          <p:cNvPr id="12" name="Freeform 6">
            <a:extLst>
              <a:ext uri="{FF2B5EF4-FFF2-40B4-BE49-F238E27FC236}">
                <a16:creationId xmlns:a16="http://schemas.microsoft.com/office/drawing/2014/main" id="{86C5BDBD-9295-4873-B7CF-DEBD4657497C}"/>
              </a:ext>
            </a:extLst>
          </p:cNvPr>
          <p:cNvSpPr>
            <a:spLocks/>
          </p:cNvSpPr>
          <p:nvPr/>
        </p:nvSpPr>
        <p:spPr bwMode="auto">
          <a:xfrm>
            <a:off x="4049713" y="3105025"/>
            <a:ext cx="1579562" cy="654050"/>
          </a:xfrm>
          <a:custGeom>
            <a:avLst/>
            <a:gdLst>
              <a:gd name="T0" fmla="*/ 2147483646 w 70"/>
              <a:gd name="T1" fmla="*/ 2147483646 h 29"/>
              <a:gd name="T2" fmla="*/ 2147483646 w 70"/>
              <a:gd name="T3" fmla="*/ 0 h 29"/>
              <a:gd name="T4" fmla="*/ 0 w 70"/>
              <a:gd name="T5" fmla="*/ 2147483646 h 29"/>
              <a:gd name="T6" fmla="*/ 2147483646 w 70"/>
              <a:gd name="T7" fmla="*/ 2147483646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29">
                <a:moveTo>
                  <a:pt x="70" y="8"/>
                </a:moveTo>
                <a:cubicBezTo>
                  <a:pt x="69" y="5"/>
                  <a:pt x="68" y="2"/>
                  <a:pt x="66" y="0"/>
                </a:cubicBezTo>
                <a:lnTo>
                  <a:pt x="0" y="29"/>
                </a:lnTo>
                <a:lnTo>
                  <a:pt x="70" y="8"/>
                </a:lnTo>
                <a:close/>
              </a:path>
            </a:pathLst>
          </a:custGeom>
          <a:solidFill>
            <a:srgbClr val="FF0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13" name="Freeform 7">
            <a:extLst>
              <a:ext uri="{FF2B5EF4-FFF2-40B4-BE49-F238E27FC236}">
                <a16:creationId xmlns:a16="http://schemas.microsoft.com/office/drawing/2014/main" id="{B743D2C9-51D5-4C29-B27A-383811454E02}"/>
              </a:ext>
            </a:extLst>
          </p:cNvPr>
          <p:cNvSpPr>
            <a:spLocks/>
          </p:cNvSpPr>
          <p:nvPr/>
        </p:nvSpPr>
        <p:spPr bwMode="auto">
          <a:xfrm>
            <a:off x="4049713" y="3286000"/>
            <a:ext cx="1625600" cy="473075"/>
          </a:xfrm>
          <a:custGeom>
            <a:avLst/>
            <a:gdLst>
              <a:gd name="T0" fmla="*/ 2147483646 w 72"/>
              <a:gd name="T1" fmla="*/ 2147483646 h 21"/>
              <a:gd name="T2" fmla="*/ 2147483646 w 72"/>
              <a:gd name="T3" fmla="*/ 0 h 21"/>
              <a:gd name="T4" fmla="*/ 0 w 72"/>
              <a:gd name="T5" fmla="*/ 2147483646 h 21"/>
              <a:gd name="T6" fmla="*/ 2147483646 w 72"/>
              <a:gd name="T7" fmla="*/ 2147483646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1">
                <a:moveTo>
                  <a:pt x="72" y="15"/>
                </a:moveTo>
                <a:cubicBezTo>
                  <a:pt x="72" y="10"/>
                  <a:pt x="71" y="5"/>
                  <a:pt x="70" y="0"/>
                </a:cubicBezTo>
                <a:lnTo>
                  <a:pt x="0" y="21"/>
                </a:lnTo>
                <a:lnTo>
                  <a:pt x="72" y="15"/>
                </a:lnTo>
                <a:close/>
              </a:path>
            </a:pathLst>
          </a:custGeom>
          <a:solidFill>
            <a:srgbClr val="800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14" name="Freeform 8">
            <a:extLst>
              <a:ext uri="{FF2B5EF4-FFF2-40B4-BE49-F238E27FC236}">
                <a16:creationId xmlns:a16="http://schemas.microsoft.com/office/drawing/2014/main" id="{255BB509-E11B-4AD3-BBA7-EB35D19793E7}"/>
              </a:ext>
            </a:extLst>
          </p:cNvPr>
          <p:cNvSpPr>
            <a:spLocks/>
          </p:cNvSpPr>
          <p:nvPr/>
        </p:nvSpPr>
        <p:spPr bwMode="auto">
          <a:xfrm>
            <a:off x="4049713" y="3624138"/>
            <a:ext cx="1647825" cy="134937"/>
          </a:xfrm>
          <a:custGeom>
            <a:avLst/>
            <a:gdLst>
              <a:gd name="T0" fmla="*/ 2147483646 w 73"/>
              <a:gd name="T1" fmla="*/ 2147483646 h 6"/>
              <a:gd name="T2" fmla="*/ 2147483646 w 73"/>
              <a:gd name="T3" fmla="*/ 2147483646 h 6"/>
              <a:gd name="T4" fmla="*/ 2147483646 w 73"/>
              <a:gd name="T5" fmla="*/ 0 h 6"/>
              <a:gd name="T6" fmla="*/ 0 w 73"/>
              <a:gd name="T7" fmla="*/ 2147483646 h 6"/>
              <a:gd name="T8" fmla="*/ 2147483646 w 73"/>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6">
                <a:moveTo>
                  <a:pt x="72" y="6"/>
                </a:moveTo>
                <a:cubicBezTo>
                  <a:pt x="72" y="6"/>
                  <a:pt x="73" y="6"/>
                  <a:pt x="73" y="6"/>
                </a:cubicBezTo>
                <a:cubicBezTo>
                  <a:pt x="73" y="4"/>
                  <a:pt x="72" y="2"/>
                  <a:pt x="72" y="0"/>
                </a:cubicBezTo>
                <a:lnTo>
                  <a:pt x="0" y="6"/>
                </a:lnTo>
                <a:lnTo>
                  <a:pt x="72" y="6"/>
                </a:lnTo>
                <a:close/>
              </a:path>
            </a:pathLst>
          </a:custGeom>
          <a:solidFill>
            <a:srgbClr val="008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15" name="Freeform 9">
            <a:extLst>
              <a:ext uri="{FF2B5EF4-FFF2-40B4-BE49-F238E27FC236}">
                <a16:creationId xmlns:a16="http://schemas.microsoft.com/office/drawing/2014/main" id="{A03D52D1-755C-49E0-859D-5CA2822F6D30}"/>
              </a:ext>
            </a:extLst>
          </p:cNvPr>
          <p:cNvSpPr>
            <a:spLocks/>
          </p:cNvSpPr>
          <p:nvPr/>
        </p:nvSpPr>
        <p:spPr bwMode="auto">
          <a:xfrm>
            <a:off x="2649538" y="3759075"/>
            <a:ext cx="3025775" cy="1625600"/>
          </a:xfrm>
          <a:custGeom>
            <a:avLst/>
            <a:gdLst>
              <a:gd name="T0" fmla="*/ 0 w 134"/>
              <a:gd name="T1" fmla="*/ 2147483646 h 72"/>
              <a:gd name="T2" fmla="*/ 2147483646 w 134"/>
              <a:gd name="T3" fmla="*/ 2147483646 h 72"/>
              <a:gd name="T4" fmla="*/ 2147483646 w 134"/>
              <a:gd name="T5" fmla="*/ 0 h 72"/>
              <a:gd name="T6" fmla="*/ 2147483646 w 134"/>
              <a:gd name="T7" fmla="*/ 0 h 72"/>
              <a:gd name="T8" fmla="*/ 0 w 134"/>
              <a:gd name="T9" fmla="*/ 2147483646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72">
                <a:moveTo>
                  <a:pt x="0" y="40"/>
                </a:moveTo>
                <a:cubicBezTo>
                  <a:pt x="14" y="60"/>
                  <a:pt x="37" y="72"/>
                  <a:pt x="62" y="72"/>
                </a:cubicBezTo>
                <a:cubicBezTo>
                  <a:pt x="101" y="72"/>
                  <a:pt x="134" y="40"/>
                  <a:pt x="134" y="0"/>
                </a:cubicBezTo>
                <a:lnTo>
                  <a:pt x="62" y="0"/>
                </a:lnTo>
                <a:lnTo>
                  <a:pt x="0" y="40"/>
                </a:lnTo>
                <a:close/>
              </a:path>
            </a:pathLst>
          </a:custGeom>
          <a:solidFill>
            <a:srgbClr val="99CC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16" name="Freeform 10">
            <a:extLst>
              <a:ext uri="{FF2B5EF4-FFF2-40B4-BE49-F238E27FC236}">
                <a16:creationId xmlns:a16="http://schemas.microsoft.com/office/drawing/2014/main" id="{542D2171-6432-4239-AC10-02752657B3CA}"/>
              </a:ext>
            </a:extLst>
          </p:cNvPr>
          <p:cNvSpPr>
            <a:spLocks/>
          </p:cNvSpPr>
          <p:nvPr/>
        </p:nvSpPr>
        <p:spPr bwMode="auto">
          <a:xfrm>
            <a:off x="2378075" y="2336675"/>
            <a:ext cx="1671638" cy="2325688"/>
          </a:xfrm>
          <a:custGeom>
            <a:avLst/>
            <a:gdLst>
              <a:gd name="T0" fmla="*/ 2147483646 w 74"/>
              <a:gd name="T1" fmla="*/ 0 h 103"/>
              <a:gd name="T2" fmla="*/ 2147483646 w 74"/>
              <a:gd name="T3" fmla="*/ 2147483646 h 103"/>
              <a:gd name="T4" fmla="*/ 2147483646 w 74"/>
              <a:gd name="T5" fmla="*/ 2147483646 h 103"/>
              <a:gd name="T6" fmla="*/ 2147483646 w 74"/>
              <a:gd name="T7" fmla="*/ 2147483646 h 103"/>
              <a:gd name="T8" fmla="*/ 2147483646 w 74"/>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03">
                <a:moveTo>
                  <a:pt x="37" y="0"/>
                </a:moveTo>
                <a:cubicBezTo>
                  <a:pt x="14" y="13"/>
                  <a:pt x="1" y="37"/>
                  <a:pt x="1" y="62"/>
                </a:cubicBezTo>
                <a:cubicBezTo>
                  <a:pt x="0" y="77"/>
                  <a:pt x="5" y="91"/>
                  <a:pt x="12" y="103"/>
                </a:cubicBezTo>
                <a:lnTo>
                  <a:pt x="74" y="63"/>
                </a:lnTo>
                <a:lnTo>
                  <a:pt x="37" y="0"/>
                </a:lnTo>
                <a:close/>
              </a:path>
            </a:pathLst>
          </a:custGeom>
          <a:solidFill>
            <a:srgbClr val="808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17" name="Freeform 11">
            <a:extLst>
              <a:ext uri="{FF2B5EF4-FFF2-40B4-BE49-F238E27FC236}">
                <a16:creationId xmlns:a16="http://schemas.microsoft.com/office/drawing/2014/main" id="{B77E68F5-3C97-428A-B92B-CBE187F2B001}"/>
              </a:ext>
            </a:extLst>
          </p:cNvPr>
          <p:cNvSpPr>
            <a:spLocks/>
          </p:cNvSpPr>
          <p:nvPr/>
        </p:nvSpPr>
        <p:spPr bwMode="auto">
          <a:xfrm>
            <a:off x="3213100" y="2157288"/>
            <a:ext cx="836613" cy="1601787"/>
          </a:xfrm>
          <a:custGeom>
            <a:avLst/>
            <a:gdLst>
              <a:gd name="T0" fmla="*/ 2147483646 w 37"/>
              <a:gd name="T1" fmla="*/ 0 h 71"/>
              <a:gd name="T2" fmla="*/ 0 w 37"/>
              <a:gd name="T3" fmla="*/ 2147483646 h 71"/>
              <a:gd name="T4" fmla="*/ 2147483646 w 37"/>
              <a:gd name="T5" fmla="*/ 2147483646 h 71"/>
              <a:gd name="T6" fmla="*/ 2147483646 w 37"/>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1">
                <a:moveTo>
                  <a:pt x="16" y="0"/>
                </a:moveTo>
                <a:cubicBezTo>
                  <a:pt x="11" y="2"/>
                  <a:pt x="5" y="4"/>
                  <a:pt x="0" y="8"/>
                </a:cubicBezTo>
                <a:lnTo>
                  <a:pt x="37" y="71"/>
                </a:lnTo>
                <a:lnTo>
                  <a:pt x="16" y="0"/>
                </a:lnTo>
                <a:close/>
              </a:path>
            </a:pathLst>
          </a:custGeom>
          <a:solidFill>
            <a:srgbClr val="FF99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18" name="Freeform 12">
            <a:extLst>
              <a:ext uri="{FF2B5EF4-FFF2-40B4-BE49-F238E27FC236}">
                <a16:creationId xmlns:a16="http://schemas.microsoft.com/office/drawing/2014/main" id="{CFF2EF25-9EB0-456C-B352-FD5BAC19CF4E}"/>
              </a:ext>
            </a:extLst>
          </p:cNvPr>
          <p:cNvSpPr>
            <a:spLocks/>
          </p:cNvSpPr>
          <p:nvPr/>
        </p:nvSpPr>
        <p:spPr bwMode="auto">
          <a:xfrm>
            <a:off x="3575050" y="2111250"/>
            <a:ext cx="474663" cy="1647825"/>
          </a:xfrm>
          <a:custGeom>
            <a:avLst/>
            <a:gdLst>
              <a:gd name="T0" fmla="*/ 2147483646 w 21"/>
              <a:gd name="T1" fmla="*/ 0 h 73"/>
              <a:gd name="T2" fmla="*/ 0 w 21"/>
              <a:gd name="T3" fmla="*/ 2147483646 h 73"/>
              <a:gd name="T4" fmla="*/ 2147483646 w 21"/>
              <a:gd name="T5" fmla="*/ 2147483646 h 73"/>
              <a:gd name="T6" fmla="*/ 2147483646 w 2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73">
                <a:moveTo>
                  <a:pt x="20" y="0"/>
                </a:moveTo>
                <a:cubicBezTo>
                  <a:pt x="14" y="0"/>
                  <a:pt x="7" y="0"/>
                  <a:pt x="0" y="2"/>
                </a:cubicBezTo>
                <a:lnTo>
                  <a:pt x="21" y="73"/>
                </a:lnTo>
                <a:lnTo>
                  <a:pt x="20" y="0"/>
                </a:lnTo>
                <a:close/>
              </a:path>
            </a:pathLst>
          </a:custGeom>
          <a:solidFill>
            <a:srgbClr val="FFCC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19" name="Freeform 13">
            <a:extLst>
              <a:ext uri="{FF2B5EF4-FFF2-40B4-BE49-F238E27FC236}">
                <a16:creationId xmlns:a16="http://schemas.microsoft.com/office/drawing/2014/main" id="{82DD9058-54A0-48A7-847B-DB3E41A5D1F0}"/>
              </a:ext>
            </a:extLst>
          </p:cNvPr>
          <p:cNvSpPr>
            <a:spLocks/>
          </p:cNvSpPr>
          <p:nvPr/>
        </p:nvSpPr>
        <p:spPr bwMode="auto">
          <a:xfrm>
            <a:off x="5472113" y="1533400"/>
            <a:ext cx="944562" cy="1412875"/>
          </a:xfrm>
          <a:custGeom>
            <a:avLst/>
            <a:gdLst>
              <a:gd name="T0" fmla="*/ 2147483646 w 18"/>
              <a:gd name="T1" fmla="*/ 0 h 59"/>
              <a:gd name="T2" fmla="*/ 2147483646 w 18"/>
              <a:gd name="T3" fmla="*/ 0 h 59"/>
              <a:gd name="T4" fmla="*/ 0 w 18"/>
              <a:gd name="T5" fmla="*/ 2147483646 h 59"/>
              <a:gd name="T6" fmla="*/ 0 60000 65536"/>
              <a:gd name="T7" fmla="*/ 0 60000 65536"/>
              <a:gd name="T8" fmla="*/ 0 60000 65536"/>
            </a:gdLst>
            <a:ahLst/>
            <a:cxnLst>
              <a:cxn ang="T6">
                <a:pos x="T0" y="T1"/>
              </a:cxn>
              <a:cxn ang="T7">
                <a:pos x="T2" y="T3"/>
              </a:cxn>
              <a:cxn ang="T8">
                <a:pos x="T4" y="T5"/>
              </a:cxn>
            </a:cxnLst>
            <a:rect l="0" t="0" r="r" b="b"/>
            <a:pathLst>
              <a:path w="18" h="59">
                <a:moveTo>
                  <a:pt x="18" y="0"/>
                </a:moveTo>
                <a:lnTo>
                  <a:pt x="14" y="0"/>
                </a:lnTo>
                <a:lnTo>
                  <a:pt x="0" y="59"/>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20" name="Freeform 14">
            <a:extLst>
              <a:ext uri="{FF2B5EF4-FFF2-40B4-BE49-F238E27FC236}">
                <a16:creationId xmlns:a16="http://schemas.microsoft.com/office/drawing/2014/main" id="{4C4F3CA5-2A0D-499F-8F02-881D042F59E1}"/>
              </a:ext>
            </a:extLst>
          </p:cNvPr>
          <p:cNvSpPr>
            <a:spLocks/>
          </p:cNvSpPr>
          <p:nvPr/>
        </p:nvSpPr>
        <p:spPr bwMode="auto">
          <a:xfrm>
            <a:off x="5538788" y="2336675"/>
            <a:ext cx="1052512" cy="730250"/>
          </a:xfrm>
          <a:custGeom>
            <a:avLst/>
            <a:gdLst>
              <a:gd name="T0" fmla="*/ 2147483646 w 16"/>
              <a:gd name="T1" fmla="*/ 0 h 38"/>
              <a:gd name="T2" fmla="*/ 2147483646 w 16"/>
              <a:gd name="T3" fmla="*/ 0 h 38"/>
              <a:gd name="T4" fmla="*/ 0 w 16"/>
              <a:gd name="T5" fmla="*/ 2147483646 h 38"/>
              <a:gd name="T6" fmla="*/ 0 60000 65536"/>
              <a:gd name="T7" fmla="*/ 0 60000 65536"/>
              <a:gd name="T8" fmla="*/ 0 60000 65536"/>
            </a:gdLst>
            <a:ahLst/>
            <a:cxnLst>
              <a:cxn ang="T6">
                <a:pos x="T0" y="T1"/>
              </a:cxn>
              <a:cxn ang="T7">
                <a:pos x="T2" y="T3"/>
              </a:cxn>
              <a:cxn ang="T8">
                <a:pos x="T4" y="T5"/>
              </a:cxn>
            </a:cxnLst>
            <a:rect l="0" t="0" r="r" b="b"/>
            <a:pathLst>
              <a:path w="16" h="38">
                <a:moveTo>
                  <a:pt x="16" y="0"/>
                </a:moveTo>
                <a:lnTo>
                  <a:pt x="12" y="0"/>
                </a:lnTo>
                <a:lnTo>
                  <a:pt x="0" y="38"/>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21" name="Freeform 15">
            <a:extLst>
              <a:ext uri="{FF2B5EF4-FFF2-40B4-BE49-F238E27FC236}">
                <a16:creationId xmlns:a16="http://schemas.microsoft.com/office/drawing/2014/main" id="{C9BFE7A0-F201-41F3-9EFA-36D6CC9D2E94}"/>
              </a:ext>
            </a:extLst>
          </p:cNvPr>
          <p:cNvSpPr>
            <a:spLocks/>
          </p:cNvSpPr>
          <p:nvPr/>
        </p:nvSpPr>
        <p:spPr bwMode="auto">
          <a:xfrm>
            <a:off x="5607050" y="3066925"/>
            <a:ext cx="644525" cy="128588"/>
          </a:xfrm>
          <a:custGeom>
            <a:avLst/>
            <a:gdLst>
              <a:gd name="T0" fmla="*/ 2147483646 w 17"/>
              <a:gd name="T1" fmla="*/ 0 h 11"/>
              <a:gd name="T2" fmla="*/ 2147483646 w 17"/>
              <a:gd name="T3" fmla="*/ 0 h 11"/>
              <a:gd name="T4" fmla="*/ 0 w 17"/>
              <a:gd name="T5" fmla="*/ 2147483646 h 11"/>
              <a:gd name="T6" fmla="*/ 0 60000 65536"/>
              <a:gd name="T7" fmla="*/ 0 60000 65536"/>
              <a:gd name="T8" fmla="*/ 0 60000 65536"/>
            </a:gdLst>
            <a:ahLst/>
            <a:cxnLst>
              <a:cxn ang="T6">
                <a:pos x="T0" y="T1"/>
              </a:cxn>
              <a:cxn ang="T7">
                <a:pos x="T2" y="T3"/>
              </a:cxn>
              <a:cxn ang="T8">
                <a:pos x="T4" y="T5"/>
              </a:cxn>
            </a:cxnLst>
            <a:rect l="0" t="0" r="r" b="b"/>
            <a:pathLst>
              <a:path w="17" h="11">
                <a:moveTo>
                  <a:pt x="17" y="0"/>
                </a:moveTo>
                <a:lnTo>
                  <a:pt x="13" y="0"/>
                </a:lnTo>
                <a:lnTo>
                  <a:pt x="0" y="11"/>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22" name="Freeform 16">
            <a:extLst>
              <a:ext uri="{FF2B5EF4-FFF2-40B4-BE49-F238E27FC236}">
                <a16:creationId xmlns:a16="http://schemas.microsoft.com/office/drawing/2014/main" id="{76CB63D5-86BA-4D38-931F-96D89030A21B}"/>
              </a:ext>
            </a:extLst>
          </p:cNvPr>
          <p:cNvSpPr>
            <a:spLocks/>
          </p:cNvSpPr>
          <p:nvPr/>
        </p:nvSpPr>
        <p:spPr bwMode="auto">
          <a:xfrm>
            <a:off x="5659438" y="3451100"/>
            <a:ext cx="225425" cy="66675"/>
          </a:xfrm>
          <a:custGeom>
            <a:avLst/>
            <a:gdLst>
              <a:gd name="T0" fmla="*/ 2147483646 w 10"/>
              <a:gd name="T1" fmla="*/ 2147483646 h 3"/>
              <a:gd name="T2" fmla="*/ 2147483646 w 10"/>
              <a:gd name="T3" fmla="*/ 2147483646 h 3"/>
              <a:gd name="T4" fmla="*/ 0 w 10"/>
              <a:gd name="T5" fmla="*/ 0 h 3"/>
              <a:gd name="T6" fmla="*/ 0 60000 65536"/>
              <a:gd name="T7" fmla="*/ 0 60000 65536"/>
              <a:gd name="T8" fmla="*/ 0 60000 65536"/>
            </a:gdLst>
            <a:ahLst/>
            <a:cxnLst>
              <a:cxn ang="T6">
                <a:pos x="T0" y="T1"/>
              </a:cxn>
              <a:cxn ang="T7">
                <a:pos x="T2" y="T3"/>
              </a:cxn>
              <a:cxn ang="T8">
                <a:pos x="T4" y="T5"/>
              </a:cxn>
            </a:cxnLst>
            <a:rect l="0" t="0" r="r" b="b"/>
            <a:pathLst>
              <a:path w="10" h="3">
                <a:moveTo>
                  <a:pt x="10" y="3"/>
                </a:moveTo>
                <a:lnTo>
                  <a:pt x="6" y="3"/>
                </a:lnTo>
                <a:lnTo>
                  <a:pt x="0" y="0"/>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23" name="Freeform 17">
            <a:extLst>
              <a:ext uri="{FF2B5EF4-FFF2-40B4-BE49-F238E27FC236}">
                <a16:creationId xmlns:a16="http://schemas.microsoft.com/office/drawing/2014/main" id="{5DD85CC1-34FF-438D-8722-9B45CAF675C0}"/>
              </a:ext>
            </a:extLst>
          </p:cNvPr>
          <p:cNvSpPr>
            <a:spLocks/>
          </p:cNvSpPr>
          <p:nvPr/>
        </p:nvSpPr>
        <p:spPr bwMode="auto">
          <a:xfrm>
            <a:off x="5689600" y="3698750"/>
            <a:ext cx="271463" cy="474663"/>
          </a:xfrm>
          <a:custGeom>
            <a:avLst/>
            <a:gdLst>
              <a:gd name="T0" fmla="*/ 2147483646 w 12"/>
              <a:gd name="T1" fmla="*/ 2147483646 h 21"/>
              <a:gd name="T2" fmla="*/ 2147483646 w 12"/>
              <a:gd name="T3" fmla="*/ 2147483646 h 21"/>
              <a:gd name="T4" fmla="*/ 0 w 12"/>
              <a:gd name="T5" fmla="*/ 0 h 21"/>
              <a:gd name="T6" fmla="*/ 0 60000 65536"/>
              <a:gd name="T7" fmla="*/ 0 60000 65536"/>
              <a:gd name="T8" fmla="*/ 0 60000 65536"/>
            </a:gdLst>
            <a:ahLst/>
            <a:cxnLst>
              <a:cxn ang="T6">
                <a:pos x="T0" y="T1"/>
              </a:cxn>
              <a:cxn ang="T7">
                <a:pos x="T2" y="T3"/>
              </a:cxn>
              <a:cxn ang="T8">
                <a:pos x="T4" y="T5"/>
              </a:cxn>
            </a:cxnLst>
            <a:rect l="0" t="0" r="r" b="b"/>
            <a:pathLst>
              <a:path w="12" h="21">
                <a:moveTo>
                  <a:pt x="12" y="21"/>
                </a:moveTo>
                <a:lnTo>
                  <a:pt x="8" y="21"/>
                </a:lnTo>
                <a:lnTo>
                  <a:pt x="0" y="0"/>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24" name="Freeform 18">
            <a:extLst>
              <a:ext uri="{FF2B5EF4-FFF2-40B4-BE49-F238E27FC236}">
                <a16:creationId xmlns:a16="http://schemas.microsoft.com/office/drawing/2014/main" id="{B89CDBA1-A54E-483C-B5F8-0D2BBDA36C5C}"/>
              </a:ext>
            </a:extLst>
          </p:cNvPr>
          <p:cNvSpPr>
            <a:spLocks/>
          </p:cNvSpPr>
          <p:nvPr/>
        </p:nvSpPr>
        <p:spPr bwMode="auto">
          <a:xfrm>
            <a:off x="3236913" y="2119188"/>
            <a:ext cx="157162" cy="112712"/>
          </a:xfrm>
          <a:custGeom>
            <a:avLst/>
            <a:gdLst>
              <a:gd name="T0" fmla="*/ 0 w 7"/>
              <a:gd name="T1" fmla="*/ 0 h 5"/>
              <a:gd name="T2" fmla="*/ 2147483646 w 7"/>
              <a:gd name="T3" fmla="*/ 0 h 5"/>
              <a:gd name="T4" fmla="*/ 2147483646 w 7"/>
              <a:gd name="T5" fmla="*/ 2147483646 h 5"/>
              <a:gd name="T6" fmla="*/ 0 60000 65536"/>
              <a:gd name="T7" fmla="*/ 0 60000 65536"/>
              <a:gd name="T8" fmla="*/ 0 60000 65536"/>
            </a:gdLst>
            <a:ahLst/>
            <a:cxnLst>
              <a:cxn ang="T6">
                <a:pos x="T0" y="T1"/>
              </a:cxn>
              <a:cxn ang="T7">
                <a:pos x="T2" y="T3"/>
              </a:cxn>
              <a:cxn ang="T8">
                <a:pos x="T4" y="T5"/>
              </a:cxn>
            </a:cxnLst>
            <a:rect l="0" t="0" r="r" b="b"/>
            <a:pathLst>
              <a:path w="7" h="5">
                <a:moveTo>
                  <a:pt x="0" y="0"/>
                </a:moveTo>
                <a:lnTo>
                  <a:pt x="4" y="0"/>
                </a:lnTo>
                <a:lnTo>
                  <a:pt x="7" y="5"/>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25" name="Freeform 19">
            <a:extLst>
              <a:ext uri="{FF2B5EF4-FFF2-40B4-BE49-F238E27FC236}">
                <a16:creationId xmlns:a16="http://schemas.microsoft.com/office/drawing/2014/main" id="{F5A7F639-7803-4154-8558-0E68FF40FDD9}"/>
              </a:ext>
            </a:extLst>
          </p:cNvPr>
          <p:cNvSpPr>
            <a:spLocks/>
          </p:cNvSpPr>
          <p:nvPr/>
        </p:nvSpPr>
        <p:spPr bwMode="auto">
          <a:xfrm>
            <a:off x="3687763" y="1396875"/>
            <a:ext cx="134937" cy="722313"/>
          </a:xfrm>
          <a:custGeom>
            <a:avLst/>
            <a:gdLst>
              <a:gd name="T0" fmla="*/ 0 w 6"/>
              <a:gd name="T1" fmla="*/ 0 h 32"/>
              <a:gd name="T2" fmla="*/ 2147483646 w 6"/>
              <a:gd name="T3" fmla="*/ 0 h 32"/>
              <a:gd name="T4" fmla="*/ 2147483646 w 6"/>
              <a:gd name="T5" fmla="*/ 2147483646 h 32"/>
              <a:gd name="T6" fmla="*/ 0 60000 65536"/>
              <a:gd name="T7" fmla="*/ 0 60000 65536"/>
              <a:gd name="T8" fmla="*/ 0 60000 65536"/>
            </a:gdLst>
            <a:ahLst/>
            <a:cxnLst>
              <a:cxn ang="T6">
                <a:pos x="T0" y="T1"/>
              </a:cxn>
              <a:cxn ang="T7">
                <a:pos x="T2" y="T3"/>
              </a:cxn>
              <a:cxn ang="T8">
                <a:pos x="T4" y="T5"/>
              </a:cxn>
            </a:cxnLst>
            <a:rect l="0" t="0" r="r" b="b"/>
            <a:pathLst>
              <a:path w="6" h="32">
                <a:moveTo>
                  <a:pt x="0" y="0"/>
                </a:moveTo>
                <a:lnTo>
                  <a:pt x="4" y="0"/>
                </a:lnTo>
                <a:lnTo>
                  <a:pt x="6" y="32"/>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solidFill>
                <a:prstClr val="black"/>
              </a:solidFill>
            </a:endParaRPr>
          </a:p>
        </p:txBody>
      </p:sp>
      <p:sp>
        <p:nvSpPr>
          <p:cNvPr id="26" name="Rectangle 20">
            <a:extLst>
              <a:ext uri="{FF2B5EF4-FFF2-40B4-BE49-F238E27FC236}">
                <a16:creationId xmlns:a16="http://schemas.microsoft.com/office/drawing/2014/main" id="{84DD1CE4-D499-41D2-B216-5068DB01610D}"/>
              </a:ext>
            </a:extLst>
          </p:cNvPr>
          <p:cNvSpPr>
            <a:spLocks noChangeArrowheads="1"/>
          </p:cNvSpPr>
          <p:nvPr/>
        </p:nvSpPr>
        <p:spPr bwMode="auto">
          <a:xfrm>
            <a:off x="6251575" y="2928813"/>
            <a:ext cx="14194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a:solidFill>
                  <a:prstClr val="black"/>
                </a:solidFill>
                <a:latin typeface="Calibri"/>
              </a:rPr>
              <a:t>Heimweiden</a:t>
            </a:r>
          </a:p>
        </p:txBody>
      </p:sp>
      <p:sp>
        <p:nvSpPr>
          <p:cNvPr id="27" name="Rectangle 21">
            <a:extLst>
              <a:ext uri="{FF2B5EF4-FFF2-40B4-BE49-F238E27FC236}">
                <a16:creationId xmlns:a16="http://schemas.microsoft.com/office/drawing/2014/main" id="{21CC5A17-A8CD-4533-8E8E-B8975A3BDA3D}"/>
              </a:ext>
            </a:extLst>
          </p:cNvPr>
          <p:cNvSpPr>
            <a:spLocks noChangeArrowheads="1"/>
          </p:cNvSpPr>
          <p:nvPr/>
        </p:nvSpPr>
        <p:spPr bwMode="auto">
          <a:xfrm>
            <a:off x="183879" y="2868488"/>
            <a:ext cx="2229392"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a:solidFill>
                  <a:prstClr val="black"/>
                </a:solidFill>
                <a:latin typeface="Calibri"/>
              </a:rPr>
              <a:t>Wiesen unterhalb 1.100 m</a:t>
            </a:r>
            <a:br>
              <a:rPr lang="en-GB" altLang="en-US">
                <a:solidFill>
                  <a:prstClr val="black"/>
                </a:solidFill>
                <a:latin typeface="Calibri"/>
              </a:rPr>
            </a:br>
            <a:r>
              <a:rPr lang="en-GB" altLang="en-US" sz="1800">
                <a:solidFill>
                  <a:prstClr val="black"/>
                </a:solidFill>
                <a:latin typeface="Calibri"/>
                <a:cs typeface="Arial" panose="020B0604020202020204" pitchFamily="34" charset="0"/>
              </a:rPr>
              <a:t>(≥ 3 Schnitte)</a:t>
            </a:r>
          </a:p>
        </p:txBody>
      </p:sp>
      <p:sp>
        <p:nvSpPr>
          <p:cNvPr id="28" name="Rectangle 22">
            <a:extLst>
              <a:ext uri="{FF2B5EF4-FFF2-40B4-BE49-F238E27FC236}">
                <a16:creationId xmlns:a16="http://schemas.microsoft.com/office/drawing/2014/main" id="{46712374-EB2A-44D8-9BA3-F7FE462D7DE0}"/>
              </a:ext>
            </a:extLst>
          </p:cNvPr>
          <p:cNvSpPr>
            <a:spLocks noChangeArrowheads="1"/>
          </p:cNvSpPr>
          <p:nvPr/>
        </p:nvSpPr>
        <p:spPr bwMode="auto">
          <a:xfrm>
            <a:off x="2641600" y="5445000"/>
            <a:ext cx="31273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a:solidFill>
                  <a:prstClr val="black"/>
                </a:solidFill>
                <a:latin typeface="Calibri"/>
              </a:rPr>
              <a:t>Wiesen 1.100 bis 1.800 m (2 Schnitte)</a:t>
            </a:r>
          </a:p>
        </p:txBody>
      </p:sp>
      <p:sp>
        <p:nvSpPr>
          <p:cNvPr id="29" name="Rectangle 23">
            <a:extLst>
              <a:ext uri="{FF2B5EF4-FFF2-40B4-BE49-F238E27FC236}">
                <a16:creationId xmlns:a16="http://schemas.microsoft.com/office/drawing/2014/main" id="{7F38E61B-636C-47EE-9519-AE9E15BF36FF}"/>
              </a:ext>
            </a:extLst>
          </p:cNvPr>
          <p:cNvSpPr>
            <a:spLocks noChangeArrowheads="1"/>
          </p:cNvSpPr>
          <p:nvPr/>
        </p:nvSpPr>
        <p:spPr bwMode="auto">
          <a:xfrm>
            <a:off x="6718300" y="2209675"/>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a:solidFill>
                  <a:prstClr val="black"/>
                </a:solidFill>
                <a:latin typeface="Calibri"/>
              </a:rPr>
              <a:t>Sommerweiden</a:t>
            </a:r>
          </a:p>
          <a:p>
            <a:pPr>
              <a:spcBef>
                <a:spcPct val="0"/>
              </a:spcBef>
              <a:buFontTx/>
              <a:buNone/>
              <a:defRPr/>
            </a:pPr>
            <a:r>
              <a:rPr lang="en-GB" altLang="en-US" sz="1800">
                <a:solidFill>
                  <a:prstClr val="black"/>
                </a:solidFill>
                <a:latin typeface="Calibri"/>
              </a:rPr>
              <a:t>(&lt; 1,300 m)</a:t>
            </a:r>
          </a:p>
        </p:txBody>
      </p:sp>
      <p:sp>
        <p:nvSpPr>
          <p:cNvPr id="30" name="Rectangle 24">
            <a:extLst>
              <a:ext uri="{FF2B5EF4-FFF2-40B4-BE49-F238E27FC236}">
                <a16:creationId xmlns:a16="http://schemas.microsoft.com/office/drawing/2014/main" id="{E7A5B862-04A2-4657-B281-3B41FFA1B6B8}"/>
              </a:ext>
            </a:extLst>
          </p:cNvPr>
          <p:cNvSpPr>
            <a:spLocks noChangeArrowheads="1"/>
          </p:cNvSpPr>
          <p:nvPr/>
        </p:nvSpPr>
        <p:spPr bwMode="auto">
          <a:xfrm>
            <a:off x="6591300" y="1338138"/>
            <a:ext cx="17568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a:solidFill>
                  <a:prstClr val="black"/>
                </a:solidFill>
                <a:latin typeface="Calibri"/>
              </a:rPr>
              <a:t>Sommerweiden</a:t>
            </a:r>
            <a:br>
              <a:rPr lang="en-GB" altLang="en-US" sz="1800">
                <a:solidFill>
                  <a:prstClr val="black"/>
                </a:solidFill>
                <a:latin typeface="Calibri"/>
              </a:rPr>
            </a:br>
            <a:r>
              <a:rPr lang="en-GB" altLang="en-US" sz="1800">
                <a:solidFill>
                  <a:prstClr val="black"/>
                </a:solidFill>
                <a:latin typeface="Calibri"/>
              </a:rPr>
              <a:t> (1,300 – 1,800 m) </a:t>
            </a:r>
          </a:p>
        </p:txBody>
      </p:sp>
      <p:sp>
        <p:nvSpPr>
          <p:cNvPr id="31" name="Rectangle 25">
            <a:extLst>
              <a:ext uri="{FF2B5EF4-FFF2-40B4-BE49-F238E27FC236}">
                <a16:creationId xmlns:a16="http://schemas.microsoft.com/office/drawing/2014/main" id="{055780E7-607C-4EA1-B17A-12DE951EC574}"/>
              </a:ext>
            </a:extLst>
          </p:cNvPr>
          <p:cNvSpPr>
            <a:spLocks noChangeArrowheads="1"/>
          </p:cNvSpPr>
          <p:nvPr/>
        </p:nvSpPr>
        <p:spPr bwMode="auto">
          <a:xfrm>
            <a:off x="4036580" y="1533400"/>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sz="1800">
                <a:solidFill>
                  <a:prstClr val="black"/>
                </a:solidFill>
                <a:latin typeface="Calibri"/>
              </a:rPr>
              <a:t>Sommerweiden</a:t>
            </a:r>
            <a:br>
              <a:rPr lang="en-GB" altLang="en-US" sz="1800">
                <a:solidFill>
                  <a:prstClr val="black"/>
                </a:solidFill>
                <a:latin typeface="Calibri"/>
              </a:rPr>
            </a:br>
            <a:r>
              <a:rPr lang="en-GB" altLang="en-US" sz="1800">
                <a:solidFill>
                  <a:prstClr val="black"/>
                </a:solidFill>
                <a:latin typeface="Calibri"/>
              </a:rPr>
              <a:t>(&gt; 1,800 m)</a:t>
            </a:r>
          </a:p>
        </p:txBody>
      </p:sp>
      <p:sp>
        <p:nvSpPr>
          <p:cNvPr id="32" name="Rectangle 26">
            <a:extLst>
              <a:ext uri="{FF2B5EF4-FFF2-40B4-BE49-F238E27FC236}">
                <a16:creationId xmlns:a16="http://schemas.microsoft.com/office/drawing/2014/main" id="{DE5BD57B-BB30-4F28-8D23-36CBC7703394}"/>
              </a:ext>
            </a:extLst>
          </p:cNvPr>
          <p:cNvSpPr>
            <a:spLocks noChangeArrowheads="1"/>
          </p:cNvSpPr>
          <p:nvPr/>
        </p:nvSpPr>
        <p:spPr bwMode="auto">
          <a:xfrm>
            <a:off x="6022678" y="3359025"/>
            <a:ext cx="2169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sz="1800">
                <a:solidFill>
                  <a:prstClr val="black"/>
                </a:solidFill>
                <a:latin typeface="Calibri"/>
              </a:rPr>
              <a:t>Hochgebirgswiesen</a:t>
            </a:r>
          </a:p>
          <a:p>
            <a:pPr algn="ctr">
              <a:spcBef>
                <a:spcPct val="0"/>
              </a:spcBef>
              <a:buFontTx/>
              <a:buNone/>
              <a:defRPr/>
            </a:pPr>
            <a:r>
              <a:rPr lang="en-GB" altLang="en-US" sz="1800">
                <a:solidFill>
                  <a:prstClr val="black"/>
                </a:solidFill>
                <a:latin typeface="Calibri"/>
              </a:rPr>
              <a:t>(&gt; 1,800 m)</a:t>
            </a:r>
          </a:p>
        </p:txBody>
      </p:sp>
      <p:sp>
        <p:nvSpPr>
          <p:cNvPr id="33" name="Rectangle 27">
            <a:extLst>
              <a:ext uri="{FF2B5EF4-FFF2-40B4-BE49-F238E27FC236}">
                <a16:creationId xmlns:a16="http://schemas.microsoft.com/office/drawing/2014/main" id="{D879A1E7-D71D-4CA0-ABAD-61079395D960}"/>
              </a:ext>
            </a:extLst>
          </p:cNvPr>
          <p:cNvSpPr>
            <a:spLocks noChangeArrowheads="1"/>
          </p:cNvSpPr>
          <p:nvPr/>
        </p:nvSpPr>
        <p:spPr bwMode="auto">
          <a:xfrm>
            <a:off x="6035675" y="4035300"/>
            <a:ext cx="26577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dirty="0" err="1">
                <a:solidFill>
                  <a:prstClr val="black"/>
                </a:solidFill>
                <a:latin typeface="Calibri"/>
              </a:rPr>
              <a:t>Dauerwiesen</a:t>
            </a:r>
            <a:r>
              <a:rPr lang="en-GB" altLang="en-US" sz="1800" dirty="0">
                <a:solidFill>
                  <a:prstClr val="black"/>
                </a:solidFill>
                <a:latin typeface="Calibri"/>
              </a:rPr>
              <a:t> (1 </a:t>
            </a:r>
            <a:r>
              <a:rPr lang="en-GB" altLang="en-US" sz="1800" dirty="0" err="1">
                <a:solidFill>
                  <a:prstClr val="black"/>
                </a:solidFill>
                <a:latin typeface="Calibri"/>
              </a:rPr>
              <a:t>Schnitt</a:t>
            </a:r>
            <a:r>
              <a:rPr lang="en-GB" altLang="en-US" sz="1800" dirty="0">
                <a:solidFill>
                  <a:prstClr val="black"/>
                </a:solidFill>
                <a:latin typeface="Calibri"/>
              </a:rPr>
              <a:t>)</a:t>
            </a:r>
          </a:p>
        </p:txBody>
      </p:sp>
      <p:sp>
        <p:nvSpPr>
          <p:cNvPr id="34" name="Rectangle 28">
            <a:extLst>
              <a:ext uri="{FF2B5EF4-FFF2-40B4-BE49-F238E27FC236}">
                <a16:creationId xmlns:a16="http://schemas.microsoft.com/office/drawing/2014/main" id="{8BB6D10E-53E3-474B-AED3-D32BB4449C1C}"/>
              </a:ext>
            </a:extLst>
          </p:cNvPr>
          <p:cNvSpPr>
            <a:spLocks noChangeArrowheads="1"/>
          </p:cNvSpPr>
          <p:nvPr/>
        </p:nvSpPr>
        <p:spPr bwMode="auto">
          <a:xfrm>
            <a:off x="2822575" y="1115888"/>
            <a:ext cx="1147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a:solidFill>
                  <a:prstClr val="black"/>
                </a:solidFill>
                <a:latin typeface="Calibri"/>
              </a:rPr>
              <a:t>Silomais Silage</a:t>
            </a:r>
          </a:p>
        </p:txBody>
      </p:sp>
      <p:sp>
        <p:nvSpPr>
          <p:cNvPr id="35" name="Rectangle 29">
            <a:extLst>
              <a:ext uri="{FF2B5EF4-FFF2-40B4-BE49-F238E27FC236}">
                <a16:creationId xmlns:a16="http://schemas.microsoft.com/office/drawing/2014/main" id="{386AC023-8D26-466A-9F2D-F22B85381DD3}"/>
              </a:ext>
            </a:extLst>
          </p:cNvPr>
          <p:cNvSpPr>
            <a:spLocks noChangeArrowheads="1"/>
          </p:cNvSpPr>
          <p:nvPr/>
        </p:nvSpPr>
        <p:spPr bwMode="auto">
          <a:xfrm>
            <a:off x="1770072" y="1804099"/>
            <a:ext cx="19851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800" dirty="0" err="1" smtClean="0">
                <a:solidFill>
                  <a:prstClr val="black"/>
                </a:solidFill>
                <a:latin typeface="Calibri"/>
              </a:rPr>
              <a:t>Temporäres</a:t>
            </a:r>
            <a:r>
              <a:rPr lang="en-GB" altLang="en-US" sz="1800" dirty="0" smtClean="0">
                <a:solidFill>
                  <a:prstClr val="black"/>
                </a:solidFill>
                <a:latin typeface="Calibri"/>
              </a:rPr>
              <a:t> </a:t>
            </a:r>
            <a:r>
              <a:rPr lang="en-GB" altLang="en-US" sz="1800" dirty="0" err="1" smtClean="0">
                <a:solidFill>
                  <a:prstClr val="black"/>
                </a:solidFill>
                <a:latin typeface="Calibri"/>
              </a:rPr>
              <a:t>Grasland</a:t>
            </a:r>
            <a:endParaRPr lang="en-GB" altLang="en-US" sz="1800" dirty="0">
              <a:solidFill>
                <a:prstClr val="black"/>
              </a:solidFill>
              <a:latin typeface="Calibri"/>
            </a:endParaRPr>
          </a:p>
        </p:txBody>
      </p:sp>
      <p:sp>
        <p:nvSpPr>
          <p:cNvPr id="36" name="Text Box 30">
            <a:extLst>
              <a:ext uri="{FF2B5EF4-FFF2-40B4-BE49-F238E27FC236}">
                <a16:creationId xmlns:a16="http://schemas.microsoft.com/office/drawing/2014/main" id="{EEEF7774-EFEA-4741-9D7B-4205DD1CA506}"/>
              </a:ext>
            </a:extLst>
          </p:cNvPr>
          <p:cNvSpPr txBox="1">
            <a:spLocks noChangeArrowheads="1"/>
          </p:cNvSpPr>
          <p:nvPr/>
        </p:nvSpPr>
        <p:spPr bwMode="auto">
          <a:xfrm>
            <a:off x="2571750" y="5805264"/>
            <a:ext cx="3049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2400" b="1" dirty="0">
                <a:solidFill>
                  <a:prstClr val="black"/>
                </a:solidFill>
                <a:latin typeface="Calibri"/>
              </a:rPr>
              <a:t>450.113 Tonnen DM/Jahr</a:t>
            </a:r>
          </a:p>
        </p:txBody>
      </p:sp>
    </p:spTree>
    <p:extLst>
      <p:ext uri="{BB962C8B-B14F-4D97-AF65-F5344CB8AC3E}">
        <p14:creationId xmlns:p14="http://schemas.microsoft.com/office/powerpoint/2010/main" val="4086856486"/>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Unterschied zwischen Wiesen und Weiden</a:t>
            </a:r>
          </a:p>
          <a:p>
            <a:pPr>
              <a:defRPr/>
            </a:pPr>
            <a:r>
              <a:rPr lang="en-US" b="1" dirty="0">
                <a:solidFill>
                  <a:prstClr val="black"/>
                </a:solidFill>
              </a:rPr>
              <a:t> </a:t>
            </a:r>
            <a:endParaRPr lang="en-GB" b="1" dirty="0">
              <a:solidFill>
                <a:prstClr val="black"/>
              </a:solidFill>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a:t>Wiesen: Die gesamte oberirdische Biomasse wird ab einer bestimmten Schnitthöhe auf einmal entfernt (nach dem Schnitt anfälliger für Stressfaktoren). </a:t>
            </a:r>
          </a:p>
          <a:p>
            <a:endParaRPr lang="en-US" dirty="0"/>
          </a:p>
          <a:p>
            <a:r>
              <a:rPr lang="en-US" dirty="0"/>
              <a:t>Weiden: Beim Weiden entfernen die Tiere die oberirdische Biomasse in Bodennähe, zertrampeln die Pflanzen und </a:t>
            </a:r>
            <a:r>
              <a:rPr lang="en-US" dirty="0" err="1"/>
              <a:t>düngen</a:t>
            </a:r>
            <a:r>
              <a:rPr lang="en-US" dirty="0"/>
              <a:t> die Vegetation mit Mist und Urin.</a:t>
            </a:r>
          </a:p>
          <a:p>
            <a:endParaRPr lang="de-DE" dirty="0"/>
          </a:p>
        </p:txBody>
      </p:sp>
    </p:spTree>
    <p:extLst>
      <p:ext uri="{BB962C8B-B14F-4D97-AF65-F5344CB8AC3E}">
        <p14:creationId xmlns:p14="http://schemas.microsoft.com/office/powerpoint/2010/main" val="2787695370"/>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Elemente der Beweidung - Selektive Beweidung</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052736"/>
            <a:ext cx="8218488" cy="4632515"/>
          </a:xfrm>
        </p:spPr>
        <p:txBody>
          <a:bodyPr/>
          <a:lstStyle/>
          <a:p>
            <a:r>
              <a:rPr lang="en-US" sz="1600" dirty="0"/>
              <a:t>Tiere haben bestimmte Präferenzen für einige Komponenten auf der </a:t>
            </a:r>
            <a:r>
              <a:rPr lang="en-US" sz="1600" dirty="0" err="1" smtClean="0"/>
              <a:t>Weide</a:t>
            </a:r>
            <a:r>
              <a:rPr lang="en-US" sz="1600" dirty="0" smtClean="0"/>
              <a:t> </a:t>
            </a:r>
            <a:r>
              <a:rPr lang="en-US" sz="1600" dirty="0"/>
              <a:t>(→ siehe Folie zur Schmackhaftigkeit).</a:t>
            </a:r>
          </a:p>
          <a:p>
            <a:r>
              <a:rPr lang="en-US" sz="1600" dirty="0"/>
              <a:t>Die Zugänglichkeit (wie leicht die Pflanzen für die Tiere zugänglich sind) erhöht die Attraktivität für die Tiere, Pilzkrankheiten (z.B. Rostinfektionen) senken sie. </a:t>
            </a:r>
          </a:p>
          <a:p>
            <a:r>
              <a:rPr lang="en-US" sz="1600" dirty="0"/>
              <a:t>Arten, die in der oberen Schicht der Grasnarbe verteilt sind, haben eher einen höheren Anteil an der Nahrung.</a:t>
            </a:r>
          </a:p>
          <a:p>
            <a:r>
              <a:rPr lang="en-US" sz="1600" dirty="0"/>
              <a:t>Die </a:t>
            </a:r>
            <a:r>
              <a:rPr lang="en-US" sz="1600" dirty="0" err="1" smtClean="0"/>
              <a:t>Selektion</a:t>
            </a:r>
            <a:r>
              <a:rPr lang="en-US" sz="1600" dirty="0" smtClean="0"/>
              <a:t> </a:t>
            </a:r>
            <a:r>
              <a:rPr lang="en-US" sz="1600" dirty="0" err="1" smtClean="0"/>
              <a:t>bestimmter</a:t>
            </a:r>
            <a:r>
              <a:rPr lang="en-US" sz="1600" dirty="0" smtClean="0"/>
              <a:t> </a:t>
            </a:r>
            <a:r>
              <a:rPr lang="en-US" sz="1600" dirty="0"/>
              <a:t>Arten durch Weidegang kann die langfristige Zusammensetzung der </a:t>
            </a:r>
            <a:r>
              <a:rPr lang="en-US" sz="1600" dirty="0" err="1" smtClean="0"/>
              <a:t>Weide</a:t>
            </a:r>
            <a:r>
              <a:rPr lang="en-US" sz="1600" dirty="0" smtClean="0"/>
              <a:t> </a:t>
            </a:r>
            <a:r>
              <a:rPr lang="en-US" sz="1600" dirty="0"/>
              <a:t>verändern → </a:t>
            </a:r>
            <a:r>
              <a:rPr lang="en-US" sz="1600" dirty="0" err="1" smtClean="0"/>
              <a:t>Arten</a:t>
            </a:r>
            <a:r>
              <a:rPr lang="en-US" sz="1600" dirty="0" smtClean="0"/>
              <a:t> </a:t>
            </a:r>
            <a:r>
              <a:rPr lang="en-US" sz="1600" dirty="0" err="1" smtClean="0"/>
              <a:t>werden</a:t>
            </a:r>
            <a:r>
              <a:rPr lang="en-US" sz="1600" dirty="0" smtClean="0"/>
              <a:t> </a:t>
            </a:r>
            <a:r>
              <a:rPr lang="en-US" sz="1600" dirty="0" err="1" smtClean="0"/>
              <a:t>intensiv</a:t>
            </a:r>
            <a:r>
              <a:rPr lang="en-US" sz="1600" dirty="0" smtClean="0"/>
              <a:t> </a:t>
            </a:r>
            <a:r>
              <a:rPr lang="en-US" sz="1600" dirty="0" err="1"/>
              <a:t>beweidet</a:t>
            </a:r>
            <a:r>
              <a:rPr lang="en-US" sz="1600" dirty="0"/>
              <a:t> </a:t>
            </a:r>
            <a:r>
              <a:rPr lang="en-US" sz="1600" dirty="0" err="1" smtClean="0"/>
              <a:t>oder</a:t>
            </a:r>
            <a:r>
              <a:rPr lang="en-US" sz="1600" dirty="0" smtClean="0"/>
              <a:t> </a:t>
            </a:r>
            <a:r>
              <a:rPr lang="en-US" sz="1600" dirty="0" err="1" smtClean="0"/>
              <a:t>verschmäht</a:t>
            </a:r>
            <a:r>
              <a:rPr lang="en-US" sz="1600" dirty="0" smtClean="0"/>
              <a:t>, </a:t>
            </a:r>
            <a:r>
              <a:rPr lang="en-US" sz="1600" dirty="0" err="1" smtClean="0"/>
              <a:t>wodurch</a:t>
            </a:r>
            <a:r>
              <a:rPr lang="en-US" sz="1600" dirty="0" smtClean="0"/>
              <a:t> </a:t>
            </a:r>
            <a:r>
              <a:rPr lang="en-US" sz="1600" dirty="0" err="1" smtClean="0"/>
              <a:t>Konkurrenzvorteile</a:t>
            </a:r>
            <a:r>
              <a:rPr lang="en-US" sz="1600" dirty="0" smtClean="0"/>
              <a:t> </a:t>
            </a:r>
            <a:r>
              <a:rPr lang="en-US" sz="1600" dirty="0" err="1" smtClean="0"/>
              <a:t>entstehen</a:t>
            </a:r>
            <a:r>
              <a:rPr lang="en-US" sz="1600" dirty="0" smtClean="0"/>
              <a:t>.</a:t>
            </a:r>
            <a:endParaRPr lang="en-US" sz="1600" dirty="0"/>
          </a:p>
          <a:p>
            <a:r>
              <a:rPr lang="en-US" sz="1600" dirty="0"/>
              <a:t>Nach einer selektiven Beweidung </a:t>
            </a:r>
            <a:r>
              <a:rPr lang="en-US" sz="1600" dirty="0" err="1"/>
              <a:t>sollten</a:t>
            </a:r>
            <a:r>
              <a:rPr lang="en-US" sz="1600" dirty="0"/>
              <a:t> </a:t>
            </a:r>
            <a:r>
              <a:rPr lang="en-US" sz="1600" dirty="0" smtClean="0"/>
              <a:t>die </a:t>
            </a:r>
            <a:r>
              <a:rPr lang="en-US" sz="1600" dirty="0" err="1" smtClean="0"/>
              <a:t>Flächen</a:t>
            </a:r>
            <a:r>
              <a:rPr lang="en-US" sz="1600" dirty="0" smtClean="0"/>
              <a:t> </a:t>
            </a:r>
            <a:r>
              <a:rPr lang="en-US" sz="1600" dirty="0" err="1" smtClean="0"/>
              <a:t>zur</a:t>
            </a:r>
            <a:r>
              <a:rPr lang="en-US" sz="1600" dirty="0" smtClean="0"/>
              <a:t> </a:t>
            </a:r>
            <a:r>
              <a:rPr lang="en-US" sz="1600" dirty="0" err="1" smtClean="0"/>
              <a:t>Pflege</a:t>
            </a:r>
            <a:r>
              <a:rPr lang="en-US" sz="1600" dirty="0" smtClean="0"/>
              <a:t> </a:t>
            </a:r>
            <a:r>
              <a:rPr lang="en-US" sz="1600" dirty="0" err="1" smtClean="0"/>
              <a:t>geschnitten</a:t>
            </a:r>
            <a:r>
              <a:rPr lang="en-US" sz="1600" dirty="0" smtClean="0"/>
              <a:t>/</a:t>
            </a:r>
            <a:r>
              <a:rPr lang="en-US" sz="1600" dirty="0" err="1" smtClean="0"/>
              <a:t>gemulcht</a:t>
            </a:r>
            <a:r>
              <a:rPr lang="en-US" sz="1600" dirty="0" smtClean="0"/>
              <a:t> </a:t>
            </a:r>
            <a:r>
              <a:rPr lang="en-US" sz="1600" dirty="0" err="1" smtClean="0"/>
              <a:t>werden</a:t>
            </a:r>
            <a:r>
              <a:rPr lang="en-US" sz="1600" dirty="0"/>
              <a:t>, um eine weitere Verbreitung </a:t>
            </a:r>
            <a:r>
              <a:rPr lang="en-US" sz="1600" dirty="0" err="1"/>
              <a:t>unbeweideter</a:t>
            </a:r>
            <a:r>
              <a:rPr lang="en-US" sz="1600" dirty="0"/>
              <a:t> Arten zu verhindern und ein gleichmäßiges Nachwachsen der Grasnarbe zu gewährleisten. Wenn es sich um eine große Menge an Biomasse handelt, sollte sie vom Feld entfernt werden, da sie sonst verrotten und das Graswachstum und die </a:t>
            </a:r>
            <a:r>
              <a:rPr lang="en-US" sz="1600" dirty="0" err="1" smtClean="0"/>
              <a:t>Futteraufnahme</a:t>
            </a:r>
            <a:r>
              <a:rPr lang="en-US" sz="1600" dirty="0" smtClean="0"/>
              <a:t> </a:t>
            </a:r>
            <a:r>
              <a:rPr lang="en-US" sz="1600" dirty="0"/>
              <a:t>beeinträchtigen könnte.</a:t>
            </a:r>
          </a:p>
          <a:p>
            <a:r>
              <a:rPr lang="en-US" sz="1600" dirty="0"/>
              <a:t>Tiere lernen (meist die Jungen von den Älteren) → Bekannte Pflanzenarten werden leichter akzeptiert als </a:t>
            </a:r>
            <a:r>
              <a:rPr lang="en-US" sz="1600" dirty="0" err="1"/>
              <a:t>unbekannte</a:t>
            </a:r>
            <a:r>
              <a:rPr lang="en-US" sz="1600" dirty="0"/>
              <a:t> </a:t>
            </a:r>
            <a:r>
              <a:rPr lang="en-US" sz="1600" dirty="0" err="1" smtClean="0"/>
              <a:t>Pflanzen</a:t>
            </a:r>
            <a:r>
              <a:rPr lang="en-US" sz="1600" dirty="0" smtClean="0"/>
              <a:t>.</a:t>
            </a:r>
          </a:p>
          <a:p>
            <a:endParaRPr lang="de-DE" sz="1600" dirty="0"/>
          </a:p>
        </p:txBody>
      </p:sp>
      <p:sp>
        <p:nvSpPr>
          <p:cNvPr id="5" name="Text Box 5">
            <a:extLst>
              <a:ext uri="{FF2B5EF4-FFF2-40B4-BE49-F238E27FC236}">
                <a16:creationId xmlns:a16="http://schemas.microsoft.com/office/drawing/2014/main" id="{265AB9F2-FBEA-4531-A0AC-38E242DA8A49}"/>
              </a:ext>
            </a:extLst>
          </p:cNvPr>
          <p:cNvSpPr txBox="1">
            <a:spLocks noChangeArrowheads="1"/>
          </p:cNvSpPr>
          <p:nvPr/>
        </p:nvSpPr>
        <p:spPr bwMode="auto">
          <a:xfrm>
            <a:off x="457968" y="6449483"/>
            <a:ext cx="257128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dirty="0">
                <a:solidFill>
                  <a:prstClr val="black"/>
                </a:solidFill>
                <a:latin typeface="Tahoma" panose="020B0604030504040204" pitchFamily="34" charset="0"/>
              </a:rPr>
              <a:t>Quelle: </a:t>
            </a:r>
            <a:r>
              <a:rPr lang="de-DE" altLang="en-US" sz="1400" dirty="0" smtClean="0">
                <a:solidFill>
                  <a:prstClr val="black"/>
                </a:solidFill>
                <a:latin typeface="Tahoma" panose="020B0604030504040204" pitchFamily="34" charset="0"/>
              </a:rPr>
              <a:t>Frame </a:t>
            </a:r>
            <a:r>
              <a:rPr lang="de-DE" altLang="en-US" sz="1400" dirty="0">
                <a:solidFill>
                  <a:prstClr val="black"/>
                </a:solidFill>
                <a:latin typeface="Tahoma" panose="020B0604030504040204" pitchFamily="34" charset="0"/>
              </a:rPr>
              <a:t>&amp; </a:t>
            </a:r>
            <a:r>
              <a:rPr lang="de-DE" altLang="en-US" sz="1400" dirty="0" err="1">
                <a:solidFill>
                  <a:prstClr val="black"/>
                </a:solidFill>
                <a:latin typeface="Tahoma" panose="020B0604030504040204" pitchFamily="34" charset="0"/>
              </a:rPr>
              <a:t>Laidlaw</a:t>
            </a:r>
            <a:r>
              <a:rPr lang="de-DE" altLang="en-US" sz="1400" dirty="0">
                <a:solidFill>
                  <a:prstClr val="black"/>
                </a:solidFill>
                <a:latin typeface="Tahoma" panose="020B0604030504040204" pitchFamily="34" charset="0"/>
              </a:rPr>
              <a:t> 2014</a:t>
            </a:r>
          </a:p>
        </p:txBody>
      </p:sp>
    </p:spTree>
    <p:extLst>
      <p:ext uri="{BB962C8B-B14F-4D97-AF65-F5344CB8AC3E}">
        <p14:creationId xmlns:p14="http://schemas.microsoft.com/office/powerpoint/2010/main" val="1185600670"/>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Tierarten und </a:t>
            </a:r>
            <a:r>
              <a:rPr lang="en-US" b="1" dirty="0" smtClean="0">
                <a:solidFill>
                  <a:prstClr val="black"/>
                </a:solidFill>
              </a:rPr>
              <a:t>das </a:t>
            </a:r>
            <a:r>
              <a:rPr lang="en-US" b="1" dirty="0" err="1" smtClean="0">
                <a:solidFill>
                  <a:prstClr val="black"/>
                </a:solidFill>
              </a:rPr>
              <a:t>Ausmaß</a:t>
            </a:r>
            <a:r>
              <a:rPr lang="en-US" b="1" dirty="0" smtClean="0">
                <a:solidFill>
                  <a:prstClr val="black"/>
                </a:solidFill>
              </a:rPr>
              <a:t> </a:t>
            </a:r>
            <a:r>
              <a:rPr lang="en-US" b="1" dirty="0" err="1" smtClean="0">
                <a:solidFill>
                  <a:prstClr val="black"/>
                </a:solidFill>
              </a:rPr>
              <a:t>selektiver</a:t>
            </a:r>
            <a:r>
              <a:rPr lang="en-US" b="1" dirty="0" smtClean="0">
                <a:solidFill>
                  <a:prstClr val="black"/>
                </a:solidFill>
              </a:rPr>
              <a:t> </a:t>
            </a:r>
            <a:r>
              <a:rPr lang="en-US" b="1" dirty="0">
                <a:solidFill>
                  <a:prstClr val="black"/>
                </a:solidFill>
              </a:rPr>
              <a:t>Beweidung</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err="1" smtClean="0"/>
              <a:t>Rinder</a:t>
            </a:r>
            <a:r>
              <a:rPr lang="en-US" dirty="0" smtClean="0"/>
              <a:t> </a:t>
            </a:r>
            <a:r>
              <a:rPr lang="en-US" dirty="0" err="1" smtClean="0"/>
              <a:t>nehmen</a:t>
            </a:r>
            <a:r>
              <a:rPr lang="en-US" dirty="0" smtClean="0"/>
              <a:t> </a:t>
            </a:r>
            <a:r>
              <a:rPr lang="en-US" dirty="0" err="1" smtClean="0"/>
              <a:t>grobe</a:t>
            </a:r>
            <a:r>
              <a:rPr lang="en-US" dirty="0" smtClean="0"/>
              <a:t> </a:t>
            </a:r>
            <a:r>
              <a:rPr lang="en-US" dirty="0" err="1" smtClean="0"/>
              <a:t>Büschel</a:t>
            </a:r>
            <a:r>
              <a:rPr lang="en-US" dirty="0" smtClean="0"/>
              <a:t> von </a:t>
            </a:r>
            <a:r>
              <a:rPr lang="en-US" dirty="0" err="1" smtClean="0"/>
              <a:t>Pflanzenmasse</a:t>
            </a:r>
            <a:r>
              <a:rPr lang="en-US" dirty="0" smtClean="0"/>
              <a:t> </a:t>
            </a:r>
            <a:r>
              <a:rPr lang="en-US" dirty="0" err="1" smtClean="0"/>
              <a:t>mit</a:t>
            </a:r>
            <a:r>
              <a:rPr lang="en-US" dirty="0" smtClean="0"/>
              <a:t> </a:t>
            </a:r>
            <a:r>
              <a:rPr lang="en-US" dirty="0" err="1" smtClean="0"/>
              <a:t>ihrer</a:t>
            </a:r>
            <a:r>
              <a:rPr lang="en-US" dirty="0" smtClean="0"/>
              <a:t> </a:t>
            </a:r>
            <a:r>
              <a:rPr lang="en-US" dirty="0" err="1" smtClean="0"/>
              <a:t>Greifzunge</a:t>
            </a:r>
            <a:r>
              <a:rPr lang="en-US" dirty="0" smtClean="0"/>
              <a:t> auf, </a:t>
            </a:r>
            <a:r>
              <a:rPr lang="en-US" dirty="0" err="1" smtClean="0"/>
              <a:t>während</a:t>
            </a:r>
            <a:r>
              <a:rPr lang="en-US" dirty="0" smtClean="0"/>
              <a:t> </a:t>
            </a:r>
            <a:r>
              <a:rPr lang="en-US" dirty="0"/>
              <a:t>Kleintiere </a:t>
            </a:r>
            <a:r>
              <a:rPr lang="en-US" dirty="0" err="1"/>
              <a:t>mit</a:t>
            </a:r>
            <a:r>
              <a:rPr lang="en-US" dirty="0"/>
              <a:t> </a:t>
            </a:r>
            <a:r>
              <a:rPr lang="en-US" dirty="0" err="1" smtClean="0"/>
              <a:t>ihrer</a:t>
            </a:r>
            <a:r>
              <a:rPr lang="en-US" dirty="0" smtClean="0"/>
              <a:t> </a:t>
            </a:r>
            <a:r>
              <a:rPr lang="en-US" dirty="0" err="1" smtClean="0"/>
              <a:t>schmalen</a:t>
            </a:r>
            <a:r>
              <a:rPr lang="en-US" dirty="0" smtClean="0"/>
              <a:t> </a:t>
            </a:r>
            <a:r>
              <a:rPr lang="en-US" dirty="0" err="1"/>
              <a:t>Schnauze</a:t>
            </a:r>
            <a:r>
              <a:rPr lang="en-US" dirty="0"/>
              <a:t> </a:t>
            </a:r>
            <a:r>
              <a:rPr lang="en-US" dirty="0" err="1" smtClean="0"/>
              <a:t>einzelne</a:t>
            </a:r>
            <a:r>
              <a:rPr lang="en-US" dirty="0" smtClean="0"/>
              <a:t> </a:t>
            </a:r>
            <a:r>
              <a:rPr lang="en-US" dirty="0" err="1"/>
              <a:t>Pflanzenteile</a:t>
            </a:r>
            <a:r>
              <a:rPr lang="en-US" dirty="0"/>
              <a:t> </a:t>
            </a:r>
            <a:r>
              <a:rPr lang="en-US" dirty="0" err="1" smtClean="0"/>
              <a:t>auswählen</a:t>
            </a:r>
            <a:r>
              <a:rPr lang="en-US" dirty="0" smtClean="0"/>
              <a:t> </a:t>
            </a:r>
            <a:r>
              <a:rPr lang="en-US" dirty="0"/>
              <a:t>und </a:t>
            </a:r>
            <a:r>
              <a:rPr lang="en-US" dirty="0" err="1" smtClean="0"/>
              <a:t>aufnehmen</a:t>
            </a:r>
            <a:r>
              <a:rPr lang="en-US" dirty="0" smtClean="0"/>
              <a:t>.</a:t>
            </a:r>
            <a:endParaRPr lang="en-US" dirty="0"/>
          </a:p>
          <a:p>
            <a:endParaRPr lang="de-DE" dirty="0"/>
          </a:p>
        </p:txBody>
      </p:sp>
      <p:pic>
        <p:nvPicPr>
          <p:cNvPr id="3" name="Grafik 2">
            <a:extLst>
              <a:ext uri="{FF2B5EF4-FFF2-40B4-BE49-F238E27FC236}">
                <a16:creationId xmlns:a16="http://schemas.microsoft.com/office/drawing/2014/main" id="{0B4CCE65-D259-4B4F-BAAE-39E0396E74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1680" y="2132856"/>
            <a:ext cx="5760640" cy="2794157"/>
          </a:xfrm>
          <a:prstGeom prst="rect">
            <a:avLst/>
          </a:prstGeom>
        </p:spPr>
      </p:pic>
      <p:sp>
        <p:nvSpPr>
          <p:cNvPr id="6" name="Text Box 89">
            <a:extLst>
              <a:ext uri="{FF2B5EF4-FFF2-40B4-BE49-F238E27FC236}">
                <a16:creationId xmlns:a16="http://schemas.microsoft.com/office/drawing/2014/main" id="{28A7B689-9EA9-4C4D-B00C-2DF75E71A89A}"/>
              </a:ext>
            </a:extLst>
          </p:cNvPr>
          <p:cNvSpPr txBox="1">
            <a:spLocks noChangeArrowheads="1"/>
          </p:cNvSpPr>
          <p:nvPr/>
        </p:nvSpPr>
        <p:spPr bwMode="auto">
          <a:xfrm>
            <a:off x="251520" y="5149641"/>
            <a:ext cx="8832095"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Arial" panose="020B0604020202020204" pitchFamily="34" charset="0"/>
              <a:buNone/>
              <a:defRPr/>
            </a:pPr>
            <a:r>
              <a:rPr lang="en-GB" altLang="en-US" sz="1500" dirty="0">
                <a:solidFill>
                  <a:prstClr val="black"/>
                </a:solidFill>
                <a:latin typeface="Calibri"/>
              </a:rPr>
              <a:t>** Pferde haben einen höheren Bedarf an ballaststoffreichem Futter und können bis zum Auftreten von Blütenständen grasreiche Pflanzenbestände weiden, werden aber über diese phänologische Phase hinaus sehr selektiv (</a:t>
            </a:r>
            <a:r>
              <a:rPr lang="en-GB" altLang="en-US" sz="1500" dirty="0" err="1">
                <a:solidFill>
                  <a:prstClr val="black"/>
                </a:solidFill>
                <a:latin typeface="Calibri"/>
              </a:rPr>
              <a:t>Buchgraber</a:t>
            </a:r>
            <a:r>
              <a:rPr lang="en-GB" altLang="en-US" sz="1500" dirty="0">
                <a:solidFill>
                  <a:prstClr val="black"/>
                </a:solidFill>
                <a:latin typeface="Calibri"/>
              </a:rPr>
              <a:t> &amp; Gindl 2004); mit oberen und unteren Schneidezähnen</a:t>
            </a:r>
            <a:r>
              <a:rPr lang="en-US" altLang="en-US" sz="1500" dirty="0">
                <a:solidFill>
                  <a:prstClr val="black"/>
                </a:solidFill>
                <a:latin typeface="Calibri"/>
              </a:rPr>
              <a:t> können </a:t>
            </a:r>
            <a:r>
              <a:rPr lang="en-GB" altLang="en-US" sz="1500" dirty="0">
                <a:solidFill>
                  <a:prstClr val="black"/>
                </a:solidFill>
                <a:latin typeface="Calibri"/>
              </a:rPr>
              <a:t>sie</a:t>
            </a:r>
            <a:r>
              <a:rPr lang="en-US" altLang="en-US" sz="1500" dirty="0">
                <a:solidFill>
                  <a:prstClr val="black"/>
                </a:solidFill>
                <a:latin typeface="Calibri"/>
              </a:rPr>
              <a:t> sehr bodennah grasen; </a:t>
            </a:r>
            <a:r>
              <a:rPr lang="en-GB" altLang="en-US" sz="1500" dirty="0">
                <a:solidFill>
                  <a:prstClr val="black"/>
                </a:solidFill>
                <a:latin typeface="Calibri"/>
              </a:rPr>
              <a:t>nach Frame &amp; Laidlaw bevorzugen sie kurze Kräuter.</a:t>
            </a:r>
          </a:p>
        </p:txBody>
      </p:sp>
      <p:sp>
        <p:nvSpPr>
          <p:cNvPr id="8" name="Text Box 89">
            <a:extLst>
              <a:ext uri="{FF2B5EF4-FFF2-40B4-BE49-F238E27FC236}">
                <a16:creationId xmlns:a16="http://schemas.microsoft.com/office/drawing/2014/main" id="{82666300-8F0D-4BA4-BD00-43B29EB28EEC}"/>
              </a:ext>
            </a:extLst>
          </p:cNvPr>
          <p:cNvSpPr txBox="1">
            <a:spLocks noChangeArrowheads="1"/>
          </p:cNvSpPr>
          <p:nvPr/>
        </p:nvSpPr>
        <p:spPr bwMode="auto">
          <a:xfrm>
            <a:off x="251520" y="4900121"/>
            <a:ext cx="9144000"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500" dirty="0">
                <a:solidFill>
                  <a:prstClr val="black"/>
                </a:solidFill>
                <a:latin typeface="Calibri" panose="020F0502020204030204" pitchFamily="34" charset="0"/>
              </a:rPr>
              <a:t>* </a:t>
            </a:r>
            <a:r>
              <a:rPr lang="en-GB" altLang="en-US" sz="1500" i="1" dirty="0" err="1">
                <a:solidFill>
                  <a:prstClr val="black"/>
                </a:solidFill>
                <a:latin typeface="Calibri" panose="020F0502020204030204" pitchFamily="34" charset="0"/>
              </a:rPr>
              <a:t>Cirsium</a:t>
            </a:r>
            <a:r>
              <a:rPr lang="en-GB" altLang="en-US" sz="1500" dirty="0">
                <a:solidFill>
                  <a:prstClr val="black"/>
                </a:solidFill>
                <a:latin typeface="Calibri" panose="020F0502020204030204" pitchFamily="34" charset="0"/>
              </a:rPr>
              <a:t> sp., </a:t>
            </a:r>
            <a:r>
              <a:rPr lang="en-GB" altLang="en-US" sz="1500" i="1" dirty="0" err="1">
                <a:solidFill>
                  <a:prstClr val="black"/>
                </a:solidFill>
                <a:latin typeface="Calibri" panose="020F0502020204030204" pitchFamily="34" charset="0"/>
              </a:rPr>
              <a:t>Carduus</a:t>
            </a:r>
            <a:r>
              <a:rPr lang="en-GB" altLang="en-US" sz="1500" dirty="0">
                <a:solidFill>
                  <a:prstClr val="black"/>
                </a:solidFill>
                <a:latin typeface="Calibri" panose="020F0502020204030204" pitchFamily="34" charset="0"/>
              </a:rPr>
              <a:t> sp., </a:t>
            </a:r>
            <a:r>
              <a:rPr lang="en-GB" altLang="en-US" sz="1500" i="1" dirty="0" err="1">
                <a:solidFill>
                  <a:prstClr val="black"/>
                </a:solidFill>
                <a:latin typeface="Calibri" panose="020F0502020204030204" pitchFamily="34" charset="0"/>
              </a:rPr>
              <a:t>Carlina</a:t>
            </a:r>
            <a:r>
              <a:rPr lang="en-GB" altLang="en-US" sz="1500" dirty="0">
                <a:solidFill>
                  <a:prstClr val="black"/>
                </a:solidFill>
                <a:latin typeface="Calibri" panose="020F0502020204030204" pitchFamily="34" charset="0"/>
              </a:rPr>
              <a:t> sp., </a:t>
            </a:r>
            <a:r>
              <a:rPr lang="en-GB" altLang="en-US" sz="1500" i="1" dirty="0" err="1">
                <a:solidFill>
                  <a:prstClr val="black"/>
                </a:solidFill>
                <a:latin typeface="Calibri" panose="020F0502020204030204" pitchFamily="34" charset="0"/>
              </a:rPr>
              <a:t>Carlina sp.</a:t>
            </a:r>
          </a:p>
        </p:txBody>
      </p:sp>
      <p:sp>
        <p:nvSpPr>
          <p:cNvPr id="9" name="Text Box 5">
            <a:extLst>
              <a:ext uri="{FF2B5EF4-FFF2-40B4-BE49-F238E27FC236}">
                <a16:creationId xmlns:a16="http://schemas.microsoft.com/office/drawing/2014/main" id="{DB367DF1-8D68-4777-83AB-427210EE1B95}"/>
              </a:ext>
            </a:extLst>
          </p:cNvPr>
          <p:cNvSpPr txBox="1">
            <a:spLocks noChangeArrowheads="1"/>
          </p:cNvSpPr>
          <p:nvPr/>
        </p:nvSpPr>
        <p:spPr bwMode="auto">
          <a:xfrm>
            <a:off x="467544" y="6290156"/>
            <a:ext cx="44317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dirty="0">
                <a:solidFill>
                  <a:prstClr val="black"/>
                </a:solidFill>
                <a:latin typeface="Tahoma" panose="020B0604030504040204" pitchFamily="34" charset="0"/>
              </a:rPr>
              <a:t>Quelle: </a:t>
            </a:r>
            <a:r>
              <a:rPr lang="de-DE" altLang="en-US" sz="1400" dirty="0" err="1">
                <a:solidFill>
                  <a:prstClr val="black"/>
                </a:solidFill>
                <a:latin typeface="Tahoma" panose="020B0604030504040204" pitchFamily="34" charset="0"/>
              </a:rPr>
              <a:t>Buchgraber</a:t>
            </a:r>
            <a:r>
              <a:rPr lang="de-DE" altLang="en-US" sz="1400" dirty="0">
                <a:solidFill>
                  <a:prstClr val="black"/>
                </a:solidFill>
                <a:latin typeface="Tahoma" panose="020B0604030504040204" pitchFamily="34" charset="0"/>
              </a:rPr>
              <a:t> &amp; Gindl 2004, Ziliotto </a:t>
            </a:r>
            <a:r>
              <a:rPr lang="de-DE" altLang="en-US" sz="1400" dirty="0" err="1">
                <a:solidFill>
                  <a:prstClr val="black"/>
                </a:solidFill>
                <a:latin typeface="Tahoma" panose="020B0604030504040204" pitchFamily="34" charset="0"/>
              </a:rPr>
              <a:t>et</a:t>
            </a:r>
            <a:r>
              <a:rPr lang="de-DE" altLang="en-US" sz="1400" dirty="0">
                <a:solidFill>
                  <a:prstClr val="black"/>
                </a:solidFill>
                <a:latin typeface="Tahoma" panose="020B0604030504040204" pitchFamily="34" charset="0"/>
              </a:rPr>
              <a:t> al. 2004,</a:t>
            </a:r>
            <a:br>
              <a:rPr lang="de-DE" altLang="en-US" sz="1400" dirty="0">
                <a:solidFill>
                  <a:prstClr val="black"/>
                </a:solidFill>
                <a:latin typeface="Tahoma" panose="020B0604030504040204" pitchFamily="34" charset="0"/>
              </a:rPr>
            </a:br>
            <a:r>
              <a:rPr lang="de-DE" altLang="en-US" sz="1400" dirty="0" smtClean="0">
                <a:solidFill>
                  <a:prstClr val="black"/>
                </a:solidFill>
                <a:latin typeface="Tahoma" panose="020B0604030504040204" pitchFamily="34" charset="0"/>
              </a:rPr>
              <a:t>Frame &amp; </a:t>
            </a:r>
            <a:r>
              <a:rPr lang="de-DE" altLang="en-US" sz="1400" dirty="0">
                <a:solidFill>
                  <a:prstClr val="black"/>
                </a:solidFill>
                <a:latin typeface="Tahoma" panose="020B0604030504040204" pitchFamily="34" charset="0"/>
              </a:rPr>
              <a:t>Laidlaw 2014</a:t>
            </a:r>
          </a:p>
        </p:txBody>
      </p:sp>
    </p:spTree>
    <p:extLst>
      <p:ext uri="{BB962C8B-B14F-4D97-AF65-F5344CB8AC3E}">
        <p14:creationId xmlns:p14="http://schemas.microsoft.com/office/powerpoint/2010/main" val="2154770879"/>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err="1" smtClean="0">
                <a:solidFill>
                  <a:prstClr val="black"/>
                </a:solidFill>
              </a:rPr>
              <a:t>Selektivität</a:t>
            </a:r>
            <a:r>
              <a:rPr lang="en-US" b="1" dirty="0" smtClean="0">
                <a:solidFill>
                  <a:prstClr val="black"/>
                </a:solidFill>
              </a:rPr>
              <a:t> </a:t>
            </a:r>
            <a:r>
              <a:rPr lang="en-US" b="1" dirty="0" err="1">
                <a:solidFill>
                  <a:prstClr val="black"/>
                </a:solidFill>
              </a:rPr>
              <a:t>verschiedener</a:t>
            </a:r>
            <a:r>
              <a:rPr lang="en-US" b="1" dirty="0">
                <a:solidFill>
                  <a:prstClr val="black"/>
                </a:solidFill>
              </a:rPr>
              <a:t> </a:t>
            </a:r>
            <a:r>
              <a:rPr lang="en-US" b="1" dirty="0" err="1" smtClean="0">
                <a:solidFill>
                  <a:prstClr val="black"/>
                </a:solidFill>
              </a:rPr>
              <a:t>Tierarten</a:t>
            </a:r>
            <a:endParaRPr lang="en-GB" b="1" dirty="0">
              <a:solidFill>
                <a:prstClr val="black"/>
              </a:solidFill>
            </a:endParaRPr>
          </a:p>
        </p:txBody>
      </p:sp>
      <p:sp>
        <p:nvSpPr>
          <p:cNvPr id="5" name="Text Box 3">
            <a:extLst>
              <a:ext uri="{FF2B5EF4-FFF2-40B4-BE49-F238E27FC236}">
                <a16:creationId xmlns:a16="http://schemas.microsoft.com/office/drawing/2014/main" id="{EB88BC62-7040-436E-99BF-2F703C55BA17}"/>
              </a:ext>
            </a:extLst>
          </p:cNvPr>
          <p:cNvSpPr txBox="1">
            <a:spLocks noChangeArrowheads="1"/>
          </p:cNvSpPr>
          <p:nvPr/>
        </p:nvSpPr>
        <p:spPr bwMode="auto">
          <a:xfrm>
            <a:off x="323528" y="6368396"/>
            <a:ext cx="3090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de-DE" sz="1400" dirty="0">
                <a:solidFill>
                  <a:prstClr val="black"/>
                </a:solidFill>
                <a:latin typeface="Tahoma" panose="020B0604030504040204" pitchFamily="34" charset="0"/>
              </a:rPr>
              <a:t>Quelle: Schneider et al. 2015 (mod.)</a:t>
            </a:r>
          </a:p>
        </p:txBody>
      </p:sp>
      <p:pic>
        <p:nvPicPr>
          <p:cNvPr id="4" name="Grafik 3">
            <a:extLst>
              <a:ext uri="{FF2B5EF4-FFF2-40B4-BE49-F238E27FC236}">
                <a16:creationId xmlns:a16="http://schemas.microsoft.com/office/drawing/2014/main" id="{12F44BBE-A4F2-4D63-BDD9-E555169E1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9626" y="1340768"/>
            <a:ext cx="7149723" cy="4900253"/>
          </a:xfrm>
          <a:prstGeom prst="rect">
            <a:avLst/>
          </a:prstGeom>
        </p:spPr>
      </p:pic>
    </p:spTree>
    <p:extLst>
      <p:ext uri="{BB962C8B-B14F-4D97-AF65-F5344CB8AC3E}">
        <p14:creationId xmlns:p14="http://schemas.microsoft.com/office/powerpoint/2010/main" val="38813185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Timotej be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348" y="1314711"/>
            <a:ext cx="23145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ruta 5"/>
          <p:cNvSpPr txBox="1">
            <a:spLocks noChangeArrowheads="1"/>
          </p:cNvSpPr>
          <p:nvPr/>
        </p:nvSpPr>
        <p:spPr bwMode="auto">
          <a:xfrm>
            <a:off x="2664984" y="5511586"/>
            <a:ext cx="15668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hangingPunct="1">
              <a:spcBef>
                <a:spcPct val="0"/>
              </a:spcBef>
              <a:buFontTx/>
              <a:buNone/>
              <a:defRPr/>
            </a:pPr>
            <a:r>
              <a:rPr lang="en-US" altLang="sv-SE" sz="1800" dirty="0">
                <a:solidFill>
                  <a:prstClr val="black"/>
                </a:solidFill>
              </a:rPr>
              <a:t>Rotklee</a:t>
            </a:r>
          </a:p>
          <a:p>
            <a:pPr defTabSz="457200" eaLnBrk="1" hangingPunct="1">
              <a:spcBef>
                <a:spcPct val="0"/>
              </a:spcBef>
              <a:buFontTx/>
              <a:buNone/>
              <a:defRPr/>
            </a:pPr>
            <a:r>
              <a:rPr lang="en-US" altLang="sv-SE" sz="1800" i="1" dirty="0">
                <a:solidFill>
                  <a:prstClr val="black"/>
                </a:solidFill>
              </a:rPr>
              <a:t>(</a:t>
            </a:r>
            <a:r>
              <a:rPr lang="en-US" altLang="sv-SE" sz="1800" i="1" dirty="0" err="1">
                <a:solidFill>
                  <a:prstClr val="black"/>
                </a:solidFill>
              </a:rPr>
              <a:t>Trifolium pratense</a:t>
            </a:r>
            <a:r>
              <a:rPr lang="en-US" altLang="sv-SE" sz="1800" i="1" dirty="0">
                <a:solidFill>
                  <a:prstClr val="black"/>
                </a:solidFill>
              </a:rPr>
              <a:t>)</a:t>
            </a:r>
          </a:p>
        </p:txBody>
      </p:sp>
      <p:sp>
        <p:nvSpPr>
          <p:cNvPr id="19462" name="textruta 6"/>
          <p:cNvSpPr txBox="1">
            <a:spLocks noChangeArrowheads="1"/>
          </p:cNvSpPr>
          <p:nvPr/>
        </p:nvSpPr>
        <p:spPr bwMode="auto">
          <a:xfrm>
            <a:off x="6621965" y="5511586"/>
            <a:ext cx="17823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hangingPunct="1">
              <a:spcBef>
                <a:spcPct val="0"/>
              </a:spcBef>
              <a:buFontTx/>
              <a:buNone/>
              <a:defRPr/>
            </a:pPr>
            <a:r>
              <a:rPr lang="en-US" altLang="sv-SE" sz="1800" dirty="0">
                <a:solidFill>
                  <a:prstClr val="black"/>
                </a:solidFill>
              </a:rPr>
              <a:t>Weißklee</a:t>
            </a:r>
          </a:p>
          <a:p>
            <a:pPr defTabSz="457200" eaLnBrk="1" hangingPunct="1">
              <a:spcBef>
                <a:spcPct val="0"/>
              </a:spcBef>
              <a:buFontTx/>
              <a:buNone/>
              <a:defRPr/>
            </a:pPr>
            <a:r>
              <a:rPr lang="en-US" altLang="sv-SE" sz="1800" dirty="0">
                <a:solidFill>
                  <a:prstClr val="black"/>
                </a:solidFill>
              </a:rPr>
              <a:t>(</a:t>
            </a:r>
            <a:r>
              <a:rPr lang="en-US" altLang="sv-SE" sz="1800" i="1" dirty="0">
                <a:solidFill>
                  <a:prstClr val="black"/>
                </a:solidFill>
              </a:rPr>
              <a:t>Trifolium </a:t>
            </a:r>
            <a:r>
              <a:rPr lang="en-US" altLang="sv-SE" sz="1800" i="1" dirty="0" smtClean="0">
                <a:solidFill>
                  <a:prstClr val="black"/>
                </a:solidFill>
              </a:rPr>
              <a:t>repens)</a:t>
            </a:r>
            <a:endParaRPr lang="en-US" altLang="sv-SE" sz="1800" i="1" dirty="0">
              <a:solidFill>
                <a:prstClr val="black"/>
              </a:solidFill>
            </a:endParaRPr>
          </a:p>
        </p:txBody>
      </p:sp>
      <p:sp>
        <p:nvSpPr>
          <p:cNvPr id="19463" name="textruta 7"/>
          <p:cNvSpPr txBox="1">
            <a:spLocks noChangeArrowheads="1"/>
          </p:cNvSpPr>
          <p:nvPr/>
        </p:nvSpPr>
        <p:spPr bwMode="auto">
          <a:xfrm>
            <a:off x="2602103" y="2705956"/>
            <a:ext cx="14585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hangingPunct="1">
              <a:spcBef>
                <a:spcPct val="0"/>
              </a:spcBef>
              <a:buFontTx/>
              <a:buNone/>
              <a:defRPr/>
            </a:pPr>
            <a:r>
              <a:rPr lang="de-DE" altLang="sv-SE" sz="1800" dirty="0" smtClean="0">
                <a:solidFill>
                  <a:prstClr val="black"/>
                </a:solidFill>
              </a:rPr>
              <a:t>Wiesenlieschgras</a:t>
            </a:r>
            <a:endParaRPr lang="en-US" altLang="sv-SE" sz="1800" dirty="0">
              <a:solidFill>
                <a:prstClr val="black"/>
              </a:solidFill>
            </a:endParaRPr>
          </a:p>
          <a:p>
            <a:pPr defTabSz="457200" eaLnBrk="1" hangingPunct="1">
              <a:spcBef>
                <a:spcPct val="0"/>
              </a:spcBef>
              <a:buFontTx/>
              <a:buNone/>
              <a:defRPr/>
            </a:pPr>
            <a:r>
              <a:rPr lang="en-US" altLang="sv-SE" sz="1800" i="1" dirty="0">
                <a:solidFill>
                  <a:prstClr val="black"/>
                </a:solidFill>
              </a:rPr>
              <a:t>(</a:t>
            </a:r>
            <a:r>
              <a:rPr lang="en-US" altLang="sv-SE" sz="1800" i="1" dirty="0" err="1">
                <a:solidFill>
                  <a:prstClr val="black"/>
                </a:solidFill>
              </a:rPr>
              <a:t>Phleum pratense</a:t>
            </a:r>
            <a:r>
              <a:rPr lang="en-US" altLang="sv-SE" sz="1800" i="1" dirty="0">
                <a:solidFill>
                  <a:prstClr val="black"/>
                </a:solidFill>
              </a:rPr>
              <a:t>)</a:t>
            </a:r>
            <a:endParaRPr lang="en-US" altLang="sv-SE" sz="1800" dirty="0">
              <a:solidFill>
                <a:prstClr val="black"/>
              </a:solidFill>
            </a:endParaRPr>
          </a:p>
        </p:txBody>
      </p:sp>
      <p:sp>
        <p:nvSpPr>
          <p:cNvPr id="19464" name="textruta 8"/>
          <p:cNvSpPr txBox="1">
            <a:spLocks noChangeArrowheads="1"/>
          </p:cNvSpPr>
          <p:nvPr/>
        </p:nvSpPr>
        <p:spPr bwMode="auto">
          <a:xfrm>
            <a:off x="6567197" y="2705956"/>
            <a:ext cx="18371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hangingPunct="1">
              <a:spcBef>
                <a:spcPct val="0"/>
              </a:spcBef>
              <a:buFontTx/>
              <a:buNone/>
              <a:defRPr/>
            </a:pPr>
            <a:r>
              <a:rPr lang="en-US" altLang="sv-SE" sz="1800" dirty="0">
                <a:solidFill>
                  <a:prstClr val="black"/>
                </a:solidFill>
              </a:rPr>
              <a:t>Wiesenschwingel</a:t>
            </a:r>
          </a:p>
          <a:p>
            <a:pPr defTabSz="457200" eaLnBrk="1" hangingPunct="1">
              <a:spcBef>
                <a:spcPct val="0"/>
              </a:spcBef>
              <a:buFontTx/>
              <a:buNone/>
              <a:defRPr/>
            </a:pPr>
            <a:r>
              <a:rPr lang="en-US" altLang="sv-SE" sz="1800" i="1" dirty="0">
                <a:solidFill>
                  <a:prstClr val="black"/>
                </a:solidFill>
              </a:rPr>
              <a:t>(</a:t>
            </a:r>
            <a:r>
              <a:rPr lang="en-US" altLang="sv-SE" sz="1800" i="1" dirty="0" err="1">
                <a:solidFill>
                  <a:prstClr val="black"/>
                </a:solidFill>
              </a:rPr>
              <a:t>Festuca pratensis</a:t>
            </a:r>
            <a:r>
              <a:rPr lang="en-US" altLang="sv-SE" sz="1800" i="1" dirty="0">
                <a:solidFill>
                  <a:prstClr val="black"/>
                </a:solidFill>
              </a:rPr>
              <a:t>)</a:t>
            </a:r>
          </a:p>
        </p:txBody>
      </p:sp>
      <p:pic>
        <p:nvPicPr>
          <p:cNvPr id="3" name="Bildobjekt 2"/>
          <p:cNvPicPr>
            <a:picLocks noChangeAspect="1"/>
          </p:cNvPicPr>
          <p:nvPr/>
        </p:nvPicPr>
        <p:blipFill rotWithShape="1">
          <a:blip r:embed="rId4" cstate="screen">
            <a:extLst>
              <a:ext uri="{28A0092B-C50C-407E-A947-70E740481C1C}">
                <a14:useLocalDpi xmlns:a14="http://schemas.microsoft.com/office/drawing/2010/main"/>
              </a:ext>
            </a:extLst>
          </a:blip>
          <a:srcRect b="-2181"/>
          <a:stretch/>
        </p:blipFill>
        <p:spPr>
          <a:xfrm>
            <a:off x="4178316" y="3968848"/>
            <a:ext cx="2321719" cy="2501972"/>
          </a:xfrm>
          <a:prstGeom prst="rect">
            <a:avLst/>
          </a:prstGeom>
        </p:spPr>
      </p:pic>
      <p:pic>
        <p:nvPicPr>
          <p:cNvPr id="4" name="Bildobjekt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348" y="3968848"/>
            <a:ext cx="2314575" cy="2466068"/>
          </a:xfrm>
          <a:prstGeom prst="rect">
            <a:avLst/>
          </a:prstGeom>
        </p:spPr>
      </p:pic>
      <p:sp>
        <p:nvSpPr>
          <p:cNvPr id="11" name="textruta 10"/>
          <p:cNvSpPr txBox="1"/>
          <p:nvPr/>
        </p:nvSpPr>
        <p:spPr>
          <a:xfrm>
            <a:off x="6661792" y="6500563"/>
            <a:ext cx="2154661" cy="276999"/>
          </a:xfrm>
          <a:prstGeom prst="rect">
            <a:avLst/>
          </a:prstGeom>
          <a:noFill/>
        </p:spPr>
        <p:txBody>
          <a:bodyPr wrap="square" rtlCol="0">
            <a:spAutoFit/>
          </a:bodyPr>
          <a:lstStyle/>
          <a:p>
            <a:pPr defTabSz="457200">
              <a:defRPr/>
            </a:pPr>
            <a:r>
              <a:rPr lang="sv-SE" sz="1200" dirty="0">
                <a:solidFill>
                  <a:prstClr val="black"/>
                </a:solidFill>
              </a:rPr>
              <a:t>Fotos: Nilla Nilsdotter-Linde</a:t>
            </a:r>
          </a:p>
        </p:txBody>
      </p:sp>
      <p:pic>
        <p:nvPicPr>
          <p:cNvPr id="19460" name="Picture 5" descr="Ängssvingel 03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78316" y="1311535"/>
            <a:ext cx="2321719"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176348" y="144150"/>
            <a:ext cx="69376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defRPr/>
            </a:pPr>
            <a:r>
              <a:rPr lang="en-US" altLang="sv-SE" sz="2400" b="1" dirty="0">
                <a:solidFill>
                  <a:prstClr val="black"/>
                </a:solidFill>
                <a:latin typeface="Calibri"/>
                <a:cs typeface="Times New Roman" panose="02020603050405020304" pitchFamily="18" charset="0"/>
              </a:rPr>
              <a:t>Die folgenden Arten gehören zu den am besten geeigneten im schwedischen Grasland.</a:t>
            </a:r>
            <a:endParaRPr lang="en-US" altLang="sv-SE"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75698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de-DE" b="1" dirty="0">
                <a:solidFill>
                  <a:prstClr val="black"/>
                </a:solidFill>
              </a:rPr>
              <a:t>Selektive Beweidung (einige Beispiele für vermiedene Pflanzen)</a:t>
            </a:r>
            <a:endParaRPr lang="en-GB" b="1" dirty="0">
              <a:solidFill>
                <a:prstClr val="black"/>
              </a:solidFill>
            </a:endParaRPr>
          </a:p>
        </p:txBody>
      </p:sp>
      <p:pic>
        <p:nvPicPr>
          <p:cNvPr id="5" name="Picture 10" descr="2223">
            <a:extLst>
              <a:ext uri="{FF2B5EF4-FFF2-40B4-BE49-F238E27FC236}">
                <a16:creationId xmlns:a16="http://schemas.microsoft.com/office/drawing/2014/main" id="{7DF9C411-363A-46CC-ACF4-3D9788616E9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175" y="1272952"/>
            <a:ext cx="141605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5343">
            <a:extLst>
              <a:ext uri="{FF2B5EF4-FFF2-40B4-BE49-F238E27FC236}">
                <a16:creationId xmlns:a16="http://schemas.microsoft.com/office/drawing/2014/main" id="{3209A448-C1A4-4C62-9A51-09970537E2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0" y="1282477"/>
            <a:ext cx="1417638"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5618">
            <a:extLst>
              <a:ext uri="{FF2B5EF4-FFF2-40B4-BE49-F238E27FC236}">
                <a16:creationId xmlns:a16="http://schemas.microsoft.com/office/drawing/2014/main" id="{77354468-28DE-4E8D-8A31-A6E31EDCF3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60513" y="1292002"/>
            <a:ext cx="1417637"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5627">
            <a:extLst>
              <a:ext uri="{FF2B5EF4-FFF2-40B4-BE49-F238E27FC236}">
                <a16:creationId xmlns:a16="http://schemas.microsoft.com/office/drawing/2014/main" id="{9D89715E-4164-427A-999E-EEE03DD208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5375" y="1290414"/>
            <a:ext cx="141763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9766">
            <a:extLst>
              <a:ext uri="{FF2B5EF4-FFF2-40B4-BE49-F238E27FC236}">
                <a16:creationId xmlns:a16="http://schemas.microsoft.com/office/drawing/2014/main" id="{26BFA3A7-6D99-45E0-8902-FB73DAA0FE2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22613" y="1287239"/>
            <a:ext cx="141605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13534">
            <a:extLst>
              <a:ext uri="{FF2B5EF4-FFF2-40B4-BE49-F238E27FC236}">
                <a16:creationId xmlns:a16="http://schemas.microsoft.com/office/drawing/2014/main" id="{A489A205-E65B-43FD-87FA-5310F22EA2E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6763" y="1282477"/>
            <a:ext cx="141605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2">
            <a:extLst>
              <a:ext uri="{FF2B5EF4-FFF2-40B4-BE49-F238E27FC236}">
                <a16:creationId xmlns:a16="http://schemas.microsoft.com/office/drawing/2014/main" id="{9B90E560-4B7B-4FB7-A8F8-C6D67BDF5569}"/>
              </a:ext>
            </a:extLst>
          </p:cNvPr>
          <p:cNvSpPr>
            <a:spLocks noChangeArrowheads="1"/>
          </p:cNvSpPr>
          <p:nvPr/>
        </p:nvSpPr>
        <p:spPr bwMode="auto">
          <a:xfrm>
            <a:off x="28575"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en-US" altLang="de-DE">
              <a:solidFill>
                <a:prstClr val="black"/>
              </a:solidFill>
            </a:endParaRPr>
          </a:p>
        </p:txBody>
      </p:sp>
      <p:sp>
        <p:nvSpPr>
          <p:cNvPr id="13" name="Text Box 13">
            <a:extLst>
              <a:ext uri="{FF2B5EF4-FFF2-40B4-BE49-F238E27FC236}">
                <a16:creationId xmlns:a16="http://schemas.microsoft.com/office/drawing/2014/main" id="{B2DEF261-49B3-41B2-A2A5-4061BD8912BE}"/>
              </a:ext>
            </a:extLst>
          </p:cNvPr>
          <p:cNvSpPr txBox="1">
            <a:spLocks noChangeArrowheads="1"/>
          </p:cNvSpPr>
          <p:nvPr/>
        </p:nvSpPr>
        <p:spPr bwMode="auto">
          <a:xfrm>
            <a:off x="471488" y="4492402"/>
            <a:ext cx="2176462" cy="581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sz="1600" dirty="0">
                <a:solidFill>
                  <a:prstClr val="black"/>
                </a:solidFill>
                <a:latin typeface="Calibri"/>
                <a:cs typeface="Arial" panose="020B0604020202020204" pitchFamily="34" charset="0"/>
              </a:rPr>
              <a:t>Gräser mit grober Blattstruktur </a:t>
            </a:r>
          </a:p>
        </p:txBody>
      </p:sp>
      <p:sp>
        <p:nvSpPr>
          <p:cNvPr id="14" name="AutoShape 14">
            <a:extLst>
              <a:ext uri="{FF2B5EF4-FFF2-40B4-BE49-F238E27FC236}">
                <a16:creationId xmlns:a16="http://schemas.microsoft.com/office/drawing/2014/main" id="{760A559D-4990-42BD-809F-9DB262890C22}"/>
              </a:ext>
            </a:extLst>
          </p:cNvPr>
          <p:cNvSpPr>
            <a:spLocks noChangeArrowheads="1"/>
          </p:cNvSpPr>
          <p:nvPr/>
        </p:nvSpPr>
        <p:spPr bwMode="auto">
          <a:xfrm>
            <a:off x="3063875"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en-US" altLang="de-DE">
              <a:solidFill>
                <a:prstClr val="black"/>
              </a:solidFill>
            </a:endParaRPr>
          </a:p>
        </p:txBody>
      </p:sp>
      <p:sp>
        <p:nvSpPr>
          <p:cNvPr id="15" name="Text Box 15">
            <a:extLst>
              <a:ext uri="{FF2B5EF4-FFF2-40B4-BE49-F238E27FC236}">
                <a16:creationId xmlns:a16="http://schemas.microsoft.com/office/drawing/2014/main" id="{43C71458-9D45-4764-A647-5565B33E80A3}"/>
              </a:ext>
            </a:extLst>
          </p:cNvPr>
          <p:cNvSpPr txBox="1">
            <a:spLocks noChangeArrowheads="1"/>
          </p:cNvSpPr>
          <p:nvPr/>
        </p:nvSpPr>
        <p:spPr bwMode="auto">
          <a:xfrm>
            <a:off x="3505200" y="4492402"/>
            <a:ext cx="21764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sz="1600" dirty="0">
                <a:solidFill>
                  <a:prstClr val="black"/>
                </a:solidFill>
                <a:latin typeface="Calibri"/>
                <a:cs typeface="Arial" panose="020B0604020202020204" pitchFamily="34" charset="0"/>
              </a:rPr>
              <a:t>Sträucher</a:t>
            </a:r>
          </a:p>
        </p:txBody>
      </p:sp>
      <p:sp>
        <p:nvSpPr>
          <p:cNvPr id="16" name="AutoShape 16">
            <a:extLst>
              <a:ext uri="{FF2B5EF4-FFF2-40B4-BE49-F238E27FC236}">
                <a16:creationId xmlns:a16="http://schemas.microsoft.com/office/drawing/2014/main" id="{101CCCC6-3357-448B-959C-78B79BA46548}"/>
              </a:ext>
            </a:extLst>
          </p:cNvPr>
          <p:cNvSpPr>
            <a:spLocks noChangeArrowheads="1"/>
          </p:cNvSpPr>
          <p:nvPr/>
        </p:nvSpPr>
        <p:spPr bwMode="auto">
          <a:xfrm>
            <a:off x="6108700"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en-US" altLang="de-DE">
              <a:solidFill>
                <a:prstClr val="black"/>
              </a:solidFill>
            </a:endParaRPr>
          </a:p>
        </p:txBody>
      </p:sp>
      <p:sp>
        <p:nvSpPr>
          <p:cNvPr id="17" name="Text Box 17">
            <a:extLst>
              <a:ext uri="{FF2B5EF4-FFF2-40B4-BE49-F238E27FC236}">
                <a16:creationId xmlns:a16="http://schemas.microsoft.com/office/drawing/2014/main" id="{F8F70BEC-6EA4-48EC-9E94-4CAD242D1A03}"/>
              </a:ext>
            </a:extLst>
          </p:cNvPr>
          <p:cNvSpPr txBox="1">
            <a:spLocks noChangeArrowheads="1"/>
          </p:cNvSpPr>
          <p:nvPr/>
        </p:nvSpPr>
        <p:spPr bwMode="auto">
          <a:xfrm>
            <a:off x="6731000" y="4492402"/>
            <a:ext cx="21764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sz="1600" dirty="0">
                <a:solidFill>
                  <a:prstClr val="black"/>
                </a:solidFill>
                <a:latin typeface="Calibri"/>
                <a:cs typeface="Arial" panose="020B0604020202020204" pitchFamily="34" charset="0"/>
              </a:rPr>
              <a:t>Giftige Pflanzen</a:t>
            </a:r>
          </a:p>
        </p:txBody>
      </p:sp>
      <p:sp>
        <p:nvSpPr>
          <p:cNvPr id="18" name="Text Box 19">
            <a:extLst>
              <a:ext uri="{FF2B5EF4-FFF2-40B4-BE49-F238E27FC236}">
                <a16:creationId xmlns:a16="http://schemas.microsoft.com/office/drawing/2014/main" id="{16A83BF0-CC2D-4705-B927-607C34BFFFB1}"/>
              </a:ext>
            </a:extLst>
          </p:cNvPr>
          <p:cNvSpPr txBox="1">
            <a:spLocks noChangeArrowheads="1"/>
          </p:cNvSpPr>
          <p:nvPr/>
        </p:nvSpPr>
        <p:spPr bwMode="auto">
          <a:xfrm>
            <a:off x="3017838" y="3452589"/>
            <a:ext cx="3094037"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400" i="1" dirty="0">
                <a:solidFill>
                  <a:prstClr val="black"/>
                </a:solidFill>
                <a:latin typeface="Calibri"/>
                <a:cs typeface="Arial" panose="020B0604020202020204" pitchFamily="34" charset="0"/>
              </a:rPr>
              <a:t>Rhododendron </a:t>
            </a:r>
            <a:r>
              <a:rPr lang="en-GB" altLang="en-US" sz="1400" dirty="0">
                <a:solidFill>
                  <a:prstClr val="black"/>
                </a:solidFill>
                <a:latin typeface="Calibri"/>
                <a:cs typeface="Arial" panose="020B0604020202020204" pitchFamily="34" charset="0"/>
              </a:rPr>
              <a:t>sp    . </a:t>
            </a:r>
            <a:r>
              <a:rPr lang="en-GB" altLang="en-US" sz="1400" i="1" dirty="0" err="1">
                <a:solidFill>
                  <a:prstClr val="black"/>
                </a:solidFill>
                <a:latin typeface="Calibri"/>
                <a:cs typeface="Arial" panose="020B0604020202020204" pitchFamily="34" charset="0"/>
              </a:rPr>
              <a:t>Calluna</a:t>
            </a:r>
            <a:r>
              <a:rPr lang="en-GB" altLang="en-US" sz="1400" i="1" dirty="0">
                <a:solidFill>
                  <a:prstClr val="black"/>
                </a:solidFill>
                <a:latin typeface="Calibri"/>
                <a:cs typeface="Arial" panose="020B0604020202020204" pitchFamily="34" charset="0"/>
              </a:rPr>
              <a:t> vulgaris</a:t>
            </a:r>
            <a:br>
              <a:rPr lang="en-GB" altLang="en-US" sz="1400" i="1" dirty="0">
                <a:solidFill>
                  <a:prstClr val="black"/>
                </a:solidFill>
                <a:latin typeface="Calibri"/>
                <a:cs typeface="Arial" panose="020B0604020202020204" pitchFamily="34" charset="0"/>
              </a:rPr>
            </a:br>
            <a:r>
              <a:rPr lang="en-GB" altLang="en-US" sz="1400" i="1" dirty="0">
                <a:solidFill>
                  <a:prstClr val="black"/>
                </a:solidFill>
                <a:latin typeface="Calibri"/>
                <a:cs typeface="Arial" panose="020B0604020202020204" pitchFamily="34" charset="0"/>
              </a:rPr>
              <a:t>                                      Vaccinium</a:t>
            </a:r>
            <a:r>
              <a:rPr lang="en-GB" altLang="en-US" sz="1400" dirty="0">
                <a:solidFill>
                  <a:prstClr val="black"/>
                </a:solidFill>
                <a:latin typeface="Calibri"/>
                <a:cs typeface="Arial" panose="020B0604020202020204" pitchFamily="34" charset="0"/>
              </a:rPr>
              <a:t> sp.</a:t>
            </a:r>
            <a:endParaRPr lang="en-GB" altLang="en-US" sz="1400" i="1" dirty="0">
              <a:solidFill>
                <a:prstClr val="black"/>
              </a:solidFill>
              <a:latin typeface="Calibri"/>
              <a:cs typeface="Arial" panose="020B0604020202020204" pitchFamily="34" charset="0"/>
            </a:endParaRPr>
          </a:p>
        </p:txBody>
      </p:sp>
      <p:sp>
        <p:nvSpPr>
          <p:cNvPr id="21" name="Text Box 24">
            <a:extLst>
              <a:ext uri="{FF2B5EF4-FFF2-40B4-BE49-F238E27FC236}">
                <a16:creationId xmlns:a16="http://schemas.microsoft.com/office/drawing/2014/main" id="{C8B01D83-8F56-40B6-B571-26A5CED65AFB}"/>
              </a:ext>
            </a:extLst>
          </p:cNvPr>
          <p:cNvSpPr txBox="1">
            <a:spLocks noChangeArrowheads="1"/>
          </p:cNvSpPr>
          <p:nvPr/>
        </p:nvSpPr>
        <p:spPr bwMode="auto">
          <a:xfrm>
            <a:off x="6070873" y="3473122"/>
            <a:ext cx="1741487"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sz="1400" i="1" dirty="0" err="1">
                <a:solidFill>
                  <a:prstClr val="black"/>
                </a:solidFill>
                <a:latin typeface="Calibri"/>
                <a:cs typeface="Arial" panose="020B0604020202020204" pitchFamily="34" charset="0"/>
              </a:rPr>
              <a:t>Senecio alpinus</a:t>
            </a:r>
            <a:r>
              <a:rPr lang="en-GB" altLang="en-US" sz="1400" i="1" dirty="0">
                <a:solidFill>
                  <a:prstClr val="black"/>
                </a:solidFill>
                <a:latin typeface="Calibri"/>
                <a:cs typeface="Arial" panose="020B0604020202020204" pitchFamily="34" charset="0"/>
              </a:rPr>
              <a:t/>
            </a:r>
            <a:br>
              <a:rPr lang="en-GB" altLang="en-US" sz="1400" i="1" dirty="0">
                <a:solidFill>
                  <a:prstClr val="black"/>
                </a:solidFill>
                <a:latin typeface="Calibri"/>
                <a:cs typeface="Arial" panose="020B0604020202020204" pitchFamily="34" charset="0"/>
              </a:rPr>
            </a:br>
            <a:r>
              <a:rPr lang="en-GB" altLang="en-US" sz="1400" i="1" dirty="0">
                <a:solidFill>
                  <a:prstClr val="black"/>
                </a:solidFill>
                <a:latin typeface="Calibri"/>
                <a:cs typeface="Arial" panose="020B0604020202020204" pitchFamily="34" charset="0"/>
              </a:rPr>
              <a:t>(=Senecio</a:t>
            </a:r>
            <a:r>
              <a:rPr lang="en-GB" altLang="en-US" sz="1400" i="1" dirty="0" err="1">
                <a:solidFill>
                  <a:prstClr val="black"/>
                </a:solidFill>
                <a:latin typeface="Calibri"/>
                <a:cs typeface="Arial" panose="020B0604020202020204" pitchFamily="34" charset="0"/>
              </a:rPr>
              <a:t> cordatus) </a:t>
            </a:r>
            <a:r>
              <a:rPr lang="en-GB" altLang="en-US" sz="1400" i="1" dirty="0">
                <a:solidFill>
                  <a:prstClr val="black"/>
                </a:solidFill>
                <a:latin typeface="Calibri"/>
                <a:cs typeface="Arial" panose="020B0604020202020204" pitchFamily="34" charset="0"/>
              </a:rPr>
              <a:t/>
            </a:r>
            <a:br>
              <a:rPr lang="en-GB" altLang="en-US" sz="1400" i="1" dirty="0">
                <a:solidFill>
                  <a:prstClr val="black"/>
                </a:solidFill>
                <a:latin typeface="Calibri"/>
                <a:cs typeface="Arial" panose="020B0604020202020204" pitchFamily="34" charset="0"/>
              </a:rPr>
            </a:br>
            <a:r>
              <a:rPr lang="en-GB" altLang="en-US" sz="1400" i="1" dirty="0">
                <a:solidFill>
                  <a:prstClr val="black"/>
                </a:solidFill>
                <a:latin typeface="Calibri"/>
                <a:cs typeface="Arial" panose="020B0604020202020204" pitchFamily="34" charset="0"/>
              </a:rPr>
              <a:t>=Jacobaea</a:t>
            </a:r>
            <a:r>
              <a:rPr lang="en-GB" altLang="en-US" sz="1400" i="1" dirty="0" err="1">
                <a:solidFill>
                  <a:prstClr val="black"/>
                </a:solidFill>
                <a:latin typeface="Calibri"/>
                <a:cs typeface="Arial" panose="020B0604020202020204" pitchFamily="34" charset="0"/>
              </a:rPr>
              <a:t> alpina</a:t>
            </a:r>
            <a:r>
              <a:rPr lang="en-GB" altLang="en-US" sz="1400" i="1" dirty="0">
                <a:solidFill>
                  <a:prstClr val="black"/>
                </a:solidFill>
                <a:latin typeface="Calibri"/>
                <a:cs typeface="Arial" panose="020B0604020202020204" pitchFamily="34" charset="0"/>
              </a:rPr>
              <a:t>)</a:t>
            </a:r>
            <a:r>
              <a:rPr lang="en-GB" altLang="en-US" sz="1400" dirty="0">
                <a:solidFill>
                  <a:prstClr val="black"/>
                </a:solidFill>
                <a:latin typeface="Calibri"/>
                <a:cs typeface="Arial" panose="020B0604020202020204" pitchFamily="34" charset="0"/>
              </a:rPr>
              <a:t>.</a:t>
            </a:r>
            <a:endParaRPr lang="en-GB" altLang="en-US" sz="1400" i="1" dirty="0">
              <a:solidFill>
                <a:prstClr val="black"/>
              </a:solidFill>
              <a:latin typeface="Calibri"/>
              <a:cs typeface="Arial" panose="020B0604020202020204" pitchFamily="34" charset="0"/>
            </a:endParaRPr>
          </a:p>
        </p:txBody>
      </p:sp>
      <p:sp>
        <p:nvSpPr>
          <p:cNvPr id="22" name="Text Box 25">
            <a:extLst>
              <a:ext uri="{FF2B5EF4-FFF2-40B4-BE49-F238E27FC236}">
                <a16:creationId xmlns:a16="http://schemas.microsoft.com/office/drawing/2014/main" id="{6FB5531C-57C1-48F9-848D-121829212A56}"/>
              </a:ext>
            </a:extLst>
          </p:cNvPr>
          <p:cNvSpPr txBox="1">
            <a:spLocks noChangeArrowheads="1"/>
          </p:cNvSpPr>
          <p:nvPr/>
        </p:nvSpPr>
        <p:spPr bwMode="auto">
          <a:xfrm>
            <a:off x="7660865" y="3468464"/>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sz="1400" i="1" dirty="0">
                <a:solidFill>
                  <a:prstClr val="black"/>
                </a:solidFill>
                <a:latin typeface="Calibri"/>
                <a:cs typeface="Arial" panose="020B0604020202020204" pitchFamily="34" charset="0"/>
              </a:rPr>
              <a:t>Veratrum-Album</a:t>
            </a:r>
          </a:p>
        </p:txBody>
      </p:sp>
    </p:spTree>
    <p:extLst>
      <p:ext uri="{BB962C8B-B14F-4D97-AF65-F5344CB8AC3E}">
        <p14:creationId xmlns:p14="http://schemas.microsoft.com/office/powerpoint/2010/main" val="1295356823"/>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Wann soll die Beweidung beginnen?</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a:t>Es hängt von der gewählten Weidemethode ab. </a:t>
            </a:r>
          </a:p>
          <a:p>
            <a:r>
              <a:rPr lang="en-US" dirty="0"/>
              <a:t>Generell: </a:t>
            </a:r>
            <a:r>
              <a:rPr lang="en-US" dirty="0" err="1" smtClean="0"/>
              <a:t>spätestens</a:t>
            </a:r>
            <a:r>
              <a:rPr lang="en-US" dirty="0" smtClean="0"/>
              <a:t>, </a:t>
            </a:r>
            <a:r>
              <a:rPr lang="en-US" dirty="0"/>
              <a:t>wenn sich der </a:t>
            </a:r>
            <a:r>
              <a:rPr lang="en-US" dirty="0" err="1"/>
              <a:t>obere</a:t>
            </a:r>
            <a:r>
              <a:rPr lang="en-US" dirty="0"/>
              <a:t> </a:t>
            </a:r>
            <a:r>
              <a:rPr lang="en-US" dirty="0" err="1" smtClean="0"/>
              <a:t>Stengelknoten</a:t>
            </a:r>
            <a:r>
              <a:rPr lang="en-US" dirty="0" smtClean="0"/>
              <a:t> </a:t>
            </a:r>
            <a:r>
              <a:rPr lang="en-US" dirty="0"/>
              <a:t>10 cm über dem Boden befindet (ca. 15 cm </a:t>
            </a:r>
            <a:r>
              <a:rPr lang="en-US" dirty="0" err="1" smtClean="0"/>
              <a:t>Pflanzenwachstumshöhe</a:t>
            </a:r>
            <a:r>
              <a:rPr lang="en-US" dirty="0" smtClean="0"/>
              <a:t>); </a:t>
            </a:r>
            <a:r>
              <a:rPr lang="en-US" dirty="0"/>
              <a:t>Gräser </a:t>
            </a:r>
            <a:r>
              <a:rPr lang="en-US" dirty="0" err="1"/>
              <a:t>sind</a:t>
            </a:r>
            <a:r>
              <a:rPr lang="en-US" dirty="0"/>
              <a:t> </a:t>
            </a:r>
            <a:r>
              <a:rPr lang="en-US" dirty="0" err="1" smtClean="0"/>
              <a:t>dann</a:t>
            </a:r>
            <a:r>
              <a:rPr lang="en-US" dirty="0" smtClean="0"/>
              <a:t> </a:t>
            </a:r>
            <a:r>
              <a:rPr lang="en-US" dirty="0" err="1" smtClean="0"/>
              <a:t>kurz</a:t>
            </a:r>
            <a:r>
              <a:rPr lang="en-US" dirty="0" smtClean="0"/>
              <a:t> </a:t>
            </a:r>
            <a:r>
              <a:rPr lang="en-US" dirty="0" err="1" smtClean="0"/>
              <a:t>vor</a:t>
            </a:r>
            <a:r>
              <a:rPr lang="en-US" dirty="0" smtClean="0"/>
              <a:t> </a:t>
            </a:r>
            <a:r>
              <a:rPr lang="en-US" dirty="0" err="1"/>
              <a:t>dem</a:t>
            </a:r>
            <a:r>
              <a:rPr lang="en-US" dirty="0"/>
              <a:t> </a:t>
            </a:r>
            <a:r>
              <a:rPr lang="en-US" dirty="0" err="1" smtClean="0"/>
              <a:t>Schossen</a:t>
            </a:r>
            <a:r>
              <a:rPr lang="en-US" dirty="0" smtClean="0"/>
              <a:t>); in der Regel </a:t>
            </a:r>
            <a:r>
              <a:rPr lang="en-US" dirty="0" err="1" smtClean="0"/>
              <a:t>zum</a:t>
            </a:r>
            <a:r>
              <a:rPr lang="en-US" dirty="0" smtClean="0"/>
              <a:t> 3-Blatt Stadium von </a:t>
            </a:r>
            <a:r>
              <a:rPr lang="en-US" dirty="0"/>
              <a:t>weidegängigen </a:t>
            </a:r>
            <a:r>
              <a:rPr lang="en-US" dirty="0" err="1"/>
              <a:t>Gräsern</a:t>
            </a:r>
            <a:r>
              <a:rPr lang="en-US" dirty="0"/>
              <a:t> </a:t>
            </a:r>
            <a:r>
              <a:rPr lang="en-US" dirty="0" smtClean="0"/>
              <a:t>– (</a:t>
            </a:r>
            <a:r>
              <a:rPr lang="en-US" dirty="0" err="1" smtClean="0"/>
              <a:t>Reserven</a:t>
            </a:r>
            <a:r>
              <a:rPr lang="en-US" dirty="0" smtClean="0"/>
              <a:t> </a:t>
            </a:r>
            <a:r>
              <a:rPr lang="en-US" dirty="0" err="1" smtClean="0"/>
              <a:t>wurden</a:t>
            </a:r>
            <a:r>
              <a:rPr lang="en-US" dirty="0" smtClean="0"/>
              <a:t> </a:t>
            </a:r>
            <a:r>
              <a:rPr lang="en-US" dirty="0"/>
              <a:t>wieder aufgefüllt). </a:t>
            </a:r>
          </a:p>
          <a:p>
            <a:r>
              <a:rPr lang="en-US" dirty="0"/>
              <a:t>Schnelle Methode zur Überprüfung der Grasverfügbarkeit für die </a:t>
            </a:r>
            <a:r>
              <a:rPr lang="en-US" dirty="0" err="1" smtClean="0"/>
              <a:t>Beweidung</a:t>
            </a:r>
            <a:r>
              <a:rPr lang="en-US" dirty="0" smtClean="0"/>
              <a:t>: </a:t>
            </a:r>
            <a:r>
              <a:rPr lang="en-US" dirty="0" err="1" smtClean="0"/>
              <a:t>durchschnittliche</a:t>
            </a:r>
            <a:r>
              <a:rPr lang="en-US" dirty="0" smtClean="0"/>
              <a:t> </a:t>
            </a:r>
            <a:r>
              <a:rPr lang="en-US" dirty="0"/>
              <a:t>Vegetationshöhe auf extensiv bewirtschafteten Weiden (ungenießbare Arten nicht berücksichtigen).</a:t>
            </a:r>
          </a:p>
          <a:p>
            <a:pPr lvl="1"/>
            <a:r>
              <a:rPr lang="en-US" dirty="0" smtClean="0"/>
              <a:t>Auf </a:t>
            </a:r>
            <a:r>
              <a:rPr lang="en-US" dirty="0" err="1" smtClean="0"/>
              <a:t>Kniehöhe</a:t>
            </a:r>
            <a:r>
              <a:rPr lang="en-US" dirty="0" smtClean="0"/>
              <a:t> </a:t>
            </a:r>
            <a:r>
              <a:rPr lang="en-US" dirty="0"/>
              <a:t>oder höher (30 cm oder mehr) → zu viel Gras </a:t>
            </a:r>
            <a:r>
              <a:rPr lang="en-US" dirty="0" err="1" smtClean="0"/>
              <a:t>vorhanden</a:t>
            </a:r>
            <a:endParaRPr lang="en-US" dirty="0" smtClean="0"/>
          </a:p>
          <a:p>
            <a:pPr lvl="1"/>
            <a:r>
              <a:rPr lang="en-US" dirty="0" smtClean="0"/>
              <a:t> </a:t>
            </a:r>
            <a:r>
              <a:rPr lang="en-US" dirty="0" err="1"/>
              <a:t>Halbes</a:t>
            </a:r>
            <a:r>
              <a:rPr lang="en-US" dirty="0"/>
              <a:t> </a:t>
            </a:r>
            <a:r>
              <a:rPr lang="en-US" dirty="0" err="1" smtClean="0"/>
              <a:t>Knie</a:t>
            </a:r>
            <a:r>
              <a:rPr lang="en-US" dirty="0" smtClean="0"/>
              <a:t> (ca</a:t>
            </a:r>
            <a:r>
              <a:rPr lang="en-US" dirty="0"/>
              <a:t>. 20 cm) → Viel Gras verfügbar</a:t>
            </a:r>
          </a:p>
          <a:p>
            <a:pPr lvl="1"/>
            <a:r>
              <a:rPr lang="en-US" dirty="0"/>
              <a:t> Knöchel (ca. 10 cm) → Gras vorhanden</a:t>
            </a:r>
          </a:p>
          <a:p>
            <a:pPr lvl="1"/>
            <a:r>
              <a:rPr lang="en-US" dirty="0"/>
              <a:t> Stiefelsohle (3 cm oder weniger) → kein Gras zum </a:t>
            </a:r>
            <a:r>
              <a:rPr lang="en-US" dirty="0" err="1"/>
              <a:t>Weiden</a:t>
            </a:r>
            <a:r>
              <a:rPr lang="en-US" dirty="0"/>
              <a:t> </a:t>
            </a:r>
            <a:r>
              <a:rPr lang="en-US" dirty="0" err="1" smtClean="0"/>
              <a:t>verfügbar</a:t>
            </a:r>
            <a:endParaRPr lang="en-US" dirty="0"/>
          </a:p>
        </p:txBody>
      </p:sp>
      <p:sp>
        <p:nvSpPr>
          <p:cNvPr id="5" name="Text Box 5">
            <a:extLst>
              <a:ext uri="{FF2B5EF4-FFF2-40B4-BE49-F238E27FC236}">
                <a16:creationId xmlns:a16="http://schemas.microsoft.com/office/drawing/2014/main" id="{9FA41480-D642-49C9-95A1-6551E77C9008}"/>
              </a:ext>
            </a:extLst>
          </p:cNvPr>
          <p:cNvSpPr txBox="1">
            <a:spLocks noChangeArrowheads="1"/>
          </p:cNvSpPr>
          <p:nvPr/>
        </p:nvSpPr>
        <p:spPr bwMode="auto">
          <a:xfrm>
            <a:off x="467544" y="6452189"/>
            <a:ext cx="4545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dirty="0">
                <a:solidFill>
                  <a:prstClr val="black"/>
                </a:solidFill>
                <a:latin typeface="Tahoma" panose="020B0604030504040204" pitchFamily="34" charset="0"/>
              </a:rPr>
              <a:t>Quelle: </a:t>
            </a:r>
            <a:r>
              <a:rPr lang="de-DE" altLang="en-US" sz="1400" dirty="0" err="1">
                <a:solidFill>
                  <a:prstClr val="black"/>
                </a:solidFill>
                <a:latin typeface="Tahoma" panose="020B0604030504040204" pitchFamily="34" charset="0"/>
              </a:rPr>
              <a:t>Steinwidder</a:t>
            </a:r>
            <a:r>
              <a:rPr lang="en-US" altLang="en-US" sz="1400" dirty="0">
                <a:solidFill>
                  <a:prstClr val="black"/>
                </a:solidFill>
                <a:latin typeface="Tahoma" panose="020B0604030504040204" pitchFamily="34" charset="0"/>
              </a:rPr>
              <a:t> und Starz, 2015; </a:t>
            </a:r>
            <a:r>
              <a:rPr lang="de-DE" altLang="en-US" sz="1400" dirty="0" err="1">
                <a:solidFill>
                  <a:prstClr val="black"/>
                </a:solidFill>
                <a:latin typeface="Tahoma" panose="020B0604030504040204" pitchFamily="34" charset="0"/>
              </a:rPr>
              <a:t>Pasut</a:t>
            </a:r>
            <a:r>
              <a:rPr lang="de-DE" altLang="en-US" sz="1400" dirty="0">
                <a:solidFill>
                  <a:prstClr val="black"/>
                </a:solidFill>
                <a:latin typeface="Tahoma" panose="020B0604030504040204" pitchFamily="34" charset="0"/>
              </a:rPr>
              <a:t> 2014, mod.</a:t>
            </a:r>
          </a:p>
        </p:txBody>
      </p:sp>
    </p:spTree>
    <p:extLst>
      <p:ext uri="{BB962C8B-B14F-4D97-AF65-F5344CB8AC3E}">
        <p14:creationId xmlns:p14="http://schemas.microsoft.com/office/powerpoint/2010/main" val="2937147901"/>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Elemente der Beweidung - Verunreinigung </a:t>
            </a:r>
            <a:r>
              <a:rPr lang="en-US" b="1" dirty="0" err="1">
                <a:solidFill>
                  <a:prstClr val="black"/>
                </a:solidFill>
              </a:rPr>
              <a:t>durch</a:t>
            </a:r>
            <a:r>
              <a:rPr lang="en-US" b="1" dirty="0">
                <a:solidFill>
                  <a:prstClr val="black"/>
                </a:solidFill>
              </a:rPr>
              <a:t> </a:t>
            </a:r>
            <a:r>
              <a:rPr lang="en-US" b="1" dirty="0" smtClean="0">
                <a:solidFill>
                  <a:prstClr val="black"/>
                </a:solidFill>
              </a:rPr>
              <a:t>Dung und </a:t>
            </a:r>
            <a:r>
              <a:rPr lang="en-US" b="1" dirty="0">
                <a:solidFill>
                  <a:prstClr val="black"/>
                </a:solidFill>
              </a:rPr>
              <a:t>Urin</a:t>
            </a:r>
          </a:p>
          <a:p>
            <a:pPr>
              <a:defRPr/>
            </a:pPr>
            <a:r>
              <a:rPr lang="en-US" b="1" dirty="0">
                <a:solidFill>
                  <a:prstClr val="black"/>
                </a:solidFill>
              </a:rPr>
              <a:t> </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sz="1800" dirty="0"/>
              <a:t>(50) 75 bis 95 % der von Weidetieren aufgenommenen Nährstoffe können in den Boden zurückgeführt werden (theoretisch noch mehr, wenn dem Viehbestand eine hohe Menge an </a:t>
            </a:r>
            <a:r>
              <a:rPr lang="en-US" sz="1800" dirty="0" err="1" smtClean="0"/>
              <a:t>Kraftfutter</a:t>
            </a:r>
            <a:r>
              <a:rPr lang="en-US" sz="1800" dirty="0" smtClean="0"/>
              <a:t> extern </a:t>
            </a:r>
            <a:r>
              <a:rPr lang="en-US" sz="1800" dirty="0"/>
              <a:t>zugeführt wird).</a:t>
            </a:r>
          </a:p>
          <a:p>
            <a:r>
              <a:rPr lang="en-US" sz="1800" dirty="0" err="1"/>
              <a:t>Milchkuh</a:t>
            </a:r>
            <a:r>
              <a:rPr lang="en-US" sz="1800" dirty="0"/>
              <a:t> </a:t>
            </a:r>
            <a:r>
              <a:rPr lang="en-US" sz="1800" dirty="0" err="1" smtClean="0"/>
              <a:t>bedeekt</a:t>
            </a:r>
            <a:r>
              <a:rPr lang="en-US" sz="1800" dirty="0" smtClean="0"/>
              <a:t> ca</a:t>
            </a:r>
            <a:r>
              <a:rPr lang="en-US" sz="1800" dirty="0"/>
              <a:t>. </a:t>
            </a:r>
            <a:r>
              <a:rPr lang="en-US" sz="1800" dirty="0" smtClean="0"/>
              <a:t>0,6 - 0,7 </a:t>
            </a:r>
            <a:r>
              <a:rPr lang="en-US" sz="1800" dirty="0"/>
              <a:t>m² täglich mit Mist, </a:t>
            </a:r>
            <a:r>
              <a:rPr lang="en-US" sz="1800" dirty="0" smtClean="0"/>
              <a:t>3 - 5 </a:t>
            </a:r>
            <a:r>
              <a:rPr lang="en-US" sz="1800" dirty="0"/>
              <a:t>m² mit Urin; </a:t>
            </a:r>
            <a:r>
              <a:rPr lang="en-US" sz="1800" dirty="0" err="1"/>
              <a:t>Schafe</a:t>
            </a:r>
            <a:r>
              <a:rPr lang="en-US" sz="1800" dirty="0"/>
              <a:t> </a:t>
            </a:r>
            <a:r>
              <a:rPr lang="en-US" sz="1800" dirty="0" err="1" smtClean="0"/>
              <a:t>bedecken</a:t>
            </a:r>
            <a:r>
              <a:rPr lang="en-US" sz="1800" dirty="0" smtClean="0"/>
              <a:t> </a:t>
            </a:r>
            <a:r>
              <a:rPr lang="en-US" sz="1800" dirty="0"/>
              <a:t>ca. </a:t>
            </a:r>
            <a:r>
              <a:rPr lang="en-US" sz="1800" dirty="0" smtClean="0"/>
              <a:t>0,05 - 0,07 </a:t>
            </a:r>
            <a:r>
              <a:rPr lang="en-US" sz="1800" dirty="0"/>
              <a:t>m² täglich </a:t>
            </a:r>
            <a:r>
              <a:rPr lang="en-US" sz="1800" dirty="0" err="1"/>
              <a:t>mit</a:t>
            </a:r>
            <a:r>
              <a:rPr lang="en-US" sz="1800" dirty="0"/>
              <a:t> </a:t>
            </a:r>
            <a:r>
              <a:rPr lang="en-US" sz="1800" dirty="0" smtClean="0"/>
              <a:t>Mist.</a:t>
            </a:r>
            <a:endParaRPr lang="en-US" sz="1800" dirty="0"/>
          </a:p>
          <a:p>
            <a:r>
              <a:rPr lang="en-US" sz="1800" dirty="0"/>
              <a:t>Mit Ausnahme von </a:t>
            </a:r>
            <a:r>
              <a:rPr lang="en-US" sz="1800" dirty="0" err="1" smtClean="0"/>
              <a:t>Ziegen</a:t>
            </a:r>
            <a:r>
              <a:rPr lang="en-US" sz="1800" dirty="0" smtClean="0"/>
              <a:t>, </a:t>
            </a:r>
            <a:r>
              <a:rPr lang="en-US" sz="1800" dirty="0"/>
              <a:t>konzentriert sich der Mist in der Regel auf </a:t>
            </a:r>
            <a:r>
              <a:rPr lang="en-US" sz="1800" dirty="0" err="1" smtClean="0"/>
              <a:t>Nachtruhe</a:t>
            </a:r>
            <a:r>
              <a:rPr lang="en-US" sz="1800" dirty="0" smtClean="0"/>
              <a:t> </a:t>
            </a:r>
            <a:r>
              <a:rPr lang="en-US" sz="1800" dirty="0"/>
              <a:t>Bereiche, </a:t>
            </a:r>
            <a:r>
              <a:rPr lang="en-US" sz="1800" dirty="0" err="1" smtClean="0"/>
              <a:t>Futter</a:t>
            </a:r>
            <a:r>
              <a:rPr lang="en-US" sz="1800" dirty="0" smtClean="0"/>
              <a:t>- und </a:t>
            </a:r>
            <a:r>
              <a:rPr lang="en-US" sz="1800" dirty="0" err="1" smtClean="0"/>
              <a:t>Wassertröge</a:t>
            </a:r>
            <a:r>
              <a:rPr lang="en-US" sz="1800" dirty="0" smtClean="0"/>
              <a:t>, </a:t>
            </a:r>
            <a:r>
              <a:rPr lang="en-US" sz="1800" dirty="0" err="1" smtClean="0"/>
              <a:t>Laufbereiche</a:t>
            </a:r>
            <a:r>
              <a:rPr lang="en-US" sz="1800" dirty="0" smtClean="0"/>
              <a:t> und Tore.</a:t>
            </a:r>
            <a:endParaRPr lang="en-US" sz="1800" dirty="0"/>
          </a:p>
          <a:p>
            <a:r>
              <a:rPr lang="en-US" sz="1800" dirty="0" err="1" smtClean="0"/>
              <a:t>Mit</a:t>
            </a:r>
            <a:r>
              <a:rPr lang="en-US" sz="1800" dirty="0" smtClean="0"/>
              <a:t> Dung </a:t>
            </a:r>
            <a:r>
              <a:rPr lang="en-US" sz="1800" dirty="0" err="1" smtClean="0"/>
              <a:t>verunreinigte</a:t>
            </a:r>
            <a:r>
              <a:rPr lang="en-US" sz="1800" dirty="0" smtClean="0"/>
              <a:t> </a:t>
            </a:r>
            <a:r>
              <a:rPr lang="en-US" sz="1800" dirty="0" err="1" smtClean="0"/>
              <a:t>Pflanzen</a:t>
            </a:r>
            <a:r>
              <a:rPr lang="en-US" sz="1800" dirty="0" smtClean="0"/>
              <a:t> </a:t>
            </a:r>
            <a:r>
              <a:rPr lang="en-US" sz="1800" dirty="0"/>
              <a:t>werden für das Vieh unattraktiv. Dieser Effekt </a:t>
            </a:r>
            <a:r>
              <a:rPr lang="en-US" sz="1800" dirty="0" err="1"/>
              <a:t>ist</a:t>
            </a:r>
            <a:r>
              <a:rPr lang="en-US" sz="1800" dirty="0"/>
              <a:t> </a:t>
            </a:r>
            <a:r>
              <a:rPr lang="en-US" sz="1800" dirty="0" err="1" smtClean="0"/>
              <a:t>besonders</a:t>
            </a:r>
            <a:r>
              <a:rPr lang="en-US" sz="1800" dirty="0" smtClean="0"/>
              <a:t> </a:t>
            </a:r>
            <a:r>
              <a:rPr lang="en-US" sz="1800" dirty="0" err="1" smtClean="0"/>
              <a:t>bei</a:t>
            </a:r>
            <a:r>
              <a:rPr lang="en-US" sz="1800" dirty="0" smtClean="0"/>
              <a:t> </a:t>
            </a:r>
            <a:r>
              <a:rPr lang="en-US" sz="1800" dirty="0" err="1" smtClean="0"/>
              <a:t>geringem</a:t>
            </a:r>
            <a:r>
              <a:rPr lang="en-US" sz="1800" dirty="0" smtClean="0"/>
              <a:t> </a:t>
            </a:r>
            <a:r>
              <a:rPr lang="en-US" sz="1800" dirty="0" err="1"/>
              <a:t>Weidedruck</a:t>
            </a:r>
            <a:r>
              <a:rPr lang="en-US" sz="1800" dirty="0"/>
              <a:t> </a:t>
            </a:r>
            <a:r>
              <a:rPr lang="en-US" sz="1800" dirty="0" err="1" smtClean="0"/>
              <a:t>größer</a:t>
            </a:r>
            <a:r>
              <a:rPr lang="en-US" sz="1800" dirty="0"/>
              <a:t>.</a:t>
            </a:r>
          </a:p>
          <a:p>
            <a:r>
              <a:rPr lang="en-US" sz="1800" dirty="0"/>
              <a:t>Gülleanwendungen beeinträchtigen die </a:t>
            </a:r>
            <a:r>
              <a:rPr lang="en-US" sz="1800" dirty="0" err="1" smtClean="0"/>
              <a:t>Futterakzeptanz</a:t>
            </a:r>
            <a:r>
              <a:rPr lang="en-US" sz="1800" dirty="0"/>
              <a:t>, bis die </a:t>
            </a:r>
            <a:r>
              <a:rPr lang="en-US" sz="1800" dirty="0" err="1"/>
              <a:t>Gülle</a:t>
            </a:r>
            <a:r>
              <a:rPr lang="en-US" sz="1800" dirty="0"/>
              <a:t> </a:t>
            </a:r>
            <a:r>
              <a:rPr lang="en-US" sz="1800" dirty="0" err="1" smtClean="0"/>
              <a:t>durch</a:t>
            </a:r>
            <a:r>
              <a:rPr lang="en-US" sz="1800" dirty="0" smtClean="0"/>
              <a:t> </a:t>
            </a:r>
            <a:r>
              <a:rPr lang="en-US" sz="1800" dirty="0" err="1"/>
              <a:t>Regen</a:t>
            </a:r>
            <a:r>
              <a:rPr lang="en-US" sz="1800" dirty="0"/>
              <a:t> </a:t>
            </a:r>
            <a:r>
              <a:rPr lang="en-US" sz="1800" dirty="0" smtClean="0"/>
              <a:t>in den Boden </a:t>
            </a:r>
            <a:r>
              <a:rPr lang="en-US" sz="1800" dirty="0" err="1" smtClean="0"/>
              <a:t>eingewaschen</a:t>
            </a:r>
            <a:r>
              <a:rPr lang="en-US" sz="1800" dirty="0" smtClean="0"/>
              <a:t> </a:t>
            </a:r>
            <a:r>
              <a:rPr lang="en-US" sz="1800" dirty="0"/>
              <a:t>wird.</a:t>
            </a:r>
          </a:p>
          <a:p>
            <a:r>
              <a:rPr lang="en-US" sz="1800" dirty="0"/>
              <a:t>Die Verunreinigung </a:t>
            </a:r>
            <a:r>
              <a:rPr lang="en-US" sz="1800" dirty="0" err="1"/>
              <a:t>durch</a:t>
            </a:r>
            <a:r>
              <a:rPr lang="en-US" sz="1800" dirty="0"/>
              <a:t> </a:t>
            </a:r>
            <a:r>
              <a:rPr lang="en-US" sz="1800" dirty="0" smtClean="0"/>
              <a:t>Dung </a:t>
            </a:r>
            <a:r>
              <a:rPr lang="en-US" sz="1800" dirty="0" err="1" smtClean="0"/>
              <a:t>ist</a:t>
            </a:r>
            <a:r>
              <a:rPr lang="en-US" sz="1800" dirty="0" smtClean="0"/>
              <a:t> </a:t>
            </a:r>
            <a:r>
              <a:rPr lang="en-US" sz="1800" dirty="0" err="1" smtClean="0"/>
              <a:t>bei</a:t>
            </a:r>
            <a:r>
              <a:rPr lang="en-US" sz="1800" dirty="0" smtClean="0"/>
              <a:t> </a:t>
            </a:r>
            <a:r>
              <a:rPr lang="en-US" sz="1800" dirty="0" err="1" smtClean="0"/>
              <a:t>hoher</a:t>
            </a:r>
            <a:r>
              <a:rPr lang="en-US" sz="1800" dirty="0" smtClean="0"/>
              <a:t> </a:t>
            </a:r>
            <a:r>
              <a:rPr lang="en-US" sz="1800" dirty="0" err="1" smtClean="0"/>
              <a:t>Narbenhöhe</a:t>
            </a:r>
            <a:r>
              <a:rPr lang="en-US" sz="1800" dirty="0" smtClean="0"/>
              <a:t> </a:t>
            </a:r>
            <a:r>
              <a:rPr lang="en-US" sz="1800" dirty="0" err="1" smtClean="0"/>
              <a:t>größer</a:t>
            </a:r>
            <a:r>
              <a:rPr lang="en-US" sz="1800" dirty="0" smtClean="0"/>
              <a:t> (</a:t>
            </a:r>
            <a:r>
              <a:rPr lang="en-US" sz="1800" dirty="0" err="1" smtClean="0"/>
              <a:t>mehr</a:t>
            </a:r>
            <a:r>
              <a:rPr lang="en-US" sz="1800" dirty="0" smtClean="0"/>
              <a:t> </a:t>
            </a:r>
            <a:r>
              <a:rPr lang="en-US" sz="1800" dirty="0"/>
              <a:t>als 20 </a:t>
            </a:r>
            <a:r>
              <a:rPr lang="en-US" sz="1800" dirty="0" smtClean="0"/>
              <a:t>cm).</a:t>
            </a:r>
            <a:endParaRPr lang="en-US" sz="1800" dirty="0"/>
          </a:p>
          <a:p>
            <a:endParaRPr lang="de-DE" sz="1800" dirty="0"/>
          </a:p>
        </p:txBody>
      </p:sp>
      <p:sp>
        <p:nvSpPr>
          <p:cNvPr id="5" name="Text Box 5">
            <a:extLst>
              <a:ext uri="{FF2B5EF4-FFF2-40B4-BE49-F238E27FC236}">
                <a16:creationId xmlns:a16="http://schemas.microsoft.com/office/drawing/2014/main" id="{A7C057BA-394C-470C-8FF4-A3FADD4E3979}"/>
              </a:ext>
            </a:extLst>
          </p:cNvPr>
          <p:cNvSpPr txBox="1">
            <a:spLocks noChangeArrowheads="1"/>
          </p:cNvSpPr>
          <p:nvPr/>
        </p:nvSpPr>
        <p:spPr bwMode="auto">
          <a:xfrm>
            <a:off x="454559" y="6381328"/>
            <a:ext cx="45541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dirty="0">
                <a:solidFill>
                  <a:prstClr val="black"/>
                </a:solidFill>
                <a:latin typeface="Tahoma" panose="020B0604030504040204" pitchFamily="34" charset="0"/>
              </a:rPr>
              <a:t>Quelle: </a:t>
            </a:r>
            <a:r>
              <a:rPr lang="de-DE" altLang="en-US" sz="1400" dirty="0" smtClean="0">
                <a:solidFill>
                  <a:prstClr val="black"/>
                </a:solidFill>
                <a:latin typeface="Tahoma" panose="020B0604030504040204" pitchFamily="34" charset="0"/>
              </a:rPr>
              <a:t>Frame  </a:t>
            </a:r>
            <a:r>
              <a:rPr lang="de-DE" altLang="en-US" sz="1400" dirty="0">
                <a:solidFill>
                  <a:prstClr val="black"/>
                </a:solidFill>
                <a:latin typeface="Tahoma" panose="020B0604030504040204" pitchFamily="34" charset="0"/>
              </a:rPr>
              <a:t>&amp; Laidlaw 2014; Cavallero &amp; </a:t>
            </a:r>
            <a:r>
              <a:rPr lang="de-DE" altLang="en-US" sz="1400" dirty="0" err="1">
                <a:solidFill>
                  <a:prstClr val="black"/>
                </a:solidFill>
                <a:latin typeface="Tahoma" panose="020B0604030504040204" pitchFamily="34" charset="0"/>
              </a:rPr>
              <a:t>Ciotti</a:t>
            </a:r>
            <a:r>
              <a:rPr lang="de-DE" altLang="en-US" sz="1400" dirty="0">
                <a:solidFill>
                  <a:prstClr val="black"/>
                </a:solidFill>
                <a:latin typeface="Tahoma" panose="020B0604030504040204" pitchFamily="34" charset="0"/>
              </a:rPr>
              <a:t> 1991</a:t>
            </a:r>
          </a:p>
        </p:txBody>
      </p:sp>
    </p:spTree>
    <p:extLst>
      <p:ext uri="{BB962C8B-B14F-4D97-AF65-F5344CB8AC3E}">
        <p14:creationId xmlns:p14="http://schemas.microsoft.com/office/powerpoint/2010/main" val="558128836"/>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44624"/>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Auswirkungen von </a:t>
            </a:r>
            <a:r>
              <a:rPr lang="en-US" b="1" dirty="0" err="1" smtClean="0">
                <a:solidFill>
                  <a:prstClr val="black"/>
                </a:solidFill>
              </a:rPr>
              <a:t>Tritt</a:t>
            </a:r>
            <a:endParaRPr lang="en-US" b="1" dirty="0">
              <a:solidFill>
                <a:prstClr val="black"/>
              </a:solidFill>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100741"/>
            <a:ext cx="8218488" cy="4632515"/>
          </a:xfrm>
        </p:spPr>
        <p:txBody>
          <a:bodyPr/>
          <a:lstStyle/>
          <a:p>
            <a:r>
              <a:rPr lang="en-US" sz="1800" dirty="0"/>
              <a:t>Das Trampeln durch Tierhufe hat vor allem negative Auswirkungen auf den Boden (Bodenverdichtung, mechanische Beschädigung der Pflanzen).</a:t>
            </a:r>
          </a:p>
          <a:p>
            <a:r>
              <a:rPr lang="en-US" sz="1800" dirty="0"/>
              <a:t>Hufstress und die negativen Auswirkungen </a:t>
            </a:r>
            <a:r>
              <a:rPr lang="en-US" sz="1800" dirty="0" err="1"/>
              <a:t>werden</a:t>
            </a:r>
            <a:r>
              <a:rPr lang="en-US" sz="1800" dirty="0"/>
              <a:t> </a:t>
            </a:r>
            <a:r>
              <a:rPr lang="en-US" sz="1800" dirty="0" err="1" smtClean="0"/>
              <a:t>verstärkt</a:t>
            </a:r>
            <a:r>
              <a:rPr lang="en-US" sz="1800" dirty="0" smtClean="0"/>
              <a:t> </a:t>
            </a:r>
            <a:r>
              <a:rPr lang="en-US" sz="1800" dirty="0" err="1" smtClean="0"/>
              <a:t>durch</a:t>
            </a:r>
            <a:r>
              <a:rPr lang="en-US" sz="1800" dirty="0" smtClean="0"/>
              <a:t>:</a:t>
            </a:r>
            <a:endParaRPr lang="en-US" sz="1800" dirty="0"/>
          </a:p>
          <a:p>
            <a:pPr lvl="1"/>
            <a:r>
              <a:rPr lang="en-US" sz="1600" dirty="0"/>
              <a:t> Tiergewicht (</a:t>
            </a:r>
            <a:r>
              <a:rPr lang="en-US" sz="1600" dirty="0" smtClean="0"/>
              <a:t>1,2 - 3 </a:t>
            </a:r>
            <a:r>
              <a:rPr lang="en-US" sz="1600" dirty="0"/>
              <a:t>kg/cm² Druck bei Rindern </a:t>
            </a:r>
            <a:r>
              <a:rPr lang="en-US" sz="1600" dirty="0" err="1"/>
              <a:t>gegenüber</a:t>
            </a:r>
            <a:r>
              <a:rPr lang="en-US" sz="1600" dirty="0"/>
              <a:t> </a:t>
            </a:r>
            <a:r>
              <a:rPr lang="en-US" sz="1600" dirty="0" smtClean="0"/>
              <a:t>0,8 - 1 </a:t>
            </a:r>
            <a:r>
              <a:rPr lang="en-US" sz="1600" dirty="0"/>
              <a:t>kg/cm² bei Schafen)</a:t>
            </a:r>
          </a:p>
          <a:p>
            <a:pPr lvl="1"/>
            <a:r>
              <a:rPr lang="en-US" sz="1600" dirty="0"/>
              <a:t> durch Gehen und </a:t>
            </a:r>
            <a:r>
              <a:rPr lang="en-US" sz="1600" dirty="0" err="1" smtClean="0"/>
              <a:t>Laufen</a:t>
            </a:r>
            <a:endParaRPr lang="en-US" sz="1600" dirty="0"/>
          </a:p>
          <a:p>
            <a:pPr lvl="1"/>
            <a:r>
              <a:rPr lang="en-US" sz="1600" dirty="0"/>
              <a:t> Faulenzen und Herumliegen</a:t>
            </a:r>
          </a:p>
          <a:p>
            <a:pPr lvl="1"/>
            <a:r>
              <a:rPr lang="en-US" sz="1600" dirty="0"/>
              <a:t> nasses Wetter</a:t>
            </a:r>
          </a:p>
          <a:p>
            <a:pPr lvl="1"/>
            <a:r>
              <a:rPr lang="en-US" sz="1600" dirty="0"/>
              <a:t> Hangneigung</a:t>
            </a:r>
          </a:p>
          <a:p>
            <a:r>
              <a:rPr lang="en-US" sz="1800" dirty="0"/>
              <a:t>Arten</a:t>
            </a:r>
          </a:p>
          <a:p>
            <a:pPr lvl="1"/>
            <a:r>
              <a:rPr lang="en-US" sz="1600" dirty="0"/>
              <a:t> mit umfangreicher </a:t>
            </a:r>
            <a:r>
              <a:rPr lang="en-US" sz="1600" dirty="0" err="1"/>
              <a:t>Bodenbearbeitung</a:t>
            </a:r>
            <a:r>
              <a:rPr lang="en-US" sz="1600" dirty="0"/>
              <a:t> (z.B. </a:t>
            </a:r>
            <a:r>
              <a:rPr lang="en-US" sz="1600" dirty="0" err="1"/>
              <a:t>Lolium perenne</a:t>
            </a:r>
            <a:r>
              <a:rPr lang="en-US" sz="1600" dirty="0"/>
              <a:t>)</a:t>
            </a:r>
          </a:p>
          <a:p>
            <a:pPr lvl="1"/>
            <a:r>
              <a:rPr lang="en-US" sz="1600" dirty="0"/>
              <a:t> mit gefalteter Blattstruktur (d.h. </a:t>
            </a:r>
            <a:r>
              <a:rPr lang="en-US" sz="1600" dirty="0" err="1"/>
              <a:t>Lolium multiflorum</a:t>
            </a:r>
            <a:r>
              <a:rPr lang="en-US" sz="1600" dirty="0"/>
              <a:t>, </a:t>
            </a:r>
            <a:r>
              <a:rPr lang="en-US" sz="1600" dirty="0" err="1"/>
              <a:t>Festuca pratensis</a:t>
            </a:r>
            <a:r>
              <a:rPr lang="en-US" sz="1600" dirty="0"/>
              <a:t> und </a:t>
            </a:r>
            <a:r>
              <a:rPr lang="en-US" sz="1600" dirty="0" err="1"/>
              <a:t>Phleum pratense</a:t>
            </a:r>
            <a:r>
              <a:rPr lang="en-US" sz="1600" dirty="0"/>
              <a:t> sind weniger geeignet)</a:t>
            </a:r>
          </a:p>
          <a:p>
            <a:pPr lvl="1"/>
            <a:r>
              <a:rPr lang="en-US" sz="1600" dirty="0"/>
              <a:t> </a:t>
            </a:r>
            <a:r>
              <a:rPr lang="en-US" sz="1600" dirty="0" err="1"/>
              <a:t>mit</a:t>
            </a:r>
            <a:r>
              <a:rPr lang="en-US" sz="1600" dirty="0"/>
              <a:t> </a:t>
            </a:r>
            <a:r>
              <a:rPr lang="en-US" sz="1600" dirty="0" err="1" smtClean="0"/>
              <a:t>Ausläufertreibendem</a:t>
            </a:r>
            <a:r>
              <a:rPr lang="en-US" sz="1600" dirty="0" smtClean="0"/>
              <a:t> </a:t>
            </a:r>
            <a:r>
              <a:rPr lang="en-US" sz="1600" dirty="0" err="1" smtClean="0"/>
              <a:t>Wuchs</a:t>
            </a:r>
            <a:r>
              <a:rPr lang="en-US" sz="1600" dirty="0" smtClean="0"/>
              <a:t> </a:t>
            </a:r>
            <a:r>
              <a:rPr lang="en-US" sz="1600" dirty="0" err="1" smtClean="0"/>
              <a:t>durch</a:t>
            </a:r>
            <a:r>
              <a:rPr lang="en-US" sz="1600" dirty="0" smtClean="0"/>
              <a:t> </a:t>
            </a:r>
            <a:r>
              <a:rPr lang="en-US" sz="1600" dirty="0" err="1" smtClean="0"/>
              <a:t>Stolone</a:t>
            </a:r>
            <a:r>
              <a:rPr lang="en-US" sz="1600" dirty="0" smtClean="0"/>
              <a:t> </a:t>
            </a:r>
            <a:r>
              <a:rPr lang="en-US" sz="1600" dirty="0"/>
              <a:t>(Poa </a:t>
            </a:r>
            <a:r>
              <a:rPr lang="en-US" sz="1600" dirty="0" err="1"/>
              <a:t>trivialis</a:t>
            </a:r>
            <a:r>
              <a:rPr lang="en-US" sz="1600" dirty="0"/>
              <a:t>) oder Rhizome (Poa </a:t>
            </a:r>
            <a:r>
              <a:rPr lang="en-US" sz="1600" dirty="0" err="1"/>
              <a:t>pratensis</a:t>
            </a:r>
            <a:r>
              <a:rPr lang="en-US" sz="1600" dirty="0"/>
              <a:t>) → bessere Regeneration nach Schäden</a:t>
            </a:r>
          </a:p>
          <a:p>
            <a:pPr lvl="1"/>
            <a:r>
              <a:rPr lang="en-US" sz="1600" dirty="0" err="1" smtClean="0"/>
              <a:t>Rosettenpflanzen</a:t>
            </a:r>
            <a:r>
              <a:rPr lang="en-US" sz="1600" dirty="0" smtClean="0"/>
              <a:t> </a:t>
            </a:r>
            <a:endParaRPr lang="en-US" sz="1600" dirty="0"/>
          </a:p>
          <a:p>
            <a:r>
              <a:rPr lang="en-US" sz="1800" dirty="0"/>
              <a:t>Das Trampeln und die damit </a:t>
            </a:r>
            <a:r>
              <a:rPr lang="en-US" sz="1800" dirty="0" err="1"/>
              <a:t>verbundene</a:t>
            </a:r>
            <a:r>
              <a:rPr lang="en-US" sz="1800" dirty="0"/>
              <a:t> </a:t>
            </a:r>
            <a:r>
              <a:rPr lang="en-US" sz="1800" dirty="0" err="1" smtClean="0"/>
              <a:t>Bodenanhaftungen</a:t>
            </a:r>
            <a:r>
              <a:rPr lang="en-US" sz="1800" dirty="0" smtClean="0"/>
              <a:t> </a:t>
            </a:r>
            <a:r>
              <a:rPr lang="en-US" sz="1800" dirty="0"/>
              <a:t>verringern die </a:t>
            </a:r>
            <a:r>
              <a:rPr lang="en-US" sz="1800" dirty="0" err="1"/>
              <a:t>Attraktivität</a:t>
            </a:r>
            <a:r>
              <a:rPr lang="en-US" sz="1800" dirty="0"/>
              <a:t> </a:t>
            </a:r>
            <a:r>
              <a:rPr lang="en-US" sz="1800" dirty="0" smtClean="0"/>
              <a:t>von </a:t>
            </a:r>
            <a:r>
              <a:rPr lang="en-US" sz="1800" dirty="0" err="1" smtClean="0"/>
              <a:t>Weidefutter</a:t>
            </a:r>
            <a:r>
              <a:rPr lang="en-US" sz="1800" dirty="0" smtClean="0"/>
              <a:t>.</a:t>
            </a:r>
            <a:endParaRPr lang="en-US" sz="1800" dirty="0"/>
          </a:p>
          <a:p>
            <a:endParaRPr lang="de-DE" dirty="0"/>
          </a:p>
        </p:txBody>
      </p:sp>
      <p:sp>
        <p:nvSpPr>
          <p:cNvPr id="5" name="Text Box 5">
            <a:extLst>
              <a:ext uri="{FF2B5EF4-FFF2-40B4-BE49-F238E27FC236}">
                <a16:creationId xmlns:a16="http://schemas.microsoft.com/office/drawing/2014/main" id="{EB767442-D3DF-4907-97C5-441BA5F627E6}"/>
              </a:ext>
            </a:extLst>
          </p:cNvPr>
          <p:cNvSpPr txBox="1">
            <a:spLocks noChangeArrowheads="1"/>
          </p:cNvSpPr>
          <p:nvPr/>
        </p:nvSpPr>
        <p:spPr bwMode="auto">
          <a:xfrm>
            <a:off x="431429" y="6381328"/>
            <a:ext cx="449809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dirty="0">
                <a:solidFill>
                  <a:prstClr val="black"/>
                </a:solidFill>
                <a:latin typeface="Tahoma" panose="020B0604030504040204" pitchFamily="34" charset="0"/>
              </a:rPr>
              <a:t>Quelle: </a:t>
            </a:r>
            <a:r>
              <a:rPr lang="de-DE" altLang="en-US" sz="1400" dirty="0" smtClean="0">
                <a:solidFill>
                  <a:prstClr val="black"/>
                </a:solidFill>
                <a:latin typeface="Tahoma" panose="020B0604030504040204" pitchFamily="34" charset="0"/>
              </a:rPr>
              <a:t>Frame </a:t>
            </a:r>
            <a:r>
              <a:rPr lang="de-DE" altLang="en-US" sz="1400" dirty="0">
                <a:solidFill>
                  <a:prstClr val="black"/>
                </a:solidFill>
                <a:latin typeface="Tahoma" panose="020B0604030504040204" pitchFamily="34" charset="0"/>
              </a:rPr>
              <a:t>&amp; Laidlaw 2014; Cavallero &amp; </a:t>
            </a:r>
            <a:r>
              <a:rPr lang="de-DE" altLang="en-US" sz="1400" dirty="0" err="1">
                <a:solidFill>
                  <a:prstClr val="black"/>
                </a:solidFill>
                <a:latin typeface="Tahoma" panose="020B0604030504040204" pitchFamily="34" charset="0"/>
              </a:rPr>
              <a:t>Ciotti</a:t>
            </a:r>
            <a:r>
              <a:rPr lang="de-DE" altLang="en-US" sz="1400" dirty="0">
                <a:solidFill>
                  <a:prstClr val="black"/>
                </a:solidFill>
                <a:latin typeface="Tahoma" panose="020B0604030504040204" pitchFamily="34" charset="0"/>
              </a:rPr>
              <a:t> 1991</a:t>
            </a:r>
          </a:p>
        </p:txBody>
      </p:sp>
    </p:spTree>
    <p:extLst>
      <p:ext uri="{BB962C8B-B14F-4D97-AF65-F5344CB8AC3E}">
        <p14:creationId xmlns:p14="http://schemas.microsoft.com/office/powerpoint/2010/main" val="795098221"/>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Gemischte Beweidung</a:t>
            </a:r>
          </a:p>
        </p:txBody>
      </p:sp>
      <p:sp>
        <p:nvSpPr>
          <p:cNvPr id="5" name="Rectangle 4">
            <a:extLst>
              <a:ext uri="{FF2B5EF4-FFF2-40B4-BE49-F238E27FC236}">
                <a16:creationId xmlns:a16="http://schemas.microsoft.com/office/drawing/2014/main" id="{A8F2784D-15CD-4C1D-A6F6-E2740757D98D}"/>
              </a:ext>
            </a:extLst>
          </p:cNvPr>
          <p:cNvSpPr>
            <a:spLocks noGrp="1"/>
          </p:cNvSpPr>
          <p:nvPr>
            <p:ph idx="1"/>
          </p:nvPr>
        </p:nvSpPr>
        <p:spPr bwMode="auto">
          <a:xfrm>
            <a:off x="457968" y="1196753"/>
            <a:ext cx="8218488" cy="463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defTabSz="914400">
              <a:buClr>
                <a:srgbClr val="00448C"/>
              </a:buClr>
            </a:pPr>
            <a:r>
              <a:rPr lang="en-GB" altLang="en-US" sz="2000" dirty="0">
                <a:latin typeface="+mn-lt"/>
                <a:ea typeface="+mn-ea"/>
              </a:rPr>
              <a:t>Ziel: Nutzung der Komplementarität des Weideverhaltens verschiedener Tierarten.</a:t>
            </a:r>
          </a:p>
          <a:p>
            <a:pPr defTabSz="914400">
              <a:buClr>
                <a:srgbClr val="00448C"/>
              </a:buClr>
            </a:pPr>
            <a:r>
              <a:rPr lang="en-US" altLang="en-US" sz="2000" dirty="0" smtClean="0">
                <a:latin typeface="+mn-lt"/>
                <a:ea typeface="+mn-ea"/>
              </a:rPr>
              <a:t>Leader-Folger-System</a:t>
            </a:r>
            <a:r>
              <a:rPr lang="en-US" altLang="en-US" sz="2000" dirty="0">
                <a:latin typeface="+mn-lt"/>
                <a:ea typeface="+mn-ea"/>
              </a:rPr>
              <a:t>: Hochproduktive Tiere beginnen 1-2 Tage vor weniger produktiven Tieren zu grasen.</a:t>
            </a:r>
            <a:endParaRPr lang="en-GB" altLang="en-US" sz="2000" dirty="0">
              <a:latin typeface="+mn-lt"/>
              <a:ea typeface="+mn-ea"/>
            </a:endParaRPr>
          </a:p>
        </p:txBody>
      </p:sp>
      <p:sp>
        <p:nvSpPr>
          <p:cNvPr id="101" name="Rectangle 4">
            <a:extLst>
              <a:ext uri="{FF2B5EF4-FFF2-40B4-BE49-F238E27FC236}">
                <a16:creationId xmlns:a16="http://schemas.microsoft.com/office/drawing/2014/main" id="{A0CB84A6-1B40-4CE1-A0C8-0BEB98DD7880}"/>
              </a:ext>
            </a:extLst>
          </p:cNvPr>
          <p:cNvSpPr>
            <a:spLocks/>
          </p:cNvSpPr>
          <p:nvPr/>
        </p:nvSpPr>
        <p:spPr bwMode="auto">
          <a:xfrm>
            <a:off x="3746500" y="2348880"/>
            <a:ext cx="518795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buClr>
                <a:srgbClr val="00448C"/>
              </a:buClr>
              <a:buFont typeface="Wingdings" panose="05000000000000000000" pitchFamily="2" charset="2"/>
              <a:buNone/>
              <a:defRPr/>
            </a:pPr>
            <a:r>
              <a:rPr lang="en-GB" altLang="en-US" sz="2000" dirty="0">
                <a:solidFill>
                  <a:prstClr val="black"/>
                </a:solidFill>
                <a:latin typeface="Calibri"/>
              </a:rPr>
              <a:t>Kombination von </a:t>
            </a:r>
            <a:r>
              <a:rPr lang="en-US" altLang="en-US" sz="2000" dirty="0" err="1" smtClean="0">
                <a:solidFill>
                  <a:prstClr val="black"/>
                </a:solidFill>
                <a:latin typeface="Calibri"/>
              </a:rPr>
              <a:t>Weidetieren</a:t>
            </a:r>
            <a:r>
              <a:rPr lang="en-US" altLang="en-US" sz="2000" dirty="0" smtClean="0">
                <a:solidFill>
                  <a:prstClr val="black"/>
                </a:solidFill>
                <a:latin typeface="Calibri"/>
              </a:rPr>
              <a:t>, die </a:t>
            </a:r>
            <a:r>
              <a:rPr lang="en-US" altLang="en-US" sz="2000" dirty="0" err="1" smtClean="0">
                <a:solidFill>
                  <a:prstClr val="black"/>
                </a:solidFill>
                <a:latin typeface="Calibri"/>
              </a:rPr>
              <a:t>selektiv</a:t>
            </a:r>
            <a:r>
              <a:rPr lang="en-US" altLang="en-US" sz="2000" dirty="0" smtClean="0">
                <a:solidFill>
                  <a:prstClr val="black"/>
                </a:solidFill>
                <a:latin typeface="Calibri"/>
              </a:rPr>
              <a:t> und </a:t>
            </a:r>
            <a:r>
              <a:rPr lang="en-US" altLang="en-US" sz="2000" dirty="0" err="1" smtClean="0">
                <a:solidFill>
                  <a:prstClr val="black"/>
                </a:solidFill>
                <a:latin typeface="Calibri"/>
              </a:rPr>
              <a:t>weniger</a:t>
            </a:r>
            <a:r>
              <a:rPr lang="en-US" altLang="en-US" sz="2000" dirty="0" smtClean="0">
                <a:solidFill>
                  <a:prstClr val="black"/>
                </a:solidFill>
                <a:latin typeface="Calibri"/>
              </a:rPr>
              <a:t> </a:t>
            </a:r>
            <a:r>
              <a:rPr lang="en-US" altLang="en-US" sz="2000" dirty="0" err="1" smtClean="0">
                <a:solidFill>
                  <a:prstClr val="black"/>
                </a:solidFill>
                <a:latin typeface="Calibri"/>
              </a:rPr>
              <a:t>selektiv</a:t>
            </a:r>
            <a:r>
              <a:rPr lang="en-US" altLang="en-US" sz="2000" dirty="0" smtClean="0">
                <a:solidFill>
                  <a:prstClr val="black"/>
                </a:solidFill>
                <a:latin typeface="Calibri"/>
              </a:rPr>
              <a:t> </a:t>
            </a:r>
            <a:r>
              <a:rPr lang="en-US" altLang="en-US" sz="2000" dirty="0" err="1" smtClean="0">
                <a:solidFill>
                  <a:prstClr val="black"/>
                </a:solidFill>
                <a:latin typeface="Calibri"/>
              </a:rPr>
              <a:t>weiden</a:t>
            </a:r>
            <a:r>
              <a:rPr lang="en-US" altLang="en-US" sz="2000" dirty="0" smtClean="0">
                <a:solidFill>
                  <a:prstClr val="black"/>
                </a:solidFill>
                <a:latin typeface="Calibri"/>
              </a:rPr>
              <a:t>.</a:t>
            </a:r>
            <a:endParaRPr lang="en-GB" altLang="en-US" sz="2000" dirty="0">
              <a:solidFill>
                <a:prstClr val="black"/>
              </a:solidFill>
              <a:latin typeface="Calibri"/>
            </a:endParaRPr>
          </a:p>
        </p:txBody>
      </p:sp>
      <p:sp>
        <p:nvSpPr>
          <p:cNvPr id="102" name="Rectangle 4">
            <a:extLst>
              <a:ext uri="{FF2B5EF4-FFF2-40B4-BE49-F238E27FC236}">
                <a16:creationId xmlns:a16="http://schemas.microsoft.com/office/drawing/2014/main" id="{898EF43F-43AA-43CF-8C00-A1BF60896C5D}"/>
              </a:ext>
            </a:extLst>
          </p:cNvPr>
          <p:cNvSpPr>
            <a:spLocks/>
          </p:cNvSpPr>
          <p:nvPr/>
        </p:nvSpPr>
        <p:spPr bwMode="auto">
          <a:xfrm>
            <a:off x="3781425" y="3493467"/>
            <a:ext cx="518795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buClr>
                <a:srgbClr val="00448C"/>
              </a:buClr>
              <a:buFont typeface="Wingdings" panose="05000000000000000000" pitchFamily="2" charset="2"/>
              <a:buNone/>
              <a:defRPr/>
            </a:pPr>
            <a:r>
              <a:rPr lang="en-GB" altLang="en-US" sz="2000" dirty="0">
                <a:solidFill>
                  <a:prstClr val="black"/>
                </a:solidFill>
                <a:latin typeface="Calibri"/>
              </a:rPr>
              <a:t>Kombination einer</a:t>
            </a:r>
            <a:r>
              <a:rPr lang="en-US" altLang="en-US" sz="2000" dirty="0">
                <a:solidFill>
                  <a:prstClr val="black"/>
                </a:solidFill>
                <a:latin typeface="Calibri"/>
              </a:rPr>
              <a:t> selektiv grasenden Art mit einer weniger selektiven. Reduzierter Druck der Parasiten.</a:t>
            </a:r>
            <a:endParaRPr lang="en-GB" altLang="en-US" sz="2000" dirty="0">
              <a:solidFill>
                <a:prstClr val="black"/>
              </a:solidFill>
              <a:latin typeface="Calibri"/>
            </a:endParaRPr>
          </a:p>
        </p:txBody>
      </p:sp>
      <p:sp>
        <p:nvSpPr>
          <p:cNvPr id="103" name="Rectangle 4">
            <a:extLst>
              <a:ext uri="{FF2B5EF4-FFF2-40B4-BE49-F238E27FC236}">
                <a16:creationId xmlns:a16="http://schemas.microsoft.com/office/drawing/2014/main" id="{1F03069D-7891-4D88-8F14-847D52C5960B}"/>
              </a:ext>
            </a:extLst>
          </p:cNvPr>
          <p:cNvSpPr>
            <a:spLocks/>
          </p:cNvSpPr>
          <p:nvPr/>
        </p:nvSpPr>
        <p:spPr bwMode="auto">
          <a:xfrm>
            <a:off x="3787775" y="4514230"/>
            <a:ext cx="518795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buClr>
                <a:srgbClr val="00448C"/>
              </a:buClr>
              <a:buFont typeface="Wingdings" panose="05000000000000000000" pitchFamily="2" charset="2"/>
              <a:buNone/>
              <a:defRPr/>
            </a:pPr>
            <a:r>
              <a:rPr lang="en-GB" altLang="en-US" sz="2000" dirty="0">
                <a:solidFill>
                  <a:prstClr val="black"/>
                </a:solidFill>
                <a:latin typeface="Calibri"/>
              </a:rPr>
              <a:t>Gute Verträglichkeit zwischen den Arten</a:t>
            </a:r>
            <a:r>
              <a:rPr lang="en-US" altLang="en-US" sz="2000" dirty="0">
                <a:solidFill>
                  <a:prstClr val="black"/>
                </a:solidFill>
                <a:latin typeface="Calibri"/>
              </a:rPr>
              <a:t>, aber Erhöhung des Parasitendrucks (gleiche gastrointestinale Würmer für beide Arten).</a:t>
            </a:r>
            <a:endParaRPr lang="en-GB" altLang="en-US" sz="2000" dirty="0">
              <a:solidFill>
                <a:prstClr val="black"/>
              </a:solidFill>
              <a:latin typeface="Calibri"/>
            </a:endParaRPr>
          </a:p>
        </p:txBody>
      </p:sp>
      <p:sp>
        <p:nvSpPr>
          <p:cNvPr id="104" name="Rectangle 4">
            <a:extLst>
              <a:ext uri="{FF2B5EF4-FFF2-40B4-BE49-F238E27FC236}">
                <a16:creationId xmlns:a16="http://schemas.microsoft.com/office/drawing/2014/main" id="{B77B15A1-CEE9-4D56-B730-18E070E83772}"/>
              </a:ext>
            </a:extLst>
          </p:cNvPr>
          <p:cNvSpPr>
            <a:spLocks/>
          </p:cNvSpPr>
          <p:nvPr/>
        </p:nvSpPr>
        <p:spPr bwMode="auto">
          <a:xfrm>
            <a:off x="3846513" y="5493814"/>
            <a:ext cx="51879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buClr>
                <a:srgbClr val="00448C"/>
              </a:buClr>
              <a:buFont typeface="Wingdings" panose="05000000000000000000" pitchFamily="2" charset="2"/>
              <a:buNone/>
              <a:defRPr/>
            </a:pPr>
            <a:r>
              <a:rPr lang="en-GB" altLang="en-US" sz="2000" dirty="0">
                <a:solidFill>
                  <a:prstClr val="black"/>
                </a:solidFill>
                <a:latin typeface="Calibri"/>
              </a:rPr>
              <a:t>Kombination verschiedener Weideverhaltensweisen</a:t>
            </a:r>
            <a:r>
              <a:rPr lang="en-US" altLang="en-US" sz="2000" dirty="0">
                <a:solidFill>
                  <a:prstClr val="black"/>
                </a:solidFill>
                <a:latin typeface="Calibri"/>
              </a:rPr>
              <a:t>. Reduzierter Druck der Parasiten.</a:t>
            </a:r>
            <a:endParaRPr lang="en-GB" altLang="en-US" sz="2000" dirty="0">
              <a:solidFill>
                <a:prstClr val="black"/>
              </a:solidFill>
              <a:latin typeface="Calibri"/>
            </a:endParaRPr>
          </a:p>
        </p:txBody>
      </p:sp>
      <p:sp>
        <p:nvSpPr>
          <p:cNvPr id="105" name="Text Box 5">
            <a:extLst>
              <a:ext uri="{FF2B5EF4-FFF2-40B4-BE49-F238E27FC236}">
                <a16:creationId xmlns:a16="http://schemas.microsoft.com/office/drawing/2014/main" id="{1A2D9F72-55B9-4220-BF90-6DEF4773D245}"/>
              </a:ext>
            </a:extLst>
          </p:cNvPr>
          <p:cNvSpPr txBox="1">
            <a:spLocks noChangeArrowheads="1"/>
          </p:cNvSpPr>
          <p:nvPr/>
        </p:nvSpPr>
        <p:spPr bwMode="auto">
          <a:xfrm>
            <a:off x="438070" y="6415638"/>
            <a:ext cx="2500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400" dirty="0">
                <a:solidFill>
                  <a:prstClr val="black"/>
                </a:solidFill>
                <a:latin typeface="Tahoma" panose="020B0604030504040204" pitchFamily="34" charset="0"/>
              </a:rPr>
              <a:t>Quelle: Schneider et al. 2015</a:t>
            </a:r>
          </a:p>
        </p:txBody>
      </p:sp>
      <p:pic>
        <p:nvPicPr>
          <p:cNvPr id="3" name="Grafik 2">
            <a:extLst>
              <a:ext uri="{FF2B5EF4-FFF2-40B4-BE49-F238E27FC236}">
                <a16:creationId xmlns:a16="http://schemas.microsoft.com/office/drawing/2014/main" id="{0BD43BF5-7AD2-4241-A2EB-3B3836D605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621" y="2489442"/>
            <a:ext cx="2765225" cy="3675862"/>
          </a:xfrm>
          <a:prstGeom prst="rect">
            <a:avLst/>
          </a:prstGeom>
        </p:spPr>
      </p:pic>
    </p:spTree>
    <p:extLst>
      <p:ext uri="{BB962C8B-B14F-4D97-AF65-F5344CB8AC3E}">
        <p14:creationId xmlns:p14="http://schemas.microsoft.com/office/powerpoint/2010/main" val="1783833180"/>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Verfahren zum Schätzen der Futterproduktion auf Weiden</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251520" y="1316765"/>
            <a:ext cx="6192688" cy="4632515"/>
          </a:xfrm>
        </p:spPr>
        <p:txBody>
          <a:bodyPr/>
          <a:lstStyle/>
          <a:p>
            <a:r>
              <a:rPr lang="en-US" sz="1400" dirty="0"/>
              <a:t>Die </a:t>
            </a:r>
            <a:r>
              <a:rPr lang="en-US" sz="1400" dirty="0" err="1" smtClean="0"/>
              <a:t>aufgenommene</a:t>
            </a:r>
            <a:r>
              <a:rPr lang="en-US" sz="1400" dirty="0" smtClean="0"/>
              <a:t> </a:t>
            </a:r>
            <a:r>
              <a:rPr lang="en-US" sz="1400" dirty="0" err="1" smtClean="0"/>
              <a:t>Futtermasse</a:t>
            </a:r>
            <a:r>
              <a:rPr lang="en-US" sz="1400" dirty="0" smtClean="0"/>
              <a:t> </a:t>
            </a:r>
            <a:r>
              <a:rPr lang="en-US" sz="1400" dirty="0" err="1" smtClean="0"/>
              <a:t>kann</a:t>
            </a:r>
            <a:r>
              <a:rPr lang="en-US" sz="1400" dirty="0" smtClean="0"/>
              <a:t> </a:t>
            </a:r>
            <a:r>
              <a:rPr lang="en-US" sz="1400" dirty="0" err="1" smtClean="0"/>
              <a:t>durch</a:t>
            </a:r>
            <a:r>
              <a:rPr lang="en-US" sz="1400" dirty="0" smtClean="0"/>
              <a:t> </a:t>
            </a:r>
            <a:r>
              <a:rPr lang="en-US" sz="1400" dirty="0" err="1" smtClean="0"/>
              <a:t>Weidekäfige</a:t>
            </a:r>
            <a:r>
              <a:rPr lang="en-US" sz="1400" dirty="0" smtClean="0"/>
              <a:t> </a:t>
            </a:r>
            <a:r>
              <a:rPr lang="en-US" sz="1400" dirty="0" err="1" smtClean="0"/>
              <a:t>geschätzt</a:t>
            </a:r>
            <a:r>
              <a:rPr lang="en-US" sz="1400" dirty="0" smtClean="0"/>
              <a:t> </a:t>
            </a:r>
            <a:r>
              <a:rPr lang="en-US" sz="1400" dirty="0"/>
              <a:t>werden: Tiere werden daran gehindert, bestimmte Flächen (1 bis 4 m²) zu weiden. Die Biomasseproduktion wird </a:t>
            </a:r>
            <a:r>
              <a:rPr lang="en-US" sz="1400" dirty="0" err="1"/>
              <a:t>innerhalb</a:t>
            </a:r>
            <a:r>
              <a:rPr lang="en-US" sz="1400" dirty="0"/>
              <a:t> </a:t>
            </a:r>
            <a:r>
              <a:rPr lang="en-US" sz="1400" dirty="0" smtClean="0"/>
              <a:t>der </a:t>
            </a:r>
            <a:r>
              <a:rPr lang="en-US" sz="1400" dirty="0" err="1" smtClean="0"/>
              <a:t>Weidekäfige</a:t>
            </a:r>
            <a:r>
              <a:rPr lang="en-US" sz="1400" dirty="0" smtClean="0"/>
              <a:t> am </a:t>
            </a:r>
            <a:r>
              <a:rPr lang="en-US" sz="1400" dirty="0"/>
              <a:t>Ende der </a:t>
            </a:r>
            <a:r>
              <a:rPr lang="en-US" sz="1400" dirty="0" err="1"/>
              <a:t>Weidezeit</a:t>
            </a:r>
            <a:r>
              <a:rPr lang="en-US" sz="1400" dirty="0"/>
              <a:t> </a:t>
            </a:r>
            <a:r>
              <a:rPr lang="en-US" sz="1400" dirty="0" err="1" smtClean="0"/>
              <a:t>gemessen</a:t>
            </a:r>
            <a:r>
              <a:rPr lang="en-US" sz="1400" dirty="0" smtClean="0"/>
              <a:t>. Der </a:t>
            </a:r>
            <a:r>
              <a:rPr lang="en-US" sz="1400" dirty="0" err="1" smtClean="0"/>
              <a:t>Weiderest</a:t>
            </a:r>
            <a:r>
              <a:rPr lang="en-US" sz="1400" dirty="0" smtClean="0"/>
              <a:t> </a:t>
            </a:r>
            <a:r>
              <a:rPr lang="en-US" sz="1400" dirty="0" err="1" smtClean="0"/>
              <a:t>wird</a:t>
            </a:r>
            <a:r>
              <a:rPr lang="en-US" sz="1400" dirty="0" smtClean="0"/>
              <a:t> </a:t>
            </a:r>
            <a:r>
              <a:rPr lang="en-US" sz="1400" dirty="0" err="1" smtClean="0"/>
              <a:t>davon</a:t>
            </a:r>
            <a:r>
              <a:rPr lang="en-US" sz="1400" dirty="0" smtClean="0"/>
              <a:t> </a:t>
            </a:r>
            <a:r>
              <a:rPr lang="en-US" sz="1400" dirty="0"/>
              <a:t>abgezogen.</a:t>
            </a:r>
          </a:p>
          <a:p>
            <a:endParaRPr lang="en-US" sz="1400" dirty="0"/>
          </a:p>
          <a:p>
            <a:r>
              <a:rPr lang="en-US" sz="1400" dirty="0"/>
              <a:t>Die zu einem bestimmten Zeitpunkt verfügbare Biomasse </a:t>
            </a:r>
            <a:r>
              <a:rPr lang="en-US" sz="1400" dirty="0" err="1"/>
              <a:t>wird</a:t>
            </a:r>
            <a:r>
              <a:rPr lang="en-US" sz="1400" dirty="0"/>
              <a:t> </a:t>
            </a:r>
            <a:r>
              <a:rPr lang="en-US" sz="1400" dirty="0" err="1" smtClean="0"/>
              <a:t>durch</a:t>
            </a:r>
            <a:r>
              <a:rPr lang="en-US" sz="1400" dirty="0" smtClean="0"/>
              <a:t> </a:t>
            </a:r>
            <a:r>
              <a:rPr lang="en-US" sz="1400" dirty="0" err="1" smtClean="0"/>
              <a:t>Grashöhenmessung</a:t>
            </a:r>
            <a:r>
              <a:rPr lang="en-US" sz="1400" dirty="0" smtClean="0"/>
              <a:t> </a:t>
            </a:r>
            <a:r>
              <a:rPr lang="en-US" sz="1400" dirty="0" err="1" smtClean="0"/>
              <a:t>bestimmt</a:t>
            </a:r>
            <a:r>
              <a:rPr lang="en-US" sz="1400" dirty="0" smtClean="0"/>
              <a:t>: </a:t>
            </a:r>
            <a:r>
              <a:rPr lang="en-US" sz="1400" dirty="0" err="1" smtClean="0"/>
              <a:t>dabei</a:t>
            </a:r>
            <a:r>
              <a:rPr lang="en-US" sz="1400" dirty="0" smtClean="0"/>
              <a:t> </a:t>
            </a:r>
            <a:r>
              <a:rPr lang="en-US" sz="1400" dirty="0" err="1" smtClean="0"/>
              <a:t>wird</a:t>
            </a:r>
            <a:r>
              <a:rPr lang="en-US" sz="1400" dirty="0" smtClean="0"/>
              <a:t> </a:t>
            </a:r>
            <a:r>
              <a:rPr lang="en-US" sz="1400" dirty="0" err="1" smtClean="0"/>
              <a:t>durch</a:t>
            </a:r>
            <a:r>
              <a:rPr lang="en-US" sz="1400" dirty="0" smtClean="0"/>
              <a:t> </a:t>
            </a:r>
            <a:r>
              <a:rPr lang="en-US" sz="1400" dirty="0" err="1" smtClean="0"/>
              <a:t>ein</a:t>
            </a:r>
            <a:r>
              <a:rPr lang="en-US" sz="1400" dirty="0" smtClean="0"/>
              <a:t> </a:t>
            </a:r>
            <a:r>
              <a:rPr lang="en-US" sz="1400" b="1" dirty="0" smtClean="0"/>
              <a:t>Rising-Plate-Meter (RPM) </a:t>
            </a:r>
            <a:r>
              <a:rPr lang="en-US" sz="1400" dirty="0" smtClean="0"/>
              <a:t>die </a:t>
            </a:r>
            <a:r>
              <a:rPr lang="en-US" sz="1400" dirty="0" err="1" smtClean="0"/>
              <a:t>komprimierte</a:t>
            </a:r>
            <a:r>
              <a:rPr lang="en-US" sz="1400" dirty="0" smtClean="0"/>
              <a:t> </a:t>
            </a:r>
            <a:r>
              <a:rPr lang="en-US" sz="1400" dirty="0" err="1"/>
              <a:t>Grasnarbenhöhe</a:t>
            </a:r>
            <a:r>
              <a:rPr lang="en-US" sz="1400" dirty="0"/>
              <a:t> </a:t>
            </a:r>
            <a:r>
              <a:rPr lang="en-US" sz="1400" dirty="0" err="1" smtClean="0"/>
              <a:t>ermittelt</a:t>
            </a:r>
            <a:r>
              <a:rPr lang="en-US" sz="1400" dirty="0" smtClean="0"/>
              <a:t>. Das RPM </a:t>
            </a:r>
            <a:r>
              <a:rPr lang="en-US" sz="1400" dirty="0" err="1" smtClean="0"/>
              <a:t>ist</a:t>
            </a:r>
            <a:r>
              <a:rPr lang="en-US" sz="1400" dirty="0" smtClean="0"/>
              <a:t> </a:t>
            </a:r>
            <a:r>
              <a:rPr lang="en-US" sz="1400" dirty="0" err="1" smtClean="0"/>
              <a:t>eine</a:t>
            </a:r>
            <a:r>
              <a:rPr lang="en-US" sz="1400" dirty="0" smtClean="0"/>
              <a:t> </a:t>
            </a:r>
            <a:r>
              <a:rPr lang="en-US" sz="1400" dirty="0" err="1" smtClean="0"/>
              <a:t>Vorrichtung</a:t>
            </a:r>
            <a:r>
              <a:rPr lang="en-US" sz="1400" dirty="0" smtClean="0"/>
              <a:t> </a:t>
            </a:r>
            <a:r>
              <a:rPr lang="en-US" sz="1400" dirty="0" err="1" smtClean="0"/>
              <a:t>bestehend</a:t>
            </a:r>
            <a:r>
              <a:rPr lang="en-US" sz="1400" dirty="0" smtClean="0"/>
              <a:t> </a:t>
            </a:r>
            <a:r>
              <a:rPr lang="en-US" sz="1400" dirty="0"/>
              <a:t>aus </a:t>
            </a:r>
            <a:r>
              <a:rPr lang="en-US" sz="1400" dirty="0" err="1"/>
              <a:t>einem</a:t>
            </a:r>
            <a:r>
              <a:rPr lang="en-US" sz="1400" dirty="0"/>
              <a:t> </a:t>
            </a:r>
            <a:r>
              <a:rPr lang="en-US" sz="1400" dirty="0" smtClean="0"/>
              <a:t>Stab, </a:t>
            </a:r>
            <a:r>
              <a:rPr lang="en-US" sz="1400" dirty="0"/>
              <a:t>auf dem </a:t>
            </a:r>
            <a:r>
              <a:rPr lang="en-US" sz="1400" dirty="0" err="1"/>
              <a:t>eine</a:t>
            </a:r>
            <a:r>
              <a:rPr lang="en-US" sz="1400" dirty="0"/>
              <a:t> </a:t>
            </a:r>
            <a:r>
              <a:rPr lang="en-US" sz="1400" dirty="0" smtClean="0"/>
              <a:t>Platte </a:t>
            </a:r>
            <a:r>
              <a:rPr lang="en-US" sz="1400" dirty="0" err="1" smtClean="0"/>
              <a:t>befestigt</a:t>
            </a:r>
            <a:r>
              <a:rPr lang="en-US" sz="1400" dirty="0" smtClean="0"/>
              <a:t> </a:t>
            </a:r>
            <a:r>
              <a:rPr lang="en-US" sz="1400" dirty="0" err="1" smtClean="0"/>
              <a:t>ist</a:t>
            </a:r>
            <a:r>
              <a:rPr lang="en-US" sz="1400" dirty="0" smtClean="0"/>
              <a:t>. Im </a:t>
            </a:r>
            <a:r>
              <a:rPr lang="en-US" sz="1400" dirty="0" err="1" smtClean="0"/>
              <a:t>Bestand</a:t>
            </a:r>
            <a:r>
              <a:rPr lang="en-US" sz="1400" dirty="0" smtClean="0"/>
              <a:t> </a:t>
            </a:r>
            <a:r>
              <a:rPr lang="en-US" sz="1400" dirty="0" err="1" smtClean="0"/>
              <a:t>wird</a:t>
            </a:r>
            <a:r>
              <a:rPr lang="en-US" sz="1400" dirty="0" smtClean="0"/>
              <a:t> die Platte von </a:t>
            </a:r>
            <a:r>
              <a:rPr lang="en-US" sz="1400" dirty="0"/>
              <a:t>der pflanzlichen Biomasse in einer bestimmten Höhe </a:t>
            </a:r>
            <a:r>
              <a:rPr lang="en-US" sz="1400" dirty="0" err="1"/>
              <a:t>gehalten</a:t>
            </a:r>
            <a:r>
              <a:rPr lang="en-US" sz="1400" dirty="0"/>
              <a:t> </a:t>
            </a:r>
            <a:r>
              <a:rPr lang="en-US" sz="1400" dirty="0" smtClean="0"/>
              <a:t>und die </a:t>
            </a:r>
            <a:r>
              <a:rPr lang="en-US" sz="1400" dirty="0" err="1" smtClean="0"/>
              <a:t>Höhe</a:t>
            </a:r>
            <a:r>
              <a:rPr lang="en-US" sz="1400" dirty="0" smtClean="0"/>
              <a:t> </a:t>
            </a:r>
            <a:r>
              <a:rPr lang="en-US" sz="1400" dirty="0" err="1" smtClean="0"/>
              <a:t>notiert</a:t>
            </a:r>
            <a:r>
              <a:rPr lang="en-US" sz="1400" dirty="0" smtClean="0"/>
              <a:t>. </a:t>
            </a:r>
            <a:r>
              <a:rPr lang="en-US" sz="1400" dirty="0" err="1" smtClean="0"/>
              <a:t>Es</a:t>
            </a:r>
            <a:r>
              <a:rPr lang="en-US" sz="1400" dirty="0" smtClean="0"/>
              <a:t> </a:t>
            </a:r>
            <a:r>
              <a:rPr lang="en-US" sz="1400" dirty="0" err="1" smtClean="0"/>
              <a:t>besteht</a:t>
            </a:r>
            <a:r>
              <a:rPr lang="en-US" sz="1400" dirty="0" smtClean="0"/>
              <a:t> </a:t>
            </a:r>
            <a:r>
              <a:rPr lang="en-US" sz="1400" dirty="0" err="1" smtClean="0"/>
              <a:t>ein</a:t>
            </a:r>
            <a:r>
              <a:rPr lang="en-US" sz="1400" dirty="0" smtClean="0"/>
              <a:t> </a:t>
            </a:r>
            <a:r>
              <a:rPr lang="en-US" sz="1400" dirty="0" err="1" smtClean="0"/>
              <a:t>Zusammenhang</a:t>
            </a:r>
            <a:r>
              <a:rPr lang="en-US" sz="1400" dirty="0" smtClean="0"/>
              <a:t> </a:t>
            </a:r>
            <a:r>
              <a:rPr lang="en-US" sz="1400" dirty="0"/>
              <a:t>zwischen </a:t>
            </a:r>
            <a:r>
              <a:rPr lang="en-US" sz="1400" dirty="0" err="1"/>
              <a:t>komprimierter</a:t>
            </a:r>
            <a:r>
              <a:rPr lang="en-US" sz="1400" dirty="0"/>
              <a:t> </a:t>
            </a:r>
            <a:r>
              <a:rPr lang="en-US" sz="1400" dirty="0" err="1" smtClean="0"/>
              <a:t>Grasnarbehöhe</a:t>
            </a:r>
            <a:r>
              <a:rPr lang="en-US" sz="1400" dirty="0" smtClean="0"/>
              <a:t> und </a:t>
            </a:r>
            <a:r>
              <a:rPr lang="en-US" sz="1400" dirty="0" err="1" smtClean="0"/>
              <a:t>Biomasse</a:t>
            </a:r>
            <a:r>
              <a:rPr lang="en-US" sz="1400" dirty="0" smtClean="0"/>
              <a:t>. </a:t>
            </a:r>
            <a:r>
              <a:rPr lang="en-US" sz="1400" dirty="0"/>
              <a:t>Auch andere einfachere Methoden sind möglich.</a:t>
            </a:r>
          </a:p>
          <a:p>
            <a:endParaRPr lang="en-US" sz="1400" dirty="0"/>
          </a:p>
          <a:p>
            <a:r>
              <a:rPr lang="en-US" sz="1400" dirty="0"/>
              <a:t>Die Produktion einer Weide während der Vegetationsperiode kann mit der Corral-Fenlon-Methode geschätzt werden: Es wird eine Anzahl von Parzellen festgelegt, die der Dauer in Wochen des Weidezyklus (in der Regel 4 Wochen) entspricht, und jede Parzelle wird jede Woche nacheinander geerntet. </a:t>
            </a:r>
            <a:r>
              <a:rPr lang="en-US" sz="1400" dirty="0" err="1"/>
              <a:t>Für</a:t>
            </a:r>
            <a:r>
              <a:rPr lang="en-US" sz="1400" dirty="0"/>
              <a:t> </a:t>
            </a:r>
            <a:r>
              <a:rPr lang="en-US" sz="1400" dirty="0" err="1" smtClean="0"/>
              <a:t>jede</a:t>
            </a:r>
            <a:r>
              <a:rPr lang="en-US" sz="1400" dirty="0" smtClean="0"/>
              <a:t> </a:t>
            </a:r>
            <a:r>
              <a:rPr lang="en-US" sz="1400" dirty="0" err="1" smtClean="0"/>
              <a:t>Parzelle</a:t>
            </a:r>
            <a:r>
              <a:rPr lang="en-US" sz="1400" dirty="0" smtClean="0"/>
              <a:t> </a:t>
            </a:r>
            <a:r>
              <a:rPr lang="en-US" sz="1400" dirty="0"/>
              <a:t>wird eine mittlere Wachstumsrate für den Zeitraum zwischen einem Schnitt und dem nächsten berechnet und die Wachstumsraten aller Flächen gemittelt.</a:t>
            </a:r>
          </a:p>
          <a:p>
            <a:endParaRPr lang="de-DE" sz="1400" dirty="0"/>
          </a:p>
        </p:txBody>
      </p:sp>
      <p:pic>
        <p:nvPicPr>
          <p:cNvPr id="5" name="Picture 2" descr="13970">
            <a:extLst>
              <a:ext uri="{FF2B5EF4-FFF2-40B4-BE49-F238E27FC236}">
                <a16:creationId xmlns:a16="http://schemas.microsoft.com/office/drawing/2014/main" id="{FC42003D-9410-474C-B825-E30C969D21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21091" y="2718030"/>
            <a:ext cx="2238288" cy="167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mmagine 039">
            <a:extLst>
              <a:ext uri="{FF2B5EF4-FFF2-40B4-BE49-F238E27FC236}">
                <a16:creationId xmlns:a16="http://schemas.microsoft.com/office/drawing/2014/main" id="{F9F4224D-7251-4279-A4CB-A3DFEE22C5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1091" y="1157129"/>
            <a:ext cx="2235113" cy="148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7177">
            <a:extLst>
              <a:ext uri="{FF2B5EF4-FFF2-40B4-BE49-F238E27FC236}">
                <a16:creationId xmlns:a16="http://schemas.microsoft.com/office/drawing/2014/main" id="{8A81D959-079D-44B9-8667-92FA7B4DD7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1091" y="4472582"/>
            <a:ext cx="2262100" cy="169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FAC6D991-0E1C-4367-A5B9-8B16424FAE62}"/>
              </a:ext>
            </a:extLst>
          </p:cNvPr>
          <p:cNvSpPr txBox="1">
            <a:spLocks noChangeArrowheads="1"/>
          </p:cNvSpPr>
          <p:nvPr/>
        </p:nvSpPr>
        <p:spPr bwMode="auto">
          <a:xfrm>
            <a:off x="467544" y="6453336"/>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dirty="0">
                <a:solidFill>
                  <a:prstClr val="black"/>
                </a:solidFill>
                <a:latin typeface="Tahoma" panose="020B0604030504040204" pitchFamily="34" charset="0"/>
              </a:rPr>
              <a:t>Quelle: a) P. </a:t>
            </a:r>
            <a:r>
              <a:rPr lang="de-DE" altLang="en-US" sz="1400" dirty="0" err="1">
                <a:solidFill>
                  <a:prstClr val="black"/>
                </a:solidFill>
                <a:latin typeface="Tahoma" panose="020B0604030504040204" pitchFamily="34" charset="0"/>
              </a:rPr>
              <a:t>D'Ottavio</a:t>
            </a:r>
            <a:endParaRPr lang="de-DE" altLang="en-US" sz="1400" dirty="0">
              <a:solidFill>
                <a:prstClr val="black"/>
              </a:solidFill>
              <a:latin typeface="Tahoma" panose="020B0604030504040204" pitchFamily="34" charset="0"/>
            </a:endParaRPr>
          </a:p>
        </p:txBody>
      </p:sp>
    </p:spTree>
    <p:extLst>
      <p:ext uri="{BB962C8B-B14F-4D97-AF65-F5344CB8AC3E}">
        <p14:creationId xmlns:p14="http://schemas.microsoft.com/office/powerpoint/2010/main" val="3150253350"/>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Methoden der Beweidung: </a:t>
            </a:r>
            <a:r>
              <a:rPr lang="en-US" b="1" dirty="0" err="1">
                <a:solidFill>
                  <a:prstClr val="black"/>
                </a:solidFill>
              </a:rPr>
              <a:t>Kontinuierliche</a:t>
            </a:r>
            <a:r>
              <a:rPr lang="en-US" b="1" dirty="0">
                <a:solidFill>
                  <a:prstClr val="black"/>
                </a:solidFill>
              </a:rPr>
              <a:t> </a:t>
            </a:r>
            <a:r>
              <a:rPr lang="en-US" b="1" dirty="0" err="1" smtClean="0">
                <a:solidFill>
                  <a:prstClr val="black"/>
                </a:solidFill>
              </a:rPr>
              <a:t>Beweidung</a:t>
            </a:r>
            <a:endParaRPr lang="en-US" b="1" dirty="0">
              <a:solidFill>
                <a:prstClr val="black"/>
              </a:solidFill>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222256"/>
            <a:ext cx="8218488" cy="4632515"/>
          </a:xfrm>
        </p:spPr>
        <p:txBody>
          <a:bodyPr/>
          <a:lstStyle/>
          <a:p>
            <a:r>
              <a:rPr lang="en-US" sz="1600" dirty="0" err="1" smtClean="0"/>
              <a:t>Maximale</a:t>
            </a:r>
            <a:r>
              <a:rPr lang="en-US" sz="1600" dirty="0" smtClean="0"/>
              <a:t> </a:t>
            </a:r>
            <a:r>
              <a:rPr lang="en-US" sz="1600" dirty="0"/>
              <a:t>Selektivität der Weidetiere: Vermeidung von Arten mit geringer Schmackhaftigkeit, hoher Anteil an </a:t>
            </a:r>
            <a:r>
              <a:rPr lang="en-US" sz="1600" dirty="0" err="1" smtClean="0"/>
              <a:t>Streubildung</a:t>
            </a:r>
            <a:r>
              <a:rPr lang="en-US" sz="1600" dirty="0" smtClean="0"/>
              <a:t> </a:t>
            </a:r>
            <a:r>
              <a:rPr lang="en-US" sz="1600" dirty="0"/>
              <a:t>am Ende der Weidesaison (geringer Anteil an Weidefutter im Angebot → </a:t>
            </a:r>
            <a:r>
              <a:rPr lang="en-US" sz="1600" dirty="0" err="1"/>
              <a:t>Nutzungskoeffizient</a:t>
            </a:r>
            <a:r>
              <a:rPr lang="en-US" sz="1600" dirty="0"/>
              <a:t> </a:t>
            </a:r>
            <a:r>
              <a:rPr lang="en-US" sz="1600" dirty="0" smtClean="0"/>
              <a:t>0,3 - 0,6</a:t>
            </a:r>
            <a:r>
              <a:rPr lang="en-US" sz="1600" dirty="0"/>
              <a:t>), Verschlechterung der Futterqualität während der Vegetationszeit (phänologischer Fortschritt, beste Standorte werden </a:t>
            </a:r>
            <a:r>
              <a:rPr lang="en-US" sz="1600" dirty="0" err="1"/>
              <a:t>zuerst</a:t>
            </a:r>
            <a:r>
              <a:rPr lang="en-US" sz="1600" dirty="0"/>
              <a:t> </a:t>
            </a:r>
            <a:r>
              <a:rPr lang="en-US" sz="1600" dirty="0" err="1" smtClean="0"/>
              <a:t>befressen</a:t>
            </a:r>
            <a:r>
              <a:rPr lang="en-US" sz="1600" dirty="0" smtClean="0"/>
              <a:t>). </a:t>
            </a:r>
            <a:endParaRPr lang="en-US" sz="1600" dirty="0"/>
          </a:p>
          <a:p>
            <a:r>
              <a:rPr lang="en-US" sz="1600" dirty="0"/>
              <a:t>Geringerer Kapital- und </a:t>
            </a:r>
            <a:r>
              <a:rPr lang="en-US" sz="1600" dirty="0" err="1"/>
              <a:t>Arbeitsaufwand</a:t>
            </a:r>
            <a:r>
              <a:rPr lang="en-US" sz="1600" dirty="0"/>
              <a:t> für Installation und Betrieb</a:t>
            </a:r>
          </a:p>
          <a:p>
            <a:r>
              <a:rPr lang="en-US" sz="1600" dirty="0"/>
              <a:t>Gute Leistung der einzelnen Tiere zu Beginn der Weidesaison, aber geringere Produktivität pro Hektar. </a:t>
            </a:r>
            <a:r>
              <a:rPr lang="en-US" sz="1600" dirty="0" smtClean="0"/>
              <a:t>Die </a:t>
            </a:r>
            <a:r>
              <a:rPr lang="en-US" sz="1600" dirty="0"/>
              <a:t>Produktivität durch Überweidung der </a:t>
            </a:r>
            <a:r>
              <a:rPr lang="en-US" sz="1600" dirty="0" err="1"/>
              <a:t>günstigsten</a:t>
            </a:r>
            <a:r>
              <a:rPr lang="en-US" sz="1600" dirty="0"/>
              <a:t> </a:t>
            </a:r>
            <a:r>
              <a:rPr lang="en-US" sz="1600" dirty="0" err="1" smtClean="0"/>
              <a:t>Bereiche</a:t>
            </a:r>
            <a:r>
              <a:rPr lang="en-US" sz="1600" dirty="0" smtClean="0"/>
              <a:t> </a:t>
            </a:r>
            <a:r>
              <a:rPr lang="en-US" sz="1600" dirty="0" err="1" smtClean="0"/>
              <a:t>führt</a:t>
            </a:r>
            <a:r>
              <a:rPr lang="en-US" sz="1600" dirty="0" smtClean="0"/>
              <a:t> </a:t>
            </a:r>
            <a:r>
              <a:rPr lang="en-US" sz="1600" dirty="0" err="1" smtClean="0"/>
              <a:t>zu</a:t>
            </a:r>
            <a:r>
              <a:rPr lang="en-US" sz="1600" dirty="0" smtClean="0"/>
              <a:t> </a:t>
            </a:r>
            <a:r>
              <a:rPr lang="en-US" sz="1600" dirty="0" err="1" smtClean="0"/>
              <a:t>einer</a:t>
            </a:r>
            <a:r>
              <a:rPr lang="en-US" sz="1600" dirty="0" smtClean="0"/>
              <a:t> </a:t>
            </a:r>
            <a:r>
              <a:rPr lang="en-US" sz="1600" dirty="0" err="1" smtClean="0"/>
              <a:t>Abnahme</a:t>
            </a:r>
            <a:r>
              <a:rPr lang="en-US" sz="1600" dirty="0" smtClean="0"/>
              <a:t> der </a:t>
            </a:r>
            <a:r>
              <a:rPr lang="en-US" sz="1600" dirty="0" err="1" smtClean="0"/>
              <a:t>Produktivität</a:t>
            </a:r>
            <a:r>
              <a:rPr lang="en-US" sz="1600" dirty="0"/>
              <a:t> </a:t>
            </a:r>
            <a:r>
              <a:rPr lang="en-US" sz="1600" dirty="0" err="1" smtClean="0"/>
              <a:t>durch</a:t>
            </a:r>
            <a:r>
              <a:rPr lang="en-US" sz="1600" dirty="0" smtClean="0"/>
              <a:t> </a:t>
            </a:r>
            <a:r>
              <a:rPr lang="en-US" sz="1600" dirty="0"/>
              <a:t>den Mangel an jungem, belaubtem Gras auf den </a:t>
            </a:r>
            <a:r>
              <a:rPr lang="en-US" sz="1600" dirty="0" err="1" smtClean="0"/>
              <a:t>gemiedenen</a:t>
            </a:r>
            <a:r>
              <a:rPr lang="en-US" sz="1600" dirty="0" smtClean="0"/>
              <a:t> </a:t>
            </a:r>
            <a:r>
              <a:rPr lang="en-US" sz="1600" dirty="0" err="1" smtClean="0"/>
              <a:t>Bereichen</a:t>
            </a:r>
            <a:r>
              <a:rPr lang="en-US" sz="1600" dirty="0" smtClean="0"/>
              <a:t>.</a:t>
            </a:r>
            <a:endParaRPr lang="en-US" sz="1600" dirty="0"/>
          </a:p>
          <a:p>
            <a:r>
              <a:rPr lang="en-US" sz="1600" dirty="0"/>
              <a:t>Negative Auswirkungen können gemildert werden, wenn ein Hirte die Tiere zu bestimmten Weideflächen führt (d.h. nach einem zunehmenden Höhenunterschied).</a:t>
            </a:r>
          </a:p>
          <a:p>
            <a:r>
              <a:rPr lang="en-US" sz="1600" dirty="0"/>
              <a:t>Notwendigkeit von Pflegemaßnahmen am Ende der Saison, um die Ausbreitung von Unkraut und Sträuchern zu verhindern.</a:t>
            </a:r>
          </a:p>
          <a:p>
            <a:r>
              <a:rPr lang="en-US" sz="1600" dirty="0"/>
              <a:t>Nicht geeignet für Betriebe mit kleinen Streufeldern.</a:t>
            </a:r>
            <a:endParaRPr lang="de-DE" sz="1600" dirty="0"/>
          </a:p>
        </p:txBody>
      </p:sp>
      <p:sp>
        <p:nvSpPr>
          <p:cNvPr id="5" name="Text Box 5">
            <a:extLst>
              <a:ext uri="{FF2B5EF4-FFF2-40B4-BE49-F238E27FC236}">
                <a16:creationId xmlns:a16="http://schemas.microsoft.com/office/drawing/2014/main" id="{BC12C0FA-A443-4905-A331-C6D3AEBE3B22}"/>
              </a:ext>
            </a:extLst>
          </p:cNvPr>
          <p:cNvSpPr txBox="1">
            <a:spLocks noChangeArrowheads="1"/>
          </p:cNvSpPr>
          <p:nvPr/>
        </p:nvSpPr>
        <p:spPr bwMode="auto">
          <a:xfrm>
            <a:off x="457968" y="6290156"/>
            <a:ext cx="55541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dirty="0">
                <a:solidFill>
                  <a:prstClr val="black"/>
                </a:solidFill>
                <a:latin typeface="Tahoma" panose="020B0604030504040204" pitchFamily="34" charset="0"/>
              </a:rPr>
              <a:t>Quelle: Frame &amp; Laidlaw 2014; Buchgraber </a:t>
            </a:r>
            <a:r>
              <a:rPr lang="de-DE" altLang="en-US" sz="1400" dirty="0" err="1">
                <a:solidFill>
                  <a:prstClr val="black"/>
                </a:solidFill>
                <a:latin typeface="Tahoma" panose="020B0604030504040204" pitchFamily="34" charset="0"/>
              </a:rPr>
              <a:t>&amp; Gindl</a:t>
            </a:r>
            <a:r>
              <a:rPr lang="de-DE" altLang="en-US" sz="1400" dirty="0">
                <a:solidFill>
                  <a:prstClr val="black"/>
                </a:solidFill>
                <a:latin typeface="Tahoma" panose="020B0604030504040204" pitchFamily="34" charset="0"/>
              </a:rPr>
              <a:t> 2001;</a:t>
            </a:r>
            <a:br>
              <a:rPr lang="de-DE" altLang="en-US" sz="1400" dirty="0">
                <a:solidFill>
                  <a:prstClr val="black"/>
                </a:solidFill>
                <a:latin typeface="Tahoma" panose="020B0604030504040204" pitchFamily="34" charset="0"/>
              </a:rPr>
            </a:br>
            <a:r>
              <a:rPr lang="de-DE" altLang="en-US" sz="1400" dirty="0" err="1">
                <a:solidFill>
                  <a:prstClr val="black"/>
                </a:solidFill>
                <a:latin typeface="Tahoma" panose="020B0604030504040204" pitchFamily="34" charset="0"/>
              </a:rPr>
              <a:t>Ziliotto</a:t>
            </a:r>
            <a:r>
              <a:rPr lang="de-DE" altLang="en-US" sz="1400" dirty="0">
                <a:solidFill>
                  <a:prstClr val="black"/>
                </a:solidFill>
                <a:latin typeface="Tahoma" panose="020B0604030504040204" pitchFamily="34" charset="0"/>
              </a:rPr>
              <a:t> et al. 2004</a:t>
            </a:r>
          </a:p>
        </p:txBody>
      </p:sp>
    </p:spTree>
    <p:extLst>
      <p:ext uri="{BB962C8B-B14F-4D97-AF65-F5344CB8AC3E}">
        <p14:creationId xmlns:p14="http://schemas.microsoft.com/office/powerpoint/2010/main" val="2471236921"/>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sz="1800" b="1" dirty="0">
                <a:solidFill>
                  <a:prstClr val="black"/>
                </a:solidFill>
              </a:rPr>
              <a:t>Methoden der Beweidung: Kontinuierliche variable </a:t>
            </a:r>
            <a:r>
              <a:rPr lang="en-US" sz="1800" b="1" dirty="0" err="1" smtClean="0">
                <a:solidFill>
                  <a:prstClr val="black"/>
                </a:solidFill>
              </a:rPr>
              <a:t>Beweidung</a:t>
            </a:r>
            <a:r>
              <a:rPr lang="en-US" sz="1800" b="1" dirty="0" smtClean="0">
                <a:solidFill>
                  <a:prstClr val="black"/>
                </a:solidFill>
              </a:rPr>
              <a:t> </a:t>
            </a:r>
            <a:r>
              <a:rPr lang="en-US" sz="1800" b="1" dirty="0">
                <a:solidFill>
                  <a:prstClr val="black"/>
                </a:solidFill>
              </a:rPr>
              <a:t>(einschließlich der sogenannten "</a:t>
            </a:r>
            <a:r>
              <a:rPr lang="en-US" sz="1800" b="1" dirty="0" err="1">
                <a:solidFill>
                  <a:prstClr val="black"/>
                </a:solidFill>
              </a:rPr>
              <a:t>Kurzrasenweide</a:t>
            </a:r>
            <a:r>
              <a:rPr lang="en-US" sz="1800" b="1" dirty="0" smtClean="0">
                <a:solidFill>
                  <a:prstClr val="black"/>
                </a:solidFill>
              </a:rPr>
              <a:t>")</a:t>
            </a:r>
            <a:endParaRPr lang="en-US" sz="1800" b="1" dirty="0">
              <a:solidFill>
                <a:prstClr val="black"/>
              </a:solidFill>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316765"/>
            <a:ext cx="8218488" cy="4632515"/>
          </a:xfrm>
        </p:spPr>
        <p:txBody>
          <a:bodyPr/>
          <a:lstStyle/>
          <a:p>
            <a:r>
              <a:rPr lang="en-US" sz="1800" dirty="0"/>
              <a:t>Eine </a:t>
            </a:r>
            <a:r>
              <a:rPr lang="en-US" sz="1800" dirty="0" err="1"/>
              <a:t>durchschnittliche</a:t>
            </a:r>
            <a:r>
              <a:rPr lang="en-US" sz="1800" dirty="0"/>
              <a:t> </a:t>
            </a:r>
            <a:r>
              <a:rPr lang="en-US" sz="1800" dirty="0" err="1" smtClean="0"/>
              <a:t>Soll-Narbenhöhe</a:t>
            </a:r>
            <a:r>
              <a:rPr lang="en-US" sz="1800" dirty="0" smtClean="0"/>
              <a:t> </a:t>
            </a:r>
            <a:r>
              <a:rPr lang="en-US" sz="1800" dirty="0"/>
              <a:t>wird festgelegt und die Besatzdichte wird angepasst, indem die Weidefläche als Reaktion auf die Abweichung von der </a:t>
            </a:r>
            <a:r>
              <a:rPr lang="en-US" sz="1800" dirty="0" err="1" smtClean="0"/>
              <a:t>Soll-Narbenhöhe</a:t>
            </a:r>
            <a:r>
              <a:rPr lang="en-US" sz="1800" dirty="0" smtClean="0"/>
              <a:t> </a:t>
            </a:r>
            <a:r>
              <a:rPr lang="en-US" sz="1800" dirty="0" err="1" smtClean="0"/>
              <a:t>verändert</a:t>
            </a:r>
            <a:r>
              <a:rPr lang="en-US" sz="1800" dirty="0" smtClean="0"/>
              <a:t> </a:t>
            </a:r>
            <a:r>
              <a:rPr lang="en-US" sz="1800" dirty="0"/>
              <a:t>wird.</a:t>
            </a:r>
          </a:p>
          <a:p>
            <a:r>
              <a:rPr lang="en-US" sz="1800" dirty="0" err="1" smtClean="0"/>
              <a:t>Durch</a:t>
            </a:r>
            <a:r>
              <a:rPr lang="en-US" sz="1800" dirty="0" smtClean="0"/>
              <a:t> </a:t>
            </a:r>
            <a:r>
              <a:rPr lang="en-US" sz="1800" dirty="0" err="1" smtClean="0"/>
              <a:t>eine</a:t>
            </a:r>
            <a:r>
              <a:rPr lang="en-US" sz="1800" dirty="0" smtClean="0"/>
              <a:t> </a:t>
            </a:r>
            <a:r>
              <a:rPr lang="en-US" sz="1800" dirty="0" err="1" smtClean="0"/>
              <a:t>Pufferweide</a:t>
            </a:r>
            <a:r>
              <a:rPr lang="en-US" sz="1800" dirty="0" smtClean="0"/>
              <a:t> </a:t>
            </a:r>
            <a:r>
              <a:rPr lang="en-US" sz="1800" dirty="0"/>
              <a:t>wird die Fläche an die Tierzahlen angepasst.</a:t>
            </a:r>
          </a:p>
          <a:p>
            <a:r>
              <a:rPr lang="en-US" sz="1800" dirty="0"/>
              <a:t> </a:t>
            </a:r>
            <a:r>
              <a:rPr lang="en-US" sz="1800" dirty="0" err="1" smtClean="0"/>
              <a:t>Vorher</a:t>
            </a:r>
            <a:r>
              <a:rPr lang="en-US" sz="1800" dirty="0" smtClean="0"/>
              <a:t> </a:t>
            </a:r>
            <a:r>
              <a:rPr lang="en-US" sz="1800" dirty="0" err="1" smtClean="0"/>
              <a:t>unbeweidete</a:t>
            </a:r>
            <a:r>
              <a:rPr lang="en-US" sz="1800" dirty="0" smtClean="0"/>
              <a:t> </a:t>
            </a:r>
            <a:r>
              <a:rPr lang="en-US" sz="1800" dirty="0" err="1"/>
              <a:t>Flächen</a:t>
            </a:r>
            <a:r>
              <a:rPr lang="en-US" sz="1800" dirty="0"/>
              <a:t> </a:t>
            </a:r>
            <a:r>
              <a:rPr lang="en-US" sz="1800" dirty="0" err="1" smtClean="0"/>
              <a:t>werden</a:t>
            </a:r>
            <a:r>
              <a:rPr lang="en-US" sz="1800" dirty="0" smtClean="0"/>
              <a:t> </a:t>
            </a:r>
            <a:r>
              <a:rPr lang="en-US" sz="1800" dirty="0" err="1" smtClean="0"/>
              <a:t>mit</a:t>
            </a:r>
            <a:r>
              <a:rPr lang="en-US" sz="1800" dirty="0" smtClean="0"/>
              <a:t> </a:t>
            </a:r>
            <a:r>
              <a:rPr lang="en-US" sz="1800" dirty="0"/>
              <a:t>zunehmendem Alter der </a:t>
            </a:r>
            <a:r>
              <a:rPr lang="en-US" sz="1800" dirty="0" err="1" smtClean="0"/>
              <a:t>Vegetationsperiode</a:t>
            </a:r>
            <a:r>
              <a:rPr lang="en-US" sz="1800" dirty="0" smtClean="0"/>
              <a:t> </a:t>
            </a:r>
            <a:r>
              <a:rPr lang="en-US" sz="1800" dirty="0" err="1"/>
              <a:t>als</a:t>
            </a:r>
            <a:r>
              <a:rPr lang="en-US" sz="1800" dirty="0"/>
              <a:t> </a:t>
            </a:r>
            <a:r>
              <a:rPr lang="en-US" sz="1800" dirty="0" err="1" smtClean="0"/>
              <a:t>Weidefläche</a:t>
            </a:r>
            <a:r>
              <a:rPr lang="en-US" sz="1800" dirty="0" smtClean="0"/>
              <a:t> </a:t>
            </a:r>
            <a:r>
              <a:rPr lang="en-US" sz="1800" dirty="0" err="1" smtClean="0"/>
              <a:t>hinzugenommen</a:t>
            </a:r>
            <a:r>
              <a:rPr lang="en-US" sz="1800" dirty="0" smtClean="0"/>
              <a:t> </a:t>
            </a:r>
            <a:r>
              <a:rPr lang="en-US" sz="1800" dirty="0" err="1" smtClean="0"/>
              <a:t>werden</a:t>
            </a:r>
            <a:r>
              <a:rPr lang="en-US" sz="1800" dirty="0" smtClean="0"/>
              <a:t> .</a:t>
            </a:r>
            <a:endParaRPr lang="en-US" sz="1800" dirty="0"/>
          </a:p>
          <a:p>
            <a:endParaRPr lang="de-DE" sz="1800" dirty="0"/>
          </a:p>
        </p:txBody>
      </p:sp>
      <p:sp>
        <p:nvSpPr>
          <p:cNvPr id="5" name="Rectangle 10">
            <a:extLst>
              <a:ext uri="{FF2B5EF4-FFF2-40B4-BE49-F238E27FC236}">
                <a16:creationId xmlns:a16="http://schemas.microsoft.com/office/drawing/2014/main" id="{AB6D21C8-4468-4F78-BD4B-E51C9189AC69}"/>
              </a:ext>
            </a:extLst>
          </p:cNvPr>
          <p:cNvSpPr>
            <a:spLocks noChangeArrowheads="1"/>
          </p:cNvSpPr>
          <p:nvPr/>
        </p:nvSpPr>
        <p:spPr bwMode="auto">
          <a:xfrm>
            <a:off x="1259632" y="3055906"/>
            <a:ext cx="6161087" cy="2773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6" name="Rectangle 13" descr="Zickzack">
            <a:extLst>
              <a:ext uri="{FF2B5EF4-FFF2-40B4-BE49-F238E27FC236}">
                <a16:creationId xmlns:a16="http://schemas.microsoft.com/office/drawing/2014/main" id="{C2B695A4-891B-4C4C-8BFC-85033A847C63}"/>
              </a:ext>
            </a:extLst>
          </p:cNvPr>
          <p:cNvSpPr>
            <a:spLocks noChangeArrowheads="1"/>
          </p:cNvSpPr>
          <p:nvPr/>
        </p:nvSpPr>
        <p:spPr bwMode="auto">
          <a:xfrm>
            <a:off x="1397744" y="4600543"/>
            <a:ext cx="838200" cy="271463"/>
          </a:xfrm>
          <a:prstGeom prst="rect">
            <a:avLst/>
          </a:prstGeom>
          <a:blipFill dpi="0" rotWithShape="0">
            <a:blip r:embed="rId2">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8" name="Rectangle 14" descr="Zickzack">
            <a:extLst>
              <a:ext uri="{FF2B5EF4-FFF2-40B4-BE49-F238E27FC236}">
                <a16:creationId xmlns:a16="http://schemas.microsoft.com/office/drawing/2014/main" id="{5ED1CC66-A059-40D5-A9FE-C030C0ACC5D8}"/>
              </a:ext>
            </a:extLst>
          </p:cNvPr>
          <p:cNvSpPr>
            <a:spLocks noChangeArrowheads="1"/>
          </p:cNvSpPr>
          <p:nvPr/>
        </p:nvSpPr>
        <p:spPr bwMode="auto">
          <a:xfrm>
            <a:off x="1397744" y="4873593"/>
            <a:ext cx="838200" cy="269875"/>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9" name="Rectangle 15">
            <a:extLst>
              <a:ext uri="{FF2B5EF4-FFF2-40B4-BE49-F238E27FC236}">
                <a16:creationId xmlns:a16="http://schemas.microsoft.com/office/drawing/2014/main" id="{2C1D3229-742D-43AB-A60A-D2B4A7E8DA05}"/>
              </a:ext>
            </a:extLst>
          </p:cNvPr>
          <p:cNvSpPr>
            <a:spLocks noChangeArrowheads="1"/>
          </p:cNvSpPr>
          <p:nvPr/>
        </p:nvSpPr>
        <p:spPr bwMode="auto">
          <a:xfrm>
            <a:off x="1259632" y="4467193"/>
            <a:ext cx="1527175" cy="1365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10" name="Line 16">
            <a:extLst>
              <a:ext uri="{FF2B5EF4-FFF2-40B4-BE49-F238E27FC236}">
                <a16:creationId xmlns:a16="http://schemas.microsoft.com/office/drawing/2014/main" id="{4CF4892E-C2B1-426C-A45F-1DADB7038453}"/>
              </a:ext>
            </a:extLst>
          </p:cNvPr>
          <p:cNvSpPr>
            <a:spLocks noChangeShapeType="1"/>
          </p:cNvSpPr>
          <p:nvPr/>
        </p:nvSpPr>
        <p:spPr bwMode="auto">
          <a:xfrm>
            <a:off x="4223209" y="3035268"/>
            <a:ext cx="0" cy="2778125"/>
          </a:xfrm>
          <a:prstGeom prst="line">
            <a:avLst/>
          </a:prstGeom>
          <a:noFill/>
          <a:ln w="25400">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11" name="Line 17">
            <a:extLst>
              <a:ext uri="{FF2B5EF4-FFF2-40B4-BE49-F238E27FC236}">
                <a16:creationId xmlns:a16="http://schemas.microsoft.com/office/drawing/2014/main" id="{6186A8BB-8F8E-41B4-A03F-C5824D409EE3}"/>
              </a:ext>
            </a:extLst>
          </p:cNvPr>
          <p:cNvSpPr>
            <a:spLocks noChangeShapeType="1"/>
          </p:cNvSpPr>
          <p:nvPr/>
        </p:nvSpPr>
        <p:spPr bwMode="auto">
          <a:xfrm>
            <a:off x="6140909" y="3043206"/>
            <a:ext cx="0" cy="2778125"/>
          </a:xfrm>
          <a:prstGeom prst="line">
            <a:avLst/>
          </a:prstGeom>
          <a:noFill/>
          <a:ln w="25400">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12" name="Text Box 18">
            <a:extLst>
              <a:ext uri="{FF2B5EF4-FFF2-40B4-BE49-F238E27FC236}">
                <a16:creationId xmlns:a16="http://schemas.microsoft.com/office/drawing/2014/main" id="{15DF4934-58B5-4D1D-8197-6B7B7D488B83}"/>
              </a:ext>
            </a:extLst>
          </p:cNvPr>
          <p:cNvSpPr txBox="1">
            <a:spLocks noChangeArrowheads="1"/>
          </p:cNvSpPr>
          <p:nvPr/>
        </p:nvSpPr>
        <p:spPr bwMode="auto">
          <a:xfrm>
            <a:off x="2394792" y="3751231"/>
            <a:ext cx="1260280"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de-DE" altLang="de-DE" sz="1400" dirty="0" err="1">
                <a:solidFill>
                  <a:srgbClr val="CC0000"/>
                </a:solidFill>
              </a:rPr>
              <a:t>Kontinuierlich</a:t>
            </a:r>
            <a:r>
              <a:rPr lang="de-DE" altLang="de-DE" sz="1400" dirty="0">
                <a:solidFill>
                  <a:srgbClr val="CC0000"/>
                </a:solidFill>
              </a:rPr>
              <a:t/>
            </a:r>
            <a:br>
              <a:rPr lang="de-DE" altLang="de-DE" sz="1400" dirty="0">
                <a:solidFill>
                  <a:srgbClr val="CC0000"/>
                </a:solidFill>
              </a:rPr>
            </a:br>
            <a:r>
              <a:rPr lang="de-DE" altLang="de-DE" sz="1400" dirty="0" err="1">
                <a:solidFill>
                  <a:srgbClr val="CC0000"/>
                </a:solidFill>
              </a:rPr>
              <a:t>abgegrast</a:t>
            </a:r>
            <a:endParaRPr lang="de-DE" altLang="de-DE" sz="1400" dirty="0">
              <a:solidFill>
                <a:srgbClr val="CC0000"/>
              </a:solidFill>
            </a:endParaRPr>
          </a:p>
        </p:txBody>
      </p:sp>
      <p:sp>
        <p:nvSpPr>
          <p:cNvPr id="13" name="Text Box 19">
            <a:extLst>
              <a:ext uri="{FF2B5EF4-FFF2-40B4-BE49-F238E27FC236}">
                <a16:creationId xmlns:a16="http://schemas.microsoft.com/office/drawing/2014/main" id="{EDA92EE6-8324-46A0-A1EA-9644139DD1AD}"/>
              </a:ext>
            </a:extLst>
          </p:cNvPr>
          <p:cNvSpPr txBox="1">
            <a:spLocks noChangeArrowheads="1"/>
          </p:cNvSpPr>
          <p:nvPr/>
        </p:nvSpPr>
        <p:spPr bwMode="auto">
          <a:xfrm>
            <a:off x="4408202" y="3790918"/>
            <a:ext cx="1598515" cy="9541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de-DE" altLang="de-DE" sz="1400" dirty="0">
                <a:solidFill>
                  <a:srgbClr val="CC0000"/>
                </a:solidFill>
              </a:rPr>
              <a:t>Einmal schneiden</a:t>
            </a:r>
            <a:br>
              <a:rPr lang="de-DE" altLang="de-DE" sz="1400" dirty="0">
                <a:solidFill>
                  <a:srgbClr val="CC0000"/>
                </a:solidFill>
              </a:rPr>
            </a:br>
            <a:r>
              <a:rPr lang="de-DE" altLang="de-DE" sz="1400" dirty="0">
                <a:solidFill>
                  <a:srgbClr val="CC0000"/>
                </a:solidFill>
              </a:rPr>
              <a:t>vor dem </a:t>
            </a:r>
            <a:endParaRPr lang="de-DE" altLang="de-DE" sz="1400" dirty="0" smtClean="0">
              <a:solidFill>
                <a:srgbClr val="CC0000"/>
              </a:solidFill>
            </a:endParaRPr>
          </a:p>
          <a:p>
            <a:pPr algn="ctr">
              <a:spcBef>
                <a:spcPct val="0"/>
              </a:spcBef>
              <a:buFontTx/>
              <a:buNone/>
              <a:defRPr/>
            </a:pPr>
            <a:r>
              <a:rPr lang="de-DE" altLang="de-DE" sz="1400" dirty="0" smtClean="0">
                <a:solidFill>
                  <a:srgbClr val="CC0000"/>
                </a:solidFill>
              </a:rPr>
              <a:t>Weidenbeginn</a:t>
            </a:r>
            <a:r>
              <a:rPr lang="de-DE" altLang="de-DE" sz="1400" dirty="0">
                <a:solidFill>
                  <a:srgbClr val="CC0000"/>
                </a:solidFill>
              </a:rPr>
              <a:t/>
            </a:r>
            <a:br>
              <a:rPr lang="de-DE" altLang="de-DE" sz="1400" dirty="0">
                <a:solidFill>
                  <a:srgbClr val="CC0000"/>
                </a:solidFill>
              </a:rPr>
            </a:br>
            <a:endParaRPr lang="de-DE" altLang="de-DE" sz="1400" dirty="0">
              <a:solidFill>
                <a:srgbClr val="CC0000"/>
              </a:solidFill>
            </a:endParaRPr>
          </a:p>
        </p:txBody>
      </p:sp>
      <p:sp>
        <p:nvSpPr>
          <p:cNvPr id="14" name="Text Box 20">
            <a:extLst>
              <a:ext uri="{FF2B5EF4-FFF2-40B4-BE49-F238E27FC236}">
                <a16:creationId xmlns:a16="http://schemas.microsoft.com/office/drawing/2014/main" id="{FB2D53E5-45B7-45E5-858E-2FCAA99774E5}"/>
              </a:ext>
            </a:extLst>
          </p:cNvPr>
          <p:cNvSpPr txBox="1">
            <a:spLocks noChangeArrowheads="1"/>
          </p:cNvSpPr>
          <p:nvPr/>
        </p:nvSpPr>
        <p:spPr bwMode="auto">
          <a:xfrm>
            <a:off x="6167455" y="3740118"/>
            <a:ext cx="1253264"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de-DE" altLang="de-DE" sz="1200" dirty="0">
                <a:solidFill>
                  <a:srgbClr val="CC0000"/>
                </a:solidFill>
              </a:rPr>
              <a:t>Zweimal schneiden</a:t>
            </a:r>
            <a:br>
              <a:rPr lang="de-DE" altLang="de-DE" sz="1200" dirty="0">
                <a:solidFill>
                  <a:srgbClr val="CC0000"/>
                </a:solidFill>
              </a:rPr>
            </a:br>
            <a:r>
              <a:rPr lang="de-DE" altLang="de-DE" sz="1200" dirty="0" smtClean="0">
                <a:solidFill>
                  <a:srgbClr val="CC0000"/>
                </a:solidFill>
              </a:rPr>
              <a:t>vor Weide-beginn</a:t>
            </a:r>
            <a:endParaRPr lang="de-DE" altLang="de-DE" sz="1200" dirty="0">
              <a:solidFill>
                <a:srgbClr val="CC0000"/>
              </a:solidFill>
            </a:endParaRPr>
          </a:p>
        </p:txBody>
      </p:sp>
      <p:sp>
        <p:nvSpPr>
          <p:cNvPr id="15" name="Text Box 5">
            <a:extLst>
              <a:ext uri="{FF2B5EF4-FFF2-40B4-BE49-F238E27FC236}">
                <a16:creationId xmlns:a16="http://schemas.microsoft.com/office/drawing/2014/main" id="{1E3919D4-3535-4767-84F0-11B8BDF182A9}"/>
              </a:ext>
            </a:extLst>
          </p:cNvPr>
          <p:cNvSpPr txBox="1">
            <a:spLocks noChangeArrowheads="1"/>
          </p:cNvSpPr>
          <p:nvPr/>
        </p:nvSpPr>
        <p:spPr bwMode="auto">
          <a:xfrm>
            <a:off x="452388" y="6417440"/>
            <a:ext cx="466800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dirty="0">
                <a:solidFill>
                  <a:prstClr val="black"/>
                </a:solidFill>
                <a:latin typeface="Tahoma" panose="020B0604030504040204" pitchFamily="34" charset="0"/>
              </a:rPr>
              <a:t>Quelle: </a:t>
            </a:r>
            <a:r>
              <a:rPr lang="de-DE" altLang="en-US" sz="1400" dirty="0" smtClean="0">
                <a:solidFill>
                  <a:prstClr val="black"/>
                </a:solidFill>
                <a:latin typeface="Tahoma" panose="020B0604030504040204" pitchFamily="34" charset="0"/>
              </a:rPr>
              <a:t>Frame </a:t>
            </a:r>
            <a:r>
              <a:rPr lang="de-DE" altLang="en-US" sz="1400" dirty="0">
                <a:solidFill>
                  <a:prstClr val="black"/>
                </a:solidFill>
                <a:latin typeface="Tahoma" panose="020B0604030504040204" pitchFamily="34" charset="0"/>
              </a:rPr>
              <a:t>&amp; Laidlaw 2014, Schmid und Kessler 2015</a:t>
            </a:r>
          </a:p>
        </p:txBody>
      </p:sp>
    </p:spTree>
    <p:extLst>
      <p:ext uri="{BB962C8B-B14F-4D97-AF65-F5344CB8AC3E}">
        <p14:creationId xmlns:p14="http://schemas.microsoft.com/office/powerpoint/2010/main" val="3434253356"/>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Verfahren zur Messung der Grasnarbenhöhe </a:t>
            </a:r>
          </a:p>
        </p:txBody>
      </p:sp>
      <p:sp>
        <p:nvSpPr>
          <p:cNvPr id="9" name="Text Box 22">
            <a:extLst>
              <a:ext uri="{FF2B5EF4-FFF2-40B4-BE49-F238E27FC236}">
                <a16:creationId xmlns:a16="http://schemas.microsoft.com/office/drawing/2014/main" id="{C45A3475-3680-4B13-B5E9-A41AB01B75AF}"/>
              </a:ext>
            </a:extLst>
          </p:cNvPr>
          <p:cNvSpPr txBox="1">
            <a:spLocks noChangeArrowheads="1"/>
          </p:cNvSpPr>
          <p:nvPr/>
        </p:nvSpPr>
        <p:spPr bwMode="auto">
          <a:xfrm>
            <a:off x="183036" y="5211944"/>
            <a:ext cx="2590902"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de-DE" sz="2000" dirty="0">
                <a:solidFill>
                  <a:prstClr val="black"/>
                </a:solidFill>
                <a:latin typeface="Calibri" panose="020F0502020204030204" pitchFamily="34" charset="0"/>
                <a:cs typeface="Arial" panose="020B0604020202020204" pitchFamily="34" charset="0"/>
              </a:rPr>
              <a:t>Skalenstab</a:t>
            </a:r>
            <a:br>
              <a:rPr lang="en-GB" altLang="de-DE" sz="2000" dirty="0">
                <a:solidFill>
                  <a:prstClr val="black"/>
                </a:solidFill>
                <a:latin typeface="Calibri" panose="020F0502020204030204" pitchFamily="34" charset="0"/>
                <a:cs typeface="Arial" panose="020B0604020202020204" pitchFamily="34" charset="0"/>
              </a:rPr>
            </a:br>
            <a:r>
              <a:rPr lang="en-GB" altLang="de-DE" sz="2000" dirty="0">
                <a:solidFill>
                  <a:prstClr val="black"/>
                </a:solidFill>
                <a:latin typeface="Calibri" panose="020F0502020204030204" pitchFamily="34" charset="0"/>
                <a:cs typeface="Arial" panose="020B0604020202020204" pitchFamily="34" charset="0"/>
              </a:rPr>
              <a:t>(unkomprimierte Höhe)</a:t>
            </a:r>
          </a:p>
        </p:txBody>
      </p:sp>
      <p:sp>
        <p:nvSpPr>
          <p:cNvPr id="10" name="Text Box 23">
            <a:extLst>
              <a:ext uri="{FF2B5EF4-FFF2-40B4-BE49-F238E27FC236}">
                <a16:creationId xmlns:a16="http://schemas.microsoft.com/office/drawing/2014/main" id="{3F8B84E4-9390-4B84-B44F-5E72AB07E7FF}"/>
              </a:ext>
            </a:extLst>
          </p:cNvPr>
          <p:cNvSpPr txBox="1">
            <a:spLocks noChangeArrowheads="1"/>
          </p:cNvSpPr>
          <p:nvPr/>
        </p:nvSpPr>
        <p:spPr bwMode="auto">
          <a:xfrm>
            <a:off x="3343844" y="5165906"/>
            <a:ext cx="2243050"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 typeface="Arial" panose="020B0604020202020204" pitchFamily="34" charset="0"/>
              <a:buNone/>
              <a:defRPr/>
            </a:pPr>
            <a:r>
              <a:rPr lang="en-GB" altLang="de-DE" sz="2000" dirty="0">
                <a:solidFill>
                  <a:prstClr val="black"/>
                </a:solidFill>
                <a:latin typeface="Calibri" panose="020F0502020204030204" pitchFamily="34" charset="0"/>
                <a:cs typeface="Arial" panose="020B0604020202020204" pitchFamily="34" charset="0"/>
              </a:rPr>
              <a:t>Kunststoffdeckelverfahren</a:t>
            </a:r>
            <a:br>
              <a:rPr lang="en-GB" altLang="de-DE" sz="2000" dirty="0">
                <a:solidFill>
                  <a:prstClr val="black"/>
                </a:solidFill>
                <a:latin typeface="Calibri" panose="020F0502020204030204" pitchFamily="34" charset="0"/>
                <a:cs typeface="Arial" panose="020B0604020202020204" pitchFamily="34" charset="0"/>
              </a:rPr>
            </a:br>
            <a:r>
              <a:rPr lang="en-GB" altLang="de-DE" sz="2000" dirty="0">
                <a:solidFill>
                  <a:prstClr val="black"/>
                </a:solidFill>
                <a:latin typeface="Calibri" panose="020F0502020204030204" pitchFamily="34" charset="0"/>
                <a:cs typeface="Arial" panose="020B0604020202020204" pitchFamily="34" charset="0"/>
              </a:rPr>
              <a:t>(leicht</a:t>
            </a:r>
          </a:p>
          <a:p>
            <a:pPr algn="ctr">
              <a:spcBef>
                <a:spcPct val="0"/>
              </a:spcBef>
              <a:buFont typeface="Arial" panose="020B0604020202020204" pitchFamily="34" charset="0"/>
              <a:buNone/>
              <a:defRPr/>
            </a:pPr>
            <a:r>
              <a:rPr lang="en-GB" altLang="de-DE" sz="2000" dirty="0">
                <a:solidFill>
                  <a:prstClr val="black"/>
                </a:solidFill>
                <a:latin typeface="Calibri" panose="020F0502020204030204" pitchFamily="34" charset="0"/>
                <a:cs typeface="Arial" panose="020B0604020202020204" pitchFamily="34" charset="0"/>
              </a:rPr>
              <a:t>komprimierte Höhe)</a:t>
            </a:r>
          </a:p>
        </p:txBody>
      </p:sp>
      <p:sp>
        <p:nvSpPr>
          <p:cNvPr id="11" name="Text Box 24">
            <a:extLst>
              <a:ext uri="{FF2B5EF4-FFF2-40B4-BE49-F238E27FC236}">
                <a16:creationId xmlns:a16="http://schemas.microsoft.com/office/drawing/2014/main" id="{E23FD2A7-35F8-4FB5-979F-3A1FF608BB33}"/>
              </a:ext>
            </a:extLst>
          </p:cNvPr>
          <p:cNvSpPr txBox="1">
            <a:spLocks noChangeArrowheads="1"/>
          </p:cNvSpPr>
          <p:nvPr/>
        </p:nvSpPr>
        <p:spPr bwMode="auto">
          <a:xfrm>
            <a:off x="6314328" y="5186544"/>
            <a:ext cx="2383794"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 typeface="Arial" panose="020B0604020202020204" pitchFamily="34" charset="0"/>
              <a:buNone/>
              <a:defRPr/>
            </a:pPr>
            <a:r>
              <a:rPr lang="en-GB" altLang="de-DE" sz="2000" dirty="0" smtClean="0">
                <a:solidFill>
                  <a:prstClr val="black"/>
                </a:solidFill>
                <a:latin typeface="Calibri" panose="020F0502020204030204" pitchFamily="34" charset="0"/>
                <a:cs typeface="Arial" panose="020B0604020202020204" pitchFamily="34" charset="0"/>
              </a:rPr>
              <a:t>Rising-Plate-Meter</a:t>
            </a:r>
            <a:endParaRPr lang="en-GB" altLang="de-DE" sz="2000" dirty="0">
              <a:solidFill>
                <a:prstClr val="black"/>
              </a:solidFill>
              <a:latin typeface="Calibri" panose="020F0502020204030204" pitchFamily="34" charset="0"/>
              <a:cs typeface="Arial" panose="020B0604020202020204" pitchFamily="34" charset="0"/>
            </a:endParaRPr>
          </a:p>
          <a:p>
            <a:pPr algn="ctr">
              <a:spcBef>
                <a:spcPct val="0"/>
              </a:spcBef>
              <a:buFont typeface="Arial" panose="020B0604020202020204" pitchFamily="34" charset="0"/>
              <a:buNone/>
              <a:defRPr/>
            </a:pPr>
            <a:r>
              <a:rPr lang="en-GB" altLang="de-DE" sz="2000" dirty="0">
                <a:solidFill>
                  <a:prstClr val="black"/>
                </a:solidFill>
                <a:latin typeface="Calibri" panose="020F0502020204030204" pitchFamily="34" charset="0"/>
                <a:cs typeface="Arial" panose="020B0604020202020204" pitchFamily="34" charset="0"/>
              </a:rPr>
              <a:t>(komprimierte Höhe)</a:t>
            </a:r>
          </a:p>
        </p:txBody>
      </p:sp>
      <p:sp>
        <p:nvSpPr>
          <p:cNvPr id="12" name="Text Box 5">
            <a:extLst>
              <a:ext uri="{FF2B5EF4-FFF2-40B4-BE49-F238E27FC236}">
                <a16:creationId xmlns:a16="http://schemas.microsoft.com/office/drawing/2014/main" id="{39201DCC-9C13-41C1-B54D-AFDC618F97F9}"/>
              </a:ext>
            </a:extLst>
          </p:cNvPr>
          <p:cNvSpPr txBox="1">
            <a:spLocks noChangeArrowheads="1"/>
          </p:cNvSpPr>
          <p:nvPr/>
        </p:nvSpPr>
        <p:spPr bwMode="auto">
          <a:xfrm>
            <a:off x="449545" y="6381328"/>
            <a:ext cx="2992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400" dirty="0">
                <a:solidFill>
                  <a:prstClr val="black"/>
                </a:solidFill>
                <a:latin typeface="Tahoma" panose="020B0604030504040204" pitchFamily="34" charset="0"/>
              </a:rPr>
              <a:t>Quelle: </a:t>
            </a:r>
            <a:r>
              <a:rPr lang="en-GB" altLang="en-US" sz="1400" dirty="0" err="1">
                <a:solidFill>
                  <a:prstClr val="black"/>
                </a:solidFill>
                <a:latin typeface="Tahoma" panose="020B0604030504040204" pitchFamily="34" charset="0"/>
              </a:rPr>
              <a:t>Steinwidder</a:t>
            </a:r>
            <a:r>
              <a:rPr lang="en-GB" altLang="en-US" sz="1400" dirty="0">
                <a:solidFill>
                  <a:prstClr val="black"/>
                </a:solidFill>
                <a:latin typeface="Tahoma" panose="020B0604030504040204" pitchFamily="34" charset="0"/>
              </a:rPr>
              <a:t> und </a:t>
            </a:r>
            <a:r>
              <a:rPr lang="en-GB" altLang="en-US" sz="1400" dirty="0" err="1">
                <a:solidFill>
                  <a:prstClr val="black"/>
                </a:solidFill>
                <a:latin typeface="Tahoma" panose="020B0604030504040204" pitchFamily="34" charset="0"/>
              </a:rPr>
              <a:t>Starz</a:t>
            </a:r>
            <a:r>
              <a:rPr lang="en-GB" altLang="en-US" sz="1400" dirty="0">
                <a:solidFill>
                  <a:prstClr val="black"/>
                </a:solidFill>
                <a:latin typeface="Tahoma" panose="020B0604030504040204" pitchFamily="34" charset="0"/>
              </a:rPr>
              <a:t> 2015</a:t>
            </a:r>
          </a:p>
        </p:txBody>
      </p:sp>
      <p:pic>
        <p:nvPicPr>
          <p:cNvPr id="13" name="Grafik 10">
            <a:extLst>
              <a:ext uri="{FF2B5EF4-FFF2-40B4-BE49-F238E27FC236}">
                <a16:creationId xmlns:a16="http://schemas.microsoft.com/office/drawing/2014/main" id="{58FCE960-89EB-4FEA-ACFD-2693A16EF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593" y="1157838"/>
            <a:ext cx="2671546" cy="394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8">
            <a:extLst>
              <a:ext uri="{FF2B5EF4-FFF2-40B4-BE49-F238E27FC236}">
                <a16:creationId xmlns:a16="http://schemas.microsoft.com/office/drawing/2014/main" id="{C22AC71C-5CCB-4820-9258-21EE0BB03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1157838"/>
            <a:ext cx="2684779" cy="394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18746">
            <a:extLst>
              <a:ext uri="{FF2B5EF4-FFF2-40B4-BE49-F238E27FC236}">
                <a16:creationId xmlns:a16="http://schemas.microsoft.com/office/drawing/2014/main" id="{A8E74098-392C-4FAB-B7DC-906BFC8AD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1" y="1151957"/>
            <a:ext cx="2684779" cy="395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a:extLst>
              <a:ext uri="{FF2B5EF4-FFF2-40B4-BE49-F238E27FC236}">
                <a16:creationId xmlns:a16="http://schemas.microsoft.com/office/drawing/2014/main" id="{0CEB632A-1AF6-43F6-8554-B398840743E1}"/>
              </a:ext>
            </a:extLst>
          </p:cNvPr>
          <p:cNvSpPr txBox="1">
            <a:spLocks noChangeArrowheads="1"/>
          </p:cNvSpPr>
          <p:nvPr/>
        </p:nvSpPr>
        <p:spPr bwMode="auto">
          <a:xfrm>
            <a:off x="1490663" y="4356427"/>
            <a:ext cx="438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dirty="0">
                <a:solidFill>
                  <a:schemeClr val="bg1"/>
                </a:solidFill>
              </a:rPr>
              <a:t>1</a:t>
            </a:r>
          </a:p>
        </p:txBody>
      </p:sp>
      <p:sp>
        <p:nvSpPr>
          <p:cNvPr id="17" name="Text Box 12">
            <a:extLst>
              <a:ext uri="{FF2B5EF4-FFF2-40B4-BE49-F238E27FC236}">
                <a16:creationId xmlns:a16="http://schemas.microsoft.com/office/drawing/2014/main" id="{22E88ABD-7352-4438-BBC8-E69B966AE4CD}"/>
              </a:ext>
            </a:extLst>
          </p:cNvPr>
          <p:cNvSpPr txBox="1">
            <a:spLocks noChangeArrowheads="1"/>
          </p:cNvSpPr>
          <p:nvPr/>
        </p:nvSpPr>
        <p:spPr bwMode="auto">
          <a:xfrm>
            <a:off x="3897313" y="4388177"/>
            <a:ext cx="1454150" cy="641350"/>
          </a:xfrm>
          <a:prstGeom prst="rect">
            <a:avLst/>
          </a:prstGeom>
          <a:solidFill>
            <a:srgbClr val="003300">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a:solidFill>
                  <a:schemeClr val="bg1"/>
                </a:solidFill>
              </a:rPr>
              <a:t>x 0,79</a:t>
            </a:r>
          </a:p>
        </p:txBody>
      </p:sp>
      <p:sp>
        <p:nvSpPr>
          <p:cNvPr id="18" name="Text Box 13">
            <a:extLst>
              <a:ext uri="{FF2B5EF4-FFF2-40B4-BE49-F238E27FC236}">
                <a16:creationId xmlns:a16="http://schemas.microsoft.com/office/drawing/2014/main" id="{43107E39-4CE7-4FB2-A46D-B61AD589F0EE}"/>
              </a:ext>
            </a:extLst>
          </p:cNvPr>
          <p:cNvSpPr txBox="1">
            <a:spLocks noChangeArrowheads="1"/>
          </p:cNvSpPr>
          <p:nvPr/>
        </p:nvSpPr>
        <p:spPr bwMode="auto">
          <a:xfrm>
            <a:off x="6794500" y="4375477"/>
            <a:ext cx="1454150" cy="641350"/>
          </a:xfrm>
          <a:prstGeom prst="rect">
            <a:avLst/>
          </a:prstGeom>
          <a:solidFill>
            <a:srgbClr val="003300">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dirty="0">
                <a:solidFill>
                  <a:schemeClr val="bg1"/>
                </a:solidFill>
              </a:rPr>
              <a:t>x 0,56</a:t>
            </a:r>
          </a:p>
        </p:txBody>
      </p:sp>
    </p:spTree>
    <p:extLst>
      <p:ext uri="{BB962C8B-B14F-4D97-AF65-F5344CB8AC3E}">
        <p14:creationId xmlns:p14="http://schemas.microsoft.com/office/powerpoint/2010/main" val="1326315540"/>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Weidemethoden: </a:t>
            </a:r>
            <a:r>
              <a:rPr lang="en-US" b="1" dirty="0" err="1" smtClean="0">
                <a:solidFill>
                  <a:prstClr val="black"/>
                </a:solidFill>
              </a:rPr>
              <a:t>Kurzrasenweide</a:t>
            </a:r>
            <a:endParaRPr lang="en-US" b="1" dirty="0">
              <a:solidFill>
                <a:prstClr val="black"/>
              </a:solidFill>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395536" y="1787842"/>
            <a:ext cx="4402064" cy="3312367"/>
          </a:xfrm>
        </p:spPr>
        <p:txBody>
          <a:bodyPr/>
          <a:lstStyle/>
          <a:p>
            <a:r>
              <a:rPr lang="de-DE" dirty="0" err="1" smtClean="0"/>
              <a:t>Zielanarbenhöhe</a:t>
            </a:r>
            <a:r>
              <a:rPr lang="de-DE" dirty="0"/>
              <a:t>: 6-7 cm im Frühjahr und 7-8 cm im Sommer (</a:t>
            </a:r>
            <a:r>
              <a:rPr lang="de-DE" dirty="0" err="1"/>
              <a:t>unkomprimierte</a:t>
            </a:r>
            <a:r>
              <a:rPr lang="de-DE" dirty="0"/>
              <a:t> Höhe)</a:t>
            </a:r>
          </a:p>
          <a:p>
            <a:r>
              <a:rPr lang="de-DE" dirty="0" err="1"/>
              <a:t>Voraussetzungen</a:t>
            </a:r>
            <a:r>
              <a:rPr lang="de-DE" dirty="0"/>
              <a:t>:</a:t>
            </a:r>
          </a:p>
          <a:p>
            <a:pPr lvl="1"/>
            <a:r>
              <a:rPr lang="de-DE" dirty="0"/>
              <a:t> Standorte, </a:t>
            </a:r>
            <a:r>
              <a:rPr lang="de-DE" dirty="0" err="1"/>
              <a:t>die für</a:t>
            </a:r>
            <a:r>
              <a:rPr lang="de-DE" i="1" dirty="0"/>
              <a:t> Lolium perenne </a:t>
            </a:r>
            <a:r>
              <a:rPr lang="de-DE" dirty="0" err="1"/>
              <a:t>und/oder</a:t>
            </a:r>
            <a:r>
              <a:rPr lang="de-DE" i="1" dirty="0"/>
              <a:t> Poa pratensis </a:t>
            </a:r>
            <a:r>
              <a:rPr lang="de-DE" dirty="0" err="1"/>
              <a:t>geeignet sind</a:t>
            </a:r>
            <a:r>
              <a:rPr lang="de-DE" dirty="0"/>
              <a:t> (</a:t>
            </a:r>
            <a:r>
              <a:rPr lang="de-DE" dirty="0" err="1"/>
              <a:t>dichte Wiesen</a:t>
            </a:r>
            <a:r>
              <a:rPr lang="de-DE" dirty="0"/>
              <a:t>, </a:t>
            </a:r>
            <a:r>
              <a:rPr lang="de-DE" dirty="0" err="1"/>
              <a:t>Toleranz gegen Trampeln</a:t>
            </a:r>
            <a:r>
              <a:rPr lang="de-DE" dirty="0"/>
              <a:t> und häufiges </a:t>
            </a:r>
            <a:r>
              <a:rPr lang="de-DE" dirty="0" err="1"/>
              <a:t>Entlauben</a:t>
            </a:r>
            <a:r>
              <a:rPr lang="de-DE" dirty="0"/>
              <a:t>).</a:t>
            </a:r>
          </a:p>
          <a:p>
            <a:pPr lvl="1"/>
            <a:r>
              <a:rPr lang="de-DE" dirty="0"/>
              <a:t> Flache </a:t>
            </a:r>
            <a:r>
              <a:rPr lang="de-DE" dirty="0" err="1"/>
              <a:t>bis leicht abfallende Weiden</a:t>
            </a:r>
            <a:endParaRPr lang="de-DE" dirty="0"/>
          </a:p>
          <a:p>
            <a:pPr lvl="1"/>
            <a:r>
              <a:rPr lang="de-DE" dirty="0" err="1"/>
              <a:t> Gute Wasserverfügbarkeit</a:t>
            </a:r>
            <a:r>
              <a:rPr lang="de-DE" dirty="0"/>
              <a:t> (</a:t>
            </a:r>
            <a:r>
              <a:rPr lang="de-DE" dirty="0" err="1"/>
              <a:t>Bodenwasserkapazität</a:t>
            </a:r>
            <a:r>
              <a:rPr lang="de-DE" dirty="0"/>
              <a:t>, </a:t>
            </a:r>
            <a:r>
              <a:rPr lang="de-DE" dirty="0" err="1"/>
              <a:t>Bewässerung</a:t>
            </a:r>
            <a:r>
              <a:rPr lang="de-DE" dirty="0"/>
              <a:t>)</a:t>
            </a:r>
          </a:p>
          <a:p>
            <a:endParaRPr lang="de-DE" dirty="0"/>
          </a:p>
        </p:txBody>
      </p:sp>
      <p:pic>
        <p:nvPicPr>
          <p:cNvPr id="3" name="Grafik 2">
            <a:extLst>
              <a:ext uri="{FF2B5EF4-FFF2-40B4-BE49-F238E27FC236}">
                <a16:creationId xmlns:a16="http://schemas.microsoft.com/office/drawing/2014/main" id="{89DFD8A3-1374-4FCF-94C8-3814B32479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98472" y="1289924"/>
            <a:ext cx="3863933" cy="4697791"/>
          </a:xfrm>
          <a:prstGeom prst="rect">
            <a:avLst/>
          </a:prstGeom>
        </p:spPr>
      </p:pic>
      <p:sp>
        <p:nvSpPr>
          <p:cNvPr id="6" name="Text Box 5">
            <a:extLst>
              <a:ext uri="{FF2B5EF4-FFF2-40B4-BE49-F238E27FC236}">
                <a16:creationId xmlns:a16="http://schemas.microsoft.com/office/drawing/2014/main" id="{09C60800-A39A-47B4-83FF-2FA1088CA45B}"/>
              </a:ext>
            </a:extLst>
          </p:cNvPr>
          <p:cNvSpPr txBox="1">
            <a:spLocks noChangeArrowheads="1"/>
          </p:cNvSpPr>
          <p:nvPr/>
        </p:nvSpPr>
        <p:spPr bwMode="auto">
          <a:xfrm>
            <a:off x="457968" y="6381328"/>
            <a:ext cx="5187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400" dirty="0">
                <a:solidFill>
                  <a:prstClr val="black"/>
                </a:solidFill>
                <a:latin typeface="Tahoma" panose="020B0604030504040204" pitchFamily="34" charset="0"/>
              </a:rPr>
              <a:t>Quelle: </a:t>
            </a:r>
            <a:r>
              <a:rPr lang="en-GB" altLang="en-US" sz="1400" dirty="0" err="1">
                <a:solidFill>
                  <a:prstClr val="black"/>
                </a:solidFill>
                <a:latin typeface="Tahoma" panose="020B0604030504040204" pitchFamily="34" charset="0"/>
              </a:rPr>
              <a:t>Steinwidder</a:t>
            </a:r>
            <a:r>
              <a:rPr lang="en-GB" altLang="en-US" sz="1400" dirty="0">
                <a:solidFill>
                  <a:prstClr val="black"/>
                </a:solidFill>
                <a:latin typeface="Tahoma" panose="020B0604030504040204" pitchFamily="34" charset="0"/>
              </a:rPr>
              <a:t> und </a:t>
            </a:r>
            <a:r>
              <a:rPr lang="en-GB" altLang="en-US" sz="1400" dirty="0" err="1">
                <a:solidFill>
                  <a:prstClr val="black"/>
                </a:solidFill>
                <a:latin typeface="Tahoma" panose="020B0604030504040204" pitchFamily="34" charset="0"/>
              </a:rPr>
              <a:t>Starz</a:t>
            </a:r>
            <a:r>
              <a:rPr lang="en-GB" altLang="en-US" sz="1400" dirty="0">
                <a:solidFill>
                  <a:prstClr val="black"/>
                </a:solidFill>
                <a:latin typeface="Tahoma" panose="020B0604030504040204" pitchFamily="34" charset="0"/>
              </a:rPr>
              <a:t>, 2015; Schmid und Kessler, 2015</a:t>
            </a:r>
          </a:p>
        </p:txBody>
      </p:sp>
    </p:spTree>
    <p:extLst>
      <p:ext uri="{BB962C8B-B14F-4D97-AF65-F5344CB8AC3E}">
        <p14:creationId xmlns:p14="http://schemas.microsoft.com/office/powerpoint/2010/main" val="37050408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611185" y="1371600"/>
            <a:ext cx="78585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lvl="1" indent="-273050" defTabSz="457200">
              <a:spcBef>
                <a:spcPct val="20000"/>
              </a:spcBef>
              <a:buSzPct val="130000"/>
              <a:buFont typeface="Arial" charset="0"/>
              <a:buChar char="•"/>
              <a:tabLst>
                <a:tab pos="3138488" algn="l"/>
              </a:tabLst>
              <a:defRPr/>
            </a:pPr>
            <a:r>
              <a:rPr lang="en-US" altLang="sv-SE" sz="2000" dirty="0">
                <a:solidFill>
                  <a:prstClr val="black"/>
                </a:solidFill>
                <a:latin typeface="Calibri"/>
              </a:rPr>
              <a:t>Die traditionelle Mischung für </a:t>
            </a:r>
            <a:r>
              <a:rPr lang="en-US" altLang="sv-SE" sz="2000" b="1" dirty="0">
                <a:solidFill>
                  <a:srgbClr val="9BBB59"/>
                </a:solidFill>
                <a:latin typeface="Calibri"/>
                <a:cs typeface="Times New Roman" panose="02020603050405020304" pitchFamily="18" charset="0"/>
              </a:rPr>
              <a:t>Heu und Silage </a:t>
            </a:r>
            <a:r>
              <a:rPr lang="en-US" altLang="sv-SE" sz="2000" dirty="0">
                <a:solidFill>
                  <a:prstClr val="black"/>
                </a:solidFill>
                <a:latin typeface="Calibri"/>
              </a:rPr>
              <a:t>ist Rotklee, </a:t>
            </a:r>
            <a:r>
              <a:rPr lang="en-US" altLang="sv-SE" sz="2000" dirty="0" err="1" smtClean="0">
                <a:solidFill>
                  <a:prstClr val="black"/>
                </a:solidFill>
                <a:latin typeface="Calibri"/>
              </a:rPr>
              <a:t>W.Lieschgras</a:t>
            </a:r>
            <a:r>
              <a:rPr lang="en-US" altLang="sv-SE" sz="2000" dirty="0" smtClean="0">
                <a:solidFill>
                  <a:prstClr val="black"/>
                </a:solidFill>
                <a:latin typeface="Calibri"/>
              </a:rPr>
              <a:t> </a:t>
            </a:r>
            <a:r>
              <a:rPr lang="en-US" altLang="sv-SE" sz="2000" dirty="0">
                <a:solidFill>
                  <a:prstClr val="black"/>
                </a:solidFill>
                <a:latin typeface="Calibri"/>
              </a:rPr>
              <a:t>und Wiesenschwingel.</a:t>
            </a:r>
          </a:p>
          <a:p>
            <a:pPr marL="273050" lvl="1" indent="-273050" defTabSz="457200">
              <a:spcBef>
                <a:spcPct val="20000"/>
              </a:spcBef>
              <a:buSzPct val="130000"/>
              <a:buFont typeface="Arial" charset="0"/>
              <a:buChar char="•"/>
              <a:tabLst>
                <a:tab pos="3138488" algn="l"/>
              </a:tabLst>
              <a:defRPr/>
            </a:pPr>
            <a:r>
              <a:rPr lang="en-US" altLang="sv-SE" sz="2000" dirty="0">
                <a:solidFill>
                  <a:prstClr val="black"/>
                </a:solidFill>
                <a:latin typeface="Calibri"/>
              </a:rPr>
              <a:t>Die traditionelle Mischung für die </a:t>
            </a:r>
            <a:r>
              <a:rPr lang="en-US" altLang="sv-SE" sz="2000" b="1" dirty="0">
                <a:solidFill>
                  <a:srgbClr val="9BBB59"/>
                </a:solidFill>
                <a:latin typeface="Calibri"/>
                <a:cs typeface="Times New Roman" panose="02020603050405020304" pitchFamily="18" charset="0"/>
              </a:rPr>
              <a:t>Beweidung</a:t>
            </a:r>
            <a:r>
              <a:rPr lang="en-US" altLang="sv-SE" sz="2000" dirty="0">
                <a:solidFill>
                  <a:prstClr val="black"/>
                </a:solidFill>
                <a:latin typeface="Calibri"/>
              </a:rPr>
              <a:t> ist Weißklee, Wiesenschwingel, mehrjähriges Weidelgras und </a:t>
            </a:r>
            <a:r>
              <a:rPr lang="en-US" altLang="sv-SE" sz="2000" dirty="0" err="1" smtClean="0">
                <a:solidFill>
                  <a:prstClr val="black"/>
                </a:solidFill>
                <a:latin typeface="Calibri"/>
              </a:rPr>
              <a:t>Wiesenrispe</a:t>
            </a:r>
            <a:r>
              <a:rPr lang="en-US" altLang="sv-SE" sz="2000" dirty="0" smtClean="0">
                <a:solidFill>
                  <a:prstClr val="black"/>
                </a:solidFill>
                <a:latin typeface="Calibri"/>
              </a:rPr>
              <a:t>. </a:t>
            </a:r>
            <a:endParaRPr lang="en-US" altLang="sv-SE" sz="2000" dirty="0">
              <a:solidFill>
                <a:prstClr val="black"/>
              </a:solidFill>
              <a:latin typeface="Calibri"/>
            </a:endParaRPr>
          </a:p>
        </p:txBody>
      </p:sp>
      <p:pic>
        <p:nvPicPr>
          <p:cNvPr id="5" name="Bildobjekt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084" y="3044462"/>
            <a:ext cx="4102377" cy="3076783"/>
          </a:xfrm>
          <a:prstGeom prst="rect">
            <a:avLst/>
          </a:prstGeom>
        </p:spPr>
      </p:pic>
      <p:pic>
        <p:nvPicPr>
          <p:cNvPr id="8" name="Bildobjekt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2000" y="3044462"/>
            <a:ext cx="4084181" cy="3063136"/>
          </a:xfrm>
          <a:prstGeom prst="rect">
            <a:avLst/>
          </a:prstGeom>
        </p:spPr>
      </p:pic>
      <p:sp>
        <p:nvSpPr>
          <p:cNvPr id="9" name="textruta 8"/>
          <p:cNvSpPr txBox="1"/>
          <p:nvPr/>
        </p:nvSpPr>
        <p:spPr>
          <a:xfrm>
            <a:off x="7245316" y="6626805"/>
            <a:ext cx="1898684" cy="246221"/>
          </a:xfrm>
          <a:prstGeom prst="rect">
            <a:avLst/>
          </a:prstGeom>
          <a:noFill/>
        </p:spPr>
        <p:txBody>
          <a:bodyPr wrap="square" rtlCol="0">
            <a:spAutoFit/>
          </a:bodyPr>
          <a:lstStyle/>
          <a:p>
            <a:pPr defTabSz="457200">
              <a:defRPr/>
            </a:pPr>
            <a:r>
              <a:rPr lang="sv-SE" sz="1000" b="1" dirty="0">
                <a:solidFill>
                  <a:prstClr val="white"/>
                </a:solidFill>
              </a:rPr>
              <a:t>Foto: Nilla Nilsdotter-Linde</a:t>
            </a:r>
          </a:p>
        </p:txBody>
      </p:sp>
      <p:sp>
        <p:nvSpPr>
          <p:cNvPr id="10" name="textruta 9"/>
          <p:cNvSpPr txBox="1"/>
          <p:nvPr/>
        </p:nvSpPr>
        <p:spPr>
          <a:xfrm>
            <a:off x="88253" y="6613157"/>
            <a:ext cx="1898684" cy="246221"/>
          </a:xfrm>
          <a:prstGeom prst="rect">
            <a:avLst/>
          </a:prstGeom>
          <a:noFill/>
        </p:spPr>
        <p:txBody>
          <a:bodyPr wrap="square" rtlCol="0">
            <a:spAutoFit/>
          </a:bodyPr>
          <a:lstStyle/>
          <a:p>
            <a:pPr defTabSz="457200">
              <a:defRPr/>
            </a:pPr>
            <a:r>
              <a:rPr lang="sv-SE" sz="1000" b="1" dirty="0">
                <a:solidFill>
                  <a:prstClr val="white"/>
                </a:solidFill>
              </a:rPr>
              <a:t>Foto: Nilla Nilsdotter-Linde</a:t>
            </a:r>
          </a:p>
        </p:txBody>
      </p:sp>
    </p:spTree>
    <p:extLst>
      <p:ext uri="{BB962C8B-B14F-4D97-AF65-F5344CB8AC3E}">
        <p14:creationId xmlns:p14="http://schemas.microsoft.com/office/powerpoint/2010/main" val="599159104"/>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Weidemethoden: </a:t>
            </a:r>
            <a:r>
              <a:rPr lang="en-US" b="1" dirty="0" err="1" smtClean="0">
                <a:solidFill>
                  <a:prstClr val="black"/>
                </a:solidFill>
              </a:rPr>
              <a:t>Kurzrasenweide</a:t>
            </a:r>
            <a:endParaRPr lang="en-US" b="1" dirty="0">
              <a:solidFill>
                <a:prstClr val="black"/>
              </a:solidFill>
            </a:endParaRPr>
          </a:p>
        </p:txBody>
      </p:sp>
      <p:sp>
        <p:nvSpPr>
          <p:cNvPr id="5" name="Rectangle 6">
            <a:extLst>
              <a:ext uri="{FF2B5EF4-FFF2-40B4-BE49-F238E27FC236}">
                <a16:creationId xmlns:a16="http://schemas.microsoft.com/office/drawing/2014/main" id="{5FEEFD9B-7705-4036-9CDA-8EB0EEDB9DD7}"/>
              </a:ext>
            </a:extLst>
          </p:cNvPr>
          <p:cNvSpPr>
            <a:spLocks noChangeArrowheads="1"/>
          </p:cNvSpPr>
          <p:nvPr/>
        </p:nvSpPr>
        <p:spPr bwMode="auto">
          <a:xfrm>
            <a:off x="2473325" y="1273175"/>
            <a:ext cx="2593975" cy="10937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de-DE" altLang="de-DE">
                <a:solidFill>
                  <a:prstClr val="black"/>
                </a:solidFill>
                <a:latin typeface="Calibri"/>
              </a:rPr>
              <a:t>2</a:t>
            </a:r>
            <a:br>
              <a:rPr lang="de-DE" altLang="de-DE">
                <a:solidFill>
                  <a:prstClr val="black"/>
                </a:solidFill>
                <a:latin typeface="Calibri"/>
              </a:rPr>
            </a:br>
            <a:r>
              <a:rPr lang="de-DE" altLang="de-DE">
                <a:solidFill>
                  <a:prstClr val="black"/>
                </a:solidFill>
                <a:latin typeface="Calibri"/>
              </a:rPr>
              <a:t>LU/ha</a:t>
            </a:r>
          </a:p>
        </p:txBody>
      </p:sp>
      <p:sp>
        <p:nvSpPr>
          <p:cNvPr id="6" name="Rectangle 9">
            <a:extLst>
              <a:ext uri="{FF2B5EF4-FFF2-40B4-BE49-F238E27FC236}">
                <a16:creationId xmlns:a16="http://schemas.microsoft.com/office/drawing/2014/main" id="{FD54BCE4-A42C-43E8-BE14-043A8918E370}"/>
              </a:ext>
            </a:extLst>
          </p:cNvPr>
          <p:cNvSpPr>
            <a:spLocks noChangeArrowheads="1"/>
          </p:cNvSpPr>
          <p:nvPr/>
        </p:nvSpPr>
        <p:spPr bwMode="auto">
          <a:xfrm>
            <a:off x="2465388" y="2478088"/>
            <a:ext cx="855662" cy="10937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de-DE" altLang="de-DE">
                <a:solidFill>
                  <a:prstClr val="black"/>
                </a:solidFill>
                <a:latin typeface="Calibri"/>
              </a:rPr>
              <a:t>4-7</a:t>
            </a:r>
          </a:p>
          <a:p>
            <a:pPr algn="ctr">
              <a:spcBef>
                <a:spcPct val="0"/>
              </a:spcBef>
              <a:buFontTx/>
              <a:buNone/>
              <a:defRPr/>
            </a:pPr>
            <a:r>
              <a:rPr lang="de-DE" altLang="de-DE">
                <a:solidFill>
                  <a:prstClr val="black"/>
                </a:solidFill>
                <a:latin typeface="Calibri"/>
              </a:rPr>
              <a:t>LU/ha</a:t>
            </a:r>
          </a:p>
        </p:txBody>
      </p:sp>
      <p:sp>
        <p:nvSpPr>
          <p:cNvPr id="8" name="Rectangle 11">
            <a:extLst>
              <a:ext uri="{FF2B5EF4-FFF2-40B4-BE49-F238E27FC236}">
                <a16:creationId xmlns:a16="http://schemas.microsoft.com/office/drawing/2014/main" id="{CABE4563-0077-4733-914B-A484FD84E37C}"/>
              </a:ext>
            </a:extLst>
          </p:cNvPr>
          <p:cNvSpPr>
            <a:spLocks noChangeArrowheads="1"/>
          </p:cNvSpPr>
          <p:nvPr/>
        </p:nvSpPr>
        <p:spPr bwMode="auto">
          <a:xfrm>
            <a:off x="3321050" y="2478088"/>
            <a:ext cx="1746250" cy="109378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de-DE" altLang="de-DE">
                <a:solidFill>
                  <a:prstClr val="black"/>
                </a:solidFill>
                <a:latin typeface="Calibri"/>
              </a:rPr>
              <a:t>Schnitt</a:t>
            </a:r>
          </a:p>
        </p:txBody>
      </p:sp>
      <p:sp>
        <p:nvSpPr>
          <p:cNvPr id="9" name="Rectangle 13">
            <a:extLst>
              <a:ext uri="{FF2B5EF4-FFF2-40B4-BE49-F238E27FC236}">
                <a16:creationId xmlns:a16="http://schemas.microsoft.com/office/drawing/2014/main" id="{E1991DE0-19D1-4C0A-B4EE-8D09410629BA}"/>
              </a:ext>
            </a:extLst>
          </p:cNvPr>
          <p:cNvSpPr>
            <a:spLocks noChangeArrowheads="1"/>
          </p:cNvSpPr>
          <p:nvPr/>
        </p:nvSpPr>
        <p:spPr bwMode="auto">
          <a:xfrm>
            <a:off x="2473325" y="3657600"/>
            <a:ext cx="1558925" cy="10937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de-DE" altLang="de-DE">
                <a:solidFill>
                  <a:prstClr val="black"/>
                </a:solidFill>
                <a:latin typeface="Calibri"/>
              </a:rPr>
              <a:t>3-5</a:t>
            </a:r>
            <a:br>
              <a:rPr lang="de-DE" altLang="de-DE">
                <a:solidFill>
                  <a:prstClr val="black"/>
                </a:solidFill>
                <a:latin typeface="Calibri"/>
              </a:rPr>
            </a:br>
            <a:r>
              <a:rPr lang="de-DE" altLang="de-DE">
                <a:solidFill>
                  <a:prstClr val="black"/>
                </a:solidFill>
                <a:latin typeface="Calibri"/>
              </a:rPr>
              <a:t>LU/ha</a:t>
            </a:r>
          </a:p>
        </p:txBody>
      </p:sp>
      <p:sp>
        <p:nvSpPr>
          <p:cNvPr id="10" name="Rectangle 14">
            <a:extLst>
              <a:ext uri="{FF2B5EF4-FFF2-40B4-BE49-F238E27FC236}">
                <a16:creationId xmlns:a16="http://schemas.microsoft.com/office/drawing/2014/main" id="{2DA0B392-0B7C-4501-8C37-63CECD914791}"/>
              </a:ext>
            </a:extLst>
          </p:cNvPr>
          <p:cNvSpPr>
            <a:spLocks noChangeArrowheads="1"/>
          </p:cNvSpPr>
          <p:nvPr/>
        </p:nvSpPr>
        <p:spPr bwMode="auto">
          <a:xfrm>
            <a:off x="4032250" y="3657600"/>
            <a:ext cx="1035050" cy="10937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de-DE" altLang="de-DE">
                <a:solidFill>
                  <a:prstClr val="black"/>
                </a:solidFill>
                <a:latin typeface="Calibri"/>
              </a:rPr>
              <a:t>Schnitt</a:t>
            </a:r>
          </a:p>
        </p:txBody>
      </p:sp>
      <p:sp>
        <p:nvSpPr>
          <p:cNvPr id="11" name="Rectangle 15">
            <a:extLst>
              <a:ext uri="{FF2B5EF4-FFF2-40B4-BE49-F238E27FC236}">
                <a16:creationId xmlns:a16="http://schemas.microsoft.com/office/drawing/2014/main" id="{A3EBC6E9-D287-4989-BF01-8DA2A8C08D54}"/>
              </a:ext>
            </a:extLst>
          </p:cNvPr>
          <p:cNvSpPr>
            <a:spLocks noChangeArrowheads="1"/>
          </p:cNvSpPr>
          <p:nvPr/>
        </p:nvSpPr>
        <p:spPr bwMode="auto">
          <a:xfrm>
            <a:off x="2465388" y="4837113"/>
            <a:ext cx="2593975" cy="10937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de-DE" altLang="de-DE">
                <a:solidFill>
                  <a:prstClr val="black"/>
                </a:solidFill>
                <a:latin typeface="Calibri"/>
              </a:rPr>
              <a:t>2</a:t>
            </a:r>
            <a:br>
              <a:rPr lang="de-DE" altLang="de-DE">
                <a:solidFill>
                  <a:prstClr val="black"/>
                </a:solidFill>
                <a:latin typeface="Calibri"/>
              </a:rPr>
            </a:br>
            <a:r>
              <a:rPr lang="de-DE" altLang="de-DE">
                <a:solidFill>
                  <a:prstClr val="black"/>
                </a:solidFill>
                <a:latin typeface="Calibri"/>
              </a:rPr>
              <a:t>LU/ha</a:t>
            </a:r>
          </a:p>
        </p:txBody>
      </p:sp>
      <p:sp>
        <p:nvSpPr>
          <p:cNvPr id="12" name="Freeform 16">
            <a:extLst>
              <a:ext uri="{FF2B5EF4-FFF2-40B4-BE49-F238E27FC236}">
                <a16:creationId xmlns:a16="http://schemas.microsoft.com/office/drawing/2014/main" id="{310EC82C-86A3-45D3-9168-D0A42CEDD6F1}"/>
              </a:ext>
            </a:extLst>
          </p:cNvPr>
          <p:cNvSpPr>
            <a:spLocks/>
          </p:cNvSpPr>
          <p:nvPr/>
        </p:nvSpPr>
        <p:spPr bwMode="auto">
          <a:xfrm>
            <a:off x="5186363" y="1450975"/>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13" name="Freeform 17">
            <a:extLst>
              <a:ext uri="{FF2B5EF4-FFF2-40B4-BE49-F238E27FC236}">
                <a16:creationId xmlns:a16="http://schemas.microsoft.com/office/drawing/2014/main" id="{46A4ED20-5BDF-4A49-802A-2CF8FC3E250C}"/>
              </a:ext>
            </a:extLst>
          </p:cNvPr>
          <p:cNvSpPr>
            <a:spLocks/>
          </p:cNvSpPr>
          <p:nvPr/>
        </p:nvSpPr>
        <p:spPr bwMode="auto">
          <a:xfrm>
            <a:off x="5192713" y="2641600"/>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14" name="Freeform 18">
            <a:extLst>
              <a:ext uri="{FF2B5EF4-FFF2-40B4-BE49-F238E27FC236}">
                <a16:creationId xmlns:a16="http://schemas.microsoft.com/office/drawing/2014/main" id="{93483F13-0A4C-4530-AB5F-99A33059C26C}"/>
              </a:ext>
            </a:extLst>
          </p:cNvPr>
          <p:cNvSpPr>
            <a:spLocks/>
          </p:cNvSpPr>
          <p:nvPr/>
        </p:nvSpPr>
        <p:spPr bwMode="auto">
          <a:xfrm>
            <a:off x="5199063" y="3832225"/>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15" name="Freeform 19">
            <a:extLst>
              <a:ext uri="{FF2B5EF4-FFF2-40B4-BE49-F238E27FC236}">
                <a16:creationId xmlns:a16="http://schemas.microsoft.com/office/drawing/2014/main" id="{3810A2FE-48E2-419E-B48E-755A7E1067E8}"/>
              </a:ext>
            </a:extLst>
          </p:cNvPr>
          <p:cNvSpPr>
            <a:spLocks/>
          </p:cNvSpPr>
          <p:nvPr/>
        </p:nvSpPr>
        <p:spPr bwMode="auto">
          <a:xfrm>
            <a:off x="5205413" y="5022850"/>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16" name="Text Box 20">
            <a:extLst>
              <a:ext uri="{FF2B5EF4-FFF2-40B4-BE49-F238E27FC236}">
                <a16:creationId xmlns:a16="http://schemas.microsoft.com/office/drawing/2014/main" id="{B97D88A1-B8FB-4558-B612-00DCAE0781DB}"/>
              </a:ext>
            </a:extLst>
          </p:cNvPr>
          <p:cNvSpPr txBox="1">
            <a:spLocks noChangeArrowheads="1"/>
          </p:cNvSpPr>
          <p:nvPr/>
        </p:nvSpPr>
        <p:spPr bwMode="auto">
          <a:xfrm>
            <a:off x="1016000" y="1543050"/>
            <a:ext cx="739305"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dirty="0">
                <a:solidFill>
                  <a:prstClr val="black"/>
                </a:solidFill>
                <a:latin typeface="Calibri"/>
              </a:rPr>
              <a:t>Frühling</a:t>
            </a:r>
          </a:p>
        </p:txBody>
      </p:sp>
      <p:sp>
        <p:nvSpPr>
          <p:cNvPr id="17" name="Text Box 21">
            <a:extLst>
              <a:ext uri="{FF2B5EF4-FFF2-40B4-BE49-F238E27FC236}">
                <a16:creationId xmlns:a16="http://schemas.microsoft.com/office/drawing/2014/main" id="{24E63F9D-62BD-4516-9D0E-C93D8776377B}"/>
              </a:ext>
            </a:extLst>
          </p:cNvPr>
          <p:cNvSpPr txBox="1">
            <a:spLocks noChangeArrowheads="1"/>
          </p:cNvSpPr>
          <p:nvPr/>
        </p:nvSpPr>
        <p:spPr bwMode="auto">
          <a:xfrm>
            <a:off x="1016000" y="3978275"/>
            <a:ext cx="981359"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a:solidFill>
                  <a:prstClr val="black"/>
                </a:solidFill>
                <a:latin typeface="Calibri"/>
              </a:rPr>
              <a:t>Sommer </a:t>
            </a:r>
          </a:p>
        </p:txBody>
      </p:sp>
      <p:sp>
        <p:nvSpPr>
          <p:cNvPr id="18" name="Text Box 22">
            <a:extLst>
              <a:ext uri="{FF2B5EF4-FFF2-40B4-BE49-F238E27FC236}">
                <a16:creationId xmlns:a16="http://schemas.microsoft.com/office/drawing/2014/main" id="{F1B37FCC-5EF2-4C3F-9483-7F1DDE8F5F75}"/>
              </a:ext>
            </a:extLst>
          </p:cNvPr>
          <p:cNvSpPr txBox="1">
            <a:spLocks noChangeArrowheads="1"/>
          </p:cNvSpPr>
          <p:nvPr/>
        </p:nvSpPr>
        <p:spPr bwMode="auto">
          <a:xfrm>
            <a:off x="1016000" y="5021263"/>
            <a:ext cx="1425775" cy="6155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dirty="0">
                <a:solidFill>
                  <a:prstClr val="black"/>
                </a:solidFill>
                <a:latin typeface="Calibri"/>
              </a:rPr>
              <a:t>Spätsommer/</a:t>
            </a:r>
            <a:br>
              <a:rPr lang="de-DE" altLang="de-DE" dirty="0">
                <a:solidFill>
                  <a:prstClr val="black"/>
                </a:solidFill>
                <a:latin typeface="Calibri"/>
              </a:rPr>
            </a:br>
            <a:r>
              <a:rPr lang="de-DE" altLang="de-DE" dirty="0">
                <a:solidFill>
                  <a:prstClr val="black"/>
                </a:solidFill>
                <a:latin typeface="Calibri"/>
              </a:rPr>
              <a:t>Herbst </a:t>
            </a:r>
          </a:p>
        </p:txBody>
      </p:sp>
      <p:sp>
        <p:nvSpPr>
          <p:cNvPr id="19" name="Oval 23">
            <a:extLst>
              <a:ext uri="{FF2B5EF4-FFF2-40B4-BE49-F238E27FC236}">
                <a16:creationId xmlns:a16="http://schemas.microsoft.com/office/drawing/2014/main" id="{1506B790-F841-4F58-8496-9D4EA7D90783}"/>
              </a:ext>
            </a:extLst>
          </p:cNvPr>
          <p:cNvSpPr>
            <a:spLocks noChangeArrowheads="1"/>
          </p:cNvSpPr>
          <p:nvPr/>
        </p:nvSpPr>
        <p:spPr bwMode="auto">
          <a:xfrm>
            <a:off x="5219700" y="171450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latin typeface="Calibri"/>
            </a:endParaRPr>
          </a:p>
        </p:txBody>
      </p:sp>
      <p:sp>
        <p:nvSpPr>
          <p:cNvPr id="20" name="Oval 24">
            <a:extLst>
              <a:ext uri="{FF2B5EF4-FFF2-40B4-BE49-F238E27FC236}">
                <a16:creationId xmlns:a16="http://schemas.microsoft.com/office/drawing/2014/main" id="{15E9F222-6CC2-4852-B153-98D464B683E9}"/>
              </a:ext>
            </a:extLst>
          </p:cNvPr>
          <p:cNvSpPr>
            <a:spLocks noChangeArrowheads="1"/>
          </p:cNvSpPr>
          <p:nvPr/>
        </p:nvSpPr>
        <p:spPr bwMode="auto">
          <a:xfrm>
            <a:off x="5564188" y="254476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latin typeface="Calibri"/>
            </a:endParaRPr>
          </a:p>
        </p:txBody>
      </p:sp>
      <p:sp>
        <p:nvSpPr>
          <p:cNvPr id="21" name="Oval 25">
            <a:extLst>
              <a:ext uri="{FF2B5EF4-FFF2-40B4-BE49-F238E27FC236}">
                <a16:creationId xmlns:a16="http://schemas.microsoft.com/office/drawing/2014/main" id="{EF0A77BA-B3B4-4489-BC2D-142EFAE1FD03}"/>
              </a:ext>
            </a:extLst>
          </p:cNvPr>
          <p:cNvSpPr>
            <a:spLocks noChangeArrowheads="1"/>
          </p:cNvSpPr>
          <p:nvPr/>
        </p:nvSpPr>
        <p:spPr bwMode="auto">
          <a:xfrm>
            <a:off x="6037263" y="3832225"/>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latin typeface="Calibri"/>
            </a:endParaRPr>
          </a:p>
        </p:txBody>
      </p:sp>
      <p:sp>
        <p:nvSpPr>
          <p:cNvPr id="22" name="Oval 26">
            <a:extLst>
              <a:ext uri="{FF2B5EF4-FFF2-40B4-BE49-F238E27FC236}">
                <a16:creationId xmlns:a16="http://schemas.microsoft.com/office/drawing/2014/main" id="{252AED57-131F-4B8B-9230-B6AF79EC84C2}"/>
              </a:ext>
            </a:extLst>
          </p:cNvPr>
          <p:cNvSpPr>
            <a:spLocks noChangeArrowheads="1"/>
          </p:cNvSpPr>
          <p:nvPr/>
        </p:nvSpPr>
        <p:spPr bwMode="auto">
          <a:xfrm>
            <a:off x="6553200" y="526256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latin typeface="Calibri"/>
            </a:endParaRPr>
          </a:p>
        </p:txBody>
      </p:sp>
      <p:sp>
        <p:nvSpPr>
          <p:cNvPr id="23" name="Text Box 27">
            <a:extLst>
              <a:ext uri="{FF2B5EF4-FFF2-40B4-BE49-F238E27FC236}">
                <a16:creationId xmlns:a16="http://schemas.microsoft.com/office/drawing/2014/main" id="{5E95998A-603C-4391-BCA6-FB5B78D12156}"/>
              </a:ext>
            </a:extLst>
          </p:cNvPr>
          <p:cNvSpPr txBox="1">
            <a:spLocks noChangeArrowheads="1"/>
          </p:cNvSpPr>
          <p:nvPr/>
        </p:nvSpPr>
        <p:spPr bwMode="auto">
          <a:xfrm>
            <a:off x="587918" y="2717204"/>
            <a:ext cx="1837522" cy="6155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dirty="0">
                <a:solidFill>
                  <a:prstClr val="black"/>
                </a:solidFill>
                <a:latin typeface="Calibri"/>
              </a:rPr>
              <a:t>2 Wochen</a:t>
            </a:r>
          </a:p>
          <a:p>
            <a:pPr>
              <a:spcBef>
                <a:spcPct val="0"/>
              </a:spcBef>
              <a:buFontTx/>
              <a:buNone/>
              <a:defRPr/>
            </a:pPr>
            <a:r>
              <a:rPr lang="de-DE" altLang="de-DE" dirty="0" smtClean="0">
                <a:solidFill>
                  <a:prstClr val="black"/>
                </a:solidFill>
                <a:latin typeface="Calibri"/>
              </a:rPr>
              <a:t>Vor dem 1. Schnitt </a:t>
            </a:r>
            <a:endParaRPr lang="de-DE" altLang="de-DE" dirty="0">
              <a:solidFill>
                <a:prstClr val="black"/>
              </a:solidFill>
              <a:latin typeface="Calibri"/>
            </a:endParaRPr>
          </a:p>
        </p:txBody>
      </p:sp>
      <p:sp>
        <p:nvSpPr>
          <p:cNvPr id="24" name="Line 28">
            <a:extLst>
              <a:ext uri="{FF2B5EF4-FFF2-40B4-BE49-F238E27FC236}">
                <a16:creationId xmlns:a16="http://schemas.microsoft.com/office/drawing/2014/main" id="{5CD21014-2742-4AA2-A936-7E949562700E}"/>
              </a:ext>
            </a:extLst>
          </p:cNvPr>
          <p:cNvSpPr>
            <a:spLocks noChangeShapeType="1"/>
          </p:cNvSpPr>
          <p:nvPr/>
        </p:nvSpPr>
        <p:spPr bwMode="auto">
          <a:xfrm>
            <a:off x="5448300" y="1182834"/>
            <a:ext cx="1095375" cy="0"/>
          </a:xfrm>
          <a:prstGeom prst="line">
            <a:avLst/>
          </a:prstGeom>
          <a:noFill/>
          <a:ln w="254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25" name="Text Box 29">
            <a:extLst>
              <a:ext uri="{FF2B5EF4-FFF2-40B4-BE49-F238E27FC236}">
                <a16:creationId xmlns:a16="http://schemas.microsoft.com/office/drawing/2014/main" id="{52E18E7C-CE54-4A4A-80D5-42BAE23294B6}"/>
              </a:ext>
            </a:extLst>
          </p:cNvPr>
          <p:cNvSpPr txBox="1">
            <a:spLocks noChangeArrowheads="1"/>
          </p:cNvSpPr>
          <p:nvPr/>
        </p:nvSpPr>
        <p:spPr bwMode="auto">
          <a:xfrm>
            <a:off x="6553200" y="998684"/>
            <a:ext cx="2347630"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a:solidFill>
                  <a:prstClr val="black"/>
                </a:solidFill>
                <a:latin typeface="Calibri"/>
              </a:rPr>
              <a:t>Wachstumsrate (kg/ha/Tag)</a:t>
            </a:r>
          </a:p>
        </p:txBody>
      </p:sp>
      <p:sp>
        <p:nvSpPr>
          <p:cNvPr id="26" name="Text Box 30">
            <a:extLst>
              <a:ext uri="{FF2B5EF4-FFF2-40B4-BE49-F238E27FC236}">
                <a16:creationId xmlns:a16="http://schemas.microsoft.com/office/drawing/2014/main" id="{65666108-019B-4899-A8BB-E87608E14A30}"/>
              </a:ext>
            </a:extLst>
          </p:cNvPr>
          <p:cNvSpPr txBox="1">
            <a:spLocks noChangeArrowheads="1"/>
          </p:cNvSpPr>
          <p:nvPr/>
        </p:nvSpPr>
        <p:spPr bwMode="auto">
          <a:xfrm>
            <a:off x="966788" y="850900"/>
            <a:ext cx="824265"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b="1">
                <a:solidFill>
                  <a:prstClr val="black"/>
                </a:solidFill>
                <a:latin typeface="Calibri"/>
              </a:rPr>
              <a:t>Saison</a:t>
            </a:r>
          </a:p>
        </p:txBody>
      </p:sp>
      <p:sp>
        <p:nvSpPr>
          <p:cNvPr id="27" name="Text Box 5">
            <a:extLst>
              <a:ext uri="{FF2B5EF4-FFF2-40B4-BE49-F238E27FC236}">
                <a16:creationId xmlns:a16="http://schemas.microsoft.com/office/drawing/2014/main" id="{0B7ACDA6-F2F4-4FBB-A2C9-B9BD479FC1BD}"/>
              </a:ext>
            </a:extLst>
          </p:cNvPr>
          <p:cNvSpPr txBox="1">
            <a:spLocks noChangeArrowheads="1"/>
          </p:cNvSpPr>
          <p:nvPr/>
        </p:nvSpPr>
        <p:spPr bwMode="auto">
          <a:xfrm>
            <a:off x="453668" y="6365913"/>
            <a:ext cx="3500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400" dirty="0">
                <a:solidFill>
                  <a:prstClr val="black"/>
                </a:solidFill>
                <a:latin typeface="Tahoma" panose="020B0604030504040204" pitchFamily="34" charset="0"/>
              </a:rPr>
              <a:t>Quelle: </a:t>
            </a:r>
            <a:r>
              <a:rPr lang="en-GB" altLang="en-US" sz="1400" dirty="0" err="1">
                <a:solidFill>
                  <a:prstClr val="black"/>
                </a:solidFill>
                <a:latin typeface="Tahoma" panose="020B0604030504040204" pitchFamily="34" charset="0"/>
              </a:rPr>
              <a:t>Steinwidder</a:t>
            </a:r>
            <a:r>
              <a:rPr lang="en-GB" altLang="en-US" sz="1400" dirty="0">
                <a:solidFill>
                  <a:prstClr val="black"/>
                </a:solidFill>
                <a:latin typeface="Tahoma" panose="020B0604030504040204" pitchFamily="34" charset="0"/>
              </a:rPr>
              <a:t> und </a:t>
            </a:r>
            <a:r>
              <a:rPr lang="en-GB" altLang="en-US" sz="1400" dirty="0" err="1">
                <a:solidFill>
                  <a:prstClr val="black"/>
                </a:solidFill>
                <a:latin typeface="Tahoma" panose="020B0604030504040204" pitchFamily="34" charset="0"/>
              </a:rPr>
              <a:t>Starz</a:t>
            </a:r>
            <a:r>
              <a:rPr lang="en-GB" altLang="en-US" sz="1400" dirty="0">
                <a:solidFill>
                  <a:prstClr val="black"/>
                </a:solidFill>
                <a:latin typeface="Tahoma" panose="020B0604030504040204" pitchFamily="34" charset="0"/>
              </a:rPr>
              <a:t> 2015, mod.</a:t>
            </a:r>
          </a:p>
        </p:txBody>
      </p:sp>
    </p:spTree>
    <p:extLst>
      <p:ext uri="{BB962C8B-B14F-4D97-AF65-F5344CB8AC3E}">
        <p14:creationId xmlns:p14="http://schemas.microsoft.com/office/powerpoint/2010/main" val="1043688928"/>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proteinyield_utilisation_systems1">
            <a:extLst>
              <a:ext uri="{FF2B5EF4-FFF2-40B4-BE49-F238E27FC236}">
                <a16:creationId xmlns:a16="http://schemas.microsoft.com/office/drawing/2014/main" id="{BB024C96-0EE0-412A-8A6A-AFDD2EA8FF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2308" y="1169547"/>
            <a:ext cx="3767337" cy="45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Weidemethoden: </a:t>
            </a:r>
            <a:r>
              <a:rPr lang="en-US" b="1" dirty="0" err="1" smtClean="0">
                <a:solidFill>
                  <a:prstClr val="black"/>
                </a:solidFill>
              </a:rPr>
              <a:t>Kurzrasenweide</a:t>
            </a:r>
            <a:endParaRPr lang="en-US" b="1" dirty="0">
              <a:solidFill>
                <a:prstClr val="black"/>
              </a:solidFill>
            </a:endParaRPr>
          </a:p>
        </p:txBody>
      </p:sp>
      <p:pic>
        <p:nvPicPr>
          <p:cNvPr id="5" name="Picture 6" descr="yield_utilisation_systems1">
            <a:extLst>
              <a:ext uri="{FF2B5EF4-FFF2-40B4-BE49-F238E27FC236}">
                <a16:creationId xmlns:a16="http://schemas.microsoft.com/office/drawing/2014/main" id="{2E673FC5-42CC-4508-93B4-F5EAD98AAB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2336"/>
          <a:stretch>
            <a:fillRect/>
          </a:stretch>
        </p:blipFill>
        <p:spPr bwMode="auto">
          <a:xfrm>
            <a:off x="151333" y="1151231"/>
            <a:ext cx="4852206" cy="452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4D870B18-9C78-45F4-B9FA-4433959F2D0F}"/>
              </a:ext>
            </a:extLst>
          </p:cNvPr>
          <p:cNvSpPr txBox="1">
            <a:spLocks noChangeArrowheads="1"/>
          </p:cNvSpPr>
          <p:nvPr/>
        </p:nvSpPr>
        <p:spPr bwMode="auto">
          <a:xfrm>
            <a:off x="0" y="5675313"/>
            <a:ext cx="9143999"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de-DE" sz="1600" dirty="0">
                <a:solidFill>
                  <a:prstClr val="black"/>
                </a:solidFill>
                <a:latin typeface="Calibri"/>
              </a:rPr>
              <a:t>Die Literaturwerte der Erträge </a:t>
            </a:r>
            <a:r>
              <a:rPr lang="en-GB" altLang="de-DE" sz="1600" dirty="0" err="1">
                <a:solidFill>
                  <a:prstClr val="black"/>
                </a:solidFill>
                <a:latin typeface="Calibri"/>
              </a:rPr>
              <a:t>wurden</a:t>
            </a:r>
            <a:r>
              <a:rPr lang="en-GB" altLang="de-DE" sz="1600" dirty="0">
                <a:solidFill>
                  <a:prstClr val="black"/>
                </a:solidFill>
                <a:latin typeface="Calibri"/>
              </a:rPr>
              <a:t> </a:t>
            </a:r>
            <a:r>
              <a:rPr lang="en-GB" altLang="de-DE" sz="1600" dirty="0" err="1" smtClean="0">
                <a:solidFill>
                  <a:prstClr val="black"/>
                </a:solidFill>
                <a:latin typeface="Calibri"/>
              </a:rPr>
              <a:t>verwendet</a:t>
            </a:r>
            <a:r>
              <a:rPr lang="en-GB" altLang="de-DE" sz="1600" dirty="0">
                <a:solidFill>
                  <a:prstClr val="black"/>
                </a:solidFill>
                <a:latin typeface="Calibri"/>
              </a:rPr>
              <a:t>, unter der Annahme, dass die Ernte- und Fütterungsverluste 20% des Gesamtertrags ausmachen und der erste Schnitt 37% der jährlichen Ernte ausmacht.</a:t>
            </a:r>
          </a:p>
        </p:txBody>
      </p:sp>
      <p:sp>
        <p:nvSpPr>
          <p:cNvPr id="9" name="Text Box 5">
            <a:extLst>
              <a:ext uri="{FF2B5EF4-FFF2-40B4-BE49-F238E27FC236}">
                <a16:creationId xmlns:a16="http://schemas.microsoft.com/office/drawing/2014/main" id="{78C94CD9-A7F7-40FB-BFE5-2B6C01B15B54}"/>
              </a:ext>
            </a:extLst>
          </p:cNvPr>
          <p:cNvSpPr txBox="1">
            <a:spLocks noChangeArrowheads="1"/>
          </p:cNvSpPr>
          <p:nvPr/>
        </p:nvSpPr>
        <p:spPr bwMode="auto">
          <a:xfrm>
            <a:off x="151333" y="6384315"/>
            <a:ext cx="3636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400" dirty="0">
                <a:solidFill>
                  <a:prstClr val="black"/>
                </a:solidFill>
                <a:latin typeface="Tahoma" panose="020B0604030504040204" pitchFamily="34" charset="0"/>
              </a:rPr>
              <a:t>Quelle: </a:t>
            </a:r>
            <a:r>
              <a:rPr lang="en-GB" altLang="en-US" sz="1400" dirty="0" err="1">
                <a:solidFill>
                  <a:prstClr val="black"/>
                </a:solidFill>
                <a:latin typeface="Tahoma" panose="020B0604030504040204" pitchFamily="34" charset="0"/>
              </a:rPr>
              <a:t>Steinwidder</a:t>
            </a:r>
            <a:r>
              <a:rPr lang="en-GB" altLang="en-US" sz="1400" dirty="0">
                <a:solidFill>
                  <a:prstClr val="black"/>
                </a:solidFill>
                <a:latin typeface="Tahoma" panose="020B0604030504040204" pitchFamily="34" charset="0"/>
              </a:rPr>
              <a:t> und </a:t>
            </a:r>
            <a:r>
              <a:rPr lang="en-GB" altLang="en-US" sz="1400" dirty="0" err="1">
                <a:solidFill>
                  <a:prstClr val="black"/>
                </a:solidFill>
                <a:latin typeface="Tahoma" panose="020B0604030504040204" pitchFamily="34" charset="0"/>
              </a:rPr>
              <a:t>Starz</a:t>
            </a:r>
            <a:r>
              <a:rPr lang="en-GB" altLang="en-US" sz="1400" dirty="0">
                <a:solidFill>
                  <a:prstClr val="black"/>
                </a:solidFill>
                <a:latin typeface="Tahoma" panose="020B0604030504040204" pitchFamily="34" charset="0"/>
              </a:rPr>
              <a:t>, 2015 (mod.)</a:t>
            </a:r>
          </a:p>
        </p:txBody>
      </p:sp>
    </p:spTree>
    <p:extLst>
      <p:ext uri="{BB962C8B-B14F-4D97-AF65-F5344CB8AC3E}">
        <p14:creationId xmlns:p14="http://schemas.microsoft.com/office/powerpoint/2010/main" val="3206082853"/>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sz="2000" b="1" dirty="0">
                <a:solidFill>
                  <a:prstClr val="black"/>
                </a:solidFill>
              </a:rPr>
              <a:t>Methoden der Beweidung: </a:t>
            </a:r>
            <a:r>
              <a:rPr lang="en-US" sz="2000" b="1" dirty="0" err="1" smtClean="0">
                <a:solidFill>
                  <a:prstClr val="black"/>
                </a:solidFill>
              </a:rPr>
              <a:t>Rotationsweide</a:t>
            </a:r>
            <a:r>
              <a:rPr lang="en-US" sz="2000" b="1" dirty="0" smtClean="0">
                <a:solidFill>
                  <a:prstClr val="black"/>
                </a:solidFill>
              </a:rPr>
              <a:t>/</a:t>
            </a:r>
            <a:r>
              <a:rPr lang="en-US" sz="2000" b="1" dirty="0" err="1" smtClean="0">
                <a:solidFill>
                  <a:prstClr val="black"/>
                </a:solidFill>
              </a:rPr>
              <a:t>Umtriebsweide</a:t>
            </a:r>
            <a:endParaRPr lang="en-US" sz="2000" b="1" dirty="0">
              <a:solidFill>
                <a:prstClr val="black"/>
              </a:solidFill>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052736"/>
            <a:ext cx="8218488" cy="4632515"/>
          </a:xfrm>
        </p:spPr>
        <p:txBody>
          <a:bodyPr/>
          <a:lstStyle/>
          <a:p>
            <a:r>
              <a:rPr lang="en-US" sz="1600" dirty="0" err="1" smtClean="0"/>
              <a:t>Rotationsweide</a:t>
            </a:r>
            <a:r>
              <a:rPr lang="en-US" sz="1600" dirty="0" smtClean="0"/>
              <a:t>: Die </a:t>
            </a:r>
            <a:r>
              <a:rPr lang="en-US" sz="1600" dirty="0" err="1" smtClean="0"/>
              <a:t>gesamte</a:t>
            </a:r>
            <a:r>
              <a:rPr lang="en-US" sz="1600" dirty="0" smtClean="0"/>
              <a:t> </a:t>
            </a:r>
            <a:r>
              <a:rPr lang="en-US" sz="1600" dirty="0" err="1" smtClean="0"/>
              <a:t>Fläche</a:t>
            </a:r>
            <a:r>
              <a:rPr lang="en-US" sz="1600" dirty="0" smtClean="0"/>
              <a:t> in </a:t>
            </a:r>
            <a:r>
              <a:rPr lang="en-US" sz="1600" dirty="0" err="1" smtClean="0"/>
              <a:t>mehrer</a:t>
            </a:r>
            <a:r>
              <a:rPr lang="en-US" sz="1600" dirty="0" smtClean="0"/>
              <a:t> Paddocks </a:t>
            </a:r>
            <a:r>
              <a:rPr lang="en-US" sz="1600" dirty="0" err="1" smtClean="0"/>
              <a:t>unterteilt</a:t>
            </a:r>
            <a:r>
              <a:rPr lang="en-US" sz="1600" dirty="0"/>
              <a:t>, die nacheinander abgegrast werden, wobei jeder Nutzung eine Ruhezeit folgt. Die Gesamtweidezeit zuzüglich der Ruhezeit wird als Rotationszyklus bezeichnet.</a:t>
            </a:r>
          </a:p>
          <a:p>
            <a:r>
              <a:rPr lang="en-US" sz="1600" dirty="0"/>
              <a:t>Die Weiden werden in der Regel für 2-6 Tage bei Milchvieh und für 7-10 Tage </a:t>
            </a:r>
            <a:r>
              <a:rPr lang="en-US" sz="1600" dirty="0" err="1"/>
              <a:t>bei</a:t>
            </a:r>
            <a:r>
              <a:rPr lang="en-US" sz="1600" dirty="0"/>
              <a:t> </a:t>
            </a:r>
            <a:r>
              <a:rPr lang="en-US" sz="1600" dirty="0" err="1" smtClean="0"/>
              <a:t>Rindvieh</a:t>
            </a:r>
            <a:r>
              <a:rPr lang="en-US" sz="1600" dirty="0" smtClean="0"/>
              <a:t>, </a:t>
            </a:r>
            <a:r>
              <a:rPr lang="en-US" sz="1600" dirty="0"/>
              <a:t>Mutterkühen, </a:t>
            </a:r>
            <a:r>
              <a:rPr lang="en-US" sz="1600" dirty="0" err="1" smtClean="0"/>
              <a:t>Pferden</a:t>
            </a:r>
            <a:r>
              <a:rPr lang="en-US" sz="1600" dirty="0" smtClean="0"/>
              <a:t> und </a:t>
            </a:r>
            <a:r>
              <a:rPr lang="en-US" sz="1600" dirty="0"/>
              <a:t>Schafen geweidet.</a:t>
            </a:r>
          </a:p>
          <a:p>
            <a:r>
              <a:rPr lang="en-US" sz="1600" dirty="0" err="1" smtClean="0"/>
              <a:t>Tiere</a:t>
            </a:r>
            <a:r>
              <a:rPr lang="en-US" sz="1600" dirty="0" smtClean="0"/>
              <a:t> </a:t>
            </a:r>
            <a:r>
              <a:rPr lang="en-US" sz="1600" dirty="0" err="1" smtClean="0"/>
              <a:t>werden</a:t>
            </a:r>
            <a:r>
              <a:rPr lang="en-US" sz="1600" dirty="0" smtClean="0"/>
              <a:t> </a:t>
            </a:r>
            <a:r>
              <a:rPr lang="en-US" sz="1600" dirty="0" err="1" smtClean="0"/>
              <a:t>umgetrieben</a:t>
            </a:r>
            <a:r>
              <a:rPr lang="en-US" sz="1600" dirty="0" smtClean="0"/>
              <a:t>, </a:t>
            </a:r>
            <a:r>
              <a:rPr lang="en-US" sz="1600" dirty="0" err="1" smtClean="0"/>
              <a:t>wenn</a:t>
            </a:r>
            <a:r>
              <a:rPr lang="en-US" sz="1600" dirty="0" smtClean="0"/>
              <a:t> </a:t>
            </a:r>
            <a:r>
              <a:rPr lang="en-US" sz="1600" dirty="0" err="1" smtClean="0"/>
              <a:t>eine</a:t>
            </a:r>
            <a:r>
              <a:rPr lang="en-US" sz="1600" dirty="0" smtClean="0"/>
              <a:t> </a:t>
            </a:r>
            <a:r>
              <a:rPr lang="en-US" sz="1600" dirty="0" err="1" smtClean="0"/>
              <a:t>Narbenhöhe</a:t>
            </a:r>
            <a:r>
              <a:rPr lang="en-US" sz="1600" dirty="0" smtClean="0"/>
              <a:t> von </a:t>
            </a:r>
            <a:r>
              <a:rPr lang="en-US" sz="1600" dirty="0"/>
              <a:t>4-5 cm </a:t>
            </a:r>
            <a:r>
              <a:rPr lang="en-US" sz="1600" dirty="0" err="1" smtClean="0"/>
              <a:t>erreicht</a:t>
            </a:r>
            <a:r>
              <a:rPr lang="en-US" sz="1600" dirty="0" smtClean="0"/>
              <a:t> </a:t>
            </a:r>
            <a:r>
              <a:rPr lang="en-US" sz="1600" dirty="0" err="1" smtClean="0"/>
              <a:t>ist</a:t>
            </a:r>
            <a:r>
              <a:rPr lang="en-US" sz="1600" dirty="0" smtClean="0"/>
              <a:t>.</a:t>
            </a:r>
            <a:endParaRPr lang="en-US" sz="1600" dirty="0"/>
          </a:p>
          <a:p>
            <a:r>
              <a:rPr lang="en-US" sz="1600" dirty="0"/>
              <a:t>Die Leistung der einzelnen Tiere ist höher als </a:t>
            </a:r>
            <a:r>
              <a:rPr lang="en-US" sz="1600" dirty="0" err="1"/>
              <a:t>bei</a:t>
            </a:r>
            <a:r>
              <a:rPr lang="en-US" sz="1600" dirty="0"/>
              <a:t> </a:t>
            </a:r>
            <a:r>
              <a:rPr lang="en-US" sz="1600" dirty="0" err="1" smtClean="0"/>
              <a:t>Dauerweide</a:t>
            </a:r>
            <a:r>
              <a:rPr lang="en-US" sz="1600" dirty="0" smtClean="0"/>
              <a:t>.</a:t>
            </a:r>
            <a:endParaRPr lang="en-US" sz="1600" dirty="0"/>
          </a:p>
          <a:p>
            <a:r>
              <a:rPr lang="en-US" sz="1600" dirty="0"/>
              <a:t>Eine gewisse Flexibilität im Management ist erforderlich, um auf Unterbesatz im </a:t>
            </a:r>
            <a:r>
              <a:rPr lang="en-US" sz="1600" dirty="0" err="1"/>
              <a:t>Frühjahr</a:t>
            </a:r>
            <a:r>
              <a:rPr lang="en-US" sz="1600" dirty="0"/>
              <a:t> </a:t>
            </a:r>
            <a:r>
              <a:rPr lang="en-US" sz="1600" dirty="0" smtClean="0"/>
              <a:t>und </a:t>
            </a:r>
            <a:r>
              <a:rPr lang="en-US" sz="1600" dirty="0"/>
              <a:t>Überbesatz in der </a:t>
            </a:r>
            <a:r>
              <a:rPr lang="en-US" sz="1600" dirty="0" smtClean="0"/>
              <a:t>2. </a:t>
            </a:r>
            <a:r>
              <a:rPr lang="en-US" sz="1600" dirty="0" err="1" smtClean="0"/>
              <a:t>Jahreshälfte</a:t>
            </a:r>
            <a:r>
              <a:rPr lang="en-US" sz="1600" dirty="0" smtClean="0"/>
              <a:t> (</a:t>
            </a:r>
            <a:r>
              <a:rPr lang="en-US" sz="1600" dirty="0"/>
              <a:t>→ schlechte Tierleistung) zu reagieren. Zu den Maßnahmen gehören das </a:t>
            </a:r>
            <a:r>
              <a:rPr lang="en-US" sz="1600" dirty="0" err="1" smtClean="0"/>
              <a:t>regelmäßige</a:t>
            </a:r>
            <a:r>
              <a:rPr lang="en-US" sz="1600" dirty="0" smtClean="0"/>
              <a:t> </a:t>
            </a:r>
            <a:r>
              <a:rPr lang="en-US" sz="1600" dirty="0" err="1" smtClean="0"/>
              <a:t>Ernten</a:t>
            </a:r>
            <a:r>
              <a:rPr lang="en-US" sz="1600" dirty="0" smtClean="0"/>
              <a:t> von </a:t>
            </a:r>
            <a:r>
              <a:rPr lang="en-US" sz="1600" dirty="0" err="1" smtClean="0"/>
              <a:t>Winterfutter</a:t>
            </a:r>
            <a:r>
              <a:rPr lang="en-US" sz="1600" dirty="0" smtClean="0"/>
              <a:t> </a:t>
            </a:r>
            <a:r>
              <a:rPr lang="en-US" sz="1600" dirty="0" err="1" smtClean="0"/>
              <a:t>bei</a:t>
            </a:r>
            <a:r>
              <a:rPr lang="en-US" sz="1600" dirty="0" smtClean="0"/>
              <a:t> </a:t>
            </a:r>
            <a:r>
              <a:rPr lang="en-US" sz="1600" dirty="0" err="1" smtClean="0"/>
              <a:t>Futterüberschuss</a:t>
            </a:r>
            <a:r>
              <a:rPr lang="en-US" sz="1600" dirty="0" smtClean="0"/>
              <a:t> (</a:t>
            </a:r>
            <a:r>
              <a:rPr lang="en-US" sz="1600" dirty="0"/>
              <a:t>Beschleunigung der Rotation mit weggelassenen Paddocks für Schnitt und Erhaltung) oder das Weiden von Jungrindern auf den Paddocks im ersten Teil der Saison und deren anschließende Verbringung auf die Sommerweiden; eine Pufferfütterung kann erforderlich sein, wenn das angebotene Futter nicht ausreicht (z.B. Trockenperioden).</a:t>
            </a:r>
          </a:p>
          <a:p>
            <a:r>
              <a:rPr lang="en-US" sz="1600" dirty="0"/>
              <a:t>Das Management (→ Grasbudgetierung, Verlegung von Tieren in ein </a:t>
            </a:r>
            <a:r>
              <a:rPr lang="en-US" sz="1600" dirty="0" err="1"/>
              <a:t>neues</a:t>
            </a:r>
            <a:r>
              <a:rPr lang="en-US" sz="1600" dirty="0"/>
              <a:t> </a:t>
            </a:r>
            <a:r>
              <a:rPr lang="en-US" sz="1600" dirty="0" smtClean="0"/>
              <a:t>Paddock, </a:t>
            </a:r>
            <a:r>
              <a:rPr lang="en-US" sz="1600" dirty="0"/>
              <a:t>bewegliche Zäune) und der </a:t>
            </a:r>
            <a:r>
              <a:rPr lang="en-US" sz="1600" dirty="0" err="1"/>
              <a:t>Kapitaleinsatz</a:t>
            </a:r>
            <a:r>
              <a:rPr lang="en-US" sz="1600" dirty="0"/>
              <a:t> </a:t>
            </a:r>
            <a:r>
              <a:rPr lang="en-US" sz="1600" dirty="0" smtClean="0"/>
              <a:t>(</a:t>
            </a:r>
            <a:r>
              <a:rPr lang="en-US" sz="1600" dirty="0"/>
              <a:t>→ Zäune, Wege, Wasserleitungen) kann hoch sein.</a:t>
            </a:r>
          </a:p>
          <a:p>
            <a:endParaRPr lang="de-DE" sz="1600" dirty="0"/>
          </a:p>
        </p:txBody>
      </p:sp>
      <p:sp>
        <p:nvSpPr>
          <p:cNvPr id="5" name="Text Box 5">
            <a:extLst>
              <a:ext uri="{FF2B5EF4-FFF2-40B4-BE49-F238E27FC236}">
                <a16:creationId xmlns:a16="http://schemas.microsoft.com/office/drawing/2014/main" id="{4BA892F4-1E3A-45CB-B157-97B76954AE04}"/>
              </a:ext>
            </a:extLst>
          </p:cNvPr>
          <p:cNvSpPr txBox="1">
            <a:spLocks noChangeArrowheads="1"/>
          </p:cNvSpPr>
          <p:nvPr/>
        </p:nvSpPr>
        <p:spPr bwMode="auto">
          <a:xfrm>
            <a:off x="107504" y="6337593"/>
            <a:ext cx="72728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dirty="0">
                <a:solidFill>
                  <a:prstClr val="black"/>
                </a:solidFill>
                <a:latin typeface="Tahoma" panose="020B0604030504040204" pitchFamily="34" charset="0"/>
              </a:rPr>
              <a:t>Quelle: Frame &amp; Laidlaw 2014; Buchgraber </a:t>
            </a:r>
            <a:r>
              <a:rPr lang="de-DE" altLang="en-US" sz="1400" dirty="0" err="1">
                <a:solidFill>
                  <a:prstClr val="black"/>
                </a:solidFill>
                <a:latin typeface="Tahoma" panose="020B0604030504040204" pitchFamily="34" charset="0"/>
              </a:rPr>
              <a:t>&amp; Gindl</a:t>
            </a:r>
            <a:r>
              <a:rPr lang="de-DE" altLang="en-US" sz="1400" dirty="0">
                <a:solidFill>
                  <a:prstClr val="black"/>
                </a:solidFill>
                <a:latin typeface="Tahoma" panose="020B0604030504040204" pitchFamily="34" charset="0"/>
              </a:rPr>
              <a:t> 2001;</a:t>
            </a:r>
            <a:br>
              <a:rPr lang="de-DE" altLang="en-US" sz="1400" dirty="0">
                <a:solidFill>
                  <a:prstClr val="black"/>
                </a:solidFill>
                <a:latin typeface="Tahoma" panose="020B0604030504040204" pitchFamily="34" charset="0"/>
              </a:rPr>
            </a:br>
            <a:r>
              <a:rPr lang="de-DE" altLang="en-US" sz="1400" dirty="0" err="1">
                <a:solidFill>
                  <a:prstClr val="black"/>
                </a:solidFill>
                <a:latin typeface="Tahoma" panose="020B0604030504040204" pitchFamily="34" charset="0"/>
              </a:rPr>
              <a:t>Ziliotto</a:t>
            </a:r>
            <a:r>
              <a:rPr lang="de-DE" altLang="en-US" sz="1400" dirty="0">
                <a:solidFill>
                  <a:prstClr val="black"/>
                </a:solidFill>
                <a:latin typeface="Tahoma" panose="020B0604030504040204" pitchFamily="34" charset="0"/>
              </a:rPr>
              <a:t> et al. 2004</a:t>
            </a:r>
          </a:p>
        </p:txBody>
      </p:sp>
    </p:spTree>
    <p:extLst>
      <p:ext uri="{BB962C8B-B14F-4D97-AF65-F5344CB8AC3E}">
        <p14:creationId xmlns:p14="http://schemas.microsoft.com/office/powerpoint/2010/main" val="1867885255"/>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sz="2000" b="1" dirty="0">
                <a:solidFill>
                  <a:prstClr val="black"/>
                </a:solidFill>
              </a:rPr>
              <a:t>Anzahl der Paddocks je nach Anforderung</a:t>
            </a:r>
            <a:br>
              <a:rPr lang="en-US" sz="2000" b="1" dirty="0">
                <a:solidFill>
                  <a:prstClr val="black"/>
                </a:solidFill>
              </a:rPr>
            </a:br>
            <a:r>
              <a:rPr lang="en-US" sz="2000" b="1" dirty="0">
                <a:solidFill>
                  <a:prstClr val="black"/>
                </a:solidFill>
              </a:rPr>
              <a:t>auf die Weidezeit (Tage/Paddock) </a:t>
            </a:r>
          </a:p>
        </p:txBody>
      </p:sp>
      <p:graphicFrame>
        <p:nvGraphicFramePr>
          <p:cNvPr id="5" name="Group 109">
            <a:extLst>
              <a:ext uri="{FF2B5EF4-FFF2-40B4-BE49-F238E27FC236}">
                <a16:creationId xmlns:a16="http://schemas.microsoft.com/office/drawing/2014/main" id="{B04137AC-C494-48C0-B855-532DC6689C7B}"/>
              </a:ext>
            </a:extLst>
          </p:cNvPr>
          <p:cNvGraphicFramePr>
            <a:graphicFrameLocks noGrp="1"/>
          </p:cNvGraphicFramePr>
          <p:nvPr>
            <p:extLst/>
          </p:nvPr>
        </p:nvGraphicFramePr>
        <p:xfrm>
          <a:off x="1049338" y="1196752"/>
          <a:ext cx="6816725" cy="1611312"/>
        </p:xfrm>
        <a:graphic>
          <a:graphicData uri="http://schemas.openxmlformats.org/drawingml/2006/table">
            <a:tbl>
              <a:tblPr/>
              <a:tblGrid>
                <a:gridCol w="2398712">
                  <a:extLst>
                    <a:ext uri="{9D8B030D-6E8A-4147-A177-3AD203B41FA5}">
                      <a16:colId xmlns:a16="http://schemas.microsoft.com/office/drawing/2014/main" val="2056230167"/>
                    </a:ext>
                  </a:extLst>
                </a:gridCol>
                <a:gridCol w="1566863">
                  <a:extLst>
                    <a:ext uri="{9D8B030D-6E8A-4147-A177-3AD203B41FA5}">
                      <a16:colId xmlns:a16="http://schemas.microsoft.com/office/drawing/2014/main" val="4124881800"/>
                    </a:ext>
                  </a:extLst>
                </a:gridCol>
                <a:gridCol w="1519237">
                  <a:extLst>
                    <a:ext uri="{9D8B030D-6E8A-4147-A177-3AD203B41FA5}">
                      <a16:colId xmlns:a16="http://schemas.microsoft.com/office/drawing/2014/main" val="3958026033"/>
                    </a:ext>
                  </a:extLst>
                </a:gridCol>
                <a:gridCol w="1331913">
                  <a:extLst>
                    <a:ext uri="{9D8B030D-6E8A-4147-A177-3AD203B41FA5}">
                      <a16:colId xmlns:a16="http://schemas.microsoft.com/office/drawing/2014/main" val="1847079314"/>
                    </a:ext>
                  </a:extLst>
                </a:gridCol>
              </a:tblGrid>
              <a:tr h="415974">
                <a:tc rowSpan="2">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Phase</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Weidezeit (Tage/Paddock)</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05433553"/>
                  </a:ext>
                </a:extLst>
              </a:tr>
              <a:tr h="398446">
                <a:tc vMerge="1">
                  <a:txBody>
                    <a:bodyPr/>
                    <a:lstStyle/>
                    <a:p>
                      <a:endParaRPr lang="de-DE"/>
                    </a:p>
                  </a:txBody>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50756812"/>
                  </a:ext>
                </a:extLst>
              </a:tr>
              <a:tr h="398446">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Hauptwachstum</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6-9 </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3-5</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2-3</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1938500"/>
                  </a:ext>
                </a:extLst>
              </a:tr>
              <a:tr h="398446">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Spätsommer</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12-16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5-6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3-5</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21727868"/>
                  </a:ext>
                </a:extLst>
              </a:tr>
            </a:tbl>
          </a:graphicData>
        </a:graphic>
      </p:graphicFrame>
      <p:sp>
        <p:nvSpPr>
          <p:cNvPr id="6" name="Titel 1">
            <a:extLst>
              <a:ext uri="{FF2B5EF4-FFF2-40B4-BE49-F238E27FC236}">
                <a16:creationId xmlns:a16="http://schemas.microsoft.com/office/drawing/2014/main" id="{92C7D6CC-FDA2-4420-879E-D9520DDB0AEC}"/>
              </a:ext>
            </a:extLst>
          </p:cNvPr>
          <p:cNvSpPr txBox="1">
            <a:spLocks/>
          </p:cNvSpPr>
          <p:nvPr/>
        </p:nvSpPr>
        <p:spPr>
          <a:xfrm>
            <a:off x="611560" y="2852936"/>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dirty="0">
                <a:solidFill>
                  <a:prstClr val="black"/>
                </a:solidFill>
              </a:rPr>
              <a:t>Größe des </a:t>
            </a:r>
            <a:r>
              <a:rPr lang="en-US" dirty="0" smtClean="0">
                <a:solidFill>
                  <a:prstClr val="black"/>
                </a:solidFill>
              </a:rPr>
              <a:t>Paddocks </a:t>
            </a:r>
            <a:r>
              <a:rPr lang="en-US" dirty="0">
                <a:solidFill>
                  <a:prstClr val="black"/>
                </a:solidFill>
              </a:rPr>
              <a:t>(ha) je nach Anforderung</a:t>
            </a:r>
          </a:p>
          <a:p>
            <a:pPr>
              <a:defRPr/>
            </a:pPr>
            <a:r>
              <a:rPr lang="en-US" dirty="0" smtClean="0">
                <a:solidFill>
                  <a:prstClr val="black"/>
                </a:solidFill>
              </a:rPr>
              <a:t>an </a:t>
            </a:r>
            <a:r>
              <a:rPr lang="en-US" dirty="0">
                <a:solidFill>
                  <a:prstClr val="black"/>
                </a:solidFill>
              </a:rPr>
              <a:t>die Weidezeit (Tage pro Paddock) </a:t>
            </a:r>
          </a:p>
        </p:txBody>
      </p:sp>
      <p:graphicFrame>
        <p:nvGraphicFramePr>
          <p:cNvPr id="8" name="Group 140">
            <a:extLst>
              <a:ext uri="{FF2B5EF4-FFF2-40B4-BE49-F238E27FC236}">
                <a16:creationId xmlns:a16="http://schemas.microsoft.com/office/drawing/2014/main" id="{044D4A3B-BA89-4301-B933-44B0EF8BF3FD}"/>
              </a:ext>
            </a:extLst>
          </p:cNvPr>
          <p:cNvGraphicFramePr>
            <a:graphicFrameLocks noGrp="1"/>
          </p:cNvGraphicFramePr>
          <p:nvPr>
            <p:extLst>
              <p:ext uri="{D42A27DB-BD31-4B8C-83A1-F6EECF244321}">
                <p14:modId xmlns:p14="http://schemas.microsoft.com/office/powerpoint/2010/main" val="2575466117"/>
              </p:ext>
            </p:extLst>
          </p:nvPr>
        </p:nvGraphicFramePr>
        <p:xfrm>
          <a:off x="269875" y="3722688"/>
          <a:ext cx="8572500" cy="2420935"/>
        </p:xfrm>
        <a:graphic>
          <a:graphicData uri="http://schemas.openxmlformats.org/drawingml/2006/table">
            <a:tbl>
              <a:tblPr/>
              <a:tblGrid>
                <a:gridCol w="4021138">
                  <a:extLst>
                    <a:ext uri="{9D8B030D-6E8A-4147-A177-3AD203B41FA5}">
                      <a16:colId xmlns:a16="http://schemas.microsoft.com/office/drawing/2014/main" val="2583036955"/>
                    </a:ext>
                  </a:extLst>
                </a:gridCol>
                <a:gridCol w="1582737">
                  <a:extLst>
                    <a:ext uri="{9D8B030D-6E8A-4147-A177-3AD203B41FA5}">
                      <a16:colId xmlns:a16="http://schemas.microsoft.com/office/drawing/2014/main" val="3286394716"/>
                    </a:ext>
                  </a:extLst>
                </a:gridCol>
                <a:gridCol w="1484313">
                  <a:extLst>
                    <a:ext uri="{9D8B030D-6E8A-4147-A177-3AD203B41FA5}">
                      <a16:colId xmlns:a16="http://schemas.microsoft.com/office/drawing/2014/main" val="784369431"/>
                    </a:ext>
                  </a:extLst>
                </a:gridCol>
                <a:gridCol w="1484312">
                  <a:extLst>
                    <a:ext uri="{9D8B030D-6E8A-4147-A177-3AD203B41FA5}">
                      <a16:colId xmlns:a16="http://schemas.microsoft.com/office/drawing/2014/main" val="1202535905"/>
                    </a:ext>
                  </a:extLst>
                </a:gridCol>
              </a:tblGrid>
              <a:tr h="428680">
                <a:tc rowSpan="2">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Weidetiere</a:t>
                      </a:r>
                      <a:endPar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Weidezeit</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20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Tage</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/Paddock)</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332825298"/>
                  </a:ext>
                </a:extLst>
              </a:tr>
              <a:tr h="398451">
                <a:tc vMerge="1">
                  <a:txBody>
                    <a:bodyPr/>
                    <a:lstStyle/>
                    <a:p>
                      <a:endParaRPr lang="de-DE"/>
                    </a:p>
                  </a:txBody>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0759758"/>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 Milchkühe - ganzer Tag (WD)</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0.5</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0444339"/>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 Milchkühe - 6 Stunden</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0.1-0.2</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488022"/>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 Mutterkühe (trocken) - WD</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0.4</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0.7</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05873010"/>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GB" altLang="de-DE" sz="20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Mutterkühe</a:t>
                      </a:r>
                      <a:r>
                        <a:rPr kumimoji="0" lang="en-GB" altLang="de-DE" sz="20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(400-500 kg) - WD</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0.6</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543558"/>
                  </a:ext>
                </a:extLst>
              </a:tr>
            </a:tbl>
          </a:graphicData>
        </a:graphic>
      </p:graphicFrame>
      <p:sp>
        <p:nvSpPr>
          <p:cNvPr id="9" name="Text Box 5">
            <a:extLst>
              <a:ext uri="{FF2B5EF4-FFF2-40B4-BE49-F238E27FC236}">
                <a16:creationId xmlns:a16="http://schemas.microsoft.com/office/drawing/2014/main" id="{77F27083-A8BC-4A33-853C-D9CF9CA05DDC}"/>
              </a:ext>
            </a:extLst>
          </p:cNvPr>
          <p:cNvSpPr txBox="1">
            <a:spLocks noChangeArrowheads="1"/>
          </p:cNvSpPr>
          <p:nvPr/>
        </p:nvSpPr>
        <p:spPr bwMode="auto">
          <a:xfrm>
            <a:off x="230956" y="6381328"/>
            <a:ext cx="3582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400">
                <a:solidFill>
                  <a:prstClr val="black"/>
                </a:solidFill>
                <a:latin typeface="Tahoma" panose="020B0604030504040204" pitchFamily="34" charset="0"/>
              </a:rPr>
              <a:t>Quelle: Steinwidder und Starz 2015 (mod.)</a:t>
            </a:r>
          </a:p>
        </p:txBody>
      </p:sp>
    </p:spTree>
    <p:extLst>
      <p:ext uri="{BB962C8B-B14F-4D97-AF65-F5344CB8AC3E}">
        <p14:creationId xmlns:p14="http://schemas.microsoft.com/office/powerpoint/2010/main" val="251991914"/>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err="1">
                <a:solidFill>
                  <a:prstClr val="black"/>
                </a:solidFill>
              </a:rPr>
              <a:t>Nutzung</a:t>
            </a:r>
            <a:r>
              <a:rPr lang="en-US" b="1" dirty="0">
                <a:solidFill>
                  <a:prstClr val="black"/>
                </a:solidFill>
              </a:rPr>
              <a:t> der Paddocks während der Saison </a:t>
            </a:r>
          </a:p>
        </p:txBody>
      </p:sp>
      <p:sp>
        <p:nvSpPr>
          <p:cNvPr id="5" name="Rectangle 63">
            <a:extLst>
              <a:ext uri="{FF2B5EF4-FFF2-40B4-BE49-F238E27FC236}">
                <a16:creationId xmlns:a16="http://schemas.microsoft.com/office/drawing/2014/main" id="{7210C432-E8A6-4F14-840B-408A6CE41741}"/>
              </a:ext>
            </a:extLst>
          </p:cNvPr>
          <p:cNvSpPr>
            <a:spLocks noChangeArrowheads="1"/>
          </p:cNvSpPr>
          <p:nvPr/>
        </p:nvSpPr>
        <p:spPr bwMode="auto">
          <a:xfrm>
            <a:off x="34766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6" name="Rectangle 71">
            <a:extLst>
              <a:ext uri="{FF2B5EF4-FFF2-40B4-BE49-F238E27FC236}">
                <a16:creationId xmlns:a16="http://schemas.microsoft.com/office/drawing/2014/main" id="{5BA34E34-71BB-430C-9A75-6A6277F0642C}"/>
              </a:ext>
            </a:extLst>
          </p:cNvPr>
          <p:cNvSpPr>
            <a:spLocks noChangeArrowheads="1"/>
          </p:cNvSpPr>
          <p:nvPr/>
        </p:nvSpPr>
        <p:spPr bwMode="auto">
          <a:xfrm>
            <a:off x="105251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8" name="Rectangle 72">
            <a:extLst>
              <a:ext uri="{FF2B5EF4-FFF2-40B4-BE49-F238E27FC236}">
                <a16:creationId xmlns:a16="http://schemas.microsoft.com/office/drawing/2014/main" id="{1CFCC429-4A9C-48CB-9D75-7EE0CEE373B3}"/>
              </a:ext>
            </a:extLst>
          </p:cNvPr>
          <p:cNvSpPr>
            <a:spLocks noChangeArrowheads="1"/>
          </p:cNvSpPr>
          <p:nvPr/>
        </p:nvSpPr>
        <p:spPr bwMode="auto">
          <a:xfrm>
            <a:off x="175736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9" name="Rectangle 73">
            <a:extLst>
              <a:ext uri="{FF2B5EF4-FFF2-40B4-BE49-F238E27FC236}">
                <a16:creationId xmlns:a16="http://schemas.microsoft.com/office/drawing/2014/main" id="{6B0CF41A-439A-4257-91FB-21AE022FDD42}"/>
              </a:ext>
            </a:extLst>
          </p:cNvPr>
          <p:cNvSpPr>
            <a:spLocks noChangeArrowheads="1"/>
          </p:cNvSpPr>
          <p:nvPr/>
        </p:nvSpPr>
        <p:spPr bwMode="auto">
          <a:xfrm>
            <a:off x="24622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10" name="Rectangle 74">
            <a:extLst>
              <a:ext uri="{FF2B5EF4-FFF2-40B4-BE49-F238E27FC236}">
                <a16:creationId xmlns:a16="http://schemas.microsoft.com/office/drawing/2014/main" id="{E6949FC3-2582-4DA2-9DB2-9B575134FFEC}"/>
              </a:ext>
            </a:extLst>
          </p:cNvPr>
          <p:cNvSpPr>
            <a:spLocks noChangeArrowheads="1"/>
          </p:cNvSpPr>
          <p:nvPr/>
        </p:nvSpPr>
        <p:spPr bwMode="auto">
          <a:xfrm>
            <a:off x="316706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11" name="Rectangle 75">
            <a:extLst>
              <a:ext uri="{FF2B5EF4-FFF2-40B4-BE49-F238E27FC236}">
                <a16:creationId xmlns:a16="http://schemas.microsoft.com/office/drawing/2014/main" id="{8ABD0137-B4A0-4B36-B0CE-EDD37098F910}"/>
              </a:ext>
            </a:extLst>
          </p:cNvPr>
          <p:cNvSpPr>
            <a:spLocks noChangeArrowheads="1"/>
          </p:cNvSpPr>
          <p:nvPr/>
        </p:nvSpPr>
        <p:spPr bwMode="auto">
          <a:xfrm>
            <a:off x="38719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12" name="Rectangle 76">
            <a:extLst>
              <a:ext uri="{FF2B5EF4-FFF2-40B4-BE49-F238E27FC236}">
                <a16:creationId xmlns:a16="http://schemas.microsoft.com/office/drawing/2014/main" id="{4355A98C-0066-43E0-852C-3608F77E8E83}"/>
              </a:ext>
            </a:extLst>
          </p:cNvPr>
          <p:cNvSpPr>
            <a:spLocks noChangeArrowheads="1"/>
          </p:cNvSpPr>
          <p:nvPr/>
        </p:nvSpPr>
        <p:spPr bwMode="auto">
          <a:xfrm>
            <a:off x="457676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13" name="Rectangle 77">
            <a:extLst>
              <a:ext uri="{FF2B5EF4-FFF2-40B4-BE49-F238E27FC236}">
                <a16:creationId xmlns:a16="http://schemas.microsoft.com/office/drawing/2014/main" id="{4FB2BB88-9888-4EBB-A169-AC9C80E5870B}"/>
              </a:ext>
            </a:extLst>
          </p:cNvPr>
          <p:cNvSpPr>
            <a:spLocks noChangeArrowheads="1"/>
          </p:cNvSpPr>
          <p:nvPr/>
        </p:nvSpPr>
        <p:spPr bwMode="auto">
          <a:xfrm>
            <a:off x="52816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14" name="Rectangle 78">
            <a:extLst>
              <a:ext uri="{FF2B5EF4-FFF2-40B4-BE49-F238E27FC236}">
                <a16:creationId xmlns:a16="http://schemas.microsoft.com/office/drawing/2014/main" id="{99BEA0F9-DB29-4E81-A65B-3C1C7A83AE02}"/>
              </a:ext>
            </a:extLst>
          </p:cNvPr>
          <p:cNvSpPr>
            <a:spLocks noChangeArrowheads="1"/>
          </p:cNvSpPr>
          <p:nvPr/>
        </p:nvSpPr>
        <p:spPr bwMode="auto">
          <a:xfrm>
            <a:off x="3476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15" name="Rectangle 79">
            <a:extLst>
              <a:ext uri="{FF2B5EF4-FFF2-40B4-BE49-F238E27FC236}">
                <a16:creationId xmlns:a16="http://schemas.microsoft.com/office/drawing/2014/main" id="{20C435C4-8757-4D56-82BC-4F59D755D2DA}"/>
              </a:ext>
            </a:extLst>
          </p:cNvPr>
          <p:cNvSpPr>
            <a:spLocks noChangeArrowheads="1"/>
          </p:cNvSpPr>
          <p:nvPr/>
        </p:nvSpPr>
        <p:spPr bwMode="auto">
          <a:xfrm>
            <a:off x="10525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16" name="Rectangle 80">
            <a:extLst>
              <a:ext uri="{FF2B5EF4-FFF2-40B4-BE49-F238E27FC236}">
                <a16:creationId xmlns:a16="http://schemas.microsoft.com/office/drawing/2014/main" id="{224DF0DF-6844-43B9-AC67-BFD2A1638006}"/>
              </a:ext>
            </a:extLst>
          </p:cNvPr>
          <p:cNvSpPr>
            <a:spLocks noChangeArrowheads="1"/>
          </p:cNvSpPr>
          <p:nvPr/>
        </p:nvSpPr>
        <p:spPr bwMode="auto">
          <a:xfrm>
            <a:off x="17573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17" name="Rectangle 81">
            <a:extLst>
              <a:ext uri="{FF2B5EF4-FFF2-40B4-BE49-F238E27FC236}">
                <a16:creationId xmlns:a16="http://schemas.microsoft.com/office/drawing/2014/main" id="{FB38821D-D1A0-48EC-AC41-64D24AD3DCB2}"/>
              </a:ext>
            </a:extLst>
          </p:cNvPr>
          <p:cNvSpPr>
            <a:spLocks noChangeArrowheads="1"/>
          </p:cNvSpPr>
          <p:nvPr/>
        </p:nvSpPr>
        <p:spPr bwMode="auto">
          <a:xfrm>
            <a:off x="24622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18" name="Rectangle 82">
            <a:extLst>
              <a:ext uri="{FF2B5EF4-FFF2-40B4-BE49-F238E27FC236}">
                <a16:creationId xmlns:a16="http://schemas.microsoft.com/office/drawing/2014/main" id="{CF277DC8-C4D2-4576-97F7-F3104E110E06}"/>
              </a:ext>
            </a:extLst>
          </p:cNvPr>
          <p:cNvSpPr>
            <a:spLocks noChangeArrowheads="1"/>
          </p:cNvSpPr>
          <p:nvPr/>
        </p:nvSpPr>
        <p:spPr bwMode="auto">
          <a:xfrm>
            <a:off x="31670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19" name="Rectangle 83">
            <a:extLst>
              <a:ext uri="{FF2B5EF4-FFF2-40B4-BE49-F238E27FC236}">
                <a16:creationId xmlns:a16="http://schemas.microsoft.com/office/drawing/2014/main" id="{7E2B6B4B-3880-467C-AFFB-16147FED08F5}"/>
              </a:ext>
            </a:extLst>
          </p:cNvPr>
          <p:cNvSpPr>
            <a:spLocks noChangeArrowheads="1"/>
          </p:cNvSpPr>
          <p:nvPr/>
        </p:nvSpPr>
        <p:spPr bwMode="auto">
          <a:xfrm>
            <a:off x="38719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20" name="Rectangle 84">
            <a:extLst>
              <a:ext uri="{FF2B5EF4-FFF2-40B4-BE49-F238E27FC236}">
                <a16:creationId xmlns:a16="http://schemas.microsoft.com/office/drawing/2014/main" id="{6DA820D5-F892-4B5D-BA23-85F73C0819D3}"/>
              </a:ext>
            </a:extLst>
          </p:cNvPr>
          <p:cNvSpPr>
            <a:spLocks noChangeArrowheads="1"/>
          </p:cNvSpPr>
          <p:nvPr/>
        </p:nvSpPr>
        <p:spPr bwMode="auto">
          <a:xfrm>
            <a:off x="4576763" y="3176588"/>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21" name="Rectangle 85">
            <a:extLst>
              <a:ext uri="{FF2B5EF4-FFF2-40B4-BE49-F238E27FC236}">
                <a16:creationId xmlns:a16="http://schemas.microsoft.com/office/drawing/2014/main" id="{487A6624-41FB-4105-86E3-95427D82106B}"/>
              </a:ext>
            </a:extLst>
          </p:cNvPr>
          <p:cNvSpPr>
            <a:spLocks noChangeArrowheads="1"/>
          </p:cNvSpPr>
          <p:nvPr/>
        </p:nvSpPr>
        <p:spPr bwMode="auto">
          <a:xfrm>
            <a:off x="5281613" y="3176588"/>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22" name="Rectangle 86">
            <a:extLst>
              <a:ext uri="{FF2B5EF4-FFF2-40B4-BE49-F238E27FC236}">
                <a16:creationId xmlns:a16="http://schemas.microsoft.com/office/drawing/2014/main" id="{FBFA05D3-EA19-4E75-9E89-A2CAA702EFD5}"/>
              </a:ext>
            </a:extLst>
          </p:cNvPr>
          <p:cNvSpPr>
            <a:spLocks noChangeArrowheads="1"/>
          </p:cNvSpPr>
          <p:nvPr/>
        </p:nvSpPr>
        <p:spPr bwMode="auto">
          <a:xfrm>
            <a:off x="3476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23" name="Rectangle 87">
            <a:extLst>
              <a:ext uri="{FF2B5EF4-FFF2-40B4-BE49-F238E27FC236}">
                <a16:creationId xmlns:a16="http://schemas.microsoft.com/office/drawing/2014/main" id="{BC730BC7-38BD-445F-8116-F65A73AA8719}"/>
              </a:ext>
            </a:extLst>
          </p:cNvPr>
          <p:cNvSpPr>
            <a:spLocks noChangeArrowheads="1"/>
          </p:cNvSpPr>
          <p:nvPr/>
        </p:nvSpPr>
        <p:spPr bwMode="auto">
          <a:xfrm>
            <a:off x="10525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24" name="Rectangle 88">
            <a:extLst>
              <a:ext uri="{FF2B5EF4-FFF2-40B4-BE49-F238E27FC236}">
                <a16:creationId xmlns:a16="http://schemas.microsoft.com/office/drawing/2014/main" id="{7B321ABC-D61E-453F-9287-347C6C514531}"/>
              </a:ext>
            </a:extLst>
          </p:cNvPr>
          <p:cNvSpPr>
            <a:spLocks noChangeArrowheads="1"/>
          </p:cNvSpPr>
          <p:nvPr/>
        </p:nvSpPr>
        <p:spPr bwMode="auto">
          <a:xfrm>
            <a:off x="17573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25" name="Rectangle 89">
            <a:extLst>
              <a:ext uri="{FF2B5EF4-FFF2-40B4-BE49-F238E27FC236}">
                <a16:creationId xmlns:a16="http://schemas.microsoft.com/office/drawing/2014/main" id="{C58C1C0D-E3A4-44CA-B49F-3A8FFC07A398}"/>
              </a:ext>
            </a:extLst>
          </p:cNvPr>
          <p:cNvSpPr>
            <a:spLocks noChangeArrowheads="1"/>
          </p:cNvSpPr>
          <p:nvPr/>
        </p:nvSpPr>
        <p:spPr bwMode="auto">
          <a:xfrm>
            <a:off x="24622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26" name="Rectangle 90">
            <a:extLst>
              <a:ext uri="{FF2B5EF4-FFF2-40B4-BE49-F238E27FC236}">
                <a16:creationId xmlns:a16="http://schemas.microsoft.com/office/drawing/2014/main" id="{0D829396-D9E9-4571-BDB9-B6AC18DEDAD7}"/>
              </a:ext>
            </a:extLst>
          </p:cNvPr>
          <p:cNvSpPr>
            <a:spLocks noChangeArrowheads="1"/>
          </p:cNvSpPr>
          <p:nvPr/>
        </p:nvSpPr>
        <p:spPr bwMode="auto">
          <a:xfrm>
            <a:off x="31670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27" name="Rectangle 91">
            <a:extLst>
              <a:ext uri="{FF2B5EF4-FFF2-40B4-BE49-F238E27FC236}">
                <a16:creationId xmlns:a16="http://schemas.microsoft.com/office/drawing/2014/main" id="{83BA6759-E2EC-4A42-8527-EA4A69CC806E}"/>
              </a:ext>
            </a:extLst>
          </p:cNvPr>
          <p:cNvSpPr>
            <a:spLocks noChangeArrowheads="1"/>
          </p:cNvSpPr>
          <p:nvPr/>
        </p:nvSpPr>
        <p:spPr bwMode="auto">
          <a:xfrm>
            <a:off x="38719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28" name="Rectangle 92">
            <a:extLst>
              <a:ext uri="{FF2B5EF4-FFF2-40B4-BE49-F238E27FC236}">
                <a16:creationId xmlns:a16="http://schemas.microsoft.com/office/drawing/2014/main" id="{BD99C7E8-87F0-44BF-868E-AA7BE00D6AA7}"/>
              </a:ext>
            </a:extLst>
          </p:cNvPr>
          <p:cNvSpPr>
            <a:spLocks noChangeArrowheads="1"/>
          </p:cNvSpPr>
          <p:nvPr/>
        </p:nvSpPr>
        <p:spPr bwMode="auto">
          <a:xfrm>
            <a:off x="45767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29" name="Rectangle 93">
            <a:extLst>
              <a:ext uri="{FF2B5EF4-FFF2-40B4-BE49-F238E27FC236}">
                <a16:creationId xmlns:a16="http://schemas.microsoft.com/office/drawing/2014/main" id="{9604A82B-CB9C-495C-94F4-A0062930E1A0}"/>
              </a:ext>
            </a:extLst>
          </p:cNvPr>
          <p:cNvSpPr>
            <a:spLocks noChangeArrowheads="1"/>
          </p:cNvSpPr>
          <p:nvPr/>
        </p:nvSpPr>
        <p:spPr bwMode="auto">
          <a:xfrm>
            <a:off x="52816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30" name="Freeform 95">
            <a:extLst>
              <a:ext uri="{FF2B5EF4-FFF2-40B4-BE49-F238E27FC236}">
                <a16:creationId xmlns:a16="http://schemas.microsoft.com/office/drawing/2014/main" id="{F408C348-D2A2-4E1D-957E-4F8F4A860297}"/>
              </a:ext>
            </a:extLst>
          </p:cNvPr>
          <p:cNvSpPr>
            <a:spLocks/>
          </p:cNvSpPr>
          <p:nvPr/>
        </p:nvSpPr>
        <p:spPr bwMode="auto">
          <a:xfrm>
            <a:off x="6635750" y="1855788"/>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31" name="Freeform 96">
            <a:extLst>
              <a:ext uri="{FF2B5EF4-FFF2-40B4-BE49-F238E27FC236}">
                <a16:creationId xmlns:a16="http://schemas.microsoft.com/office/drawing/2014/main" id="{5802196C-B428-4C7E-B29D-482999D15D09}"/>
              </a:ext>
            </a:extLst>
          </p:cNvPr>
          <p:cNvSpPr>
            <a:spLocks/>
          </p:cNvSpPr>
          <p:nvPr/>
        </p:nvSpPr>
        <p:spPr bwMode="auto">
          <a:xfrm>
            <a:off x="6642100" y="3046413"/>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32" name="Freeform 97">
            <a:extLst>
              <a:ext uri="{FF2B5EF4-FFF2-40B4-BE49-F238E27FC236}">
                <a16:creationId xmlns:a16="http://schemas.microsoft.com/office/drawing/2014/main" id="{292D5AC6-2211-4C1E-8035-4E8CE379BF8D}"/>
              </a:ext>
            </a:extLst>
          </p:cNvPr>
          <p:cNvSpPr>
            <a:spLocks/>
          </p:cNvSpPr>
          <p:nvPr/>
        </p:nvSpPr>
        <p:spPr bwMode="auto">
          <a:xfrm>
            <a:off x="6648450" y="4237038"/>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33" name="Oval 99">
            <a:extLst>
              <a:ext uri="{FF2B5EF4-FFF2-40B4-BE49-F238E27FC236}">
                <a16:creationId xmlns:a16="http://schemas.microsoft.com/office/drawing/2014/main" id="{5B91B61A-F364-487E-A4A4-AC91AF50C335}"/>
              </a:ext>
            </a:extLst>
          </p:cNvPr>
          <p:cNvSpPr>
            <a:spLocks noChangeArrowheads="1"/>
          </p:cNvSpPr>
          <p:nvPr/>
        </p:nvSpPr>
        <p:spPr bwMode="auto">
          <a:xfrm>
            <a:off x="7007225" y="175895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34" name="Oval 100">
            <a:extLst>
              <a:ext uri="{FF2B5EF4-FFF2-40B4-BE49-F238E27FC236}">
                <a16:creationId xmlns:a16="http://schemas.microsoft.com/office/drawing/2014/main" id="{80507080-9E87-442E-AFAD-C5065004D2FD}"/>
              </a:ext>
            </a:extLst>
          </p:cNvPr>
          <p:cNvSpPr>
            <a:spLocks noChangeArrowheads="1"/>
          </p:cNvSpPr>
          <p:nvPr/>
        </p:nvSpPr>
        <p:spPr bwMode="auto">
          <a:xfrm>
            <a:off x="7480300" y="304641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35" name="Oval 101">
            <a:extLst>
              <a:ext uri="{FF2B5EF4-FFF2-40B4-BE49-F238E27FC236}">
                <a16:creationId xmlns:a16="http://schemas.microsoft.com/office/drawing/2014/main" id="{3C3B5797-EAA2-4D7C-A381-FD1DF773A7F2}"/>
              </a:ext>
            </a:extLst>
          </p:cNvPr>
          <p:cNvSpPr>
            <a:spLocks noChangeArrowheads="1"/>
          </p:cNvSpPr>
          <p:nvPr/>
        </p:nvSpPr>
        <p:spPr bwMode="auto">
          <a:xfrm>
            <a:off x="7996238" y="447675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36" name="Line 102">
            <a:extLst>
              <a:ext uri="{FF2B5EF4-FFF2-40B4-BE49-F238E27FC236}">
                <a16:creationId xmlns:a16="http://schemas.microsoft.com/office/drawing/2014/main" id="{1C62C7DE-04BF-4024-804B-F6B566F5DAD6}"/>
              </a:ext>
            </a:extLst>
          </p:cNvPr>
          <p:cNvSpPr>
            <a:spLocks noChangeShapeType="1"/>
          </p:cNvSpPr>
          <p:nvPr/>
        </p:nvSpPr>
        <p:spPr bwMode="auto">
          <a:xfrm>
            <a:off x="6589713" y="1236886"/>
            <a:ext cx="1095375" cy="0"/>
          </a:xfrm>
          <a:prstGeom prst="line">
            <a:avLst/>
          </a:prstGeom>
          <a:noFill/>
          <a:ln w="254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37" name="Text Box 103">
            <a:extLst>
              <a:ext uri="{FF2B5EF4-FFF2-40B4-BE49-F238E27FC236}">
                <a16:creationId xmlns:a16="http://schemas.microsoft.com/office/drawing/2014/main" id="{F1970C9E-BA19-4FDA-A20D-88117F859541}"/>
              </a:ext>
            </a:extLst>
          </p:cNvPr>
          <p:cNvSpPr txBox="1">
            <a:spLocks noChangeArrowheads="1"/>
          </p:cNvSpPr>
          <p:nvPr/>
        </p:nvSpPr>
        <p:spPr bwMode="auto">
          <a:xfrm>
            <a:off x="7694613" y="1052736"/>
            <a:ext cx="1314450" cy="60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a:solidFill>
                  <a:prstClr val="black"/>
                </a:solidFill>
              </a:rPr>
              <a:t>Wachstumsrate</a:t>
            </a:r>
            <a:br>
              <a:rPr lang="de-DE" altLang="de-DE">
                <a:solidFill>
                  <a:prstClr val="black"/>
                </a:solidFill>
              </a:rPr>
            </a:br>
            <a:r>
              <a:rPr lang="de-DE" altLang="de-DE">
                <a:solidFill>
                  <a:prstClr val="black"/>
                </a:solidFill>
              </a:rPr>
              <a:t>(kg/ha/Tag)</a:t>
            </a:r>
          </a:p>
        </p:txBody>
      </p:sp>
      <p:sp>
        <p:nvSpPr>
          <p:cNvPr id="38" name="Rectangle 104">
            <a:extLst>
              <a:ext uri="{FF2B5EF4-FFF2-40B4-BE49-F238E27FC236}">
                <a16:creationId xmlns:a16="http://schemas.microsoft.com/office/drawing/2014/main" id="{F49C4825-C982-41AC-AA55-46C82E815BAC}"/>
              </a:ext>
            </a:extLst>
          </p:cNvPr>
          <p:cNvSpPr>
            <a:spLocks noChangeArrowheads="1"/>
          </p:cNvSpPr>
          <p:nvPr/>
        </p:nvSpPr>
        <p:spPr bwMode="auto">
          <a:xfrm>
            <a:off x="347663" y="5443538"/>
            <a:ext cx="704850" cy="47942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39" name="Rectangle 105">
            <a:extLst>
              <a:ext uri="{FF2B5EF4-FFF2-40B4-BE49-F238E27FC236}">
                <a16:creationId xmlns:a16="http://schemas.microsoft.com/office/drawing/2014/main" id="{157950D4-30F7-48A0-955F-46A3B094231E}"/>
              </a:ext>
            </a:extLst>
          </p:cNvPr>
          <p:cNvSpPr>
            <a:spLocks noChangeArrowheads="1"/>
          </p:cNvSpPr>
          <p:nvPr/>
        </p:nvSpPr>
        <p:spPr bwMode="auto">
          <a:xfrm>
            <a:off x="1084263" y="5476875"/>
            <a:ext cx="1241045"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2000" dirty="0" err="1" smtClean="0">
                <a:solidFill>
                  <a:prstClr val="black"/>
                </a:solidFill>
              </a:rPr>
              <a:t>Beweidet</a:t>
            </a:r>
            <a:endParaRPr lang="de-DE" altLang="de-DE" sz="2000" dirty="0">
              <a:solidFill>
                <a:prstClr val="black"/>
              </a:solidFill>
            </a:endParaRPr>
          </a:p>
        </p:txBody>
      </p:sp>
      <p:sp>
        <p:nvSpPr>
          <p:cNvPr id="40" name="Rectangle 106">
            <a:extLst>
              <a:ext uri="{FF2B5EF4-FFF2-40B4-BE49-F238E27FC236}">
                <a16:creationId xmlns:a16="http://schemas.microsoft.com/office/drawing/2014/main" id="{49859F5B-3A4B-4437-8771-2F84ADFEBA54}"/>
              </a:ext>
            </a:extLst>
          </p:cNvPr>
          <p:cNvSpPr>
            <a:spLocks noChangeArrowheads="1"/>
          </p:cNvSpPr>
          <p:nvPr/>
        </p:nvSpPr>
        <p:spPr bwMode="auto">
          <a:xfrm>
            <a:off x="2430463" y="5427663"/>
            <a:ext cx="704850" cy="4794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endParaRPr lang="de-DE" altLang="de-DE">
              <a:solidFill>
                <a:prstClr val="black"/>
              </a:solidFill>
            </a:endParaRPr>
          </a:p>
        </p:txBody>
      </p:sp>
      <p:sp>
        <p:nvSpPr>
          <p:cNvPr id="41" name="Rectangle 107">
            <a:extLst>
              <a:ext uri="{FF2B5EF4-FFF2-40B4-BE49-F238E27FC236}">
                <a16:creationId xmlns:a16="http://schemas.microsoft.com/office/drawing/2014/main" id="{0306EBBD-8DA7-458B-A0E1-64A3C0159BFE}"/>
              </a:ext>
            </a:extLst>
          </p:cNvPr>
          <p:cNvSpPr>
            <a:spLocks noChangeArrowheads="1"/>
          </p:cNvSpPr>
          <p:nvPr/>
        </p:nvSpPr>
        <p:spPr bwMode="auto">
          <a:xfrm>
            <a:off x="3167063" y="5461000"/>
            <a:ext cx="1095172"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2000" dirty="0" err="1" smtClean="0">
                <a:solidFill>
                  <a:prstClr val="black"/>
                </a:solidFill>
              </a:rPr>
              <a:t>Gemäht</a:t>
            </a:r>
            <a:endParaRPr lang="de-DE" altLang="de-DE" sz="2000" dirty="0">
              <a:solidFill>
                <a:prstClr val="black"/>
              </a:solidFill>
            </a:endParaRPr>
          </a:p>
        </p:txBody>
      </p:sp>
      <p:sp>
        <p:nvSpPr>
          <p:cNvPr id="42" name="Text Box 5">
            <a:extLst>
              <a:ext uri="{FF2B5EF4-FFF2-40B4-BE49-F238E27FC236}">
                <a16:creationId xmlns:a16="http://schemas.microsoft.com/office/drawing/2014/main" id="{536AD5BC-69F8-4CAC-824D-C4E4A5B6F54A}"/>
              </a:ext>
            </a:extLst>
          </p:cNvPr>
          <p:cNvSpPr txBox="1">
            <a:spLocks noChangeArrowheads="1"/>
          </p:cNvSpPr>
          <p:nvPr/>
        </p:nvSpPr>
        <p:spPr bwMode="auto">
          <a:xfrm>
            <a:off x="205308" y="6419595"/>
            <a:ext cx="3582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400" dirty="0">
                <a:solidFill>
                  <a:prstClr val="black"/>
                </a:solidFill>
                <a:latin typeface="Tahoma" panose="020B0604030504040204" pitchFamily="34" charset="0"/>
              </a:rPr>
              <a:t>Quelle: </a:t>
            </a:r>
            <a:r>
              <a:rPr lang="en-GB" altLang="en-US" sz="1400" dirty="0" err="1">
                <a:solidFill>
                  <a:prstClr val="black"/>
                </a:solidFill>
                <a:latin typeface="Tahoma" panose="020B0604030504040204" pitchFamily="34" charset="0"/>
              </a:rPr>
              <a:t>Steinwidder</a:t>
            </a:r>
            <a:r>
              <a:rPr lang="en-GB" altLang="en-US" sz="1400" dirty="0">
                <a:solidFill>
                  <a:prstClr val="black"/>
                </a:solidFill>
                <a:latin typeface="Tahoma" panose="020B0604030504040204" pitchFamily="34" charset="0"/>
              </a:rPr>
              <a:t> und </a:t>
            </a:r>
            <a:r>
              <a:rPr lang="en-GB" altLang="en-US" sz="1400" dirty="0" err="1">
                <a:solidFill>
                  <a:prstClr val="black"/>
                </a:solidFill>
                <a:latin typeface="Tahoma" panose="020B0604030504040204" pitchFamily="34" charset="0"/>
              </a:rPr>
              <a:t>Starz</a:t>
            </a:r>
            <a:r>
              <a:rPr lang="en-GB" altLang="en-US" sz="1400" dirty="0">
                <a:solidFill>
                  <a:prstClr val="black"/>
                </a:solidFill>
                <a:latin typeface="Tahoma" panose="020B0604030504040204" pitchFamily="34" charset="0"/>
              </a:rPr>
              <a:t> 2015 (mod.)</a:t>
            </a:r>
          </a:p>
        </p:txBody>
      </p:sp>
      <p:sp>
        <p:nvSpPr>
          <p:cNvPr id="3" name="Textfeld 2"/>
          <p:cNvSpPr txBox="1"/>
          <p:nvPr/>
        </p:nvSpPr>
        <p:spPr>
          <a:xfrm>
            <a:off x="347663" y="1592274"/>
            <a:ext cx="3062377" cy="369332"/>
          </a:xfrm>
          <a:prstGeom prst="rect">
            <a:avLst/>
          </a:prstGeom>
          <a:noFill/>
        </p:spPr>
        <p:txBody>
          <a:bodyPr wrap="square" rtlCol="0">
            <a:spAutoFit/>
          </a:bodyPr>
          <a:lstStyle/>
          <a:p>
            <a:pPr defTabSz="457200"/>
            <a:r>
              <a:rPr lang="de-DE" dirty="0">
                <a:solidFill>
                  <a:prstClr val="black"/>
                </a:solidFill>
              </a:rPr>
              <a:t>Frühjahr</a:t>
            </a:r>
            <a:endParaRPr lang="en-US" dirty="0">
              <a:solidFill>
                <a:prstClr val="black"/>
              </a:solidFill>
            </a:endParaRPr>
          </a:p>
        </p:txBody>
      </p:sp>
      <p:sp>
        <p:nvSpPr>
          <p:cNvPr id="43" name="Textfeld 42"/>
          <p:cNvSpPr txBox="1"/>
          <p:nvPr/>
        </p:nvSpPr>
        <p:spPr>
          <a:xfrm>
            <a:off x="347663" y="2807256"/>
            <a:ext cx="3062377" cy="369332"/>
          </a:xfrm>
          <a:prstGeom prst="rect">
            <a:avLst/>
          </a:prstGeom>
          <a:noFill/>
        </p:spPr>
        <p:txBody>
          <a:bodyPr wrap="square" rtlCol="0">
            <a:spAutoFit/>
          </a:bodyPr>
          <a:lstStyle/>
          <a:p>
            <a:pPr defTabSz="457200"/>
            <a:r>
              <a:rPr lang="de-DE" dirty="0">
                <a:solidFill>
                  <a:prstClr val="black"/>
                </a:solidFill>
              </a:rPr>
              <a:t>Sommer</a:t>
            </a:r>
            <a:endParaRPr lang="en-US" dirty="0">
              <a:solidFill>
                <a:prstClr val="black"/>
              </a:solidFill>
            </a:endParaRPr>
          </a:p>
        </p:txBody>
      </p:sp>
      <p:sp>
        <p:nvSpPr>
          <p:cNvPr id="44" name="Textfeld 43"/>
          <p:cNvSpPr txBox="1"/>
          <p:nvPr/>
        </p:nvSpPr>
        <p:spPr>
          <a:xfrm>
            <a:off x="347663" y="4107418"/>
            <a:ext cx="3062377" cy="369332"/>
          </a:xfrm>
          <a:prstGeom prst="rect">
            <a:avLst/>
          </a:prstGeom>
          <a:noFill/>
        </p:spPr>
        <p:txBody>
          <a:bodyPr wrap="square" rtlCol="0">
            <a:spAutoFit/>
          </a:bodyPr>
          <a:lstStyle/>
          <a:p>
            <a:pPr defTabSz="457200"/>
            <a:r>
              <a:rPr lang="de-DE" dirty="0">
                <a:solidFill>
                  <a:prstClr val="black"/>
                </a:solidFill>
              </a:rPr>
              <a:t>Herbst</a:t>
            </a:r>
            <a:endParaRPr lang="en-US" dirty="0">
              <a:solidFill>
                <a:prstClr val="black"/>
              </a:solidFill>
            </a:endParaRPr>
          </a:p>
        </p:txBody>
      </p:sp>
    </p:spTree>
    <p:extLst>
      <p:ext uri="{BB962C8B-B14F-4D97-AF65-F5344CB8AC3E}">
        <p14:creationId xmlns:p14="http://schemas.microsoft.com/office/powerpoint/2010/main" val="2732171867"/>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1800"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067183"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sz="2000" b="1" dirty="0">
                <a:solidFill>
                  <a:prstClr val="black"/>
                </a:solidFill>
              </a:rPr>
              <a:t>Weide- und Ruhezeiten im </a:t>
            </a:r>
            <a:r>
              <a:rPr lang="en-US" sz="2000" b="1" dirty="0" smtClean="0">
                <a:solidFill>
                  <a:prstClr val="black"/>
                </a:solidFill>
              </a:rPr>
              <a:t>Auf </a:t>
            </a:r>
            <a:r>
              <a:rPr lang="en-US" sz="2000" b="1" dirty="0" err="1" smtClean="0">
                <a:solidFill>
                  <a:prstClr val="black"/>
                </a:solidFill>
              </a:rPr>
              <a:t>Rotationsweide</a:t>
            </a:r>
            <a:r>
              <a:rPr lang="en-US" sz="2000" b="1" dirty="0" smtClean="0">
                <a:solidFill>
                  <a:prstClr val="black"/>
                </a:solidFill>
              </a:rPr>
              <a:t> im </a:t>
            </a:r>
            <a:r>
              <a:rPr lang="en-US" sz="2000" b="1" dirty="0" err="1" smtClean="0">
                <a:solidFill>
                  <a:prstClr val="black"/>
                </a:solidFill>
              </a:rPr>
              <a:t>Sommer</a:t>
            </a:r>
            <a:endParaRPr lang="en-US" sz="2000" b="1" dirty="0">
              <a:solidFill>
                <a:prstClr val="black"/>
              </a:solidFill>
            </a:endParaRPr>
          </a:p>
        </p:txBody>
      </p:sp>
      <p:sp>
        <p:nvSpPr>
          <p:cNvPr id="5" name="Rectangle 4">
            <a:extLst>
              <a:ext uri="{FF2B5EF4-FFF2-40B4-BE49-F238E27FC236}">
                <a16:creationId xmlns:a16="http://schemas.microsoft.com/office/drawing/2014/main" id="{A24F7F48-22DD-428B-AF5E-41BAFD401168}"/>
              </a:ext>
            </a:extLst>
          </p:cNvPr>
          <p:cNvSpPr>
            <a:spLocks/>
          </p:cNvSpPr>
          <p:nvPr/>
        </p:nvSpPr>
        <p:spPr bwMode="auto">
          <a:xfrm>
            <a:off x="80963" y="4921250"/>
            <a:ext cx="9063037"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buClr>
                <a:srgbClr val="00448C"/>
              </a:buClr>
              <a:buFont typeface="Wingdings" panose="05000000000000000000" pitchFamily="2" charset="2"/>
              <a:buChar char="¡"/>
              <a:defRPr/>
            </a:pPr>
            <a:r>
              <a:rPr lang="en-GB" altLang="en-US" dirty="0">
                <a:solidFill>
                  <a:prstClr val="black"/>
                </a:solidFill>
                <a:latin typeface="Calibri"/>
                <a:cs typeface="Arial" panose="020B0604020202020204" pitchFamily="34" charset="0"/>
              </a:rPr>
              <a:t>Eine GVE benötigt in günstigen Lagen ca. 70 bis 120 m²/Tag (davon die Hälfte bei teilweiser Beweidung), in alpinen Sommerweiden 100-400 m²/Tag, je nach Ertragspotenzial des Standortes.</a:t>
            </a:r>
          </a:p>
          <a:p>
            <a:pPr>
              <a:buClr>
                <a:srgbClr val="00448C"/>
              </a:buClr>
              <a:buFont typeface="Wingdings" panose="05000000000000000000" pitchFamily="2" charset="2"/>
              <a:buChar char="¡"/>
              <a:defRPr/>
            </a:pPr>
            <a:r>
              <a:rPr lang="en-GB" altLang="en-US" dirty="0">
                <a:solidFill>
                  <a:prstClr val="black"/>
                </a:solidFill>
                <a:latin typeface="Calibri"/>
                <a:cs typeface="Arial" panose="020B0604020202020204" pitchFamily="34" charset="0"/>
              </a:rPr>
              <a:t>Die Länge der Ruhezeiten nimmt mit der Anzahl der Paddocks zu und nimmt mit dem Weidezyklus ab (→ Phase der Vegetationsperiode).</a:t>
            </a:r>
          </a:p>
        </p:txBody>
      </p:sp>
      <p:grpSp>
        <p:nvGrpSpPr>
          <p:cNvPr id="6" name="Group 54">
            <a:extLst>
              <a:ext uri="{FF2B5EF4-FFF2-40B4-BE49-F238E27FC236}">
                <a16:creationId xmlns:a16="http://schemas.microsoft.com/office/drawing/2014/main" id="{4C2533A5-F1B4-44DA-B0B2-0C1F9E6ACCE1}"/>
              </a:ext>
            </a:extLst>
          </p:cNvPr>
          <p:cNvGrpSpPr>
            <a:grpSpLocks/>
          </p:cNvGrpSpPr>
          <p:nvPr/>
        </p:nvGrpSpPr>
        <p:grpSpPr bwMode="auto">
          <a:xfrm>
            <a:off x="1430709" y="1124744"/>
            <a:ext cx="6381651" cy="3888432"/>
            <a:chOff x="570" y="217"/>
            <a:chExt cx="4992" cy="3001"/>
          </a:xfrm>
        </p:grpSpPr>
        <p:pic>
          <p:nvPicPr>
            <p:cNvPr id="8" name="Picture 9" descr="Grazing_cycle_Egger_et_al_20031">
              <a:extLst>
                <a:ext uri="{FF2B5EF4-FFF2-40B4-BE49-F238E27FC236}">
                  <a16:creationId xmlns:a16="http://schemas.microsoft.com/office/drawing/2014/main" id="{6AF93163-F701-4DF7-A7D6-0A842ADD7B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 y="217"/>
              <a:ext cx="4408" cy="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a:extLst>
                <a:ext uri="{FF2B5EF4-FFF2-40B4-BE49-F238E27FC236}">
                  <a16:creationId xmlns:a16="http://schemas.microsoft.com/office/drawing/2014/main" id="{764BB6D6-FA6C-41D9-A219-45060E2294FE}"/>
                </a:ext>
              </a:extLst>
            </p:cNvPr>
            <p:cNvSpPr txBox="1">
              <a:spLocks noChangeArrowheads="1"/>
            </p:cNvSpPr>
            <p:nvPr/>
          </p:nvSpPr>
          <p:spPr bwMode="auto">
            <a:xfrm>
              <a:off x="1294" y="1598"/>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34</a:t>
              </a:r>
            </a:p>
          </p:txBody>
        </p:sp>
        <p:sp>
          <p:nvSpPr>
            <p:cNvPr id="10" name="Text Box 18">
              <a:extLst>
                <a:ext uri="{FF2B5EF4-FFF2-40B4-BE49-F238E27FC236}">
                  <a16:creationId xmlns:a16="http://schemas.microsoft.com/office/drawing/2014/main" id="{73508D09-9433-4B27-9BC9-5F996527A4E4}"/>
                </a:ext>
              </a:extLst>
            </p:cNvPr>
            <p:cNvSpPr txBox="1">
              <a:spLocks noChangeArrowheads="1"/>
            </p:cNvSpPr>
            <p:nvPr/>
          </p:nvSpPr>
          <p:spPr bwMode="auto">
            <a:xfrm>
              <a:off x="1294" y="1916"/>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24</a:t>
              </a:r>
            </a:p>
          </p:txBody>
        </p:sp>
        <p:sp>
          <p:nvSpPr>
            <p:cNvPr id="11" name="Text Box 19">
              <a:extLst>
                <a:ext uri="{FF2B5EF4-FFF2-40B4-BE49-F238E27FC236}">
                  <a16:creationId xmlns:a16="http://schemas.microsoft.com/office/drawing/2014/main" id="{FCF11DFB-AC71-4329-9B93-3367081E621F}"/>
                </a:ext>
              </a:extLst>
            </p:cNvPr>
            <p:cNvSpPr txBox="1">
              <a:spLocks noChangeArrowheads="1"/>
            </p:cNvSpPr>
            <p:nvPr/>
          </p:nvSpPr>
          <p:spPr bwMode="auto">
            <a:xfrm>
              <a:off x="1271" y="225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12</a:t>
              </a:r>
            </a:p>
          </p:txBody>
        </p:sp>
        <p:sp>
          <p:nvSpPr>
            <p:cNvPr id="12" name="Text Box 20">
              <a:extLst>
                <a:ext uri="{FF2B5EF4-FFF2-40B4-BE49-F238E27FC236}">
                  <a16:creationId xmlns:a16="http://schemas.microsoft.com/office/drawing/2014/main" id="{86636C89-9437-483B-B520-3BF19C3CBF02}"/>
                </a:ext>
              </a:extLst>
            </p:cNvPr>
            <p:cNvSpPr txBox="1">
              <a:spLocks noChangeArrowheads="1"/>
            </p:cNvSpPr>
            <p:nvPr/>
          </p:nvSpPr>
          <p:spPr bwMode="auto">
            <a:xfrm>
              <a:off x="1485" y="1824"/>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36</a:t>
              </a:r>
            </a:p>
          </p:txBody>
        </p:sp>
        <p:sp>
          <p:nvSpPr>
            <p:cNvPr id="13" name="Text Box 21">
              <a:extLst>
                <a:ext uri="{FF2B5EF4-FFF2-40B4-BE49-F238E27FC236}">
                  <a16:creationId xmlns:a16="http://schemas.microsoft.com/office/drawing/2014/main" id="{87BEFCAF-B3DD-4A79-8B1F-9AF8ACF2627B}"/>
                </a:ext>
              </a:extLst>
            </p:cNvPr>
            <p:cNvSpPr txBox="1">
              <a:spLocks noChangeArrowheads="1"/>
            </p:cNvSpPr>
            <p:nvPr/>
          </p:nvSpPr>
          <p:spPr bwMode="auto">
            <a:xfrm>
              <a:off x="1496" y="206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27</a:t>
              </a:r>
            </a:p>
          </p:txBody>
        </p:sp>
        <p:sp>
          <p:nvSpPr>
            <p:cNvPr id="14" name="Text Box 22">
              <a:extLst>
                <a:ext uri="{FF2B5EF4-FFF2-40B4-BE49-F238E27FC236}">
                  <a16:creationId xmlns:a16="http://schemas.microsoft.com/office/drawing/2014/main" id="{E9FCD544-DA51-4FBB-8103-17FC7C66BB80}"/>
                </a:ext>
              </a:extLst>
            </p:cNvPr>
            <p:cNvSpPr txBox="1">
              <a:spLocks noChangeArrowheads="1"/>
            </p:cNvSpPr>
            <p:nvPr/>
          </p:nvSpPr>
          <p:spPr bwMode="auto">
            <a:xfrm>
              <a:off x="1508" y="235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15</a:t>
              </a:r>
            </a:p>
          </p:txBody>
        </p:sp>
        <p:sp>
          <p:nvSpPr>
            <p:cNvPr id="15" name="Text Box 23">
              <a:extLst>
                <a:ext uri="{FF2B5EF4-FFF2-40B4-BE49-F238E27FC236}">
                  <a16:creationId xmlns:a16="http://schemas.microsoft.com/office/drawing/2014/main" id="{6B650F11-DDFA-40C1-8A93-D76DC9C19A55}"/>
                </a:ext>
              </a:extLst>
            </p:cNvPr>
            <p:cNvSpPr txBox="1">
              <a:spLocks noChangeArrowheads="1"/>
            </p:cNvSpPr>
            <p:nvPr/>
          </p:nvSpPr>
          <p:spPr bwMode="auto">
            <a:xfrm>
              <a:off x="1644" y="1961"/>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44</a:t>
              </a:r>
            </a:p>
          </p:txBody>
        </p:sp>
        <p:sp>
          <p:nvSpPr>
            <p:cNvPr id="16" name="Text Box 24">
              <a:extLst>
                <a:ext uri="{FF2B5EF4-FFF2-40B4-BE49-F238E27FC236}">
                  <a16:creationId xmlns:a16="http://schemas.microsoft.com/office/drawing/2014/main" id="{05F143F5-30F9-4EC8-8E69-568FFEE2AA84}"/>
                </a:ext>
              </a:extLst>
            </p:cNvPr>
            <p:cNvSpPr txBox="1">
              <a:spLocks noChangeArrowheads="1"/>
            </p:cNvSpPr>
            <p:nvPr/>
          </p:nvSpPr>
          <p:spPr bwMode="auto">
            <a:xfrm>
              <a:off x="1656" y="2176"/>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28</a:t>
              </a:r>
            </a:p>
          </p:txBody>
        </p:sp>
        <p:sp>
          <p:nvSpPr>
            <p:cNvPr id="17" name="Text Box 25">
              <a:extLst>
                <a:ext uri="{FF2B5EF4-FFF2-40B4-BE49-F238E27FC236}">
                  <a16:creationId xmlns:a16="http://schemas.microsoft.com/office/drawing/2014/main" id="{D5D9AD82-73B5-4BC6-87C7-07129C0525A1}"/>
                </a:ext>
              </a:extLst>
            </p:cNvPr>
            <p:cNvSpPr txBox="1">
              <a:spLocks noChangeArrowheads="1"/>
            </p:cNvSpPr>
            <p:nvPr/>
          </p:nvSpPr>
          <p:spPr bwMode="auto">
            <a:xfrm>
              <a:off x="1668" y="2458"/>
              <a:ext cx="132" cy="1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12</a:t>
              </a:r>
            </a:p>
          </p:txBody>
        </p:sp>
        <p:sp>
          <p:nvSpPr>
            <p:cNvPr id="18" name="Text Box 26">
              <a:extLst>
                <a:ext uri="{FF2B5EF4-FFF2-40B4-BE49-F238E27FC236}">
                  <a16:creationId xmlns:a16="http://schemas.microsoft.com/office/drawing/2014/main" id="{A5541815-8CD7-435C-ACAF-147AB5D2B3F8}"/>
                </a:ext>
              </a:extLst>
            </p:cNvPr>
            <p:cNvSpPr txBox="1">
              <a:spLocks noChangeArrowheads="1"/>
            </p:cNvSpPr>
            <p:nvPr/>
          </p:nvSpPr>
          <p:spPr bwMode="auto">
            <a:xfrm>
              <a:off x="1823" y="207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40</a:t>
              </a:r>
            </a:p>
          </p:txBody>
        </p:sp>
        <p:sp>
          <p:nvSpPr>
            <p:cNvPr id="19" name="Text Box 27">
              <a:extLst>
                <a:ext uri="{FF2B5EF4-FFF2-40B4-BE49-F238E27FC236}">
                  <a16:creationId xmlns:a16="http://schemas.microsoft.com/office/drawing/2014/main" id="{1CA86422-F194-43B0-A91F-0F055F75A714}"/>
                </a:ext>
              </a:extLst>
            </p:cNvPr>
            <p:cNvSpPr txBox="1">
              <a:spLocks noChangeArrowheads="1"/>
            </p:cNvSpPr>
            <p:nvPr/>
          </p:nvSpPr>
          <p:spPr bwMode="auto">
            <a:xfrm>
              <a:off x="1834" y="2277"/>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30</a:t>
              </a:r>
            </a:p>
          </p:txBody>
        </p:sp>
        <p:sp>
          <p:nvSpPr>
            <p:cNvPr id="20" name="Text Box 28">
              <a:extLst>
                <a:ext uri="{FF2B5EF4-FFF2-40B4-BE49-F238E27FC236}">
                  <a16:creationId xmlns:a16="http://schemas.microsoft.com/office/drawing/2014/main" id="{56C615EA-0BCC-496F-ACD6-589B7809722B}"/>
                </a:ext>
              </a:extLst>
            </p:cNvPr>
            <p:cNvSpPr txBox="1">
              <a:spLocks noChangeArrowheads="1"/>
            </p:cNvSpPr>
            <p:nvPr/>
          </p:nvSpPr>
          <p:spPr bwMode="auto">
            <a:xfrm>
              <a:off x="1846" y="246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17</a:t>
              </a:r>
            </a:p>
          </p:txBody>
        </p:sp>
        <p:sp>
          <p:nvSpPr>
            <p:cNvPr id="21" name="Text Box 29">
              <a:extLst>
                <a:ext uri="{FF2B5EF4-FFF2-40B4-BE49-F238E27FC236}">
                  <a16:creationId xmlns:a16="http://schemas.microsoft.com/office/drawing/2014/main" id="{6DC61092-A786-46E6-9891-E553C377541C}"/>
                </a:ext>
              </a:extLst>
            </p:cNvPr>
            <p:cNvSpPr txBox="1">
              <a:spLocks noChangeArrowheads="1"/>
            </p:cNvSpPr>
            <p:nvPr/>
          </p:nvSpPr>
          <p:spPr bwMode="auto">
            <a:xfrm>
              <a:off x="1823" y="207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40</a:t>
              </a:r>
            </a:p>
          </p:txBody>
        </p:sp>
        <p:sp>
          <p:nvSpPr>
            <p:cNvPr id="22" name="Text Box 30">
              <a:extLst>
                <a:ext uri="{FF2B5EF4-FFF2-40B4-BE49-F238E27FC236}">
                  <a16:creationId xmlns:a16="http://schemas.microsoft.com/office/drawing/2014/main" id="{EE98F933-CFD3-48E0-AB9D-257F7A92CE44}"/>
                </a:ext>
              </a:extLst>
            </p:cNvPr>
            <p:cNvSpPr txBox="1">
              <a:spLocks noChangeArrowheads="1"/>
            </p:cNvSpPr>
            <p:nvPr/>
          </p:nvSpPr>
          <p:spPr bwMode="auto">
            <a:xfrm>
              <a:off x="1846" y="246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17</a:t>
              </a:r>
            </a:p>
          </p:txBody>
        </p:sp>
        <p:sp>
          <p:nvSpPr>
            <p:cNvPr id="23" name="Text Box 31">
              <a:extLst>
                <a:ext uri="{FF2B5EF4-FFF2-40B4-BE49-F238E27FC236}">
                  <a16:creationId xmlns:a16="http://schemas.microsoft.com/office/drawing/2014/main" id="{E7B00D67-F0EB-4E69-86D5-CF2958B95839}"/>
                </a:ext>
              </a:extLst>
            </p:cNvPr>
            <p:cNvSpPr txBox="1">
              <a:spLocks noChangeArrowheads="1"/>
            </p:cNvSpPr>
            <p:nvPr/>
          </p:nvSpPr>
          <p:spPr bwMode="auto">
            <a:xfrm>
              <a:off x="2329" y="1403"/>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40</a:t>
              </a:r>
            </a:p>
          </p:txBody>
        </p:sp>
        <p:sp>
          <p:nvSpPr>
            <p:cNvPr id="24" name="Text Box 32">
              <a:extLst>
                <a:ext uri="{FF2B5EF4-FFF2-40B4-BE49-F238E27FC236}">
                  <a16:creationId xmlns:a16="http://schemas.microsoft.com/office/drawing/2014/main" id="{7FE679A1-1ACF-40CB-B499-33616832F428}"/>
                </a:ext>
              </a:extLst>
            </p:cNvPr>
            <p:cNvSpPr txBox="1">
              <a:spLocks noChangeArrowheads="1"/>
            </p:cNvSpPr>
            <p:nvPr/>
          </p:nvSpPr>
          <p:spPr bwMode="auto">
            <a:xfrm>
              <a:off x="2352" y="201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20</a:t>
              </a:r>
            </a:p>
          </p:txBody>
        </p:sp>
        <p:sp>
          <p:nvSpPr>
            <p:cNvPr id="25" name="Text Box 33">
              <a:extLst>
                <a:ext uri="{FF2B5EF4-FFF2-40B4-BE49-F238E27FC236}">
                  <a16:creationId xmlns:a16="http://schemas.microsoft.com/office/drawing/2014/main" id="{9EC1F869-2A5F-48D7-8C94-BBE98A82C8C5}"/>
                </a:ext>
              </a:extLst>
            </p:cNvPr>
            <p:cNvSpPr txBox="1">
              <a:spLocks noChangeArrowheads="1"/>
            </p:cNvSpPr>
            <p:nvPr/>
          </p:nvSpPr>
          <p:spPr bwMode="auto">
            <a:xfrm>
              <a:off x="2548" y="1743"/>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42</a:t>
              </a:r>
            </a:p>
          </p:txBody>
        </p:sp>
        <p:sp>
          <p:nvSpPr>
            <p:cNvPr id="26" name="Text Box 34">
              <a:extLst>
                <a:ext uri="{FF2B5EF4-FFF2-40B4-BE49-F238E27FC236}">
                  <a16:creationId xmlns:a16="http://schemas.microsoft.com/office/drawing/2014/main" id="{D6100C87-D7B8-41F1-B420-CDE98AD74961}"/>
                </a:ext>
              </a:extLst>
            </p:cNvPr>
            <p:cNvSpPr txBox="1">
              <a:spLocks noChangeArrowheads="1"/>
            </p:cNvSpPr>
            <p:nvPr/>
          </p:nvSpPr>
          <p:spPr bwMode="auto">
            <a:xfrm>
              <a:off x="2548" y="2140"/>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24</a:t>
              </a:r>
            </a:p>
          </p:txBody>
        </p:sp>
        <p:sp>
          <p:nvSpPr>
            <p:cNvPr id="27" name="Text Box 35">
              <a:extLst>
                <a:ext uri="{FF2B5EF4-FFF2-40B4-BE49-F238E27FC236}">
                  <a16:creationId xmlns:a16="http://schemas.microsoft.com/office/drawing/2014/main" id="{63BB2D6D-E631-40AC-A5F7-3AF023CED364}"/>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48</a:t>
              </a:r>
            </a:p>
          </p:txBody>
        </p:sp>
        <p:sp>
          <p:nvSpPr>
            <p:cNvPr id="28" name="Text Box 36">
              <a:extLst>
                <a:ext uri="{FF2B5EF4-FFF2-40B4-BE49-F238E27FC236}">
                  <a16:creationId xmlns:a16="http://schemas.microsoft.com/office/drawing/2014/main" id="{56614CEE-DEE7-4477-B9BA-32B88A56A09E}"/>
                </a:ext>
              </a:extLst>
            </p:cNvPr>
            <p:cNvSpPr txBox="1">
              <a:spLocks noChangeArrowheads="1"/>
            </p:cNvSpPr>
            <p:nvPr/>
          </p:nvSpPr>
          <p:spPr bwMode="auto">
            <a:xfrm>
              <a:off x="2726" y="2277"/>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24</a:t>
              </a:r>
            </a:p>
          </p:txBody>
        </p:sp>
        <p:sp>
          <p:nvSpPr>
            <p:cNvPr id="29" name="Text Box 37">
              <a:extLst>
                <a:ext uri="{FF2B5EF4-FFF2-40B4-BE49-F238E27FC236}">
                  <a16:creationId xmlns:a16="http://schemas.microsoft.com/office/drawing/2014/main" id="{B35953D4-03CA-42FD-8EFC-0782D2B29314}"/>
                </a:ext>
              </a:extLst>
            </p:cNvPr>
            <p:cNvSpPr txBox="1">
              <a:spLocks noChangeArrowheads="1"/>
            </p:cNvSpPr>
            <p:nvPr/>
          </p:nvSpPr>
          <p:spPr bwMode="auto">
            <a:xfrm>
              <a:off x="3182" y="78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30</a:t>
              </a:r>
            </a:p>
          </p:txBody>
        </p:sp>
        <p:sp>
          <p:nvSpPr>
            <p:cNvPr id="30" name="Text Box 38">
              <a:extLst>
                <a:ext uri="{FF2B5EF4-FFF2-40B4-BE49-F238E27FC236}">
                  <a16:creationId xmlns:a16="http://schemas.microsoft.com/office/drawing/2014/main" id="{8EA80044-D6CE-4450-A991-F55C40587DE2}"/>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48</a:t>
              </a:r>
            </a:p>
          </p:txBody>
        </p:sp>
        <p:sp>
          <p:nvSpPr>
            <p:cNvPr id="31" name="Text Box 39">
              <a:extLst>
                <a:ext uri="{FF2B5EF4-FFF2-40B4-BE49-F238E27FC236}">
                  <a16:creationId xmlns:a16="http://schemas.microsoft.com/office/drawing/2014/main" id="{1410C8CE-338B-44BF-940C-CFD6CD2E6355}"/>
                </a:ext>
              </a:extLst>
            </p:cNvPr>
            <p:cNvSpPr txBox="1">
              <a:spLocks noChangeArrowheads="1"/>
            </p:cNvSpPr>
            <p:nvPr/>
          </p:nvSpPr>
          <p:spPr bwMode="auto">
            <a:xfrm>
              <a:off x="2726" y="2277"/>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24</a:t>
              </a:r>
            </a:p>
          </p:txBody>
        </p:sp>
        <p:sp>
          <p:nvSpPr>
            <p:cNvPr id="32" name="Text Box 40">
              <a:extLst>
                <a:ext uri="{FF2B5EF4-FFF2-40B4-BE49-F238E27FC236}">
                  <a16:creationId xmlns:a16="http://schemas.microsoft.com/office/drawing/2014/main" id="{C5F7959E-4979-4AB4-BA5C-38AFA70E11DB}"/>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48</a:t>
              </a:r>
            </a:p>
          </p:txBody>
        </p:sp>
        <p:sp>
          <p:nvSpPr>
            <p:cNvPr id="33" name="Text Box 41">
              <a:extLst>
                <a:ext uri="{FF2B5EF4-FFF2-40B4-BE49-F238E27FC236}">
                  <a16:creationId xmlns:a16="http://schemas.microsoft.com/office/drawing/2014/main" id="{3DD27385-8082-45D4-8170-828BDA8D60B1}"/>
                </a:ext>
              </a:extLst>
            </p:cNvPr>
            <p:cNvSpPr txBox="1">
              <a:spLocks noChangeArrowheads="1"/>
            </p:cNvSpPr>
            <p:nvPr/>
          </p:nvSpPr>
          <p:spPr bwMode="auto">
            <a:xfrm>
              <a:off x="3402" y="2145"/>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17</a:t>
              </a:r>
            </a:p>
          </p:txBody>
        </p:sp>
        <p:sp>
          <p:nvSpPr>
            <p:cNvPr id="34" name="Text Box 42">
              <a:extLst>
                <a:ext uri="{FF2B5EF4-FFF2-40B4-BE49-F238E27FC236}">
                  <a16:creationId xmlns:a16="http://schemas.microsoft.com/office/drawing/2014/main" id="{981458FB-6ED1-42E8-B33F-917DA16170C3}"/>
                </a:ext>
              </a:extLst>
            </p:cNvPr>
            <p:cNvSpPr txBox="1">
              <a:spLocks noChangeArrowheads="1"/>
            </p:cNvSpPr>
            <p:nvPr/>
          </p:nvSpPr>
          <p:spPr bwMode="auto">
            <a:xfrm>
              <a:off x="3402" y="132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40</a:t>
              </a:r>
            </a:p>
          </p:txBody>
        </p:sp>
        <p:sp>
          <p:nvSpPr>
            <p:cNvPr id="35" name="Text Box 43">
              <a:extLst>
                <a:ext uri="{FF2B5EF4-FFF2-40B4-BE49-F238E27FC236}">
                  <a16:creationId xmlns:a16="http://schemas.microsoft.com/office/drawing/2014/main" id="{88F0DEFB-F34B-434C-B57D-4A86DD87D43D}"/>
                </a:ext>
              </a:extLst>
            </p:cNvPr>
            <p:cNvSpPr txBox="1">
              <a:spLocks noChangeArrowheads="1"/>
            </p:cNvSpPr>
            <p:nvPr/>
          </p:nvSpPr>
          <p:spPr bwMode="auto">
            <a:xfrm>
              <a:off x="3539" y="232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15</a:t>
              </a:r>
            </a:p>
          </p:txBody>
        </p:sp>
        <p:sp>
          <p:nvSpPr>
            <p:cNvPr id="36" name="Text Box 44">
              <a:extLst>
                <a:ext uri="{FF2B5EF4-FFF2-40B4-BE49-F238E27FC236}">
                  <a16:creationId xmlns:a16="http://schemas.microsoft.com/office/drawing/2014/main" id="{D9711826-2D13-457A-9A7E-553B4E48DA10}"/>
                </a:ext>
              </a:extLst>
            </p:cNvPr>
            <p:cNvSpPr txBox="1">
              <a:spLocks noChangeArrowheads="1"/>
            </p:cNvSpPr>
            <p:nvPr/>
          </p:nvSpPr>
          <p:spPr bwMode="auto">
            <a:xfrm>
              <a:off x="3568" y="169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45</a:t>
              </a:r>
            </a:p>
          </p:txBody>
        </p:sp>
        <p:sp>
          <p:nvSpPr>
            <p:cNvPr id="37" name="Text Box 45">
              <a:extLst>
                <a:ext uri="{FF2B5EF4-FFF2-40B4-BE49-F238E27FC236}">
                  <a16:creationId xmlns:a16="http://schemas.microsoft.com/office/drawing/2014/main" id="{7BF00C33-70C6-4689-A7BA-367AE4DCC94D}"/>
                </a:ext>
              </a:extLst>
            </p:cNvPr>
            <p:cNvSpPr txBox="1">
              <a:spLocks noChangeArrowheads="1"/>
            </p:cNvSpPr>
            <p:nvPr/>
          </p:nvSpPr>
          <p:spPr bwMode="auto">
            <a:xfrm>
              <a:off x="3762" y="235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dirty="0">
                  <a:solidFill>
                    <a:srgbClr val="4D4D4D"/>
                  </a:solidFill>
                </a:rPr>
                <a:t>24</a:t>
              </a:r>
            </a:p>
          </p:txBody>
        </p:sp>
        <p:sp>
          <p:nvSpPr>
            <p:cNvPr id="38" name="Text Box 46">
              <a:extLst>
                <a:ext uri="{FF2B5EF4-FFF2-40B4-BE49-F238E27FC236}">
                  <a16:creationId xmlns:a16="http://schemas.microsoft.com/office/drawing/2014/main" id="{B52476AF-0687-47EE-96FB-2B77C3D1D822}"/>
                </a:ext>
              </a:extLst>
            </p:cNvPr>
            <p:cNvSpPr txBox="1">
              <a:spLocks noChangeArrowheads="1"/>
            </p:cNvSpPr>
            <p:nvPr/>
          </p:nvSpPr>
          <p:spPr bwMode="auto">
            <a:xfrm>
              <a:off x="3716" y="1870"/>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de-DE" sz="1400">
                  <a:solidFill>
                    <a:srgbClr val="4D4D4D"/>
                  </a:solidFill>
                </a:rPr>
                <a:t>48</a:t>
              </a:r>
            </a:p>
          </p:txBody>
        </p:sp>
        <p:sp>
          <p:nvSpPr>
            <p:cNvPr id="39" name="Line 48">
              <a:extLst>
                <a:ext uri="{FF2B5EF4-FFF2-40B4-BE49-F238E27FC236}">
                  <a16:creationId xmlns:a16="http://schemas.microsoft.com/office/drawing/2014/main" id="{A58612C2-785E-4BF6-ACA2-F1B941C58F13}"/>
                </a:ext>
              </a:extLst>
            </p:cNvPr>
            <p:cNvSpPr>
              <a:spLocks noChangeShapeType="1"/>
            </p:cNvSpPr>
            <p:nvPr/>
          </p:nvSpPr>
          <p:spPr bwMode="auto">
            <a:xfrm flipH="1">
              <a:off x="3885" y="1940"/>
              <a:ext cx="893"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40" name="Line 49">
              <a:extLst>
                <a:ext uri="{FF2B5EF4-FFF2-40B4-BE49-F238E27FC236}">
                  <a16:creationId xmlns:a16="http://schemas.microsoft.com/office/drawing/2014/main" id="{61BC73D4-F771-45ED-9C23-0B0B8E9C995E}"/>
                </a:ext>
              </a:extLst>
            </p:cNvPr>
            <p:cNvSpPr>
              <a:spLocks noChangeShapeType="1"/>
            </p:cNvSpPr>
            <p:nvPr/>
          </p:nvSpPr>
          <p:spPr bwMode="auto">
            <a:xfrm flipH="1">
              <a:off x="3873" y="1952"/>
              <a:ext cx="905" cy="429"/>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DE">
                <a:solidFill>
                  <a:prstClr val="black"/>
                </a:solidFill>
              </a:endParaRPr>
            </a:p>
          </p:txBody>
        </p:sp>
        <p:sp>
          <p:nvSpPr>
            <p:cNvPr id="41" name="Text Box 50">
              <a:extLst>
                <a:ext uri="{FF2B5EF4-FFF2-40B4-BE49-F238E27FC236}">
                  <a16:creationId xmlns:a16="http://schemas.microsoft.com/office/drawing/2014/main" id="{2FE162AD-9929-48E5-9395-BABF6FCD267D}"/>
                </a:ext>
              </a:extLst>
            </p:cNvPr>
            <p:cNvSpPr txBox="1">
              <a:spLocks noChangeArrowheads="1"/>
            </p:cNvSpPr>
            <p:nvPr/>
          </p:nvSpPr>
          <p:spPr bwMode="auto">
            <a:xfrm>
              <a:off x="4740" y="1816"/>
              <a:ext cx="822" cy="3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de-DE" sz="1600">
                  <a:solidFill>
                    <a:prstClr val="black"/>
                  </a:solidFill>
                </a:rPr>
                <a:t>Ruhezeit</a:t>
              </a:r>
              <a:br>
                <a:rPr lang="en-GB" altLang="de-DE" sz="1600">
                  <a:solidFill>
                    <a:prstClr val="black"/>
                  </a:solidFill>
                </a:rPr>
              </a:br>
              <a:r>
                <a:rPr lang="en-GB" altLang="de-DE" sz="1600">
                  <a:solidFill>
                    <a:prstClr val="black"/>
                  </a:solidFill>
                </a:rPr>
                <a:t>(Tage)</a:t>
              </a:r>
            </a:p>
          </p:txBody>
        </p:sp>
      </p:grpSp>
      <p:sp>
        <p:nvSpPr>
          <p:cNvPr id="43" name="Text Box 5">
            <a:extLst>
              <a:ext uri="{FF2B5EF4-FFF2-40B4-BE49-F238E27FC236}">
                <a16:creationId xmlns:a16="http://schemas.microsoft.com/office/drawing/2014/main" id="{C7B81DC9-1F48-4A62-A1A8-B02ED1E8CBA5}"/>
              </a:ext>
            </a:extLst>
          </p:cNvPr>
          <p:cNvSpPr txBox="1">
            <a:spLocks noChangeArrowheads="1"/>
          </p:cNvSpPr>
          <p:nvPr/>
        </p:nvSpPr>
        <p:spPr bwMode="auto">
          <a:xfrm>
            <a:off x="179512" y="6423025"/>
            <a:ext cx="5938837"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dirty="0">
                <a:solidFill>
                  <a:prstClr val="black"/>
                </a:solidFill>
                <a:latin typeface="Tahoma" panose="020B0604030504040204" pitchFamily="34" charset="0"/>
              </a:rPr>
              <a:t>Quelle: </a:t>
            </a:r>
            <a:r>
              <a:rPr lang="de-DE" altLang="en-US" sz="1400" dirty="0" err="1">
                <a:solidFill>
                  <a:prstClr val="black"/>
                </a:solidFill>
                <a:latin typeface="Tahoma" panose="020B0604030504040204" pitchFamily="34" charset="0"/>
              </a:rPr>
              <a:t>Grafik</a:t>
            </a:r>
            <a:r>
              <a:rPr lang="de-DE" altLang="en-US" dirty="0">
                <a:solidFill>
                  <a:prstClr val="black"/>
                </a:solidFill>
              </a:rPr>
              <a:t> → </a:t>
            </a:r>
            <a:r>
              <a:rPr lang="de-DE" altLang="en-US" sz="1400" dirty="0">
                <a:solidFill>
                  <a:prstClr val="black"/>
                </a:solidFill>
                <a:latin typeface="Tahoma" panose="020B0604030504040204" pitchFamily="34" charset="0"/>
              </a:rPr>
              <a:t>Aigner et al. 2003 (mod.), Koch 1996, </a:t>
            </a:r>
            <a:r>
              <a:rPr lang="de-DE" altLang="en-US" sz="1400" dirty="0" err="1">
                <a:solidFill>
                  <a:prstClr val="black"/>
                </a:solidFill>
                <a:latin typeface="Tahoma" panose="020B0604030504040204" pitchFamily="34" charset="0"/>
              </a:rPr>
              <a:t>Gusmeroli</a:t>
            </a:r>
            <a:r>
              <a:rPr lang="de-DE" altLang="en-US" sz="1400" dirty="0">
                <a:solidFill>
                  <a:prstClr val="black"/>
                </a:solidFill>
                <a:latin typeface="Tahoma" panose="020B0604030504040204" pitchFamily="34" charset="0"/>
              </a:rPr>
              <a:t> 2012</a:t>
            </a:r>
          </a:p>
        </p:txBody>
      </p:sp>
    </p:spTree>
    <p:extLst>
      <p:ext uri="{BB962C8B-B14F-4D97-AF65-F5344CB8AC3E}">
        <p14:creationId xmlns:p14="http://schemas.microsoft.com/office/powerpoint/2010/main" val="3705551346"/>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Gelegentliche Beweidung</a:t>
            </a:r>
          </a:p>
        </p:txBody>
      </p:sp>
      <p:sp>
        <p:nvSpPr>
          <p:cNvPr id="5" name="Rectangle 4">
            <a:extLst>
              <a:ext uri="{FF2B5EF4-FFF2-40B4-BE49-F238E27FC236}">
                <a16:creationId xmlns:a16="http://schemas.microsoft.com/office/drawing/2014/main" id="{DE35F4F1-4A38-4C06-9882-1F1870E8B000}"/>
              </a:ext>
            </a:extLst>
          </p:cNvPr>
          <p:cNvSpPr>
            <a:spLocks/>
          </p:cNvSpPr>
          <p:nvPr/>
        </p:nvSpPr>
        <p:spPr bwMode="auto">
          <a:xfrm>
            <a:off x="292100" y="1077937"/>
            <a:ext cx="855980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buClr>
                <a:srgbClr val="00448C"/>
              </a:buClr>
              <a:buFont typeface="Wingdings" panose="05000000000000000000" pitchFamily="2" charset="2"/>
              <a:buChar char="§"/>
              <a:defRPr/>
            </a:pPr>
            <a:r>
              <a:rPr lang="en-GB" altLang="en-US" dirty="0">
                <a:solidFill>
                  <a:prstClr val="black"/>
                </a:solidFill>
                <a:latin typeface="Calibri"/>
                <a:cs typeface="Arial" panose="020B0604020202020204" pitchFamily="34" charset="0"/>
              </a:rPr>
              <a:t>Sie wird sehr oft auf Wiesen im Herbst nach dem </a:t>
            </a:r>
            <a:r>
              <a:rPr lang="en-US" altLang="en-US" dirty="0">
                <a:solidFill>
                  <a:prstClr val="black"/>
                </a:solidFill>
                <a:latin typeface="Calibri"/>
                <a:cs typeface="Arial" panose="020B0604020202020204" pitchFamily="34" charset="0"/>
              </a:rPr>
              <a:t>letzten</a:t>
            </a:r>
            <a:r>
              <a:rPr lang="en-GB" altLang="en-US" dirty="0">
                <a:solidFill>
                  <a:prstClr val="black"/>
                </a:solidFill>
                <a:latin typeface="Calibri"/>
                <a:cs typeface="Arial" panose="020B0604020202020204" pitchFamily="34" charset="0"/>
              </a:rPr>
              <a:t> Schnitt praktiziert (d.h. mit jungen Rindern, die von den Sommerweiden zurückkommen).</a:t>
            </a:r>
          </a:p>
          <a:p>
            <a:pPr>
              <a:buClr>
                <a:srgbClr val="00448C"/>
              </a:buClr>
              <a:buFont typeface="Wingdings" panose="05000000000000000000" pitchFamily="2" charset="2"/>
              <a:buChar char="§"/>
              <a:defRPr/>
            </a:pPr>
            <a:r>
              <a:rPr lang="en-GB" altLang="en-US" dirty="0">
                <a:solidFill>
                  <a:prstClr val="black"/>
                </a:solidFill>
                <a:latin typeface="Calibri"/>
                <a:cs typeface="Arial" panose="020B0604020202020204" pitchFamily="34" charset="0"/>
              </a:rPr>
              <a:t>Eine sehr frühe Beweidung im Frühjahr wird empfohlen, um fakultative Unkräuter wie </a:t>
            </a:r>
            <a:r>
              <a:rPr lang="en-GB" altLang="en-US" i="1" dirty="0" err="1">
                <a:solidFill>
                  <a:prstClr val="black"/>
                </a:solidFill>
                <a:latin typeface="Calibri"/>
                <a:cs typeface="Arial" panose="020B0604020202020204" pitchFamily="34" charset="0"/>
              </a:rPr>
              <a:t>Umbelliferae</a:t>
            </a:r>
            <a:r>
              <a:rPr lang="en-GB" altLang="en-US" dirty="0">
                <a:solidFill>
                  <a:prstClr val="black"/>
                </a:solidFill>
                <a:latin typeface="Calibri"/>
                <a:cs typeface="Arial" panose="020B0604020202020204" pitchFamily="34" charset="0"/>
              </a:rPr>
              <a:t> (d.h. </a:t>
            </a:r>
            <a:r>
              <a:rPr lang="en-GB" altLang="en-US" i="1" dirty="0" err="1">
                <a:solidFill>
                  <a:prstClr val="black"/>
                </a:solidFill>
                <a:latin typeface="Calibri"/>
                <a:cs typeface="Arial" panose="020B0604020202020204" pitchFamily="34" charset="0"/>
              </a:rPr>
              <a:t>Anthriscus sylvestris</a:t>
            </a:r>
            <a:r>
              <a:rPr lang="en-GB" altLang="en-US" dirty="0">
                <a:solidFill>
                  <a:prstClr val="black"/>
                </a:solidFill>
                <a:latin typeface="Calibri"/>
                <a:cs typeface="Arial" panose="020B0604020202020204" pitchFamily="34" charset="0"/>
              </a:rPr>
              <a:t>, </a:t>
            </a:r>
            <a:r>
              <a:rPr lang="en-GB" altLang="en-US" i="1" dirty="0" err="1">
                <a:solidFill>
                  <a:prstClr val="black"/>
                </a:solidFill>
                <a:latin typeface="Calibri"/>
                <a:cs typeface="Arial" panose="020B0604020202020204" pitchFamily="34" charset="0"/>
              </a:rPr>
              <a:t>Heracleum sphondylium</a:t>
            </a:r>
            <a:r>
              <a:rPr lang="en-GB" altLang="en-US" dirty="0">
                <a:solidFill>
                  <a:prstClr val="black"/>
                </a:solidFill>
                <a:latin typeface="Calibri"/>
                <a:cs typeface="Arial" panose="020B0604020202020204" pitchFamily="34" charset="0"/>
              </a:rPr>
              <a:t>) und andere Dikotyle (</a:t>
            </a:r>
            <a:r>
              <a:rPr lang="en-GB" altLang="en-US" i="1" dirty="0" err="1">
                <a:solidFill>
                  <a:prstClr val="black"/>
                </a:solidFill>
                <a:latin typeface="Calibri"/>
                <a:cs typeface="Arial" panose="020B0604020202020204" pitchFamily="34" charset="0"/>
              </a:rPr>
              <a:t>Rumex acetosa</a:t>
            </a:r>
            <a:r>
              <a:rPr lang="en-GB" altLang="en-US" dirty="0">
                <a:solidFill>
                  <a:prstClr val="black"/>
                </a:solidFill>
                <a:latin typeface="Calibri"/>
                <a:cs typeface="Arial" panose="020B0604020202020204" pitchFamily="34" charset="0"/>
              </a:rPr>
              <a:t>, </a:t>
            </a:r>
            <a:r>
              <a:rPr lang="en-GB" altLang="en-US" i="1" dirty="0" err="1">
                <a:solidFill>
                  <a:prstClr val="black"/>
                </a:solidFill>
                <a:latin typeface="Calibri"/>
                <a:cs typeface="Arial" panose="020B0604020202020204" pitchFamily="34" charset="0"/>
              </a:rPr>
              <a:t>Taraxacum officinale</a:t>
            </a:r>
            <a:r>
              <a:rPr lang="en-GB" altLang="en-US" dirty="0">
                <a:solidFill>
                  <a:prstClr val="black"/>
                </a:solidFill>
                <a:latin typeface="Calibri"/>
                <a:cs typeface="Arial" panose="020B0604020202020204" pitchFamily="34" charset="0"/>
              </a:rPr>
              <a:t>, </a:t>
            </a:r>
            <a:r>
              <a:rPr lang="en-GB" altLang="en-US" i="1" dirty="0">
                <a:solidFill>
                  <a:prstClr val="black"/>
                </a:solidFill>
                <a:latin typeface="Calibri"/>
                <a:cs typeface="Arial" panose="020B0604020202020204" pitchFamily="34" charset="0"/>
              </a:rPr>
              <a:t>Geranium </a:t>
            </a:r>
            <a:r>
              <a:rPr lang="en-GB" altLang="en-US" i="1" dirty="0" err="1">
                <a:solidFill>
                  <a:prstClr val="black"/>
                </a:solidFill>
                <a:latin typeface="Calibri"/>
                <a:cs typeface="Arial" panose="020B0604020202020204" pitchFamily="34" charset="0"/>
              </a:rPr>
              <a:t>pratense</a:t>
            </a:r>
            <a:r>
              <a:rPr lang="en-GB" altLang="en-US" dirty="0">
                <a:solidFill>
                  <a:prstClr val="black"/>
                </a:solidFill>
                <a:latin typeface="Calibri"/>
                <a:cs typeface="Arial" panose="020B0604020202020204" pitchFamily="34" charset="0"/>
              </a:rPr>
              <a:t>) zu kontrollieren.</a:t>
            </a:r>
          </a:p>
        </p:txBody>
      </p:sp>
      <p:pic>
        <p:nvPicPr>
          <p:cNvPr id="6" name="Picture 6" descr="8201">
            <a:extLst>
              <a:ext uri="{FF2B5EF4-FFF2-40B4-BE49-F238E27FC236}">
                <a16:creationId xmlns:a16="http://schemas.microsoft.com/office/drawing/2014/main" id="{5D78FA64-F712-4A7C-B935-29B27656A1D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3450" y="2573362"/>
            <a:ext cx="2342406" cy="349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5163">
            <a:extLst>
              <a:ext uri="{FF2B5EF4-FFF2-40B4-BE49-F238E27FC236}">
                <a16:creationId xmlns:a16="http://schemas.microsoft.com/office/drawing/2014/main" id="{64A42EEA-5E7D-4C53-8742-67B797F4F5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138" y="2984524"/>
            <a:ext cx="4046537"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742496"/>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b="1" dirty="0">
                <a:solidFill>
                  <a:prstClr val="black"/>
                </a:solidFill>
              </a:rPr>
              <a:t>Weidepflege</a:t>
            </a:r>
          </a:p>
        </p:txBody>
      </p:sp>
      <p:sp>
        <p:nvSpPr>
          <p:cNvPr id="5" name="Rectangle 4">
            <a:extLst>
              <a:ext uri="{FF2B5EF4-FFF2-40B4-BE49-F238E27FC236}">
                <a16:creationId xmlns:a16="http://schemas.microsoft.com/office/drawing/2014/main" id="{FFBE5DA6-F38F-4036-8177-7A6B0FDFCA10}"/>
              </a:ext>
            </a:extLst>
          </p:cNvPr>
          <p:cNvSpPr>
            <a:spLocks/>
          </p:cNvSpPr>
          <p:nvPr/>
        </p:nvSpPr>
        <p:spPr bwMode="auto">
          <a:xfrm>
            <a:off x="292100" y="957263"/>
            <a:ext cx="855980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buClr>
                <a:srgbClr val="00448C"/>
              </a:buClr>
              <a:buFont typeface="Wingdings" panose="05000000000000000000" pitchFamily="2" charset="2"/>
              <a:buChar char="¡"/>
              <a:defRPr/>
            </a:pPr>
            <a:r>
              <a:rPr lang="en-GB" altLang="en-US" dirty="0">
                <a:solidFill>
                  <a:prstClr val="black"/>
                </a:solidFill>
                <a:latin typeface="Calibri"/>
                <a:cs typeface="Arial" panose="020B0604020202020204" pitchFamily="34" charset="0"/>
              </a:rPr>
              <a:t>Mindestens einmal am Ende der Weidesaison</a:t>
            </a:r>
          </a:p>
          <a:p>
            <a:pPr>
              <a:buClr>
                <a:srgbClr val="00448C"/>
              </a:buClr>
              <a:buFont typeface="Wingdings" panose="05000000000000000000" pitchFamily="2" charset="2"/>
              <a:buChar char="¡"/>
              <a:defRPr/>
            </a:pPr>
            <a:r>
              <a:rPr lang="en-GB" altLang="en-US" dirty="0" err="1" smtClean="0">
                <a:solidFill>
                  <a:prstClr val="black"/>
                </a:solidFill>
                <a:latin typeface="Calibri"/>
                <a:cs typeface="Arial" panose="020B0604020202020204" pitchFamily="34" charset="0"/>
              </a:rPr>
              <a:t>Mulchen</a:t>
            </a:r>
            <a:r>
              <a:rPr lang="en-GB" altLang="en-US" dirty="0" smtClean="0">
                <a:solidFill>
                  <a:prstClr val="black"/>
                </a:solidFill>
                <a:latin typeface="Calibri"/>
                <a:cs typeface="Arial" panose="020B0604020202020204" pitchFamily="34" charset="0"/>
              </a:rPr>
              <a:t> </a:t>
            </a:r>
            <a:r>
              <a:rPr lang="en-GB" altLang="en-US" dirty="0">
                <a:solidFill>
                  <a:prstClr val="black"/>
                </a:solidFill>
                <a:latin typeface="Calibri"/>
                <a:cs typeface="Arial" panose="020B0604020202020204" pitchFamily="34" charset="0"/>
              </a:rPr>
              <a:t>von vermiedenen Pflanzennestern; Unkräuter sollten kontrolliert werden, sobald sie auftreten (einige von ihnen sind Indikatoren für </a:t>
            </a:r>
            <a:r>
              <a:rPr lang="en-GB" altLang="en-US" dirty="0" err="1">
                <a:solidFill>
                  <a:prstClr val="black"/>
                </a:solidFill>
                <a:latin typeface="Calibri"/>
                <a:cs typeface="Arial" panose="020B0604020202020204" pitchFamily="34" charset="0"/>
              </a:rPr>
              <a:t>Überdüngung</a:t>
            </a:r>
            <a:r>
              <a:rPr lang="en-GB" altLang="en-US" dirty="0">
                <a:solidFill>
                  <a:prstClr val="black"/>
                </a:solidFill>
                <a:latin typeface="Calibri"/>
                <a:cs typeface="Arial" panose="020B0604020202020204" pitchFamily="34" charset="0"/>
              </a:rPr>
              <a:t> → beseitigen die Ursachen ihres Auftretens).</a:t>
            </a:r>
          </a:p>
          <a:p>
            <a:pPr>
              <a:buClr>
                <a:srgbClr val="00448C"/>
              </a:buClr>
              <a:buFont typeface="Wingdings" panose="05000000000000000000" pitchFamily="2" charset="2"/>
              <a:buChar char="¡"/>
              <a:defRPr/>
            </a:pPr>
            <a:endParaRPr lang="en-GB" altLang="en-US" dirty="0">
              <a:solidFill>
                <a:prstClr val="black"/>
              </a:solidFill>
              <a:latin typeface="Calibri"/>
              <a:cs typeface="Arial" panose="020B0604020202020204" pitchFamily="34" charset="0"/>
            </a:endParaRPr>
          </a:p>
        </p:txBody>
      </p:sp>
      <p:pic>
        <p:nvPicPr>
          <p:cNvPr id="6" name="Picture 8" descr="5627">
            <a:extLst>
              <a:ext uri="{FF2B5EF4-FFF2-40B4-BE49-F238E27FC236}">
                <a16:creationId xmlns:a16="http://schemas.microsoft.com/office/drawing/2014/main" id="{E0AD1B5D-14CD-40A2-8A32-20C27F10BB8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5550" y="2270125"/>
            <a:ext cx="1997075"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14750">
            <a:extLst>
              <a:ext uri="{FF2B5EF4-FFF2-40B4-BE49-F238E27FC236}">
                <a16:creationId xmlns:a16="http://schemas.microsoft.com/office/drawing/2014/main" id="{E841C7D1-3D26-4668-A696-E52C7FB2AB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8038" y="2281238"/>
            <a:ext cx="1995487"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5145">
            <a:extLst>
              <a:ext uri="{FF2B5EF4-FFF2-40B4-BE49-F238E27FC236}">
                <a16:creationId xmlns:a16="http://schemas.microsoft.com/office/drawing/2014/main" id="{DEF958A9-74E4-4D75-8B0F-8C3AE9113E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713" y="2259013"/>
            <a:ext cx="2008187"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a:extLst>
              <a:ext uri="{FF2B5EF4-FFF2-40B4-BE49-F238E27FC236}">
                <a16:creationId xmlns:a16="http://schemas.microsoft.com/office/drawing/2014/main" id="{AFAF7899-0868-4BB0-8980-F03C6BDE1FBE}"/>
              </a:ext>
            </a:extLst>
          </p:cNvPr>
          <p:cNvSpPr txBox="1">
            <a:spLocks noChangeArrowheads="1"/>
          </p:cNvSpPr>
          <p:nvPr/>
        </p:nvSpPr>
        <p:spPr bwMode="auto">
          <a:xfrm>
            <a:off x="2624138" y="5351463"/>
            <a:ext cx="1741487"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sz="1400" i="1">
                <a:solidFill>
                  <a:prstClr val="black"/>
                </a:solidFill>
                <a:latin typeface="Calibri"/>
                <a:cs typeface="Arial" panose="020B0604020202020204" pitchFamily="34" charset="0"/>
              </a:rPr>
              <a:t>Senecio alpinus</a:t>
            </a:r>
            <a:br>
              <a:rPr lang="en-GB" altLang="en-US" sz="1400" i="1">
                <a:solidFill>
                  <a:prstClr val="black"/>
                </a:solidFill>
                <a:latin typeface="Calibri"/>
                <a:cs typeface="Arial" panose="020B0604020202020204" pitchFamily="34" charset="0"/>
              </a:rPr>
            </a:br>
            <a:r>
              <a:rPr lang="en-GB" altLang="en-US" sz="1400" i="1">
                <a:solidFill>
                  <a:prstClr val="black"/>
                </a:solidFill>
                <a:latin typeface="Calibri"/>
                <a:cs typeface="Arial" panose="020B0604020202020204" pitchFamily="34" charset="0"/>
              </a:rPr>
              <a:t>(=Senecio cordatus) </a:t>
            </a:r>
            <a:br>
              <a:rPr lang="en-GB" altLang="en-US" sz="1400" i="1">
                <a:solidFill>
                  <a:prstClr val="black"/>
                </a:solidFill>
                <a:latin typeface="Calibri"/>
                <a:cs typeface="Arial" panose="020B0604020202020204" pitchFamily="34" charset="0"/>
              </a:rPr>
            </a:br>
            <a:r>
              <a:rPr lang="en-GB" altLang="en-US" sz="1400" i="1">
                <a:solidFill>
                  <a:prstClr val="black"/>
                </a:solidFill>
                <a:latin typeface="Calibri"/>
                <a:cs typeface="Arial" panose="020B0604020202020204" pitchFamily="34" charset="0"/>
              </a:rPr>
              <a:t>=Jacobaea alpina)</a:t>
            </a:r>
            <a:r>
              <a:rPr lang="en-GB" altLang="en-US" sz="1400">
                <a:solidFill>
                  <a:prstClr val="black"/>
                </a:solidFill>
                <a:latin typeface="Calibri"/>
                <a:cs typeface="Arial" panose="020B0604020202020204" pitchFamily="34" charset="0"/>
              </a:rPr>
              <a:t>.</a:t>
            </a:r>
            <a:endParaRPr lang="en-GB" altLang="en-US" sz="1400" i="1">
              <a:solidFill>
                <a:prstClr val="black"/>
              </a:solidFill>
              <a:latin typeface="Calibri"/>
              <a:cs typeface="Arial" panose="020B0604020202020204" pitchFamily="34" charset="0"/>
            </a:endParaRPr>
          </a:p>
        </p:txBody>
      </p:sp>
      <p:sp>
        <p:nvSpPr>
          <p:cNvPr id="11" name="Text Box 12">
            <a:extLst>
              <a:ext uri="{FF2B5EF4-FFF2-40B4-BE49-F238E27FC236}">
                <a16:creationId xmlns:a16="http://schemas.microsoft.com/office/drawing/2014/main" id="{C9ECD3E1-CAE9-49AE-83AC-74BB2EB697B3}"/>
              </a:ext>
            </a:extLst>
          </p:cNvPr>
          <p:cNvSpPr txBox="1">
            <a:spLocks noChangeArrowheads="1"/>
          </p:cNvSpPr>
          <p:nvPr/>
        </p:nvSpPr>
        <p:spPr bwMode="auto">
          <a:xfrm>
            <a:off x="781050" y="5351463"/>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sz="1400" i="1" dirty="0" err="1" smtClean="0">
                <a:solidFill>
                  <a:prstClr val="black"/>
                </a:solidFill>
                <a:latin typeface="Calibri"/>
                <a:cs typeface="Arial" panose="020B0604020202020204" pitchFamily="34" charset="0"/>
              </a:rPr>
              <a:t>Veratrum</a:t>
            </a:r>
            <a:r>
              <a:rPr lang="en-GB" altLang="en-US" sz="1400" i="1" dirty="0">
                <a:solidFill>
                  <a:prstClr val="black"/>
                </a:solidFill>
                <a:latin typeface="Calibri"/>
                <a:cs typeface="Arial" panose="020B0604020202020204" pitchFamily="34" charset="0"/>
              </a:rPr>
              <a:t> </a:t>
            </a:r>
            <a:r>
              <a:rPr lang="en-GB" altLang="en-US" sz="1400" i="1" dirty="0" smtClean="0">
                <a:solidFill>
                  <a:prstClr val="black"/>
                </a:solidFill>
                <a:latin typeface="Calibri"/>
                <a:cs typeface="Arial" panose="020B0604020202020204" pitchFamily="34" charset="0"/>
              </a:rPr>
              <a:t>album</a:t>
            </a:r>
            <a:endParaRPr lang="en-GB" altLang="en-US" sz="1400" i="1" dirty="0">
              <a:solidFill>
                <a:prstClr val="black"/>
              </a:solidFill>
              <a:latin typeface="Calibri"/>
              <a:cs typeface="Arial" panose="020B0604020202020204" pitchFamily="34" charset="0"/>
            </a:endParaRPr>
          </a:p>
        </p:txBody>
      </p:sp>
      <p:sp>
        <p:nvSpPr>
          <p:cNvPr id="12" name="Text Box 13">
            <a:extLst>
              <a:ext uri="{FF2B5EF4-FFF2-40B4-BE49-F238E27FC236}">
                <a16:creationId xmlns:a16="http://schemas.microsoft.com/office/drawing/2014/main" id="{C37B0D5A-EB3B-4B7B-AB98-71BF3F189274}"/>
              </a:ext>
            </a:extLst>
          </p:cNvPr>
          <p:cNvSpPr txBox="1">
            <a:spLocks noChangeArrowheads="1"/>
          </p:cNvSpPr>
          <p:nvPr/>
        </p:nvSpPr>
        <p:spPr bwMode="auto">
          <a:xfrm>
            <a:off x="5054600" y="5351463"/>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sz="1400" i="1">
                <a:solidFill>
                  <a:prstClr val="black"/>
                </a:solidFill>
                <a:latin typeface="Calibri"/>
                <a:cs typeface="Arial" panose="020B0604020202020204" pitchFamily="34" charset="0"/>
              </a:rPr>
              <a:t>Rumex alpinus</a:t>
            </a:r>
          </a:p>
        </p:txBody>
      </p:sp>
      <p:pic>
        <p:nvPicPr>
          <p:cNvPr id="13" name="Picture 14" descr="5618">
            <a:extLst>
              <a:ext uri="{FF2B5EF4-FFF2-40B4-BE49-F238E27FC236}">
                <a16:creationId xmlns:a16="http://schemas.microsoft.com/office/drawing/2014/main" id="{8BEABCE7-9F18-457B-BD83-952FF9579F6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3225" y="2266950"/>
            <a:ext cx="20129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a:extLst>
              <a:ext uri="{FF2B5EF4-FFF2-40B4-BE49-F238E27FC236}">
                <a16:creationId xmlns:a16="http://schemas.microsoft.com/office/drawing/2014/main" id="{1D8082A1-2EA2-4902-A34D-05BBB4309A8E}"/>
              </a:ext>
            </a:extLst>
          </p:cNvPr>
          <p:cNvSpPr txBox="1">
            <a:spLocks noChangeArrowheads="1"/>
          </p:cNvSpPr>
          <p:nvPr/>
        </p:nvSpPr>
        <p:spPr bwMode="auto">
          <a:xfrm>
            <a:off x="7219950" y="5351463"/>
            <a:ext cx="1365250"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GB" altLang="en-US" sz="1400" i="1" dirty="0" err="1" smtClean="0">
                <a:solidFill>
                  <a:prstClr val="black"/>
                </a:solidFill>
                <a:latin typeface="Calibri"/>
                <a:cs typeface="Arial" panose="020B0604020202020204" pitchFamily="34" charset="0"/>
              </a:rPr>
              <a:t>Deschampsia</a:t>
            </a:r>
            <a:r>
              <a:rPr lang="en-GB" altLang="en-US" sz="1400" i="1" dirty="0" smtClean="0">
                <a:solidFill>
                  <a:prstClr val="black"/>
                </a:solidFill>
                <a:latin typeface="Calibri"/>
                <a:cs typeface="Arial" panose="020B0604020202020204" pitchFamily="34" charset="0"/>
              </a:rPr>
              <a:t> </a:t>
            </a:r>
            <a:r>
              <a:rPr lang="en-GB" altLang="en-US" sz="1400" i="1" dirty="0" err="1">
                <a:solidFill>
                  <a:prstClr val="black"/>
                </a:solidFill>
                <a:latin typeface="Calibri"/>
                <a:cs typeface="Arial" panose="020B0604020202020204" pitchFamily="34" charset="0"/>
              </a:rPr>
              <a:t>caespitosa</a:t>
            </a:r>
            <a:endParaRPr lang="en-GB" altLang="en-US" sz="1400" i="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820838551"/>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sz="1800" b="1" dirty="0" err="1">
                <a:solidFill>
                  <a:prstClr val="black"/>
                </a:solidFill>
              </a:rPr>
              <a:t>Einfluss</a:t>
            </a:r>
            <a:r>
              <a:rPr lang="en-US" sz="1800" b="1" dirty="0">
                <a:solidFill>
                  <a:prstClr val="black"/>
                </a:solidFill>
              </a:rPr>
              <a:t> </a:t>
            </a:r>
            <a:r>
              <a:rPr lang="en-US" sz="1800" b="1" dirty="0" smtClean="0">
                <a:solidFill>
                  <a:prstClr val="black"/>
                </a:solidFill>
              </a:rPr>
              <a:t>von </a:t>
            </a:r>
            <a:r>
              <a:rPr lang="en-US" sz="1800" b="1" dirty="0" err="1" smtClean="0">
                <a:solidFill>
                  <a:prstClr val="black"/>
                </a:solidFill>
              </a:rPr>
              <a:t>Weidefutter</a:t>
            </a:r>
            <a:r>
              <a:rPr lang="en-US" sz="1800" b="1" dirty="0" smtClean="0">
                <a:solidFill>
                  <a:prstClr val="black"/>
                </a:solidFill>
              </a:rPr>
              <a:t> auf </a:t>
            </a:r>
            <a:r>
              <a:rPr lang="en-US" sz="1800" b="1" dirty="0">
                <a:solidFill>
                  <a:prstClr val="black"/>
                </a:solidFill>
              </a:rPr>
              <a:t>die Qualität von Milchprodukten im Vergleich </a:t>
            </a:r>
            <a:r>
              <a:rPr lang="en-US" sz="1800" b="1" dirty="0" err="1">
                <a:solidFill>
                  <a:prstClr val="black"/>
                </a:solidFill>
              </a:rPr>
              <a:t>zur</a:t>
            </a:r>
            <a:r>
              <a:rPr lang="en-US" sz="1800" b="1" dirty="0">
                <a:solidFill>
                  <a:prstClr val="black"/>
                </a:solidFill>
              </a:rPr>
              <a:t> </a:t>
            </a:r>
            <a:r>
              <a:rPr lang="en-US" sz="1800" b="1" dirty="0" err="1" smtClean="0">
                <a:solidFill>
                  <a:prstClr val="black"/>
                </a:solidFill>
              </a:rPr>
              <a:t>Fütterun</a:t>
            </a:r>
            <a:r>
              <a:rPr lang="en-US" sz="1800" b="1" dirty="0" smtClean="0">
                <a:solidFill>
                  <a:prstClr val="black"/>
                </a:solidFill>
              </a:rPr>
              <a:t>g von </a:t>
            </a:r>
            <a:r>
              <a:rPr lang="en-US" sz="1800" b="1" dirty="0" err="1" smtClean="0">
                <a:solidFill>
                  <a:prstClr val="black"/>
                </a:solidFill>
              </a:rPr>
              <a:t>konserviertem</a:t>
            </a:r>
            <a:r>
              <a:rPr lang="en-US" sz="1800" b="1" dirty="0" smtClean="0">
                <a:solidFill>
                  <a:prstClr val="black"/>
                </a:solidFill>
              </a:rPr>
              <a:t> </a:t>
            </a:r>
            <a:r>
              <a:rPr lang="en-US" sz="1800" b="1" dirty="0">
                <a:solidFill>
                  <a:prstClr val="black"/>
                </a:solidFill>
              </a:rPr>
              <a:t>Futter und Konzentraten</a:t>
            </a:r>
          </a:p>
        </p:txBody>
      </p:sp>
      <p:pic>
        <p:nvPicPr>
          <p:cNvPr id="3" name="Grafik 2">
            <a:extLst>
              <a:ext uri="{FF2B5EF4-FFF2-40B4-BE49-F238E27FC236}">
                <a16:creationId xmlns:a16="http://schemas.microsoft.com/office/drawing/2014/main" id="{46086F76-8EF9-41A0-B916-EAE64A6B1E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944" y="1345316"/>
            <a:ext cx="7802461" cy="4793773"/>
          </a:xfrm>
          <a:prstGeom prst="rect">
            <a:avLst/>
          </a:prstGeom>
        </p:spPr>
      </p:pic>
      <p:sp>
        <p:nvSpPr>
          <p:cNvPr id="5" name="Text Box 3">
            <a:extLst>
              <a:ext uri="{FF2B5EF4-FFF2-40B4-BE49-F238E27FC236}">
                <a16:creationId xmlns:a16="http://schemas.microsoft.com/office/drawing/2014/main" id="{B3DF76E9-AAFE-4FC6-8E22-5F0964630A63}"/>
              </a:ext>
            </a:extLst>
          </p:cNvPr>
          <p:cNvSpPr txBox="1">
            <a:spLocks noChangeArrowheads="1"/>
          </p:cNvSpPr>
          <p:nvPr/>
        </p:nvSpPr>
        <p:spPr bwMode="auto">
          <a:xfrm>
            <a:off x="179512" y="6448425"/>
            <a:ext cx="2492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dirty="0">
                <a:solidFill>
                  <a:prstClr val="black"/>
                </a:solidFill>
                <a:latin typeface="Tahoma" panose="020B0604030504040204" pitchFamily="34" charset="0"/>
              </a:rPr>
              <a:t>Quelle: Peratoner et al. 2015</a:t>
            </a:r>
          </a:p>
        </p:txBody>
      </p:sp>
    </p:spTree>
    <p:extLst>
      <p:ext uri="{BB962C8B-B14F-4D97-AF65-F5344CB8AC3E}">
        <p14:creationId xmlns:p14="http://schemas.microsoft.com/office/powerpoint/2010/main" val="1664623728"/>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sz="1800" b="1" dirty="0" err="1">
                <a:solidFill>
                  <a:prstClr val="black"/>
                </a:solidFill>
              </a:rPr>
              <a:t>Einfluss</a:t>
            </a:r>
            <a:r>
              <a:rPr lang="en-US" sz="1800" b="1" dirty="0">
                <a:solidFill>
                  <a:prstClr val="black"/>
                </a:solidFill>
              </a:rPr>
              <a:t> von </a:t>
            </a:r>
            <a:r>
              <a:rPr lang="en-US" sz="1800" b="1" dirty="0" err="1">
                <a:solidFill>
                  <a:prstClr val="black"/>
                </a:solidFill>
              </a:rPr>
              <a:t>Weidefutter</a:t>
            </a:r>
            <a:r>
              <a:rPr lang="en-US" sz="1800" b="1" dirty="0">
                <a:solidFill>
                  <a:prstClr val="black"/>
                </a:solidFill>
              </a:rPr>
              <a:t> auf die </a:t>
            </a:r>
            <a:r>
              <a:rPr lang="en-US" sz="1800" b="1" dirty="0" err="1">
                <a:solidFill>
                  <a:prstClr val="black"/>
                </a:solidFill>
              </a:rPr>
              <a:t>Qualität</a:t>
            </a:r>
            <a:r>
              <a:rPr lang="en-US" sz="1800" b="1" dirty="0">
                <a:solidFill>
                  <a:prstClr val="black"/>
                </a:solidFill>
              </a:rPr>
              <a:t> von </a:t>
            </a:r>
            <a:r>
              <a:rPr lang="en-US" sz="1800" b="1" dirty="0" err="1" smtClean="0">
                <a:solidFill>
                  <a:prstClr val="black"/>
                </a:solidFill>
              </a:rPr>
              <a:t>Fleisch</a:t>
            </a:r>
            <a:r>
              <a:rPr lang="en-US" sz="1800" b="1" dirty="0" smtClean="0">
                <a:solidFill>
                  <a:prstClr val="black"/>
                </a:solidFill>
              </a:rPr>
              <a:t> </a:t>
            </a:r>
            <a:r>
              <a:rPr lang="en-US" sz="1800" b="1" dirty="0">
                <a:solidFill>
                  <a:prstClr val="black"/>
                </a:solidFill>
              </a:rPr>
              <a:t>im </a:t>
            </a:r>
            <a:r>
              <a:rPr lang="en-US" sz="1800" b="1" dirty="0" err="1">
                <a:solidFill>
                  <a:prstClr val="black"/>
                </a:solidFill>
              </a:rPr>
              <a:t>Vergleich</a:t>
            </a:r>
            <a:r>
              <a:rPr lang="en-US" sz="1800" b="1" dirty="0">
                <a:solidFill>
                  <a:prstClr val="black"/>
                </a:solidFill>
              </a:rPr>
              <a:t> </a:t>
            </a:r>
            <a:r>
              <a:rPr lang="en-US" sz="1800" b="1" dirty="0" err="1">
                <a:solidFill>
                  <a:prstClr val="black"/>
                </a:solidFill>
              </a:rPr>
              <a:t>zur</a:t>
            </a:r>
            <a:r>
              <a:rPr lang="en-US" sz="1800" b="1" dirty="0">
                <a:solidFill>
                  <a:prstClr val="black"/>
                </a:solidFill>
              </a:rPr>
              <a:t> </a:t>
            </a:r>
            <a:r>
              <a:rPr lang="en-US" sz="1800" b="1" dirty="0" err="1">
                <a:solidFill>
                  <a:prstClr val="black"/>
                </a:solidFill>
              </a:rPr>
              <a:t>Fütterung</a:t>
            </a:r>
            <a:r>
              <a:rPr lang="en-US" sz="1800" b="1" dirty="0">
                <a:solidFill>
                  <a:prstClr val="black"/>
                </a:solidFill>
              </a:rPr>
              <a:t> von </a:t>
            </a:r>
            <a:r>
              <a:rPr lang="en-US" sz="1800" b="1" dirty="0" err="1">
                <a:solidFill>
                  <a:prstClr val="black"/>
                </a:solidFill>
              </a:rPr>
              <a:t>konserviertem</a:t>
            </a:r>
            <a:r>
              <a:rPr lang="en-US" sz="1800" b="1" dirty="0">
                <a:solidFill>
                  <a:prstClr val="black"/>
                </a:solidFill>
              </a:rPr>
              <a:t> </a:t>
            </a:r>
            <a:r>
              <a:rPr lang="en-US" sz="1800" b="1" dirty="0" err="1">
                <a:solidFill>
                  <a:prstClr val="black"/>
                </a:solidFill>
              </a:rPr>
              <a:t>Futter</a:t>
            </a:r>
            <a:r>
              <a:rPr lang="en-US" sz="1800" b="1" dirty="0">
                <a:solidFill>
                  <a:prstClr val="black"/>
                </a:solidFill>
              </a:rPr>
              <a:t> und </a:t>
            </a:r>
            <a:r>
              <a:rPr lang="en-US" sz="1800" b="1" dirty="0" err="1">
                <a:solidFill>
                  <a:prstClr val="black"/>
                </a:solidFill>
              </a:rPr>
              <a:t>Konzentraten</a:t>
            </a:r>
            <a:endParaRPr lang="en-US" sz="1800" b="1" dirty="0">
              <a:solidFill>
                <a:prstClr val="black"/>
              </a:solidFill>
            </a:endParaRPr>
          </a:p>
        </p:txBody>
      </p:sp>
      <p:pic>
        <p:nvPicPr>
          <p:cNvPr id="3" name="Inhaltsplatzhalter 2">
            <a:extLst>
              <a:ext uri="{FF2B5EF4-FFF2-40B4-BE49-F238E27FC236}">
                <a16:creationId xmlns:a16="http://schemas.microsoft.com/office/drawing/2014/main" id="{C71FCA82-4359-4762-8E78-0904E16171F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99592" y="1361945"/>
            <a:ext cx="7308073" cy="4632325"/>
          </a:xfrm>
          <a:prstGeom prst="rect">
            <a:avLst/>
          </a:prstGeom>
        </p:spPr>
      </p:pic>
      <p:sp>
        <p:nvSpPr>
          <p:cNvPr id="5" name="Text Box 3">
            <a:extLst>
              <a:ext uri="{FF2B5EF4-FFF2-40B4-BE49-F238E27FC236}">
                <a16:creationId xmlns:a16="http://schemas.microsoft.com/office/drawing/2014/main" id="{ED3A346A-D4A5-4432-9F07-A97C78E4A3C8}"/>
              </a:ext>
            </a:extLst>
          </p:cNvPr>
          <p:cNvSpPr txBox="1">
            <a:spLocks noChangeArrowheads="1"/>
          </p:cNvSpPr>
          <p:nvPr/>
        </p:nvSpPr>
        <p:spPr bwMode="auto">
          <a:xfrm>
            <a:off x="107504" y="6448425"/>
            <a:ext cx="2492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dirty="0">
                <a:solidFill>
                  <a:prstClr val="black"/>
                </a:solidFill>
                <a:latin typeface="Tahoma" panose="020B0604030504040204" pitchFamily="34" charset="0"/>
              </a:rPr>
              <a:t>Quelle: Peratoner et al. 2015</a:t>
            </a:r>
          </a:p>
        </p:txBody>
      </p:sp>
    </p:spTree>
    <p:extLst>
      <p:ext uri="{BB962C8B-B14F-4D97-AF65-F5344CB8AC3E}">
        <p14:creationId xmlns:p14="http://schemas.microsoft.com/office/powerpoint/2010/main" val="28467745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89281" y="2667000"/>
            <a:ext cx="6014549" cy="3586167"/>
          </a:xfrm>
          <a:prstGeom prst="rect">
            <a:avLst/>
          </a:prstGeom>
          <a:ln>
            <a:noFill/>
          </a:ln>
          <a:effectLst>
            <a:outerShdw blurRad="292100" dist="139700" dir="2700000" algn="tl" rotWithShape="0">
              <a:srgbClr val="333333">
                <a:alpha val="65000"/>
              </a:srgbClr>
            </a:outerShdw>
          </a:effectLst>
        </p:spPr>
      </p:pic>
      <p:sp>
        <p:nvSpPr>
          <p:cNvPr id="2" name="Título 1"/>
          <p:cNvSpPr>
            <a:spLocks noGrp="1"/>
          </p:cNvSpPr>
          <p:nvPr>
            <p:ph type="ctrTitle"/>
          </p:nvPr>
        </p:nvSpPr>
        <p:spPr>
          <a:xfrm>
            <a:off x="76200" y="1447800"/>
            <a:ext cx="7453181" cy="813385"/>
          </a:xfrm>
        </p:spPr>
        <p:txBody>
          <a:bodyPr/>
          <a:lstStyle/>
          <a:p>
            <a:r>
              <a:rPr lang="en-US" sz="1800" dirty="0" smtClean="0">
                <a:solidFill>
                  <a:schemeClr val="tx1"/>
                </a:solidFill>
                <a:latin typeface="+mn-lt"/>
              </a:rPr>
              <a:t>Der TM-</a:t>
            </a:r>
            <a:r>
              <a:rPr lang="en-US" sz="1800" dirty="0" err="1" smtClean="0">
                <a:solidFill>
                  <a:schemeClr val="tx1"/>
                </a:solidFill>
                <a:latin typeface="+mn-lt"/>
              </a:rPr>
              <a:t>Ertrag</a:t>
            </a:r>
            <a:r>
              <a:rPr lang="en-US" sz="1800" dirty="0" smtClean="0">
                <a:solidFill>
                  <a:schemeClr val="tx1"/>
                </a:solidFill>
                <a:latin typeface="+mn-lt"/>
              </a:rPr>
              <a:t> </a:t>
            </a:r>
            <a:r>
              <a:rPr lang="en-US" sz="1800" dirty="0" err="1" smtClean="0">
                <a:solidFill>
                  <a:schemeClr val="tx1"/>
                </a:solidFill>
                <a:latin typeface="+mn-lt"/>
              </a:rPr>
              <a:t>ist</a:t>
            </a:r>
            <a:r>
              <a:rPr lang="en-US" sz="1800" dirty="0" smtClean="0">
                <a:solidFill>
                  <a:schemeClr val="tx1"/>
                </a:solidFill>
                <a:latin typeface="+mn-lt"/>
              </a:rPr>
              <a:t> </a:t>
            </a:r>
            <a:r>
              <a:rPr lang="en-US" sz="1800" dirty="0">
                <a:solidFill>
                  <a:schemeClr val="tx1"/>
                </a:solidFill>
                <a:latin typeface="+mn-lt"/>
              </a:rPr>
              <a:t>niedriger, aber die Verdaulichkeit der organischen Substanz (OMD) </a:t>
            </a:r>
            <a:r>
              <a:rPr lang="en-US" sz="1800" dirty="0" err="1">
                <a:solidFill>
                  <a:schemeClr val="tx1"/>
                </a:solidFill>
                <a:latin typeface="+mn-lt"/>
              </a:rPr>
              <a:t>ist</a:t>
            </a:r>
            <a:r>
              <a:rPr lang="en-US" sz="1800" dirty="0">
                <a:solidFill>
                  <a:schemeClr val="tx1"/>
                </a:solidFill>
                <a:latin typeface="+mn-lt"/>
              </a:rPr>
              <a:t> </a:t>
            </a:r>
            <a:r>
              <a:rPr lang="en-US" sz="1800" dirty="0" err="1" smtClean="0">
                <a:solidFill>
                  <a:schemeClr val="tx1"/>
                </a:solidFill>
                <a:latin typeface="+mn-lt"/>
              </a:rPr>
              <a:t>höher</a:t>
            </a:r>
            <a:r>
              <a:rPr lang="en-US" sz="1800" dirty="0" smtClean="0">
                <a:solidFill>
                  <a:schemeClr val="tx1"/>
                </a:solidFill>
                <a:latin typeface="+mn-lt"/>
              </a:rPr>
              <a:t> </a:t>
            </a:r>
            <a:r>
              <a:rPr lang="en-US" sz="1800" dirty="0" err="1" smtClean="0">
                <a:solidFill>
                  <a:schemeClr val="tx1"/>
                </a:solidFill>
                <a:latin typeface="+mn-lt"/>
              </a:rPr>
              <a:t>mit</a:t>
            </a:r>
            <a:r>
              <a:rPr lang="en-US" sz="1800" dirty="0" smtClean="0">
                <a:solidFill>
                  <a:schemeClr val="tx1"/>
                </a:solidFill>
                <a:latin typeface="+mn-lt"/>
              </a:rPr>
              <a:t> </a:t>
            </a:r>
            <a:r>
              <a:rPr lang="en-US" sz="1800" dirty="0">
                <a:solidFill>
                  <a:schemeClr val="tx1"/>
                </a:solidFill>
                <a:latin typeface="+mn-lt"/>
              </a:rPr>
              <a:t>drei </a:t>
            </a:r>
            <a:r>
              <a:rPr lang="en-US" sz="1800" dirty="0" err="1">
                <a:solidFill>
                  <a:schemeClr val="tx1"/>
                </a:solidFill>
                <a:latin typeface="+mn-lt"/>
              </a:rPr>
              <a:t>Schnitten</a:t>
            </a:r>
            <a:r>
              <a:rPr lang="en-US" sz="1800" dirty="0">
                <a:solidFill>
                  <a:schemeClr val="tx1"/>
                </a:solidFill>
                <a:latin typeface="+mn-lt"/>
              </a:rPr>
              <a:t> </a:t>
            </a:r>
            <a:r>
              <a:rPr lang="en-US" sz="1800" dirty="0" err="1" smtClean="0">
                <a:solidFill>
                  <a:schemeClr val="tx1"/>
                </a:solidFill>
                <a:latin typeface="+mn-lt"/>
              </a:rPr>
              <a:t>anstat</a:t>
            </a:r>
            <a:r>
              <a:rPr lang="en-US" sz="1800" dirty="0" err="1" smtClean="0">
                <a:latin typeface="+mn-lt"/>
              </a:rPr>
              <a:t>t</a:t>
            </a:r>
            <a:r>
              <a:rPr lang="en-US" sz="1800" dirty="0" smtClean="0">
                <a:latin typeface="+mn-lt"/>
              </a:rPr>
              <a:t> von </a:t>
            </a:r>
            <a:r>
              <a:rPr lang="en-US" sz="1800" dirty="0" err="1" smtClean="0">
                <a:solidFill>
                  <a:schemeClr val="tx1"/>
                </a:solidFill>
                <a:latin typeface="+mn-lt"/>
              </a:rPr>
              <a:t>zwei</a:t>
            </a:r>
            <a:r>
              <a:rPr lang="en-US" sz="1800" dirty="0" smtClean="0">
                <a:solidFill>
                  <a:schemeClr val="tx1"/>
                </a:solidFill>
                <a:latin typeface="+mn-lt"/>
              </a:rPr>
              <a:t> </a:t>
            </a:r>
            <a:r>
              <a:rPr lang="en-US" sz="1800" dirty="0">
                <a:solidFill>
                  <a:schemeClr val="tx1"/>
                </a:solidFill>
                <a:latin typeface="+mn-lt"/>
              </a:rPr>
              <a:t>Schnitten pro </a:t>
            </a:r>
            <a:r>
              <a:rPr lang="en-US" sz="1800" dirty="0" err="1">
                <a:solidFill>
                  <a:schemeClr val="tx1"/>
                </a:solidFill>
                <a:latin typeface="+mn-lt"/>
              </a:rPr>
              <a:t>Jahr</a:t>
            </a:r>
            <a:r>
              <a:rPr lang="en-US" sz="1800" dirty="0">
                <a:solidFill>
                  <a:schemeClr val="tx1"/>
                </a:solidFill>
                <a:latin typeface="+mn-lt"/>
              </a:rPr>
              <a:t> </a:t>
            </a:r>
            <a:r>
              <a:rPr lang="en-US" sz="1800" dirty="0" smtClean="0">
                <a:solidFill>
                  <a:schemeClr val="tx1"/>
                </a:solidFill>
                <a:latin typeface="+mn-lt"/>
              </a:rPr>
              <a:t>(</a:t>
            </a:r>
            <a:r>
              <a:rPr lang="en-US" sz="1800" dirty="0">
                <a:solidFill>
                  <a:schemeClr val="tx1"/>
                </a:solidFill>
                <a:latin typeface="+mn-lt"/>
              </a:rPr>
              <a:t>100 kg N pro ha</a:t>
            </a:r>
            <a:r>
              <a:rPr lang="en-US" sz="1800" dirty="0" smtClean="0">
                <a:solidFill>
                  <a:schemeClr val="tx1"/>
                </a:solidFill>
                <a:latin typeface="+mn-lt"/>
              </a:rPr>
              <a:t>). (</a:t>
            </a:r>
            <a:r>
              <a:rPr lang="en-US" sz="1800" dirty="0" err="1" smtClean="0">
                <a:solidFill>
                  <a:schemeClr val="tx1"/>
                </a:solidFill>
                <a:latin typeface="+mn-lt"/>
              </a:rPr>
              <a:t>Grasbestand</a:t>
            </a:r>
            <a:r>
              <a:rPr lang="en-US" sz="1800" dirty="0" smtClean="0">
                <a:latin typeface="+mn-lt"/>
              </a:rPr>
              <a:t>: </a:t>
            </a:r>
            <a:r>
              <a:rPr lang="en-US" sz="1800" dirty="0" err="1" smtClean="0">
                <a:solidFill>
                  <a:schemeClr val="tx1"/>
                </a:solidFill>
                <a:latin typeface="+mn-lt"/>
              </a:rPr>
              <a:t>W.Lieschagras</a:t>
            </a:r>
            <a:r>
              <a:rPr lang="en-US" sz="1800" dirty="0" smtClean="0">
                <a:solidFill>
                  <a:schemeClr val="tx1"/>
                </a:solidFill>
                <a:latin typeface="+mn-lt"/>
              </a:rPr>
              <a:t> + </a:t>
            </a:r>
            <a:r>
              <a:rPr lang="en-US" sz="1800" dirty="0" err="1" smtClean="0">
                <a:solidFill>
                  <a:schemeClr val="tx1"/>
                </a:solidFill>
                <a:latin typeface="+mn-lt"/>
              </a:rPr>
              <a:t>W.Schwingel</a:t>
            </a:r>
            <a:r>
              <a:rPr lang="en-US" sz="1800" dirty="0" smtClean="0">
                <a:latin typeface="+mn-lt"/>
              </a:rPr>
              <a:t>, </a:t>
            </a:r>
            <a:r>
              <a:rPr lang="en-US" sz="1800" dirty="0" err="1" smtClean="0">
                <a:latin typeface="+mn-lt"/>
              </a:rPr>
              <a:t>Kleegrasmischung</a:t>
            </a:r>
            <a:r>
              <a:rPr lang="en-US" sz="1800" dirty="0" smtClean="0">
                <a:latin typeface="+mn-lt"/>
              </a:rPr>
              <a:t>)</a:t>
            </a:r>
            <a:endParaRPr lang="en-US" sz="1800" dirty="0">
              <a:solidFill>
                <a:schemeClr val="tx1"/>
              </a:solidFill>
              <a:latin typeface="+mn-lt"/>
            </a:endParaRPr>
          </a:p>
        </p:txBody>
      </p:sp>
      <p:sp>
        <p:nvSpPr>
          <p:cNvPr id="4" name="textruta 3"/>
          <p:cNvSpPr txBox="1"/>
          <p:nvPr/>
        </p:nvSpPr>
        <p:spPr>
          <a:xfrm>
            <a:off x="7675824" y="6528178"/>
            <a:ext cx="1655382" cy="338554"/>
          </a:xfrm>
          <a:prstGeom prst="rect">
            <a:avLst/>
          </a:prstGeom>
          <a:noFill/>
        </p:spPr>
        <p:txBody>
          <a:bodyPr wrap="square" rtlCol="0">
            <a:spAutoFit/>
          </a:bodyPr>
          <a:lstStyle/>
          <a:p>
            <a:pPr defTabSz="457200">
              <a:defRPr/>
            </a:pPr>
            <a:r>
              <a:rPr lang="sv-SE" sz="1600" dirty="0">
                <a:solidFill>
                  <a:prstClr val="black"/>
                </a:solidFill>
              </a:rPr>
              <a:t>(</a:t>
            </a:r>
            <a:r>
              <a:rPr lang="sv-SE" sz="1600" dirty="0" err="1">
                <a:solidFill>
                  <a:prstClr val="black"/>
                </a:solidFill>
              </a:rPr>
              <a:t>Kornher</a:t>
            </a:r>
            <a:r>
              <a:rPr lang="sv-SE" sz="1600" dirty="0">
                <a:solidFill>
                  <a:prstClr val="black"/>
                </a:solidFill>
              </a:rPr>
              <a:t>, 1982)</a:t>
            </a:r>
          </a:p>
        </p:txBody>
      </p:sp>
    </p:spTree>
    <p:extLst>
      <p:ext uri="{BB962C8B-B14F-4D97-AF65-F5344CB8AC3E}">
        <p14:creationId xmlns:p14="http://schemas.microsoft.com/office/powerpoint/2010/main" val="2157312688"/>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sz="2000" b="1" dirty="0">
                <a:solidFill>
                  <a:prstClr val="black"/>
                </a:solidFill>
              </a:rPr>
              <a:t>Vor- und Nachteile der grasbasierten Grünlandproduktion</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a:t>Vorteile</a:t>
            </a:r>
          </a:p>
          <a:p>
            <a:pPr lvl="1"/>
            <a:r>
              <a:rPr lang="en-US" dirty="0"/>
              <a:t> reduzierte Produktionskosten</a:t>
            </a:r>
          </a:p>
          <a:p>
            <a:pPr lvl="1"/>
            <a:r>
              <a:rPr lang="en-US" dirty="0"/>
              <a:t> </a:t>
            </a:r>
            <a:r>
              <a:rPr lang="en-US" dirty="0" err="1"/>
              <a:t>reduzierte</a:t>
            </a:r>
            <a:r>
              <a:rPr lang="en-US" dirty="0"/>
              <a:t> </a:t>
            </a:r>
            <a:r>
              <a:rPr lang="en-US" dirty="0" err="1" smtClean="0"/>
              <a:t>Arbeit</a:t>
            </a:r>
            <a:endParaRPr lang="en-US" dirty="0" smtClean="0"/>
          </a:p>
          <a:p>
            <a:pPr lvl="1"/>
            <a:r>
              <a:rPr lang="en-US" dirty="0" err="1" smtClean="0"/>
              <a:t>verbesserter</a:t>
            </a:r>
            <a:r>
              <a:rPr lang="en-US" dirty="0" smtClean="0"/>
              <a:t> </a:t>
            </a:r>
            <a:r>
              <a:rPr lang="en-US" dirty="0"/>
              <a:t>Tierschutz</a:t>
            </a:r>
          </a:p>
          <a:p>
            <a:pPr lvl="1"/>
            <a:r>
              <a:rPr lang="en-US" dirty="0" err="1" smtClean="0"/>
              <a:t>Weidelandschaft</a:t>
            </a:r>
            <a:r>
              <a:rPr lang="en-US" dirty="0" smtClean="0"/>
              <a:t> </a:t>
            </a:r>
            <a:r>
              <a:rPr lang="en-US" dirty="0"/>
              <a:t>(touristisch relevant)</a:t>
            </a:r>
          </a:p>
          <a:p>
            <a:pPr lvl="1"/>
            <a:r>
              <a:rPr lang="en-US" dirty="0" err="1" smtClean="0"/>
              <a:t>hohe</a:t>
            </a:r>
            <a:r>
              <a:rPr lang="en-US" dirty="0" smtClean="0"/>
              <a:t> </a:t>
            </a:r>
            <a:r>
              <a:rPr lang="en-US" dirty="0"/>
              <a:t>Umwandlungseffizienz von Futter zu Nahrung (wenn Pflanzen in einem frühen phänologischen Stadium gegrast werden)</a:t>
            </a:r>
          </a:p>
          <a:p>
            <a:pPr lvl="1"/>
            <a:r>
              <a:rPr lang="en-US" dirty="0"/>
              <a:t> Verbesserter Nährwert der Produkte (Milch, Fleisch)</a:t>
            </a:r>
          </a:p>
          <a:p>
            <a:r>
              <a:rPr lang="en-US" dirty="0"/>
              <a:t>Nachteile</a:t>
            </a:r>
          </a:p>
          <a:p>
            <a:pPr lvl="1"/>
            <a:r>
              <a:rPr lang="en-US" dirty="0"/>
              <a:t> niedrigere Pro-Kuh-Erträge und damit geringere Einnahmen (nicht unbedingt geringere Einnahmen) + erhöhte Nachfrage nach Landverfügbarkeiten</a:t>
            </a:r>
          </a:p>
          <a:p>
            <a:pPr lvl="1"/>
            <a:r>
              <a:rPr lang="en-US" dirty="0"/>
              <a:t> hoher Anspruch an die Managementkompetenz</a:t>
            </a:r>
          </a:p>
          <a:p>
            <a:endParaRPr lang="de-DE" dirty="0"/>
          </a:p>
        </p:txBody>
      </p:sp>
      <p:sp>
        <p:nvSpPr>
          <p:cNvPr id="5" name="Text Box 4">
            <a:extLst>
              <a:ext uri="{FF2B5EF4-FFF2-40B4-BE49-F238E27FC236}">
                <a16:creationId xmlns:a16="http://schemas.microsoft.com/office/drawing/2014/main" id="{64DA7C5B-F89C-4622-9913-6111C4F92F72}"/>
              </a:ext>
            </a:extLst>
          </p:cNvPr>
          <p:cNvSpPr txBox="1">
            <a:spLocks noChangeArrowheads="1"/>
          </p:cNvSpPr>
          <p:nvPr/>
        </p:nvSpPr>
        <p:spPr bwMode="auto">
          <a:xfrm>
            <a:off x="323528" y="6429375"/>
            <a:ext cx="2332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de-DE" altLang="en-US" sz="1400">
                <a:solidFill>
                  <a:prstClr val="black"/>
                </a:solidFill>
                <a:latin typeface="Tahoma" panose="020B0604030504040204" pitchFamily="34" charset="0"/>
              </a:rPr>
              <a:t>Quelle: </a:t>
            </a:r>
            <a:r>
              <a:rPr lang="de-DE" altLang="en-US" sz="1400" dirty="0" err="1">
                <a:solidFill>
                  <a:prstClr val="black"/>
                </a:solidFill>
                <a:latin typeface="Tahoma" panose="020B0604030504040204" pitchFamily="34" charset="0"/>
              </a:rPr>
              <a:t>Thomet</a:t>
            </a:r>
            <a:r>
              <a:rPr lang="de-DE" altLang="en-US" sz="1400" dirty="0">
                <a:solidFill>
                  <a:prstClr val="black"/>
                </a:solidFill>
                <a:latin typeface="Tahoma" panose="020B0604030504040204" pitchFamily="34" charset="0"/>
              </a:rPr>
              <a:t> et al. 2011</a:t>
            </a:r>
          </a:p>
        </p:txBody>
      </p:sp>
    </p:spTree>
    <p:extLst>
      <p:ext uri="{BB962C8B-B14F-4D97-AF65-F5344CB8AC3E}">
        <p14:creationId xmlns:p14="http://schemas.microsoft.com/office/powerpoint/2010/main" val="2908378915"/>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a:defRPr/>
            </a:pPr>
            <a:r>
              <a:rPr lang="en-US" sz="2000" b="1" dirty="0">
                <a:solidFill>
                  <a:prstClr val="black"/>
                </a:solidFill>
              </a:rPr>
              <a:t>Voraussetzungen für eine erfolgreiche weidegestützte </a:t>
            </a:r>
            <a:r>
              <a:rPr lang="en-US" sz="2000" b="1" dirty="0" smtClean="0">
                <a:solidFill>
                  <a:prstClr val="black"/>
                </a:solidFill>
              </a:rPr>
              <a:t>Produktion</a:t>
            </a:r>
          </a:p>
          <a:p>
            <a:pPr>
              <a:defRPr/>
            </a:pPr>
            <a:endParaRPr lang="en-US" sz="2000" b="1" dirty="0">
              <a:solidFill>
                <a:prstClr val="black"/>
              </a:solidFill>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pPr>
              <a:buFont typeface="Arial" panose="020B0604020202020204" pitchFamily="34" charset="0"/>
              <a:buChar char="•"/>
            </a:pPr>
            <a:r>
              <a:rPr lang="en-US" dirty="0"/>
              <a:t>Ausreichende Flächenverfügbarkeit</a:t>
            </a:r>
          </a:p>
          <a:p>
            <a:pPr>
              <a:buFont typeface="Arial" panose="020B0604020202020204" pitchFamily="34" charset="0"/>
              <a:buChar char="•"/>
            </a:pPr>
            <a:r>
              <a:rPr lang="en-US" dirty="0"/>
              <a:t>Ausreichende Nähe der </a:t>
            </a:r>
            <a:r>
              <a:rPr lang="en-US" dirty="0" err="1" smtClean="0"/>
              <a:t>Weide</a:t>
            </a:r>
            <a:r>
              <a:rPr lang="en-US" dirty="0" smtClean="0"/>
              <a:t> </a:t>
            </a:r>
            <a:r>
              <a:rPr lang="en-US" dirty="0" err="1" smtClean="0"/>
              <a:t>zu</a:t>
            </a:r>
            <a:r>
              <a:rPr lang="en-US" dirty="0" smtClean="0"/>
              <a:t> </a:t>
            </a:r>
            <a:r>
              <a:rPr lang="en-US" dirty="0" err="1" smtClean="0"/>
              <a:t>Wirtschaftsgebäuden</a:t>
            </a:r>
            <a:endParaRPr lang="en-US" dirty="0"/>
          </a:p>
          <a:p>
            <a:pPr>
              <a:buFont typeface="Arial" panose="020B0604020202020204" pitchFamily="34" charset="0"/>
              <a:buChar char="•"/>
            </a:pPr>
            <a:r>
              <a:rPr lang="en-US" dirty="0"/>
              <a:t>Für das Weidevieh geeignete Topographie (Arten und Rassenanforderungen sollten der gegebenen Topographie entsprechen)</a:t>
            </a:r>
          </a:p>
          <a:p>
            <a:pPr>
              <a:buFont typeface="Arial" panose="020B0604020202020204" pitchFamily="34" charset="0"/>
              <a:buChar char="•"/>
            </a:pPr>
            <a:r>
              <a:rPr lang="en-US" dirty="0"/>
              <a:t>Akzeptanz für reduzierte Kuhleistung</a:t>
            </a:r>
          </a:p>
          <a:p>
            <a:pPr>
              <a:buFont typeface="Arial" panose="020B0604020202020204" pitchFamily="34" charset="0"/>
              <a:buChar char="•"/>
            </a:pPr>
            <a:r>
              <a:rPr lang="en-US" dirty="0" err="1" smtClean="0"/>
              <a:t>Reduziertes</a:t>
            </a:r>
            <a:r>
              <a:rPr lang="en-US" dirty="0" smtClean="0"/>
              <a:t> </a:t>
            </a:r>
            <a:r>
              <a:rPr lang="en-US" dirty="0"/>
              <a:t>Körpergewicht (wichtig bei steilen Hängen)</a:t>
            </a:r>
          </a:p>
          <a:p>
            <a:pPr>
              <a:buFont typeface="Arial" panose="020B0604020202020204" pitchFamily="34" charset="0"/>
              <a:buChar char="•"/>
            </a:pPr>
            <a:r>
              <a:rPr lang="en-US" dirty="0" err="1" smtClean="0"/>
              <a:t>Fähigkeit</a:t>
            </a:r>
            <a:r>
              <a:rPr lang="en-US" dirty="0" smtClean="0"/>
              <a:t> </a:t>
            </a:r>
            <a:r>
              <a:rPr lang="en-US" dirty="0"/>
              <a:t>zu einer hohen Aufnahme von Kräutern im Verhältnis zum Energiebedarf</a:t>
            </a:r>
          </a:p>
          <a:p>
            <a:pPr>
              <a:buFont typeface="Arial" panose="020B0604020202020204" pitchFamily="34" charset="0"/>
              <a:buChar char="•"/>
            </a:pPr>
            <a:r>
              <a:rPr lang="en-US" dirty="0" err="1" smtClean="0"/>
              <a:t>Fähigkeit</a:t>
            </a:r>
            <a:r>
              <a:rPr lang="en-US" dirty="0" smtClean="0"/>
              <a:t> </a:t>
            </a:r>
            <a:r>
              <a:rPr lang="en-US" dirty="0"/>
              <a:t>zur Aufrechterhaltung der Körperkondition bei der Grasnahrung</a:t>
            </a:r>
          </a:p>
          <a:p>
            <a:pPr>
              <a:buFont typeface="Arial" panose="020B0604020202020204" pitchFamily="34" charset="0"/>
              <a:buChar char="•"/>
            </a:pPr>
            <a:r>
              <a:rPr lang="en-US" dirty="0" err="1" smtClean="0"/>
              <a:t>Reduzierter</a:t>
            </a:r>
            <a:r>
              <a:rPr lang="en-US" dirty="0" smtClean="0"/>
              <a:t> </a:t>
            </a:r>
            <a:r>
              <a:rPr lang="en-US" dirty="0"/>
              <a:t>Bedarf an Konzentratsupplementierung</a:t>
            </a:r>
          </a:p>
          <a:p>
            <a:pPr>
              <a:buFont typeface="Arial" panose="020B0604020202020204" pitchFamily="34" charset="0"/>
              <a:buChar char="•"/>
            </a:pPr>
            <a:r>
              <a:rPr lang="en-US" dirty="0" err="1" smtClean="0"/>
              <a:t>Hohe</a:t>
            </a:r>
            <a:r>
              <a:rPr lang="en-US" dirty="0" smtClean="0"/>
              <a:t> </a:t>
            </a:r>
            <a:r>
              <a:rPr lang="en-US" dirty="0"/>
              <a:t>Reproduktionsleistung</a:t>
            </a:r>
          </a:p>
          <a:p>
            <a:endParaRPr lang="de-DE" dirty="0"/>
          </a:p>
        </p:txBody>
      </p:sp>
    </p:spTree>
    <p:extLst>
      <p:ext uri="{BB962C8B-B14F-4D97-AF65-F5344CB8AC3E}">
        <p14:creationId xmlns:p14="http://schemas.microsoft.com/office/powerpoint/2010/main" val="1514573595"/>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1619672" y="2348880"/>
            <a:ext cx="6024986" cy="936104"/>
          </a:xfrm>
        </p:spPr>
        <p:txBody>
          <a:bodyPr/>
          <a:lstStyle/>
          <a:p>
            <a:r>
              <a:rPr lang="it-IT" sz="3200" b="1" dirty="0" smtClean="0"/>
              <a:t>Gemäßigtes </a:t>
            </a:r>
            <a:r>
              <a:rPr lang="it-IT" sz="3200" b="1" dirty="0" err="1" smtClean="0"/>
              <a:t>Grasland</a:t>
            </a:r>
            <a:r>
              <a:rPr lang="it-IT" sz="3200" b="1" dirty="0" smtClean="0"/>
              <a:t> in </a:t>
            </a:r>
            <a:r>
              <a:rPr lang="it-IT" sz="3200" b="1" dirty="0" err="1" smtClean="0"/>
              <a:t>Italien</a:t>
            </a:r>
            <a:endParaRPr lang="it-IT" sz="3200" b="1" dirty="0"/>
          </a:p>
        </p:txBody>
      </p:sp>
    </p:spTree>
    <p:extLst>
      <p:ext uri="{BB962C8B-B14F-4D97-AF65-F5344CB8AC3E}">
        <p14:creationId xmlns:p14="http://schemas.microsoft.com/office/powerpoint/2010/main" val="2984643496"/>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fico 7"/>
          <p:cNvGraphicFramePr>
            <a:graphicFrameLocks/>
          </p:cNvGraphicFramePr>
          <p:nvPr>
            <p:extLst>
              <p:ext uri="{D42A27DB-BD31-4B8C-83A1-F6EECF244321}">
                <p14:modId xmlns:p14="http://schemas.microsoft.com/office/powerpoint/2010/main" val="180704720"/>
              </p:ext>
            </p:extLst>
          </p:nvPr>
        </p:nvGraphicFramePr>
        <p:xfrm>
          <a:off x="4355976" y="3356992"/>
          <a:ext cx="4300504" cy="2606366"/>
        </p:xfrm>
        <a:graphic>
          <a:graphicData uri="http://schemas.openxmlformats.org/drawingml/2006/chart">
            <c:chart xmlns:c="http://schemas.openxmlformats.org/drawingml/2006/chart" xmlns:r="http://schemas.openxmlformats.org/officeDocument/2006/relationships" r:id="rId2"/>
          </a:graphicData>
        </a:graphic>
      </p:graphicFrame>
      <p:sp>
        <p:nvSpPr>
          <p:cNvPr id="9" name="CasellaDiTesto 8"/>
          <p:cNvSpPr txBox="1"/>
          <p:nvPr/>
        </p:nvSpPr>
        <p:spPr>
          <a:xfrm>
            <a:off x="661915" y="5306615"/>
            <a:ext cx="1671483" cy="329193"/>
          </a:xfrm>
          <a:prstGeom prst="rect">
            <a:avLst/>
          </a:prstGeom>
          <a:noFill/>
        </p:spPr>
        <p:txBody>
          <a:bodyPr wrap="none" rtlCol="0">
            <a:spAutoFit/>
          </a:bodyPr>
          <a:lstStyle/>
          <a:p>
            <a:pPr>
              <a:defRPr/>
            </a:pPr>
            <a:r>
              <a:rPr lang="it-IT" sz="1539" dirty="0">
                <a:solidFill>
                  <a:prstClr val="black"/>
                </a:solidFill>
              </a:rPr>
              <a:t>Quelle: ISTAT,2017</a:t>
            </a:r>
          </a:p>
        </p:txBody>
      </p:sp>
      <p:grpSp>
        <p:nvGrpSpPr>
          <p:cNvPr id="3" name="Gruppieren 2"/>
          <p:cNvGrpSpPr/>
          <p:nvPr/>
        </p:nvGrpSpPr>
        <p:grpSpPr>
          <a:xfrm>
            <a:off x="117859" y="349206"/>
            <a:ext cx="4424855" cy="2853897"/>
            <a:chOff x="247254" y="764704"/>
            <a:chExt cx="4424855" cy="2853897"/>
          </a:xfrm>
        </p:grpSpPr>
        <p:graphicFrame>
          <p:nvGraphicFramePr>
            <p:cNvPr id="7" name="Grafico 6"/>
            <p:cNvGraphicFramePr>
              <a:graphicFrameLocks/>
            </p:cNvGraphicFramePr>
            <p:nvPr>
              <p:extLst>
                <p:ext uri="{D42A27DB-BD31-4B8C-83A1-F6EECF244321}">
                  <p14:modId xmlns:p14="http://schemas.microsoft.com/office/powerpoint/2010/main" val="4073229324"/>
                </p:ext>
              </p:extLst>
            </p:nvPr>
          </p:nvGraphicFramePr>
          <p:xfrm>
            <a:off x="247254" y="764704"/>
            <a:ext cx="4424855" cy="285389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feld 1"/>
            <p:cNvSpPr txBox="1"/>
            <p:nvPr/>
          </p:nvSpPr>
          <p:spPr>
            <a:xfrm>
              <a:off x="3321171" y="3203103"/>
              <a:ext cx="1221543" cy="415498"/>
            </a:xfrm>
            <a:prstGeom prst="rect">
              <a:avLst/>
            </a:prstGeom>
            <a:solidFill>
              <a:schemeClr val="bg1"/>
            </a:solidFill>
          </p:spPr>
          <p:txBody>
            <a:bodyPr wrap="square" rtlCol="0">
              <a:spAutoFit/>
            </a:bodyPr>
            <a:lstStyle/>
            <a:p>
              <a:pPr defTabSz="457200"/>
              <a:r>
                <a:rPr lang="de-DE" sz="1050" dirty="0">
                  <a:solidFill>
                    <a:prstClr val="black"/>
                  </a:solidFill>
                  <a:latin typeface="Arial" pitchFamily="34" charset="0"/>
                  <a:cs typeface="Arial" pitchFamily="34" charset="0"/>
                </a:rPr>
                <a:t>Temporäres Grasland</a:t>
              </a:r>
              <a:endParaRPr lang="en-US" sz="1050" dirty="0">
                <a:solidFill>
                  <a:prstClr val="black"/>
                </a:solidFill>
                <a:latin typeface="Arial" pitchFamily="34" charset="0"/>
                <a:cs typeface="Arial" pitchFamily="34" charset="0"/>
              </a:endParaRPr>
            </a:p>
          </p:txBody>
        </p:sp>
      </p:grpSp>
    </p:spTree>
    <p:extLst>
      <p:ext uri="{BB962C8B-B14F-4D97-AF65-F5344CB8AC3E}">
        <p14:creationId xmlns:p14="http://schemas.microsoft.com/office/powerpoint/2010/main" val="2703188656"/>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84963" y="844498"/>
            <a:ext cx="5590220" cy="881780"/>
          </a:xfrm>
          <a:prstGeom prst="rect">
            <a:avLst/>
          </a:prstGeom>
        </p:spPr>
        <p:txBody>
          <a:bodyPr wrap="square">
            <a:spAutoFit/>
          </a:bodyPr>
          <a:lstStyle/>
          <a:p>
            <a:pPr algn="ctr">
              <a:defRPr/>
            </a:pPr>
            <a:r>
              <a:rPr lang="en-US" sz="1710" dirty="0">
                <a:solidFill>
                  <a:prstClr val="black"/>
                </a:solidFill>
              </a:rPr>
              <a:t>Die </a:t>
            </a:r>
            <a:r>
              <a:rPr lang="en-US" sz="1710" b="1" dirty="0">
                <a:solidFill>
                  <a:prstClr val="black"/>
                </a:solidFill>
                <a:effectLst>
                  <a:outerShdw blurRad="38100" dist="38100" dir="2700000" algn="tl">
                    <a:srgbClr val="000000">
                      <a:alpha val="43137"/>
                    </a:srgbClr>
                  </a:outerShdw>
                </a:effectLst>
              </a:rPr>
              <a:t>Poebene </a:t>
            </a:r>
            <a:r>
              <a:rPr lang="en-US" sz="1710" dirty="0">
                <a:solidFill>
                  <a:prstClr val="black"/>
                </a:solidFill>
              </a:rPr>
              <a:t>ist das am weitesten ausgedehnte Gebiet mit kontinentalem gemäßigtem Klima, </a:t>
            </a:r>
            <a:r>
              <a:rPr lang="en-US" sz="1710" dirty="0" err="1">
                <a:solidFill>
                  <a:prstClr val="black"/>
                </a:solidFill>
              </a:rPr>
              <a:t>mit</a:t>
            </a:r>
            <a:r>
              <a:rPr lang="en-US" sz="1710" dirty="0">
                <a:solidFill>
                  <a:prstClr val="black"/>
                </a:solidFill>
              </a:rPr>
              <a:t> </a:t>
            </a:r>
            <a:r>
              <a:rPr lang="en-US" sz="1710" dirty="0" err="1">
                <a:solidFill>
                  <a:prstClr val="black"/>
                </a:solidFill>
              </a:rPr>
              <a:t>traditioneller</a:t>
            </a:r>
            <a:r>
              <a:rPr lang="en-US" sz="1710" dirty="0">
                <a:solidFill>
                  <a:prstClr val="black"/>
                </a:solidFill>
              </a:rPr>
              <a:t> </a:t>
            </a:r>
            <a:r>
              <a:rPr lang="en-US" sz="1710" dirty="0" err="1">
                <a:solidFill>
                  <a:prstClr val="black"/>
                </a:solidFill>
              </a:rPr>
              <a:t>Weide</a:t>
            </a:r>
            <a:r>
              <a:rPr lang="en-US" sz="1710" dirty="0">
                <a:solidFill>
                  <a:prstClr val="black"/>
                </a:solidFill>
              </a:rPr>
              <a:t> </a:t>
            </a:r>
            <a:r>
              <a:rPr lang="en-US" sz="1710" dirty="0" err="1">
                <a:solidFill>
                  <a:prstClr val="black"/>
                </a:solidFill>
              </a:rPr>
              <a:t>großer</a:t>
            </a:r>
            <a:r>
              <a:rPr lang="en-US" sz="1710" dirty="0">
                <a:solidFill>
                  <a:prstClr val="black"/>
                </a:solidFill>
              </a:rPr>
              <a:t> </a:t>
            </a:r>
            <a:r>
              <a:rPr lang="en-US" sz="1710" dirty="0" err="1">
                <a:solidFill>
                  <a:prstClr val="black"/>
                </a:solidFill>
              </a:rPr>
              <a:t>Bedeutung</a:t>
            </a:r>
            <a:r>
              <a:rPr lang="en-US" sz="1710" dirty="0">
                <a:solidFill>
                  <a:prstClr val="black"/>
                </a:solidFill>
              </a:rPr>
              <a:t> von </a:t>
            </a:r>
            <a:r>
              <a:rPr lang="en-US" sz="1710" b="1" dirty="0" err="1">
                <a:solidFill>
                  <a:prstClr val="black"/>
                </a:solidFill>
              </a:rPr>
              <a:t>Dauergrünland</a:t>
            </a:r>
            <a:r>
              <a:rPr lang="en-US" sz="1710" dirty="0">
                <a:solidFill>
                  <a:prstClr val="black"/>
                </a:solidFill>
              </a:rPr>
              <a:t>.</a:t>
            </a:r>
            <a:endParaRPr lang="it-IT" sz="1710" dirty="0">
              <a:solidFill>
                <a:prstClr val="black"/>
              </a:solidFill>
            </a:endParaRPr>
          </a:p>
        </p:txBody>
      </p:sp>
      <p:sp>
        <p:nvSpPr>
          <p:cNvPr id="5" name="CasellaDiTesto 4"/>
          <p:cNvSpPr txBox="1"/>
          <p:nvPr/>
        </p:nvSpPr>
        <p:spPr>
          <a:xfrm>
            <a:off x="272263" y="1865180"/>
            <a:ext cx="8587542" cy="763414"/>
          </a:xfrm>
          <a:prstGeom prst="rect">
            <a:avLst/>
          </a:prstGeom>
          <a:noFill/>
        </p:spPr>
        <p:txBody>
          <a:bodyPr wrap="square" rtlCol="0">
            <a:spAutoFit/>
          </a:bodyPr>
          <a:lstStyle/>
          <a:p>
            <a:pPr>
              <a:lnSpc>
                <a:spcPct val="150000"/>
              </a:lnSpc>
              <a:defRPr/>
            </a:pPr>
            <a:r>
              <a:rPr lang="en-US" sz="1368" dirty="0">
                <a:solidFill>
                  <a:prstClr val="black"/>
                </a:solidFill>
              </a:rPr>
              <a:t>Grünland ist "dauerhaft", wenn es mindestens 10 Jahre lang nicht gepflügt wird. </a:t>
            </a:r>
            <a:r>
              <a:rPr lang="en-US" sz="1539" b="1" dirty="0">
                <a:solidFill>
                  <a:srgbClr val="FEA022">
                    <a:lumMod val="50000"/>
                  </a:srgbClr>
                </a:solidFill>
              </a:rPr>
              <a:t>Dauergrünland </a:t>
            </a:r>
            <a:r>
              <a:rPr lang="en-US" sz="1368" dirty="0">
                <a:solidFill>
                  <a:prstClr val="black"/>
                </a:solidFill>
              </a:rPr>
              <a:t>wechselt also nie mit anderen Kulturen und wird durch </a:t>
            </a:r>
            <a:r>
              <a:rPr lang="en-US" sz="1368" b="1" dirty="0">
                <a:solidFill>
                  <a:prstClr val="black"/>
                </a:solidFill>
              </a:rPr>
              <a:t>Abholzung</a:t>
            </a:r>
            <a:r>
              <a:rPr lang="en-US" sz="1368" dirty="0">
                <a:solidFill>
                  <a:prstClr val="black"/>
                </a:solidFill>
              </a:rPr>
              <a:t>, </a:t>
            </a:r>
            <a:r>
              <a:rPr lang="en-US" sz="1368" b="1" dirty="0">
                <a:solidFill>
                  <a:prstClr val="black"/>
                </a:solidFill>
              </a:rPr>
              <a:t>Bewässerung</a:t>
            </a:r>
            <a:r>
              <a:rPr lang="en-US" sz="1368" dirty="0">
                <a:solidFill>
                  <a:prstClr val="black"/>
                </a:solidFill>
              </a:rPr>
              <a:t> (im Flachland) und </a:t>
            </a:r>
            <a:r>
              <a:rPr lang="en-US" sz="1368" b="1" dirty="0">
                <a:solidFill>
                  <a:prstClr val="black"/>
                </a:solidFill>
              </a:rPr>
              <a:t>Düngung</a:t>
            </a:r>
            <a:r>
              <a:rPr lang="en-US" sz="1368" dirty="0">
                <a:solidFill>
                  <a:prstClr val="black"/>
                </a:solidFill>
              </a:rPr>
              <a:t> bewirtschaftet </a:t>
            </a:r>
            <a:r>
              <a:rPr lang="it-IT" sz="1197" dirty="0">
                <a:solidFill>
                  <a:prstClr val="black"/>
                </a:solidFill>
              </a:rPr>
              <a:t>(Bocci M. </a:t>
            </a:r>
            <a:r>
              <a:rPr lang="it-IT" sz="1197" i="1" dirty="0">
                <a:solidFill>
                  <a:prstClr val="black"/>
                </a:solidFill>
              </a:rPr>
              <a:t>et al</a:t>
            </a:r>
            <a:r>
              <a:rPr lang="it-IT" sz="1197" dirty="0">
                <a:solidFill>
                  <a:prstClr val="black"/>
                </a:solidFill>
              </a:rPr>
              <a:t>, 2011</a:t>
            </a:r>
            <a:r>
              <a:rPr lang="en-US" sz="1197" dirty="0">
                <a:solidFill>
                  <a:prstClr val="black"/>
                </a:solidFill>
              </a:rPr>
              <a:t>).</a:t>
            </a:r>
            <a:endParaRPr lang="it-IT" sz="1197" dirty="0">
              <a:solidFill>
                <a:prstClr val="black"/>
              </a:solidFill>
            </a:endParaRPr>
          </a:p>
        </p:txBody>
      </p:sp>
      <p:sp>
        <p:nvSpPr>
          <p:cNvPr id="9" name="Rettangolo 8"/>
          <p:cNvSpPr/>
          <p:nvPr/>
        </p:nvSpPr>
        <p:spPr>
          <a:xfrm>
            <a:off x="1308077" y="5211139"/>
            <a:ext cx="6515914" cy="566052"/>
          </a:xfrm>
          <a:prstGeom prst="rect">
            <a:avLst/>
          </a:prstGeom>
        </p:spPr>
        <p:txBody>
          <a:bodyPr wrap="square">
            <a:spAutoFit/>
          </a:bodyPr>
          <a:lstStyle/>
          <a:p>
            <a:pPr algn="ctr">
              <a:defRPr/>
            </a:pPr>
            <a:r>
              <a:rPr lang="en-US" sz="1539" dirty="0">
                <a:solidFill>
                  <a:prstClr val="black"/>
                </a:solidFill>
              </a:rPr>
              <a:t>In der Poebene </a:t>
            </a:r>
            <a:r>
              <a:rPr lang="en-US" sz="1539" u="sng" dirty="0">
                <a:solidFill>
                  <a:prstClr val="black"/>
                </a:solidFill>
              </a:rPr>
              <a:t>überschreiten 60% des </a:t>
            </a:r>
            <a:r>
              <a:rPr lang="en-US" sz="1539" u="sng" dirty="0" err="1">
                <a:solidFill>
                  <a:prstClr val="black"/>
                </a:solidFill>
              </a:rPr>
              <a:t>Dauergrünlandes</a:t>
            </a:r>
            <a:r>
              <a:rPr lang="en-US" sz="1539" u="sng" dirty="0">
                <a:solidFill>
                  <a:prstClr val="black"/>
                </a:solidFill>
              </a:rPr>
              <a:t> </a:t>
            </a:r>
            <a:r>
              <a:rPr lang="en-US" sz="1539" u="sng" dirty="0" err="1">
                <a:solidFill>
                  <a:prstClr val="black"/>
                </a:solidFill>
              </a:rPr>
              <a:t>ein</a:t>
            </a:r>
            <a:r>
              <a:rPr lang="en-US" sz="1539" u="sng" dirty="0">
                <a:solidFill>
                  <a:prstClr val="black"/>
                </a:solidFill>
              </a:rPr>
              <a:t> Alter von </a:t>
            </a:r>
            <a:r>
              <a:rPr lang="en-US" sz="1539" u="sng" dirty="0">
                <a:solidFill>
                  <a:srgbClr val="C00000"/>
                </a:solidFill>
              </a:rPr>
              <a:t>75 </a:t>
            </a:r>
            <a:r>
              <a:rPr lang="en-US" sz="1539" u="sng" dirty="0" err="1">
                <a:solidFill>
                  <a:srgbClr val="C00000"/>
                </a:solidFill>
              </a:rPr>
              <a:t>Jahren</a:t>
            </a:r>
            <a:r>
              <a:rPr lang="en-US" sz="1539" u="sng" dirty="0">
                <a:solidFill>
                  <a:srgbClr val="C00000"/>
                </a:solidFill>
              </a:rPr>
              <a:t> </a:t>
            </a:r>
            <a:r>
              <a:rPr lang="en-US" sz="1539" dirty="0">
                <a:solidFill>
                  <a:prstClr val="black"/>
                </a:solidFill>
              </a:rPr>
              <a:t>und nur 15% wurden in den letzten 25 </a:t>
            </a:r>
            <a:r>
              <a:rPr lang="en-US" sz="1539" dirty="0" err="1">
                <a:solidFill>
                  <a:prstClr val="black"/>
                </a:solidFill>
              </a:rPr>
              <a:t>Jahren</a:t>
            </a:r>
            <a:r>
              <a:rPr lang="en-US" sz="1539" dirty="0">
                <a:solidFill>
                  <a:prstClr val="black"/>
                </a:solidFill>
              </a:rPr>
              <a:t> </a:t>
            </a:r>
            <a:r>
              <a:rPr lang="en-US" sz="1539" dirty="0" err="1">
                <a:solidFill>
                  <a:prstClr val="black"/>
                </a:solidFill>
              </a:rPr>
              <a:t>erneuert</a:t>
            </a:r>
            <a:r>
              <a:rPr lang="en-US" sz="1539" dirty="0">
                <a:solidFill>
                  <a:prstClr val="black"/>
                </a:solidFill>
              </a:rPr>
              <a:t> (CRPA, 2007).</a:t>
            </a:r>
            <a:endParaRPr lang="it-IT" sz="1539" dirty="0">
              <a:solidFill>
                <a:prstClr val="black"/>
              </a:solidFill>
            </a:endParaRPr>
          </a:p>
        </p:txBody>
      </p:sp>
      <p:grpSp>
        <p:nvGrpSpPr>
          <p:cNvPr id="11" name="Gruppo 10"/>
          <p:cNvGrpSpPr/>
          <p:nvPr/>
        </p:nvGrpSpPr>
        <p:grpSpPr>
          <a:xfrm>
            <a:off x="3080073" y="2658372"/>
            <a:ext cx="3231129" cy="2465140"/>
            <a:chOff x="2969646" y="2323455"/>
            <a:chExt cx="4500003" cy="3780015"/>
          </a:xfrm>
        </p:grpSpPr>
        <p:sp>
          <p:nvSpPr>
            <p:cNvPr id="12" name="object 8"/>
            <p:cNvSpPr/>
            <p:nvPr/>
          </p:nvSpPr>
          <p:spPr>
            <a:xfrm>
              <a:off x="2969646" y="2323455"/>
              <a:ext cx="3154679" cy="2943466"/>
            </a:xfrm>
            <a:prstGeom prst="rect">
              <a:avLst/>
            </a:prstGeom>
            <a:blipFill>
              <a:blip r:embed="rId2" cstate="print"/>
              <a:stretch>
                <a:fillRect/>
              </a:stretch>
            </a:blipFill>
          </p:spPr>
          <p:txBody>
            <a:bodyPr wrap="square" lIns="0" tIns="0" rIns="0" bIns="0" rtlCol="0"/>
            <a:lstStyle/>
            <a:p>
              <a:pPr>
                <a:defRPr/>
              </a:pPr>
              <a:endParaRPr sz="1539">
                <a:solidFill>
                  <a:prstClr val="black"/>
                </a:solidFill>
              </a:endParaRPr>
            </a:p>
          </p:txBody>
        </p:sp>
        <p:sp>
          <p:nvSpPr>
            <p:cNvPr id="13" name="object 9"/>
            <p:cNvSpPr/>
            <p:nvPr/>
          </p:nvSpPr>
          <p:spPr>
            <a:xfrm>
              <a:off x="6118230" y="2323455"/>
              <a:ext cx="1351419" cy="3780015"/>
            </a:xfrm>
            <a:prstGeom prst="rect">
              <a:avLst/>
            </a:prstGeom>
            <a:blipFill>
              <a:blip r:embed="rId3" cstate="print"/>
              <a:stretch>
                <a:fillRect/>
              </a:stretch>
            </a:blipFill>
          </p:spPr>
          <p:txBody>
            <a:bodyPr wrap="square" lIns="0" tIns="0" rIns="0" bIns="0" rtlCol="0"/>
            <a:lstStyle/>
            <a:p>
              <a:pPr>
                <a:defRPr/>
              </a:pPr>
              <a:endParaRPr sz="1539">
                <a:solidFill>
                  <a:prstClr val="black"/>
                </a:solidFill>
              </a:endParaRPr>
            </a:p>
          </p:txBody>
        </p:sp>
        <p:sp>
          <p:nvSpPr>
            <p:cNvPr id="15" name="object 10"/>
            <p:cNvSpPr/>
            <p:nvPr/>
          </p:nvSpPr>
          <p:spPr>
            <a:xfrm>
              <a:off x="2969646" y="5260825"/>
              <a:ext cx="3154679" cy="842645"/>
            </a:xfrm>
            <a:prstGeom prst="rect">
              <a:avLst/>
            </a:prstGeom>
            <a:blipFill>
              <a:blip r:embed="rId4" cstate="print"/>
              <a:stretch>
                <a:fillRect/>
              </a:stretch>
            </a:blipFill>
          </p:spPr>
          <p:txBody>
            <a:bodyPr wrap="square" lIns="0" tIns="0" rIns="0" bIns="0" rtlCol="0"/>
            <a:lstStyle/>
            <a:p>
              <a:pPr>
                <a:defRPr/>
              </a:pPr>
              <a:endParaRPr sz="1539">
                <a:solidFill>
                  <a:prstClr val="black"/>
                </a:solidFill>
              </a:endParaRPr>
            </a:p>
          </p:txBody>
        </p:sp>
      </p:grpSp>
      <p:sp>
        <p:nvSpPr>
          <p:cNvPr id="16" name="Rettangolo 15"/>
          <p:cNvSpPr/>
          <p:nvPr/>
        </p:nvSpPr>
        <p:spPr>
          <a:xfrm>
            <a:off x="6358563" y="3889973"/>
            <a:ext cx="1173401" cy="671466"/>
          </a:xfrm>
          <a:prstGeom prst="rect">
            <a:avLst/>
          </a:prstGeom>
        </p:spPr>
        <p:txBody>
          <a:bodyPr wrap="square">
            <a:spAutoFit/>
          </a:bodyPr>
          <a:lstStyle/>
          <a:p>
            <a:pPr>
              <a:defRPr/>
            </a:pPr>
            <a:r>
              <a:rPr lang="en-US" sz="941" dirty="0" err="1">
                <a:solidFill>
                  <a:prstClr val="black"/>
                </a:solidFill>
              </a:rPr>
              <a:t>Pieve</a:t>
            </a:r>
            <a:r>
              <a:rPr lang="en-US" sz="941" dirty="0">
                <a:solidFill>
                  <a:prstClr val="black"/>
                </a:solidFill>
              </a:rPr>
              <a:t> di </a:t>
            </a:r>
            <a:r>
              <a:rPr lang="en-US" sz="941" dirty="0" err="1">
                <a:solidFill>
                  <a:prstClr val="black"/>
                </a:solidFill>
              </a:rPr>
              <a:t>Bibbiano</a:t>
            </a:r>
            <a:r>
              <a:rPr lang="en-US" sz="941" dirty="0">
                <a:solidFill>
                  <a:prstClr val="black"/>
                </a:solidFill>
              </a:rPr>
              <a:t>, Wiese, deren Existenz auf etwa 1300 zurückgeht.</a:t>
            </a:r>
            <a:endParaRPr lang="it-IT" sz="941" dirty="0">
              <a:solidFill>
                <a:prstClr val="black"/>
              </a:solidFill>
            </a:endParaRPr>
          </a:p>
        </p:txBody>
      </p:sp>
    </p:spTree>
    <p:extLst>
      <p:ext uri="{BB962C8B-B14F-4D97-AF65-F5344CB8AC3E}">
        <p14:creationId xmlns:p14="http://schemas.microsoft.com/office/powerpoint/2010/main" val="1078401016"/>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54076" y="3204817"/>
            <a:ext cx="8027967" cy="329193"/>
          </a:xfrm>
          <a:prstGeom prst="rect">
            <a:avLst/>
          </a:prstGeom>
          <a:noFill/>
        </p:spPr>
        <p:txBody>
          <a:bodyPr wrap="none" rtlCol="0">
            <a:spAutoFit/>
          </a:bodyPr>
          <a:lstStyle/>
          <a:p>
            <a:pPr>
              <a:defRPr/>
            </a:pPr>
            <a:r>
              <a:rPr lang="it-IT" sz="1539" b="1" dirty="0" err="1">
                <a:solidFill>
                  <a:prstClr val="black"/>
                </a:solidFill>
              </a:rPr>
              <a:t>Bewässerung</a:t>
            </a:r>
            <a:r>
              <a:rPr lang="it-IT" sz="1539" dirty="0">
                <a:solidFill>
                  <a:prstClr val="black"/>
                </a:solidFill>
              </a:rPr>
              <a:t> von </a:t>
            </a:r>
            <a:r>
              <a:rPr lang="it-IT" sz="1539" dirty="0" err="1">
                <a:solidFill>
                  <a:prstClr val="black"/>
                </a:solidFill>
              </a:rPr>
              <a:t>Grasland</a:t>
            </a:r>
            <a:r>
              <a:rPr lang="it-IT" sz="1539" dirty="0">
                <a:solidFill>
                  <a:prstClr val="black"/>
                </a:solidFill>
              </a:rPr>
              <a:t>: </a:t>
            </a:r>
            <a:r>
              <a:rPr lang="it-IT" sz="1368" dirty="0" err="1">
                <a:solidFill>
                  <a:prstClr val="black"/>
                </a:solidFill>
              </a:rPr>
              <a:t>Traditionell</a:t>
            </a:r>
            <a:r>
              <a:rPr lang="it-IT" sz="1368" dirty="0">
                <a:solidFill>
                  <a:prstClr val="black"/>
                </a:solidFill>
              </a:rPr>
              <a:t> </a:t>
            </a:r>
            <a:r>
              <a:rPr lang="it-IT" sz="1368" dirty="0" err="1">
                <a:solidFill>
                  <a:prstClr val="black"/>
                </a:solidFill>
              </a:rPr>
              <a:t>wird</a:t>
            </a:r>
            <a:r>
              <a:rPr lang="it-IT" sz="1368" dirty="0">
                <a:solidFill>
                  <a:prstClr val="black"/>
                </a:solidFill>
              </a:rPr>
              <a:t> die </a:t>
            </a:r>
            <a:r>
              <a:rPr lang="it-IT" sz="1368" dirty="0" err="1">
                <a:solidFill>
                  <a:prstClr val="black"/>
                </a:solidFill>
              </a:rPr>
              <a:t>Grasland</a:t>
            </a:r>
            <a:r>
              <a:rPr lang="it-IT" sz="1368" dirty="0">
                <a:solidFill>
                  <a:prstClr val="black"/>
                </a:solidFill>
              </a:rPr>
              <a:t> im Tal in der ersten </a:t>
            </a:r>
            <a:r>
              <a:rPr lang="it-IT" sz="1368" dirty="0" err="1">
                <a:solidFill>
                  <a:prstClr val="black"/>
                </a:solidFill>
              </a:rPr>
              <a:t>Sommerhälfte</a:t>
            </a:r>
            <a:r>
              <a:rPr lang="it-IT" sz="1368" dirty="0">
                <a:solidFill>
                  <a:prstClr val="black"/>
                </a:solidFill>
              </a:rPr>
              <a:t> </a:t>
            </a:r>
            <a:r>
              <a:rPr lang="it-IT" sz="1368" dirty="0" err="1">
                <a:solidFill>
                  <a:prstClr val="black"/>
                </a:solidFill>
              </a:rPr>
              <a:t>bewässert</a:t>
            </a:r>
            <a:r>
              <a:rPr lang="it-IT" sz="1368" dirty="0">
                <a:solidFill>
                  <a:prstClr val="black"/>
                </a:solidFill>
              </a:rPr>
              <a:t>.</a:t>
            </a:r>
          </a:p>
        </p:txBody>
      </p:sp>
      <p:sp>
        <p:nvSpPr>
          <p:cNvPr id="9" name="Rettangolo 8"/>
          <p:cNvSpPr/>
          <p:nvPr/>
        </p:nvSpPr>
        <p:spPr>
          <a:xfrm>
            <a:off x="76019" y="561998"/>
            <a:ext cx="5603686" cy="329193"/>
          </a:xfrm>
          <a:prstGeom prst="rect">
            <a:avLst/>
          </a:prstGeom>
        </p:spPr>
        <p:txBody>
          <a:bodyPr wrap="square">
            <a:spAutoFit/>
          </a:bodyPr>
          <a:lstStyle/>
          <a:p>
            <a:pPr>
              <a:defRPr/>
            </a:pPr>
            <a:r>
              <a:rPr lang="en-US" sz="1539" b="1" dirty="0">
                <a:solidFill>
                  <a:prstClr val="black"/>
                </a:solidFill>
              </a:rPr>
              <a:t>Biodiversität</a:t>
            </a:r>
            <a:r>
              <a:rPr lang="en-US" sz="1539" dirty="0">
                <a:solidFill>
                  <a:prstClr val="black"/>
                </a:solidFill>
              </a:rPr>
              <a:t>: Mehr als </a:t>
            </a:r>
            <a:r>
              <a:rPr lang="en-US" sz="1539" b="1" dirty="0">
                <a:solidFill>
                  <a:srgbClr val="C00000"/>
                </a:solidFill>
              </a:rPr>
              <a:t>60 botanische Arten </a:t>
            </a:r>
            <a:r>
              <a:rPr lang="en-US" sz="1539" b="1" dirty="0" err="1">
                <a:solidFill>
                  <a:srgbClr val="C00000"/>
                </a:solidFill>
              </a:rPr>
              <a:t>wurden</a:t>
            </a:r>
            <a:r>
              <a:rPr lang="en-US" sz="1539" b="1" dirty="0">
                <a:solidFill>
                  <a:srgbClr val="C00000"/>
                </a:solidFill>
              </a:rPr>
              <a:t> </a:t>
            </a:r>
            <a:r>
              <a:rPr lang="en-US" sz="1539" dirty="0" err="1">
                <a:solidFill>
                  <a:prstClr val="black"/>
                </a:solidFill>
              </a:rPr>
              <a:t>gefunden</a:t>
            </a:r>
            <a:r>
              <a:rPr lang="en-US" sz="1539" dirty="0">
                <a:solidFill>
                  <a:prstClr val="black"/>
                </a:solidFill>
              </a:rPr>
              <a:t>.</a:t>
            </a:r>
            <a:endParaRPr lang="it-IT" sz="1539" dirty="0">
              <a:solidFill>
                <a:prstClr val="black"/>
              </a:solidFill>
            </a:endParaRPr>
          </a:p>
        </p:txBody>
      </p:sp>
      <p:grpSp>
        <p:nvGrpSpPr>
          <p:cNvPr id="10" name="Gruppo 9"/>
          <p:cNvGrpSpPr/>
          <p:nvPr/>
        </p:nvGrpSpPr>
        <p:grpSpPr>
          <a:xfrm>
            <a:off x="401815" y="1148997"/>
            <a:ext cx="4026720" cy="1742138"/>
            <a:chOff x="358381" y="360578"/>
            <a:chExt cx="6840016" cy="3780015"/>
          </a:xfrm>
        </p:grpSpPr>
        <p:sp>
          <p:nvSpPr>
            <p:cNvPr id="12" name="object 19"/>
            <p:cNvSpPr/>
            <p:nvPr/>
          </p:nvSpPr>
          <p:spPr>
            <a:xfrm>
              <a:off x="358381" y="360578"/>
              <a:ext cx="6388849" cy="294438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sz="1539">
                <a:solidFill>
                  <a:prstClr val="black"/>
                </a:solidFill>
              </a:endParaRPr>
            </a:p>
          </p:txBody>
        </p:sp>
        <p:sp>
          <p:nvSpPr>
            <p:cNvPr id="13" name="object 20"/>
            <p:cNvSpPr/>
            <p:nvPr/>
          </p:nvSpPr>
          <p:spPr>
            <a:xfrm>
              <a:off x="6741134" y="360578"/>
              <a:ext cx="457263" cy="378001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sz="1539">
                <a:solidFill>
                  <a:prstClr val="black"/>
                </a:solidFill>
              </a:endParaRPr>
            </a:p>
          </p:txBody>
        </p:sp>
        <p:sp>
          <p:nvSpPr>
            <p:cNvPr id="15" name="object 21"/>
            <p:cNvSpPr/>
            <p:nvPr/>
          </p:nvSpPr>
          <p:spPr>
            <a:xfrm>
              <a:off x="358381" y="3298850"/>
              <a:ext cx="6388849" cy="84173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sz="1539">
                <a:solidFill>
                  <a:prstClr val="black"/>
                </a:solidFill>
              </a:endParaRPr>
            </a:p>
          </p:txBody>
        </p:sp>
      </p:grpSp>
      <p:sp>
        <p:nvSpPr>
          <p:cNvPr id="16" name="object 9"/>
          <p:cNvSpPr/>
          <p:nvPr/>
        </p:nvSpPr>
        <p:spPr>
          <a:xfrm>
            <a:off x="1574679" y="3689637"/>
            <a:ext cx="1455086" cy="1908075"/>
          </a:xfrm>
          <a:prstGeom prst="rect">
            <a:avLst/>
          </a:prstGeom>
          <a:blipFill>
            <a:blip r:embed="rId5" cstate="print"/>
            <a:stretch>
              <a:fillRect/>
            </a:stretch>
          </a:blipFill>
        </p:spPr>
        <p:txBody>
          <a:bodyPr wrap="square" lIns="0" tIns="0" rIns="0" bIns="0" rtlCol="0"/>
          <a:lstStyle/>
          <a:p>
            <a:pPr>
              <a:defRPr/>
            </a:pPr>
            <a:endParaRPr sz="1539">
              <a:solidFill>
                <a:prstClr val="black"/>
              </a:solidFill>
            </a:endParaRPr>
          </a:p>
        </p:txBody>
      </p:sp>
      <p:sp>
        <p:nvSpPr>
          <p:cNvPr id="17" name="object 10"/>
          <p:cNvSpPr/>
          <p:nvPr/>
        </p:nvSpPr>
        <p:spPr>
          <a:xfrm>
            <a:off x="3574834" y="3692232"/>
            <a:ext cx="1456446" cy="1910096"/>
          </a:xfrm>
          <a:prstGeom prst="rect">
            <a:avLst/>
          </a:prstGeom>
          <a:blipFill>
            <a:blip r:embed="rId6" cstate="print"/>
            <a:stretch>
              <a:fillRect/>
            </a:stretch>
          </a:blipFill>
        </p:spPr>
        <p:txBody>
          <a:bodyPr wrap="square" lIns="0" tIns="0" rIns="0" bIns="0" rtlCol="0"/>
          <a:lstStyle/>
          <a:p>
            <a:pPr>
              <a:defRPr/>
            </a:pPr>
            <a:endParaRPr sz="1539">
              <a:solidFill>
                <a:prstClr val="black"/>
              </a:solidFill>
            </a:endParaRPr>
          </a:p>
        </p:txBody>
      </p:sp>
      <p:sp>
        <p:nvSpPr>
          <p:cNvPr id="18" name="object 11"/>
          <p:cNvSpPr/>
          <p:nvPr/>
        </p:nvSpPr>
        <p:spPr>
          <a:xfrm>
            <a:off x="5575793" y="3691163"/>
            <a:ext cx="1456438" cy="1913347"/>
          </a:xfrm>
          <a:prstGeom prst="rect">
            <a:avLst/>
          </a:prstGeom>
          <a:blipFill>
            <a:blip r:embed="rId7" cstate="print"/>
            <a:stretch>
              <a:fillRect/>
            </a:stretch>
          </a:blipFill>
        </p:spPr>
        <p:txBody>
          <a:bodyPr wrap="square" lIns="0" tIns="0" rIns="0" bIns="0" rtlCol="0"/>
          <a:lstStyle/>
          <a:p>
            <a:pPr>
              <a:defRPr/>
            </a:pPr>
            <a:endParaRPr sz="1539">
              <a:solidFill>
                <a:prstClr val="black"/>
              </a:solidFill>
            </a:endParaRPr>
          </a:p>
        </p:txBody>
      </p:sp>
    </p:spTree>
    <p:extLst>
      <p:ext uri="{BB962C8B-B14F-4D97-AF65-F5344CB8AC3E}">
        <p14:creationId xmlns:p14="http://schemas.microsoft.com/office/powerpoint/2010/main" val="1221535617"/>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0" y="313267"/>
            <a:ext cx="6883400" cy="755143"/>
          </a:xfrm>
          <a:prstGeom prst="rect">
            <a:avLst/>
          </a:prstGeom>
        </p:spPr>
        <p:txBody>
          <a:bodyPr wrap="square">
            <a:spAutoFit/>
          </a:bodyPr>
          <a:lstStyle/>
          <a:p>
            <a:pPr algn="just">
              <a:defRPr/>
            </a:pPr>
            <a:r>
              <a:rPr lang="en-US" sz="1539" b="1" dirty="0" err="1">
                <a:solidFill>
                  <a:srgbClr val="FEA022">
                    <a:lumMod val="50000"/>
                  </a:srgbClr>
                </a:solidFill>
              </a:rPr>
              <a:t>Temporäres</a:t>
            </a:r>
            <a:r>
              <a:rPr lang="en-US" sz="1539" b="1" dirty="0">
                <a:solidFill>
                  <a:srgbClr val="FEA022">
                    <a:lumMod val="50000"/>
                  </a:srgbClr>
                </a:solidFill>
              </a:rPr>
              <a:t> </a:t>
            </a:r>
            <a:r>
              <a:rPr lang="en-US" sz="1539" b="1" dirty="0" err="1">
                <a:solidFill>
                  <a:srgbClr val="FEA022">
                    <a:lumMod val="50000"/>
                  </a:srgbClr>
                </a:solidFill>
              </a:rPr>
              <a:t>Grünland</a:t>
            </a:r>
            <a:r>
              <a:rPr lang="en-US" sz="1539" b="1" dirty="0">
                <a:solidFill>
                  <a:srgbClr val="FEA022">
                    <a:lumMod val="50000"/>
                  </a:srgbClr>
                </a:solidFill>
              </a:rPr>
              <a:t> (</a:t>
            </a:r>
            <a:r>
              <a:rPr lang="en-US" sz="1539" b="1" dirty="0" err="1">
                <a:solidFill>
                  <a:srgbClr val="FEA022">
                    <a:lumMod val="50000"/>
                  </a:srgbClr>
                </a:solidFill>
              </a:rPr>
              <a:t>Kleegras</a:t>
            </a:r>
            <a:r>
              <a:rPr lang="en-US" sz="1539" b="1" dirty="0">
                <a:solidFill>
                  <a:srgbClr val="FEA022">
                    <a:lumMod val="50000"/>
                  </a:srgbClr>
                </a:solidFill>
              </a:rPr>
              <a:t>)</a:t>
            </a:r>
            <a:r>
              <a:rPr lang="en-US" sz="1368" dirty="0">
                <a:solidFill>
                  <a:prstClr val="black"/>
                </a:solidFill>
              </a:rPr>
              <a:t>: Der </a:t>
            </a:r>
            <a:r>
              <a:rPr lang="en-US" sz="1368" dirty="0" err="1">
                <a:solidFill>
                  <a:prstClr val="black"/>
                </a:solidFill>
              </a:rPr>
              <a:t>Bodens</a:t>
            </a:r>
            <a:r>
              <a:rPr lang="en-US" sz="1368" dirty="0">
                <a:solidFill>
                  <a:prstClr val="black"/>
                </a:solidFill>
              </a:rPr>
              <a:t> </a:t>
            </a:r>
            <a:r>
              <a:rPr lang="en-US" sz="1368" dirty="0" err="1">
                <a:solidFill>
                  <a:prstClr val="black"/>
                </a:solidFill>
              </a:rPr>
              <a:t>bestimm</a:t>
            </a:r>
            <a:r>
              <a:rPr lang="en-US" sz="1368" dirty="0">
                <a:solidFill>
                  <a:prstClr val="black"/>
                </a:solidFill>
              </a:rPr>
              <a:t> die </a:t>
            </a:r>
            <a:r>
              <a:rPr lang="en-US" sz="1368" dirty="0" err="1">
                <a:solidFill>
                  <a:prstClr val="black"/>
                </a:solidFill>
              </a:rPr>
              <a:t>angebauten</a:t>
            </a:r>
            <a:r>
              <a:rPr lang="en-US" sz="1368" dirty="0">
                <a:solidFill>
                  <a:prstClr val="black"/>
                </a:solidFill>
              </a:rPr>
              <a:t> </a:t>
            </a:r>
            <a:r>
              <a:rPr lang="en-US" sz="1368" dirty="0" err="1">
                <a:solidFill>
                  <a:prstClr val="black"/>
                </a:solidFill>
              </a:rPr>
              <a:t>Leguminosen</a:t>
            </a:r>
            <a:r>
              <a:rPr lang="en-US" sz="1368" dirty="0">
                <a:solidFill>
                  <a:prstClr val="black"/>
                </a:solidFill>
              </a:rPr>
              <a:t>.</a:t>
            </a:r>
          </a:p>
          <a:p>
            <a:pPr algn="just">
              <a:defRPr/>
            </a:pPr>
            <a:r>
              <a:rPr lang="en-US" sz="1368" dirty="0">
                <a:solidFill>
                  <a:prstClr val="black"/>
                </a:solidFill>
              </a:rPr>
              <a:t>Auswahl an Hülsenfrüchten (pH-Wert, Kalkmangel und </a:t>
            </a:r>
            <a:r>
              <a:rPr lang="it-IT" sz="1368" dirty="0" err="1">
                <a:solidFill>
                  <a:prstClr val="black"/>
                </a:solidFill>
              </a:rPr>
              <a:t>Staunässe</a:t>
            </a:r>
            <a:r>
              <a:rPr lang="en-US" sz="1368" dirty="0">
                <a:solidFill>
                  <a:prstClr val="black"/>
                </a:solidFill>
              </a:rPr>
              <a:t>), Gräser </a:t>
            </a:r>
            <a:r>
              <a:rPr lang="en-US" sz="1368" dirty="0" err="1">
                <a:solidFill>
                  <a:prstClr val="black"/>
                </a:solidFill>
              </a:rPr>
              <a:t>sind</a:t>
            </a:r>
            <a:r>
              <a:rPr lang="en-US" sz="1368" dirty="0">
                <a:solidFill>
                  <a:prstClr val="black"/>
                </a:solidFill>
              </a:rPr>
              <a:t> </a:t>
            </a:r>
            <a:r>
              <a:rPr lang="en-US" sz="1368" dirty="0" err="1">
                <a:solidFill>
                  <a:prstClr val="black"/>
                </a:solidFill>
              </a:rPr>
              <a:t>eher</a:t>
            </a:r>
            <a:r>
              <a:rPr lang="en-US" sz="1368" dirty="0">
                <a:solidFill>
                  <a:prstClr val="black"/>
                </a:solidFill>
              </a:rPr>
              <a:t> </a:t>
            </a:r>
            <a:r>
              <a:rPr lang="en-US" sz="1368" dirty="0" err="1">
                <a:solidFill>
                  <a:prstClr val="black"/>
                </a:solidFill>
              </a:rPr>
              <a:t>ans</a:t>
            </a:r>
            <a:r>
              <a:rPr lang="en-US" sz="1368" dirty="0">
                <a:solidFill>
                  <a:prstClr val="black"/>
                </a:solidFill>
              </a:rPr>
              <a:t> </a:t>
            </a:r>
            <a:r>
              <a:rPr lang="en-US" sz="1368" dirty="0" err="1">
                <a:solidFill>
                  <a:prstClr val="black"/>
                </a:solidFill>
              </a:rPr>
              <a:t>Klima</a:t>
            </a:r>
            <a:r>
              <a:rPr lang="en-US" sz="1368" dirty="0">
                <a:solidFill>
                  <a:prstClr val="black"/>
                </a:solidFill>
              </a:rPr>
              <a:t> </a:t>
            </a:r>
            <a:r>
              <a:rPr lang="en-US" sz="1368" dirty="0" err="1">
                <a:solidFill>
                  <a:prstClr val="black"/>
                </a:solidFill>
              </a:rPr>
              <a:t>angepasst</a:t>
            </a:r>
            <a:r>
              <a:rPr lang="en-US" sz="1200" dirty="0">
                <a:solidFill>
                  <a:prstClr val="black"/>
                </a:solidFill>
              </a:rPr>
              <a:t>. </a:t>
            </a:r>
            <a:r>
              <a:rPr lang="en-US" sz="1400" dirty="0">
                <a:solidFill>
                  <a:prstClr val="black"/>
                </a:solidFill>
              </a:rPr>
              <a:t>In der Regel &lt; 10 </a:t>
            </a:r>
            <a:r>
              <a:rPr lang="en-US" sz="1400" dirty="0" err="1">
                <a:solidFill>
                  <a:prstClr val="black"/>
                </a:solidFill>
              </a:rPr>
              <a:t>Jahre</a:t>
            </a:r>
            <a:r>
              <a:rPr lang="en-US" sz="1400" dirty="0">
                <a:solidFill>
                  <a:prstClr val="black"/>
                </a:solidFill>
              </a:rPr>
              <a:t> alt.</a:t>
            </a:r>
            <a:endParaRPr lang="it-IT" sz="1400" dirty="0">
              <a:solidFill>
                <a:prstClr val="black"/>
              </a:solidFill>
            </a:endParaRPr>
          </a:p>
        </p:txBody>
      </p:sp>
      <p:sp>
        <p:nvSpPr>
          <p:cNvPr id="5" name="Rettangolo 4"/>
          <p:cNvSpPr/>
          <p:nvPr/>
        </p:nvSpPr>
        <p:spPr>
          <a:xfrm>
            <a:off x="-1" y="1185333"/>
            <a:ext cx="7916333" cy="1585049"/>
          </a:xfrm>
          <a:prstGeom prst="rect">
            <a:avLst/>
          </a:prstGeom>
        </p:spPr>
        <p:txBody>
          <a:bodyPr wrap="square">
            <a:spAutoFit/>
          </a:bodyPr>
          <a:lstStyle/>
          <a:p>
            <a:pPr>
              <a:lnSpc>
                <a:spcPct val="150000"/>
              </a:lnSpc>
              <a:defRPr/>
            </a:pPr>
            <a:r>
              <a:rPr lang="en-US" sz="1200" dirty="0">
                <a:solidFill>
                  <a:prstClr val="black"/>
                </a:solidFill>
              </a:rPr>
              <a:t>Zu den </a:t>
            </a:r>
            <a:r>
              <a:rPr lang="en-US" sz="1200" b="1" dirty="0">
                <a:solidFill>
                  <a:prstClr val="black"/>
                </a:solidFill>
              </a:rPr>
              <a:t>Kriterien für die </a:t>
            </a:r>
            <a:r>
              <a:rPr lang="en-US" sz="1400" b="1" dirty="0">
                <a:solidFill>
                  <a:prstClr val="black"/>
                </a:solidFill>
              </a:rPr>
              <a:t>Auswahl der zu </a:t>
            </a:r>
            <a:r>
              <a:rPr lang="en-US" sz="1200" dirty="0">
                <a:solidFill>
                  <a:prstClr val="black"/>
                </a:solidFill>
              </a:rPr>
              <a:t>kombinierenden </a:t>
            </a:r>
            <a:r>
              <a:rPr lang="en-US" sz="1400" b="1" dirty="0">
                <a:solidFill>
                  <a:prstClr val="black"/>
                </a:solidFill>
              </a:rPr>
              <a:t>Sorten gehört die </a:t>
            </a:r>
            <a:r>
              <a:rPr lang="en-US" sz="1200" dirty="0">
                <a:solidFill>
                  <a:prstClr val="black"/>
                </a:solidFill>
              </a:rPr>
              <a:t>Notwendigkeit der Blütezeit. </a:t>
            </a:r>
          </a:p>
          <a:p>
            <a:pPr>
              <a:lnSpc>
                <a:spcPct val="150000"/>
              </a:lnSpc>
              <a:defRPr/>
            </a:pPr>
            <a:r>
              <a:rPr lang="en-US" sz="1200" dirty="0">
                <a:solidFill>
                  <a:prstClr val="black"/>
                </a:solidFill>
              </a:rPr>
              <a:t>von </a:t>
            </a:r>
            <a:r>
              <a:rPr lang="en-US" sz="1200" dirty="0" err="1">
                <a:solidFill>
                  <a:prstClr val="black"/>
                </a:solidFill>
              </a:rPr>
              <a:t>Leguminosen</a:t>
            </a:r>
            <a:r>
              <a:rPr lang="en-US" sz="1200" dirty="0">
                <a:solidFill>
                  <a:prstClr val="black"/>
                </a:solidFill>
              </a:rPr>
              <a:t> und Gräsern in der gleichen Zeit (besserer Futterwert und Produktion):</a:t>
            </a:r>
          </a:p>
          <a:p>
            <a:pPr>
              <a:defRPr/>
            </a:pPr>
            <a:endParaRPr lang="en-US" sz="400" dirty="0">
              <a:solidFill>
                <a:prstClr val="black"/>
              </a:solidFill>
            </a:endParaRPr>
          </a:p>
          <a:p>
            <a:pPr>
              <a:lnSpc>
                <a:spcPct val="150000"/>
              </a:lnSpc>
              <a:defRPr/>
            </a:pPr>
            <a:r>
              <a:rPr lang="en-US" sz="1200" dirty="0">
                <a:solidFill>
                  <a:prstClr val="black"/>
                </a:solidFill>
              </a:rPr>
              <a:t>- In </a:t>
            </a:r>
            <a:r>
              <a:rPr lang="en-US" sz="1200" dirty="0" err="1">
                <a:solidFill>
                  <a:prstClr val="black"/>
                </a:solidFill>
              </a:rPr>
              <a:t>Mischungen</a:t>
            </a:r>
            <a:r>
              <a:rPr lang="en-US" sz="1200" dirty="0">
                <a:solidFill>
                  <a:prstClr val="black"/>
                </a:solidFill>
              </a:rPr>
              <a:t> </a:t>
            </a:r>
            <a:r>
              <a:rPr lang="en-US" sz="1200" dirty="0" err="1">
                <a:solidFill>
                  <a:prstClr val="black"/>
                </a:solidFill>
              </a:rPr>
              <a:t>mit</a:t>
            </a:r>
            <a:r>
              <a:rPr lang="en-US" sz="1200" dirty="0">
                <a:solidFill>
                  <a:prstClr val="black"/>
                </a:solidFill>
              </a:rPr>
              <a:t> Luzerne ist es gut, späte Sorten von </a:t>
            </a:r>
            <a:r>
              <a:rPr lang="it-IT" sz="1200" i="1" dirty="0" err="1">
                <a:solidFill>
                  <a:prstClr val="black"/>
                </a:solidFill>
              </a:rPr>
              <a:t>Dactylis glomerata</a:t>
            </a:r>
            <a:r>
              <a:rPr lang="en-US" sz="1200" dirty="0">
                <a:solidFill>
                  <a:prstClr val="black"/>
                </a:solidFill>
              </a:rPr>
              <a:t> und </a:t>
            </a:r>
            <a:r>
              <a:rPr lang="en-US" sz="1200" i="1" dirty="0" err="1">
                <a:solidFill>
                  <a:prstClr val="black"/>
                </a:solidFill>
              </a:rPr>
              <a:t>Festuca arundinacea</a:t>
            </a:r>
            <a:r>
              <a:rPr lang="en-US" sz="1200" dirty="0">
                <a:solidFill>
                  <a:prstClr val="black"/>
                </a:solidFill>
              </a:rPr>
              <a:t> zu verwenden;</a:t>
            </a:r>
            <a:endParaRPr lang="en-US" sz="1400" dirty="0">
              <a:solidFill>
                <a:prstClr val="black"/>
              </a:solidFill>
            </a:endParaRPr>
          </a:p>
          <a:p>
            <a:pPr>
              <a:lnSpc>
                <a:spcPct val="150000"/>
              </a:lnSpc>
              <a:defRPr/>
            </a:pPr>
            <a:r>
              <a:rPr lang="en-US" sz="1200" dirty="0">
                <a:solidFill>
                  <a:prstClr val="black"/>
                </a:solidFill>
              </a:rPr>
              <a:t>- In </a:t>
            </a:r>
            <a:r>
              <a:rPr lang="en-US" sz="1200" dirty="0" err="1">
                <a:solidFill>
                  <a:prstClr val="black"/>
                </a:solidFill>
              </a:rPr>
              <a:t>Mischungen</a:t>
            </a:r>
            <a:r>
              <a:rPr lang="en-US" sz="1200" dirty="0">
                <a:solidFill>
                  <a:prstClr val="black"/>
                </a:solidFill>
              </a:rPr>
              <a:t> </a:t>
            </a:r>
            <a:r>
              <a:rPr lang="en-US" sz="1200" dirty="0" err="1">
                <a:solidFill>
                  <a:prstClr val="black"/>
                </a:solidFill>
              </a:rPr>
              <a:t>mit</a:t>
            </a:r>
            <a:r>
              <a:rPr lang="en-US" sz="1200" dirty="0">
                <a:solidFill>
                  <a:prstClr val="black"/>
                </a:solidFill>
              </a:rPr>
              <a:t> </a:t>
            </a:r>
            <a:r>
              <a:rPr lang="en-US" sz="1200" dirty="0" err="1">
                <a:solidFill>
                  <a:prstClr val="black"/>
                </a:solidFill>
              </a:rPr>
              <a:t>Weißklee</a:t>
            </a:r>
            <a:r>
              <a:rPr lang="en-US" sz="1200" dirty="0">
                <a:solidFill>
                  <a:prstClr val="black"/>
                </a:solidFill>
              </a:rPr>
              <a:t> </a:t>
            </a:r>
            <a:r>
              <a:rPr lang="en-US" sz="1200" dirty="0" err="1">
                <a:solidFill>
                  <a:prstClr val="black"/>
                </a:solidFill>
              </a:rPr>
              <a:t>sind</a:t>
            </a:r>
            <a:r>
              <a:rPr lang="en-US" sz="1200" dirty="0">
                <a:solidFill>
                  <a:prstClr val="black"/>
                </a:solidFill>
              </a:rPr>
              <a:t> </a:t>
            </a:r>
            <a:r>
              <a:rPr lang="en-US" sz="1200" dirty="0" err="1">
                <a:solidFill>
                  <a:prstClr val="black"/>
                </a:solidFill>
              </a:rPr>
              <a:t>Sorten</a:t>
            </a:r>
            <a:r>
              <a:rPr lang="en-US" sz="1200" dirty="0">
                <a:solidFill>
                  <a:prstClr val="black"/>
                </a:solidFill>
              </a:rPr>
              <a:t> </a:t>
            </a:r>
            <a:r>
              <a:rPr lang="en-US" sz="1200" dirty="0" err="1">
                <a:solidFill>
                  <a:prstClr val="black"/>
                </a:solidFill>
              </a:rPr>
              <a:t>mit</a:t>
            </a:r>
            <a:r>
              <a:rPr lang="en-US" sz="1200" dirty="0">
                <a:solidFill>
                  <a:prstClr val="black"/>
                </a:solidFill>
              </a:rPr>
              <a:t> </a:t>
            </a:r>
            <a:r>
              <a:rPr lang="en-US" sz="1200" dirty="0" err="1">
                <a:solidFill>
                  <a:prstClr val="black"/>
                </a:solidFill>
              </a:rPr>
              <a:t>mittelfrüher</a:t>
            </a:r>
            <a:r>
              <a:rPr lang="en-US" sz="1200" dirty="0">
                <a:solidFill>
                  <a:prstClr val="black"/>
                </a:solidFill>
              </a:rPr>
              <a:t> </a:t>
            </a:r>
            <a:r>
              <a:rPr lang="en-US" sz="1200" dirty="0" err="1">
                <a:solidFill>
                  <a:prstClr val="black"/>
                </a:solidFill>
              </a:rPr>
              <a:t>Blüte</a:t>
            </a:r>
            <a:r>
              <a:rPr lang="en-US" sz="1200" dirty="0">
                <a:solidFill>
                  <a:prstClr val="black"/>
                </a:solidFill>
              </a:rPr>
              <a:t>;</a:t>
            </a:r>
          </a:p>
          <a:p>
            <a:pPr>
              <a:lnSpc>
                <a:spcPct val="150000"/>
              </a:lnSpc>
              <a:defRPr/>
            </a:pPr>
            <a:r>
              <a:rPr lang="en-US" sz="1200" dirty="0">
                <a:solidFill>
                  <a:prstClr val="black"/>
                </a:solidFill>
              </a:rPr>
              <a:t>- </a:t>
            </a:r>
            <a:r>
              <a:rPr lang="en-US" sz="1200" dirty="0" err="1">
                <a:solidFill>
                  <a:prstClr val="black"/>
                </a:solidFill>
              </a:rPr>
              <a:t>Bei</a:t>
            </a:r>
            <a:r>
              <a:rPr lang="en-US" sz="1200" dirty="0">
                <a:solidFill>
                  <a:prstClr val="black"/>
                </a:solidFill>
              </a:rPr>
              <a:t> </a:t>
            </a:r>
            <a:r>
              <a:rPr lang="en-US" sz="1200" dirty="0" err="1">
                <a:solidFill>
                  <a:prstClr val="black"/>
                </a:solidFill>
              </a:rPr>
              <a:t>Anbau</a:t>
            </a:r>
            <a:r>
              <a:rPr lang="en-US" sz="1200" dirty="0">
                <a:solidFill>
                  <a:prstClr val="black"/>
                </a:solidFill>
              </a:rPr>
              <a:t> von </a:t>
            </a:r>
            <a:r>
              <a:rPr lang="it-IT" sz="1200" i="1" dirty="0" err="1">
                <a:solidFill>
                  <a:prstClr val="black"/>
                </a:solidFill>
              </a:rPr>
              <a:t>Phleum</a:t>
            </a:r>
            <a:r>
              <a:rPr lang="it-IT" sz="1200" i="1" dirty="0">
                <a:solidFill>
                  <a:prstClr val="black"/>
                </a:solidFill>
              </a:rPr>
              <a:t> pratense</a:t>
            </a:r>
            <a:r>
              <a:rPr lang="en-US" sz="1200" dirty="0">
                <a:solidFill>
                  <a:prstClr val="black"/>
                </a:solidFill>
              </a:rPr>
              <a:t>, </a:t>
            </a:r>
            <a:r>
              <a:rPr lang="en-US" sz="1200" dirty="0" err="1">
                <a:solidFill>
                  <a:prstClr val="black"/>
                </a:solidFill>
              </a:rPr>
              <a:t>frühesten</a:t>
            </a:r>
            <a:r>
              <a:rPr lang="en-US" sz="1200" dirty="0">
                <a:solidFill>
                  <a:prstClr val="black"/>
                </a:solidFill>
              </a:rPr>
              <a:t> </a:t>
            </a:r>
            <a:r>
              <a:rPr lang="en-US" sz="1200" dirty="0" err="1">
                <a:solidFill>
                  <a:prstClr val="black"/>
                </a:solidFill>
              </a:rPr>
              <a:t>Sorten</a:t>
            </a:r>
            <a:r>
              <a:rPr lang="en-US" sz="1200" dirty="0">
                <a:solidFill>
                  <a:prstClr val="black"/>
                </a:solidFill>
              </a:rPr>
              <a:t> </a:t>
            </a:r>
            <a:r>
              <a:rPr lang="en-US" sz="1200" dirty="0" err="1">
                <a:solidFill>
                  <a:prstClr val="black"/>
                </a:solidFill>
              </a:rPr>
              <a:t>verwenden</a:t>
            </a:r>
            <a:r>
              <a:rPr lang="en-US" sz="1200" dirty="0">
                <a:solidFill>
                  <a:prstClr val="black"/>
                </a:solidFill>
              </a:rPr>
              <a:t>.</a:t>
            </a:r>
            <a:endParaRPr lang="it-IT" sz="1200" dirty="0">
              <a:solidFill>
                <a:prstClr val="black"/>
              </a:solidFill>
            </a:endParaRPr>
          </a:p>
        </p:txBody>
      </p:sp>
      <p:sp>
        <p:nvSpPr>
          <p:cNvPr id="11" name="CasellaDiTesto 10"/>
          <p:cNvSpPr txBox="1"/>
          <p:nvPr/>
        </p:nvSpPr>
        <p:spPr>
          <a:xfrm>
            <a:off x="6458729" y="5401702"/>
            <a:ext cx="1738040" cy="329193"/>
          </a:xfrm>
          <a:prstGeom prst="rect">
            <a:avLst/>
          </a:prstGeom>
          <a:noFill/>
        </p:spPr>
        <p:txBody>
          <a:bodyPr wrap="none" rtlCol="0">
            <a:spAutoFit/>
          </a:bodyPr>
          <a:lstStyle/>
          <a:p>
            <a:pPr>
              <a:defRPr/>
            </a:pPr>
            <a:r>
              <a:rPr lang="it-IT" sz="1539" dirty="0">
                <a:solidFill>
                  <a:prstClr val="black"/>
                </a:solidFill>
              </a:rPr>
              <a:t>Quelle: CRPA, 2014</a:t>
            </a:r>
          </a:p>
        </p:txBody>
      </p:sp>
      <p:pic>
        <p:nvPicPr>
          <p:cNvPr id="8" name="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3724" y="3094738"/>
            <a:ext cx="4821777" cy="2339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asellaDiTesto 16"/>
          <p:cNvSpPr txBox="1"/>
          <p:nvPr/>
        </p:nvSpPr>
        <p:spPr>
          <a:xfrm>
            <a:off x="1159207" y="5455777"/>
            <a:ext cx="1186543" cy="250197"/>
          </a:xfrm>
          <a:prstGeom prst="rect">
            <a:avLst/>
          </a:prstGeom>
          <a:noFill/>
        </p:spPr>
        <p:txBody>
          <a:bodyPr wrap="none" rtlCol="0">
            <a:spAutoFit/>
          </a:bodyPr>
          <a:lstStyle/>
          <a:p>
            <a:pPr>
              <a:defRPr/>
            </a:pPr>
            <a:r>
              <a:rPr lang="it-IT" sz="1026" dirty="0" err="1">
                <a:solidFill>
                  <a:prstClr val="black"/>
                </a:solidFill>
              </a:rPr>
              <a:t>Dactylis glomerata</a:t>
            </a:r>
            <a:endParaRPr lang="it-IT" sz="1026" dirty="0">
              <a:solidFill>
                <a:prstClr val="black"/>
              </a:solidFill>
            </a:endParaRPr>
          </a:p>
        </p:txBody>
      </p:sp>
      <p:sp>
        <p:nvSpPr>
          <p:cNvPr id="9" name="Rettangolo 8"/>
          <p:cNvSpPr/>
          <p:nvPr/>
        </p:nvSpPr>
        <p:spPr>
          <a:xfrm>
            <a:off x="2345750" y="5464880"/>
            <a:ext cx="1285929" cy="250197"/>
          </a:xfrm>
          <a:prstGeom prst="rect">
            <a:avLst/>
          </a:prstGeom>
        </p:spPr>
        <p:txBody>
          <a:bodyPr wrap="none">
            <a:spAutoFit/>
          </a:bodyPr>
          <a:lstStyle/>
          <a:p>
            <a:pPr>
              <a:defRPr/>
            </a:pPr>
            <a:r>
              <a:rPr lang="en-US" sz="1026" dirty="0">
                <a:solidFill>
                  <a:prstClr val="black"/>
                </a:solidFill>
              </a:rPr>
              <a:t>Festuca arundinacea</a:t>
            </a:r>
            <a:endParaRPr lang="en-GB" sz="1026" dirty="0">
              <a:solidFill>
                <a:prstClr val="black"/>
              </a:solidFill>
            </a:endParaRPr>
          </a:p>
        </p:txBody>
      </p:sp>
      <p:sp>
        <p:nvSpPr>
          <p:cNvPr id="19" name="Rettangolo 18"/>
          <p:cNvSpPr/>
          <p:nvPr/>
        </p:nvSpPr>
        <p:spPr>
          <a:xfrm>
            <a:off x="3835280" y="5455776"/>
            <a:ext cx="1173719" cy="250197"/>
          </a:xfrm>
          <a:prstGeom prst="rect">
            <a:avLst/>
          </a:prstGeom>
        </p:spPr>
        <p:txBody>
          <a:bodyPr wrap="none">
            <a:spAutoFit/>
          </a:bodyPr>
          <a:lstStyle/>
          <a:p>
            <a:pPr>
              <a:defRPr/>
            </a:pPr>
            <a:r>
              <a:rPr lang="en-US" sz="1026" dirty="0">
                <a:solidFill>
                  <a:prstClr val="black"/>
                </a:solidFill>
              </a:rPr>
              <a:t>Trifolium pratense</a:t>
            </a:r>
            <a:endParaRPr lang="en-GB" sz="1026" dirty="0">
              <a:solidFill>
                <a:prstClr val="black"/>
              </a:solidFill>
            </a:endParaRPr>
          </a:p>
        </p:txBody>
      </p:sp>
      <p:sp>
        <p:nvSpPr>
          <p:cNvPr id="20" name="Rettangolo 19"/>
          <p:cNvSpPr/>
          <p:nvPr/>
        </p:nvSpPr>
        <p:spPr>
          <a:xfrm>
            <a:off x="4974455" y="5464880"/>
            <a:ext cx="679994" cy="250197"/>
          </a:xfrm>
          <a:prstGeom prst="rect">
            <a:avLst/>
          </a:prstGeom>
        </p:spPr>
        <p:txBody>
          <a:bodyPr wrap="none">
            <a:spAutoFit/>
          </a:bodyPr>
          <a:lstStyle/>
          <a:p>
            <a:pPr>
              <a:defRPr/>
            </a:pPr>
            <a:r>
              <a:rPr lang="en-US" sz="1026" dirty="0">
                <a:solidFill>
                  <a:prstClr val="black"/>
                </a:solidFill>
              </a:rPr>
              <a:t>T. repens</a:t>
            </a:r>
            <a:endParaRPr lang="en-GB" sz="1026" dirty="0">
              <a:solidFill>
                <a:prstClr val="black"/>
              </a:solidFill>
            </a:endParaRPr>
          </a:p>
        </p:txBody>
      </p:sp>
    </p:spTree>
    <p:extLst>
      <p:ext uri="{BB962C8B-B14F-4D97-AF65-F5344CB8AC3E}">
        <p14:creationId xmlns:p14="http://schemas.microsoft.com/office/powerpoint/2010/main" val="1220537083"/>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38786" y="387927"/>
            <a:ext cx="6437505" cy="355482"/>
          </a:xfrm>
          <a:prstGeom prst="rect">
            <a:avLst/>
          </a:prstGeom>
          <a:noFill/>
        </p:spPr>
        <p:txBody>
          <a:bodyPr wrap="square" rtlCol="0">
            <a:spAutoFit/>
          </a:bodyPr>
          <a:lstStyle/>
          <a:p>
            <a:pPr>
              <a:defRPr/>
            </a:pPr>
            <a:r>
              <a:rPr lang="it-IT" sz="1710" b="1" dirty="0" err="1">
                <a:solidFill>
                  <a:prstClr val="black"/>
                </a:solidFill>
                <a:effectLst>
                  <a:outerShdw blurRad="38100" dist="38100" dir="2700000" algn="tl">
                    <a:srgbClr val="000000">
                      <a:alpha val="43137"/>
                    </a:srgbClr>
                  </a:outerShdw>
                </a:effectLst>
              </a:rPr>
              <a:t>Düngung</a:t>
            </a:r>
            <a:r>
              <a:rPr lang="it-IT" sz="1710" b="1" dirty="0">
                <a:solidFill>
                  <a:prstClr val="black"/>
                </a:solidFill>
                <a:effectLst>
                  <a:outerShdw blurRad="38100" dist="38100" dir="2700000" algn="tl">
                    <a:srgbClr val="000000">
                      <a:alpha val="43137"/>
                    </a:srgbClr>
                  </a:outerShdw>
                </a:effectLst>
              </a:rPr>
              <a:t>:</a:t>
            </a:r>
            <a:endParaRPr lang="it-IT" sz="1368" dirty="0">
              <a:solidFill>
                <a:prstClr val="black"/>
              </a:solidFill>
            </a:endParaRPr>
          </a:p>
        </p:txBody>
      </p:sp>
      <p:sp>
        <p:nvSpPr>
          <p:cNvPr id="9" name="CasellaDiTesto 8"/>
          <p:cNvSpPr txBox="1"/>
          <p:nvPr/>
        </p:nvSpPr>
        <p:spPr>
          <a:xfrm>
            <a:off x="138786" y="1010347"/>
            <a:ext cx="9101929" cy="566052"/>
          </a:xfrm>
          <a:prstGeom prst="rect">
            <a:avLst/>
          </a:prstGeom>
          <a:noFill/>
        </p:spPr>
        <p:txBody>
          <a:bodyPr wrap="square" rtlCol="0">
            <a:spAutoFit/>
          </a:bodyPr>
          <a:lstStyle/>
          <a:p>
            <a:pPr>
              <a:defRPr/>
            </a:pPr>
            <a:r>
              <a:rPr lang="it-IT" sz="1539" dirty="0" err="1">
                <a:solidFill>
                  <a:prstClr val="black"/>
                </a:solidFill>
              </a:rPr>
              <a:t>Das</a:t>
            </a:r>
            <a:r>
              <a:rPr lang="it-IT" sz="1539" dirty="0">
                <a:solidFill>
                  <a:prstClr val="black"/>
                </a:solidFill>
              </a:rPr>
              <a:t> </a:t>
            </a:r>
            <a:r>
              <a:rPr lang="it-IT" sz="1539" dirty="0" err="1">
                <a:solidFill>
                  <a:prstClr val="black"/>
                </a:solidFill>
              </a:rPr>
              <a:t>Düngemanagement</a:t>
            </a:r>
            <a:r>
              <a:rPr lang="it-IT" sz="1539" dirty="0">
                <a:solidFill>
                  <a:prstClr val="black"/>
                </a:solidFill>
              </a:rPr>
              <a:t> </a:t>
            </a:r>
            <a:r>
              <a:rPr lang="it-IT" sz="1539" dirty="0" err="1">
                <a:solidFill>
                  <a:prstClr val="black"/>
                </a:solidFill>
              </a:rPr>
              <a:t>zielt</a:t>
            </a:r>
            <a:r>
              <a:rPr lang="it-IT" sz="1539" dirty="0">
                <a:solidFill>
                  <a:prstClr val="black"/>
                </a:solidFill>
              </a:rPr>
              <a:t> </a:t>
            </a:r>
            <a:r>
              <a:rPr lang="it-IT" sz="1539" dirty="0" err="1">
                <a:solidFill>
                  <a:prstClr val="black"/>
                </a:solidFill>
              </a:rPr>
              <a:t>auf</a:t>
            </a:r>
            <a:r>
              <a:rPr lang="it-IT" sz="1539" dirty="0">
                <a:solidFill>
                  <a:prstClr val="black"/>
                </a:solidFill>
              </a:rPr>
              <a:t> </a:t>
            </a:r>
            <a:r>
              <a:rPr lang="it-IT" sz="1539" dirty="0" err="1">
                <a:solidFill>
                  <a:prstClr val="black"/>
                </a:solidFill>
              </a:rPr>
              <a:t>eine</a:t>
            </a:r>
            <a:r>
              <a:rPr lang="it-IT" sz="1539" dirty="0">
                <a:solidFill>
                  <a:prstClr val="black"/>
                </a:solidFill>
              </a:rPr>
              <a:t> </a:t>
            </a:r>
            <a:r>
              <a:rPr lang="it-IT" sz="1539" dirty="0" err="1">
                <a:solidFill>
                  <a:prstClr val="black"/>
                </a:solidFill>
              </a:rPr>
              <a:t>hohe</a:t>
            </a:r>
            <a:r>
              <a:rPr lang="it-IT" sz="1539" dirty="0">
                <a:solidFill>
                  <a:prstClr val="black"/>
                </a:solidFill>
              </a:rPr>
              <a:t> </a:t>
            </a:r>
            <a:r>
              <a:rPr lang="it-IT" sz="1539" dirty="0" err="1">
                <a:solidFill>
                  <a:prstClr val="black"/>
                </a:solidFill>
              </a:rPr>
              <a:t>Nährstoffausnutzung</a:t>
            </a:r>
            <a:r>
              <a:rPr lang="it-IT" sz="1539" dirty="0">
                <a:solidFill>
                  <a:prstClr val="black"/>
                </a:solidFill>
              </a:rPr>
              <a:t>, um die </a:t>
            </a:r>
            <a:r>
              <a:rPr lang="it-IT" sz="1539" dirty="0" err="1">
                <a:solidFill>
                  <a:prstClr val="black"/>
                </a:solidFill>
              </a:rPr>
              <a:t>Bodenfruchtbarkeit</a:t>
            </a:r>
            <a:r>
              <a:rPr lang="it-IT" sz="1539" dirty="0">
                <a:solidFill>
                  <a:prstClr val="black"/>
                </a:solidFill>
              </a:rPr>
              <a:t> </a:t>
            </a:r>
            <a:r>
              <a:rPr lang="it-IT" sz="1539" dirty="0" err="1">
                <a:solidFill>
                  <a:prstClr val="black"/>
                </a:solidFill>
              </a:rPr>
              <a:t>zu</a:t>
            </a:r>
            <a:r>
              <a:rPr lang="it-IT" sz="1539" dirty="0">
                <a:solidFill>
                  <a:prstClr val="black"/>
                </a:solidFill>
              </a:rPr>
              <a:t> </a:t>
            </a:r>
            <a:r>
              <a:rPr lang="it-IT" sz="1539" dirty="0" err="1">
                <a:solidFill>
                  <a:prstClr val="black"/>
                </a:solidFill>
              </a:rPr>
              <a:t>erhalten</a:t>
            </a:r>
            <a:r>
              <a:rPr lang="it-IT" sz="1539" dirty="0">
                <a:solidFill>
                  <a:prstClr val="black"/>
                </a:solidFill>
              </a:rPr>
              <a:t> und </a:t>
            </a:r>
            <a:r>
              <a:rPr lang="it-IT" sz="1539" dirty="0" err="1">
                <a:solidFill>
                  <a:prstClr val="black"/>
                </a:solidFill>
              </a:rPr>
              <a:t>Auswaschung</a:t>
            </a:r>
            <a:r>
              <a:rPr lang="it-IT" sz="1539" dirty="0">
                <a:solidFill>
                  <a:prstClr val="black"/>
                </a:solidFill>
              </a:rPr>
              <a:t> </a:t>
            </a:r>
            <a:r>
              <a:rPr lang="it-IT" sz="1539" dirty="0" err="1">
                <a:solidFill>
                  <a:prstClr val="black"/>
                </a:solidFill>
              </a:rPr>
              <a:t>zu</a:t>
            </a:r>
            <a:r>
              <a:rPr lang="it-IT" sz="1539" dirty="0">
                <a:solidFill>
                  <a:prstClr val="black"/>
                </a:solidFill>
              </a:rPr>
              <a:t> </a:t>
            </a:r>
            <a:r>
              <a:rPr lang="it-IT" sz="1539" dirty="0" err="1">
                <a:solidFill>
                  <a:prstClr val="black"/>
                </a:solidFill>
              </a:rPr>
              <a:t>vermeiden</a:t>
            </a:r>
            <a:r>
              <a:rPr lang="it-IT" sz="1539" dirty="0">
                <a:solidFill>
                  <a:prstClr val="black"/>
                </a:solidFill>
              </a:rPr>
              <a:t>. </a:t>
            </a:r>
            <a:r>
              <a:rPr lang="de-DE" sz="1539" dirty="0">
                <a:solidFill>
                  <a:prstClr val="black"/>
                </a:solidFill>
              </a:rPr>
              <a:t>Höhere </a:t>
            </a:r>
            <a:r>
              <a:rPr lang="en-US" sz="1539" dirty="0" err="1">
                <a:solidFill>
                  <a:prstClr val="black"/>
                </a:solidFill>
              </a:rPr>
              <a:t>Düngung</a:t>
            </a:r>
            <a:r>
              <a:rPr lang="en-US" sz="1539" dirty="0">
                <a:solidFill>
                  <a:prstClr val="black"/>
                </a:solidFill>
              </a:rPr>
              <a:t> </a:t>
            </a:r>
            <a:r>
              <a:rPr lang="en-US" sz="1539" dirty="0" err="1">
                <a:solidFill>
                  <a:prstClr val="black"/>
                </a:solidFill>
              </a:rPr>
              <a:t>erhöht</a:t>
            </a:r>
            <a:r>
              <a:rPr lang="en-US" sz="1539" dirty="0">
                <a:solidFill>
                  <a:prstClr val="black"/>
                </a:solidFill>
              </a:rPr>
              <a:t> die Qualität nicht um mehr als 10 % </a:t>
            </a:r>
            <a:r>
              <a:rPr lang="en-US" sz="1197" i="1" dirty="0">
                <a:solidFill>
                  <a:prstClr val="black"/>
                </a:solidFill>
              </a:rPr>
              <a:t>(</a:t>
            </a:r>
            <a:r>
              <a:rPr lang="en-US" sz="1368" i="1" dirty="0" err="1">
                <a:solidFill>
                  <a:prstClr val="black"/>
                </a:solidFill>
              </a:rPr>
              <a:t>Bonifazzi</a:t>
            </a:r>
            <a:r>
              <a:rPr lang="en-US" sz="1368" i="1" dirty="0">
                <a:solidFill>
                  <a:prstClr val="black"/>
                </a:solidFill>
              </a:rPr>
              <a:t> B,,2009).</a:t>
            </a:r>
            <a:endParaRPr lang="it-IT" sz="1197" i="1" dirty="0">
              <a:solidFill>
                <a:prstClr val="black"/>
              </a:solidFill>
            </a:endParaRPr>
          </a:p>
        </p:txBody>
      </p:sp>
      <p:sp>
        <p:nvSpPr>
          <p:cNvPr id="5" name="Rettangolo 4"/>
          <p:cNvSpPr/>
          <p:nvPr/>
        </p:nvSpPr>
        <p:spPr>
          <a:xfrm>
            <a:off x="532133" y="2025040"/>
            <a:ext cx="7819097" cy="618631"/>
          </a:xfrm>
          <a:prstGeom prst="rect">
            <a:avLst/>
          </a:prstGeom>
        </p:spPr>
        <p:txBody>
          <a:bodyPr wrap="square">
            <a:spAutoFit/>
          </a:bodyPr>
          <a:lstStyle/>
          <a:p>
            <a:pPr algn="ctr">
              <a:defRPr/>
            </a:pPr>
            <a:r>
              <a:rPr lang="en-GB" sz="1710" b="1" dirty="0">
                <a:solidFill>
                  <a:prstClr val="black"/>
                </a:solidFill>
              </a:rPr>
              <a:t>Im Dauergrünland ist die Düngung ein Instrument </a:t>
            </a:r>
            <a:r>
              <a:rPr lang="en-GB" sz="1710" b="1" dirty="0" err="1">
                <a:solidFill>
                  <a:prstClr val="black"/>
                </a:solidFill>
              </a:rPr>
              <a:t>zur</a:t>
            </a:r>
            <a:r>
              <a:rPr lang="en-GB" sz="1710" b="1" dirty="0">
                <a:solidFill>
                  <a:prstClr val="black"/>
                </a:solidFill>
              </a:rPr>
              <a:t> </a:t>
            </a:r>
            <a:r>
              <a:rPr lang="en-GB" sz="1710" b="1" dirty="0" err="1">
                <a:solidFill>
                  <a:prstClr val="black"/>
                </a:solidFill>
              </a:rPr>
              <a:t>Erhaltung</a:t>
            </a:r>
            <a:r>
              <a:rPr lang="en-GB" sz="1710" b="1" dirty="0">
                <a:solidFill>
                  <a:prstClr val="black"/>
                </a:solidFill>
              </a:rPr>
              <a:t> des </a:t>
            </a:r>
            <a:r>
              <a:rPr lang="en-GB" sz="1710" b="1" dirty="0" err="1">
                <a:solidFill>
                  <a:prstClr val="black"/>
                </a:solidFill>
              </a:rPr>
              <a:t>Gleichgewichts</a:t>
            </a:r>
            <a:r>
              <a:rPr lang="en-GB" sz="1710" b="1" dirty="0">
                <a:solidFill>
                  <a:prstClr val="black"/>
                </a:solidFill>
              </a:rPr>
              <a:t> </a:t>
            </a:r>
            <a:r>
              <a:rPr lang="en-GB" sz="1710" b="1" dirty="0" err="1">
                <a:solidFill>
                  <a:prstClr val="black"/>
                </a:solidFill>
              </a:rPr>
              <a:t>zwischen</a:t>
            </a:r>
            <a:r>
              <a:rPr lang="en-GB" sz="1710" b="1" dirty="0">
                <a:solidFill>
                  <a:prstClr val="black"/>
                </a:solidFill>
              </a:rPr>
              <a:t> </a:t>
            </a:r>
            <a:r>
              <a:rPr lang="en-GB" sz="1710" b="1" dirty="0" err="1">
                <a:solidFill>
                  <a:prstClr val="black"/>
                </a:solidFill>
              </a:rPr>
              <a:t>floristischer</a:t>
            </a:r>
            <a:r>
              <a:rPr lang="en-GB" sz="1710" b="1" dirty="0">
                <a:solidFill>
                  <a:prstClr val="black"/>
                </a:solidFill>
              </a:rPr>
              <a:t> </a:t>
            </a:r>
            <a:r>
              <a:rPr lang="en-GB" sz="1710" b="1" dirty="0" err="1">
                <a:solidFill>
                  <a:prstClr val="black"/>
                </a:solidFill>
              </a:rPr>
              <a:t>Diversität</a:t>
            </a:r>
            <a:r>
              <a:rPr lang="en-GB" sz="1710" b="1" dirty="0">
                <a:solidFill>
                  <a:prstClr val="black"/>
                </a:solidFill>
              </a:rPr>
              <a:t> und </a:t>
            </a:r>
            <a:r>
              <a:rPr lang="en-GB" sz="1710" b="1" dirty="0" err="1">
                <a:solidFill>
                  <a:prstClr val="black"/>
                </a:solidFill>
              </a:rPr>
              <a:t>Produktivität</a:t>
            </a:r>
            <a:r>
              <a:rPr lang="en-GB" sz="1710" b="1" dirty="0">
                <a:solidFill>
                  <a:prstClr val="black"/>
                </a:solidFill>
              </a:rPr>
              <a:t>.</a:t>
            </a:r>
          </a:p>
        </p:txBody>
      </p:sp>
      <p:sp>
        <p:nvSpPr>
          <p:cNvPr id="6" name="Rettangolo 5"/>
          <p:cNvSpPr/>
          <p:nvPr/>
        </p:nvSpPr>
        <p:spPr>
          <a:xfrm>
            <a:off x="727610" y="4974276"/>
            <a:ext cx="7428143" cy="566052"/>
          </a:xfrm>
          <a:prstGeom prst="rect">
            <a:avLst/>
          </a:prstGeom>
        </p:spPr>
        <p:txBody>
          <a:bodyPr wrap="square">
            <a:spAutoFit/>
          </a:bodyPr>
          <a:lstStyle/>
          <a:p>
            <a:pPr algn="ctr">
              <a:defRPr/>
            </a:pPr>
            <a:r>
              <a:rPr lang="en-GB" sz="1539" dirty="0" err="1">
                <a:solidFill>
                  <a:prstClr val="black"/>
                </a:solidFill>
              </a:rPr>
              <a:t>Grünland</a:t>
            </a:r>
            <a:r>
              <a:rPr lang="en-GB" sz="1539" dirty="0">
                <a:solidFill>
                  <a:prstClr val="black"/>
                </a:solidFill>
              </a:rPr>
              <a:t> </a:t>
            </a:r>
            <a:r>
              <a:rPr lang="en-GB" sz="1539" dirty="0" err="1">
                <a:solidFill>
                  <a:prstClr val="black"/>
                </a:solidFill>
              </a:rPr>
              <a:t>kann</a:t>
            </a:r>
            <a:r>
              <a:rPr lang="en-GB" sz="1539" dirty="0">
                <a:solidFill>
                  <a:prstClr val="black"/>
                </a:solidFill>
              </a:rPr>
              <a:t> </a:t>
            </a:r>
            <a:r>
              <a:rPr lang="en-GB" sz="1539" dirty="0" err="1">
                <a:solidFill>
                  <a:prstClr val="black"/>
                </a:solidFill>
              </a:rPr>
              <a:t>Gülle</a:t>
            </a:r>
            <a:r>
              <a:rPr lang="en-GB" sz="1539" dirty="0">
                <a:solidFill>
                  <a:prstClr val="black"/>
                </a:solidFill>
              </a:rPr>
              <a:t> </a:t>
            </a:r>
            <a:r>
              <a:rPr lang="en-GB" sz="1539" dirty="0" err="1">
                <a:solidFill>
                  <a:prstClr val="black"/>
                </a:solidFill>
              </a:rPr>
              <a:t>effektiv</a:t>
            </a:r>
            <a:r>
              <a:rPr lang="en-GB" sz="1539" dirty="0">
                <a:solidFill>
                  <a:prstClr val="black"/>
                </a:solidFill>
              </a:rPr>
              <a:t> </a:t>
            </a:r>
            <a:r>
              <a:rPr lang="en-GB" sz="1539" dirty="0" err="1">
                <a:solidFill>
                  <a:prstClr val="black"/>
                </a:solidFill>
              </a:rPr>
              <a:t>nutzen</a:t>
            </a:r>
            <a:r>
              <a:rPr lang="en-GB" sz="1539" dirty="0">
                <a:solidFill>
                  <a:prstClr val="black"/>
                </a:solidFill>
              </a:rPr>
              <a:t>, </a:t>
            </a:r>
          </a:p>
          <a:p>
            <a:pPr algn="ctr">
              <a:defRPr/>
            </a:pPr>
            <a:r>
              <a:rPr lang="en-GB" sz="1539" dirty="0" err="1">
                <a:solidFill>
                  <a:prstClr val="black"/>
                </a:solidFill>
              </a:rPr>
              <a:t>Temporäres</a:t>
            </a:r>
            <a:r>
              <a:rPr lang="en-GB" sz="1539" dirty="0">
                <a:solidFill>
                  <a:prstClr val="black"/>
                </a:solidFill>
              </a:rPr>
              <a:t> </a:t>
            </a:r>
            <a:r>
              <a:rPr lang="en-GB" sz="1539" dirty="0" err="1">
                <a:solidFill>
                  <a:prstClr val="black"/>
                </a:solidFill>
              </a:rPr>
              <a:t>Grasland</a:t>
            </a:r>
            <a:r>
              <a:rPr lang="en-GB" sz="1539" dirty="0">
                <a:solidFill>
                  <a:prstClr val="black"/>
                </a:solidFill>
              </a:rPr>
              <a:t> </a:t>
            </a:r>
            <a:r>
              <a:rPr lang="en-GB" sz="1539" dirty="0" err="1">
                <a:solidFill>
                  <a:prstClr val="black"/>
                </a:solidFill>
              </a:rPr>
              <a:t>verwertet</a:t>
            </a:r>
            <a:r>
              <a:rPr lang="en-GB" sz="1539" dirty="0">
                <a:solidFill>
                  <a:prstClr val="black"/>
                </a:solidFill>
              </a:rPr>
              <a:t> </a:t>
            </a:r>
            <a:r>
              <a:rPr lang="en-GB" sz="1539" dirty="0" err="1">
                <a:solidFill>
                  <a:prstClr val="black"/>
                </a:solidFill>
              </a:rPr>
              <a:t>auch</a:t>
            </a:r>
            <a:r>
              <a:rPr lang="en-GB" sz="1539" dirty="0">
                <a:solidFill>
                  <a:prstClr val="black"/>
                </a:solidFill>
              </a:rPr>
              <a:t> Phosphor und Kalium (ca. 50 kg/ha) </a:t>
            </a:r>
            <a:r>
              <a:rPr lang="en-GB" sz="1539" dirty="0" err="1">
                <a:solidFill>
                  <a:prstClr val="black"/>
                </a:solidFill>
              </a:rPr>
              <a:t>effizient</a:t>
            </a:r>
            <a:r>
              <a:rPr lang="en-GB" sz="1539" dirty="0">
                <a:solidFill>
                  <a:prstClr val="black"/>
                </a:solidFill>
              </a:rPr>
              <a:t>.</a:t>
            </a:r>
          </a:p>
        </p:txBody>
      </p:sp>
      <p:pic>
        <p:nvPicPr>
          <p:cNvPr id="16" name="Immagin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654" y="2712665"/>
            <a:ext cx="3186537" cy="2123827"/>
          </a:xfrm>
          <a:prstGeom prst="rect">
            <a:avLst/>
          </a:prstGeom>
        </p:spPr>
      </p:pic>
      <p:pic>
        <p:nvPicPr>
          <p:cNvPr id="18" name="Immagin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1938" y="2667339"/>
            <a:ext cx="2140360" cy="2169154"/>
          </a:xfrm>
          <a:prstGeom prst="rect">
            <a:avLst/>
          </a:prstGeom>
        </p:spPr>
      </p:pic>
    </p:spTree>
    <p:extLst>
      <p:ext uri="{BB962C8B-B14F-4D97-AF65-F5344CB8AC3E}">
        <p14:creationId xmlns:p14="http://schemas.microsoft.com/office/powerpoint/2010/main" val="1910449134"/>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532133" y="701021"/>
            <a:ext cx="4149469" cy="460767"/>
          </a:xfrm>
          <a:prstGeom prst="rect">
            <a:avLst/>
          </a:prstGeom>
        </p:spPr>
        <p:txBody>
          <a:bodyPr wrap="none">
            <a:spAutoFit/>
          </a:bodyPr>
          <a:lstStyle/>
          <a:p>
            <a:pPr marL="10860">
              <a:defRPr/>
            </a:pPr>
            <a:r>
              <a:rPr lang="en-US" sz="2394" b="1" spc="-4" dirty="0">
                <a:solidFill>
                  <a:srgbClr val="DA5026"/>
                </a:solidFill>
                <a:cs typeface="Georgia"/>
              </a:rPr>
              <a:t>Erneuerung von degradiertem Grünland</a:t>
            </a:r>
            <a:endParaRPr lang="it-IT" sz="2394" b="1" dirty="0">
              <a:solidFill>
                <a:prstClr val="black"/>
              </a:solidFill>
              <a:cs typeface="Georgia"/>
            </a:endParaRP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32637" y="3329308"/>
            <a:ext cx="4020634" cy="242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247767" y="1148430"/>
            <a:ext cx="5954195" cy="513346"/>
          </a:xfrm>
          <a:prstGeom prst="rect">
            <a:avLst/>
          </a:prstGeom>
          <a:noFill/>
        </p:spPr>
        <p:txBody>
          <a:bodyPr wrap="none" rtlCol="0">
            <a:spAutoFit/>
          </a:bodyPr>
          <a:lstStyle/>
          <a:p>
            <a:pPr>
              <a:defRPr/>
            </a:pPr>
            <a:r>
              <a:rPr lang="en-US" sz="1368" dirty="0">
                <a:solidFill>
                  <a:prstClr val="black"/>
                </a:solidFill>
              </a:rPr>
              <a:t>Wichtiges Instrument, wenn die Futterpflanzen von minderwertiger </a:t>
            </a:r>
            <a:r>
              <a:rPr lang="en-US" sz="1368" dirty="0" err="1">
                <a:solidFill>
                  <a:prstClr val="black"/>
                </a:solidFill>
              </a:rPr>
              <a:t>Qualität</a:t>
            </a:r>
            <a:r>
              <a:rPr lang="en-US" sz="1368" dirty="0">
                <a:solidFill>
                  <a:prstClr val="black"/>
                </a:solidFill>
              </a:rPr>
              <a:t> </a:t>
            </a:r>
            <a:r>
              <a:rPr lang="en-US" sz="1368" dirty="0" err="1">
                <a:solidFill>
                  <a:prstClr val="black"/>
                </a:solidFill>
              </a:rPr>
              <a:t>sind</a:t>
            </a:r>
            <a:r>
              <a:rPr lang="en-US" sz="1368" dirty="0">
                <a:solidFill>
                  <a:prstClr val="black"/>
                </a:solidFill>
              </a:rPr>
              <a:t> </a:t>
            </a:r>
          </a:p>
          <a:p>
            <a:pPr>
              <a:defRPr/>
            </a:pPr>
            <a:r>
              <a:rPr lang="en-US" sz="1368" dirty="0">
                <a:solidFill>
                  <a:prstClr val="black"/>
                </a:solidFill>
              </a:rPr>
              <a:t>oder Unkraut hat dramatisch zugenommen.</a:t>
            </a:r>
            <a:endParaRPr lang="it-IT" sz="1197" dirty="0">
              <a:solidFill>
                <a:prstClr val="black"/>
              </a:solidFill>
            </a:endParaRPr>
          </a:p>
        </p:txBody>
      </p:sp>
      <p:sp>
        <p:nvSpPr>
          <p:cNvPr id="5" name="Rettangolo 4"/>
          <p:cNvSpPr/>
          <p:nvPr/>
        </p:nvSpPr>
        <p:spPr>
          <a:xfrm>
            <a:off x="346922" y="1865181"/>
            <a:ext cx="5717448" cy="566052"/>
          </a:xfrm>
          <a:prstGeom prst="rect">
            <a:avLst/>
          </a:prstGeom>
        </p:spPr>
        <p:txBody>
          <a:bodyPr wrap="square">
            <a:spAutoFit/>
          </a:bodyPr>
          <a:lstStyle/>
          <a:p>
            <a:pPr marL="244345" indent="-244345">
              <a:buFont typeface="Wingdings" panose="05000000000000000000" pitchFamily="2" charset="2"/>
              <a:buChar char="ü"/>
              <a:defRPr/>
            </a:pPr>
            <a:r>
              <a:rPr lang="en-US" sz="1539" b="1" dirty="0">
                <a:solidFill>
                  <a:prstClr val="black"/>
                </a:solidFill>
              </a:rPr>
              <a:t>Rationalisierung der Düngung</a:t>
            </a:r>
            <a:r>
              <a:rPr lang="en-US" sz="1539" dirty="0">
                <a:solidFill>
                  <a:prstClr val="black"/>
                </a:solidFill>
              </a:rPr>
              <a:t>. Es ist ein starker Faktor für die Veränderung der </a:t>
            </a:r>
            <a:r>
              <a:rPr lang="en-US" sz="1539" dirty="0" err="1">
                <a:solidFill>
                  <a:prstClr val="black"/>
                </a:solidFill>
              </a:rPr>
              <a:t>Narbenzusammensetzung</a:t>
            </a:r>
            <a:r>
              <a:rPr lang="en-US" sz="1539" dirty="0">
                <a:solidFill>
                  <a:prstClr val="black"/>
                </a:solidFill>
              </a:rPr>
              <a:t> (Gras/Legume).</a:t>
            </a:r>
            <a:endParaRPr lang="it-IT" sz="1539" dirty="0">
              <a:solidFill>
                <a:prstClr val="black"/>
              </a:solidFill>
            </a:endParaRPr>
          </a:p>
        </p:txBody>
      </p:sp>
      <p:sp>
        <p:nvSpPr>
          <p:cNvPr id="6" name="Rettangolo 5"/>
          <p:cNvSpPr/>
          <p:nvPr/>
        </p:nvSpPr>
        <p:spPr>
          <a:xfrm>
            <a:off x="260637" y="2647090"/>
            <a:ext cx="7417877" cy="802912"/>
          </a:xfrm>
          <a:prstGeom prst="rect">
            <a:avLst/>
          </a:prstGeom>
        </p:spPr>
        <p:txBody>
          <a:bodyPr wrap="square">
            <a:spAutoFit/>
          </a:bodyPr>
          <a:lstStyle/>
          <a:p>
            <a:pPr marL="244345" indent="-244345">
              <a:buFont typeface="Wingdings" panose="05000000000000000000" pitchFamily="2" charset="2"/>
              <a:buChar char="ü"/>
              <a:defRPr/>
            </a:pPr>
            <a:r>
              <a:rPr lang="en-US" sz="1539" b="1" dirty="0" err="1">
                <a:solidFill>
                  <a:prstClr val="black"/>
                </a:solidFill>
              </a:rPr>
              <a:t>Übersaat</a:t>
            </a:r>
            <a:r>
              <a:rPr lang="en-US" sz="1539" dirty="0">
                <a:solidFill>
                  <a:prstClr val="black"/>
                </a:solidFill>
              </a:rPr>
              <a:t>. Nützlich, um das Feld mit der direkten Aussaat von </a:t>
            </a:r>
            <a:r>
              <a:rPr lang="en-US" sz="1539" dirty="0" err="1">
                <a:solidFill>
                  <a:prstClr val="black"/>
                </a:solidFill>
              </a:rPr>
              <a:t>guten</a:t>
            </a:r>
            <a:r>
              <a:rPr lang="en-US" sz="1539" dirty="0">
                <a:solidFill>
                  <a:prstClr val="black"/>
                </a:solidFill>
              </a:rPr>
              <a:t> Futterpflanzen </a:t>
            </a:r>
            <a:r>
              <a:rPr lang="en-US" sz="1539" dirty="0" err="1">
                <a:solidFill>
                  <a:prstClr val="black"/>
                </a:solidFill>
              </a:rPr>
              <a:t>zu</a:t>
            </a:r>
            <a:r>
              <a:rPr lang="en-US" sz="1539" dirty="0">
                <a:solidFill>
                  <a:prstClr val="black"/>
                </a:solidFill>
              </a:rPr>
              <a:t> </a:t>
            </a:r>
            <a:r>
              <a:rPr lang="en-US" sz="1539" dirty="0" err="1">
                <a:solidFill>
                  <a:prstClr val="black"/>
                </a:solidFill>
              </a:rPr>
              <a:t>verbesserm</a:t>
            </a:r>
            <a:r>
              <a:rPr lang="en-US" sz="1539" dirty="0">
                <a:solidFill>
                  <a:prstClr val="black"/>
                </a:solidFill>
              </a:rPr>
              <a:t>; </a:t>
            </a:r>
            <a:r>
              <a:rPr lang="en-US" sz="1539" dirty="0" err="1">
                <a:solidFill>
                  <a:prstClr val="black"/>
                </a:solidFill>
              </a:rPr>
              <a:t>Übersaat</a:t>
            </a:r>
            <a:r>
              <a:rPr lang="en-US" sz="1539" dirty="0">
                <a:solidFill>
                  <a:prstClr val="black"/>
                </a:solidFill>
              </a:rPr>
              <a:t> </a:t>
            </a:r>
            <a:r>
              <a:rPr lang="en-US" sz="1539" dirty="0" err="1">
                <a:solidFill>
                  <a:prstClr val="black"/>
                </a:solidFill>
              </a:rPr>
              <a:t>nur</a:t>
            </a:r>
            <a:r>
              <a:rPr lang="en-US" sz="1539" dirty="0">
                <a:solidFill>
                  <a:prstClr val="black"/>
                </a:solidFill>
              </a:rPr>
              <a:t> </a:t>
            </a:r>
            <a:r>
              <a:rPr lang="en-US" sz="1539" dirty="0" err="1">
                <a:solidFill>
                  <a:prstClr val="black"/>
                </a:solidFill>
              </a:rPr>
              <a:t>bei</a:t>
            </a:r>
            <a:r>
              <a:rPr lang="en-US" sz="1539" dirty="0">
                <a:solidFill>
                  <a:prstClr val="black"/>
                </a:solidFill>
              </a:rPr>
              <a:t> </a:t>
            </a:r>
            <a:r>
              <a:rPr lang="en-US" sz="1539" dirty="0" err="1">
                <a:solidFill>
                  <a:prstClr val="black"/>
                </a:solidFill>
              </a:rPr>
              <a:t>aussreichen</a:t>
            </a:r>
            <a:r>
              <a:rPr lang="en-US" sz="1539" dirty="0">
                <a:solidFill>
                  <a:prstClr val="black"/>
                </a:solidFill>
              </a:rPr>
              <a:t> </a:t>
            </a:r>
            <a:r>
              <a:rPr lang="en-US" sz="1539" dirty="0" err="1">
                <a:solidFill>
                  <a:prstClr val="black"/>
                </a:solidFill>
              </a:rPr>
              <a:t>Niederschlag</a:t>
            </a:r>
            <a:r>
              <a:rPr lang="en-US" sz="1539" dirty="0">
                <a:solidFill>
                  <a:prstClr val="black"/>
                </a:solidFill>
              </a:rPr>
              <a:t>, um die Keimung zu gewährleisten. </a:t>
            </a:r>
            <a:endParaRPr lang="it-IT" sz="1539" dirty="0">
              <a:solidFill>
                <a:prstClr val="black"/>
              </a:solidFill>
            </a:endParaRPr>
          </a:p>
        </p:txBody>
      </p:sp>
      <p:sp>
        <p:nvSpPr>
          <p:cNvPr id="10" name="Rettangolo 9"/>
          <p:cNvSpPr/>
          <p:nvPr/>
        </p:nvSpPr>
        <p:spPr>
          <a:xfrm>
            <a:off x="260637" y="3747305"/>
            <a:ext cx="4572000" cy="1039772"/>
          </a:xfrm>
          <a:prstGeom prst="rect">
            <a:avLst/>
          </a:prstGeom>
        </p:spPr>
        <p:txBody>
          <a:bodyPr>
            <a:spAutoFit/>
          </a:bodyPr>
          <a:lstStyle/>
          <a:p>
            <a:pPr marL="244345" indent="-244345">
              <a:buFont typeface="Wingdings" panose="05000000000000000000" pitchFamily="2" charset="2"/>
              <a:buChar char="ü"/>
              <a:defRPr/>
            </a:pPr>
            <a:r>
              <a:rPr lang="en-US" sz="1539" b="1" dirty="0" err="1">
                <a:solidFill>
                  <a:prstClr val="black"/>
                </a:solidFill>
              </a:rPr>
              <a:t>Neuansaat</a:t>
            </a:r>
            <a:r>
              <a:rPr lang="en-US" sz="1539" b="1" dirty="0">
                <a:solidFill>
                  <a:prstClr val="black"/>
                </a:solidFill>
              </a:rPr>
              <a:t>. </a:t>
            </a:r>
            <a:r>
              <a:rPr lang="en-US" sz="1539" dirty="0" err="1">
                <a:solidFill>
                  <a:prstClr val="black"/>
                </a:solidFill>
              </a:rPr>
              <a:t>Wenn</a:t>
            </a:r>
            <a:r>
              <a:rPr lang="en-US" sz="1539" dirty="0">
                <a:solidFill>
                  <a:prstClr val="black"/>
                </a:solidFill>
              </a:rPr>
              <a:t> die </a:t>
            </a:r>
            <a:r>
              <a:rPr lang="en-US" sz="1539" dirty="0" err="1">
                <a:solidFill>
                  <a:prstClr val="black"/>
                </a:solidFill>
              </a:rPr>
              <a:t>Narbe</a:t>
            </a:r>
            <a:r>
              <a:rPr lang="en-US" sz="1539" dirty="0">
                <a:solidFill>
                  <a:prstClr val="black"/>
                </a:solidFill>
              </a:rPr>
              <a:t> </a:t>
            </a:r>
            <a:r>
              <a:rPr lang="en-US" sz="1539" dirty="0" err="1">
                <a:solidFill>
                  <a:prstClr val="black"/>
                </a:solidFill>
              </a:rPr>
              <a:t>völlig</a:t>
            </a:r>
            <a:r>
              <a:rPr lang="en-US" sz="1539" dirty="0">
                <a:solidFill>
                  <a:prstClr val="black"/>
                </a:solidFill>
              </a:rPr>
              <a:t> </a:t>
            </a:r>
            <a:r>
              <a:rPr lang="en-US" sz="1539" dirty="0" err="1">
                <a:solidFill>
                  <a:prstClr val="black"/>
                </a:solidFill>
              </a:rPr>
              <a:t>degradiert</a:t>
            </a:r>
            <a:r>
              <a:rPr lang="en-US" sz="1539" dirty="0">
                <a:solidFill>
                  <a:prstClr val="black"/>
                </a:solidFill>
              </a:rPr>
              <a:t> </a:t>
            </a:r>
            <a:r>
              <a:rPr lang="en-US" sz="1539" dirty="0" err="1">
                <a:solidFill>
                  <a:prstClr val="black"/>
                </a:solidFill>
              </a:rPr>
              <a:t>ist</a:t>
            </a:r>
            <a:r>
              <a:rPr lang="en-US" sz="1539" dirty="0">
                <a:solidFill>
                  <a:prstClr val="black"/>
                </a:solidFill>
              </a:rPr>
              <a:t>, </a:t>
            </a:r>
            <a:r>
              <a:rPr lang="en-US" sz="1539" dirty="0" err="1">
                <a:solidFill>
                  <a:prstClr val="black"/>
                </a:solidFill>
              </a:rPr>
              <a:t>wird</a:t>
            </a:r>
            <a:r>
              <a:rPr lang="en-US" sz="1539" dirty="0">
                <a:solidFill>
                  <a:prstClr val="black"/>
                </a:solidFill>
              </a:rPr>
              <a:t> </a:t>
            </a:r>
            <a:r>
              <a:rPr lang="en-US" sz="1539" dirty="0" err="1">
                <a:solidFill>
                  <a:prstClr val="black"/>
                </a:solidFill>
              </a:rPr>
              <a:t>eine</a:t>
            </a:r>
            <a:r>
              <a:rPr lang="en-US" sz="1539" dirty="0">
                <a:solidFill>
                  <a:prstClr val="black"/>
                </a:solidFill>
              </a:rPr>
              <a:t> </a:t>
            </a:r>
            <a:r>
              <a:rPr lang="en-US" sz="1539" dirty="0" err="1">
                <a:solidFill>
                  <a:prstClr val="black"/>
                </a:solidFill>
              </a:rPr>
              <a:t>Neuansaat</a:t>
            </a:r>
            <a:r>
              <a:rPr lang="en-US" sz="1539" dirty="0">
                <a:solidFill>
                  <a:prstClr val="black"/>
                </a:solidFill>
              </a:rPr>
              <a:t> </a:t>
            </a:r>
            <a:r>
              <a:rPr lang="en-US" sz="1539" dirty="0" err="1">
                <a:solidFill>
                  <a:prstClr val="black"/>
                </a:solidFill>
              </a:rPr>
              <a:t>durchgeführt</a:t>
            </a:r>
            <a:r>
              <a:rPr lang="en-US" sz="1539" dirty="0">
                <a:solidFill>
                  <a:prstClr val="black"/>
                </a:solidFill>
              </a:rPr>
              <a:t>. </a:t>
            </a:r>
            <a:r>
              <a:rPr lang="en-US" sz="1539" dirty="0" err="1">
                <a:solidFill>
                  <a:prstClr val="black"/>
                </a:solidFill>
              </a:rPr>
              <a:t>Nach</a:t>
            </a:r>
            <a:r>
              <a:rPr lang="en-US" sz="1539" dirty="0">
                <a:solidFill>
                  <a:prstClr val="black"/>
                </a:solidFill>
              </a:rPr>
              <a:t> </a:t>
            </a:r>
            <a:r>
              <a:rPr lang="en-US" sz="1539" dirty="0" err="1">
                <a:solidFill>
                  <a:prstClr val="black"/>
                </a:solidFill>
              </a:rPr>
              <a:t>einer</a:t>
            </a:r>
            <a:r>
              <a:rPr lang="en-US" sz="1539" dirty="0">
                <a:solidFill>
                  <a:prstClr val="black"/>
                </a:solidFill>
              </a:rPr>
              <a:t> </a:t>
            </a:r>
            <a:r>
              <a:rPr lang="en-US" sz="1539" dirty="0" err="1">
                <a:solidFill>
                  <a:prstClr val="black"/>
                </a:solidFill>
              </a:rPr>
              <a:t>Bodenbearbeitung</a:t>
            </a:r>
            <a:r>
              <a:rPr lang="en-US" sz="1539" dirty="0">
                <a:solidFill>
                  <a:prstClr val="black"/>
                </a:solidFill>
              </a:rPr>
              <a:t> </a:t>
            </a:r>
            <a:r>
              <a:rPr lang="en-US" sz="1539" dirty="0" err="1">
                <a:solidFill>
                  <a:prstClr val="black"/>
                </a:solidFill>
              </a:rPr>
              <a:t>erfolgt</a:t>
            </a:r>
            <a:r>
              <a:rPr lang="en-US" sz="1539" dirty="0">
                <a:solidFill>
                  <a:prstClr val="black"/>
                </a:solidFill>
              </a:rPr>
              <a:t> die </a:t>
            </a:r>
            <a:r>
              <a:rPr lang="en-US" sz="1539" dirty="0" err="1">
                <a:solidFill>
                  <a:prstClr val="black"/>
                </a:solidFill>
              </a:rPr>
              <a:t>Aussat</a:t>
            </a:r>
            <a:r>
              <a:rPr lang="en-US" sz="1539" dirty="0">
                <a:solidFill>
                  <a:prstClr val="black"/>
                </a:solidFill>
              </a:rPr>
              <a:t> </a:t>
            </a:r>
            <a:r>
              <a:rPr lang="en-US" sz="1539" dirty="0" err="1">
                <a:solidFill>
                  <a:prstClr val="black"/>
                </a:solidFill>
              </a:rPr>
              <a:t>einer</a:t>
            </a:r>
            <a:r>
              <a:rPr lang="en-US" sz="1539" dirty="0">
                <a:solidFill>
                  <a:prstClr val="black"/>
                </a:solidFill>
              </a:rPr>
              <a:t> </a:t>
            </a:r>
            <a:r>
              <a:rPr lang="en-US" sz="1539" dirty="0" err="1">
                <a:solidFill>
                  <a:prstClr val="black"/>
                </a:solidFill>
              </a:rPr>
              <a:t>Mischung</a:t>
            </a:r>
            <a:r>
              <a:rPr lang="en-US" sz="1539" dirty="0">
                <a:solidFill>
                  <a:prstClr val="black"/>
                </a:solidFill>
              </a:rPr>
              <a:t> aus Gras und </a:t>
            </a:r>
            <a:r>
              <a:rPr lang="en-US" sz="1539" dirty="0" err="1">
                <a:solidFill>
                  <a:prstClr val="black"/>
                </a:solidFill>
              </a:rPr>
              <a:t>Leguminosen</a:t>
            </a:r>
            <a:r>
              <a:rPr lang="en-US" sz="1539" dirty="0">
                <a:solidFill>
                  <a:prstClr val="black"/>
                </a:solidFill>
              </a:rPr>
              <a:t>. </a:t>
            </a:r>
            <a:endParaRPr lang="it-IT" sz="1539" dirty="0">
              <a:solidFill>
                <a:prstClr val="black"/>
              </a:solidFill>
            </a:endParaRPr>
          </a:p>
        </p:txBody>
      </p:sp>
    </p:spTree>
    <p:extLst>
      <p:ext uri="{BB962C8B-B14F-4D97-AF65-F5344CB8AC3E}">
        <p14:creationId xmlns:p14="http://schemas.microsoft.com/office/powerpoint/2010/main" val="3705668640"/>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857929" y="431680"/>
            <a:ext cx="5946243" cy="460767"/>
          </a:xfrm>
          <a:prstGeom prst="rect">
            <a:avLst/>
          </a:prstGeom>
        </p:spPr>
        <p:txBody>
          <a:bodyPr wrap="none">
            <a:spAutoFit/>
          </a:bodyPr>
          <a:lstStyle/>
          <a:p>
            <a:pPr marL="10860">
              <a:defRPr/>
            </a:pPr>
            <a:r>
              <a:rPr lang="en-US" sz="2394" b="1" spc="-4" dirty="0">
                <a:solidFill>
                  <a:srgbClr val="DA5026"/>
                </a:solidFill>
                <a:cs typeface="Georgia"/>
              </a:rPr>
              <a:t>Management </a:t>
            </a:r>
            <a:r>
              <a:rPr lang="en-US" sz="2394" b="1" spc="-4" dirty="0" err="1">
                <a:solidFill>
                  <a:srgbClr val="DA5026"/>
                </a:solidFill>
                <a:cs typeface="Georgia"/>
              </a:rPr>
              <a:t>zur</a:t>
            </a:r>
            <a:r>
              <a:rPr lang="en-US" sz="2394" b="1" spc="-4" dirty="0">
                <a:solidFill>
                  <a:srgbClr val="DA5026"/>
                </a:solidFill>
                <a:cs typeface="Georgia"/>
              </a:rPr>
              <a:t> </a:t>
            </a:r>
            <a:r>
              <a:rPr lang="en-US" sz="2394" b="1" spc="-4" dirty="0" err="1">
                <a:solidFill>
                  <a:srgbClr val="DA5026"/>
                </a:solidFill>
                <a:cs typeface="Georgia"/>
              </a:rPr>
              <a:t>Steigerung</a:t>
            </a:r>
            <a:r>
              <a:rPr lang="en-US" sz="2394" b="1" spc="-4" dirty="0">
                <a:solidFill>
                  <a:srgbClr val="DA5026"/>
                </a:solidFill>
                <a:cs typeface="Georgia"/>
              </a:rPr>
              <a:t> der </a:t>
            </a:r>
            <a:r>
              <a:rPr lang="en-US" sz="2394" b="1" spc="-4" dirty="0" err="1">
                <a:solidFill>
                  <a:srgbClr val="DA5026"/>
                </a:solidFill>
                <a:cs typeface="Georgia"/>
              </a:rPr>
              <a:t>Biodiversität</a:t>
            </a:r>
            <a:endParaRPr lang="it-IT" sz="2394" b="1" dirty="0">
              <a:solidFill>
                <a:prstClr val="black"/>
              </a:solidFill>
              <a:cs typeface="Georgia"/>
            </a:endParaRPr>
          </a:p>
        </p:txBody>
      </p:sp>
      <p:sp>
        <p:nvSpPr>
          <p:cNvPr id="11" name="Rettangolo 10"/>
          <p:cNvSpPr/>
          <p:nvPr/>
        </p:nvSpPr>
        <p:spPr>
          <a:xfrm>
            <a:off x="117744" y="905460"/>
            <a:ext cx="6581074" cy="1513491"/>
          </a:xfrm>
          <a:prstGeom prst="rect">
            <a:avLst/>
          </a:prstGeom>
        </p:spPr>
        <p:txBody>
          <a:bodyPr wrap="square">
            <a:spAutoFit/>
          </a:bodyPr>
          <a:lstStyle/>
          <a:p>
            <a:pPr>
              <a:defRPr/>
            </a:pPr>
            <a:r>
              <a:rPr lang="en-US" sz="1539" dirty="0">
                <a:solidFill>
                  <a:prstClr val="black"/>
                </a:solidFill>
              </a:rPr>
              <a:t>Eine intensive Bewirtschaftung des Grünlandes, insbesondere gekennzeichnet durch </a:t>
            </a:r>
            <a:r>
              <a:rPr lang="en-US" sz="1539" b="1" dirty="0" err="1">
                <a:solidFill>
                  <a:prstClr val="black"/>
                </a:solidFill>
              </a:rPr>
              <a:t>häufiges</a:t>
            </a:r>
            <a:r>
              <a:rPr lang="en-US" sz="1539" b="1" dirty="0">
                <a:solidFill>
                  <a:prstClr val="black"/>
                </a:solidFill>
              </a:rPr>
              <a:t> </a:t>
            </a:r>
            <a:r>
              <a:rPr lang="en-US" sz="1539" b="1" dirty="0" err="1">
                <a:solidFill>
                  <a:prstClr val="black"/>
                </a:solidFill>
              </a:rPr>
              <a:t>Mähen</a:t>
            </a:r>
            <a:r>
              <a:rPr lang="en-US" sz="1539" dirty="0">
                <a:solidFill>
                  <a:prstClr val="black"/>
                </a:solidFill>
              </a:rPr>
              <a:t>,</a:t>
            </a:r>
            <a:r>
              <a:rPr lang="en-US" sz="1539" b="1" dirty="0">
                <a:solidFill>
                  <a:prstClr val="black"/>
                </a:solidFill>
              </a:rPr>
              <a:t> </a:t>
            </a:r>
            <a:r>
              <a:rPr lang="en-US" sz="1539" dirty="0" err="1">
                <a:solidFill>
                  <a:prstClr val="black"/>
                </a:solidFill>
              </a:rPr>
              <a:t>verringert</a:t>
            </a:r>
            <a:r>
              <a:rPr lang="en-US" sz="1539" b="1" dirty="0">
                <a:solidFill>
                  <a:prstClr val="black"/>
                </a:solidFill>
              </a:rPr>
              <a:t> </a:t>
            </a:r>
            <a:r>
              <a:rPr lang="en-US" sz="1539" dirty="0">
                <a:solidFill>
                  <a:prstClr val="black"/>
                </a:solidFill>
              </a:rPr>
              <a:t>die </a:t>
            </a:r>
            <a:r>
              <a:rPr lang="en-US" sz="1539" dirty="0" err="1">
                <a:solidFill>
                  <a:prstClr val="black"/>
                </a:solidFill>
              </a:rPr>
              <a:t>Artenanzahl</a:t>
            </a:r>
            <a:r>
              <a:rPr lang="en-US" sz="1539" dirty="0">
                <a:solidFill>
                  <a:prstClr val="black"/>
                </a:solidFill>
              </a:rPr>
              <a:t> und führt in </a:t>
            </a:r>
            <a:r>
              <a:rPr lang="en-US" sz="1539" dirty="0" err="1">
                <a:solidFill>
                  <a:prstClr val="black"/>
                </a:solidFill>
              </a:rPr>
              <a:t>Grenzfällen</a:t>
            </a:r>
            <a:r>
              <a:rPr lang="en-US" sz="1539" dirty="0">
                <a:solidFill>
                  <a:prstClr val="black"/>
                </a:solidFill>
              </a:rPr>
              <a:t> zu einer "</a:t>
            </a:r>
            <a:r>
              <a:rPr lang="en-US" sz="1539" b="1" dirty="0">
                <a:solidFill>
                  <a:prstClr val="black"/>
                </a:solidFill>
              </a:rPr>
              <a:t>permanenten Monokultur</a:t>
            </a:r>
            <a:r>
              <a:rPr lang="en-US" sz="1539" dirty="0">
                <a:solidFill>
                  <a:prstClr val="black"/>
                </a:solidFill>
              </a:rPr>
              <a:t>" des italienischen Roggengrases.</a:t>
            </a:r>
          </a:p>
          <a:p>
            <a:pPr>
              <a:defRPr/>
            </a:pPr>
            <a:r>
              <a:rPr lang="it-IT" sz="1539" dirty="0">
                <a:solidFill>
                  <a:prstClr val="black"/>
                </a:solidFill>
              </a:rPr>
              <a:t>Ein </a:t>
            </a:r>
            <a:r>
              <a:rPr lang="it-IT" sz="1539" dirty="0" err="1">
                <a:solidFill>
                  <a:prstClr val="black"/>
                </a:solidFill>
              </a:rPr>
              <a:t>besseres</a:t>
            </a:r>
            <a:r>
              <a:rPr lang="it-IT" sz="1539" dirty="0">
                <a:solidFill>
                  <a:prstClr val="black"/>
                </a:solidFill>
              </a:rPr>
              <a:t> Management (</a:t>
            </a:r>
            <a:r>
              <a:rPr lang="it-IT" sz="1200" dirty="0" err="1">
                <a:solidFill>
                  <a:prstClr val="black"/>
                </a:solidFill>
              </a:rPr>
              <a:t>weniger</a:t>
            </a:r>
            <a:r>
              <a:rPr lang="it-IT" sz="1200" dirty="0">
                <a:solidFill>
                  <a:prstClr val="black"/>
                </a:solidFill>
              </a:rPr>
              <a:t> </a:t>
            </a:r>
            <a:r>
              <a:rPr lang="it-IT" sz="1368" b="1" dirty="0" err="1">
                <a:solidFill>
                  <a:prstClr val="black"/>
                </a:solidFill>
              </a:rPr>
              <a:t>Schnitte</a:t>
            </a:r>
            <a:r>
              <a:rPr lang="it-IT" sz="1368" b="1" dirty="0">
                <a:solidFill>
                  <a:prstClr val="black"/>
                </a:solidFill>
              </a:rPr>
              <a:t> und/</a:t>
            </a:r>
            <a:r>
              <a:rPr lang="it-IT" sz="1368" b="1" dirty="0" err="1">
                <a:solidFill>
                  <a:prstClr val="black"/>
                </a:solidFill>
              </a:rPr>
              <a:t>oder</a:t>
            </a:r>
            <a:r>
              <a:rPr lang="it-IT" sz="1368" b="1" dirty="0">
                <a:solidFill>
                  <a:prstClr val="black"/>
                </a:solidFill>
              </a:rPr>
              <a:t> </a:t>
            </a:r>
            <a:r>
              <a:rPr lang="it-IT" sz="1368" dirty="0" err="1">
                <a:solidFill>
                  <a:prstClr val="black"/>
                </a:solidFill>
              </a:rPr>
              <a:t>Umtriebsweide</a:t>
            </a:r>
            <a:r>
              <a:rPr lang="it-IT" sz="1368" b="1" dirty="0">
                <a:solidFill>
                  <a:prstClr val="black"/>
                </a:solidFill>
              </a:rPr>
              <a:t>)</a:t>
            </a:r>
            <a:r>
              <a:rPr lang="it-IT" sz="1539" dirty="0">
                <a:solidFill>
                  <a:prstClr val="black"/>
                </a:solidFill>
              </a:rPr>
              <a:t> erhöht die </a:t>
            </a:r>
            <a:r>
              <a:rPr lang="it-IT" sz="1539" dirty="0" err="1">
                <a:solidFill>
                  <a:prstClr val="black"/>
                </a:solidFill>
              </a:rPr>
              <a:t>Biodiversität</a:t>
            </a:r>
            <a:r>
              <a:rPr lang="it-IT" sz="1539" dirty="0">
                <a:solidFill>
                  <a:prstClr val="black"/>
                </a:solidFill>
              </a:rPr>
              <a:t>.</a:t>
            </a:r>
          </a:p>
          <a:p>
            <a:pPr>
              <a:defRPr/>
            </a:pPr>
            <a:endParaRPr lang="it-IT" sz="1539" dirty="0">
              <a:solidFill>
                <a:prstClr val="black"/>
              </a:solidFill>
            </a:endParaRPr>
          </a:p>
        </p:txBody>
      </p:sp>
      <p:sp>
        <p:nvSpPr>
          <p:cNvPr id="12" name="Rettangolo 11"/>
          <p:cNvSpPr/>
          <p:nvPr/>
        </p:nvSpPr>
        <p:spPr>
          <a:xfrm>
            <a:off x="271497" y="2125817"/>
            <a:ext cx="8347763" cy="513346"/>
          </a:xfrm>
          <a:prstGeom prst="rect">
            <a:avLst/>
          </a:prstGeom>
        </p:spPr>
        <p:txBody>
          <a:bodyPr wrap="square">
            <a:spAutoFit/>
          </a:bodyPr>
          <a:lstStyle/>
          <a:p>
            <a:pPr algn="ctr">
              <a:defRPr/>
            </a:pPr>
            <a:r>
              <a:rPr lang="it-IT" sz="1368" dirty="0" err="1">
                <a:solidFill>
                  <a:prstClr val="black"/>
                </a:solidFill>
              </a:rPr>
              <a:t>Flächen</a:t>
            </a:r>
            <a:r>
              <a:rPr lang="it-IT" sz="1368" dirty="0">
                <a:solidFill>
                  <a:prstClr val="black"/>
                </a:solidFill>
              </a:rPr>
              <a:t> </a:t>
            </a:r>
            <a:r>
              <a:rPr lang="it-IT" sz="1368" dirty="0" err="1">
                <a:solidFill>
                  <a:prstClr val="black"/>
                </a:solidFill>
              </a:rPr>
              <a:t>mit</a:t>
            </a:r>
            <a:r>
              <a:rPr lang="it-IT" sz="1368" dirty="0">
                <a:solidFill>
                  <a:prstClr val="black"/>
                </a:solidFill>
              </a:rPr>
              <a:t> </a:t>
            </a:r>
            <a:r>
              <a:rPr lang="it-IT" sz="1368" dirty="0" err="1">
                <a:solidFill>
                  <a:prstClr val="black"/>
                </a:solidFill>
              </a:rPr>
              <a:t>guter</a:t>
            </a:r>
            <a:r>
              <a:rPr lang="it-IT" sz="1368" dirty="0">
                <a:solidFill>
                  <a:prstClr val="black"/>
                </a:solidFill>
              </a:rPr>
              <a:t> </a:t>
            </a:r>
            <a:r>
              <a:rPr lang="it-IT" sz="1368" dirty="0" err="1">
                <a:solidFill>
                  <a:prstClr val="black"/>
                </a:solidFill>
              </a:rPr>
              <a:t>Artenzusammensetzung</a:t>
            </a:r>
            <a:r>
              <a:rPr lang="it-IT" sz="1368" dirty="0">
                <a:solidFill>
                  <a:prstClr val="black"/>
                </a:solidFill>
              </a:rPr>
              <a:t> </a:t>
            </a:r>
            <a:r>
              <a:rPr lang="it-IT" sz="1368" dirty="0" err="1">
                <a:solidFill>
                  <a:prstClr val="black"/>
                </a:solidFill>
              </a:rPr>
              <a:t>weisen</a:t>
            </a:r>
            <a:r>
              <a:rPr lang="it-IT" sz="1368" dirty="0">
                <a:solidFill>
                  <a:prstClr val="black"/>
                </a:solidFill>
              </a:rPr>
              <a:t> </a:t>
            </a:r>
            <a:r>
              <a:rPr lang="it-IT" sz="1368" dirty="0" err="1">
                <a:solidFill>
                  <a:prstClr val="black"/>
                </a:solidFill>
              </a:rPr>
              <a:t>Deutsches</a:t>
            </a:r>
            <a:r>
              <a:rPr lang="it-IT" sz="1368" dirty="0">
                <a:solidFill>
                  <a:prstClr val="black"/>
                </a:solidFill>
              </a:rPr>
              <a:t> </a:t>
            </a:r>
            <a:r>
              <a:rPr lang="it-IT" sz="1368" u="sng" dirty="0" err="1">
                <a:solidFill>
                  <a:prstClr val="black"/>
                </a:solidFill>
              </a:rPr>
              <a:t>Weidelgras</a:t>
            </a:r>
            <a:r>
              <a:rPr lang="it-IT" sz="1368" dirty="0">
                <a:solidFill>
                  <a:prstClr val="black"/>
                </a:solidFill>
              </a:rPr>
              <a:t>, </a:t>
            </a:r>
            <a:r>
              <a:rPr lang="it-IT" sz="1368" u="sng" dirty="0" err="1">
                <a:solidFill>
                  <a:prstClr val="black"/>
                </a:solidFill>
              </a:rPr>
              <a:t>Wiesenrispe</a:t>
            </a:r>
            <a:r>
              <a:rPr lang="it-IT" sz="1368" u="sng" dirty="0">
                <a:solidFill>
                  <a:prstClr val="black"/>
                </a:solidFill>
              </a:rPr>
              <a:t> </a:t>
            </a:r>
            <a:r>
              <a:rPr lang="it-IT" sz="1368" u="sng" dirty="0" err="1">
                <a:solidFill>
                  <a:prstClr val="black"/>
                </a:solidFill>
              </a:rPr>
              <a:t>sowie</a:t>
            </a:r>
            <a:r>
              <a:rPr lang="it-IT" sz="1368" u="sng" dirty="0">
                <a:solidFill>
                  <a:prstClr val="black"/>
                </a:solidFill>
              </a:rPr>
              <a:t> </a:t>
            </a:r>
            <a:r>
              <a:rPr lang="it-IT" sz="1368" u="sng" dirty="0" err="1">
                <a:solidFill>
                  <a:prstClr val="black"/>
                </a:solidFill>
              </a:rPr>
              <a:t>vor</a:t>
            </a:r>
            <a:r>
              <a:rPr lang="it-IT" sz="1368" dirty="0">
                <a:solidFill>
                  <a:prstClr val="black"/>
                </a:solidFill>
              </a:rPr>
              <a:t> allem die</a:t>
            </a:r>
            <a:r>
              <a:rPr lang="it-IT" sz="1368" i="1" u="sng" dirty="0">
                <a:solidFill>
                  <a:prstClr val="black"/>
                </a:solidFill>
              </a:rPr>
              <a:t> Dactylis glomerata</a:t>
            </a:r>
            <a:r>
              <a:rPr lang="it-IT" sz="1368" dirty="0">
                <a:solidFill>
                  <a:prstClr val="black"/>
                </a:solidFill>
              </a:rPr>
              <a:t>, </a:t>
            </a:r>
            <a:r>
              <a:rPr lang="it-IT" sz="1368" i="1" u="sng" dirty="0" err="1">
                <a:solidFill>
                  <a:prstClr val="black"/>
                </a:solidFill>
              </a:rPr>
              <a:t>Bromus</a:t>
            </a:r>
            <a:r>
              <a:rPr lang="it-IT" sz="1368" i="1" u="sng" dirty="0">
                <a:solidFill>
                  <a:prstClr val="black"/>
                </a:solidFill>
              </a:rPr>
              <a:t> </a:t>
            </a:r>
            <a:r>
              <a:rPr lang="it-IT" sz="1368" u="sng" dirty="0" err="1">
                <a:solidFill>
                  <a:prstClr val="black"/>
                </a:solidFill>
              </a:rPr>
              <a:t>spp</a:t>
            </a:r>
            <a:r>
              <a:rPr lang="it-IT" sz="1368" u="sng" dirty="0">
                <a:solidFill>
                  <a:prstClr val="black"/>
                </a:solidFill>
              </a:rPr>
              <a:t>.</a:t>
            </a:r>
            <a:r>
              <a:rPr lang="it-IT" sz="1368" dirty="0">
                <a:solidFill>
                  <a:prstClr val="black"/>
                </a:solidFill>
              </a:rPr>
              <a:t>, </a:t>
            </a:r>
            <a:r>
              <a:rPr lang="it-IT" sz="1368" i="1" u="sng" dirty="0">
                <a:solidFill>
                  <a:prstClr val="black"/>
                </a:solidFill>
              </a:rPr>
              <a:t>Festuca </a:t>
            </a:r>
            <a:r>
              <a:rPr lang="it-IT" sz="1368" u="sng" dirty="0" err="1">
                <a:solidFill>
                  <a:prstClr val="black"/>
                </a:solidFill>
              </a:rPr>
              <a:t>ssp</a:t>
            </a:r>
            <a:r>
              <a:rPr lang="it-IT" sz="1368" dirty="0">
                <a:solidFill>
                  <a:prstClr val="black"/>
                </a:solidFill>
              </a:rPr>
              <a:t>, der </a:t>
            </a:r>
            <a:r>
              <a:rPr lang="it-IT" sz="1368" i="1" u="sng" dirty="0">
                <a:solidFill>
                  <a:prstClr val="black"/>
                </a:solidFill>
              </a:rPr>
              <a:t>Avena</a:t>
            </a:r>
            <a:r>
              <a:rPr lang="it-IT" sz="1368" u="sng" dirty="0">
                <a:solidFill>
                  <a:prstClr val="black"/>
                </a:solidFill>
              </a:rPr>
              <a:t> </a:t>
            </a:r>
            <a:r>
              <a:rPr lang="it-IT" sz="1368" u="sng" dirty="0" err="1">
                <a:solidFill>
                  <a:prstClr val="black"/>
                </a:solidFill>
              </a:rPr>
              <a:t>spp</a:t>
            </a:r>
            <a:r>
              <a:rPr lang="it-IT" sz="1368" u="sng" dirty="0">
                <a:solidFill>
                  <a:prstClr val="black"/>
                </a:solidFill>
              </a:rPr>
              <a:t>. </a:t>
            </a:r>
            <a:r>
              <a:rPr lang="it-IT" sz="1368" dirty="0">
                <a:solidFill>
                  <a:prstClr val="black"/>
                </a:solidFill>
              </a:rPr>
              <a:t>und </a:t>
            </a:r>
            <a:r>
              <a:rPr lang="it-IT" sz="1368" i="1" u="sng" dirty="0">
                <a:solidFill>
                  <a:prstClr val="black"/>
                </a:solidFill>
              </a:rPr>
              <a:t>Holcus </a:t>
            </a:r>
            <a:r>
              <a:rPr lang="it-IT" sz="1368" i="1" u="sng" dirty="0" err="1">
                <a:solidFill>
                  <a:prstClr val="black"/>
                </a:solidFill>
              </a:rPr>
              <a:t>lanatus</a:t>
            </a:r>
            <a:r>
              <a:rPr lang="it-IT" sz="1368" dirty="0">
                <a:solidFill>
                  <a:prstClr val="black"/>
                </a:solidFill>
              </a:rPr>
              <a:t> </a:t>
            </a:r>
            <a:r>
              <a:rPr lang="it-IT" sz="1368" dirty="0" err="1">
                <a:solidFill>
                  <a:prstClr val="black"/>
                </a:solidFill>
              </a:rPr>
              <a:t>vertreten</a:t>
            </a:r>
            <a:r>
              <a:rPr lang="it-IT" sz="1368" dirty="0">
                <a:solidFill>
                  <a:prstClr val="black"/>
                </a:solidFill>
              </a:rPr>
              <a:t>.</a:t>
            </a:r>
          </a:p>
        </p:txBody>
      </p:sp>
      <p:sp>
        <p:nvSpPr>
          <p:cNvPr id="13" name="Rettangolo 12"/>
          <p:cNvSpPr/>
          <p:nvPr/>
        </p:nvSpPr>
        <p:spPr>
          <a:xfrm>
            <a:off x="641910" y="2774266"/>
            <a:ext cx="7548173" cy="566052"/>
          </a:xfrm>
          <a:prstGeom prst="rect">
            <a:avLst/>
          </a:prstGeom>
        </p:spPr>
        <p:txBody>
          <a:bodyPr wrap="square">
            <a:spAutoFit/>
          </a:bodyPr>
          <a:lstStyle/>
          <a:p>
            <a:pPr>
              <a:defRPr/>
            </a:pPr>
            <a:r>
              <a:rPr lang="en-US" sz="1539" b="1" dirty="0" err="1">
                <a:solidFill>
                  <a:prstClr val="black"/>
                </a:solidFill>
              </a:rPr>
              <a:t>Ungeschnittene</a:t>
            </a:r>
            <a:r>
              <a:rPr lang="en-US" sz="1539" b="1" dirty="0">
                <a:solidFill>
                  <a:prstClr val="black"/>
                </a:solidFill>
              </a:rPr>
              <a:t> </a:t>
            </a:r>
            <a:r>
              <a:rPr lang="en-US" sz="1539" b="1" dirty="0" err="1">
                <a:solidFill>
                  <a:prstClr val="black"/>
                </a:solidFill>
              </a:rPr>
              <a:t>Graslandstreifen</a:t>
            </a:r>
            <a:r>
              <a:rPr lang="en-US" sz="1539" b="1" dirty="0">
                <a:solidFill>
                  <a:prstClr val="black"/>
                </a:solidFill>
              </a:rPr>
              <a:t> </a:t>
            </a:r>
            <a:r>
              <a:rPr lang="en-US" sz="1539" b="1" dirty="0" err="1">
                <a:solidFill>
                  <a:prstClr val="black"/>
                </a:solidFill>
              </a:rPr>
              <a:t>erhöhen</a:t>
            </a:r>
            <a:r>
              <a:rPr lang="en-US" sz="1539" b="1" dirty="0">
                <a:solidFill>
                  <a:prstClr val="black"/>
                </a:solidFill>
              </a:rPr>
              <a:t> die </a:t>
            </a:r>
            <a:r>
              <a:rPr lang="en-US" sz="1539" b="1" dirty="0" err="1">
                <a:solidFill>
                  <a:prstClr val="black"/>
                </a:solidFill>
              </a:rPr>
              <a:t>floristische</a:t>
            </a:r>
            <a:r>
              <a:rPr lang="en-US" sz="1539" b="1" dirty="0">
                <a:solidFill>
                  <a:prstClr val="black"/>
                </a:solidFill>
              </a:rPr>
              <a:t> </a:t>
            </a:r>
            <a:r>
              <a:rPr lang="en-US" sz="1539" b="1" dirty="0" err="1">
                <a:solidFill>
                  <a:prstClr val="black"/>
                </a:solidFill>
              </a:rPr>
              <a:t>Diversität</a:t>
            </a:r>
            <a:r>
              <a:rPr lang="en-US" sz="1539" b="1" dirty="0">
                <a:solidFill>
                  <a:prstClr val="black"/>
                </a:solidFill>
              </a:rPr>
              <a:t> und </a:t>
            </a:r>
            <a:r>
              <a:rPr lang="en-US" sz="1539" b="1" dirty="0" err="1">
                <a:solidFill>
                  <a:prstClr val="black"/>
                </a:solidFill>
              </a:rPr>
              <a:t>bieten</a:t>
            </a:r>
            <a:r>
              <a:rPr lang="en-US" sz="1539" b="1" dirty="0">
                <a:solidFill>
                  <a:prstClr val="black"/>
                </a:solidFill>
              </a:rPr>
              <a:t> </a:t>
            </a:r>
            <a:r>
              <a:rPr lang="en-US" sz="1539" b="1" dirty="0" err="1">
                <a:solidFill>
                  <a:prstClr val="black"/>
                </a:solidFill>
              </a:rPr>
              <a:t>Vögeln</a:t>
            </a:r>
            <a:r>
              <a:rPr lang="en-US" sz="1539" b="1" dirty="0">
                <a:solidFill>
                  <a:prstClr val="black"/>
                </a:solidFill>
              </a:rPr>
              <a:t> und </a:t>
            </a:r>
            <a:r>
              <a:rPr lang="en-US" sz="1539" b="1" dirty="0" err="1">
                <a:solidFill>
                  <a:prstClr val="black"/>
                </a:solidFill>
              </a:rPr>
              <a:t>Insekten</a:t>
            </a:r>
            <a:r>
              <a:rPr lang="en-US" sz="1539" b="1" dirty="0">
                <a:solidFill>
                  <a:prstClr val="black"/>
                </a:solidFill>
              </a:rPr>
              <a:t> Lebensraum.</a:t>
            </a:r>
            <a:endParaRPr lang="it-IT" sz="1539"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3374" y="3461630"/>
            <a:ext cx="4629621" cy="2502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19272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176348" y="175235"/>
            <a:ext cx="72753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defRPr/>
            </a:pPr>
            <a:r>
              <a:rPr lang="en-US" altLang="sv-SE" sz="2400" b="1" dirty="0">
                <a:solidFill>
                  <a:prstClr val="black"/>
                </a:solidFill>
                <a:latin typeface="Calibri"/>
                <a:cs typeface="Times New Roman" panose="02020603050405020304" pitchFamily="18" charset="0"/>
              </a:rPr>
              <a:t>In den 1980er Jahren </a:t>
            </a:r>
            <a:r>
              <a:rPr lang="en-US" altLang="sv-SE" sz="2400" b="1" dirty="0" err="1">
                <a:solidFill>
                  <a:prstClr val="black"/>
                </a:solidFill>
                <a:latin typeface="Calibri"/>
                <a:cs typeface="Times New Roman" panose="02020603050405020304" pitchFamily="18" charset="0"/>
              </a:rPr>
              <a:t>wurden</a:t>
            </a:r>
            <a:r>
              <a:rPr lang="en-US" altLang="sv-SE" sz="2400" b="1" dirty="0">
                <a:solidFill>
                  <a:prstClr val="black"/>
                </a:solidFill>
                <a:latin typeface="Calibri"/>
                <a:cs typeface="Times New Roman" panose="02020603050405020304" pitchFamily="18" charset="0"/>
              </a:rPr>
              <a:t> </a:t>
            </a:r>
            <a:r>
              <a:rPr lang="en-US" altLang="sv-SE" sz="2400" b="1" dirty="0" err="1">
                <a:solidFill>
                  <a:prstClr val="black"/>
                </a:solidFill>
                <a:latin typeface="Calibri"/>
                <a:cs typeface="Times New Roman" panose="02020603050405020304" pitchFamily="18" charset="0"/>
              </a:rPr>
              <a:t>Sorten</a:t>
            </a:r>
            <a:r>
              <a:rPr lang="en-US" altLang="sv-SE" sz="2400" b="1" dirty="0">
                <a:solidFill>
                  <a:prstClr val="black"/>
                </a:solidFill>
                <a:latin typeface="Calibri"/>
                <a:cs typeface="Times New Roman" panose="02020603050405020304" pitchFamily="18" charset="0"/>
              </a:rPr>
              <a:t> von Weißklee eingeführt und </a:t>
            </a:r>
            <a:r>
              <a:rPr lang="en-US" altLang="sv-SE" sz="2400" b="1" dirty="0" err="1">
                <a:solidFill>
                  <a:prstClr val="black"/>
                </a:solidFill>
                <a:latin typeface="Calibri"/>
                <a:cs typeface="Times New Roman" panose="02020603050405020304" pitchFamily="18" charset="0"/>
              </a:rPr>
              <a:t>getestet</a:t>
            </a:r>
            <a:endParaRPr lang="en-US" altLang="sv-SE" sz="2800" dirty="0">
              <a:solidFill>
                <a:prstClr val="black"/>
              </a:solidFill>
              <a:latin typeface="Times New Roman" panose="02020603050405020304" pitchFamily="18" charset="0"/>
              <a:cs typeface="Times New Roman" panose="02020603050405020304" pitchFamily="18" charset="0"/>
            </a:endParaRPr>
          </a:p>
        </p:txBody>
      </p:sp>
      <p:sp>
        <p:nvSpPr>
          <p:cNvPr id="7" name="Rectangle 2"/>
          <p:cNvSpPr>
            <a:spLocks noChangeArrowheads="1"/>
          </p:cNvSpPr>
          <p:nvPr/>
        </p:nvSpPr>
        <p:spPr bwMode="auto">
          <a:xfrm>
            <a:off x="1671638" y="3328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85800" algn="l"/>
              </a:tabLst>
              <a:defRPr>
                <a:solidFill>
                  <a:schemeClr val="tx1"/>
                </a:solidFill>
                <a:latin typeface="Arial" pitchFamily="34" charset="0"/>
                <a:cs typeface="Arial" pitchFamily="34" charset="0"/>
              </a:defRPr>
            </a:lvl1pPr>
            <a:lvl2pPr fontAlgn="base">
              <a:spcBef>
                <a:spcPct val="0"/>
              </a:spcBef>
              <a:spcAft>
                <a:spcPct val="0"/>
              </a:spcAft>
              <a:tabLst>
                <a:tab pos="685800" algn="l"/>
              </a:tabLst>
              <a:defRPr>
                <a:solidFill>
                  <a:schemeClr val="tx1"/>
                </a:solidFill>
                <a:latin typeface="Arial" pitchFamily="34" charset="0"/>
                <a:cs typeface="Arial" pitchFamily="34" charset="0"/>
              </a:defRPr>
            </a:lvl2pPr>
            <a:lvl3pPr fontAlgn="base">
              <a:spcBef>
                <a:spcPct val="0"/>
              </a:spcBef>
              <a:spcAft>
                <a:spcPct val="0"/>
              </a:spcAft>
              <a:tabLst>
                <a:tab pos="685800" algn="l"/>
              </a:tabLst>
              <a:defRPr>
                <a:solidFill>
                  <a:schemeClr val="tx1"/>
                </a:solidFill>
                <a:latin typeface="Arial" pitchFamily="34" charset="0"/>
                <a:cs typeface="Arial" pitchFamily="34" charset="0"/>
              </a:defRPr>
            </a:lvl3pPr>
            <a:lvl4pPr fontAlgn="base">
              <a:spcBef>
                <a:spcPct val="0"/>
              </a:spcBef>
              <a:spcAft>
                <a:spcPct val="0"/>
              </a:spcAft>
              <a:tabLst>
                <a:tab pos="685800" algn="l"/>
              </a:tabLst>
              <a:defRPr>
                <a:solidFill>
                  <a:schemeClr val="tx1"/>
                </a:solidFill>
                <a:latin typeface="Arial" pitchFamily="34" charset="0"/>
                <a:cs typeface="Arial" pitchFamily="34" charset="0"/>
              </a:defRPr>
            </a:lvl4pPr>
            <a:lvl5pPr fontAlgn="base">
              <a:spcBef>
                <a:spcPct val="0"/>
              </a:spcBef>
              <a:spcAft>
                <a:spcPct val="0"/>
              </a:spcAft>
              <a:tabLst>
                <a:tab pos="685800" algn="l"/>
              </a:tabLst>
              <a:defRPr>
                <a:solidFill>
                  <a:schemeClr val="tx1"/>
                </a:solidFill>
                <a:latin typeface="Arial" pitchFamily="34" charset="0"/>
                <a:cs typeface="Arial" pitchFamily="34" charset="0"/>
              </a:defRPr>
            </a:lvl5pPr>
            <a:lvl6pPr fontAlgn="base">
              <a:spcBef>
                <a:spcPct val="0"/>
              </a:spcBef>
              <a:spcAft>
                <a:spcPct val="0"/>
              </a:spcAft>
              <a:tabLst>
                <a:tab pos="685800" algn="l"/>
              </a:tabLst>
              <a:defRPr>
                <a:solidFill>
                  <a:schemeClr val="tx1"/>
                </a:solidFill>
                <a:latin typeface="Arial" pitchFamily="34" charset="0"/>
                <a:cs typeface="Arial" pitchFamily="34" charset="0"/>
              </a:defRPr>
            </a:lvl6pPr>
            <a:lvl7pPr fontAlgn="base">
              <a:spcBef>
                <a:spcPct val="0"/>
              </a:spcBef>
              <a:spcAft>
                <a:spcPct val="0"/>
              </a:spcAft>
              <a:tabLst>
                <a:tab pos="685800" algn="l"/>
              </a:tabLst>
              <a:defRPr>
                <a:solidFill>
                  <a:schemeClr val="tx1"/>
                </a:solidFill>
                <a:latin typeface="Arial" pitchFamily="34" charset="0"/>
                <a:cs typeface="Arial" pitchFamily="34" charset="0"/>
              </a:defRPr>
            </a:lvl7pPr>
            <a:lvl8pPr fontAlgn="base">
              <a:spcBef>
                <a:spcPct val="0"/>
              </a:spcBef>
              <a:spcAft>
                <a:spcPct val="0"/>
              </a:spcAft>
              <a:tabLst>
                <a:tab pos="685800" algn="l"/>
              </a:tabLst>
              <a:defRPr>
                <a:solidFill>
                  <a:schemeClr val="tx1"/>
                </a:solidFill>
                <a:latin typeface="Arial" pitchFamily="34" charset="0"/>
                <a:cs typeface="Arial" pitchFamily="34" charset="0"/>
              </a:defRPr>
            </a:lvl8pPr>
            <a:lvl9pPr fontAlgn="base">
              <a:spcBef>
                <a:spcPct val="0"/>
              </a:spcBef>
              <a:spcAft>
                <a:spcPct val="0"/>
              </a:spcAft>
              <a:tabLst>
                <a:tab pos="685800" algn="l"/>
              </a:tabLst>
              <a:defRPr>
                <a:solidFill>
                  <a:schemeClr val="tx1"/>
                </a:solidFill>
                <a:latin typeface="Arial" pitchFamily="34" charset="0"/>
                <a:cs typeface="Arial" pitchFamily="34" charset="0"/>
              </a:defRPr>
            </a:lvl9pPr>
          </a:lstStyle>
          <a:p>
            <a:pPr>
              <a:defRPr/>
            </a:pPr>
            <a:endParaRPr lang="sv-SE" altLang="sv-SE">
              <a:solidFill>
                <a:prstClr val="black"/>
              </a:solidFill>
            </a:endParaRPr>
          </a:p>
        </p:txBody>
      </p:sp>
      <p:sp>
        <p:nvSpPr>
          <p:cNvPr id="18" name="textruta 17"/>
          <p:cNvSpPr txBox="1"/>
          <p:nvPr/>
        </p:nvSpPr>
        <p:spPr>
          <a:xfrm>
            <a:off x="6425740" y="6541507"/>
            <a:ext cx="2756848" cy="276999"/>
          </a:xfrm>
          <a:prstGeom prst="rect">
            <a:avLst/>
          </a:prstGeom>
          <a:noFill/>
        </p:spPr>
        <p:txBody>
          <a:bodyPr wrap="square" rtlCol="0">
            <a:spAutoFit/>
          </a:bodyPr>
          <a:lstStyle/>
          <a:p>
            <a:pPr defTabSz="457200">
              <a:defRPr/>
            </a:pPr>
            <a:r>
              <a:rPr lang="sv-SE" sz="1200" dirty="0">
                <a:solidFill>
                  <a:prstClr val="black"/>
                </a:solidFill>
              </a:rPr>
              <a:t>(</a:t>
            </a:r>
            <a:r>
              <a:rPr lang="sv-SE" sz="1200" dirty="0" err="1">
                <a:solidFill>
                  <a:prstClr val="black"/>
                </a:solidFill>
              </a:rPr>
              <a:t>Svanäng</a:t>
            </a:r>
            <a:r>
              <a:rPr lang="sv-SE" sz="1200" dirty="0">
                <a:solidFill>
                  <a:prstClr val="black"/>
                </a:solidFill>
              </a:rPr>
              <a:t> und Frankow-Lindberg, 1994)</a:t>
            </a:r>
          </a:p>
        </p:txBody>
      </p:sp>
      <p:graphicFrame>
        <p:nvGraphicFramePr>
          <p:cNvPr id="11" name="Table 5"/>
          <p:cNvGraphicFramePr>
            <a:graphicFrameLocks noGrp="1"/>
          </p:cNvGraphicFramePr>
          <p:nvPr>
            <p:extLst>
              <p:ext uri="{D42A27DB-BD31-4B8C-83A1-F6EECF244321}">
                <p14:modId xmlns:p14="http://schemas.microsoft.com/office/powerpoint/2010/main" val="571823603"/>
              </p:ext>
            </p:extLst>
          </p:nvPr>
        </p:nvGraphicFramePr>
        <p:xfrm>
          <a:off x="562378" y="1676400"/>
          <a:ext cx="8548254" cy="4450080"/>
        </p:xfrm>
        <a:graphic>
          <a:graphicData uri="http://schemas.openxmlformats.org/drawingml/2006/table">
            <a:tbl>
              <a:tblPr firstRow="1" bandRow="1">
                <a:tableStyleId>{22838BEF-8BB2-4498-84A7-C5851F593DF1}</a:tableStyleId>
              </a:tblPr>
              <a:tblGrid>
                <a:gridCol w="858244">
                  <a:extLst>
                    <a:ext uri="{9D8B030D-6E8A-4147-A177-3AD203B41FA5}">
                      <a16:colId xmlns:a16="http://schemas.microsoft.com/office/drawing/2014/main" val="20000"/>
                    </a:ext>
                  </a:extLst>
                </a:gridCol>
                <a:gridCol w="7690010">
                  <a:extLst>
                    <a:ext uri="{9D8B030D-6E8A-4147-A177-3AD203B41FA5}">
                      <a16:colId xmlns:a16="http://schemas.microsoft.com/office/drawing/2014/main" val="20001"/>
                    </a:ext>
                  </a:extLst>
                </a:gridCol>
              </a:tblGrid>
              <a:tr h="370840">
                <a:tc>
                  <a:txBody>
                    <a:bodyPr/>
                    <a:lstStyle/>
                    <a:p>
                      <a:pPr marL="0" algn="l" defTabSz="457200" rtl="0" eaLnBrk="1" latinLnBrk="0" hangingPunct="1"/>
                      <a:r>
                        <a:rPr lang="sv-SE" sz="1800" kern="1200" dirty="0">
                          <a:solidFill>
                            <a:schemeClr val="dk1"/>
                          </a:solidFill>
                          <a:latin typeface="+mn-lt"/>
                          <a:ea typeface="+mn-ea"/>
                          <a:cs typeface="+mn-cs"/>
                        </a:rPr>
                        <a:t>1.</a:t>
                      </a:r>
                      <a:endParaRPr lang="en-US" sz="1800"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457200" rtl="0" eaLnBrk="1" latinLnBrk="0" hangingPunct="1"/>
                      <a:r>
                        <a:rPr lang="sv-SE" sz="1800" kern="1200" dirty="0" err="1">
                          <a:solidFill>
                            <a:schemeClr val="dk1"/>
                          </a:solidFill>
                          <a:latin typeface="+mn-lt"/>
                          <a:ea typeface="+mn-ea"/>
                          <a:cs typeface="+mn-cs"/>
                        </a:rPr>
                        <a:t>Saatgutmischung</a:t>
                      </a:r>
                      <a:endParaRPr lang="en-US" sz="1800"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70840">
                <a:tc>
                  <a:txBody>
                    <a:bodyPr/>
                    <a:lstStyle/>
                    <a:p>
                      <a:r>
                        <a:rPr lang="sv-SE" dirty="0"/>
                        <a:t>A.</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a:t>Rotklee (5) + </a:t>
                      </a:r>
                      <a:r>
                        <a:rPr lang="sv-SE" dirty="0" smtClean="0"/>
                        <a:t>W.Lieschgras </a:t>
                      </a:r>
                      <a:r>
                        <a:rPr lang="sv-SE" dirty="0"/>
                        <a:t>(10)</a:t>
                      </a:r>
                      <a:r>
                        <a:rPr lang="sv-SE" baseline="0" dirty="0"/>
                        <a:t> + Wiesenschwingel (7)</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sv-SE" dirty="0"/>
                        <a:t>B.</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dirty="0"/>
                        <a:t>Weißklee (5) + </a:t>
                      </a:r>
                      <a:r>
                        <a:rPr lang="sv-SE" dirty="0" smtClean="0"/>
                        <a:t>W.Lieschgras </a:t>
                      </a:r>
                      <a:r>
                        <a:rPr lang="sv-SE" dirty="0"/>
                        <a:t>(10)</a:t>
                      </a:r>
                      <a:r>
                        <a:rPr lang="sv-SE" baseline="0" dirty="0"/>
                        <a:t> + Wiesenschwingel (7)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sv-SE" dirty="0"/>
                        <a:t>C.</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a:t>Weißklee (5) + </a:t>
                      </a:r>
                      <a:r>
                        <a:rPr lang="sv-SE" dirty="0" smtClean="0"/>
                        <a:t>W.Lieschgras (10</a:t>
                      </a:r>
                      <a:r>
                        <a:rPr lang="sv-SE" dirty="0"/>
                        <a:t>)</a:t>
                      </a:r>
                      <a:r>
                        <a:rPr lang="sv-SE" baseline="0" dirty="0"/>
                        <a:t> + Wiesenschwingel (7)</a:t>
                      </a:r>
                      <a:r>
                        <a:rPr lang="en-US" baseline="0" dirty="0"/>
                        <a:t> + </a:t>
                      </a:r>
                      <a:r>
                        <a:rPr lang="en-GB" sz="1800" dirty="0" err="1" smtClean="0">
                          <a:effectLst/>
                        </a:rPr>
                        <a:t>Wiesenrispe</a:t>
                      </a:r>
                      <a:r>
                        <a:rPr lang="en-GB" sz="1800" dirty="0" smtClean="0">
                          <a:effectLst/>
                        </a:rPr>
                        <a:t> </a:t>
                      </a:r>
                      <a:r>
                        <a:rPr lang="en-US" baseline="0" dirty="0" smtClean="0"/>
                        <a:t>(</a:t>
                      </a:r>
                      <a:r>
                        <a:rPr lang="en-US" baseline="0" dirty="0"/>
                        <a:t>3)</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algn="l" defTabSz="457200" rtl="0" eaLnBrk="1" latinLnBrk="0" hangingPunct="1"/>
                      <a:r>
                        <a:rPr lang="sv-SE" sz="1800" b="1" kern="1200" dirty="0">
                          <a:solidFill>
                            <a:schemeClr val="dk1"/>
                          </a:solidFill>
                          <a:latin typeface="+mn-lt"/>
                          <a:ea typeface="+mn-ea"/>
                          <a:cs typeface="+mn-cs"/>
                        </a:rPr>
                        <a:t>2. </a:t>
                      </a:r>
                      <a:endParaRPr lang="en-US" sz="1800" b="1"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457200" rtl="0" eaLnBrk="1" latinLnBrk="0" hangingPunct="1"/>
                      <a:r>
                        <a:rPr lang="sv-SE" sz="1800" b="1" kern="1200" dirty="0">
                          <a:solidFill>
                            <a:schemeClr val="dk1"/>
                          </a:solidFill>
                          <a:latin typeface="+mn-lt"/>
                          <a:ea typeface="+mn-ea"/>
                          <a:cs typeface="+mn-cs"/>
                        </a:rPr>
                        <a:t>Düngung (N)</a:t>
                      </a:r>
                      <a:endParaRPr lang="en-US" sz="1800" b="1"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4"/>
                  </a:ext>
                </a:extLst>
              </a:tr>
              <a:tr h="370840">
                <a:tc>
                  <a:txBody>
                    <a:bodyPr/>
                    <a:lstStyle/>
                    <a:p>
                      <a:r>
                        <a:rPr lang="sv-SE" dirty="0"/>
                        <a:t>N0.</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a:t>0 kg/ha</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sv-SE" dirty="0"/>
                        <a:t>N1.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dirty="0"/>
                        <a:t>100 kg/ha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sv-SE" dirty="0"/>
                        <a:t>N2.</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a:t>200 kg/ha</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sv-SE" b="1" dirty="0"/>
                        <a:t>3.</a:t>
                      </a:r>
                      <a:endParaRPr lang="en-US"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sv-SE" b="1" dirty="0" err="1"/>
                        <a:t>Schnittstrategie</a:t>
                      </a:r>
                      <a:endParaRPr lang="en-US"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8"/>
                  </a:ext>
                </a:extLst>
              </a:tr>
              <a:tr h="370840">
                <a:tc>
                  <a:txBody>
                    <a:bodyPr/>
                    <a:lstStyle/>
                    <a:p>
                      <a:r>
                        <a:rPr lang="sv-SE" dirty="0"/>
                        <a:t>S1.</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a:t>3 Schnitte/Jahr (</a:t>
                      </a:r>
                      <a:r>
                        <a:rPr lang="sv-SE" b="1" dirty="0">
                          <a:latin typeface="Times New Roman" pitchFamily="18" charset="0"/>
                          <a:cs typeface="Times New Roman" pitchFamily="18" charset="0"/>
                        </a:rPr>
                        <a:t>~</a:t>
                      </a:r>
                      <a:r>
                        <a:rPr lang="sv-SE" b="1" dirty="0" smtClean="0">
                          <a:latin typeface="Times New Roman" pitchFamily="18" charset="0"/>
                          <a:cs typeface="Times New Roman" pitchFamily="18" charset="0"/>
                        </a:rPr>
                        <a:t>13.6.</a:t>
                      </a:r>
                      <a:r>
                        <a:rPr lang="sv-SE" dirty="0" smtClean="0"/>
                        <a:t>,</a:t>
                      </a:r>
                      <a:r>
                        <a:rPr lang="sv-SE" baseline="0" dirty="0" smtClean="0"/>
                        <a:t> 25.7., 5.9.)</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sv-SE" dirty="0"/>
                        <a:t>S2.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a:t>3 Schnitte/Jahr (</a:t>
                      </a:r>
                      <a:r>
                        <a:rPr lang="sv-SE" b="1" dirty="0">
                          <a:latin typeface="Times New Roman" pitchFamily="18" charset="0"/>
                          <a:cs typeface="Times New Roman" pitchFamily="18" charset="0"/>
                        </a:rPr>
                        <a:t>~</a:t>
                      </a:r>
                      <a:r>
                        <a:rPr lang="sv-SE" b="1" dirty="0" smtClean="0">
                          <a:latin typeface="Times New Roman" pitchFamily="18" charset="0"/>
                          <a:cs typeface="Times New Roman" pitchFamily="18" charset="0"/>
                        </a:rPr>
                        <a:t>6.6.</a:t>
                      </a:r>
                      <a:r>
                        <a:rPr lang="sv-SE" dirty="0" smtClean="0"/>
                        <a:t>,</a:t>
                      </a:r>
                      <a:r>
                        <a:rPr lang="sv-SE" baseline="0" dirty="0" smtClean="0"/>
                        <a:t> 18.7., 5.9.)</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sv-SE" dirty="0"/>
                        <a:t>S3.</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a:t>4 Schnitte/Jahr (</a:t>
                      </a:r>
                      <a:r>
                        <a:rPr lang="sv-SE" b="1" dirty="0">
                          <a:latin typeface="Times New Roman" pitchFamily="18" charset="0"/>
                          <a:cs typeface="Times New Roman" pitchFamily="18" charset="0"/>
                        </a:rPr>
                        <a:t>~</a:t>
                      </a:r>
                      <a:r>
                        <a:rPr lang="sv-SE" b="1" dirty="0" smtClean="0">
                          <a:latin typeface="Times New Roman" pitchFamily="18" charset="0"/>
                          <a:cs typeface="Times New Roman" pitchFamily="18" charset="0"/>
                        </a:rPr>
                        <a:t>6.6.</a:t>
                      </a:r>
                      <a:r>
                        <a:rPr lang="sv-SE" dirty="0" smtClean="0"/>
                        <a:t>,</a:t>
                      </a:r>
                      <a:r>
                        <a:rPr lang="sv-SE" baseline="0" dirty="0" smtClean="0"/>
                        <a:t> 4.7., 1.8., 5.9.)</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076294593"/>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96410" y="279456"/>
            <a:ext cx="4572000" cy="802912"/>
          </a:xfrm>
          <a:prstGeom prst="rect">
            <a:avLst/>
          </a:prstGeom>
        </p:spPr>
        <p:txBody>
          <a:bodyPr>
            <a:spAutoFit/>
          </a:bodyPr>
          <a:lstStyle/>
          <a:p>
            <a:pPr algn="ctr">
              <a:defRPr/>
            </a:pPr>
            <a:r>
              <a:rPr lang="en-US" sz="1539" dirty="0">
                <a:solidFill>
                  <a:prstClr val="black"/>
                </a:solidFill>
              </a:rPr>
              <a:t>Dauergrünland fixiert etwa </a:t>
            </a:r>
            <a:r>
              <a:rPr lang="en-US" sz="1539" b="1" dirty="0">
                <a:solidFill>
                  <a:prstClr val="black"/>
                </a:solidFill>
                <a:effectLst>
                  <a:outerShdw blurRad="38100" dist="38100" dir="2700000" algn="tl">
                    <a:srgbClr val="000000">
                      <a:alpha val="43137"/>
                    </a:srgbClr>
                  </a:outerShdw>
                </a:effectLst>
              </a:rPr>
              <a:t>180 Tonnen Kohlenstoff pro Hektar</a:t>
            </a:r>
            <a:r>
              <a:rPr lang="en-US" sz="1539" dirty="0">
                <a:solidFill>
                  <a:prstClr val="black"/>
                </a:solidFill>
              </a:rPr>
              <a:t> in den ersten 50 cm Boden. Das </a:t>
            </a:r>
            <a:r>
              <a:rPr lang="en-US" sz="1539" dirty="0" err="1">
                <a:solidFill>
                  <a:prstClr val="black"/>
                </a:solidFill>
              </a:rPr>
              <a:t>ist</a:t>
            </a:r>
            <a:r>
              <a:rPr lang="en-US" sz="1539" dirty="0">
                <a:solidFill>
                  <a:prstClr val="black"/>
                </a:solidFill>
              </a:rPr>
              <a:t> ca. 25% </a:t>
            </a:r>
            <a:r>
              <a:rPr lang="en-US" sz="1539" dirty="0" err="1">
                <a:solidFill>
                  <a:prstClr val="black"/>
                </a:solidFill>
              </a:rPr>
              <a:t>mehr</a:t>
            </a:r>
            <a:r>
              <a:rPr lang="en-US" sz="1539" dirty="0">
                <a:solidFill>
                  <a:prstClr val="black"/>
                </a:solidFill>
              </a:rPr>
              <a:t> </a:t>
            </a:r>
            <a:r>
              <a:rPr lang="en-US" sz="1539" dirty="0" err="1">
                <a:solidFill>
                  <a:prstClr val="black"/>
                </a:solidFill>
              </a:rPr>
              <a:t>als</a:t>
            </a:r>
            <a:r>
              <a:rPr lang="en-US" sz="1539" dirty="0">
                <a:solidFill>
                  <a:prstClr val="black"/>
                </a:solidFill>
              </a:rPr>
              <a:t> auf </a:t>
            </a:r>
            <a:r>
              <a:rPr lang="en-US" sz="1539" dirty="0" err="1">
                <a:solidFill>
                  <a:prstClr val="black"/>
                </a:solidFill>
              </a:rPr>
              <a:t>einem</a:t>
            </a:r>
            <a:r>
              <a:rPr lang="en-US" sz="1539" dirty="0">
                <a:solidFill>
                  <a:prstClr val="black"/>
                </a:solidFill>
              </a:rPr>
              <a:t> </a:t>
            </a:r>
            <a:r>
              <a:rPr lang="en-US" sz="1539" dirty="0" err="1">
                <a:solidFill>
                  <a:prstClr val="black"/>
                </a:solidFill>
              </a:rPr>
              <a:t>Hektar</a:t>
            </a:r>
            <a:r>
              <a:rPr lang="en-US" sz="1539" dirty="0">
                <a:solidFill>
                  <a:prstClr val="black"/>
                </a:solidFill>
              </a:rPr>
              <a:t> Ackerland.</a:t>
            </a:r>
            <a:endParaRPr lang="it-IT" sz="1539" dirty="0">
              <a:solidFill>
                <a:prstClr val="black"/>
              </a:solidFill>
            </a:endParaRPr>
          </a:p>
        </p:txBody>
      </p:sp>
      <p:sp>
        <p:nvSpPr>
          <p:cNvPr id="55" name="object 19"/>
          <p:cNvSpPr/>
          <p:nvPr/>
        </p:nvSpPr>
        <p:spPr>
          <a:xfrm>
            <a:off x="2799044" y="1741233"/>
            <a:ext cx="0" cy="133033"/>
          </a:xfrm>
          <a:custGeom>
            <a:avLst/>
            <a:gdLst/>
            <a:ahLst/>
            <a:cxnLst/>
            <a:rect l="l" t="t" r="r" b="b"/>
            <a:pathLst>
              <a:path h="155575">
                <a:moveTo>
                  <a:pt x="0" y="0"/>
                </a:moveTo>
                <a:lnTo>
                  <a:pt x="0" y="155448"/>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56" name="object 20"/>
          <p:cNvSpPr/>
          <p:nvPr/>
        </p:nvSpPr>
        <p:spPr>
          <a:xfrm>
            <a:off x="2799044" y="2052043"/>
            <a:ext cx="0" cy="266067"/>
          </a:xfrm>
          <a:custGeom>
            <a:avLst/>
            <a:gdLst/>
            <a:ahLst/>
            <a:cxnLst/>
            <a:rect l="l" t="t" r="r" b="b"/>
            <a:pathLst>
              <a:path h="311150">
                <a:moveTo>
                  <a:pt x="0" y="0"/>
                </a:moveTo>
                <a:lnTo>
                  <a:pt x="0" y="310896"/>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57" name="object 21"/>
          <p:cNvSpPr/>
          <p:nvPr/>
        </p:nvSpPr>
        <p:spPr>
          <a:xfrm>
            <a:off x="2799044"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58" name="object 22"/>
          <p:cNvSpPr/>
          <p:nvPr/>
        </p:nvSpPr>
        <p:spPr>
          <a:xfrm>
            <a:off x="3292299" y="1741233"/>
            <a:ext cx="0" cy="133033"/>
          </a:xfrm>
          <a:custGeom>
            <a:avLst/>
            <a:gdLst/>
            <a:ahLst/>
            <a:cxnLst/>
            <a:rect l="l" t="t" r="r" b="b"/>
            <a:pathLst>
              <a:path h="155575">
                <a:moveTo>
                  <a:pt x="0" y="0"/>
                </a:moveTo>
                <a:lnTo>
                  <a:pt x="0" y="155448"/>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59" name="object 23"/>
          <p:cNvSpPr/>
          <p:nvPr/>
        </p:nvSpPr>
        <p:spPr>
          <a:xfrm>
            <a:off x="3292299" y="2052043"/>
            <a:ext cx="0" cy="266067"/>
          </a:xfrm>
          <a:custGeom>
            <a:avLst/>
            <a:gdLst/>
            <a:ahLst/>
            <a:cxnLst/>
            <a:rect l="l" t="t" r="r" b="b"/>
            <a:pathLst>
              <a:path h="311150">
                <a:moveTo>
                  <a:pt x="0" y="0"/>
                </a:moveTo>
                <a:lnTo>
                  <a:pt x="0" y="310896"/>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60" name="object 24"/>
          <p:cNvSpPr/>
          <p:nvPr/>
        </p:nvSpPr>
        <p:spPr>
          <a:xfrm>
            <a:off x="3292299"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61" name="object 25"/>
          <p:cNvSpPr/>
          <p:nvPr/>
        </p:nvSpPr>
        <p:spPr>
          <a:xfrm>
            <a:off x="3797283" y="1741233"/>
            <a:ext cx="0" cy="576658"/>
          </a:xfrm>
          <a:custGeom>
            <a:avLst/>
            <a:gdLst/>
            <a:ahLst/>
            <a:cxnLst/>
            <a:rect l="l" t="t" r="r" b="b"/>
            <a:pathLst>
              <a:path h="674370">
                <a:moveTo>
                  <a:pt x="0" y="0"/>
                </a:moveTo>
                <a:lnTo>
                  <a:pt x="0" y="67437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62" name="object 26"/>
          <p:cNvSpPr/>
          <p:nvPr/>
        </p:nvSpPr>
        <p:spPr>
          <a:xfrm>
            <a:off x="3797283"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63" name="object 27"/>
          <p:cNvSpPr/>
          <p:nvPr/>
        </p:nvSpPr>
        <p:spPr>
          <a:xfrm>
            <a:off x="4289886"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64" name="object 28"/>
          <p:cNvSpPr/>
          <p:nvPr/>
        </p:nvSpPr>
        <p:spPr>
          <a:xfrm>
            <a:off x="4782490"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65" name="object 29"/>
          <p:cNvSpPr/>
          <p:nvPr/>
        </p:nvSpPr>
        <p:spPr>
          <a:xfrm>
            <a:off x="2306447" y="1741221"/>
            <a:ext cx="2476590" cy="0"/>
          </a:xfrm>
          <a:custGeom>
            <a:avLst/>
            <a:gdLst/>
            <a:ahLst/>
            <a:cxnLst/>
            <a:rect l="l" t="t" r="r" b="b"/>
            <a:pathLst>
              <a:path w="2896234">
                <a:moveTo>
                  <a:pt x="0" y="0"/>
                </a:moveTo>
                <a:lnTo>
                  <a:pt x="2895609" y="0"/>
                </a:lnTo>
              </a:path>
            </a:pathLst>
          </a:custGeom>
          <a:ln w="12963">
            <a:solidFill>
              <a:srgbClr val="7F7F7F"/>
            </a:solidFill>
          </a:ln>
        </p:spPr>
        <p:txBody>
          <a:bodyPr wrap="square" lIns="0" tIns="0" rIns="0" bIns="0" rtlCol="0"/>
          <a:lstStyle/>
          <a:p>
            <a:pPr>
              <a:defRPr/>
            </a:pPr>
            <a:endParaRPr sz="1539">
              <a:solidFill>
                <a:prstClr val="black"/>
              </a:solidFill>
            </a:endParaRPr>
          </a:p>
        </p:txBody>
      </p:sp>
      <p:sp>
        <p:nvSpPr>
          <p:cNvPr id="66" name="object 30"/>
          <p:cNvSpPr/>
          <p:nvPr/>
        </p:nvSpPr>
        <p:spPr>
          <a:xfrm>
            <a:off x="4782502" y="1741221"/>
            <a:ext cx="0" cy="887250"/>
          </a:xfrm>
          <a:custGeom>
            <a:avLst/>
            <a:gdLst/>
            <a:ahLst/>
            <a:cxnLst/>
            <a:rect l="l" t="t" r="r" b="b"/>
            <a:pathLst>
              <a:path h="1037589">
                <a:moveTo>
                  <a:pt x="0" y="0"/>
                </a:moveTo>
                <a:lnTo>
                  <a:pt x="0" y="1037085"/>
                </a:lnTo>
              </a:path>
            </a:pathLst>
          </a:custGeom>
          <a:ln w="14401">
            <a:solidFill>
              <a:srgbClr val="7F7F7F"/>
            </a:solidFill>
          </a:ln>
        </p:spPr>
        <p:txBody>
          <a:bodyPr wrap="square" lIns="0" tIns="0" rIns="0" bIns="0" rtlCol="0"/>
          <a:lstStyle/>
          <a:p>
            <a:pPr>
              <a:defRPr/>
            </a:pPr>
            <a:endParaRPr sz="1539">
              <a:solidFill>
                <a:prstClr val="black"/>
              </a:solidFill>
            </a:endParaRPr>
          </a:p>
        </p:txBody>
      </p:sp>
      <p:sp>
        <p:nvSpPr>
          <p:cNvPr id="67" name="object 31"/>
          <p:cNvSpPr/>
          <p:nvPr/>
        </p:nvSpPr>
        <p:spPr>
          <a:xfrm>
            <a:off x="2306447" y="2628040"/>
            <a:ext cx="2476590" cy="0"/>
          </a:xfrm>
          <a:custGeom>
            <a:avLst/>
            <a:gdLst/>
            <a:ahLst/>
            <a:cxnLst/>
            <a:rect l="l" t="t" r="r" b="b"/>
            <a:pathLst>
              <a:path w="2896234">
                <a:moveTo>
                  <a:pt x="2895609" y="0"/>
                </a:moveTo>
                <a:lnTo>
                  <a:pt x="0" y="0"/>
                </a:lnTo>
              </a:path>
            </a:pathLst>
          </a:custGeom>
          <a:ln w="12963">
            <a:solidFill>
              <a:srgbClr val="7F7F7F"/>
            </a:solidFill>
          </a:ln>
        </p:spPr>
        <p:txBody>
          <a:bodyPr wrap="square" lIns="0" tIns="0" rIns="0" bIns="0" rtlCol="0"/>
          <a:lstStyle/>
          <a:p>
            <a:pPr>
              <a:defRPr/>
            </a:pPr>
            <a:endParaRPr sz="1539">
              <a:solidFill>
                <a:prstClr val="black"/>
              </a:solidFill>
            </a:endParaRPr>
          </a:p>
        </p:txBody>
      </p:sp>
      <p:sp>
        <p:nvSpPr>
          <p:cNvPr id="68" name="object 32"/>
          <p:cNvSpPr/>
          <p:nvPr/>
        </p:nvSpPr>
        <p:spPr>
          <a:xfrm>
            <a:off x="2306446" y="1741221"/>
            <a:ext cx="0" cy="887250"/>
          </a:xfrm>
          <a:custGeom>
            <a:avLst/>
            <a:gdLst/>
            <a:ahLst/>
            <a:cxnLst/>
            <a:rect l="l" t="t" r="r" b="b"/>
            <a:pathLst>
              <a:path h="1037589">
                <a:moveTo>
                  <a:pt x="0" y="1037085"/>
                </a:moveTo>
                <a:lnTo>
                  <a:pt x="0" y="0"/>
                </a:lnTo>
              </a:path>
            </a:pathLst>
          </a:custGeom>
          <a:ln w="14401">
            <a:solidFill>
              <a:srgbClr val="7F7F7F"/>
            </a:solidFill>
          </a:ln>
        </p:spPr>
        <p:txBody>
          <a:bodyPr wrap="square" lIns="0" tIns="0" rIns="0" bIns="0" rtlCol="0"/>
          <a:lstStyle/>
          <a:p>
            <a:pPr>
              <a:defRPr/>
            </a:pPr>
            <a:endParaRPr sz="1539">
              <a:solidFill>
                <a:prstClr val="black"/>
              </a:solidFill>
            </a:endParaRPr>
          </a:p>
        </p:txBody>
      </p:sp>
      <p:sp>
        <p:nvSpPr>
          <p:cNvPr id="69" name="object 33"/>
          <p:cNvSpPr/>
          <p:nvPr/>
        </p:nvSpPr>
        <p:spPr>
          <a:xfrm>
            <a:off x="2306443" y="2317892"/>
            <a:ext cx="1810881" cy="177559"/>
          </a:xfrm>
          <a:custGeom>
            <a:avLst/>
            <a:gdLst/>
            <a:ahLst/>
            <a:cxnLst/>
            <a:rect l="l" t="t" r="r" b="b"/>
            <a:pathLst>
              <a:path w="2117725" h="207645">
                <a:moveTo>
                  <a:pt x="0" y="0"/>
                </a:moveTo>
                <a:lnTo>
                  <a:pt x="0" y="207264"/>
                </a:lnTo>
                <a:lnTo>
                  <a:pt x="2117598" y="207264"/>
                </a:lnTo>
                <a:lnTo>
                  <a:pt x="2117598" y="0"/>
                </a:lnTo>
                <a:lnTo>
                  <a:pt x="0" y="0"/>
                </a:lnTo>
                <a:close/>
              </a:path>
            </a:pathLst>
          </a:custGeom>
          <a:solidFill>
            <a:srgbClr val="007F00"/>
          </a:solidFill>
        </p:spPr>
        <p:txBody>
          <a:bodyPr wrap="square" lIns="0" tIns="0" rIns="0" bIns="0" rtlCol="0"/>
          <a:lstStyle/>
          <a:p>
            <a:pPr>
              <a:defRPr/>
            </a:pPr>
            <a:endParaRPr sz="1539">
              <a:solidFill>
                <a:prstClr val="black"/>
              </a:solidFill>
            </a:endParaRPr>
          </a:p>
        </p:txBody>
      </p:sp>
      <p:sp>
        <p:nvSpPr>
          <p:cNvPr id="70" name="object 34"/>
          <p:cNvSpPr/>
          <p:nvPr/>
        </p:nvSpPr>
        <p:spPr>
          <a:xfrm>
            <a:off x="2306442" y="2317888"/>
            <a:ext cx="1810881" cy="177559"/>
          </a:xfrm>
          <a:custGeom>
            <a:avLst/>
            <a:gdLst/>
            <a:ahLst/>
            <a:cxnLst/>
            <a:rect l="l" t="t" r="r" b="b"/>
            <a:pathLst>
              <a:path w="2117725" h="207645">
                <a:moveTo>
                  <a:pt x="0" y="0"/>
                </a:moveTo>
                <a:lnTo>
                  <a:pt x="2117598" y="0"/>
                </a:lnTo>
                <a:lnTo>
                  <a:pt x="2117598" y="207261"/>
                </a:lnTo>
                <a:lnTo>
                  <a:pt x="0" y="207261"/>
                </a:lnTo>
                <a:lnTo>
                  <a:pt x="0" y="0"/>
                </a:lnTo>
                <a:close/>
              </a:path>
            </a:pathLst>
          </a:custGeom>
          <a:ln w="12977">
            <a:solidFill>
              <a:srgbClr val="000000"/>
            </a:solidFill>
          </a:ln>
        </p:spPr>
        <p:txBody>
          <a:bodyPr wrap="square" lIns="0" tIns="0" rIns="0" bIns="0" rtlCol="0"/>
          <a:lstStyle/>
          <a:p>
            <a:pPr>
              <a:defRPr/>
            </a:pPr>
            <a:endParaRPr sz="1539">
              <a:solidFill>
                <a:prstClr val="black"/>
              </a:solidFill>
            </a:endParaRPr>
          </a:p>
        </p:txBody>
      </p:sp>
      <p:sp>
        <p:nvSpPr>
          <p:cNvPr id="71" name="object 35"/>
          <p:cNvSpPr/>
          <p:nvPr/>
        </p:nvSpPr>
        <p:spPr>
          <a:xfrm>
            <a:off x="2306442" y="1874159"/>
            <a:ext cx="1330876" cy="178101"/>
          </a:xfrm>
          <a:custGeom>
            <a:avLst/>
            <a:gdLst/>
            <a:ahLst/>
            <a:cxnLst/>
            <a:rect l="l" t="t" r="r" b="b"/>
            <a:pathLst>
              <a:path w="1556385" h="208279">
                <a:moveTo>
                  <a:pt x="0" y="0"/>
                </a:moveTo>
                <a:lnTo>
                  <a:pt x="0" y="208026"/>
                </a:lnTo>
                <a:lnTo>
                  <a:pt x="1556004" y="208026"/>
                </a:lnTo>
                <a:lnTo>
                  <a:pt x="1556004" y="0"/>
                </a:lnTo>
                <a:lnTo>
                  <a:pt x="0" y="0"/>
                </a:lnTo>
                <a:close/>
              </a:path>
            </a:pathLst>
          </a:custGeom>
          <a:solidFill>
            <a:srgbClr val="007F00"/>
          </a:solidFill>
        </p:spPr>
        <p:txBody>
          <a:bodyPr wrap="square" lIns="0" tIns="0" rIns="0" bIns="0" rtlCol="0"/>
          <a:lstStyle/>
          <a:p>
            <a:pPr>
              <a:defRPr/>
            </a:pPr>
            <a:endParaRPr sz="1539">
              <a:solidFill>
                <a:prstClr val="black"/>
              </a:solidFill>
            </a:endParaRPr>
          </a:p>
        </p:txBody>
      </p:sp>
      <p:sp>
        <p:nvSpPr>
          <p:cNvPr id="72" name="object 36"/>
          <p:cNvSpPr/>
          <p:nvPr/>
        </p:nvSpPr>
        <p:spPr>
          <a:xfrm>
            <a:off x="2306442" y="1874157"/>
            <a:ext cx="1330876" cy="178101"/>
          </a:xfrm>
          <a:custGeom>
            <a:avLst/>
            <a:gdLst/>
            <a:ahLst/>
            <a:cxnLst/>
            <a:rect l="l" t="t" r="r" b="b"/>
            <a:pathLst>
              <a:path w="1556385" h="208279">
                <a:moveTo>
                  <a:pt x="0" y="0"/>
                </a:moveTo>
                <a:lnTo>
                  <a:pt x="1556013" y="0"/>
                </a:lnTo>
                <a:lnTo>
                  <a:pt x="1556013" y="208026"/>
                </a:lnTo>
                <a:lnTo>
                  <a:pt x="0" y="208026"/>
                </a:lnTo>
                <a:lnTo>
                  <a:pt x="0" y="0"/>
                </a:lnTo>
                <a:close/>
              </a:path>
            </a:pathLst>
          </a:custGeom>
          <a:ln w="12988">
            <a:solidFill>
              <a:srgbClr val="000000"/>
            </a:solidFill>
          </a:ln>
        </p:spPr>
        <p:txBody>
          <a:bodyPr wrap="square" lIns="0" tIns="0" rIns="0" bIns="0" rtlCol="0"/>
          <a:lstStyle/>
          <a:p>
            <a:pPr>
              <a:defRPr/>
            </a:pPr>
            <a:endParaRPr sz="1539">
              <a:solidFill>
                <a:prstClr val="black"/>
              </a:solidFill>
            </a:endParaRPr>
          </a:p>
        </p:txBody>
      </p:sp>
      <p:sp>
        <p:nvSpPr>
          <p:cNvPr id="73" name="object 37"/>
          <p:cNvSpPr/>
          <p:nvPr/>
        </p:nvSpPr>
        <p:spPr>
          <a:xfrm>
            <a:off x="4117223" y="2406496"/>
            <a:ext cx="173215" cy="0"/>
          </a:xfrm>
          <a:custGeom>
            <a:avLst/>
            <a:gdLst/>
            <a:ahLst/>
            <a:cxnLst/>
            <a:rect l="l" t="t" r="r" b="b"/>
            <a:pathLst>
              <a:path w="202564">
                <a:moveTo>
                  <a:pt x="0" y="0"/>
                </a:moveTo>
                <a:lnTo>
                  <a:pt x="201936" y="0"/>
                </a:lnTo>
              </a:path>
            </a:pathLst>
          </a:custGeom>
          <a:ln w="12963">
            <a:solidFill>
              <a:srgbClr val="000000"/>
            </a:solidFill>
          </a:ln>
        </p:spPr>
        <p:txBody>
          <a:bodyPr wrap="square" lIns="0" tIns="0" rIns="0" bIns="0" rtlCol="0"/>
          <a:lstStyle/>
          <a:p>
            <a:pPr>
              <a:defRPr/>
            </a:pPr>
            <a:endParaRPr sz="1539">
              <a:solidFill>
                <a:prstClr val="black"/>
              </a:solidFill>
            </a:endParaRPr>
          </a:p>
        </p:txBody>
      </p:sp>
      <p:sp>
        <p:nvSpPr>
          <p:cNvPr id="74" name="object 38"/>
          <p:cNvSpPr/>
          <p:nvPr/>
        </p:nvSpPr>
        <p:spPr>
          <a:xfrm>
            <a:off x="4289900" y="2373270"/>
            <a:ext cx="0" cy="66788"/>
          </a:xfrm>
          <a:custGeom>
            <a:avLst/>
            <a:gdLst/>
            <a:ahLst/>
            <a:cxnLst/>
            <a:rect l="l" t="t" r="r" b="b"/>
            <a:pathLst>
              <a:path h="78104">
                <a:moveTo>
                  <a:pt x="0" y="0"/>
                </a:moveTo>
                <a:lnTo>
                  <a:pt x="0" y="77712"/>
                </a:lnTo>
              </a:path>
            </a:pathLst>
          </a:custGeom>
          <a:ln w="14401">
            <a:solidFill>
              <a:srgbClr val="000000"/>
            </a:solidFill>
          </a:ln>
        </p:spPr>
        <p:txBody>
          <a:bodyPr wrap="square" lIns="0" tIns="0" rIns="0" bIns="0" rtlCol="0"/>
          <a:lstStyle/>
          <a:p>
            <a:pPr>
              <a:defRPr/>
            </a:pPr>
            <a:endParaRPr sz="1539">
              <a:solidFill>
                <a:prstClr val="black"/>
              </a:solidFill>
            </a:endParaRPr>
          </a:p>
        </p:txBody>
      </p:sp>
      <p:sp>
        <p:nvSpPr>
          <p:cNvPr id="75" name="object 39"/>
          <p:cNvSpPr/>
          <p:nvPr/>
        </p:nvSpPr>
        <p:spPr>
          <a:xfrm>
            <a:off x="3637007" y="1962765"/>
            <a:ext cx="234030" cy="0"/>
          </a:xfrm>
          <a:custGeom>
            <a:avLst/>
            <a:gdLst/>
            <a:ahLst/>
            <a:cxnLst/>
            <a:rect l="l" t="t" r="r" b="b"/>
            <a:pathLst>
              <a:path w="273685">
                <a:moveTo>
                  <a:pt x="0" y="0"/>
                </a:moveTo>
                <a:lnTo>
                  <a:pt x="273558" y="0"/>
                </a:lnTo>
              </a:path>
            </a:pathLst>
          </a:custGeom>
          <a:ln w="12963">
            <a:solidFill>
              <a:srgbClr val="000000"/>
            </a:solidFill>
          </a:ln>
        </p:spPr>
        <p:txBody>
          <a:bodyPr wrap="square" lIns="0" tIns="0" rIns="0" bIns="0" rtlCol="0"/>
          <a:lstStyle/>
          <a:p>
            <a:pPr>
              <a:defRPr/>
            </a:pPr>
            <a:endParaRPr sz="1539">
              <a:solidFill>
                <a:prstClr val="black"/>
              </a:solidFill>
            </a:endParaRPr>
          </a:p>
        </p:txBody>
      </p:sp>
      <p:sp>
        <p:nvSpPr>
          <p:cNvPr id="76" name="object 40"/>
          <p:cNvSpPr/>
          <p:nvPr/>
        </p:nvSpPr>
        <p:spPr>
          <a:xfrm>
            <a:off x="3870928" y="1929527"/>
            <a:ext cx="0" cy="66788"/>
          </a:xfrm>
          <a:custGeom>
            <a:avLst/>
            <a:gdLst/>
            <a:ahLst/>
            <a:cxnLst/>
            <a:rect l="l" t="t" r="r" b="b"/>
            <a:pathLst>
              <a:path h="78104">
                <a:moveTo>
                  <a:pt x="0" y="0"/>
                </a:moveTo>
                <a:lnTo>
                  <a:pt x="0" y="77726"/>
                </a:lnTo>
              </a:path>
            </a:pathLst>
          </a:custGeom>
          <a:ln w="14401">
            <a:solidFill>
              <a:srgbClr val="000000"/>
            </a:solidFill>
          </a:ln>
        </p:spPr>
        <p:txBody>
          <a:bodyPr wrap="square" lIns="0" tIns="0" rIns="0" bIns="0" rtlCol="0"/>
          <a:lstStyle/>
          <a:p>
            <a:pPr>
              <a:defRPr/>
            </a:pPr>
            <a:endParaRPr sz="1539">
              <a:solidFill>
                <a:prstClr val="black"/>
              </a:solidFill>
            </a:endParaRPr>
          </a:p>
        </p:txBody>
      </p:sp>
      <p:sp>
        <p:nvSpPr>
          <p:cNvPr id="77" name="object 41"/>
          <p:cNvSpPr/>
          <p:nvPr/>
        </p:nvSpPr>
        <p:spPr>
          <a:xfrm>
            <a:off x="3932172" y="2406496"/>
            <a:ext cx="185161" cy="0"/>
          </a:xfrm>
          <a:custGeom>
            <a:avLst/>
            <a:gdLst/>
            <a:ahLst/>
            <a:cxnLst/>
            <a:rect l="l" t="t" r="r" b="b"/>
            <a:pathLst>
              <a:path w="216535">
                <a:moveTo>
                  <a:pt x="216405" y="0"/>
                </a:moveTo>
                <a:lnTo>
                  <a:pt x="0" y="0"/>
                </a:lnTo>
              </a:path>
            </a:pathLst>
          </a:custGeom>
          <a:ln w="12963">
            <a:solidFill>
              <a:srgbClr val="000000"/>
            </a:solidFill>
          </a:ln>
        </p:spPr>
        <p:txBody>
          <a:bodyPr wrap="square" lIns="0" tIns="0" rIns="0" bIns="0" rtlCol="0"/>
          <a:lstStyle/>
          <a:p>
            <a:pPr>
              <a:defRPr/>
            </a:pPr>
            <a:endParaRPr sz="1539">
              <a:solidFill>
                <a:prstClr val="black"/>
              </a:solidFill>
            </a:endParaRPr>
          </a:p>
        </p:txBody>
      </p:sp>
      <p:sp>
        <p:nvSpPr>
          <p:cNvPr id="78" name="object 42"/>
          <p:cNvSpPr/>
          <p:nvPr/>
        </p:nvSpPr>
        <p:spPr>
          <a:xfrm>
            <a:off x="3932172" y="2373270"/>
            <a:ext cx="0" cy="66788"/>
          </a:xfrm>
          <a:custGeom>
            <a:avLst/>
            <a:gdLst/>
            <a:ahLst/>
            <a:cxnLst/>
            <a:rect l="l" t="t" r="r" b="b"/>
            <a:pathLst>
              <a:path h="78104">
                <a:moveTo>
                  <a:pt x="0" y="0"/>
                </a:moveTo>
                <a:lnTo>
                  <a:pt x="0" y="77712"/>
                </a:lnTo>
              </a:path>
            </a:pathLst>
          </a:custGeom>
          <a:ln w="14401">
            <a:solidFill>
              <a:srgbClr val="000000"/>
            </a:solidFill>
          </a:ln>
        </p:spPr>
        <p:txBody>
          <a:bodyPr wrap="square" lIns="0" tIns="0" rIns="0" bIns="0" rtlCol="0"/>
          <a:lstStyle/>
          <a:p>
            <a:pPr>
              <a:defRPr/>
            </a:pPr>
            <a:endParaRPr sz="1539">
              <a:solidFill>
                <a:prstClr val="black"/>
              </a:solidFill>
            </a:endParaRPr>
          </a:p>
        </p:txBody>
      </p:sp>
      <p:sp>
        <p:nvSpPr>
          <p:cNvPr id="79" name="object 43"/>
          <p:cNvSpPr/>
          <p:nvPr/>
        </p:nvSpPr>
        <p:spPr>
          <a:xfrm>
            <a:off x="3415457" y="1962765"/>
            <a:ext cx="222084" cy="0"/>
          </a:xfrm>
          <a:custGeom>
            <a:avLst/>
            <a:gdLst/>
            <a:ahLst/>
            <a:cxnLst/>
            <a:rect l="l" t="t" r="r" b="b"/>
            <a:pathLst>
              <a:path w="259714">
                <a:moveTo>
                  <a:pt x="259089" y="0"/>
                </a:moveTo>
                <a:lnTo>
                  <a:pt x="0" y="0"/>
                </a:lnTo>
              </a:path>
            </a:pathLst>
          </a:custGeom>
          <a:ln w="12963">
            <a:solidFill>
              <a:srgbClr val="000000"/>
            </a:solidFill>
          </a:ln>
        </p:spPr>
        <p:txBody>
          <a:bodyPr wrap="square" lIns="0" tIns="0" rIns="0" bIns="0" rtlCol="0"/>
          <a:lstStyle/>
          <a:p>
            <a:pPr>
              <a:defRPr/>
            </a:pPr>
            <a:endParaRPr sz="1539">
              <a:solidFill>
                <a:prstClr val="black"/>
              </a:solidFill>
            </a:endParaRPr>
          </a:p>
        </p:txBody>
      </p:sp>
      <p:sp>
        <p:nvSpPr>
          <p:cNvPr id="80" name="object 44"/>
          <p:cNvSpPr/>
          <p:nvPr/>
        </p:nvSpPr>
        <p:spPr>
          <a:xfrm>
            <a:off x="3415457" y="1929527"/>
            <a:ext cx="0" cy="66788"/>
          </a:xfrm>
          <a:custGeom>
            <a:avLst/>
            <a:gdLst/>
            <a:ahLst/>
            <a:cxnLst/>
            <a:rect l="l" t="t" r="r" b="b"/>
            <a:pathLst>
              <a:path h="78104">
                <a:moveTo>
                  <a:pt x="0" y="0"/>
                </a:moveTo>
                <a:lnTo>
                  <a:pt x="0" y="77726"/>
                </a:lnTo>
              </a:path>
            </a:pathLst>
          </a:custGeom>
          <a:ln w="14401">
            <a:solidFill>
              <a:srgbClr val="000000"/>
            </a:solidFill>
          </a:ln>
        </p:spPr>
        <p:txBody>
          <a:bodyPr wrap="square" lIns="0" tIns="0" rIns="0" bIns="0" rtlCol="0"/>
          <a:lstStyle/>
          <a:p>
            <a:pPr>
              <a:defRPr/>
            </a:pPr>
            <a:endParaRPr sz="1539">
              <a:solidFill>
                <a:prstClr val="black"/>
              </a:solidFill>
            </a:endParaRPr>
          </a:p>
        </p:txBody>
      </p:sp>
      <p:sp>
        <p:nvSpPr>
          <p:cNvPr id="81" name="object 45"/>
          <p:cNvSpPr/>
          <p:nvPr/>
        </p:nvSpPr>
        <p:spPr>
          <a:xfrm>
            <a:off x="2306441" y="2628050"/>
            <a:ext cx="2476048" cy="0"/>
          </a:xfrm>
          <a:custGeom>
            <a:avLst/>
            <a:gdLst/>
            <a:ahLst/>
            <a:cxnLst/>
            <a:rect l="l" t="t" r="r" b="b"/>
            <a:pathLst>
              <a:path w="2895600">
                <a:moveTo>
                  <a:pt x="0" y="0"/>
                </a:moveTo>
                <a:lnTo>
                  <a:pt x="2895599"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82" name="object 46"/>
          <p:cNvSpPr/>
          <p:nvPr/>
        </p:nvSpPr>
        <p:spPr>
          <a:xfrm>
            <a:off x="2306441"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83" name="object 47"/>
          <p:cNvSpPr/>
          <p:nvPr/>
        </p:nvSpPr>
        <p:spPr>
          <a:xfrm>
            <a:off x="2799044"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84" name="object 48"/>
          <p:cNvSpPr/>
          <p:nvPr/>
        </p:nvSpPr>
        <p:spPr>
          <a:xfrm>
            <a:off x="3292299"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85" name="object 49"/>
          <p:cNvSpPr/>
          <p:nvPr/>
        </p:nvSpPr>
        <p:spPr>
          <a:xfrm>
            <a:off x="3797283"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86" name="object 50"/>
          <p:cNvSpPr/>
          <p:nvPr/>
        </p:nvSpPr>
        <p:spPr>
          <a:xfrm>
            <a:off x="4289886"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87" name="object 51"/>
          <p:cNvSpPr/>
          <p:nvPr/>
        </p:nvSpPr>
        <p:spPr>
          <a:xfrm>
            <a:off x="4782490"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88" name="object 52"/>
          <p:cNvSpPr/>
          <p:nvPr/>
        </p:nvSpPr>
        <p:spPr>
          <a:xfrm>
            <a:off x="2306441"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89" name="object 53"/>
          <p:cNvSpPr/>
          <p:nvPr/>
        </p:nvSpPr>
        <p:spPr>
          <a:xfrm>
            <a:off x="2269952" y="2628050"/>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90" name="object 54"/>
          <p:cNvSpPr/>
          <p:nvPr/>
        </p:nvSpPr>
        <p:spPr>
          <a:xfrm>
            <a:off x="2269952" y="2184967"/>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91" name="object 55"/>
          <p:cNvSpPr/>
          <p:nvPr/>
        </p:nvSpPr>
        <p:spPr>
          <a:xfrm>
            <a:off x="2269952" y="1741233"/>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92" name="object 56"/>
          <p:cNvSpPr txBox="1"/>
          <p:nvPr/>
        </p:nvSpPr>
        <p:spPr>
          <a:xfrm>
            <a:off x="1349619" y="1995486"/>
            <a:ext cx="144783" cy="411589"/>
          </a:xfrm>
          <a:prstGeom prst="rect">
            <a:avLst/>
          </a:prstGeom>
        </p:spPr>
        <p:txBody>
          <a:bodyPr vert="vert270" wrap="square" lIns="0" tIns="0" rIns="0" bIns="0" rtlCol="0">
            <a:spAutoFit/>
          </a:bodyPr>
          <a:lstStyle/>
          <a:p>
            <a:pPr marL="10860">
              <a:defRPr/>
            </a:pPr>
            <a:r>
              <a:rPr sz="941" b="1" spc="-38" dirty="0">
                <a:solidFill>
                  <a:prstClr val="black"/>
                </a:solidFill>
                <a:latin typeface="Times New Roman"/>
                <a:cs typeface="Times New Roman"/>
              </a:rPr>
              <a:t>Coltura</a:t>
            </a:r>
            <a:endParaRPr sz="941">
              <a:solidFill>
                <a:prstClr val="black"/>
              </a:solidFill>
              <a:latin typeface="Times New Roman"/>
              <a:cs typeface="Times New Roman"/>
            </a:endParaRPr>
          </a:p>
        </p:txBody>
      </p:sp>
      <p:sp>
        <p:nvSpPr>
          <p:cNvPr id="93" name="object 57"/>
          <p:cNvSpPr txBox="1"/>
          <p:nvPr/>
        </p:nvSpPr>
        <p:spPr>
          <a:xfrm>
            <a:off x="1222845" y="1090755"/>
            <a:ext cx="4432888" cy="1784628"/>
          </a:xfrm>
          <a:prstGeom prst="rect">
            <a:avLst/>
          </a:prstGeom>
          <a:ln w="3175">
            <a:solidFill>
              <a:srgbClr val="000000"/>
            </a:solidFill>
          </a:ln>
        </p:spPr>
        <p:txBody>
          <a:bodyPr vert="horz" wrap="square" lIns="0" tIns="91223" rIns="0" bIns="0" rtlCol="0">
            <a:spAutoFit/>
          </a:bodyPr>
          <a:lstStyle/>
          <a:p>
            <a:pPr marL="1219552">
              <a:spcBef>
                <a:spcPts val="718"/>
              </a:spcBef>
              <a:defRPr/>
            </a:pPr>
            <a:r>
              <a:rPr lang="it-IT" sz="941" b="1" spc="94" dirty="0" err="1">
                <a:solidFill>
                  <a:prstClr val="black"/>
                </a:solidFill>
                <a:latin typeface="Arial" pitchFamily="34" charset="0"/>
                <a:cs typeface="Arial" pitchFamily="34" charset="0"/>
              </a:rPr>
              <a:t>       Kohlenstoffsenke</a:t>
            </a:r>
            <a:endParaRPr sz="941" dirty="0">
              <a:solidFill>
                <a:prstClr val="black"/>
              </a:solidFill>
              <a:latin typeface="Arial" pitchFamily="34" charset="0"/>
              <a:cs typeface="Arial" pitchFamily="34" charset="0"/>
            </a:endParaRPr>
          </a:p>
          <a:p>
            <a:pPr>
              <a:defRPr/>
            </a:pPr>
            <a:endParaRPr sz="1026" dirty="0">
              <a:solidFill>
                <a:prstClr val="black"/>
              </a:solidFill>
              <a:latin typeface="Arial" pitchFamily="34" charset="0"/>
              <a:cs typeface="Arial" pitchFamily="34" charset="0"/>
            </a:endParaRPr>
          </a:p>
          <a:p>
            <a:pPr>
              <a:spcBef>
                <a:spcPts val="4"/>
              </a:spcBef>
              <a:defRPr/>
            </a:pPr>
            <a:endParaRPr sz="941" dirty="0">
              <a:solidFill>
                <a:prstClr val="black"/>
              </a:solidFill>
              <a:latin typeface="Arial" pitchFamily="34" charset="0"/>
              <a:cs typeface="Arial" pitchFamily="34" charset="0"/>
            </a:endParaRPr>
          </a:p>
          <a:p>
            <a:pPr marL="357286">
              <a:defRPr/>
            </a:pPr>
            <a:r>
              <a:rPr lang="it-IT" sz="941" spc="43" dirty="0" err="1">
                <a:solidFill>
                  <a:prstClr val="black"/>
                </a:solidFill>
                <a:latin typeface="Arial" pitchFamily="34" charset="0"/>
                <a:cs typeface="Arial" pitchFamily="34" charset="0"/>
              </a:rPr>
              <a:t>Ackerland</a:t>
            </a:r>
            <a:endParaRPr lang="it-IT" sz="941" dirty="0">
              <a:solidFill>
                <a:prstClr val="black"/>
              </a:solidFill>
              <a:latin typeface="Arial" pitchFamily="34" charset="0"/>
              <a:cs typeface="Arial" pitchFamily="34" charset="0"/>
            </a:endParaRPr>
          </a:p>
          <a:p>
            <a:pPr>
              <a:defRPr/>
            </a:pPr>
            <a:endParaRPr sz="1026" dirty="0">
              <a:solidFill>
                <a:prstClr val="black"/>
              </a:solidFill>
              <a:latin typeface="Arial" pitchFamily="34" charset="0"/>
              <a:cs typeface="Arial" pitchFamily="34" charset="0"/>
            </a:endParaRPr>
          </a:p>
          <a:p>
            <a:pPr marL="677650">
              <a:defRPr/>
            </a:pPr>
            <a:endParaRPr lang="it-IT" sz="1026" dirty="0">
              <a:solidFill>
                <a:prstClr val="black"/>
              </a:solidFill>
              <a:latin typeface="Arial" pitchFamily="34" charset="0"/>
              <a:cs typeface="Arial" pitchFamily="34" charset="0"/>
            </a:endParaRPr>
          </a:p>
          <a:p>
            <a:pPr marL="677650">
              <a:defRPr/>
            </a:pPr>
            <a:endParaRPr sz="941" dirty="0">
              <a:solidFill>
                <a:prstClr val="black"/>
              </a:solidFill>
              <a:latin typeface="Arial" pitchFamily="34" charset="0"/>
              <a:cs typeface="Arial" pitchFamily="34" charset="0"/>
            </a:endParaRPr>
          </a:p>
          <a:p>
            <a:pPr>
              <a:defRPr/>
            </a:pPr>
            <a:endParaRPr sz="1026" dirty="0">
              <a:solidFill>
                <a:prstClr val="black"/>
              </a:solidFill>
              <a:latin typeface="Arial" pitchFamily="34" charset="0"/>
              <a:cs typeface="Arial" pitchFamily="34" charset="0"/>
            </a:endParaRPr>
          </a:p>
          <a:p>
            <a:pPr marL="554934" algn="ctr">
              <a:spcBef>
                <a:spcPts val="834"/>
              </a:spcBef>
              <a:tabLst>
                <a:tab pos="1010502" algn="l"/>
                <a:tab pos="1466612" algn="l"/>
              </a:tabLst>
              <a:defRPr/>
            </a:pPr>
            <a:r>
              <a:rPr sz="941" spc="51" dirty="0">
                <a:solidFill>
                  <a:prstClr val="black"/>
                </a:solidFill>
                <a:latin typeface="Arial" pitchFamily="34" charset="0"/>
                <a:cs typeface="Arial" pitchFamily="34" charset="0"/>
              </a:rPr>
              <a:t>0,00	50,00	100,00 150,00 200,00 250,00</a:t>
            </a:r>
            <a:endParaRPr sz="941" dirty="0">
              <a:solidFill>
                <a:prstClr val="black"/>
              </a:solidFill>
              <a:latin typeface="Arial" pitchFamily="34" charset="0"/>
              <a:cs typeface="Arial" pitchFamily="34" charset="0"/>
            </a:endParaRPr>
          </a:p>
          <a:p>
            <a:pPr marL="464255" algn="ctr">
              <a:spcBef>
                <a:spcPts val="654"/>
              </a:spcBef>
              <a:defRPr/>
            </a:pPr>
            <a:r>
              <a:rPr lang="it-IT" sz="941" b="1" spc="107" dirty="0" err="1">
                <a:solidFill>
                  <a:prstClr val="black"/>
                </a:solidFill>
                <a:latin typeface="Arial" pitchFamily="34" charset="0"/>
                <a:cs typeface="Arial" pitchFamily="34" charset="0"/>
              </a:rPr>
              <a:t>Menge</a:t>
            </a:r>
            <a:r>
              <a:rPr sz="941" b="1" spc="90" dirty="0">
                <a:solidFill>
                  <a:prstClr val="black"/>
                </a:solidFill>
                <a:latin typeface="Arial" pitchFamily="34" charset="0"/>
                <a:cs typeface="Arial" pitchFamily="34" charset="0"/>
              </a:rPr>
              <a:t> (t</a:t>
            </a:r>
            <a:r>
              <a:rPr lang="de-DE" sz="941" b="1" spc="90" dirty="0">
                <a:solidFill>
                  <a:prstClr val="black"/>
                </a:solidFill>
                <a:latin typeface="Arial" pitchFamily="34" charset="0"/>
                <a:cs typeface="Arial" pitchFamily="34" charset="0"/>
              </a:rPr>
              <a:t> C </a:t>
            </a:r>
            <a:r>
              <a:rPr sz="941" b="1" spc="90" dirty="0">
                <a:solidFill>
                  <a:prstClr val="black"/>
                </a:solidFill>
                <a:latin typeface="Arial" pitchFamily="34" charset="0"/>
                <a:cs typeface="Arial" pitchFamily="34" charset="0"/>
              </a:rPr>
              <a:t>ha</a:t>
            </a:r>
            <a:r>
              <a:rPr lang="de-DE" sz="941" b="1" spc="90" baseline="30000" dirty="0">
                <a:solidFill>
                  <a:prstClr val="black"/>
                </a:solidFill>
                <a:latin typeface="Arial" pitchFamily="34" charset="0"/>
                <a:cs typeface="Arial" pitchFamily="34" charset="0"/>
              </a:rPr>
              <a:t>-</a:t>
            </a:r>
            <a:r>
              <a:rPr sz="684" b="1" spc="43" baseline="30000" dirty="0">
                <a:solidFill>
                  <a:prstClr val="black"/>
                </a:solidFill>
                <a:latin typeface="Arial" pitchFamily="34" charset="0"/>
                <a:cs typeface="Arial" pitchFamily="34" charset="0"/>
              </a:rPr>
              <a:t>1</a:t>
            </a:r>
            <a:r>
              <a:rPr sz="941" b="1" spc="38" dirty="0">
                <a:solidFill>
                  <a:prstClr val="black"/>
                </a:solidFill>
                <a:latin typeface="Arial" pitchFamily="34" charset="0"/>
                <a:cs typeface="Arial" pitchFamily="34" charset="0"/>
              </a:rPr>
              <a:t>)</a:t>
            </a:r>
            <a:endParaRPr sz="941" dirty="0">
              <a:solidFill>
                <a:prstClr val="black"/>
              </a:solidFill>
              <a:latin typeface="Arial" pitchFamily="34" charset="0"/>
              <a:cs typeface="Arial" pitchFamily="34" charset="0"/>
            </a:endParaRPr>
          </a:p>
        </p:txBody>
      </p:sp>
      <p:sp>
        <p:nvSpPr>
          <p:cNvPr id="7" name="CasellaDiTesto 6"/>
          <p:cNvSpPr txBox="1"/>
          <p:nvPr/>
        </p:nvSpPr>
        <p:spPr>
          <a:xfrm>
            <a:off x="1412446" y="2328205"/>
            <a:ext cx="700063" cy="381899"/>
          </a:xfrm>
          <a:prstGeom prst="rect">
            <a:avLst/>
          </a:prstGeom>
          <a:noFill/>
        </p:spPr>
        <p:txBody>
          <a:bodyPr wrap="none" rtlCol="0">
            <a:spAutoFit/>
          </a:bodyPr>
          <a:lstStyle/>
          <a:p>
            <a:pPr>
              <a:defRPr/>
            </a:pPr>
            <a:r>
              <a:rPr lang="it-IT" sz="941" spc="43" dirty="0" err="1">
                <a:solidFill>
                  <a:prstClr val="black"/>
                </a:solidFill>
                <a:latin typeface="Arial"/>
                <a:cs typeface="Arial"/>
              </a:rPr>
              <a:t>Dauer</a:t>
            </a:r>
            <a:r>
              <a:rPr lang="it-IT" sz="941" spc="43" dirty="0">
                <a:solidFill>
                  <a:prstClr val="black"/>
                </a:solidFill>
                <a:latin typeface="Arial"/>
                <a:cs typeface="Arial"/>
              </a:rPr>
              <a:t>-</a:t>
            </a:r>
          </a:p>
          <a:p>
            <a:pPr>
              <a:defRPr/>
            </a:pPr>
            <a:r>
              <a:rPr lang="it-IT" sz="941" spc="43" dirty="0" err="1">
                <a:solidFill>
                  <a:prstClr val="black"/>
                </a:solidFill>
                <a:latin typeface="Arial"/>
                <a:cs typeface="Arial"/>
              </a:rPr>
              <a:t>grünland</a:t>
            </a:r>
            <a:endParaRPr lang="it-IT" sz="941" spc="43" dirty="0">
              <a:solidFill>
                <a:prstClr val="black"/>
              </a:solidFill>
              <a:latin typeface="Arial"/>
              <a:cs typeface="Arial"/>
            </a:endParaRPr>
          </a:p>
        </p:txBody>
      </p:sp>
      <p:sp>
        <p:nvSpPr>
          <p:cNvPr id="9" name="Rettangolo 8"/>
          <p:cNvSpPr/>
          <p:nvPr/>
        </p:nvSpPr>
        <p:spPr>
          <a:xfrm>
            <a:off x="895733" y="3429000"/>
            <a:ext cx="6906869" cy="566052"/>
          </a:xfrm>
          <a:prstGeom prst="rect">
            <a:avLst/>
          </a:prstGeom>
        </p:spPr>
        <p:txBody>
          <a:bodyPr wrap="square">
            <a:spAutoFit/>
          </a:bodyPr>
          <a:lstStyle/>
          <a:p>
            <a:pPr algn="ctr">
              <a:defRPr/>
            </a:pPr>
            <a:r>
              <a:rPr lang="en-US" sz="1539" dirty="0">
                <a:solidFill>
                  <a:prstClr val="black"/>
                </a:solidFill>
              </a:rPr>
              <a:t>Dauergrünland-Böden haben einen deutlich </a:t>
            </a:r>
            <a:r>
              <a:rPr lang="en-US" sz="1539" b="1" dirty="0">
                <a:solidFill>
                  <a:prstClr val="black"/>
                </a:solidFill>
                <a:effectLst>
                  <a:outerShdw blurRad="38100" dist="38100" dir="2700000" algn="tl">
                    <a:srgbClr val="000000">
                      <a:alpha val="43137"/>
                    </a:srgbClr>
                  </a:outerShdw>
                </a:effectLst>
              </a:rPr>
              <a:t>höheren Stabilitätsindex</a:t>
            </a:r>
            <a:r>
              <a:rPr lang="en-US" sz="1539" dirty="0">
                <a:solidFill>
                  <a:prstClr val="black"/>
                </a:solidFill>
              </a:rPr>
              <a:t> als Ackerland. Dies kann auf einen höheren Gehalt an organischer Substanz zurückzuführen sein.</a:t>
            </a:r>
            <a:endParaRPr lang="it-IT" sz="1539" dirty="0">
              <a:solidFill>
                <a:prstClr val="black"/>
              </a:solidFill>
            </a:endParaRPr>
          </a:p>
        </p:txBody>
      </p:sp>
      <p:sp>
        <p:nvSpPr>
          <p:cNvPr id="94" name="object 6"/>
          <p:cNvSpPr/>
          <p:nvPr/>
        </p:nvSpPr>
        <p:spPr>
          <a:xfrm>
            <a:off x="2102785" y="4129008"/>
            <a:ext cx="4094709" cy="1601829"/>
          </a:xfrm>
          <a:custGeom>
            <a:avLst/>
            <a:gdLst/>
            <a:ahLst/>
            <a:cxnLst/>
            <a:rect l="l" t="t" r="r" b="b"/>
            <a:pathLst>
              <a:path w="4788534" h="1873250">
                <a:moveTo>
                  <a:pt x="0" y="0"/>
                </a:moveTo>
                <a:lnTo>
                  <a:pt x="0" y="1872995"/>
                </a:lnTo>
                <a:lnTo>
                  <a:pt x="4788407" y="1872995"/>
                </a:lnTo>
                <a:lnTo>
                  <a:pt x="4788407" y="0"/>
                </a:lnTo>
                <a:lnTo>
                  <a:pt x="0" y="0"/>
                </a:lnTo>
                <a:close/>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95" name="object 7"/>
          <p:cNvSpPr/>
          <p:nvPr/>
        </p:nvSpPr>
        <p:spPr>
          <a:xfrm>
            <a:off x="2593434" y="4514751"/>
            <a:ext cx="2767092" cy="838924"/>
          </a:xfrm>
          <a:custGeom>
            <a:avLst/>
            <a:gdLst/>
            <a:ahLst/>
            <a:cxnLst/>
            <a:rect l="l" t="t" r="r" b="b"/>
            <a:pathLst>
              <a:path w="3235959" h="981075">
                <a:moveTo>
                  <a:pt x="0" y="0"/>
                </a:moveTo>
                <a:lnTo>
                  <a:pt x="0" y="980694"/>
                </a:lnTo>
                <a:lnTo>
                  <a:pt x="3235452" y="980694"/>
                </a:lnTo>
                <a:lnTo>
                  <a:pt x="3235452" y="0"/>
                </a:lnTo>
                <a:lnTo>
                  <a:pt x="0" y="0"/>
                </a:lnTo>
                <a:close/>
              </a:path>
            </a:pathLst>
          </a:custGeom>
          <a:solidFill>
            <a:srgbClr val="C0C0C0"/>
          </a:solidFill>
        </p:spPr>
        <p:txBody>
          <a:bodyPr wrap="square" lIns="0" tIns="0" rIns="0" bIns="0" rtlCol="0"/>
          <a:lstStyle/>
          <a:p>
            <a:pPr>
              <a:defRPr/>
            </a:pPr>
            <a:endParaRPr sz="1539">
              <a:solidFill>
                <a:prstClr val="black"/>
              </a:solidFill>
            </a:endParaRPr>
          </a:p>
        </p:txBody>
      </p:sp>
      <p:sp>
        <p:nvSpPr>
          <p:cNvPr id="96" name="object 8"/>
          <p:cNvSpPr/>
          <p:nvPr/>
        </p:nvSpPr>
        <p:spPr>
          <a:xfrm>
            <a:off x="5259746" y="5253004"/>
            <a:ext cx="100454" cy="0"/>
          </a:xfrm>
          <a:custGeom>
            <a:avLst/>
            <a:gdLst/>
            <a:ahLst/>
            <a:cxnLst/>
            <a:rect l="l" t="t" r="r" b="b"/>
            <a:pathLst>
              <a:path w="117475">
                <a:moveTo>
                  <a:pt x="0" y="0"/>
                </a:moveTo>
                <a:lnTo>
                  <a:pt x="117347"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97" name="object 9"/>
          <p:cNvSpPr/>
          <p:nvPr/>
        </p:nvSpPr>
        <p:spPr>
          <a:xfrm>
            <a:off x="4668752" y="5253004"/>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98" name="object 10"/>
          <p:cNvSpPr/>
          <p:nvPr/>
        </p:nvSpPr>
        <p:spPr>
          <a:xfrm>
            <a:off x="4333835" y="5253004"/>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99" name="object 11"/>
          <p:cNvSpPr/>
          <p:nvPr/>
        </p:nvSpPr>
        <p:spPr>
          <a:xfrm>
            <a:off x="3876418" y="5253004"/>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00" name="object 12"/>
          <p:cNvSpPr/>
          <p:nvPr/>
        </p:nvSpPr>
        <p:spPr>
          <a:xfrm>
            <a:off x="3285424" y="5253004"/>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01" name="object 13"/>
          <p:cNvSpPr/>
          <p:nvPr/>
        </p:nvSpPr>
        <p:spPr>
          <a:xfrm>
            <a:off x="2950507" y="5253004"/>
            <a:ext cx="201450" cy="0"/>
          </a:xfrm>
          <a:custGeom>
            <a:avLst/>
            <a:gdLst/>
            <a:ahLst/>
            <a:cxnLst/>
            <a:rect l="l" t="t" r="r" b="b"/>
            <a:pathLst>
              <a:path w="235585">
                <a:moveTo>
                  <a:pt x="0" y="0"/>
                </a:moveTo>
                <a:lnTo>
                  <a:pt x="23545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02" name="object 14"/>
          <p:cNvSpPr/>
          <p:nvPr/>
        </p:nvSpPr>
        <p:spPr>
          <a:xfrm>
            <a:off x="2593433" y="5253004"/>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03" name="object 15"/>
          <p:cNvSpPr/>
          <p:nvPr/>
        </p:nvSpPr>
        <p:spPr>
          <a:xfrm>
            <a:off x="5137247" y="5143535"/>
            <a:ext cx="223170" cy="0"/>
          </a:xfrm>
          <a:custGeom>
            <a:avLst/>
            <a:gdLst/>
            <a:ahLst/>
            <a:cxnLst/>
            <a:rect l="l" t="t" r="r" b="b"/>
            <a:pathLst>
              <a:path w="260984">
                <a:moveTo>
                  <a:pt x="0" y="0"/>
                </a:moveTo>
                <a:lnTo>
                  <a:pt x="260603"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04" name="object 16"/>
          <p:cNvSpPr/>
          <p:nvPr/>
        </p:nvSpPr>
        <p:spPr>
          <a:xfrm>
            <a:off x="4668752" y="514353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05" name="object 17"/>
          <p:cNvSpPr/>
          <p:nvPr/>
        </p:nvSpPr>
        <p:spPr>
          <a:xfrm>
            <a:off x="4333835" y="5143535"/>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06" name="object 18"/>
          <p:cNvSpPr/>
          <p:nvPr/>
        </p:nvSpPr>
        <p:spPr>
          <a:xfrm>
            <a:off x="3753918" y="514353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07" name="object 19"/>
          <p:cNvSpPr/>
          <p:nvPr/>
        </p:nvSpPr>
        <p:spPr>
          <a:xfrm>
            <a:off x="3285424" y="514353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08" name="object 20"/>
          <p:cNvSpPr/>
          <p:nvPr/>
        </p:nvSpPr>
        <p:spPr>
          <a:xfrm>
            <a:off x="2950507" y="5143535"/>
            <a:ext cx="201450" cy="0"/>
          </a:xfrm>
          <a:custGeom>
            <a:avLst/>
            <a:gdLst/>
            <a:ahLst/>
            <a:cxnLst/>
            <a:rect l="l" t="t" r="r" b="b"/>
            <a:pathLst>
              <a:path w="235585">
                <a:moveTo>
                  <a:pt x="0" y="0"/>
                </a:moveTo>
                <a:lnTo>
                  <a:pt x="23545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09" name="object 21"/>
          <p:cNvSpPr/>
          <p:nvPr/>
        </p:nvSpPr>
        <p:spPr>
          <a:xfrm>
            <a:off x="2593433" y="5143535"/>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10" name="object 22"/>
          <p:cNvSpPr/>
          <p:nvPr/>
        </p:nvSpPr>
        <p:spPr>
          <a:xfrm>
            <a:off x="5137247" y="5043190"/>
            <a:ext cx="223170" cy="0"/>
          </a:xfrm>
          <a:custGeom>
            <a:avLst/>
            <a:gdLst/>
            <a:ahLst/>
            <a:cxnLst/>
            <a:rect l="l" t="t" r="r" b="b"/>
            <a:pathLst>
              <a:path w="260984">
                <a:moveTo>
                  <a:pt x="0" y="0"/>
                </a:moveTo>
                <a:lnTo>
                  <a:pt x="260603"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11" name="object 23"/>
          <p:cNvSpPr/>
          <p:nvPr/>
        </p:nvSpPr>
        <p:spPr>
          <a:xfrm>
            <a:off x="4668752" y="5043190"/>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12" name="object 24"/>
          <p:cNvSpPr/>
          <p:nvPr/>
        </p:nvSpPr>
        <p:spPr>
          <a:xfrm>
            <a:off x="4211335"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13" name="object 25"/>
          <p:cNvSpPr/>
          <p:nvPr/>
        </p:nvSpPr>
        <p:spPr>
          <a:xfrm>
            <a:off x="3753918"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14" name="object 26"/>
          <p:cNvSpPr/>
          <p:nvPr/>
        </p:nvSpPr>
        <p:spPr>
          <a:xfrm>
            <a:off x="3285424" y="5043190"/>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15" name="object 27"/>
          <p:cNvSpPr/>
          <p:nvPr/>
        </p:nvSpPr>
        <p:spPr>
          <a:xfrm>
            <a:off x="2828007"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16" name="object 28"/>
          <p:cNvSpPr/>
          <p:nvPr/>
        </p:nvSpPr>
        <p:spPr>
          <a:xfrm>
            <a:off x="2593433" y="5043190"/>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17" name="object 29"/>
          <p:cNvSpPr/>
          <p:nvPr/>
        </p:nvSpPr>
        <p:spPr>
          <a:xfrm>
            <a:off x="4668752" y="4934375"/>
            <a:ext cx="691773" cy="0"/>
          </a:xfrm>
          <a:custGeom>
            <a:avLst/>
            <a:gdLst/>
            <a:ahLst/>
            <a:cxnLst/>
            <a:rect l="l" t="t" r="r" b="b"/>
            <a:pathLst>
              <a:path w="808990">
                <a:moveTo>
                  <a:pt x="0" y="0"/>
                </a:moveTo>
                <a:lnTo>
                  <a:pt x="808481"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18" name="object 30"/>
          <p:cNvSpPr/>
          <p:nvPr/>
        </p:nvSpPr>
        <p:spPr>
          <a:xfrm>
            <a:off x="4211335"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19" name="object 31"/>
          <p:cNvSpPr/>
          <p:nvPr/>
        </p:nvSpPr>
        <p:spPr>
          <a:xfrm>
            <a:off x="3753918"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20" name="object 32"/>
          <p:cNvSpPr/>
          <p:nvPr/>
        </p:nvSpPr>
        <p:spPr>
          <a:xfrm>
            <a:off x="3285424" y="493437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21" name="object 33"/>
          <p:cNvSpPr/>
          <p:nvPr/>
        </p:nvSpPr>
        <p:spPr>
          <a:xfrm>
            <a:off x="2828007"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22" name="object 34"/>
          <p:cNvSpPr/>
          <p:nvPr/>
        </p:nvSpPr>
        <p:spPr>
          <a:xfrm>
            <a:off x="2593433" y="4934375"/>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23" name="object 35"/>
          <p:cNvSpPr/>
          <p:nvPr/>
        </p:nvSpPr>
        <p:spPr>
          <a:xfrm>
            <a:off x="4668752" y="4833378"/>
            <a:ext cx="691773" cy="0"/>
          </a:xfrm>
          <a:custGeom>
            <a:avLst/>
            <a:gdLst/>
            <a:ahLst/>
            <a:cxnLst/>
            <a:rect l="l" t="t" r="r" b="b"/>
            <a:pathLst>
              <a:path w="808990">
                <a:moveTo>
                  <a:pt x="0" y="0"/>
                </a:moveTo>
                <a:lnTo>
                  <a:pt x="808481"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24" name="object 36"/>
          <p:cNvSpPr/>
          <p:nvPr/>
        </p:nvSpPr>
        <p:spPr>
          <a:xfrm>
            <a:off x="4211335"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25" name="object 37"/>
          <p:cNvSpPr/>
          <p:nvPr/>
        </p:nvSpPr>
        <p:spPr>
          <a:xfrm>
            <a:off x="3753918"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26" name="object 38"/>
          <p:cNvSpPr/>
          <p:nvPr/>
        </p:nvSpPr>
        <p:spPr>
          <a:xfrm>
            <a:off x="3285424" y="4833378"/>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27" name="object 39"/>
          <p:cNvSpPr/>
          <p:nvPr/>
        </p:nvSpPr>
        <p:spPr>
          <a:xfrm>
            <a:off x="2828007"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28" name="object 40"/>
          <p:cNvSpPr/>
          <p:nvPr/>
        </p:nvSpPr>
        <p:spPr>
          <a:xfrm>
            <a:off x="2593433" y="4833378"/>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29" name="object 41"/>
          <p:cNvSpPr/>
          <p:nvPr/>
        </p:nvSpPr>
        <p:spPr>
          <a:xfrm>
            <a:off x="4211335" y="4724562"/>
            <a:ext cx="1148973" cy="0"/>
          </a:xfrm>
          <a:custGeom>
            <a:avLst/>
            <a:gdLst/>
            <a:ahLst/>
            <a:cxnLst/>
            <a:rect l="l" t="t" r="r" b="b"/>
            <a:pathLst>
              <a:path w="1343659">
                <a:moveTo>
                  <a:pt x="0" y="0"/>
                </a:moveTo>
                <a:lnTo>
                  <a:pt x="1343405"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30" name="object 42"/>
          <p:cNvSpPr/>
          <p:nvPr/>
        </p:nvSpPr>
        <p:spPr>
          <a:xfrm>
            <a:off x="3753918" y="4724562"/>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31" name="object 43"/>
          <p:cNvSpPr/>
          <p:nvPr/>
        </p:nvSpPr>
        <p:spPr>
          <a:xfrm>
            <a:off x="2828007" y="4724562"/>
            <a:ext cx="792770" cy="0"/>
          </a:xfrm>
          <a:custGeom>
            <a:avLst/>
            <a:gdLst/>
            <a:ahLst/>
            <a:cxnLst/>
            <a:rect l="l" t="t" r="r" b="b"/>
            <a:pathLst>
              <a:path w="927100">
                <a:moveTo>
                  <a:pt x="0" y="0"/>
                </a:moveTo>
                <a:lnTo>
                  <a:pt x="926592"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32" name="object 44"/>
          <p:cNvSpPr/>
          <p:nvPr/>
        </p:nvSpPr>
        <p:spPr>
          <a:xfrm>
            <a:off x="2593433" y="4724562"/>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33" name="object 45"/>
          <p:cNvSpPr/>
          <p:nvPr/>
        </p:nvSpPr>
        <p:spPr>
          <a:xfrm>
            <a:off x="2593433" y="4623566"/>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34" name="object 46"/>
          <p:cNvSpPr/>
          <p:nvPr/>
        </p:nvSpPr>
        <p:spPr>
          <a:xfrm>
            <a:off x="2593433" y="4514750"/>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35" name="object 47"/>
          <p:cNvSpPr/>
          <p:nvPr/>
        </p:nvSpPr>
        <p:spPr>
          <a:xfrm>
            <a:off x="2593435" y="4514747"/>
            <a:ext cx="2767092" cy="0"/>
          </a:xfrm>
          <a:custGeom>
            <a:avLst/>
            <a:gdLst/>
            <a:ahLst/>
            <a:cxnLst/>
            <a:rect l="l" t="t" r="r" b="b"/>
            <a:pathLst>
              <a:path w="3235959">
                <a:moveTo>
                  <a:pt x="0" y="0"/>
                </a:moveTo>
                <a:lnTo>
                  <a:pt x="3235461" y="0"/>
                </a:lnTo>
              </a:path>
            </a:pathLst>
          </a:custGeom>
          <a:ln w="9807">
            <a:solidFill>
              <a:srgbClr val="7F7F7F"/>
            </a:solidFill>
          </a:ln>
        </p:spPr>
        <p:txBody>
          <a:bodyPr wrap="square" lIns="0" tIns="0" rIns="0" bIns="0" rtlCol="0"/>
          <a:lstStyle/>
          <a:p>
            <a:pPr>
              <a:defRPr/>
            </a:pPr>
            <a:endParaRPr sz="1539">
              <a:solidFill>
                <a:prstClr val="black"/>
              </a:solidFill>
            </a:endParaRPr>
          </a:p>
        </p:txBody>
      </p:sp>
      <p:sp>
        <p:nvSpPr>
          <p:cNvPr id="136" name="object 48"/>
          <p:cNvSpPr/>
          <p:nvPr/>
        </p:nvSpPr>
        <p:spPr>
          <a:xfrm>
            <a:off x="5360101" y="4514748"/>
            <a:ext cx="0" cy="838924"/>
          </a:xfrm>
          <a:custGeom>
            <a:avLst/>
            <a:gdLst/>
            <a:ahLst/>
            <a:cxnLst/>
            <a:rect l="l" t="t" r="r" b="b"/>
            <a:pathLst>
              <a:path h="981075">
                <a:moveTo>
                  <a:pt x="0" y="0"/>
                </a:moveTo>
                <a:lnTo>
                  <a:pt x="0" y="980689"/>
                </a:lnTo>
              </a:path>
            </a:pathLst>
          </a:custGeom>
          <a:ln w="13043">
            <a:solidFill>
              <a:srgbClr val="7F7F7F"/>
            </a:solidFill>
          </a:ln>
        </p:spPr>
        <p:txBody>
          <a:bodyPr wrap="square" lIns="0" tIns="0" rIns="0" bIns="0" rtlCol="0"/>
          <a:lstStyle/>
          <a:p>
            <a:pPr>
              <a:defRPr/>
            </a:pPr>
            <a:endParaRPr sz="1539">
              <a:solidFill>
                <a:prstClr val="black"/>
              </a:solidFill>
            </a:endParaRPr>
          </a:p>
        </p:txBody>
      </p:sp>
      <p:sp>
        <p:nvSpPr>
          <p:cNvPr id="137" name="object 49"/>
          <p:cNvSpPr/>
          <p:nvPr/>
        </p:nvSpPr>
        <p:spPr>
          <a:xfrm>
            <a:off x="2593435" y="5353341"/>
            <a:ext cx="2767092" cy="0"/>
          </a:xfrm>
          <a:custGeom>
            <a:avLst/>
            <a:gdLst/>
            <a:ahLst/>
            <a:cxnLst/>
            <a:rect l="l" t="t" r="r" b="b"/>
            <a:pathLst>
              <a:path w="3235959">
                <a:moveTo>
                  <a:pt x="3235461" y="0"/>
                </a:moveTo>
                <a:lnTo>
                  <a:pt x="0" y="0"/>
                </a:lnTo>
              </a:path>
            </a:pathLst>
          </a:custGeom>
          <a:ln w="9807">
            <a:solidFill>
              <a:srgbClr val="7F7F7F"/>
            </a:solidFill>
          </a:ln>
        </p:spPr>
        <p:txBody>
          <a:bodyPr wrap="square" lIns="0" tIns="0" rIns="0" bIns="0" rtlCol="0"/>
          <a:lstStyle/>
          <a:p>
            <a:pPr>
              <a:defRPr/>
            </a:pPr>
            <a:endParaRPr sz="1539">
              <a:solidFill>
                <a:prstClr val="black"/>
              </a:solidFill>
            </a:endParaRPr>
          </a:p>
        </p:txBody>
      </p:sp>
      <p:sp>
        <p:nvSpPr>
          <p:cNvPr id="138" name="object 50"/>
          <p:cNvSpPr/>
          <p:nvPr/>
        </p:nvSpPr>
        <p:spPr>
          <a:xfrm>
            <a:off x="2593435" y="4514748"/>
            <a:ext cx="0" cy="838924"/>
          </a:xfrm>
          <a:custGeom>
            <a:avLst/>
            <a:gdLst/>
            <a:ahLst/>
            <a:cxnLst/>
            <a:rect l="l" t="t" r="r" b="b"/>
            <a:pathLst>
              <a:path h="981075">
                <a:moveTo>
                  <a:pt x="0" y="980689"/>
                </a:moveTo>
                <a:lnTo>
                  <a:pt x="0" y="0"/>
                </a:lnTo>
              </a:path>
            </a:pathLst>
          </a:custGeom>
          <a:ln w="13043">
            <a:solidFill>
              <a:srgbClr val="7F7F7F"/>
            </a:solidFill>
          </a:ln>
        </p:spPr>
        <p:txBody>
          <a:bodyPr wrap="square" lIns="0" tIns="0" rIns="0" bIns="0" rtlCol="0"/>
          <a:lstStyle/>
          <a:p>
            <a:pPr>
              <a:defRPr/>
            </a:pPr>
            <a:endParaRPr sz="1539">
              <a:solidFill>
                <a:prstClr val="black"/>
              </a:solidFill>
            </a:endParaRPr>
          </a:p>
        </p:txBody>
      </p:sp>
      <p:sp>
        <p:nvSpPr>
          <p:cNvPr id="139" name="object 51"/>
          <p:cNvSpPr/>
          <p:nvPr/>
        </p:nvSpPr>
        <p:spPr>
          <a:xfrm>
            <a:off x="2694430" y="4623567"/>
            <a:ext cx="133576" cy="729782"/>
          </a:xfrm>
          <a:custGeom>
            <a:avLst/>
            <a:gdLst/>
            <a:ahLst/>
            <a:cxnLst/>
            <a:rect l="l" t="t" r="r" b="b"/>
            <a:pathLst>
              <a:path w="156210" h="853439">
                <a:moveTo>
                  <a:pt x="0" y="0"/>
                </a:moveTo>
                <a:lnTo>
                  <a:pt x="0" y="853440"/>
                </a:lnTo>
                <a:lnTo>
                  <a:pt x="156210" y="853440"/>
                </a:lnTo>
                <a:lnTo>
                  <a:pt x="156210" y="0"/>
                </a:lnTo>
                <a:lnTo>
                  <a:pt x="0" y="0"/>
                </a:lnTo>
                <a:close/>
              </a:path>
            </a:pathLst>
          </a:custGeom>
          <a:solidFill>
            <a:srgbClr val="993265"/>
          </a:solidFill>
        </p:spPr>
        <p:txBody>
          <a:bodyPr wrap="square" lIns="0" tIns="0" rIns="0" bIns="0" rtlCol="0"/>
          <a:lstStyle/>
          <a:p>
            <a:pPr>
              <a:defRPr/>
            </a:pPr>
            <a:endParaRPr sz="1539">
              <a:solidFill>
                <a:prstClr val="black"/>
              </a:solidFill>
            </a:endParaRPr>
          </a:p>
        </p:txBody>
      </p:sp>
      <p:sp>
        <p:nvSpPr>
          <p:cNvPr id="140" name="object 52"/>
          <p:cNvSpPr/>
          <p:nvPr/>
        </p:nvSpPr>
        <p:spPr>
          <a:xfrm>
            <a:off x="2694428" y="4623558"/>
            <a:ext cx="133576" cy="729782"/>
          </a:xfrm>
          <a:custGeom>
            <a:avLst/>
            <a:gdLst/>
            <a:ahLst/>
            <a:cxnLst/>
            <a:rect l="l" t="t" r="r" b="b"/>
            <a:pathLst>
              <a:path w="156210" h="853439">
                <a:moveTo>
                  <a:pt x="0" y="0"/>
                </a:moveTo>
                <a:lnTo>
                  <a:pt x="156215" y="0"/>
                </a:lnTo>
                <a:lnTo>
                  <a:pt x="156215" y="853439"/>
                </a:lnTo>
                <a:lnTo>
                  <a:pt x="0" y="853439"/>
                </a:lnTo>
                <a:lnTo>
                  <a:pt x="0" y="0"/>
                </a:lnTo>
                <a:close/>
              </a:path>
            </a:pathLst>
          </a:custGeom>
          <a:ln w="12938">
            <a:solidFill>
              <a:srgbClr val="000000"/>
            </a:solidFill>
          </a:ln>
        </p:spPr>
        <p:txBody>
          <a:bodyPr wrap="square" lIns="0" tIns="0" rIns="0" bIns="0" rtlCol="0"/>
          <a:lstStyle/>
          <a:p>
            <a:pPr>
              <a:defRPr/>
            </a:pPr>
            <a:endParaRPr sz="1539">
              <a:solidFill>
                <a:prstClr val="black"/>
              </a:solidFill>
            </a:endParaRPr>
          </a:p>
        </p:txBody>
      </p:sp>
      <p:sp>
        <p:nvSpPr>
          <p:cNvPr id="141" name="object 53"/>
          <p:cNvSpPr/>
          <p:nvPr/>
        </p:nvSpPr>
        <p:spPr>
          <a:xfrm>
            <a:off x="3151848" y="4800148"/>
            <a:ext cx="133576" cy="553310"/>
          </a:xfrm>
          <a:custGeom>
            <a:avLst/>
            <a:gdLst/>
            <a:ahLst/>
            <a:cxnLst/>
            <a:rect l="l" t="t" r="r" b="b"/>
            <a:pathLst>
              <a:path w="156210" h="647064">
                <a:moveTo>
                  <a:pt x="0" y="0"/>
                </a:moveTo>
                <a:lnTo>
                  <a:pt x="0" y="646938"/>
                </a:lnTo>
                <a:lnTo>
                  <a:pt x="156210" y="646938"/>
                </a:lnTo>
                <a:lnTo>
                  <a:pt x="156210" y="0"/>
                </a:lnTo>
                <a:lnTo>
                  <a:pt x="0" y="0"/>
                </a:lnTo>
                <a:close/>
              </a:path>
            </a:pathLst>
          </a:custGeom>
          <a:solidFill>
            <a:srgbClr val="993265"/>
          </a:solidFill>
        </p:spPr>
        <p:txBody>
          <a:bodyPr wrap="square" lIns="0" tIns="0" rIns="0" bIns="0" rtlCol="0"/>
          <a:lstStyle/>
          <a:p>
            <a:pPr>
              <a:defRPr/>
            </a:pPr>
            <a:endParaRPr sz="1539">
              <a:solidFill>
                <a:prstClr val="black"/>
              </a:solidFill>
            </a:endParaRPr>
          </a:p>
        </p:txBody>
      </p:sp>
      <p:sp>
        <p:nvSpPr>
          <p:cNvPr id="142" name="object 54"/>
          <p:cNvSpPr/>
          <p:nvPr/>
        </p:nvSpPr>
        <p:spPr>
          <a:xfrm>
            <a:off x="3151851" y="4800139"/>
            <a:ext cx="133576" cy="553310"/>
          </a:xfrm>
          <a:custGeom>
            <a:avLst/>
            <a:gdLst/>
            <a:ahLst/>
            <a:cxnLst/>
            <a:rect l="l" t="t" r="r" b="b"/>
            <a:pathLst>
              <a:path w="156210" h="647064">
                <a:moveTo>
                  <a:pt x="0" y="0"/>
                </a:moveTo>
                <a:lnTo>
                  <a:pt x="156197" y="0"/>
                </a:lnTo>
                <a:lnTo>
                  <a:pt x="156197" y="646937"/>
                </a:lnTo>
                <a:lnTo>
                  <a:pt x="0" y="646937"/>
                </a:lnTo>
                <a:lnTo>
                  <a:pt x="0" y="0"/>
                </a:lnTo>
                <a:close/>
              </a:path>
            </a:pathLst>
          </a:custGeom>
          <a:ln w="12864">
            <a:solidFill>
              <a:srgbClr val="000000"/>
            </a:solidFill>
          </a:ln>
        </p:spPr>
        <p:txBody>
          <a:bodyPr wrap="square" lIns="0" tIns="0" rIns="0" bIns="0" rtlCol="0"/>
          <a:lstStyle/>
          <a:p>
            <a:pPr>
              <a:defRPr/>
            </a:pPr>
            <a:endParaRPr sz="1539">
              <a:solidFill>
                <a:prstClr val="black"/>
              </a:solidFill>
            </a:endParaRPr>
          </a:p>
        </p:txBody>
      </p:sp>
      <p:sp>
        <p:nvSpPr>
          <p:cNvPr id="143" name="object 55"/>
          <p:cNvSpPr/>
          <p:nvPr/>
        </p:nvSpPr>
        <p:spPr>
          <a:xfrm>
            <a:off x="3620342" y="4665920"/>
            <a:ext cx="133576" cy="687429"/>
          </a:xfrm>
          <a:custGeom>
            <a:avLst/>
            <a:gdLst/>
            <a:ahLst/>
            <a:cxnLst/>
            <a:rect l="l" t="t" r="r" b="b"/>
            <a:pathLst>
              <a:path w="156209" h="803910">
                <a:moveTo>
                  <a:pt x="0" y="0"/>
                </a:moveTo>
                <a:lnTo>
                  <a:pt x="0" y="803910"/>
                </a:lnTo>
                <a:lnTo>
                  <a:pt x="156210" y="803910"/>
                </a:lnTo>
                <a:lnTo>
                  <a:pt x="156210" y="0"/>
                </a:lnTo>
                <a:lnTo>
                  <a:pt x="0" y="0"/>
                </a:lnTo>
                <a:close/>
              </a:path>
            </a:pathLst>
          </a:custGeom>
          <a:solidFill>
            <a:srgbClr val="993265"/>
          </a:solidFill>
        </p:spPr>
        <p:txBody>
          <a:bodyPr wrap="square" lIns="0" tIns="0" rIns="0" bIns="0" rtlCol="0"/>
          <a:lstStyle/>
          <a:p>
            <a:pPr>
              <a:defRPr/>
            </a:pPr>
            <a:endParaRPr sz="1539">
              <a:solidFill>
                <a:prstClr val="black"/>
              </a:solidFill>
            </a:endParaRPr>
          </a:p>
        </p:txBody>
      </p:sp>
      <p:sp>
        <p:nvSpPr>
          <p:cNvPr id="144" name="object 56"/>
          <p:cNvSpPr/>
          <p:nvPr/>
        </p:nvSpPr>
        <p:spPr>
          <a:xfrm>
            <a:off x="3620343" y="4665910"/>
            <a:ext cx="133576" cy="687429"/>
          </a:xfrm>
          <a:custGeom>
            <a:avLst/>
            <a:gdLst/>
            <a:ahLst/>
            <a:cxnLst/>
            <a:rect l="l" t="t" r="r" b="b"/>
            <a:pathLst>
              <a:path w="156209" h="803910">
                <a:moveTo>
                  <a:pt x="0" y="0"/>
                </a:moveTo>
                <a:lnTo>
                  <a:pt x="156197" y="0"/>
                </a:lnTo>
                <a:lnTo>
                  <a:pt x="156197" y="803910"/>
                </a:lnTo>
                <a:lnTo>
                  <a:pt x="0" y="803910"/>
                </a:lnTo>
                <a:lnTo>
                  <a:pt x="0" y="0"/>
                </a:lnTo>
                <a:close/>
              </a:path>
            </a:pathLst>
          </a:custGeom>
          <a:ln w="12925">
            <a:solidFill>
              <a:srgbClr val="000000"/>
            </a:solidFill>
          </a:ln>
        </p:spPr>
        <p:txBody>
          <a:bodyPr wrap="square" lIns="0" tIns="0" rIns="0" bIns="0" rtlCol="0"/>
          <a:lstStyle/>
          <a:p>
            <a:pPr>
              <a:defRPr/>
            </a:pPr>
            <a:endParaRPr sz="1539">
              <a:solidFill>
                <a:prstClr val="black"/>
              </a:solidFill>
            </a:endParaRPr>
          </a:p>
        </p:txBody>
      </p:sp>
      <p:sp>
        <p:nvSpPr>
          <p:cNvPr id="145" name="object 57"/>
          <p:cNvSpPr/>
          <p:nvPr/>
        </p:nvSpPr>
        <p:spPr>
          <a:xfrm>
            <a:off x="4077759" y="4716092"/>
            <a:ext cx="133576" cy="637474"/>
          </a:xfrm>
          <a:custGeom>
            <a:avLst/>
            <a:gdLst/>
            <a:ahLst/>
            <a:cxnLst/>
            <a:rect l="l" t="t" r="r" b="b"/>
            <a:pathLst>
              <a:path w="156209" h="745489">
                <a:moveTo>
                  <a:pt x="0" y="0"/>
                </a:moveTo>
                <a:lnTo>
                  <a:pt x="0" y="745236"/>
                </a:lnTo>
                <a:lnTo>
                  <a:pt x="156210" y="745236"/>
                </a:lnTo>
                <a:lnTo>
                  <a:pt x="156210" y="0"/>
                </a:lnTo>
                <a:lnTo>
                  <a:pt x="0" y="0"/>
                </a:lnTo>
                <a:close/>
              </a:path>
            </a:pathLst>
          </a:custGeom>
          <a:solidFill>
            <a:srgbClr val="993265"/>
          </a:solidFill>
        </p:spPr>
        <p:txBody>
          <a:bodyPr wrap="square" lIns="0" tIns="0" rIns="0" bIns="0" rtlCol="0"/>
          <a:lstStyle/>
          <a:p>
            <a:pPr>
              <a:defRPr/>
            </a:pPr>
            <a:endParaRPr sz="1539">
              <a:solidFill>
                <a:prstClr val="black"/>
              </a:solidFill>
            </a:endParaRPr>
          </a:p>
        </p:txBody>
      </p:sp>
      <p:sp>
        <p:nvSpPr>
          <p:cNvPr id="146" name="object 58"/>
          <p:cNvSpPr/>
          <p:nvPr/>
        </p:nvSpPr>
        <p:spPr>
          <a:xfrm>
            <a:off x="4077752" y="4716082"/>
            <a:ext cx="133576" cy="637474"/>
          </a:xfrm>
          <a:custGeom>
            <a:avLst/>
            <a:gdLst/>
            <a:ahLst/>
            <a:cxnLst/>
            <a:rect l="l" t="t" r="r" b="b"/>
            <a:pathLst>
              <a:path w="156209" h="745489">
                <a:moveTo>
                  <a:pt x="0" y="0"/>
                </a:moveTo>
                <a:lnTo>
                  <a:pt x="156215" y="0"/>
                </a:lnTo>
                <a:lnTo>
                  <a:pt x="156215" y="745237"/>
                </a:lnTo>
                <a:lnTo>
                  <a:pt x="0" y="745237"/>
                </a:lnTo>
                <a:lnTo>
                  <a:pt x="0" y="0"/>
                </a:lnTo>
                <a:close/>
              </a:path>
            </a:pathLst>
          </a:custGeom>
          <a:ln w="12906">
            <a:solidFill>
              <a:srgbClr val="000000"/>
            </a:solidFill>
          </a:ln>
        </p:spPr>
        <p:txBody>
          <a:bodyPr wrap="square" lIns="0" tIns="0" rIns="0" bIns="0" rtlCol="0"/>
          <a:lstStyle/>
          <a:p>
            <a:pPr>
              <a:defRPr/>
            </a:pPr>
            <a:endParaRPr sz="1539">
              <a:solidFill>
                <a:prstClr val="black"/>
              </a:solidFill>
            </a:endParaRPr>
          </a:p>
        </p:txBody>
      </p:sp>
      <p:sp>
        <p:nvSpPr>
          <p:cNvPr id="147" name="object 59"/>
          <p:cNvSpPr/>
          <p:nvPr/>
        </p:nvSpPr>
        <p:spPr>
          <a:xfrm>
            <a:off x="4535176" y="4724562"/>
            <a:ext cx="133576" cy="628786"/>
          </a:xfrm>
          <a:custGeom>
            <a:avLst/>
            <a:gdLst/>
            <a:ahLst/>
            <a:cxnLst/>
            <a:rect l="l" t="t" r="r" b="b"/>
            <a:pathLst>
              <a:path w="156209" h="735329">
                <a:moveTo>
                  <a:pt x="0" y="0"/>
                </a:moveTo>
                <a:lnTo>
                  <a:pt x="0" y="735330"/>
                </a:lnTo>
                <a:lnTo>
                  <a:pt x="156210" y="735330"/>
                </a:lnTo>
                <a:lnTo>
                  <a:pt x="156210" y="0"/>
                </a:lnTo>
                <a:lnTo>
                  <a:pt x="0" y="0"/>
                </a:lnTo>
                <a:close/>
              </a:path>
            </a:pathLst>
          </a:custGeom>
          <a:solidFill>
            <a:srgbClr val="993265"/>
          </a:solidFill>
        </p:spPr>
        <p:txBody>
          <a:bodyPr wrap="square" lIns="0" tIns="0" rIns="0" bIns="0" rtlCol="0"/>
          <a:lstStyle/>
          <a:p>
            <a:pPr>
              <a:defRPr/>
            </a:pPr>
            <a:endParaRPr sz="1539">
              <a:solidFill>
                <a:prstClr val="black"/>
              </a:solidFill>
            </a:endParaRPr>
          </a:p>
        </p:txBody>
      </p:sp>
      <p:sp>
        <p:nvSpPr>
          <p:cNvPr id="148" name="object 60"/>
          <p:cNvSpPr/>
          <p:nvPr/>
        </p:nvSpPr>
        <p:spPr>
          <a:xfrm>
            <a:off x="4535175" y="4724562"/>
            <a:ext cx="133576" cy="628786"/>
          </a:xfrm>
          <a:custGeom>
            <a:avLst/>
            <a:gdLst/>
            <a:ahLst/>
            <a:cxnLst/>
            <a:rect l="l" t="t" r="r" b="b"/>
            <a:pathLst>
              <a:path w="156209" h="735329">
                <a:moveTo>
                  <a:pt x="0" y="0"/>
                </a:moveTo>
                <a:lnTo>
                  <a:pt x="156197" y="0"/>
                </a:lnTo>
                <a:lnTo>
                  <a:pt x="156197" y="735320"/>
                </a:lnTo>
                <a:lnTo>
                  <a:pt x="0" y="735320"/>
                </a:lnTo>
                <a:lnTo>
                  <a:pt x="0" y="0"/>
                </a:lnTo>
                <a:close/>
              </a:path>
            </a:pathLst>
          </a:custGeom>
          <a:ln w="12903">
            <a:solidFill>
              <a:srgbClr val="000000"/>
            </a:solidFill>
          </a:ln>
        </p:spPr>
        <p:txBody>
          <a:bodyPr wrap="square" lIns="0" tIns="0" rIns="0" bIns="0" rtlCol="0"/>
          <a:lstStyle/>
          <a:p>
            <a:pPr>
              <a:defRPr/>
            </a:pPr>
            <a:endParaRPr sz="1539">
              <a:solidFill>
                <a:prstClr val="black"/>
              </a:solidFill>
            </a:endParaRPr>
          </a:p>
        </p:txBody>
      </p:sp>
      <p:sp>
        <p:nvSpPr>
          <p:cNvPr id="149" name="object 61"/>
          <p:cNvSpPr/>
          <p:nvPr/>
        </p:nvSpPr>
        <p:spPr>
          <a:xfrm>
            <a:off x="5003671" y="4934376"/>
            <a:ext cx="133576" cy="419190"/>
          </a:xfrm>
          <a:custGeom>
            <a:avLst/>
            <a:gdLst/>
            <a:ahLst/>
            <a:cxnLst/>
            <a:rect l="l" t="t" r="r" b="b"/>
            <a:pathLst>
              <a:path w="156209" h="490220">
                <a:moveTo>
                  <a:pt x="0" y="0"/>
                </a:moveTo>
                <a:lnTo>
                  <a:pt x="0" y="489966"/>
                </a:lnTo>
                <a:lnTo>
                  <a:pt x="156210" y="489966"/>
                </a:lnTo>
                <a:lnTo>
                  <a:pt x="156210" y="0"/>
                </a:lnTo>
                <a:lnTo>
                  <a:pt x="0" y="0"/>
                </a:lnTo>
                <a:close/>
              </a:path>
            </a:pathLst>
          </a:custGeom>
          <a:solidFill>
            <a:srgbClr val="993265"/>
          </a:solidFill>
        </p:spPr>
        <p:txBody>
          <a:bodyPr wrap="square" lIns="0" tIns="0" rIns="0" bIns="0" rtlCol="0"/>
          <a:lstStyle/>
          <a:p>
            <a:pPr>
              <a:defRPr/>
            </a:pPr>
            <a:endParaRPr sz="1539">
              <a:solidFill>
                <a:prstClr val="black"/>
              </a:solidFill>
            </a:endParaRPr>
          </a:p>
        </p:txBody>
      </p:sp>
      <p:sp>
        <p:nvSpPr>
          <p:cNvPr id="150" name="object 62"/>
          <p:cNvSpPr/>
          <p:nvPr/>
        </p:nvSpPr>
        <p:spPr>
          <a:xfrm>
            <a:off x="5003667" y="4934367"/>
            <a:ext cx="133576" cy="419190"/>
          </a:xfrm>
          <a:custGeom>
            <a:avLst/>
            <a:gdLst/>
            <a:ahLst/>
            <a:cxnLst/>
            <a:rect l="l" t="t" r="r" b="b"/>
            <a:pathLst>
              <a:path w="156209" h="490220">
                <a:moveTo>
                  <a:pt x="0" y="0"/>
                </a:moveTo>
                <a:lnTo>
                  <a:pt x="156215" y="0"/>
                </a:lnTo>
                <a:lnTo>
                  <a:pt x="156215" y="489965"/>
                </a:lnTo>
                <a:lnTo>
                  <a:pt x="0" y="489965"/>
                </a:lnTo>
                <a:lnTo>
                  <a:pt x="0" y="0"/>
                </a:lnTo>
                <a:close/>
              </a:path>
            </a:pathLst>
          </a:custGeom>
          <a:ln w="12744">
            <a:solidFill>
              <a:srgbClr val="000000"/>
            </a:solidFill>
          </a:ln>
        </p:spPr>
        <p:txBody>
          <a:bodyPr wrap="square" lIns="0" tIns="0" rIns="0" bIns="0" rtlCol="0"/>
          <a:lstStyle/>
          <a:p>
            <a:pPr>
              <a:defRPr/>
            </a:pPr>
            <a:endParaRPr sz="1539">
              <a:solidFill>
                <a:prstClr val="black"/>
              </a:solidFill>
            </a:endParaRPr>
          </a:p>
        </p:txBody>
      </p:sp>
      <p:sp>
        <p:nvSpPr>
          <p:cNvPr id="151" name="object 63"/>
          <p:cNvSpPr/>
          <p:nvPr/>
        </p:nvSpPr>
        <p:spPr>
          <a:xfrm>
            <a:off x="2828007" y="5135066"/>
            <a:ext cx="122716" cy="218283"/>
          </a:xfrm>
          <a:custGeom>
            <a:avLst/>
            <a:gdLst/>
            <a:ahLst/>
            <a:cxnLst/>
            <a:rect l="l" t="t" r="r" b="b"/>
            <a:pathLst>
              <a:path w="143510" h="255270">
                <a:moveTo>
                  <a:pt x="0" y="0"/>
                </a:moveTo>
                <a:lnTo>
                  <a:pt x="0" y="255270"/>
                </a:lnTo>
                <a:lnTo>
                  <a:pt x="143256" y="255270"/>
                </a:lnTo>
                <a:lnTo>
                  <a:pt x="143256" y="0"/>
                </a:lnTo>
                <a:lnTo>
                  <a:pt x="0" y="0"/>
                </a:lnTo>
                <a:close/>
              </a:path>
            </a:pathLst>
          </a:custGeom>
          <a:solidFill>
            <a:srgbClr val="FFFFCC"/>
          </a:solidFill>
        </p:spPr>
        <p:txBody>
          <a:bodyPr wrap="square" lIns="0" tIns="0" rIns="0" bIns="0" rtlCol="0"/>
          <a:lstStyle/>
          <a:p>
            <a:pPr>
              <a:defRPr/>
            </a:pPr>
            <a:endParaRPr sz="1539">
              <a:solidFill>
                <a:prstClr val="black"/>
              </a:solidFill>
            </a:endParaRPr>
          </a:p>
        </p:txBody>
      </p:sp>
      <p:sp>
        <p:nvSpPr>
          <p:cNvPr id="152" name="object 64"/>
          <p:cNvSpPr/>
          <p:nvPr/>
        </p:nvSpPr>
        <p:spPr>
          <a:xfrm>
            <a:off x="2828009" y="5135055"/>
            <a:ext cx="122716" cy="218283"/>
          </a:xfrm>
          <a:custGeom>
            <a:avLst/>
            <a:gdLst/>
            <a:ahLst/>
            <a:cxnLst/>
            <a:rect l="l" t="t" r="r" b="b"/>
            <a:pathLst>
              <a:path w="143510" h="255270">
                <a:moveTo>
                  <a:pt x="0" y="0"/>
                </a:moveTo>
                <a:lnTo>
                  <a:pt x="143253" y="0"/>
                </a:lnTo>
                <a:lnTo>
                  <a:pt x="143253" y="255271"/>
                </a:lnTo>
                <a:lnTo>
                  <a:pt x="0" y="255271"/>
                </a:lnTo>
                <a:lnTo>
                  <a:pt x="0" y="0"/>
                </a:lnTo>
                <a:close/>
              </a:path>
            </a:pathLst>
          </a:custGeom>
          <a:ln w="12268">
            <a:solidFill>
              <a:srgbClr val="000000"/>
            </a:solidFill>
          </a:ln>
        </p:spPr>
        <p:txBody>
          <a:bodyPr wrap="square" lIns="0" tIns="0" rIns="0" bIns="0" rtlCol="0"/>
          <a:lstStyle/>
          <a:p>
            <a:pPr>
              <a:defRPr/>
            </a:pPr>
            <a:endParaRPr sz="1539">
              <a:solidFill>
                <a:prstClr val="black"/>
              </a:solidFill>
            </a:endParaRPr>
          </a:p>
        </p:txBody>
      </p:sp>
      <p:sp>
        <p:nvSpPr>
          <p:cNvPr id="153" name="object 65"/>
          <p:cNvSpPr/>
          <p:nvPr/>
        </p:nvSpPr>
        <p:spPr>
          <a:xfrm>
            <a:off x="3285424" y="5349113"/>
            <a:ext cx="133576" cy="0"/>
          </a:xfrm>
          <a:custGeom>
            <a:avLst/>
            <a:gdLst/>
            <a:ahLst/>
            <a:cxnLst/>
            <a:rect l="l" t="t" r="r" b="b"/>
            <a:pathLst>
              <a:path w="156210">
                <a:moveTo>
                  <a:pt x="0" y="0"/>
                </a:moveTo>
                <a:lnTo>
                  <a:pt x="156210" y="0"/>
                </a:lnTo>
              </a:path>
            </a:pathLst>
          </a:custGeom>
          <a:ln w="9906">
            <a:solidFill>
              <a:srgbClr val="FFFFCC"/>
            </a:solidFill>
          </a:ln>
        </p:spPr>
        <p:txBody>
          <a:bodyPr wrap="square" lIns="0" tIns="0" rIns="0" bIns="0" rtlCol="0"/>
          <a:lstStyle/>
          <a:p>
            <a:pPr>
              <a:defRPr/>
            </a:pPr>
            <a:endParaRPr sz="1539">
              <a:solidFill>
                <a:prstClr val="black"/>
              </a:solidFill>
            </a:endParaRPr>
          </a:p>
        </p:txBody>
      </p:sp>
      <p:sp>
        <p:nvSpPr>
          <p:cNvPr id="154" name="object 66"/>
          <p:cNvSpPr/>
          <p:nvPr/>
        </p:nvSpPr>
        <p:spPr>
          <a:xfrm>
            <a:off x="3279841" y="5349106"/>
            <a:ext cx="144979" cy="0"/>
          </a:xfrm>
          <a:custGeom>
            <a:avLst/>
            <a:gdLst/>
            <a:ahLst/>
            <a:cxnLst/>
            <a:rect l="l" t="t" r="r" b="b"/>
            <a:pathLst>
              <a:path w="169545">
                <a:moveTo>
                  <a:pt x="0" y="0"/>
                </a:moveTo>
                <a:lnTo>
                  <a:pt x="169258" y="0"/>
                </a:lnTo>
              </a:path>
            </a:pathLst>
          </a:custGeom>
          <a:ln w="19710">
            <a:solidFill>
              <a:srgbClr val="000000"/>
            </a:solidFill>
          </a:ln>
        </p:spPr>
        <p:txBody>
          <a:bodyPr wrap="square" lIns="0" tIns="0" rIns="0" bIns="0" rtlCol="0"/>
          <a:lstStyle/>
          <a:p>
            <a:pPr>
              <a:defRPr/>
            </a:pPr>
            <a:endParaRPr sz="1539">
              <a:solidFill>
                <a:prstClr val="black"/>
              </a:solidFill>
            </a:endParaRPr>
          </a:p>
        </p:txBody>
      </p:sp>
      <p:sp>
        <p:nvSpPr>
          <p:cNvPr id="155" name="object 67"/>
          <p:cNvSpPr/>
          <p:nvPr/>
        </p:nvSpPr>
        <p:spPr>
          <a:xfrm>
            <a:off x="3753918" y="5177419"/>
            <a:ext cx="122716" cy="175930"/>
          </a:xfrm>
          <a:custGeom>
            <a:avLst/>
            <a:gdLst/>
            <a:ahLst/>
            <a:cxnLst/>
            <a:rect l="l" t="t" r="r" b="b"/>
            <a:pathLst>
              <a:path w="143509" h="205739">
                <a:moveTo>
                  <a:pt x="0" y="0"/>
                </a:moveTo>
                <a:lnTo>
                  <a:pt x="0" y="205740"/>
                </a:lnTo>
                <a:lnTo>
                  <a:pt x="143256" y="205740"/>
                </a:lnTo>
                <a:lnTo>
                  <a:pt x="143256" y="0"/>
                </a:lnTo>
                <a:lnTo>
                  <a:pt x="0" y="0"/>
                </a:lnTo>
                <a:close/>
              </a:path>
            </a:pathLst>
          </a:custGeom>
          <a:solidFill>
            <a:srgbClr val="FFFFCC"/>
          </a:solidFill>
        </p:spPr>
        <p:txBody>
          <a:bodyPr wrap="square" lIns="0" tIns="0" rIns="0" bIns="0" rtlCol="0"/>
          <a:lstStyle/>
          <a:p>
            <a:pPr>
              <a:defRPr/>
            </a:pPr>
            <a:endParaRPr sz="1539">
              <a:solidFill>
                <a:prstClr val="black"/>
              </a:solidFill>
            </a:endParaRPr>
          </a:p>
        </p:txBody>
      </p:sp>
      <p:sp>
        <p:nvSpPr>
          <p:cNvPr id="156" name="object 68"/>
          <p:cNvSpPr/>
          <p:nvPr/>
        </p:nvSpPr>
        <p:spPr>
          <a:xfrm>
            <a:off x="3753909" y="5177408"/>
            <a:ext cx="122716" cy="175930"/>
          </a:xfrm>
          <a:custGeom>
            <a:avLst/>
            <a:gdLst/>
            <a:ahLst/>
            <a:cxnLst/>
            <a:rect l="l" t="t" r="r" b="b"/>
            <a:pathLst>
              <a:path w="143509" h="205739">
                <a:moveTo>
                  <a:pt x="0" y="0"/>
                </a:moveTo>
                <a:lnTo>
                  <a:pt x="143253" y="0"/>
                </a:lnTo>
                <a:lnTo>
                  <a:pt x="143253" y="205742"/>
                </a:lnTo>
                <a:lnTo>
                  <a:pt x="0" y="205742"/>
                </a:lnTo>
                <a:lnTo>
                  <a:pt x="0" y="0"/>
                </a:lnTo>
                <a:close/>
              </a:path>
            </a:pathLst>
          </a:custGeom>
          <a:ln w="11986">
            <a:solidFill>
              <a:srgbClr val="000000"/>
            </a:solidFill>
          </a:ln>
        </p:spPr>
        <p:txBody>
          <a:bodyPr wrap="square" lIns="0" tIns="0" rIns="0" bIns="0" rtlCol="0"/>
          <a:lstStyle/>
          <a:p>
            <a:pPr>
              <a:defRPr/>
            </a:pPr>
            <a:endParaRPr sz="1539">
              <a:solidFill>
                <a:prstClr val="black"/>
              </a:solidFill>
            </a:endParaRPr>
          </a:p>
        </p:txBody>
      </p:sp>
      <p:sp>
        <p:nvSpPr>
          <p:cNvPr id="157" name="object 69"/>
          <p:cNvSpPr/>
          <p:nvPr/>
        </p:nvSpPr>
        <p:spPr>
          <a:xfrm>
            <a:off x="4211335" y="5093364"/>
            <a:ext cx="122716" cy="260094"/>
          </a:xfrm>
          <a:custGeom>
            <a:avLst/>
            <a:gdLst/>
            <a:ahLst/>
            <a:cxnLst/>
            <a:rect l="l" t="t" r="r" b="b"/>
            <a:pathLst>
              <a:path w="143509" h="304164">
                <a:moveTo>
                  <a:pt x="0" y="0"/>
                </a:moveTo>
                <a:lnTo>
                  <a:pt x="0" y="304038"/>
                </a:lnTo>
                <a:lnTo>
                  <a:pt x="143256" y="304038"/>
                </a:lnTo>
                <a:lnTo>
                  <a:pt x="143256" y="0"/>
                </a:lnTo>
                <a:lnTo>
                  <a:pt x="0" y="0"/>
                </a:lnTo>
                <a:close/>
              </a:path>
            </a:pathLst>
          </a:custGeom>
          <a:solidFill>
            <a:srgbClr val="FFFFCC"/>
          </a:solidFill>
        </p:spPr>
        <p:txBody>
          <a:bodyPr wrap="square" lIns="0" tIns="0" rIns="0" bIns="0" rtlCol="0"/>
          <a:lstStyle/>
          <a:p>
            <a:pPr>
              <a:defRPr/>
            </a:pPr>
            <a:endParaRPr sz="1539">
              <a:solidFill>
                <a:prstClr val="black"/>
              </a:solidFill>
            </a:endParaRPr>
          </a:p>
        </p:txBody>
      </p:sp>
      <p:sp>
        <p:nvSpPr>
          <p:cNvPr id="158" name="object 70"/>
          <p:cNvSpPr/>
          <p:nvPr/>
        </p:nvSpPr>
        <p:spPr>
          <a:xfrm>
            <a:off x="4211332" y="5093363"/>
            <a:ext cx="122716" cy="260094"/>
          </a:xfrm>
          <a:custGeom>
            <a:avLst/>
            <a:gdLst/>
            <a:ahLst/>
            <a:cxnLst/>
            <a:rect l="l" t="t" r="r" b="b"/>
            <a:pathLst>
              <a:path w="143509" h="304164">
                <a:moveTo>
                  <a:pt x="0" y="0"/>
                </a:moveTo>
                <a:lnTo>
                  <a:pt x="143253" y="0"/>
                </a:lnTo>
                <a:lnTo>
                  <a:pt x="143253" y="304028"/>
                </a:lnTo>
                <a:lnTo>
                  <a:pt x="0" y="304028"/>
                </a:lnTo>
                <a:lnTo>
                  <a:pt x="0" y="0"/>
                </a:lnTo>
                <a:close/>
              </a:path>
            </a:pathLst>
          </a:custGeom>
          <a:ln w="12455">
            <a:solidFill>
              <a:srgbClr val="000000"/>
            </a:solidFill>
          </a:ln>
        </p:spPr>
        <p:txBody>
          <a:bodyPr wrap="square" lIns="0" tIns="0" rIns="0" bIns="0" rtlCol="0"/>
          <a:lstStyle/>
          <a:p>
            <a:pPr>
              <a:defRPr/>
            </a:pPr>
            <a:endParaRPr sz="1539">
              <a:solidFill>
                <a:prstClr val="black"/>
              </a:solidFill>
            </a:endParaRPr>
          </a:p>
        </p:txBody>
      </p:sp>
      <p:sp>
        <p:nvSpPr>
          <p:cNvPr id="159" name="object 71"/>
          <p:cNvSpPr/>
          <p:nvPr/>
        </p:nvSpPr>
        <p:spPr>
          <a:xfrm>
            <a:off x="4668752" y="5349113"/>
            <a:ext cx="133576" cy="0"/>
          </a:xfrm>
          <a:custGeom>
            <a:avLst/>
            <a:gdLst/>
            <a:ahLst/>
            <a:cxnLst/>
            <a:rect l="l" t="t" r="r" b="b"/>
            <a:pathLst>
              <a:path w="156209">
                <a:moveTo>
                  <a:pt x="0" y="0"/>
                </a:moveTo>
                <a:lnTo>
                  <a:pt x="156210" y="0"/>
                </a:lnTo>
              </a:path>
            </a:pathLst>
          </a:custGeom>
          <a:ln w="9906">
            <a:solidFill>
              <a:srgbClr val="FFFFCC"/>
            </a:solidFill>
          </a:ln>
        </p:spPr>
        <p:txBody>
          <a:bodyPr wrap="square" lIns="0" tIns="0" rIns="0" bIns="0" rtlCol="0"/>
          <a:lstStyle/>
          <a:p>
            <a:pPr>
              <a:defRPr/>
            </a:pPr>
            <a:endParaRPr sz="1539">
              <a:solidFill>
                <a:prstClr val="black"/>
              </a:solidFill>
            </a:endParaRPr>
          </a:p>
        </p:txBody>
      </p:sp>
      <p:sp>
        <p:nvSpPr>
          <p:cNvPr id="160" name="object 72"/>
          <p:cNvSpPr/>
          <p:nvPr/>
        </p:nvSpPr>
        <p:spPr>
          <a:xfrm>
            <a:off x="4663164" y="5349106"/>
            <a:ext cx="144979" cy="0"/>
          </a:xfrm>
          <a:custGeom>
            <a:avLst/>
            <a:gdLst/>
            <a:ahLst/>
            <a:cxnLst/>
            <a:rect l="l" t="t" r="r" b="b"/>
            <a:pathLst>
              <a:path w="169545">
                <a:moveTo>
                  <a:pt x="0" y="0"/>
                </a:moveTo>
                <a:lnTo>
                  <a:pt x="169258" y="0"/>
                </a:lnTo>
              </a:path>
            </a:pathLst>
          </a:custGeom>
          <a:ln w="19710">
            <a:solidFill>
              <a:srgbClr val="000000"/>
            </a:solidFill>
          </a:ln>
        </p:spPr>
        <p:txBody>
          <a:bodyPr wrap="square" lIns="0" tIns="0" rIns="0" bIns="0" rtlCol="0"/>
          <a:lstStyle/>
          <a:p>
            <a:pPr>
              <a:defRPr/>
            </a:pPr>
            <a:endParaRPr sz="1539">
              <a:solidFill>
                <a:prstClr val="black"/>
              </a:solidFill>
            </a:endParaRPr>
          </a:p>
        </p:txBody>
      </p:sp>
      <p:sp>
        <p:nvSpPr>
          <p:cNvPr id="161" name="object 73"/>
          <p:cNvSpPr/>
          <p:nvPr/>
        </p:nvSpPr>
        <p:spPr>
          <a:xfrm>
            <a:off x="5137246" y="5244533"/>
            <a:ext cx="122716" cy="109142"/>
          </a:xfrm>
          <a:custGeom>
            <a:avLst/>
            <a:gdLst/>
            <a:ahLst/>
            <a:cxnLst/>
            <a:rect l="l" t="t" r="r" b="b"/>
            <a:pathLst>
              <a:path w="143509" h="127635">
                <a:moveTo>
                  <a:pt x="0" y="0"/>
                </a:moveTo>
                <a:lnTo>
                  <a:pt x="0" y="127254"/>
                </a:lnTo>
                <a:lnTo>
                  <a:pt x="143256" y="127254"/>
                </a:lnTo>
                <a:lnTo>
                  <a:pt x="143256" y="0"/>
                </a:lnTo>
                <a:lnTo>
                  <a:pt x="0" y="0"/>
                </a:lnTo>
                <a:close/>
              </a:path>
            </a:pathLst>
          </a:custGeom>
          <a:solidFill>
            <a:srgbClr val="FFFFCC"/>
          </a:solidFill>
        </p:spPr>
        <p:txBody>
          <a:bodyPr wrap="square" lIns="0" tIns="0" rIns="0" bIns="0" rtlCol="0"/>
          <a:lstStyle/>
          <a:p>
            <a:pPr>
              <a:defRPr/>
            </a:pPr>
            <a:endParaRPr sz="1539">
              <a:solidFill>
                <a:prstClr val="black"/>
              </a:solidFill>
            </a:endParaRPr>
          </a:p>
        </p:txBody>
      </p:sp>
      <p:sp>
        <p:nvSpPr>
          <p:cNvPr id="162" name="object 74"/>
          <p:cNvSpPr/>
          <p:nvPr/>
        </p:nvSpPr>
        <p:spPr>
          <a:xfrm>
            <a:off x="5137247" y="5244527"/>
            <a:ext cx="122716" cy="109142"/>
          </a:xfrm>
          <a:custGeom>
            <a:avLst/>
            <a:gdLst/>
            <a:ahLst/>
            <a:cxnLst/>
            <a:rect l="l" t="t" r="r" b="b"/>
            <a:pathLst>
              <a:path w="143509" h="127635">
                <a:moveTo>
                  <a:pt x="0" y="0"/>
                </a:moveTo>
                <a:lnTo>
                  <a:pt x="143253" y="0"/>
                </a:lnTo>
                <a:lnTo>
                  <a:pt x="143253" y="127249"/>
                </a:lnTo>
                <a:lnTo>
                  <a:pt x="0" y="127249"/>
                </a:lnTo>
                <a:lnTo>
                  <a:pt x="0" y="0"/>
                </a:lnTo>
                <a:close/>
              </a:path>
            </a:pathLst>
          </a:custGeom>
          <a:ln w="11234">
            <a:solidFill>
              <a:srgbClr val="000000"/>
            </a:solidFill>
          </a:ln>
        </p:spPr>
        <p:txBody>
          <a:bodyPr wrap="square" lIns="0" tIns="0" rIns="0" bIns="0" rtlCol="0"/>
          <a:lstStyle/>
          <a:p>
            <a:pPr>
              <a:defRPr/>
            </a:pPr>
            <a:endParaRPr sz="1539">
              <a:solidFill>
                <a:prstClr val="black"/>
              </a:solidFill>
            </a:endParaRPr>
          </a:p>
        </p:txBody>
      </p:sp>
      <p:sp>
        <p:nvSpPr>
          <p:cNvPr id="163" name="object 75"/>
          <p:cNvSpPr/>
          <p:nvPr/>
        </p:nvSpPr>
        <p:spPr>
          <a:xfrm>
            <a:off x="2593433" y="4514750"/>
            <a:ext cx="0" cy="838924"/>
          </a:xfrm>
          <a:custGeom>
            <a:avLst/>
            <a:gdLst/>
            <a:ahLst/>
            <a:cxnLst/>
            <a:rect l="l" t="t" r="r" b="b"/>
            <a:pathLst>
              <a:path h="981075">
                <a:moveTo>
                  <a:pt x="0" y="0"/>
                </a:moveTo>
                <a:lnTo>
                  <a:pt x="0" y="980693"/>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64" name="object 76"/>
          <p:cNvSpPr/>
          <p:nvPr/>
        </p:nvSpPr>
        <p:spPr>
          <a:xfrm>
            <a:off x="2571279" y="5353348"/>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65" name="object 77"/>
          <p:cNvSpPr/>
          <p:nvPr/>
        </p:nvSpPr>
        <p:spPr>
          <a:xfrm>
            <a:off x="2571279" y="5253004"/>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66" name="object 78"/>
          <p:cNvSpPr/>
          <p:nvPr/>
        </p:nvSpPr>
        <p:spPr>
          <a:xfrm>
            <a:off x="2571279" y="5143535"/>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67" name="object 79"/>
          <p:cNvSpPr/>
          <p:nvPr/>
        </p:nvSpPr>
        <p:spPr>
          <a:xfrm>
            <a:off x="2571279" y="5043190"/>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68" name="object 80"/>
          <p:cNvSpPr/>
          <p:nvPr/>
        </p:nvSpPr>
        <p:spPr>
          <a:xfrm>
            <a:off x="2571279" y="4934375"/>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69" name="object 81"/>
          <p:cNvSpPr/>
          <p:nvPr/>
        </p:nvSpPr>
        <p:spPr>
          <a:xfrm>
            <a:off x="2571279" y="4833378"/>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70" name="object 82"/>
          <p:cNvSpPr/>
          <p:nvPr/>
        </p:nvSpPr>
        <p:spPr>
          <a:xfrm>
            <a:off x="2571279" y="4724562"/>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71" name="object 83"/>
          <p:cNvSpPr/>
          <p:nvPr/>
        </p:nvSpPr>
        <p:spPr>
          <a:xfrm>
            <a:off x="2571279" y="4623566"/>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72" name="object 84"/>
          <p:cNvSpPr/>
          <p:nvPr/>
        </p:nvSpPr>
        <p:spPr>
          <a:xfrm>
            <a:off x="2571279" y="4514750"/>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73" name="object 85"/>
          <p:cNvSpPr/>
          <p:nvPr/>
        </p:nvSpPr>
        <p:spPr>
          <a:xfrm>
            <a:off x="2593433" y="5353348"/>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74" name="object 86"/>
          <p:cNvSpPr/>
          <p:nvPr/>
        </p:nvSpPr>
        <p:spPr>
          <a:xfrm>
            <a:off x="259343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75" name="object 87"/>
          <p:cNvSpPr/>
          <p:nvPr/>
        </p:nvSpPr>
        <p:spPr>
          <a:xfrm>
            <a:off x="3050850"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76" name="object 88"/>
          <p:cNvSpPr/>
          <p:nvPr/>
        </p:nvSpPr>
        <p:spPr>
          <a:xfrm>
            <a:off x="3519345"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77" name="object 89"/>
          <p:cNvSpPr/>
          <p:nvPr/>
        </p:nvSpPr>
        <p:spPr>
          <a:xfrm>
            <a:off x="397676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78" name="object 90"/>
          <p:cNvSpPr/>
          <p:nvPr/>
        </p:nvSpPr>
        <p:spPr>
          <a:xfrm>
            <a:off x="4434180"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79" name="object 91"/>
          <p:cNvSpPr/>
          <p:nvPr/>
        </p:nvSpPr>
        <p:spPr>
          <a:xfrm>
            <a:off x="490267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80" name="object 92"/>
          <p:cNvSpPr/>
          <p:nvPr/>
        </p:nvSpPr>
        <p:spPr>
          <a:xfrm>
            <a:off x="5360091"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81" name="object 93"/>
          <p:cNvSpPr txBox="1"/>
          <p:nvPr/>
        </p:nvSpPr>
        <p:spPr>
          <a:xfrm>
            <a:off x="2900455" y="4170547"/>
            <a:ext cx="2382758" cy="122856"/>
          </a:xfrm>
          <a:prstGeom prst="rect">
            <a:avLst/>
          </a:prstGeom>
        </p:spPr>
        <p:txBody>
          <a:bodyPr vert="horz" wrap="square" lIns="0" tIns="10860" rIns="0" bIns="0" rtlCol="0">
            <a:spAutoFit/>
          </a:bodyPr>
          <a:lstStyle/>
          <a:p>
            <a:pPr>
              <a:spcBef>
                <a:spcPts val="86"/>
              </a:spcBef>
              <a:defRPr/>
            </a:pPr>
            <a:r>
              <a:rPr lang="it-IT" sz="727" b="1" spc="141" dirty="0" err="1">
                <a:solidFill>
                  <a:prstClr val="black"/>
                </a:solidFill>
                <a:latin typeface="Arial"/>
                <a:cs typeface="Arial"/>
              </a:rPr>
              <a:t>Vergleich zwischen Bodenaggregaten</a:t>
            </a:r>
            <a:endParaRPr sz="727" dirty="0">
              <a:solidFill>
                <a:prstClr val="black"/>
              </a:solidFill>
              <a:latin typeface="Arial"/>
              <a:cs typeface="Arial"/>
            </a:endParaRPr>
          </a:p>
        </p:txBody>
      </p:sp>
      <p:sp>
        <p:nvSpPr>
          <p:cNvPr id="182" name="object 94"/>
          <p:cNvSpPr txBox="1"/>
          <p:nvPr/>
        </p:nvSpPr>
        <p:spPr>
          <a:xfrm>
            <a:off x="2415546" y="4426738"/>
            <a:ext cx="116743" cy="956693"/>
          </a:xfrm>
          <a:prstGeom prst="rect">
            <a:avLst/>
          </a:prstGeom>
        </p:spPr>
        <p:txBody>
          <a:bodyPr vert="horz" wrap="square" lIns="0" tIns="40724" rIns="0" bIns="0" rtlCol="0">
            <a:spAutoFit/>
          </a:bodyPr>
          <a:lstStyle/>
          <a:p>
            <a:pPr marR="4344" algn="ctr">
              <a:spcBef>
                <a:spcPts val="321"/>
              </a:spcBef>
              <a:defRPr/>
            </a:pPr>
            <a:r>
              <a:rPr sz="513" spc="103" dirty="0">
                <a:solidFill>
                  <a:prstClr val="black"/>
                </a:solidFill>
                <a:latin typeface="Arial"/>
                <a:cs typeface="Arial"/>
              </a:rPr>
              <a:t>80</a:t>
            </a:r>
            <a:endParaRPr sz="513">
              <a:solidFill>
                <a:prstClr val="black"/>
              </a:solidFill>
              <a:latin typeface="Arial"/>
              <a:cs typeface="Arial"/>
            </a:endParaRPr>
          </a:p>
          <a:p>
            <a:pPr marL="10860">
              <a:spcBef>
                <a:spcPts val="244"/>
              </a:spcBef>
              <a:defRPr/>
            </a:pPr>
            <a:r>
              <a:rPr sz="513" spc="103" dirty="0">
                <a:solidFill>
                  <a:prstClr val="black"/>
                </a:solidFill>
                <a:latin typeface="Arial"/>
                <a:cs typeface="Arial"/>
              </a:rPr>
              <a:t>70</a:t>
            </a:r>
            <a:endParaRPr sz="513">
              <a:solidFill>
                <a:prstClr val="black"/>
              </a:solidFill>
              <a:latin typeface="Arial"/>
              <a:cs typeface="Arial"/>
            </a:endParaRPr>
          </a:p>
          <a:p>
            <a:pPr marR="4344" algn="ctr">
              <a:spcBef>
                <a:spcPts val="180"/>
              </a:spcBef>
              <a:defRPr/>
            </a:pPr>
            <a:r>
              <a:rPr sz="513" spc="103" dirty="0">
                <a:solidFill>
                  <a:prstClr val="black"/>
                </a:solidFill>
                <a:latin typeface="Arial"/>
                <a:cs typeface="Arial"/>
              </a:rPr>
              <a:t>60</a:t>
            </a:r>
            <a:endParaRPr sz="513">
              <a:solidFill>
                <a:prstClr val="black"/>
              </a:solidFill>
              <a:latin typeface="Arial"/>
              <a:cs typeface="Arial"/>
            </a:endParaRPr>
          </a:p>
          <a:p>
            <a:pPr marL="10860">
              <a:spcBef>
                <a:spcPts val="239"/>
              </a:spcBef>
              <a:defRPr/>
            </a:pPr>
            <a:r>
              <a:rPr sz="513" spc="103" dirty="0">
                <a:solidFill>
                  <a:prstClr val="black"/>
                </a:solidFill>
                <a:latin typeface="Arial"/>
                <a:cs typeface="Arial"/>
              </a:rPr>
              <a:t>50</a:t>
            </a:r>
            <a:endParaRPr sz="513">
              <a:solidFill>
                <a:prstClr val="black"/>
              </a:solidFill>
              <a:latin typeface="Arial"/>
              <a:cs typeface="Arial"/>
            </a:endParaRPr>
          </a:p>
          <a:p>
            <a:pPr marR="4344" algn="ctr">
              <a:spcBef>
                <a:spcPts val="180"/>
              </a:spcBef>
              <a:defRPr/>
            </a:pPr>
            <a:r>
              <a:rPr sz="513" spc="103" dirty="0">
                <a:solidFill>
                  <a:prstClr val="black"/>
                </a:solidFill>
                <a:latin typeface="Arial"/>
                <a:cs typeface="Arial"/>
              </a:rPr>
              <a:t>40</a:t>
            </a:r>
            <a:endParaRPr sz="513">
              <a:solidFill>
                <a:prstClr val="black"/>
              </a:solidFill>
              <a:latin typeface="Arial"/>
              <a:cs typeface="Arial"/>
            </a:endParaRPr>
          </a:p>
          <a:p>
            <a:pPr marR="4344" algn="ctr">
              <a:spcBef>
                <a:spcPts val="243"/>
              </a:spcBef>
              <a:defRPr/>
            </a:pPr>
            <a:r>
              <a:rPr sz="513" spc="103" dirty="0">
                <a:solidFill>
                  <a:prstClr val="black"/>
                </a:solidFill>
                <a:latin typeface="Arial"/>
                <a:cs typeface="Arial"/>
              </a:rPr>
              <a:t>30</a:t>
            </a:r>
            <a:endParaRPr sz="513">
              <a:solidFill>
                <a:prstClr val="black"/>
              </a:solidFill>
              <a:latin typeface="Arial"/>
              <a:cs typeface="Arial"/>
            </a:endParaRPr>
          </a:p>
          <a:p>
            <a:pPr marR="4344" algn="ctr">
              <a:spcBef>
                <a:spcPts val="171"/>
              </a:spcBef>
              <a:defRPr/>
            </a:pPr>
            <a:r>
              <a:rPr sz="513" spc="103" dirty="0">
                <a:solidFill>
                  <a:prstClr val="black"/>
                </a:solidFill>
                <a:latin typeface="Arial"/>
                <a:cs typeface="Arial"/>
              </a:rPr>
              <a:t>20</a:t>
            </a:r>
            <a:endParaRPr sz="513">
              <a:solidFill>
                <a:prstClr val="black"/>
              </a:solidFill>
              <a:latin typeface="Arial"/>
              <a:cs typeface="Arial"/>
            </a:endParaRPr>
          </a:p>
          <a:p>
            <a:pPr marL="21720">
              <a:spcBef>
                <a:spcPts val="248"/>
              </a:spcBef>
              <a:defRPr/>
            </a:pPr>
            <a:r>
              <a:rPr sz="513" spc="103" dirty="0">
                <a:solidFill>
                  <a:prstClr val="black"/>
                </a:solidFill>
                <a:latin typeface="Arial"/>
                <a:cs typeface="Arial"/>
              </a:rPr>
              <a:t>10</a:t>
            </a:r>
            <a:endParaRPr sz="513">
              <a:solidFill>
                <a:prstClr val="black"/>
              </a:solidFill>
              <a:latin typeface="Arial"/>
              <a:cs typeface="Arial"/>
            </a:endParaRPr>
          </a:p>
          <a:p>
            <a:pPr marL="45068" algn="ctr">
              <a:spcBef>
                <a:spcPts val="174"/>
              </a:spcBef>
              <a:defRPr/>
            </a:pPr>
            <a:r>
              <a:rPr sz="513" spc="103" dirty="0">
                <a:solidFill>
                  <a:prstClr val="black"/>
                </a:solidFill>
                <a:latin typeface="Arial"/>
                <a:cs typeface="Arial"/>
              </a:rPr>
              <a:t>0</a:t>
            </a:r>
            <a:endParaRPr sz="513">
              <a:solidFill>
                <a:prstClr val="black"/>
              </a:solidFill>
              <a:latin typeface="Arial"/>
              <a:cs typeface="Arial"/>
            </a:endParaRPr>
          </a:p>
        </p:txBody>
      </p:sp>
      <p:sp>
        <p:nvSpPr>
          <p:cNvPr id="183" name="object 95"/>
          <p:cNvSpPr txBox="1"/>
          <p:nvPr/>
        </p:nvSpPr>
        <p:spPr>
          <a:xfrm>
            <a:off x="2783711" y="5386167"/>
            <a:ext cx="116743" cy="91542"/>
          </a:xfrm>
          <a:prstGeom prst="rect">
            <a:avLst/>
          </a:prstGeom>
        </p:spPr>
        <p:txBody>
          <a:bodyPr vert="horz" wrap="square" lIns="0" tIns="12488" rIns="0" bIns="0" rtlCol="0">
            <a:spAutoFit/>
          </a:bodyPr>
          <a:lstStyle/>
          <a:p>
            <a:pPr>
              <a:spcBef>
                <a:spcPts val="97"/>
              </a:spcBef>
              <a:defRPr/>
            </a:pPr>
            <a:r>
              <a:rPr sz="513" spc="103" dirty="0">
                <a:solidFill>
                  <a:prstClr val="black"/>
                </a:solidFill>
                <a:latin typeface="Arial"/>
                <a:cs typeface="Arial"/>
              </a:rPr>
              <a:t>31</a:t>
            </a:r>
            <a:endParaRPr sz="513">
              <a:solidFill>
                <a:prstClr val="black"/>
              </a:solidFill>
              <a:latin typeface="Arial"/>
              <a:cs typeface="Arial"/>
            </a:endParaRPr>
          </a:p>
        </p:txBody>
      </p:sp>
      <p:sp>
        <p:nvSpPr>
          <p:cNvPr id="184" name="object 96"/>
          <p:cNvSpPr txBox="1"/>
          <p:nvPr/>
        </p:nvSpPr>
        <p:spPr>
          <a:xfrm>
            <a:off x="3274413" y="5386167"/>
            <a:ext cx="60815" cy="91542"/>
          </a:xfrm>
          <a:prstGeom prst="rect">
            <a:avLst/>
          </a:prstGeom>
        </p:spPr>
        <p:txBody>
          <a:bodyPr vert="horz" wrap="square" lIns="0" tIns="12488" rIns="0" bIns="0" rtlCol="0">
            <a:spAutoFit/>
          </a:bodyPr>
          <a:lstStyle/>
          <a:p>
            <a:pPr>
              <a:spcBef>
                <a:spcPts val="97"/>
              </a:spcBef>
              <a:defRPr/>
            </a:pPr>
            <a:r>
              <a:rPr sz="513" spc="103" dirty="0">
                <a:solidFill>
                  <a:prstClr val="black"/>
                </a:solidFill>
                <a:latin typeface="Arial"/>
                <a:cs typeface="Arial"/>
              </a:rPr>
              <a:t>1</a:t>
            </a:r>
            <a:endParaRPr sz="513">
              <a:solidFill>
                <a:prstClr val="black"/>
              </a:solidFill>
              <a:latin typeface="Arial"/>
              <a:cs typeface="Arial"/>
            </a:endParaRPr>
          </a:p>
        </p:txBody>
      </p:sp>
      <p:sp>
        <p:nvSpPr>
          <p:cNvPr id="185" name="object 97"/>
          <p:cNvSpPr txBox="1"/>
          <p:nvPr/>
        </p:nvSpPr>
        <p:spPr>
          <a:xfrm>
            <a:off x="4613426" y="5386167"/>
            <a:ext cx="116200" cy="91542"/>
          </a:xfrm>
          <a:prstGeom prst="rect">
            <a:avLst/>
          </a:prstGeom>
        </p:spPr>
        <p:txBody>
          <a:bodyPr vert="horz" wrap="square" lIns="0" tIns="12488" rIns="0" bIns="0" rtlCol="0">
            <a:spAutoFit/>
          </a:bodyPr>
          <a:lstStyle/>
          <a:p>
            <a:pPr>
              <a:spcBef>
                <a:spcPts val="97"/>
              </a:spcBef>
              <a:defRPr/>
            </a:pPr>
            <a:r>
              <a:rPr sz="513" spc="103" dirty="0">
                <a:solidFill>
                  <a:prstClr val="black"/>
                </a:solidFill>
                <a:latin typeface="Arial"/>
                <a:cs typeface="Arial"/>
              </a:rPr>
              <a:t>23</a:t>
            </a:r>
            <a:endParaRPr sz="513">
              <a:solidFill>
                <a:prstClr val="black"/>
              </a:solidFill>
              <a:latin typeface="Arial"/>
              <a:cs typeface="Arial"/>
            </a:endParaRPr>
          </a:p>
        </p:txBody>
      </p:sp>
      <p:sp>
        <p:nvSpPr>
          <p:cNvPr id="186" name="object 98"/>
          <p:cNvSpPr txBox="1"/>
          <p:nvPr/>
        </p:nvSpPr>
        <p:spPr>
          <a:xfrm>
            <a:off x="5081995" y="5386167"/>
            <a:ext cx="116743" cy="91542"/>
          </a:xfrm>
          <a:prstGeom prst="rect">
            <a:avLst/>
          </a:prstGeom>
        </p:spPr>
        <p:txBody>
          <a:bodyPr vert="horz" wrap="square" lIns="0" tIns="12488" rIns="0" bIns="0" rtlCol="0">
            <a:spAutoFit/>
          </a:bodyPr>
          <a:lstStyle/>
          <a:p>
            <a:pPr>
              <a:spcBef>
                <a:spcPts val="97"/>
              </a:spcBef>
              <a:defRPr/>
            </a:pPr>
            <a:r>
              <a:rPr sz="513" spc="103" dirty="0">
                <a:solidFill>
                  <a:prstClr val="black"/>
                </a:solidFill>
                <a:latin typeface="Arial"/>
                <a:cs typeface="Arial"/>
              </a:rPr>
              <a:t>25</a:t>
            </a:r>
            <a:endParaRPr sz="513">
              <a:solidFill>
                <a:prstClr val="black"/>
              </a:solidFill>
              <a:latin typeface="Arial"/>
              <a:cs typeface="Arial"/>
            </a:endParaRPr>
          </a:p>
        </p:txBody>
      </p:sp>
      <p:sp>
        <p:nvSpPr>
          <p:cNvPr id="187" name="object 99"/>
          <p:cNvSpPr txBox="1"/>
          <p:nvPr/>
        </p:nvSpPr>
        <p:spPr>
          <a:xfrm>
            <a:off x="3386447" y="5338966"/>
            <a:ext cx="1181552" cy="269472"/>
          </a:xfrm>
          <a:prstGeom prst="rect">
            <a:avLst/>
          </a:prstGeom>
        </p:spPr>
        <p:txBody>
          <a:bodyPr vert="horz" wrap="square" lIns="0" tIns="59729" rIns="0" bIns="0" rtlCol="0">
            <a:spAutoFit/>
          </a:bodyPr>
          <a:lstStyle/>
          <a:p>
            <a:pPr algn="ctr">
              <a:spcBef>
                <a:spcPts val="470"/>
              </a:spcBef>
              <a:tabLst>
                <a:tab pos="479459" algn="l"/>
              </a:tabLst>
              <a:defRPr/>
            </a:pPr>
            <a:r>
              <a:rPr sz="513" spc="103" dirty="0">
                <a:solidFill>
                  <a:prstClr val="black"/>
                </a:solidFill>
                <a:latin typeface="Arial"/>
                <a:cs typeface="Arial"/>
              </a:rPr>
              <a:t>15	6</a:t>
            </a:r>
            <a:endParaRPr sz="513" dirty="0">
              <a:solidFill>
                <a:prstClr val="black"/>
              </a:solidFill>
              <a:latin typeface="Arial"/>
              <a:cs typeface="Arial"/>
            </a:endParaRPr>
          </a:p>
          <a:p>
            <a:pPr marR="4344" algn="ctr">
              <a:spcBef>
                <a:spcPts val="389"/>
              </a:spcBef>
              <a:defRPr/>
            </a:pPr>
            <a:r>
              <a:rPr lang="it-IT" sz="513" b="1" spc="97" dirty="0" err="1">
                <a:solidFill>
                  <a:prstClr val="black"/>
                </a:solidFill>
                <a:latin typeface="Arial"/>
                <a:cs typeface="Arial"/>
              </a:rPr>
              <a:t>Probenahmeeinheit</a:t>
            </a:r>
            <a:endParaRPr sz="513" dirty="0">
              <a:solidFill>
                <a:prstClr val="black"/>
              </a:solidFill>
              <a:latin typeface="Arial"/>
              <a:cs typeface="Arial"/>
            </a:endParaRPr>
          </a:p>
        </p:txBody>
      </p:sp>
      <p:sp>
        <p:nvSpPr>
          <p:cNvPr id="188" name="object 100"/>
          <p:cNvSpPr/>
          <p:nvPr/>
        </p:nvSpPr>
        <p:spPr>
          <a:xfrm>
            <a:off x="2237153" y="4565491"/>
            <a:ext cx="89137" cy="704536"/>
          </a:xfrm>
          <a:prstGeom prst="rect">
            <a:avLst/>
          </a:prstGeom>
          <a:blipFill>
            <a:blip r:embed="rId2" cstate="print"/>
            <a:stretch>
              <a:fillRect/>
            </a:stretch>
          </a:blipFill>
        </p:spPr>
        <p:txBody>
          <a:bodyPr wrap="square" lIns="0" tIns="0" rIns="0" bIns="0" rtlCol="0"/>
          <a:lstStyle/>
          <a:p>
            <a:pPr>
              <a:defRPr/>
            </a:pPr>
            <a:endParaRPr sz="1539">
              <a:solidFill>
                <a:prstClr val="black"/>
              </a:solidFill>
            </a:endParaRPr>
          </a:p>
        </p:txBody>
      </p:sp>
      <p:sp>
        <p:nvSpPr>
          <p:cNvPr id="189" name="object 101"/>
          <p:cNvSpPr/>
          <p:nvPr/>
        </p:nvSpPr>
        <p:spPr>
          <a:xfrm>
            <a:off x="2214867" y="4557104"/>
            <a:ext cx="111422" cy="72131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sz="1539">
              <a:solidFill>
                <a:prstClr val="black"/>
              </a:solidFill>
            </a:endParaRPr>
          </a:p>
        </p:txBody>
      </p:sp>
      <p:sp>
        <p:nvSpPr>
          <p:cNvPr id="190" name="object 102"/>
          <p:cNvSpPr/>
          <p:nvPr/>
        </p:nvSpPr>
        <p:spPr>
          <a:xfrm>
            <a:off x="5527550" y="4867261"/>
            <a:ext cx="45068" cy="33666"/>
          </a:xfrm>
          <a:custGeom>
            <a:avLst/>
            <a:gdLst/>
            <a:ahLst/>
            <a:cxnLst/>
            <a:rect l="l" t="t" r="r" b="b"/>
            <a:pathLst>
              <a:path w="52704" h="39370">
                <a:moveTo>
                  <a:pt x="0" y="0"/>
                </a:moveTo>
                <a:lnTo>
                  <a:pt x="0" y="38862"/>
                </a:lnTo>
                <a:lnTo>
                  <a:pt x="52578" y="38862"/>
                </a:lnTo>
                <a:lnTo>
                  <a:pt x="52578" y="0"/>
                </a:lnTo>
                <a:lnTo>
                  <a:pt x="0" y="0"/>
                </a:lnTo>
                <a:close/>
              </a:path>
            </a:pathLst>
          </a:custGeom>
          <a:solidFill>
            <a:srgbClr val="993265"/>
          </a:solidFill>
        </p:spPr>
        <p:txBody>
          <a:bodyPr wrap="square" lIns="0" tIns="0" rIns="0" bIns="0" rtlCol="0"/>
          <a:lstStyle/>
          <a:p>
            <a:pPr>
              <a:defRPr/>
            </a:pPr>
            <a:endParaRPr sz="1539">
              <a:solidFill>
                <a:prstClr val="black"/>
              </a:solidFill>
            </a:endParaRPr>
          </a:p>
        </p:txBody>
      </p:sp>
      <p:sp>
        <p:nvSpPr>
          <p:cNvPr id="191" name="object 103"/>
          <p:cNvSpPr/>
          <p:nvPr/>
        </p:nvSpPr>
        <p:spPr>
          <a:xfrm>
            <a:off x="5527557" y="4867260"/>
            <a:ext cx="45068" cy="33666"/>
          </a:xfrm>
          <a:custGeom>
            <a:avLst/>
            <a:gdLst/>
            <a:ahLst/>
            <a:cxnLst/>
            <a:rect l="l" t="t" r="r" b="b"/>
            <a:pathLst>
              <a:path w="52704" h="39370">
                <a:moveTo>
                  <a:pt x="0" y="0"/>
                </a:moveTo>
                <a:lnTo>
                  <a:pt x="52576" y="0"/>
                </a:lnTo>
                <a:lnTo>
                  <a:pt x="52576" y="38853"/>
                </a:lnTo>
                <a:lnTo>
                  <a:pt x="0" y="38853"/>
                </a:lnTo>
                <a:lnTo>
                  <a:pt x="0" y="0"/>
                </a:lnTo>
                <a:close/>
              </a:path>
            </a:pathLst>
          </a:custGeom>
          <a:ln w="10950">
            <a:solidFill>
              <a:srgbClr val="000000"/>
            </a:solidFill>
          </a:ln>
        </p:spPr>
        <p:txBody>
          <a:bodyPr wrap="square" lIns="0" tIns="0" rIns="0" bIns="0" rtlCol="0"/>
          <a:lstStyle/>
          <a:p>
            <a:pPr>
              <a:defRPr/>
            </a:pPr>
            <a:endParaRPr sz="1539">
              <a:solidFill>
                <a:prstClr val="black"/>
              </a:solidFill>
            </a:endParaRPr>
          </a:p>
        </p:txBody>
      </p:sp>
      <p:sp>
        <p:nvSpPr>
          <p:cNvPr id="192" name="object 104"/>
          <p:cNvSpPr/>
          <p:nvPr/>
        </p:nvSpPr>
        <p:spPr>
          <a:xfrm>
            <a:off x="5527550" y="4976077"/>
            <a:ext cx="45068" cy="33666"/>
          </a:xfrm>
          <a:custGeom>
            <a:avLst/>
            <a:gdLst/>
            <a:ahLst/>
            <a:cxnLst/>
            <a:rect l="l" t="t" r="r" b="b"/>
            <a:pathLst>
              <a:path w="52704" h="39370">
                <a:moveTo>
                  <a:pt x="0" y="0"/>
                </a:moveTo>
                <a:lnTo>
                  <a:pt x="0" y="38862"/>
                </a:lnTo>
                <a:lnTo>
                  <a:pt x="52578" y="38862"/>
                </a:lnTo>
                <a:lnTo>
                  <a:pt x="52578" y="0"/>
                </a:lnTo>
                <a:lnTo>
                  <a:pt x="0" y="0"/>
                </a:lnTo>
                <a:close/>
              </a:path>
            </a:pathLst>
          </a:custGeom>
          <a:solidFill>
            <a:srgbClr val="FFFFCC"/>
          </a:solidFill>
        </p:spPr>
        <p:txBody>
          <a:bodyPr wrap="square" lIns="0" tIns="0" rIns="0" bIns="0" rtlCol="0"/>
          <a:lstStyle/>
          <a:p>
            <a:pPr>
              <a:defRPr/>
            </a:pPr>
            <a:endParaRPr sz="1539">
              <a:solidFill>
                <a:prstClr val="black"/>
              </a:solidFill>
            </a:endParaRPr>
          </a:p>
        </p:txBody>
      </p:sp>
      <p:sp>
        <p:nvSpPr>
          <p:cNvPr id="193" name="object 105"/>
          <p:cNvSpPr/>
          <p:nvPr/>
        </p:nvSpPr>
        <p:spPr>
          <a:xfrm>
            <a:off x="5527557" y="4976072"/>
            <a:ext cx="45068" cy="33666"/>
          </a:xfrm>
          <a:custGeom>
            <a:avLst/>
            <a:gdLst/>
            <a:ahLst/>
            <a:cxnLst/>
            <a:rect l="l" t="t" r="r" b="b"/>
            <a:pathLst>
              <a:path w="52704" h="39370">
                <a:moveTo>
                  <a:pt x="0" y="0"/>
                </a:moveTo>
                <a:lnTo>
                  <a:pt x="52576" y="0"/>
                </a:lnTo>
                <a:lnTo>
                  <a:pt x="52576" y="38867"/>
                </a:lnTo>
                <a:lnTo>
                  <a:pt x="0" y="38867"/>
                </a:lnTo>
                <a:lnTo>
                  <a:pt x="0" y="0"/>
                </a:lnTo>
                <a:close/>
              </a:path>
            </a:pathLst>
          </a:custGeom>
          <a:ln w="10951">
            <a:solidFill>
              <a:srgbClr val="000000"/>
            </a:solidFill>
          </a:ln>
        </p:spPr>
        <p:txBody>
          <a:bodyPr wrap="square" lIns="0" tIns="0" rIns="0" bIns="0" rtlCol="0"/>
          <a:lstStyle/>
          <a:p>
            <a:pPr>
              <a:defRPr/>
            </a:pPr>
            <a:endParaRPr sz="1539">
              <a:solidFill>
                <a:prstClr val="black"/>
              </a:solidFill>
            </a:endParaRPr>
          </a:p>
        </p:txBody>
      </p:sp>
      <p:sp>
        <p:nvSpPr>
          <p:cNvPr id="194" name="object 106"/>
          <p:cNvSpPr txBox="1"/>
          <p:nvPr/>
        </p:nvSpPr>
        <p:spPr>
          <a:xfrm>
            <a:off x="5483242" y="4824908"/>
            <a:ext cx="669510" cy="195026"/>
          </a:xfrm>
          <a:prstGeom prst="rect">
            <a:avLst/>
          </a:prstGeom>
          <a:ln w="3175">
            <a:solidFill>
              <a:srgbClr val="000000"/>
            </a:solidFill>
          </a:ln>
        </p:spPr>
        <p:txBody>
          <a:bodyPr vert="horz" wrap="square" lIns="0" tIns="11403" rIns="0" bIns="0" rtlCol="0">
            <a:spAutoFit/>
          </a:bodyPr>
          <a:lstStyle/>
          <a:p>
            <a:pPr marL="122715">
              <a:spcBef>
                <a:spcPts val="90"/>
              </a:spcBef>
              <a:defRPr/>
            </a:pPr>
            <a:r>
              <a:rPr lang="it-IT" sz="513" spc="86" dirty="0">
                <a:solidFill>
                  <a:prstClr val="black"/>
                </a:solidFill>
                <a:latin typeface="Arial"/>
                <a:cs typeface="Arial"/>
              </a:rPr>
              <a:t>p. </a:t>
            </a:r>
            <a:r>
              <a:rPr lang="it-IT" sz="513" spc="86" dirty="0" err="1">
                <a:solidFill>
                  <a:prstClr val="black"/>
                </a:solidFill>
                <a:latin typeface="Arial"/>
                <a:cs typeface="Arial"/>
              </a:rPr>
              <a:t>Grasland</a:t>
            </a:r>
            <a:endParaRPr sz="513" dirty="0">
              <a:solidFill>
                <a:prstClr val="black"/>
              </a:solidFill>
              <a:latin typeface="Arial"/>
              <a:cs typeface="Arial"/>
            </a:endParaRPr>
          </a:p>
          <a:p>
            <a:pPr marL="122715">
              <a:spcBef>
                <a:spcPts val="248"/>
              </a:spcBef>
              <a:defRPr/>
            </a:pPr>
            <a:r>
              <a:rPr sz="513" spc="86" dirty="0" err="1">
                <a:solidFill>
                  <a:prstClr val="black"/>
                </a:solidFill>
                <a:latin typeface="Arial"/>
                <a:cs typeface="Arial"/>
              </a:rPr>
              <a:t>cont</a:t>
            </a:r>
            <a:r>
              <a:rPr sz="513" spc="90" dirty="0" err="1">
                <a:solidFill>
                  <a:prstClr val="black"/>
                </a:solidFill>
                <a:latin typeface="Arial"/>
                <a:cs typeface="Arial"/>
              </a:rPr>
              <a:t> rol</a:t>
            </a:r>
            <a:endParaRPr sz="513" dirty="0">
              <a:solidFill>
                <a:prstClr val="black"/>
              </a:solidFill>
              <a:latin typeface="Arial"/>
              <a:cs typeface="Arial"/>
            </a:endParaRPr>
          </a:p>
        </p:txBody>
      </p:sp>
      <p:sp>
        <p:nvSpPr>
          <p:cNvPr id="195" name="object 107"/>
          <p:cNvSpPr/>
          <p:nvPr/>
        </p:nvSpPr>
        <p:spPr>
          <a:xfrm>
            <a:off x="2102785" y="4129008"/>
            <a:ext cx="4094709" cy="1601829"/>
          </a:xfrm>
          <a:custGeom>
            <a:avLst/>
            <a:gdLst/>
            <a:ahLst/>
            <a:cxnLst/>
            <a:rect l="l" t="t" r="r" b="b"/>
            <a:pathLst>
              <a:path w="4788534" h="1873250">
                <a:moveTo>
                  <a:pt x="0" y="0"/>
                </a:moveTo>
                <a:lnTo>
                  <a:pt x="0" y="1872995"/>
                </a:lnTo>
                <a:lnTo>
                  <a:pt x="4788407" y="1872995"/>
                </a:lnTo>
                <a:lnTo>
                  <a:pt x="4788407" y="0"/>
                </a:lnTo>
                <a:lnTo>
                  <a:pt x="0" y="0"/>
                </a:lnTo>
                <a:close/>
              </a:path>
            </a:pathLst>
          </a:custGeom>
          <a:ln w="3175">
            <a:solidFill>
              <a:srgbClr val="000000"/>
            </a:solidFill>
          </a:ln>
        </p:spPr>
        <p:txBody>
          <a:bodyPr wrap="square" lIns="0" tIns="0" rIns="0" bIns="0" rtlCol="0"/>
          <a:lstStyle/>
          <a:p>
            <a:pPr>
              <a:defRPr/>
            </a:pPr>
            <a:endParaRPr sz="1539">
              <a:solidFill>
                <a:prstClr val="black"/>
              </a:solidFill>
            </a:endParaRPr>
          </a:p>
        </p:txBody>
      </p:sp>
      <p:sp>
        <p:nvSpPr>
          <p:cNvPr id="10" name="CasellaDiTesto 9"/>
          <p:cNvSpPr txBox="1"/>
          <p:nvPr/>
        </p:nvSpPr>
        <p:spPr>
          <a:xfrm>
            <a:off x="6433234" y="5488792"/>
            <a:ext cx="2573140" cy="329193"/>
          </a:xfrm>
          <a:prstGeom prst="rect">
            <a:avLst/>
          </a:prstGeom>
          <a:noFill/>
        </p:spPr>
        <p:txBody>
          <a:bodyPr wrap="none" rtlCol="0">
            <a:spAutoFit/>
          </a:bodyPr>
          <a:lstStyle/>
          <a:p>
            <a:pPr>
              <a:defRPr/>
            </a:pPr>
            <a:r>
              <a:rPr lang="it-IT" sz="1539" dirty="0">
                <a:solidFill>
                  <a:prstClr val="black"/>
                </a:solidFill>
              </a:rPr>
              <a:t>Quelle: Provinz Parma, 2005</a:t>
            </a:r>
          </a:p>
        </p:txBody>
      </p:sp>
    </p:spTree>
    <p:extLst>
      <p:ext uri="{BB962C8B-B14F-4D97-AF65-F5344CB8AC3E}">
        <p14:creationId xmlns:p14="http://schemas.microsoft.com/office/powerpoint/2010/main" val="4070320172"/>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54374" y="887793"/>
            <a:ext cx="6917694" cy="802912"/>
          </a:xfrm>
          <a:prstGeom prst="rect">
            <a:avLst/>
          </a:prstGeom>
        </p:spPr>
        <p:txBody>
          <a:bodyPr wrap="square">
            <a:spAutoFit/>
          </a:bodyPr>
          <a:lstStyle/>
          <a:p>
            <a:pPr>
              <a:defRPr/>
            </a:pPr>
            <a:r>
              <a:rPr lang="en-US" sz="1539" dirty="0">
                <a:solidFill>
                  <a:prstClr val="black"/>
                </a:solidFill>
              </a:rPr>
              <a:t>Dauergrünland in der italienischen gemäßigten Region ist eng mit der </a:t>
            </a:r>
            <a:r>
              <a:rPr lang="en-US" sz="1539" dirty="0" err="1">
                <a:solidFill>
                  <a:prstClr val="black"/>
                </a:solidFill>
              </a:rPr>
              <a:t>Milchviehhaltung</a:t>
            </a:r>
            <a:r>
              <a:rPr lang="en-US" sz="1539" dirty="0">
                <a:solidFill>
                  <a:prstClr val="black"/>
                </a:solidFill>
              </a:rPr>
              <a:t> und der </a:t>
            </a:r>
            <a:r>
              <a:rPr lang="en-US" sz="1539" dirty="0" err="1">
                <a:solidFill>
                  <a:prstClr val="black"/>
                </a:solidFill>
              </a:rPr>
              <a:t>Erzeugung</a:t>
            </a:r>
            <a:r>
              <a:rPr lang="en-US" sz="1539" dirty="0">
                <a:solidFill>
                  <a:prstClr val="black"/>
                </a:solidFill>
              </a:rPr>
              <a:t> von </a:t>
            </a:r>
            <a:r>
              <a:rPr lang="en-US" sz="1539" b="1" i="1" dirty="0">
                <a:solidFill>
                  <a:prstClr val="black"/>
                </a:solidFill>
              </a:rPr>
              <a:t>Grana Padano </a:t>
            </a:r>
            <a:r>
              <a:rPr lang="en-US" sz="1539" dirty="0">
                <a:solidFill>
                  <a:prstClr val="black"/>
                </a:solidFill>
              </a:rPr>
              <a:t>und </a:t>
            </a:r>
            <a:r>
              <a:rPr lang="en-US" sz="1539" b="1" i="1" dirty="0">
                <a:solidFill>
                  <a:prstClr val="black"/>
                </a:solidFill>
              </a:rPr>
              <a:t>Parmigiano </a:t>
            </a:r>
            <a:r>
              <a:rPr lang="en-US" sz="1539" b="1" i="1" dirty="0" err="1">
                <a:solidFill>
                  <a:prstClr val="black"/>
                </a:solidFill>
              </a:rPr>
              <a:t>Reggiano</a:t>
            </a:r>
            <a:r>
              <a:rPr lang="en-US" sz="1539" dirty="0">
                <a:solidFill>
                  <a:prstClr val="black"/>
                </a:solidFill>
              </a:rPr>
              <a:t> verbunden.</a:t>
            </a:r>
            <a:endParaRPr lang="it-IT" sz="1539" dirty="0">
              <a:solidFill>
                <a:prstClr val="black"/>
              </a:solidFill>
            </a:endParaRPr>
          </a:p>
        </p:txBody>
      </p:sp>
      <p:pic>
        <p:nvPicPr>
          <p:cNvPr id="2050" name="Picture 2" descr="Risultati immagini per parmigiano reggiano pascol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6975" y="1570536"/>
            <a:ext cx="5484591" cy="2865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parmigiano reggia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51167" y="2548700"/>
            <a:ext cx="1154043" cy="1107705"/>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66974" y="4678375"/>
            <a:ext cx="6518566" cy="802912"/>
          </a:xfrm>
          <a:prstGeom prst="rect">
            <a:avLst/>
          </a:prstGeom>
        </p:spPr>
        <p:txBody>
          <a:bodyPr wrap="square">
            <a:spAutoFit/>
          </a:bodyPr>
          <a:lstStyle/>
          <a:p>
            <a:pPr>
              <a:defRPr/>
            </a:pPr>
            <a:r>
              <a:rPr lang="en-US" sz="1539" dirty="0">
                <a:solidFill>
                  <a:prstClr val="black"/>
                </a:solidFill>
              </a:rPr>
              <a:t>Dauergrünland bietet </a:t>
            </a:r>
            <a:r>
              <a:rPr lang="en-US" sz="1539" dirty="0">
                <a:solidFill>
                  <a:prstClr val="black"/>
                </a:solidFill>
                <a:effectLst>
                  <a:outerShdw blurRad="38100" dist="38100" dir="2700000" algn="tl">
                    <a:srgbClr val="000000">
                      <a:alpha val="43137"/>
                    </a:srgbClr>
                  </a:outerShdw>
                </a:effectLst>
              </a:rPr>
              <a:t>qualitativ hochwertiges Futter</a:t>
            </a:r>
            <a:r>
              <a:rPr lang="en-US" sz="1539" dirty="0">
                <a:solidFill>
                  <a:prstClr val="black"/>
                </a:solidFill>
              </a:rPr>
              <a:t>, das ausgewogen auf die Ernährungsbedürfnisse der Tiere eingeht und eine wichtige Rolle bei der Definition der sensorischen Eigenschaften von Parmigiano-Reggiano spielt (CRPA, 2007).</a:t>
            </a:r>
          </a:p>
        </p:txBody>
      </p:sp>
    </p:spTree>
    <p:extLst>
      <p:ext uri="{BB962C8B-B14F-4D97-AF65-F5344CB8AC3E}">
        <p14:creationId xmlns:p14="http://schemas.microsoft.com/office/powerpoint/2010/main" val="2338633760"/>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76019" y="632439"/>
            <a:ext cx="6890797" cy="460767"/>
          </a:xfrm>
          <a:prstGeom prst="rect">
            <a:avLst/>
          </a:prstGeom>
        </p:spPr>
        <p:txBody>
          <a:bodyPr wrap="none">
            <a:spAutoFit/>
          </a:bodyPr>
          <a:lstStyle/>
          <a:p>
            <a:pPr>
              <a:defRPr/>
            </a:pPr>
            <a:r>
              <a:rPr lang="en-US" sz="2394" b="1" spc="-4" dirty="0">
                <a:solidFill>
                  <a:srgbClr val="DA5026"/>
                </a:solidFill>
                <a:cs typeface="Georgia"/>
              </a:rPr>
              <a:t>Grünlandproduktion in </a:t>
            </a:r>
            <a:r>
              <a:rPr lang="en-US" sz="2394" b="1" spc="-4" dirty="0" err="1">
                <a:solidFill>
                  <a:srgbClr val="DA5026"/>
                </a:solidFill>
                <a:cs typeface="Georgia"/>
              </a:rPr>
              <a:t>gemäßigten</a:t>
            </a:r>
            <a:r>
              <a:rPr lang="en-US" sz="2394" b="1" spc="-4" dirty="0">
                <a:solidFill>
                  <a:srgbClr val="DA5026"/>
                </a:solidFill>
                <a:cs typeface="Georgia"/>
              </a:rPr>
              <a:t> </a:t>
            </a:r>
            <a:r>
              <a:rPr lang="en-US" sz="2394" b="1" spc="-4" dirty="0" err="1">
                <a:solidFill>
                  <a:srgbClr val="DA5026"/>
                </a:solidFill>
                <a:cs typeface="Georgia"/>
              </a:rPr>
              <a:t>Gebieten</a:t>
            </a:r>
            <a:r>
              <a:rPr lang="en-US" sz="2394" b="1" spc="-4" dirty="0">
                <a:solidFill>
                  <a:srgbClr val="DA5026"/>
                </a:solidFill>
                <a:cs typeface="Georgia"/>
              </a:rPr>
              <a:t> </a:t>
            </a:r>
            <a:r>
              <a:rPr lang="en-US" sz="2394" b="1" spc="-4" dirty="0" err="1">
                <a:solidFill>
                  <a:srgbClr val="DA5026"/>
                </a:solidFill>
                <a:cs typeface="Georgia"/>
              </a:rPr>
              <a:t>Italiens</a:t>
            </a:r>
            <a:endParaRPr lang="it-IT" sz="2394" b="1" spc="-4" dirty="0">
              <a:solidFill>
                <a:srgbClr val="DA5026"/>
              </a:solidFill>
              <a:cs typeface="Georgia"/>
            </a:endParaRPr>
          </a:p>
        </p:txBody>
      </p:sp>
      <p:sp>
        <p:nvSpPr>
          <p:cNvPr id="5" name="Rettangolo 4"/>
          <p:cNvSpPr/>
          <p:nvPr/>
        </p:nvSpPr>
        <p:spPr>
          <a:xfrm>
            <a:off x="76019" y="1213589"/>
            <a:ext cx="6823992" cy="954107"/>
          </a:xfrm>
          <a:prstGeom prst="rect">
            <a:avLst/>
          </a:prstGeom>
        </p:spPr>
        <p:txBody>
          <a:bodyPr wrap="square">
            <a:spAutoFit/>
          </a:bodyPr>
          <a:lstStyle/>
          <a:p>
            <a:pPr algn="ctr">
              <a:defRPr/>
            </a:pPr>
            <a:r>
              <a:rPr lang="en-US" sz="1400" dirty="0">
                <a:solidFill>
                  <a:prstClr val="black"/>
                </a:solidFill>
              </a:rPr>
              <a:t>Die </a:t>
            </a:r>
            <a:r>
              <a:rPr lang="en-US" sz="1400" dirty="0" err="1">
                <a:solidFill>
                  <a:prstClr val="black"/>
                </a:solidFill>
              </a:rPr>
              <a:t>Heuproduktion</a:t>
            </a:r>
            <a:r>
              <a:rPr lang="en-US" sz="1400" dirty="0">
                <a:solidFill>
                  <a:prstClr val="black"/>
                </a:solidFill>
              </a:rPr>
              <a:t> </a:t>
            </a:r>
            <a:r>
              <a:rPr lang="en-US" sz="1400" dirty="0" err="1">
                <a:solidFill>
                  <a:prstClr val="black"/>
                </a:solidFill>
              </a:rPr>
              <a:t>variiert</a:t>
            </a:r>
            <a:r>
              <a:rPr lang="en-US" sz="1400" dirty="0">
                <a:solidFill>
                  <a:prstClr val="black"/>
                </a:solidFill>
              </a:rPr>
              <a:t> </a:t>
            </a:r>
            <a:r>
              <a:rPr lang="en-US" sz="1400" dirty="0" err="1">
                <a:solidFill>
                  <a:prstClr val="black"/>
                </a:solidFill>
              </a:rPr>
              <a:t>saisonal</a:t>
            </a:r>
            <a:r>
              <a:rPr lang="en-US" sz="1400" dirty="0">
                <a:solidFill>
                  <a:prstClr val="black"/>
                </a:solidFill>
              </a:rPr>
              <a:t> und beträgt durchschnittlich </a:t>
            </a:r>
            <a:r>
              <a:rPr lang="en-US" sz="1400" b="1" dirty="0">
                <a:solidFill>
                  <a:prstClr val="black"/>
                </a:solidFill>
              </a:rPr>
              <a:t>10-11,5 Tonnen pro </a:t>
            </a:r>
            <a:r>
              <a:rPr lang="en-US" sz="1400" b="1" dirty="0" err="1">
                <a:solidFill>
                  <a:prstClr val="black"/>
                </a:solidFill>
              </a:rPr>
              <a:t>Hektar</a:t>
            </a:r>
            <a:r>
              <a:rPr lang="en-US" sz="1400" b="1" dirty="0">
                <a:solidFill>
                  <a:prstClr val="black"/>
                </a:solidFill>
              </a:rPr>
              <a:t> </a:t>
            </a:r>
            <a:r>
              <a:rPr lang="en-US" sz="1400" b="1" dirty="0" err="1">
                <a:solidFill>
                  <a:prstClr val="black"/>
                </a:solidFill>
              </a:rPr>
              <a:t>bei</a:t>
            </a:r>
            <a:r>
              <a:rPr lang="en-US" sz="1400" b="1" dirty="0">
                <a:solidFill>
                  <a:prstClr val="black"/>
                </a:solidFill>
              </a:rPr>
              <a:t> 3-4 Schnitten</a:t>
            </a:r>
            <a:r>
              <a:rPr lang="en-US" sz="1400" dirty="0">
                <a:solidFill>
                  <a:prstClr val="black"/>
                </a:solidFill>
              </a:rPr>
              <a:t> (5 Schnitte in besonders </a:t>
            </a:r>
            <a:r>
              <a:rPr lang="en-US" sz="1400" dirty="0" err="1">
                <a:solidFill>
                  <a:prstClr val="black"/>
                </a:solidFill>
              </a:rPr>
              <a:t>günstigen</a:t>
            </a:r>
            <a:r>
              <a:rPr lang="en-US" sz="1400" dirty="0">
                <a:solidFill>
                  <a:prstClr val="black"/>
                </a:solidFill>
              </a:rPr>
              <a:t> </a:t>
            </a:r>
            <a:r>
              <a:rPr lang="en-US" sz="1400" dirty="0" err="1">
                <a:solidFill>
                  <a:prstClr val="black"/>
                </a:solidFill>
              </a:rPr>
              <a:t>Jahren</a:t>
            </a:r>
            <a:r>
              <a:rPr lang="en-US" sz="1400" dirty="0">
                <a:solidFill>
                  <a:prstClr val="black"/>
                </a:solidFill>
              </a:rPr>
              <a:t> und </a:t>
            </a:r>
            <a:r>
              <a:rPr lang="en-US" sz="1400" dirty="0" err="1">
                <a:solidFill>
                  <a:prstClr val="black"/>
                </a:solidFill>
              </a:rPr>
              <a:t>Lagen</a:t>
            </a:r>
            <a:r>
              <a:rPr lang="en-US" sz="1400" dirty="0">
                <a:solidFill>
                  <a:prstClr val="black"/>
                </a:solidFill>
              </a:rPr>
              <a:t>). Der </a:t>
            </a:r>
            <a:r>
              <a:rPr lang="en-US" sz="1400" dirty="0" err="1">
                <a:solidFill>
                  <a:prstClr val="black"/>
                </a:solidFill>
              </a:rPr>
              <a:t>erste</a:t>
            </a:r>
            <a:r>
              <a:rPr lang="en-US" sz="1400" dirty="0">
                <a:solidFill>
                  <a:prstClr val="black"/>
                </a:solidFill>
              </a:rPr>
              <a:t> </a:t>
            </a:r>
            <a:r>
              <a:rPr lang="en-US" sz="1400" dirty="0" err="1">
                <a:solidFill>
                  <a:prstClr val="black"/>
                </a:solidFill>
              </a:rPr>
              <a:t>Schnitt</a:t>
            </a:r>
            <a:r>
              <a:rPr lang="en-US" sz="1400" dirty="0">
                <a:solidFill>
                  <a:prstClr val="black"/>
                </a:solidFill>
              </a:rPr>
              <a:t> </a:t>
            </a:r>
            <a:r>
              <a:rPr lang="en-US" sz="1400" dirty="0" err="1">
                <a:solidFill>
                  <a:prstClr val="black"/>
                </a:solidFill>
              </a:rPr>
              <a:t>wird</a:t>
            </a:r>
            <a:r>
              <a:rPr lang="en-US" sz="1400" dirty="0">
                <a:solidFill>
                  <a:prstClr val="black"/>
                </a:solidFill>
              </a:rPr>
              <a:t> in der ersten </a:t>
            </a:r>
            <a:r>
              <a:rPr lang="en-US" sz="1400" dirty="0" err="1">
                <a:solidFill>
                  <a:prstClr val="black"/>
                </a:solidFill>
              </a:rPr>
              <a:t>Maihälfte</a:t>
            </a:r>
            <a:r>
              <a:rPr lang="en-US" sz="1400" dirty="0">
                <a:solidFill>
                  <a:prstClr val="black"/>
                </a:solidFill>
              </a:rPr>
              <a:t> </a:t>
            </a:r>
            <a:r>
              <a:rPr lang="en-US" sz="1400" dirty="0" err="1">
                <a:solidFill>
                  <a:prstClr val="black"/>
                </a:solidFill>
              </a:rPr>
              <a:t>durchgeführt</a:t>
            </a:r>
            <a:r>
              <a:rPr lang="en-US" sz="1400" dirty="0">
                <a:solidFill>
                  <a:prstClr val="black"/>
                </a:solidFill>
              </a:rPr>
              <a:t>, während die anderen in einem variablen Abstand von 35/40 Tagen durchgeführt werden. </a:t>
            </a:r>
            <a:endParaRPr lang="it-IT" sz="1400" dirty="0">
              <a:solidFill>
                <a:prstClr val="black"/>
              </a:solidFill>
            </a:endParaRPr>
          </a:p>
        </p:txBody>
      </p:sp>
      <p:sp>
        <p:nvSpPr>
          <p:cNvPr id="6" name="Rettangolo 5"/>
          <p:cNvSpPr/>
          <p:nvPr/>
        </p:nvSpPr>
        <p:spPr>
          <a:xfrm>
            <a:off x="437253" y="5057979"/>
            <a:ext cx="7742542" cy="566052"/>
          </a:xfrm>
          <a:prstGeom prst="rect">
            <a:avLst/>
          </a:prstGeom>
        </p:spPr>
        <p:txBody>
          <a:bodyPr wrap="square">
            <a:spAutoFit/>
          </a:bodyPr>
          <a:lstStyle/>
          <a:p>
            <a:pPr>
              <a:defRPr/>
            </a:pPr>
            <a:r>
              <a:rPr lang="en-US" sz="1539" dirty="0">
                <a:solidFill>
                  <a:prstClr val="black"/>
                </a:solidFill>
              </a:rPr>
              <a:t>Die für die Grünlandproduktion </a:t>
            </a:r>
            <a:r>
              <a:rPr lang="en-US" sz="1539" dirty="0" err="1">
                <a:solidFill>
                  <a:prstClr val="black"/>
                </a:solidFill>
              </a:rPr>
              <a:t>berechneten</a:t>
            </a:r>
            <a:r>
              <a:rPr lang="en-US" sz="1539" dirty="0">
                <a:solidFill>
                  <a:prstClr val="black"/>
                </a:solidFill>
              </a:rPr>
              <a:t> </a:t>
            </a:r>
            <a:r>
              <a:rPr lang="en-US" sz="1539" dirty="0" err="1">
                <a:solidFill>
                  <a:prstClr val="black"/>
                </a:solidFill>
              </a:rPr>
              <a:t>Futtereinheiten</a:t>
            </a:r>
            <a:r>
              <a:rPr lang="en-US" sz="1539" dirty="0">
                <a:solidFill>
                  <a:prstClr val="black"/>
                </a:solidFill>
              </a:rPr>
              <a:t> </a:t>
            </a:r>
            <a:r>
              <a:rPr lang="en-US" sz="1539" dirty="0" err="1">
                <a:solidFill>
                  <a:prstClr val="black"/>
                </a:solidFill>
              </a:rPr>
              <a:t>liegen</a:t>
            </a:r>
            <a:r>
              <a:rPr lang="en-US" sz="1539" dirty="0">
                <a:solidFill>
                  <a:prstClr val="black"/>
                </a:solidFill>
              </a:rPr>
              <a:t> im Bereich von </a:t>
            </a:r>
            <a:r>
              <a:rPr lang="en-US" sz="1539" dirty="0">
                <a:solidFill>
                  <a:prstClr val="black"/>
                </a:solidFill>
                <a:effectLst>
                  <a:outerShdw blurRad="38100" dist="38100" dir="2700000" algn="tl">
                    <a:srgbClr val="000000">
                      <a:alpha val="43137"/>
                    </a:srgbClr>
                  </a:outerShdw>
                </a:effectLst>
              </a:rPr>
              <a:t>0,65 bis 0,69 - 0,74 FU/kg DM </a:t>
            </a:r>
            <a:r>
              <a:rPr lang="en-US" sz="1539" dirty="0">
                <a:solidFill>
                  <a:prstClr val="black"/>
                </a:solidFill>
              </a:rPr>
              <a:t>(</a:t>
            </a:r>
            <a:r>
              <a:rPr lang="en-US" sz="1539" dirty="0" err="1">
                <a:solidFill>
                  <a:prstClr val="black"/>
                </a:solidFill>
              </a:rPr>
              <a:t>Superchi</a:t>
            </a:r>
            <a:r>
              <a:rPr lang="en-US" sz="1539" dirty="0">
                <a:solidFill>
                  <a:prstClr val="black"/>
                </a:solidFill>
              </a:rPr>
              <a:t> et al., 2007), bis zu </a:t>
            </a:r>
            <a:r>
              <a:rPr lang="en-US" sz="1539" dirty="0">
                <a:solidFill>
                  <a:prstClr val="black"/>
                </a:solidFill>
                <a:effectLst>
                  <a:outerShdw blurRad="38100" dist="38100" dir="2700000" algn="tl">
                    <a:srgbClr val="000000">
                      <a:alpha val="43137"/>
                    </a:srgbClr>
                  </a:outerShdw>
                </a:effectLst>
              </a:rPr>
              <a:t>0,8 UFL/kg DM </a:t>
            </a:r>
            <a:r>
              <a:rPr lang="en-US" sz="1539" dirty="0">
                <a:solidFill>
                  <a:prstClr val="black"/>
                </a:solidFill>
              </a:rPr>
              <a:t>im Heu (INRA, 2002).</a:t>
            </a:r>
            <a:endParaRPr lang="it-IT" sz="1539" dirty="0">
              <a:solidFill>
                <a:prstClr val="black"/>
              </a:solidFill>
            </a:endParaRPr>
          </a:p>
        </p:txBody>
      </p:sp>
      <p:pic>
        <p:nvPicPr>
          <p:cNvPr id="1026" name="Picture 2" descr="Immagine correlat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385" y="2430669"/>
            <a:ext cx="3688054" cy="2461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pascolo pianura pad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8554" y="2430669"/>
            <a:ext cx="3691599" cy="246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738697"/>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err="1" smtClean="0"/>
              <a:t>Thanks</a:t>
            </a:r>
            <a:r>
              <a:rPr lang="nl-NL" dirty="0" smtClean="0"/>
              <a:t> </a:t>
            </a:r>
            <a:r>
              <a:rPr lang="nl-NL" dirty="0" err="1" smtClean="0"/>
              <a:t>to</a:t>
            </a:r>
            <a:r>
              <a:rPr lang="nl-NL" dirty="0" smtClean="0"/>
              <a:t> </a:t>
            </a:r>
            <a:r>
              <a:rPr lang="nl-NL" dirty="0" err="1" smtClean="0"/>
              <a:t>all</a:t>
            </a:r>
            <a:r>
              <a:rPr lang="nl-NL" dirty="0" smtClean="0"/>
              <a:t> </a:t>
            </a:r>
            <a:r>
              <a:rPr lang="nl-NL" dirty="0" err="1" smtClean="0"/>
              <a:t>contributing</a:t>
            </a:r>
            <a:r>
              <a:rPr lang="nl-NL" dirty="0" smtClean="0"/>
              <a:t> partners of Inno4Grass </a:t>
            </a:r>
            <a:endParaRPr lang="nl-NL" dirty="0"/>
          </a:p>
        </p:txBody>
      </p:sp>
    </p:spTree>
    <p:extLst>
      <p:ext uri="{BB962C8B-B14F-4D97-AF65-F5344CB8AC3E}">
        <p14:creationId xmlns:p14="http://schemas.microsoft.com/office/powerpoint/2010/main" val="4622456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133039" y="5056407"/>
            <a:ext cx="6292701"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lvl="1" indent="-273050" defTabSz="457200">
              <a:spcBef>
                <a:spcPct val="20000"/>
              </a:spcBef>
              <a:buSzPct val="130000"/>
              <a:buFont typeface="Arial" charset="0"/>
              <a:buChar char="•"/>
              <a:tabLst>
                <a:tab pos="3138488" algn="l"/>
              </a:tabLst>
              <a:defRPr/>
            </a:pPr>
            <a:r>
              <a:rPr lang="en-GB" dirty="0">
                <a:solidFill>
                  <a:prstClr val="black"/>
                </a:solidFill>
              </a:rPr>
              <a:t>Im Durchschnitt für verschiedene Dünge- und Schnittverfahren (3 oder 4 Schnitte/Jahr) erwiesen sich Weißklee-/</a:t>
            </a:r>
            <a:r>
              <a:rPr lang="en-GB" dirty="0" err="1">
                <a:solidFill>
                  <a:prstClr val="black"/>
                </a:solidFill>
              </a:rPr>
              <a:t>Grasmischungen</a:t>
            </a:r>
            <a:r>
              <a:rPr lang="en-GB" dirty="0">
                <a:solidFill>
                  <a:prstClr val="black"/>
                </a:solidFill>
              </a:rPr>
              <a:t> </a:t>
            </a:r>
            <a:r>
              <a:rPr lang="en-GB" dirty="0" err="1">
                <a:solidFill>
                  <a:prstClr val="black"/>
                </a:solidFill>
              </a:rPr>
              <a:t>besser</a:t>
            </a:r>
            <a:r>
              <a:rPr lang="en-GB" dirty="0">
                <a:solidFill>
                  <a:prstClr val="black"/>
                </a:solidFill>
              </a:rPr>
              <a:t> als Rotklee-/Grasmischungen.</a:t>
            </a:r>
          </a:p>
          <a:p>
            <a:pPr marL="273050" lvl="1" indent="-273050" defTabSz="457200">
              <a:spcBef>
                <a:spcPct val="20000"/>
              </a:spcBef>
              <a:buSzPct val="130000"/>
              <a:buFont typeface="Arial" charset="0"/>
              <a:buChar char="•"/>
              <a:tabLst>
                <a:tab pos="3138488" algn="l"/>
              </a:tabLst>
              <a:defRPr/>
            </a:pPr>
            <a:r>
              <a:rPr lang="en-GB" dirty="0">
                <a:solidFill>
                  <a:prstClr val="black"/>
                </a:solidFill>
              </a:rPr>
              <a:t>Rotklee </a:t>
            </a:r>
            <a:r>
              <a:rPr lang="en-GB" dirty="0" err="1">
                <a:solidFill>
                  <a:prstClr val="black"/>
                </a:solidFill>
              </a:rPr>
              <a:t>erbrachte</a:t>
            </a:r>
            <a:r>
              <a:rPr lang="en-GB" dirty="0">
                <a:solidFill>
                  <a:prstClr val="black"/>
                </a:solidFill>
              </a:rPr>
              <a:t> </a:t>
            </a:r>
            <a:r>
              <a:rPr lang="en-GB" dirty="0" err="1" smtClean="0">
                <a:solidFill>
                  <a:prstClr val="black"/>
                </a:solidFill>
              </a:rPr>
              <a:t>anfangs</a:t>
            </a:r>
            <a:r>
              <a:rPr lang="en-GB" dirty="0" smtClean="0">
                <a:solidFill>
                  <a:prstClr val="black"/>
                </a:solidFill>
              </a:rPr>
              <a:t> </a:t>
            </a:r>
            <a:r>
              <a:rPr lang="en-GB" dirty="0" err="1" smtClean="0">
                <a:solidFill>
                  <a:prstClr val="black"/>
                </a:solidFill>
              </a:rPr>
              <a:t>mehr</a:t>
            </a:r>
            <a:r>
              <a:rPr lang="en-GB" dirty="0" smtClean="0">
                <a:solidFill>
                  <a:prstClr val="black"/>
                </a:solidFill>
              </a:rPr>
              <a:t> </a:t>
            </a:r>
            <a:r>
              <a:rPr lang="en-GB" dirty="0" err="1" smtClean="0">
                <a:solidFill>
                  <a:prstClr val="black"/>
                </a:solidFill>
              </a:rPr>
              <a:t>Ertrag</a:t>
            </a:r>
            <a:r>
              <a:rPr lang="en-GB" dirty="0" smtClean="0">
                <a:solidFill>
                  <a:prstClr val="black"/>
                </a:solidFill>
              </a:rPr>
              <a:t>, </a:t>
            </a:r>
            <a:r>
              <a:rPr lang="en-GB" dirty="0">
                <a:solidFill>
                  <a:prstClr val="black"/>
                </a:solidFill>
              </a:rPr>
              <a:t>aber </a:t>
            </a:r>
            <a:r>
              <a:rPr lang="en-GB" dirty="0" err="1">
                <a:solidFill>
                  <a:prstClr val="black"/>
                </a:solidFill>
              </a:rPr>
              <a:t>Weißklee</a:t>
            </a:r>
            <a:r>
              <a:rPr lang="en-GB" dirty="0">
                <a:solidFill>
                  <a:prstClr val="black"/>
                </a:solidFill>
              </a:rPr>
              <a:t> </a:t>
            </a:r>
            <a:r>
              <a:rPr lang="en-GB" dirty="0" err="1" smtClean="0">
                <a:solidFill>
                  <a:prstClr val="black"/>
                </a:solidFill>
              </a:rPr>
              <a:t>deutlich</a:t>
            </a:r>
            <a:r>
              <a:rPr lang="en-GB" dirty="0" smtClean="0">
                <a:solidFill>
                  <a:prstClr val="black"/>
                </a:solidFill>
              </a:rPr>
              <a:t> </a:t>
            </a:r>
            <a:r>
              <a:rPr lang="en-GB" dirty="0" err="1" smtClean="0">
                <a:solidFill>
                  <a:prstClr val="black"/>
                </a:solidFill>
              </a:rPr>
              <a:t>längere</a:t>
            </a:r>
            <a:r>
              <a:rPr lang="en-GB" dirty="0" smtClean="0">
                <a:solidFill>
                  <a:prstClr val="black"/>
                </a:solidFill>
              </a:rPr>
              <a:t> </a:t>
            </a:r>
            <a:r>
              <a:rPr lang="en-GB" dirty="0" err="1" smtClean="0">
                <a:solidFill>
                  <a:prstClr val="black"/>
                </a:solidFill>
              </a:rPr>
              <a:t>Ausdauer</a:t>
            </a:r>
            <a:r>
              <a:rPr lang="en-GB" dirty="0" smtClean="0">
                <a:solidFill>
                  <a:prstClr val="black"/>
                </a:solidFill>
              </a:rPr>
              <a:t>.</a:t>
            </a:r>
            <a:endParaRPr lang="en-GB" dirty="0">
              <a:solidFill>
                <a:prstClr val="black"/>
              </a:solidFill>
            </a:endParaRPr>
          </a:p>
        </p:txBody>
      </p:sp>
      <p:sp>
        <p:nvSpPr>
          <p:cNvPr id="7" name="Rectangle 2"/>
          <p:cNvSpPr>
            <a:spLocks noChangeArrowheads="1"/>
          </p:cNvSpPr>
          <p:nvPr/>
        </p:nvSpPr>
        <p:spPr bwMode="auto">
          <a:xfrm>
            <a:off x="1671638" y="3328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85800" algn="l"/>
              </a:tabLst>
              <a:defRPr>
                <a:solidFill>
                  <a:schemeClr val="tx1"/>
                </a:solidFill>
                <a:latin typeface="Arial" pitchFamily="34" charset="0"/>
                <a:cs typeface="Arial" pitchFamily="34" charset="0"/>
              </a:defRPr>
            </a:lvl1pPr>
            <a:lvl2pPr fontAlgn="base">
              <a:spcBef>
                <a:spcPct val="0"/>
              </a:spcBef>
              <a:spcAft>
                <a:spcPct val="0"/>
              </a:spcAft>
              <a:tabLst>
                <a:tab pos="685800" algn="l"/>
              </a:tabLst>
              <a:defRPr>
                <a:solidFill>
                  <a:schemeClr val="tx1"/>
                </a:solidFill>
                <a:latin typeface="Arial" pitchFamily="34" charset="0"/>
                <a:cs typeface="Arial" pitchFamily="34" charset="0"/>
              </a:defRPr>
            </a:lvl2pPr>
            <a:lvl3pPr fontAlgn="base">
              <a:spcBef>
                <a:spcPct val="0"/>
              </a:spcBef>
              <a:spcAft>
                <a:spcPct val="0"/>
              </a:spcAft>
              <a:tabLst>
                <a:tab pos="685800" algn="l"/>
              </a:tabLst>
              <a:defRPr>
                <a:solidFill>
                  <a:schemeClr val="tx1"/>
                </a:solidFill>
                <a:latin typeface="Arial" pitchFamily="34" charset="0"/>
                <a:cs typeface="Arial" pitchFamily="34" charset="0"/>
              </a:defRPr>
            </a:lvl3pPr>
            <a:lvl4pPr fontAlgn="base">
              <a:spcBef>
                <a:spcPct val="0"/>
              </a:spcBef>
              <a:spcAft>
                <a:spcPct val="0"/>
              </a:spcAft>
              <a:tabLst>
                <a:tab pos="685800" algn="l"/>
              </a:tabLst>
              <a:defRPr>
                <a:solidFill>
                  <a:schemeClr val="tx1"/>
                </a:solidFill>
                <a:latin typeface="Arial" pitchFamily="34" charset="0"/>
                <a:cs typeface="Arial" pitchFamily="34" charset="0"/>
              </a:defRPr>
            </a:lvl4pPr>
            <a:lvl5pPr fontAlgn="base">
              <a:spcBef>
                <a:spcPct val="0"/>
              </a:spcBef>
              <a:spcAft>
                <a:spcPct val="0"/>
              </a:spcAft>
              <a:tabLst>
                <a:tab pos="685800" algn="l"/>
              </a:tabLst>
              <a:defRPr>
                <a:solidFill>
                  <a:schemeClr val="tx1"/>
                </a:solidFill>
                <a:latin typeface="Arial" pitchFamily="34" charset="0"/>
                <a:cs typeface="Arial" pitchFamily="34" charset="0"/>
              </a:defRPr>
            </a:lvl5pPr>
            <a:lvl6pPr fontAlgn="base">
              <a:spcBef>
                <a:spcPct val="0"/>
              </a:spcBef>
              <a:spcAft>
                <a:spcPct val="0"/>
              </a:spcAft>
              <a:tabLst>
                <a:tab pos="685800" algn="l"/>
              </a:tabLst>
              <a:defRPr>
                <a:solidFill>
                  <a:schemeClr val="tx1"/>
                </a:solidFill>
                <a:latin typeface="Arial" pitchFamily="34" charset="0"/>
                <a:cs typeface="Arial" pitchFamily="34" charset="0"/>
              </a:defRPr>
            </a:lvl6pPr>
            <a:lvl7pPr fontAlgn="base">
              <a:spcBef>
                <a:spcPct val="0"/>
              </a:spcBef>
              <a:spcAft>
                <a:spcPct val="0"/>
              </a:spcAft>
              <a:tabLst>
                <a:tab pos="685800" algn="l"/>
              </a:tabLst>
              <a:defRPr>
                <a:solidFill>
                  <a:schemeClr val="tx1"/>
                </a:solidFill>
                <a:latin typeface="Arial" pitchFamily="34" charset="0"/>
                <a:cs typeface="Arial" pitchFamily="34" charset="0"/>
              </a:defRPr>
            </a:lvl7pPr>
            <a:lvl8pPr fontAlgn="base">
              <a:spcBef>
                <a:spcPct val="0"/>
              </a:spcBef>
              <a:spcAft>
                <a:spcPct val="0"/>
              </a:spcAft>
              <a:tabLst>
                <a:tab pos="685800" algn="l"/>
              </a:tabLst>
              <a:defRPr>
                <a:solidFill>
                  <a:schemeClr val="tx1"/>
                </a:solidFill>
                <a:latin typeface="Arial" pitchFamily="34" charset="0"/>
                <a:cs typeface="Arial" pitchFamily="34" charset="0"/>
              </a:defRPr>
            </a:lvl8pPr>
            <a:lvl9pPr fontAlgn="base">
              <a:spcBef>
                <a:spcPct val="0"/>
              </a:spcBef>
              <a:spcAft>
                <a:spcPct val="0"/>
              </a:spcAft>
              <a:tabLst>
                <a:tab pos="685800" algn="l"/>
              </a:tabLst>
              <a:defRPr>
                <a:solidFill>
                  <a:schemeClr val="tx1"/>
                </a:solidFill>
                <a:latin typeface="Arial" pitchFamily="34" charset="0"/>
                <a:cs typeface="Arial" pitchFamily="34" charset="0"/>
              </a:defRPr>
            </a:lvl9pPr>
          </a:lstStyle>
          <a:p>
            <a:pPr>
              <a:defRPr/>
            </a:pPr>
            <a:endParaRPr lang="sv-SE" altLang="sv-SE">
              <a:solidFill>
                <a:prstClr val="black"/>
              </a:solidFill>
            </a:endParaRPr>
          </a:p>
        </p:txBody>
      </p:sp>
      <p:graphicFrame>
        <p:nvGraphicFramePr>
          <p:cNvPr id="8" name="Tabell 7"/>
          <p:cNvGraphicFramePr>
            <a:graphicFrameLocks noGrp="1"/>
          </p:cNvGraphicFramePr>
          <p:nvPr/>
        </p:nvGraphicFramePr>
        <p:xfrm>
          <a:off x="147324" y="1368201"/>
          <a:ext cx="6471852" cy="3587189"/>
        </p:xfrm>
        <a:graphic>
          <a:graphicData uri="http://schemas.openxmlformats.org/drawingml/2006/table">
            <a:tbl>
              <a:tblPr firstRow="1" bandRow="1">
                <a:tableStyleId>{F5AB1C69-6EDB-4FF4-983F-18BD219EF322}</a:tableStyleId>
              </a:tblPr>
              <a:tblGrid>
                <a:gridCol w="882719">
                  <a:extLst>
                    <a:ext uri="{9D8B030D-6E8A-4147-A177-3AD203B41FA5}">
                      <a16:colId xmlns:a16="http://schemas.microsoft.com/office/drawing/2014/main" val="20000"/>
                    </a:ext>
                  </a:extLst>
                </a:gridCol>
                <a:gridCol w="1274565">
                  <a:extLst>
                    <a:ext uri="{9D8B030D-6E8A-4147-A177-3AD203B41FA5}">
                      <a16:colId xmlns:a16="http://schemas.microsoft.com/office/drawing/2014/main" val="20001"/>
                    </a:ext>
                  </a:extLst>
                </a:gridCol>
                <a:gridCol w="1078642">
                  <a:extLst>
                    <a:ext uri="{9D8B030D-6E8A-4147-A177-3AD203B41FA5}">
                      <a16:colId xmlns:a16="http://schemas.microsoft.com/office/drawing/2014/main" val="20002"/>
                    </a:ext>
                  </a:extLst>
                </a:gridCol>
                <a:gridCol w="1078642">
                  <a:extLst>
                    <a:ext uri="{9D8B030D-6E8A-4147-A177-3AD203B41FA5}">
                      <a16:colId xmlns:a16="http://schemas.microsoft.com/office/drawing/2014/main" val="20003"/>
                    </a:ext>
                  </a:extLst>
                </a:gridCol>
                <a:gridCol w="1078642">
                  <a:extLst>
                    <a:ext uri="{9D8B030D-6E8A-4147-A177-3AD203B41FA5}">
                      <a16:colId xmlns:a16="http://schemas.microsoft.com/office/drawing/2014/main" val="20004"/>
                    </a:ext>
                  </a:extLst>
                </a:gridCol>
                <a:gridCol w="1078642">
                  <a:extLst>
                    <a:ext uri="{9D8B030D-6E8A-4147-A177-3AD203B41FA5}">
                      <a16:colId xmlns:a16="http://schemas.microsoft.com/office/drawing/2014/main" val="20005"/>
                    </a:ext>
                  </a:extLst>
                </a:gridCol>
              </a:tblGrid>
              <a:tr h="534407">
                <a:tc>
                  <a:txBody>
                    <a:bodyPr/>
                    <a:lstStyle/>
                    <a:p>
                      <a:pPr algn="just">
                        <a:spcAft>
                          <a:spcPts val="0"/>
                        </a:spcAft>
                      </a:pPr>
                      <a:r>
                        <a:rPr lang="en-GB" sz="1600" dirty="0">
                          <a:effectLst/>
                        </a:rPr>
                        <a:t>N-Niveau</a:t>
                      </a:r>
                      <a:endParaRPr lang="sv-SE" sz="1600" dirty="0">
                        <a:effectLst/>
                        <a:latin typeface="+mn-lt"/>
                        <a:ea typeface="Calibri"/>
                      </a:endParaRPr>
                    </a:p>
                  </a:txBody>
                  <a:tcPr marL="44450" marR="44450" marT="0" marB="0"/>
                </a:tc>
                <a:tc>
                  <a:txBody>
                    <a:bodyPr/>
                    <a:lstStyle/>
                    <a:p>
                      <a:pPr algn="just">
                        <a:spcAft>
                          <a:spcPts val="0"/>
                        </a:spcAft>
                      </a:pPr>
                      <a:r>
                        <a:rPr lang="en-GB" sz="1600" kern="0" dirty="0" err="1">
                          <a:effectLst/>
                        </a:rPr>
                        <a:t>Trifolium</a:t>
                      </a:r>
                      <a:r>
                        <a:rPr lang="en-GB" sz="1600" kern="0" dirty="0">
                          <a:effectLst/>
                        </a:rPr>
                        <a:t> ssp.</a:t>
                      </a:r>
                      <a:endParaRPr lang="sv-SE" sz="1600" b="1" kern="0" dirty="0">
                        <a:effectLst/>
                        <a:latin typeface="+mn-lt"/>
                        <a:ea typeface="Times New Roman"/>
                      </a:endParaRPr>
                    </a:p>
                  </a:txBody>
                  <a:tcPr marL="44450" marR="44450" marT="0" marB="0"/>
                </a:tc>
                <a:tc>
                  <a:txBody>
                    <a:bodyPr/>
                    <a:lstStyle/>
                    <a:p>
                      <a:pPr algn="ctr">
                        <a:spcAft>
                          <a:spcPts val="0"/>
                        </a:spcAft>
                      </a:pPr>
                      <a:r>
                        <a:rPr lang="en-GB" sz="1600" dirty="0">
                          <a:effectLst/>
                        </a:rPr>
                        <a:t>1. Jahr</a:t>
                      </a:r>
                      <a:endParaRPr lang="sv-SE" sz="1600" dirty="0">
                        <a:effectLst/>
                        <a:latin typeface="+mn-lt"/>
                        <a:ea typeface="Calibri"/>
                      </a:endParaRPr>
                    </a:p>
                  </a:txBody>
                  <a:tcPr marL="44450" marR="44450" marT="0" marB="0"/>
                </a:tc>
                <a:tc>
                  <a:txBody>
                    <a:bodyPr/>
                    <a:lstStyle/>
                    <a:p>
                      <a:pPr algn="ctr">
                        <a:spcAft>
                          <a:spcPts val="0"/>
                        </a:spcAft>
                      </a:pPr>
                      <a:r>
                        <a:rPr lang="en-GB" sz="1600">
                          <a:effectLst/>
                        </a:rPr>
                        <a:t>2. Jahr</a:t>
                      </a:r>
                      <a:endParaRPr lang="sv-SE" sz="1600">
                        <a:effectLst/>
                        <a:latin typeface="+mn-lt"/>
                        <a:ea typeface="Calibri"/>
                      </a:endParaRPr>
                    </a:p>
                  </a:txBody>
                  <a:tcPr marL="44450" marR="44450" marT="0" marB="0"/>
                </a:tc>
                <a:tc>
                  <a:txBody>
                    <a:bodyPr/>
                    <a:lstStyle/>
                    <a:p>
                      <a:pPr algn="ctr">
                        <a:spcAft>
                          <a:spcPts val="0"/>
                        </a:spcAft>
                      </a:pPr>
                      <a:r>
                        <a:rPr lang="en-GB" sz="1600" dirty="0">
                          <a:effectLst/>
                        </a:rPr>
                        <a:t>3. Jahr</a:t>
                      </a:r>
                      <a:endParaRPr lang="sv-SE" sz="1600" dirty="0">
                        <a:effectLst/>
                        <a:latin typeface="+mn-lt"/>
                        <a:ea typeface="Calibri"/>
                      </a:endParaRPr>
                    </a:p>
                  </a:txBody>
                  <a:tcPr marL="44450" marR="44450" marT="0" marB="0"/>
                </a:tc>
                <a:tc>
                  <a:txBody>
                    <a:bodyPr/>
                    <a:lstStyle/>
                    <a:p>
                      <a:pPr algn="ctr">
                        <a:spcAft>
                          <a:spcPts val="0"/>
                        </a:spcAft>
                      </a:pPr>
                      <a:r>
                        <a:rPr lang="en-GB" sz="1600">
                          <a:effectLst/>
                        </a:rPr>
                        <a:t>4. Jahr</a:t>
                      </a:r>
                      <a:endParaRPr lang="sv-SE" sz="1600">
                        <a:effectLst/>
                        <a:latin typeface="+mn-lt"/>
                        <a:ea typeface="Calibri"/>
                      </a:endParaRPr>
                    </a:p>
                  </a:txBody>
                  <a:tcPr marL="44450" marR="44450" marT="0" marB="0"/>
                </a:tc>
                <a:extLst>
                  <a:ext uri="{0D108BD9-81ED-4DB2-BD59-A6C34878D82A}">
                    <a16:rowId xmlns:a16="http://schemas.microsoft.com/office/drawing/2014/main" val="10000"/>
                  </a:ext>
                </a:extLst>
              </a:tr>
              <a:tr h="495992">
                <a:tc>
                  <a:txBody>
                    <a:bodyPr/>
                    <a:lstStyle/>
                    <a:p>
                      <a:pPr algn="just">
                        <a:spcAft>
                          <a:spcPts val="0"/>
                        </a:spcAft>
                      </a:pPr>
                      <a:r>
                        <a:rPr lang="en-GB" sz="1600" dirty="0">
                          <a:effectLst/>
                        </a:rPr>
                        <a:t>0 kg N</a:t>
                      </a:r>
                      <a:endParaRPr lang="sv-SE" sz="1600" dirty="0">
                        <a:effectLst/>
                        <a:latin typeface="+mn-lt"/>
                        <a:ea typeface="Calibri"/>
                      </a:endParaRPr>
                    </a:p>
                  </a:txBody>
                  <a:tcPr marL="44450" marR="44450" marT="0" marB="0"/>
                </a:tc>
                <a:tc>
                  <a:txBody>
                    <a:bodyPr/>
                    <a:lstStyle/>
                    <a:p>
                      <a:pPr algn="just">
                        <a:spcAft>
                          <a:spcPts val="0"/>
                        </a:spcAft>
                      </a:pPr>
                      <a:r>
                        <a:rPr lang="en-GB" sz="1600">
                          <a:effectLst/>
                        </a:rPr>
                        <a:t>Rotklee</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8 430</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7 647</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6 363</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5 491</a:t>
                      </a:r>
                      <a:endParaRPr lang="sv-SE" sz="1600">
                        <a:effectLst/>
                        <a:latin typeface="+mn-lt"/>
                        <a:ea typeface="Calibri"/>
                      </a:endParaRPr>
                    </a:p>
                  </a:txBody>
                  <a:tcPr marL="44450" marR="44450" marT="0" marB="0"/>
                </a:tc>
                <a:extLst>
                  <a:ext uri="{0D108BD9-81ED-4DB2-BD59-A6C34878D82A}">
                    <a16:rowId xmlns:a16="http://schemas.microsoft.com/office/drawing/2014/main" val="10001"/>
                  </a:ext>
                </a:extLst>
              </a:tr>
              <a:tr h="495992">
                <a:tc>
                  <a:txBody>
                    <a:bodyPr/>
                    <a:lstStyle/>
                    <a:p>
                      <a:pPr algn="just">
                        <a:spcAft>
                          <a:spcPts val="0"/>
                        </a:spcAft>
                      </a:pPr>
                      <a:r>
                        <a:rPr lang="en-GB" sz="1600">
                          <a:effectLst/>
                        </a:rPr>
                        <a:t> </a:t>
                      </a:r>
                      <a:endParaRPr lang="sv-SE" sz="1600">
                        <a:effectLst/>
                        <a:latin typeface="+mn-lt"/>
                        <a:ea typeface="Calibri"/>
                      </a:endParaRPr>
                    </a:p>
                  </a:txBody>
                  <a:tcPr marL="44450" marR="44450" marT="0" marB="0"/>
                </a:tc>
                <a:tc>
                  <a:txBody>
                    <a:bodyPr/>
                    <a:lstStyle/>
                    <a:p>
                      <a:pPr algn="just">
                        <a:spcAft>
                          <a:spcPts val="0"/>
                        </a:spcAft>
                      </a:pPr>
                      <a:r>
                        <a:rPr lang="en-GB" sz="1600">
                          <a:effectLst/>
                        </a:rPr>
                        <a:t>Weißklee</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7 724</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8 085</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7 441</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7 765</a:t>
                      </a:r>
                      <a:endParaRPr lang="sv-SE" sz="1600">
                        <a:effectLst/>
                        <a:latin typeface="+mn-lt"/>
                        <a:ea typeface="Calibri"/>
                      </a:endParaRPr>
                    </a:p>
                  </a:txBody>
                  <a:tcPr marL="44450" marR="44450" marT="0" marB="0"/>
                </a:tc>
                <a:extLst>
                  <a:ext uri="{0D108BD9-81ED-4DB2-BD59-A6C34878D82A}">
                    <a16:rowId xmlns:a16="http://schemas.microsoft.com/office/drawing/2014/main" val="10002"/>
                  </a:ext>
                </a:extLst>
              </a:tr>
              <a:tr h="534407">
                <a:tc>
                  <a:txBody>
                    <a:bodyPr/>
                    <a:lstStyle/>
                    <a:p>
                      <a:pPr algn="l">
                        <a:spcAft>
                          <a:spcPts val="0"/>
                        </a:spcAft>
                      </a:pPr>
                      <a:r>
                        <a:rPr lang="en-GB" sz="1600" dirty="0">
                          <a:effectLst/>
                        </a:rPr>
                        <a:t>100 kg N</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Rotklee</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9 597</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9 359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7 795</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7 141</a:t>
                      </a:r>
                      <a:endParaRPr lang="sv-SE" sz="1600">
                        <a:effectLst/>
                        <a:latin typeface="+mn-lt"/>
                        <a:ea typeface="Calibri"/>
                      </a:endParaRPr>
                    </a:p>
                  </a:txBody>
                  <a:tcPr marL="44450" marR="44450" marT="0" marB="0"/>
                </a:tc>
                <a:extLst>
                  <a:ext uri="{0D108BD9-81ED-4DB2-BD59-A6C34878D82A}">
                    <a16:rowId xmlns:a16="http://schemas.microsoft.com/office/drawing/2014/main" val="10003"/>
                  </a:ext>
                </a:extLst>
              </a:tr>
              <a:tr h="495992">
                <a:tc>
                  <a:txBody>
                    <a:bodyPr/>
                    <a:lstStyle/>
                    <a:p>
                      <a:pPr algn="l">
                        <a:spcAft>
                          <a:spcPts val="0"/>
                        </a:spcAft>
                      </a:pPr>
                      <a:r>
                        <a:rPr lang="en-GB" sz="1600" dirty="0">
                          <a:effectLst/>
                        </a:rPr>
                        <a:t> </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Weißklee</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9 123</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9 534</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8 169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8 152</a:t>
                      </a:r>
                      <a:endParaRPr lang="sv-SE" sz="1600" dirty="0">
                        <a:effectLst/>
                        <a:latin typeface="+mn-lt"/>
                        <a:ea typeface="Calibri"/>
                      </a:endParaRPr>
                    </a:p>
                  </a:txBody>
                  <a:tcPr marL="44450" marR="44450" marT="0" marB="0"/>
                </a:tc>
                <a:extLst>
                  <a:ext uri="{0D108BD9-81ED-4DB2-BD59-A6C34878D82A}">
                    <a16:rowId xmlns:a16="http://schemas.microsoft.com/office/drawing/2014/main" val="10004"/>
                  </a:ext>
                </a:extLst>
              </a:tr>
              <a:tr h="534407">
                <a:tc>
                  <a:txBody>
                    <a:bodyPr/>
                    <a:lstStyle/>
                    <a:p>
                      <a:pPr algn="l">
                        <a:spcAft>
                          <a:spcPts val="0"/>
                        </a:spcAft>
                      </a:pPr>
                      <a:r>
                        <a:rPr lang="en-GB" sz="1600" dirty="0">
                          <a:effectLst/>
                        </a:rPr>
                        <a:t>200 kg N</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Rotklee</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10 409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10 202</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8 569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8 213</a:t>
                      </a:r>
                      <a:endParaRPr lang="sv-SE" sz="1600" dirty="0">
                        <a:effectLst/>
                        <a:latin typeface="+mn-lt"/>
                        <a:ea typeface="Calibri"/>
                      </a:endParaRPr>
                    </a:p>
                  </a:txBody>
                  <a:tcPr marL="44450" marR="44450" marT="0" marB="0"/>
                </a:tc>
                <a:extLst>
                  <a:ext uri="{0D108BD9-81ED-4DB2-BD59-A6C34878D82A}">
                    <a16:rowId xmlns:a16="http://schemas.microsoft.com/office/drawing/2014/main" val="10005"/>
                  </a:ext>
                </a:extLst>
              </a:tr>
              <a:tr h="495992">
                <a:tc>
                  <a:txBody>
                    <a:bodyPr/>
                    <a:lstStyle/>
                    <a:p>
                      <a:pPr algn="just">
                        <a:spcAft>
                          <a:spcPts val="0"/>
                        </a:spcAft>
                      </a:pPr>
                      <a:r>
                        <a:rPr lang="en-GB" sz="1600" dirty="0">
                          <a:effectLst/>
                        </a:rPr>
                        <a:t> </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Weißklee</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9 920</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10 246</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8 619</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8 565</a:t>
                      </a:r>
                      <a:endParaRPr lang="sv-SE" sz="1600" dirty="0">
                        <a:effectLst/>
                        <a:latin typeface="+mn-lt"/>
                        <a:ea typeface="Calibri"/>
                      </a:endParaRPr>
                    </a:p>
                  </a:txBody>
                  <a:tcPr marL="44450" marR="44450" marT="0" marB="0"/>
                </a:tc>
                <a:extLst>
                  <a:ext uri="{0D108BD9-81ED-4DB2-BD59-A6C34878D82A}">
                    <a16:rowId xmlns:a16="http://schemas.microsoft.com/office/drawing/2014/main" val="10006"/>
                  </a:ext>
                </a:extLst>
              </a:tr>
            </a:tbl>
          </a:graphicData>
        </a:graphic>
      </p:graphicFrame>
      <p:sp>
        <p:nvSpPr>
          <p:cNvPr id="20" name="textruta 19"/>
          <p:cNvSpPr txBox="1"/>
          <p:nvPr/>
        </p:nvSpPr>
        <p:spPr>
          <a:xfrm>
            <a:off x="6425740" y="6541507"/>
            <a:ext cx="2756848" cy="276999"/>
          </a:xfrm>
          <a:prstGeom prst="rect">
            <a:avLst/>
          </a:prstGeom>
          <a:noFill/>
        </p:spPr>
        <p:txBody>
          <a:bodyPr wrap="square" rtlCol="0">
            <a:spAutoFit/>
          </a:bodyPr>
          <a:lstStyle/>
          <a:p>
            <a:pPr defTabSz="457200">
              <a:defRPr/>
            </a:pPr>
            <a:r>
              <a:rPr lang="sv-SE" sz="1200" dirty="0">
                <a:solidFill>
                  <a:prstClr val="black"/>
                </a:solidFill>
              </a:rPr>
              <a:t>(</a:t>
            </a:r>
            <a:r>
              <a:rPr lang="sv-SE" sz="1200" dirty="0" err="1">
                <a:solidFill>
                  <a:prstClr val="black"/>
                </a:solidFill>
              </a:rPr>
              <a:t>Svanäng</a:t>
            </a:r>
            <a:r>
              <a:rPr lang="sv-SE" sz="1200" dirty="0">
                <a:solidFill>
                  <a:prstClr val="black"/>
                </a:solidFill>
              </a:rPr>
              <a:t> und Frankow-Lindberg, 1994)</a:t>
            </a:r>
          </a:p>
        </p:txBody>
      </p:sp>
      <p:pic>
        <p:nvPicPr>
          <p:cNvPr id="2050" name="Picture 2" descr="mms_img101614328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0911" y="1368201"/>
            <a:ext cx="2006505" cy="356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6779981" y="5056407"/>
            <a:ext cx="2402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lvl="1" defTabSz="457200">
              <a:spcBef>
                <a:spcPct val="20000"/>
              </a:spcBef>
              <a:buSzPct val="130000"/>
              <a:tabLst>
                <a:tab pos="3138488" algn="l"/>
              </a:tabLst>
              <a:defRPr/>
            </a:pPr>
            <a:r>
              <a:rPr lang="en-GB" dirty="0">
                <a:solidFill>
                  <a:prstClr val="black"/>
                </a:solidFill>
              </a:rPr>
              <a:t>Wurzelfäule ist das Haupthindernis </a:t>
            </a:r>
            <a:r>
              <a:rPr lang="en-GB" dirty="0" err="1">
                <a:solidFill>
                  <a:prstClr val="black"/>
                </a:solidFill>
              </a:rPr>
              <a:t>für</a:t>
            </a:r>
            <a:r>
              <a:rPr lang="en-GB" dirty="0">
                <a:solidFill>
                  <a:prstClr val="black"/>
                </a:solidFill>
              </a:rPr>
              <a:t> </a:t>
            </a:r>
            <a:r>
              <a:rPr lang="en-GB" dirty="0" err="1" smtClean="0">
                <a:solidFill>
                  <a:prstClr val="black"/>
                </a:solidFill>
              </a:rPr>
              <a:t>Rotklee</a:t>
            </a:r>
            <a:endParaRPr lang="en-US" altLang="sv-SE" sz="2000" dirty="0">
              <a:solidFill>
                <a:prstClr val="black"/>
              </a:solidFill>
              <a:latin typeface="Calibri"/>
            </a:endParaRPr>
          </a:p>
        </p:txBody>
      </p:sp>
      <p:sp>
        <p:nvSpPr>
          <p:cNvPr id="11" name="textruta 10"/>
          <p:cNvSpPr txBox="1"/>
          <p:nvPr/>
        </p:nvSpPr>
        <p:spPr>
          <a:xfrm>
            <a:off x="6742008" y="4661493"/>
            <a:ext cx="2306460" cy="246221"/>
          </a:xfrm>
          <a:prstGeom prst="rect">
            <a:avLst/>
          </a:prstGeom>
          <a:noFill/>
        </p:spPr>
        <p:txBody>
          <a:bodyPr wrap="square" rtlCol="0">
            <a:spAutoFit/>
          </a:bodyPr>
          <a:lstStyle/>
          <a:p>
            <a:pPr defTabSz="457200">
              <a:defRPr/>
            </a:pPr>
            <a:r>
              <a:rPr lang="sv-SE" sz="1000" b="1" dirty="0">
                <a:solidFill>
                  <a:prstClr val="white"/>
                </a:solidFill>
              </a:rPr>
              <a:t>Foto: Ann-Charlotte </a:t>
            </a:r>
            <a:r>
              <a:rPr lang="sv-SE" sz="1000" b="1" dirty="0" err="1">
                <a:solidFill>
                  <a:prstClr val="white"/>
                </a:solidFill>
              </a:rPr>
              <a:t>Wallenhammar</a:t>
            </a:r>
            <a:endParaRPr lang="sv-SE" sz="1000" b="1" dirty="0">
              <a:solidFill>
                <a:prstClr val="white"/>
              </a:solidFill>
            </a:endParaRPr>
          </a:p>
        </p:txBody>
      </p:sp>
      <p:sp>
        <p:nvSpPr>
          <p:cNvPr id="10" name="Text Box 5"/>
          <p:cNvSpPr txBox="1">
            <a:spLocks noChangeArrowheads="1"/>
          </p:cNvSpPr>
          <p:nvPr/>
        </p:nvSpPr>
        <p:spPr bwMode="auto">
          <a:xfrm>
            <a:off x="572133" y="341372"/>
            <a:ext cx="66748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defRPr/>
            </a:pPr>
            <a:r>
              <a:rPr lang="en-US" altLang="sv-SE" sz="2400" b="1" dirty="0">
                <a:solidFill>
                  <a:prstClr val="black"/>
                </a:solidFill>
                <a:latin typeface="Calibri"/>
                <a:cs typeface="Times New Roman" panose="02020603050405020304" pitchFamily="18" charset="0"/>
              </a:rPr>
              <a:t>Weißklee im </a:t>
            </a:r>
            <a:r>
              <a:rPr lang="en-US" altLang="sv-SE" sz="2400" b="1" dirty="0" err="1">
                <a:solidFill>
                  <a:prstClr val="black"/>
                </a:solidFill>
                <a:latin typeface="Calibri"/>
                <a:cs typeface="Times New Roman" panose="02020603050405020304" pitchFamily="18" charset="0"/>
              </a:rPr>
              <a:t>Vergleich</a:t>
            </a:r>
            <a:r>
              <a:rPr lang="en-US" altLang="sv-SE" sz="2400" b="1" dirty="0">
                <a:solidFill>
                  <a:prstClr val="black"/>
                </a:solidFill>
                <a:latin typeface="Calibri"/>
                <a:cs typeface="Times New Roman" panose="02020603050405020304" pitchFamily="18" charset="0"/>
              </a:rPr>
              <a:t> </a:t>
            </a:r>
            <a:r>
              <a:rPr lang="en-US" altLang="sv-SE" sz="2400" b="1" dirty="0" err="1">
                <a:solidFill>
                  <a:prstClr val="black"/>
                </a:solidFill>
                <a:latin typeface="Calibri"/>
                <a:cs typeface="Times New Roman" panose="02020603050405020304" pitchFamily="18" charset="0"/>
              </a:rPr>
              <a:t>mit</a:t>
            </a:r>
            <a:r>
              <a:rPr lang="en-US" altLang="sv-SE" sz="2400" b="1" dirty="0">
                <a:solidFill>
                  <a:prstClr val="black"/>
                </a:solidFill>
                <a:latin typeface="Calibri"/>
                <a:cs typeface="Times New Roman" panose="02020603050405020304" pitchFamily="18" charset="0"/>
              </a:rPr>
              <a:t> </a:t>
            </a:r>
            <a:r>
              <a:rPr lang="en-US" altLang="sv-SE" sz="2400" b="1" dirty="0" err="1">
                <a:solidFill>
                  <a:prstClr val="black"/>
                </a:solidFill>
                <a:latin typeface="Calibri"/>
                <a:cs typeface="Times New Roman" panose="02020603050405020304" pitchFamily="18" charset="0"/>
              </a:rPr>
              <a:t>Rotklee</a:t>
            </a:r>
            <a:endParaRPr lang="en-US" altLang="sv-SE"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98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NL" dirty="0"/>
          </a:p>
        </p:txBody>
      </p:sp>
      <p:sp>
        <p:nvSpPr>
          <p:cNvPr id="2" name="Tijdelijke aanduiding voor tekst 1"/>
          <p:cNvSpPr>
            <a:spLocks noGrp="1"/>
          </p:cNvSpPr>
          <p:nvPr>
            <p:ph type="body" sz="quarter" idx="4294967295"/>
          </p:nvPr>
        </p:nvSpPr>
        <p:spPr>
          <a:xfrm>
            <a:off x="0" y="1706563"/>
            <a:ext cx="3921125" cy="449262"/>
          </a:xfrm>
          <a:prstGeom prst="rect">
            <a:avLst/>
          </a:prstGeom>
        </p:spPr>
        <p:txBody>
          <a:bodyPr/>
          <a:lstStyle/>
          <a:p>
            <a:pPr marL="0" indent="0">
              <a:buNone/>
            </a:pPr>
            <a:r>
              <a:rPr lang="nl-NL" dirty="0"/>
              <a:t>Schweden</a:t>
            </a:r>
          </a:p>
        </p:txBody>
      </p:sp>
      <p:sp>
        <p:nvSpPr>
          <p:cNvPr id="5" name="Rechteck 4"/>
          <p:cNvSpPr/>
          <p:nvPr/>
        </p:nvSpPr>
        <p:spPr>
          <a:xfrm>
            <a:off x="3962400" y="6858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5055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170" y="1436126"/>
            <a:ext cx="4674151" cy="3467918"/>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268540" y="5103291"/>
            <a:ext cx="3293773" cy="134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lvl="1" defTabSz="457200">
              <a:spcBef>
                <a:spcPct val="20000"/>
              </a:spcBef>
              <a:buSzPct val="130000"/>
              <a:tabLst>
                <a:tab pos="3138488" algn="l"/>
              </a:tabLst>
              <a:defRPr/>
            </a:pPr>
            <a:r>
              <a:rPr lang="en-GB" sz="1400" dirty="0">
                <a:solidFill>
                  <a:prstClr val="black"/>
                </a:solidFill>
              </a:rPr>
              <a:t>RC = Rotklee, WC = Weißklee</a:t>
            </a:r>
          </a:p>
          <a:p>
            <a:pPr marL="0" lvl="1" defTabSz="457200">
              <a:spcBef>
                <a:spcPct val="20000"/>
              </a:spcBef>
              <a:buSzPct val="130000"/>
              <a:tabLst>
                <a:tab pos="3138488" algn="l"/>
              </a:tabLst>
              <a:defRPr/>
            </a:pPr>
            <a:r>
              <a:rPr lang="en-GB" sz="1400" dirty="0">
                <a:solidFill>
                  <a:prstClr val="black"/>
                </a:solidFill>
              </a:rPr>
              <a:t>2C = 2 Schnitte/Jahr, 3C = 3 Schnitte/Jahr</a:t>
            </a:r>
          </a:p>
          <a:p>
            <a:pPr marL="0" lvl="1" defTabSz="457200">
              <a:spcBef>
                <a:spcPct val="20000"/>
              </a:spcBef>
              <a:buSzPct val="130000"/>
              <a:tabLst>
                <a:tab pos="3138488" algn="l"/>
              </a:tabLst>
              <a:defRPr/>
            </a:pPr>
            <a:r>
              <a:rPr lang="en-GB" sz="1400" dirty="0">
                <a:solidFill>
                  <a:prstClr val="black"/>
                </a:solidFill>
              </a:rPr>
              <a:t>N0 = 0 kg N/ha, N1 = 100 kg N/ha</a:t>
            </a:r>
          </a:p>
          <a:p>
            <a:pPr marL="0" lvl="1" defTabSz="457200">
              <a:spcBef>
                <a:spcPct val="20000"/>
              </a:spcBef>
              <a:buSzPct val="130000"/>
              <a:tabLst>
                <a:tab pos="3138488" algn="l"/>
              </a:tabLst>
              <a:defRPr/>
            </a:pPr>
            <a:r>
              <a:rPr lang="en-US" altLang="sv-SE" sz="1400" dirty="0">
                <a:solidFill>
                  <a:prstClr val="black"/>
                </a:solidFill>
                <a:cs typeface="Times New Roman" panose="02020603050405020304" pitchFamily="18" charset="0"/>
              </a:rPr>
              <a:t>Gräser = Timotheus- und Wiesenschwingel</a:t>
            </a:r>
          </a:p>
          <a:p>
            <a:pPr marL="0" lvl="1" defTabSz="457200">
              <a:spcBef>
                <a:spcPct val="20000"/>
              </a:spcBef>
              <a:buSzPct val="130000"/>
              <a:tabLst>
                <a:tab pos="3138488" algn="l"/>
              </a:tabLst>
              <a:defRPr/>
            </a:pPr>
            <a:r>
              <a:rPr lang="en-US" sz="1400" dirty="0">
                <a:solidFill>
                  <a:prstClr val="black"/>
                </a:solidFill>
                <a:cs typeface="Times New Roman" panose="02020603050405020304" pitchFamily="18" charset="0"/>
              </a:rPr>
              <a:t>N = 11</a:t>
            </a:r>
            <a:endParaRPr lang="en-US" altLang="sv-SE" sz="1400" baseline="30000" dirty="0">
              <a:solidFill>
                <a:prstClr val="black"/>
              </a:solidFill>
              <a:latin typeface="Calibri"/>
            </a:endParaRPr>
          </a:p>
        </p:txBody>
      </p:sp>
      <p:sp>
        <p:nvSpPr>
          <p:cNvPr id="8" name="Rectangle 7"/>
          <p:cNvSpPr>
            <a:spLocks noChangeArrowheads="1"/>
          </p:cNvSpPr>
          <p:nvPr/>
        </p:nvSpPr>
        <p:spPr bwMode="auto">
          <a:xfrm>
            <a:off x="5061238" y="1436126"/>
            <a:ext cx="3890099"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lvl="1" indent="-273050" defTabSz="457200">
              <a:spcBef>
                <a:spcPct val="20000"/>
              </a:spcBef>
              <a:buSzPct val="130000"/>
              <a:buFont typeface="Arial" charset="0"/>
              <a:buChar char="•"/>
              <a:tabLst>
                <a:tab pos="3138488" algn="l"/>
              </a:tabLst>
              <a:defRPr/>
            </a:pPr>
            <a:r>
              <a:rPr lang="en-GB" dirty="0" err="1">
                <a:solidFill>
                  <a:prstClr val="black"/>
                </a:solidFill>
              </a:rPr>
              <a:t>Zwei</a:t>
            </a:r>
            <a:r>
              <a:rPr lang="en-GB" dirty="0">
                <a:solidFill>
                  <a:prstClr val="black"/>
                </a:solidFill>
              </a:rPr>
              <a:t> </a:t>
            </a:r>
            <a:r>
              <a:rPr lang="en-GB" dirty="0" err="1">
                <a:solidFill>
                  <a:prstClr val="black"/>
                </a:solidFill>
              </a:rPr>
              <a:t>Nutzungen</a:t>
            </a:r>
            <a:r>
              <a:rPr lang="en-GB" dirty="0">
                <a:solidFill>
                  <a:prstClr val="black"/>
                </a:solidFill>
              </a:rPr>
              <a:t> führten zu </a:t>
            </a:r>
            <a:r>
              <a:rPr lang="en-GB" dirty="0" err="1">
                <a:solidFill>
                  <a:prstClr val="black"/>
                </a:solidFill>
              </a:rPr>
              <a:t>höheren</a:t>
            </a:r>
            <a:r>
              <a:rPr lang="en-GB" dirty="0">
                <a:solidFill>
                  <a:prstClr val="black"/>
                </a:solidFill>
              </a:rPr>
              <a:t> </a:t>
            </a:r>
            <a:r>
              <a:rPr lang="en-GB" dirty="0" err="1">
                <a:solidFill>
                  <a:prstClr val="black"/>
                </a:solidFill>
              </a:rPr>
              <a:t>Erträgen</a:t>
            </a:r>
            <a:r>
              <a:rPr lang="en-GB" dirty="0">
                <a:solidFill>
                  <a:prstClr val="black"/>
                </a:solidFill>
              </a:rPr>
              <a:t> als drei</a:t>
            </a:r>
          </a:p>
          <a:p>
            <a:pPr marL="0" lvl="1" defTabSz="457200">
              <a:spcBef>
                <a:spcPct val="20000"/>
              </a:spcBef>
              <a:buSzPct val="130000"/>
              <a:tabLst>
                <a:tab pos="3138488" algn="l"/>
              </a:tabLst>
              <a:defRPr/>
            </a:pPr>
            <a:endParaRPr lang="en-GB" sz="900" dirty="0">
              <a:solidFill>
                <a:prstClr val="black"/>
              </a:solidFill>
            </a:endParaRPr>
          </a:p>
          <a:p>
            <a:pPr marL="273050" lvl="1" indent="-273050" defTabSz="457200">
              <a:spcBef>
                <a:spcPct val="20000"/>
              </a:spcBef>
              <a:buSzPct val="130000"/>
              <a:buFont typeface="Arial" charset="0"/>
              <a:buChar char="•"/>
              <a:tabLst>
                <a:tab pos="3138488" algn="l"/>
              </a:tabLst>
              <a:defRPr/>
            </a:pPr>
            <a:r>
              <a:rPr lang="en-GB" dirty="0">
                <a:solidFill>
                  <a:prstClr val="black"/>
                </a:solidFill>
              </a:rPr>
              <a:t>Die verdauliche Energie war bei zwei Schnitten geringer als bei drei Schnitten.</a:t>
            </a:r>
          </a:p>
          <a:p>
            <a:pPr marL="0" lvl="1" defTabSz="457200">
              <a:spcBef>
                <a:spcPct val="20000"/>
              </a:spcBef>
              <a:buSzPct val="130000"/>
              <a:tabLst>
                <a:tab pos="3138488" algn="l"/>
              </a:tabLst>
              <a:defRPr/>
            </a:pPr>
            <a:endParaRPr lang="en-GB" sz="900" dirty="0">
              <a:solidFill>
                <a:prstClr val="black"/>
              </a:solidFill>
            </a:endParaRPr>
          </a:p>
          <a:p>
            <a:pPr marL="273050" lvl="1" indent="-273050" defTabSz="457200">
              <a:spcBef>
                <a:spcPct val="20000"/>
              </a:spcBef>
              <a:buSzPct val="130000"/>
              <a:buFont typeface="Arial" charset="0"/>
              <a:buChar char="•"/>
              <a:tabLst>
                <a:tab pos="3138488" algn="l"/>
              </a:tabLst>
              <a:defRPr/>
            </a:pPr>
            <a:r>
              <a:rPr lang="en-GB" dirty="0">
                <a:solidFill>
                  <a:prstClr val="black"/>
                </a:solidFill>
              </a:rPr>
              <a:t>Im Durchschnitt war der </a:t>
            </a:r>
            <a:r>
              <a:rPr lang="en-GB" dirty="0" err="1" smtClean="0">
                <a:solidFill>
                  <a:prstClr val="black"/>
                </a:solidFill>
              </a:rPr>
              <a:t>Ertragsunterschied</a:t>
            </a:r>
            <a:r>
              <a:rPr lang="en-GB" dirty="0" smtClean="0">
                <a:solidFill>
                  <a:prstClr val="black"/>
                </a:solidFill>
              </a:rPr>
              <a:t> </a:t>
            </a:r>
            <a:r>
              <a:rPr lang="en-GB" dirty="0">
                <a:solidFill>
                  <a:prstClr val="black"/>
                </a:solidFill>
              </a:rPr>
              <a:t>zwischen Rot- und </a:t>
            </a:r>
            <a:r>
              <a:rPr lang="en-GB" dirty="0" err="1">
                <a:solidFill>
                  <a:prstClr val="black"/>
                </a:solidFill>
              </a:rPr>
              <a:t>Weißklee</a:t>
            </a:r>
            <a:r>
              <a:rPr lang="en-GB" dirty="0">
                <a:solidFill>
                  <a:prstClr val="black"/>
                </a:solidFill>
              </a:rPr>
              <a:t> </a:t>
            </a:r>
            <a:r>
              <a:rPr lang="en-GB" dirty="0" err="1">
                <a:solidFill>
                  <a:prstClr val="black"/>
                </a:solidFill>
              </a:rPr>
              <a:t>gering</a:t>
            </a:r>
            <a:r>
              <a:rPr lang="en-GB" dirty="0">
                <a:solidFill>
                  <a:prstClr val="black"/>
                </a:solidFill>
              </a:rPr>
              <a:t>, aber im dritten Jahr </a:t>
            </a:r>
            <a:r>
              <a:rPr lang="en-GB" dirty="0" err="1">
                <a:solidFill>
                  <a:prstClr val="black"/>
                </a:solidFill>
              </a:rPr>
              <a:t>brachte</a:t>
            </a:r>
            <a:r>
              <a:rPr lang="en-GB" dirty="0">
                <a:solidFill>
                  <a:prstClr val="black"/>
                </a:solidFill>
              </a:rPr>
              <a:t> </a:t>
            </a:r>
            <a:r>
              <a:rPr lang="en-GB" dirty="0" err="1" smtClean="0">
                <a:solidFill>
                  <a:prstClr val="black"/>
                </a:solidFill>
              </a:rPr>
              <a:t>Weißklee</a:t>
            </a:r>
            <a:r>
              <a:rPr lang="en-GB" dirty="0" smtClean="0">
                <a:solidFill>
                  <a:prstClr val="black"/>
                </a:solidFill>
              </a:rPr>
              <a:t> </a:t>
            </a:r>
            <a:r>
              <a:rPr lang="en-GB" dirty="0">
                <a:solidFill>
                  <a:prstClr val="black"/>
                </a:solidFill>
              </a:rPr>
              <a:t>mehr </a:t>
            </a:r>
            <a:r>
              <a:rPr lang="en-GB" dirty="0" err="1">
                <a:solidFill>
                  <a:prstClr val="black"/>
                </a:solidFill>
              </a:rPr>
              <a:t>als</a:t>
            </a:r>
            <a:r>
              <a:rPr lang="en-GB" dirty="0">
                <a:solidFill>
                  <a:prstClr val="black"/>
                </a:solidFill>
              </a:rPr>
              <a:t> </a:t>
            </a:r>
            <a:r>
              <a:rPr lang="en-GB" dirty="0" err="1" smtClean="0">
                <a:solidFill>
                  <a:prstClr val="black"/>
                </a:solidFill>
              </a:rPr>
              <a:t>Rotklee</a:t>
            </a:r>
            <a:r>
              <a:rPr lang="en-GB" dirty="0">
                <a:solidFill>
                  <a:prstClr val="black"/>
                </a:solidFill>
              </a:rPr>
              <a:t>. </a:t>
            </a:r>
          </a:p>
          <a:p>
            <a:pPr marL="273050" lvl="1" indent="-273050" defTabSz="457200">
              <a:spcBef>
                <a:spcPct val="20000"/>
              </a:spcBef>
              <a:buSzPct val="130000"/>
              <a:buFont typeface="Arial" charset="0"/>
              <a:buChar char="•"/>
              <a:tabLst>
                <a:tab pos="3138488" algn="l"/>
              </a:tabLst>
              <a:defRPr/>
            </a:pPr>
            <a:endParaRPr lang="en-GB" dirty="0">
              <a:solidFill>
                <a:prstClr val="black"/>
              </a:solidFill>
            </a:endParaRPr>
          </a:p>
        </p:txBody>
      </p:sp>
      <p:sp>
        <p:nvSpPr>
          <p:cNvPr id="4" name="Rektangel 3"/>
          <p:cNvSpPr/>
          <p:nvPr/>
        </p:nvSpPr>
        <p:spPr>
          <a:xfrm>
            <a:off x="6625701" y="6410614"/>
            <a:ext cx="2325637" cy="307777"/>
          </a:xfrm>
          <a:prstGeom prst="rect">
            <a:avLst/>
          </a:prstGeom>
        </p:spPr>
        <p:txBody>
          <a:bodyPr wrap="none">
            <a:spAutoFit/>
          </a:bodyPr>
          <a:lstStyle/>
          <a:p>
            <a:pPr marL="0" lvl="1" defTabSz="457200">
              <a:spcBef>
                <a:spcPct val="20000"/>
              </a:spcBef>
              <a:buSzPct val="130000"/>
              <a:tabLst>
                <a:tab pos="3138488" algn="l"/>
              </a:tabLst>
              <a:defRPr/>
            </a:pPr>
            <a:r>
              <a:rPr lang="en-GB" sz="1400" dirty="0">
                <a:solidFill>
                  <a:prstClr val="black"/>
                </a:solidFill>
              </a:rPr>
              <a:t>(</a:t>
            </a:r>
            <a:r>
              <a:rPr lang="en-GB" sz="1400" dirty="0" err="1">
                <a:solidFill>
                  <a:prstClr val="black"/>
                </a:solidFill>
              </a:rPr>
              <a:t>Nilsdotter-Linde</a:t>
            </a:r>
            <a:r>
              <a:rPr lang="en-GB" sz="1400" i="1" dirty="0">
                <a:solidFill>
                  <a:prstClr val="black"/>
                </a:solidFill>
              </a:rPr>
              <a:t> et al</a:t>
            </a:r>
            <a:r>
              <a:rPr lang="en-GB" sz="1400" dirty="0">
                <a:solidFill>
                  <a:prstClr val="black"/>
                </a:solidFill>
              </a:rPr>
              <a:t>., 2002)</a:t>
            </a:r>
            <a:endParaRPr lang="en-US" altLang="sv-SE" sz="1400" dirty="0">
              <a:solidFill>
                <a:prstClr val="black"/>
              </a:solidFill>
            </a:endParaRPr>
          </a:p>
        </p:txBody>
      </p:sp>
      <p:sp>
        <p:nvSpPr>
          <p:cNvPr id="2" name="Título 1"/>
          <p:cNvSpPr>
            <a:spLocks noGrp="1"/>
          </p:cNvSpPr>
          <p:nvPr>
            <p:ph type="ctrTitle"/>
          </p:nvPr>
        </p:nvSpPr>
        <p:spPr>
          <a:xfrm>
            <a:off x="228910" y="190154"/>
            <a:ext cx="6666807" cy="1196997"/>
          </a:xfrm>
        </p:spPr>
        <p:txBody>
          <a:bodyPr/>
          <a:lstStyle/>
          <a:p>
            <a:r>
              <a:rPr lang="en-US" sz="2000" b="0" dirty="0">
                <a:solidFill>
                  <a:schemeClr val="tx1"/>
                </a:solidFill>
                <a:latin typeface="+mn-lt"/>
              </a:rPr>
              <a:t>Ist Weißklee in Gebieten mit geringerer Produktionsintensität aufgrund von landwirtschaftlicher Tradition und klimatischen Bedingungen zu empfehlen?</a:t>
            </a:r>
            <a:endParaRPr lang="es-ES" sz="2000" b="0" dirty="0">
              <a:solidFill>
                <a:schemeClr val="tx1"/>
              </a:solidFill>
              <a:latin typeface="+mn-lt"/>
            </a:endParaRPr>
          </a:p>
        </p:txBody>
      </p:sp>
    </p:spTree>
    <p:extLst>
      <p:ext uri="{BB962C8B-B14F-4D97-AF65-F5344CB8AC3E}">
        <p14:creationId xmlns:p14="http://schemas.microsoft.com/office/powerpoint/2010/main" val="946431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274981" y="1509471"/>
            <a:ext cx="76878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lvl="1" indent="-273050" defTabSz="457200">
              <a:spcBef>
                <a:spcPct val="20000"/>
              </a:spcBef>
              <a:buSzPct val="130000"/>
              <a:buFont typeface="Arial" charset="0"/>
              <a:buChar char="•"/>
              <a:tabLst>
                <a:tab pos="3138488" algn="l"/>
              </a:tabLst>
              <a:defRPr/>
            </a:pPr>
            <a:r>
              <a:rPr lang="en-GB" sz="2000" dirty="0">
                <a:solidFill>
                  <a:prstClr val="black"/>
                </a:solidFill>
              </a:rPr>
              <a:t>Diese Arten sind in Skandinavien nicht so verbreitet wie weiter südlich, da ihre Langlebigkeit je nach Klimabedingungen mehr oder weniger </a:t>
            </a:r>
            <a:r>
              <a:rPr lang="en-GB" sz="2000" dirty="0" err="1">
                <a:solidFill>
                  <a:prstClr val="black"/>
                </a:solidFill>
              </a:rPr>
              <a:t>eingeschränkt</a:t>
            </a:r>
            <a:r>
              <a:rPr lang="en-GB" sz="2000" dirty="0">
                <a:solidFill>
                  <a:prstClr val="black"/>
                </a:solidFill>
              </a:rPr>
              <a:t> </a:t>
            </a:r>
            <a:r>
              <a:rPr lang="en-GB" sz="2000" dirty="0" err="1">
                <a:solidFill>
                  <a:prstClr val="black"/>
                </a:solidFill>
              </a:rPr>
              <a:t>ist</a:t>
            </a:r>
            <a:r>
              <a:rPr lang="en-GB" sz="2000" dirty="0">
                <a:solidFill>
                  <a:prstClr val="black"/>
                </a:solidFill>
              </a:rPr>
              <a:t> -&gt; </a:t>
            </a:r>
            <a:r>
              <a:rPr lang="en-GB" sz="2000" dirty="0" err="1">
                <a:solidFill>
                  <a:prstClr val="black"/>
                </a:solidFill>
              </a:rPr>
              <a:t>Auswinterungsgefahr</a:t>
            </a:r>
            <a:r>
              <a:rPr lang="en-GB" sz="2000" dirty="0">
                <a:solidFill>
                  <a:prstClr val="black"/>
                </a:solidFill>
              </a:rPr>
              <a:t> </a:t>
            </a:r>
            <a:r>
              <a:rPr lang="en-GB" sz="2000" dirty="0" err="1">
                <a:solidFill>
                  <a:prstClr val="black"/>
                </a:solidFill>
              </a:rPr>
              <a:t>hoch</a:t>
            </a:r>
            <a:endParaRPr lang="en-GB" sz="2000" dirty="0">
              <a:solidFill>
                <a:prstClr val="black"/>
              </a:solidFill>
            </a:endParaRPr>
          </a:p>
          <a:p>
            <a:pPr marL="273050" lvl="1" indent="-273050" defTabSz="457200">
              <a:spcBef>
                <a:spcPct val="20000"/>
              </a:spcBef>
              <a:buSzPct val="130000"/>
              <a:buFont typeface="Arial" charset="0"/>
              <a:buChar char="•"/>
              <a:tabLst>
                <a:tab pos="3138488" algn="l"/>
              </a:tabLst>
              <a:defRPr/>
            </a:pPr>
            <a:r>
              <a:rPr lang="en-GB" sz="2000" dirty="0">
                <a:solidFill>
                  <a:prstClr val="black"/>
                </a:solidFill>
              </a:rPr>
              <a:t>Mehrjähriges </a:t>
            </a:r>
            <a:r>
              <a:rPr lang="en-GB" sz="2000" dirty="0" err="1">
                <a:solidFill>
                  <a:prstClr val="black"/>
                </a:solidFill>
              </a:rPr>
              <a:t>Weidelgras</a:t>
            </a:r>
            <a:r>
              <a:rPr lang="en-GB" sz="2000" dirty="0">
                <a:solidFill>
                  <a:prstClr val="black"/>
                </a:solidFill>
              </a:rPr>
              <a:t> </a:t>
            </a:r>
            <a:r>
              <a:rPr lang="en-GB" sz="2000" dirty="0" smtClean="0">
                <a:solidFill>
                  <a:prstClr val="black"/>
                </a:solidFill>
              </a:rPr>
              <a:t>(</a:t>
            </a:r>
            <a:r>
              <a:rPr lang="en-GB" sz="2000" i="1" dirty="0" smtClean="0">
                <a:solidFill>
                  <a:prstClr val="black"/>
                </a:solidFill>
              </a:rPr>
              <a:t>L. perenne</a:t>
            </a:r>
            <a:r>
              <a:rPr lang="en-GB" sz="2000" dirty="0" smtClean="0">
                <a:solidFill>
                  <a:prstClr val="black"/>
                </a:solidFill>
              </a:rPr>
              <a:t>) </a:t>
            </a:r>
            <a:r>
              <a:rPr lang="en-GB" sz="2000" dirty="0" err="1" smtClean="0">
                <a:solidFill>
                  <a:prstClr val="black"/>
                </a:solidFill>
              </a:rPr>
              <a:t>wird</a:t>
            </a:r>
            <a:r>
              <a:rPr lang="en-GB" sz="2000" dirty="0" smtClean="0">
                <a:solidFill>
                  <a:prstClr val="black"/>
                </a:solidFill>
              </a:rPr>
              <a:t> </a:t>
            </a:r>
            <a:r>
              <a:rPr lang="en-GB" sz="2000" dirty="0">
                <a:solidFill>
                  <a:prstClr val="black"/>
                </a:solidFill>
              </a:rPr>
              <a:t>nur im südlichen Drittel Schwedens empfohlen.</a:t>
            </a:r>
          </a:p>
        </p:txBody>
      </p:sp>
      <p:pic>
        <p:nvPicPr>
          <p:cNvPr id="6" name="Bildobjekt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8756" y="3292984"/>
            <a:ext cx="3862317" cy="2896738"/>
          </a:xfrm>
          <a:prstGeom prst="rect">
            <a:avLst/>
          </a:prstGeom>
          <a:ln>
            <a:noFill/>
          </a:ln>
          <a:effectLst>
            <a:outerShdw blurRad="292100" dist="139700" dir="2700000" algn="tl" rotWithShape="0">
              <a:srgbClr val="333333">
                <a:alpha val="65000"/>
              </a:srgbClr>
            </a:outerShdw>
          </a:effectLst>
        </p:spPr>
      </p:pic>
      <p:sp>
        <p:nvSpPr>
          <p:cNvPr id="7" name="textruta 6"/>
          <p:cNvSpPr txBox="1"/>
          <p:nvPr/>
        </p:nvSpPr>
        <p:spPr>
          <a:xfrm>
            <a:off x="6064134" y="6543817"/>
            <a:ext cx="1898684" cy="246221"/>
          </a:xfrm>
          <a:prstGeom prst="rect">
            <a:avLst/>
          </a:prstGeom>
          <a:noFill/>
        </p:spPr>
        <p:txBody>
          <a:bodyPr wrap="square" rtlCol="0">
            <a:spAutoFit/>
          </a:bodyPr>
          <a:lstStyle/>
          <a:p>
            <a:pPr defTabSz="457200">
              <a:defRPr/>
            </a:pPr>
            <a:r>
              <a:rPr lang="sv-SE" sz="1000" b="1" dirty="0">
                <a:solidFill>
                  <a:prstClr val="white"/>
                </a:solidFill>
              </a:rPr>
              <a:t>Foto: Nilla Nilsdotter-Linde</a:t>
            </a:r>
          </a:p>
        </p:txBody>
      </p:sp>
      <p:sp>
        <p:nvSpPr>
          <p:cNvPr id="8" name="Rechteck 7"/>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ítulo 1"/>
          <p:cNvSpPr>
            <a:spLocks noGrp="1"/>
          </p:cNvSpPr>
          <p:nvPr>
            <p:ph type="ctrTitle"/>
          </p:nvPr>
        </p:nvSpPr>
        <p:spPr>
          <a:xfrm>
            <a:off x="149453" y="5751"/>
            <a:ext cx="6864023" cy="1196997"/>
          </a:xfrm>
        </p:spPr>
        <p:txBody>
          <a:bodyPr/>
          <a:lstStyle/>
          <a:p>
            <a:r>
              <a:rPr lang="en-US" sz="2400" dirty="0">
                <a:solidFill>
                  <a:schemeClr val="tx1"/>
                </a:solidFill>
                <a:latin typeface="+mn-lt"/>
              </a:rPr>
              <a:t>Mit der Einführung intensiver Erntesysteme und mehr Weißklee in </a:t>
            </a:r>
            <a:r>
              <a:rPr lang="en-US" sz="2400" dirty="0" err="1">
                <a:solidFill>
                  <a:schemeClr val="tx1"/>
                </a:solidFill>
                <a:latin typeface="+mn-lt"/>
              </a:rPr>
              <a:t>Silagen</a:t>
            </a:r>
            <a:r>
              <a:rPr lang="en-US" sz="2400" dirty="0">
                <a:solidFill>
                  <a:schemeClr val="tx1"/>
                </a:solidFill>
                <a:latin typeface="+mn-lt"/>
              </a:rPr>
              <a:t> </a:t>
            </a:r>
            <a:r>
              <a:rPr lang="en-US" sz="2400" dirty="0" err="1">
                <a:solidFill>
                  <a:schemeClr val="tx1"/>
                </a:solidFill>
                <a:latin typeface="+mn-lt"/>
              </a:rPr>
              <a:t>sind</a:t>
            </a:r>
            <a:r>
              <a:rPr lang="en-US" sz="2400" dirty="0">
                <a:solidFill>
                  <a:schemeClr val="tx1"/>
                </a:solidFill>
                <a:latin typeface="+mn-lt"/>
              </a:rPr>
              <a:t> </a:t>
            </a:r>
            <a:r>
              <a:rPr lang="en-US" sz="2400" dirty="0" err="1">
                <a:solidFill>
                  <a:schemeClr val="tx1"/>
                </a:solidFill>
                <a:latin typeface="+mn-lt"/>
              </a:rPr>
              <a:t>Weidelgräser</a:t>
            </a:r>
            <a:r>
              <a:rPr lang="en-US" sz="2400" dirty="0">
                <a:solidFill>
                  <a:schemeClr val="tx1"/>
                </a:solidFill>
                <a:latin typeface="+mn-lt"/>
              </a:rPr>
              <a:t> immer </a:t>
            </a:r>
            <a:r>
              <a:rPr lang="en-US" sz="2400" dirty="0" err="1">
                <a:solidFill>
                  <a:schemeClr val="tx1"/>
                </a:solidFill>
                <a:latin typeface="+mn-lt"/>
              </a:rPr>
              <a:t>interessanter</a:t>
            </a:r>
            <a:r>
              <a:rPr lang="en-US" sz="2400" dirty="0">
                <a:solidFill>
                  <a:schemeClr val="tx1"/>
                </a:solidFill>
                <a:latin typeface="+mn-lt"/>
              </a:rPr>
              <a:t> </a:t>
            </a:r>
            <a:r>
              <a:rPr lang="en-US" sz="2400" dirty="0" err="1">
                <a:solidFill>
                  <a:schemeClr val="tx1"/>
                </a:solidFill>
                <a:latin typeface="+mn-lt"/>
              </a:rPr>
              <a:t>geworden</a:t>
            </a:r>
            <a:endParaRPr lang="es-ES" sz="2400" dirty="0">
              <a:solidFill>
                <a:schemeClr val="tx1"/>
              </a:solidFill>
              <a:latin typeface="+mn-lt"/>
            </a:endParaRPr>
          </a:p>
        </p:txBody>
      </p:sp>
    </p:spTree>
    <p:extLst>
      <p:ext uri="{BB962C8B-B14F-4D97-AF65-F5344CB8AC3E}">
        <p14:creationId xmlns:p14="http://schemas.microsoft.com/office/powerpoint/2010/main" val="3356946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p:cNvGraphicFramePr>
            <a:graphicFrameLocks noGrp="1"/>
          </p:cNvGraphicFramePr>
          <p:nvPr>
            <p:extLst>
              <p:ext uri="{D42A27DB-BD31-4B8C-83A1-F6EECF244321}">
                <p14:modId xmlns:p14="http://schemas.microsoft.com/office/powerpoint/2010/main" val="1478454296"/>
              </p:ext>
            </p:extLst>
          </p:nvPr>
        </p:nvGraphicFramePr>
        <p:xfrm>
          <a:off x="277091" y="2579815"/>
          <a:ext cx="8679199" cy="2225040"/>
        </p:xfrm>
        <a:graphic>
          <a:graphicData uri="http://schemas.openxmlformats.org/drawingml/2006/table">
            <a:tbl>
              <a:tblPr firstRow="1" firstCol="1" bandRow="1">
                <a:tableStyleId>{F5AB1C69-6EDB-4FF4-983F-18BD219EF322}</a:tableStyleId>
              </a:tblPr>
              <a:tblGrid>
                <a:gridCol w="2615564">
                  <a:extLst>
                    <a:ext uri="{9D8B030D-6E8A-4147-A177-3AD203B41FA5}">
                      <a16:colId xmlns:a16="http://schemas.microsoft.com/office/drawing/2014/main" val="20000"/>
                    </a:ext>
                  </a:extLst>
                </a:gridCol>
                <a:gridCol w="927379">
                  <a:extLst>
                    <a:ext uri="{9D8B030D-6E8A-4147-A177-3AD203B41FA5}">
                      <a16:colId xmlns:a16="http://schemas.microsoft.com/office/drawing/2014/main" val="20001"/>
                    </a:ext>
                  </a:extLst>
                </a:gridCol>
                <a:gridCol w="1112855">
                  <a:extLst>
                    <a:ext uri="{9D8B030D-6E8A-4147-A177-3AD203B41FA5}">
                      <a16:colId xmlns:a16="http://schemas.microsoft.com/office/drawing/2014/main" val="20002"/>
                    </a:ext>
                  </a:extLst>
                </a:gridCol>
                <a:gridCol w="955914">
                  <a:extLst>
                    <a:ext uri="{9D8B030D-6E8A-4147-A177-3AD203B41FA5}">
                      <a16:colId xmlns:a16="http://schemas.microsoft.com/office/drawing/2014/main" val="20003"/>
                    </a:ext>
                  </a:extLst>
                </a:gridCol>
                <a:gridCol w="1127124">
                  <a:extLst>
                    <a:ext uri="{9D8B030D-6E8A-4147-A177-3AD203B41FA5}">
                      <a16:colId xmlns:a16="http://schemas.microsoft.com/office/drawing/2014/main" val="20004"/>
                    </a:ext>
                  </a:extLst>
                </a:gridCol>
                <a:gridCol w="299615">
                  <a:extLst>
                    <a:ext uri="{9D8B030D-6E8A-4147-A177-3AD203B41FA5}">
                      <a16:colId xmlns:a16="http://schemas.microsoft.com/office/drawing/2014/main" val="20005"/>
                    </a:ext>
                  </a:extLst>
                </a:gridCol>
                <a:gridCol w="1640748">
                  <a:extLst>
                    <a:ext uri="{9D8B030D-6E8A-4147-A177-3AD203B41FA5}">
                      <a16:colId xmlns:a16="http://schemas.microsoft.com/office/drawing/2014/main" val="20006"/>
                    </a:ext>
                  </a:extLst>
                </a:gridCol>
              </a:tblGrid>
              <a:tr h="370840">
                <a:tc>
                  <a:txBody>
                    <a:bodyPr/>
                    <a:lstStyle/>
                    <a:p>
                      <a:pPr algn="just">
                        <a:spcAft>
                          <a:spcPts val="0"/>
                        </a:spcAft>
                      </a:pPr>
                      <a:r>
                        <a:rPr lang="en-GB" sz="1800" dirty="0">
                          <a:effectLst/>
                        </a:rPr>
                        <a:t> </a:t>
                      </a:r>
                      <a:endParaRPr lang="sv-SE" sz="1800" dirty="0">
                        <a:effectLst/>
                        <a:latin typeface="+mn-lt"/>
                        <a:ea typeface="Calibri"/>
                      </a:endParaRPr>
                    </a:p>
                  </a:txBody>
                  <a:tcPr marL="44450" marR="44450" marT="0" marB="0"/>
                </a:tc>
                <a:tc gridSpan="6">
                  <a:txBody>
                    <a:bodyPr/>
                    <a:lstStyle/>
                    <a:p>
                      <a:pPr algn="ctr">
                        <a:spcAft>
                          <a:spcPts val="0"/>
                        </a:spcAft>
                      </a:pPr>
                      <a:r>
                        <a:rPr lang="en-US" dirty="0"/>
                        <a:t>Ertrag,</a:t>
                      </a:r>
                      <a:r>
                        <a:rPr lang="en-US" baseline="30000" dirty="0"/>
                        <a:t> </a:t>
                      </a:r>
                      <a:r>
                        <a:rPr lang="en-US" dirty="0" smtClean="0"/>
                        <a:t>kg </a:t>
                      </a:r>
                      <a:r>
                        <a:rPr lang="en-GB" sz="1800" dirty="0">
                          <a:effectLst/>
                        </a:rPr>
                        <a:t>TM/ha</a:t>
                      </a:r>
                      <a:endParaRPr lang="sv-SE" sz="1800" dirty="0">
                        <a:effectLst/>
                        <a:latin typeface="+mn-lt"/>
                        <a:ea typeface="Calibri"/>
                      </a:endParaRPr>
                    </a:p>
                  </a:txBody>
                  <a:tcPr marL="44450" marR="44450" marT="0" marB="0"/>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0000"/>
                  </a:ext>
                </a:extLst>
              </a:tr>
              <a:tr h="370840">
                <a:tc>
                  <a:txBody>
                    <a:bodyPr/>
                    <a:lstStyle/>
                    <a:p>
                      <a:pPr algn="just">
                        <a:spcAft>
                          <a:spcPts val="0"/>
                        </a:spcAft>
                      </a:pPr>
                      <a:r>
                        <a:rPr lang="en-GB" sz="1800" dirty="0">
                          <a:effectLst/>
                        </a:rPr>
                        <a:t> </a:t>
                      </a:r>
                      <a:endParaRPr lang="sv-SE" sz="1800" dirty="0">
                        <a:effectLst/>
                        <a:latin typeface="+mn-lt"/>
                        <a:ea typeface="Calibri"/>
                      </a:endParaRPr>
                    </a:p>
                  </a:txBody>
                  <a:tcPr marL="44450" marR="44450" marT="0" marB="0"/>
                </a:tc>
                <a:tc gridSpan="4">
                  <a:txBody>
                    <a:bodyPr/>
                    <a:lstStyle/>
                    <a:p>
                      <a:pPr algn="ctr">
                        <a:spcAft>
                          <a:spcPts val="0"/>
                        </a:spcAft>
                      </a:pPr>
                      <a:r>
                        <a:rPr lang="en-GB" sz="1800" dirty="0">
                          <a:effectLst/>
                        </a:rPr>
                        <a:t>2. Jahr</a:t>
                      </a:r>
                      <a:endParaRPr lang="sv-SE" sz="1800" dirty="0">
                        <a:effectLst/>
                        <a:latin typeface="+mn-lt"/>
                        <a:ea typeface="Calibri"/>
                      </a:endParaRPr>
                    </a:p>
                  </a:txBody>
                  <a:tcPr marL="44450" marR="44450" marT="0" marB="0"/>
                </a:tc>
                <a:tc hMerge="1">
                  <a:txBody>
                    <a:bodyPr/>
                    <a:lstStyle/>
                    <a:p>
                      <a:endParaRPr lang="sv-SE"/>
                    </a:p>
                  </a:txBody>
                  <a:tcPr/>
                </a:tc>
                <a:tc hMerge="1">
                  <a:txBody>
                    <a:bodyPr/>
                    <a:lstStyle/>
                    <a:p>
                      <a:endParaRPr lang="sv-SE"/>
                    </a:p>
                  </a:txBody>
                  <a:tcPr/>
                </a:tc>
                <a:tc hMerge="1">
                  <a:txBody>
                    <a:bodyPr/>
                    <a:lstStyle/>
                    <a:p>
                      <a:endParaRPr lang="sv-SE"/>
                    </a:p>
                  </a:txBody>
                  <a:tcPr/>
                </a:tc>
                <a:tc>
                  <a:txBody>
                    <a:bodyPr/>
                    <a:lstStyle/>
                    <a:p>
                      <a:pPr algn="just">
                        <a:spcAft>
                          <a:spcPts val="0"/>
                        </a:spcAft>
                      </a:pPr>
                      <a:r>
                        <a:rPr lang="en-GB" sz="1800">
                          <a:effectLst/>
                        </a:rPr>
                        <a:t> </a:t>
                      </a:r>
                      <a:endParaRPr lang="sv-SE" sz="1800">
                        <a:effectLst/>
                        <a:latin typeface="+mn-lt"/>
                        <a:ea typeface="Calibri"/>
                      </a:endParaRPr>
                    </a:p>
                  </a:txBody>
                  <a:tcPr marL="44450" marR="44450" marT="0" marB="0"/>
                </a:tc>
                <a:tc>
                  <a:txBody>
                    <a:bodyPr/>
                    <a:lstStyle/>
                    <a:p>
                      <a:pPr algn="ctr">
                        <a:spcAft>
                          <a:spcPts val="0"/>
                        </a:spcAft>
                      </a:pPr>
                      <a:r>
                        <a:rPr lang="en-GB" sz="1800" dirty="0">
                          <a:effectLst/>
                        </a:rPr>
                        <a:t>3. Jahr</a:t>
                      </a:r>
                      <a:endParaRPr lang="sv-SE" sz="1800" dirty="0">
                        <a:effectLst/>
                        <a:latin typeface="+mn-lt"/>
                        <a:ea typeface="Calibri"/>
                      </a:endParaRPr>
                    </a:p>
                  </a:txBody>
                  <a:tcPr marL="44450" marR="44450" marT="0" marB="0"/>
                </a:tc>
                <a:extLst>
                  <a:ext uri="{0D108BD9-81ED-4DB2-BD59-A6C34878D82A}">
                    <a16:rowId xmlns:a16="http://schemas.microsoft.com/office/drawing/2014/main" val="10001"/>
                  </a:ext>
                </a:extLst>
              </a:tr>
              <a:tr h="370840">
                <a:tc>
                  <a:txBody>
                    <a:bodyPr/>
                    <a:lstStyle/>
                    <a:p>
                      <a:pPr algn="just">
                        <a:spcAft>
                          <a:spcPts val="0"/>
                        </a:spcAft>
                      </a:pPr>
                      <a:r>
                        <a:rPr lang="en-GB" sz="1800" dirty="0">
                          <a:effectLst/>
                        </a:rPr>
                        <a:t>Behandlung</a:t>
                      </a:r>
                      <a:endParaRPr lang="sv-SE" sz="1800" dirty="0">
                        <a:effectLst/>
                        <a:latin typeface="+mn-lt"/>
                        <a:ea typeface="Calibri"/>
                      </a:endParaRPr>
                    </a:p>
                  </a:txBody>
                  <a:tcPr marL="44450" marR="44450" marT="0" marB="0"/>
                </a:tc>
                <a:tc>
                  <a:txBody>
                    <a:bodyPr/>
                    <a:lstStyle/>
                    <a:p>
                      <a:pPr algn="just">
                        <a:spcAft>
                          <a:spcPts val="0"/>
                        </a:spcAft>
                      </a:pPr>
                      <a:r>
                        <a:rPr lang="en-GB" sz="1800" dirty="0">
                          <a:effectLst/>
                        </a:rPr>
                        <a:t>1.Schnitt</a:t>
                      </a:r>
                      <a:endParaRPr lang="sv-SE" sz="1800" dirty="0">
                        <a:effectLst/>
                        <a:latin typeface="+mn-lt"/>
                        <a:ea typeface="Calibri"/>
                      </a:endParaRPr>
                    </a:p>
                  </a:txBody>
                  <a:tcPr marL="44450" marR="44450" marT="0" marB="0"/>
                </a:tc>
                <a:tc>
                  <a:txBody>
                    <a:bodyPr/>
                    <a:lstStyle/>
                    <a:p>
                      <a:pPr algn="just">
                        <a:spcAft>
                          <a:spcPts val="0"/>
                        </a:spcAft>
                      </a:pPr>
                      <a:r>
                        <a:rPr lang="en-GB" sz="1800" dirty="0">
                          <a:effectLst/>
                        </a:rPr>
                        <a:t>2. Schnitt</a:t>
                      </a:r>
                      <a:endParaRPr lang="sv-SE" sz="1800" dirty="0">
                        <a:effectLst/>
                        <a:latin typeface="+mn-lt"/>
                        <a:ea typeface="Calibri"/>
                      </a:endParaRPr>
                    </a:p>
                  </a:txBody>
                  <a:tcPr marL="44450" marR="44450" marT="0" marB="0"/>
                </a:tc>
                <a:tc>
                  <a:txBody>
                    <a:bodyPr/>
                    <a:lstStyle/>
                    <a:p>
                      <a:pPr algn="just">
                        <a:spcAft>
                          <a:spcPts val="0"/>
                        </a:spcAft>
                      </a:pPr>
                      <a:r>
                        <a:rPr lang="en-GB" sz="1800" dirty="0">
                          <a:effectLst/>
                        </a:rPr>
                        <a:t>3.Schnitt</a:t>
                      </a:r>
                      <a:endParaRPr lang="sv-SE" sz="1800" dirty="0">
                        <a:effectLst/>
                        <a:latin typeface="+mn-lt"/>
                        <a:ea typeface="Calibri"/>
                      </a:endParaRPr>
                    </a:p>
                  </a:txBody>
                  <a:tcPr marL="44450" marR="44450" marT="0" marB="0"/>
                </a:tc>
                <a:tc>
                  <a:txBody>
                    <a:bodyPr/>
                    <a:lstStyle/>
                    <a:p>
                      <a:pPr algn="just">
                        <a:spcAft>
                          <a:spcPts val="0"/>
                        </a:spcAft>
                      </a:pPr>
                      <a:r>
                        <a:rPr lang="en-GB" sz="1800" dirty="0" err="1">
                          <a:effectLst/>
                        </a:rPr>
                        <a:t>Ertrag</a:t>
                      </a:r>
                      <a:endParaRPr lang="sv-SE" sz="1800" dirty="0">
                        <a:effectLst/>
                        <a:latin typeface="+mn-lt"/>
                        <a:ea typeface="Calibri"/>
                      </a:endParaRPr>
                    </a:p>
                  </a:txBody>
                  <a:tcPr marL="44450" marR="44450" marT="0" marB="0"/>
                </a:tc>
                <a:tc>
                  <a:txBody>
                    <a:bodyPr/>
                    <a:lstStyle/>
                    <a:p>
                      <a:pPr algn="just">
                        <a:spcAft>
                          <a:spcPts val="0"/>
                        </a:spcAft>
                      </a:pPr>
                      <a:r>
                        <a:rPr lang="en-GB" sz="1800">
                          <a:effectLst/>
                        </a:rPr>
                        <a:t> </a:t>
                      </a:r>
                      <a:endParaRPr lang="sv-SE" sz="1800">
                        <a:effectLst/>
                        <a:latin typeface="+mn-lt"/>
                        <a:ea typeface="Calibri"/>
                      </a:endParaRPr>
                    </a:p>
                  </a:txBody>
                  <a:tcPr marL="44450" marR="44450" marT="0" marB="0"/>
                </a:tc>
                <a:tc>
                  <a:txBody>
                    <a:bodyPr/>
                    <a:lstStyle/>
                    <a:p>
                      <a:pPr algn="ctr">
                        <a:spcAft>
                          <a:spcPts val="0"/>
                        </a:spcAft>
                      </a:pPr>
                      <a:r>
                        <a:rPr lang="en-GB" sz="1800" dirty="0">
                          <a:effectLst/>
                        </a:rPr>
                        <a:t>1. Schnitt</a:t>
                      </a:r>
                      <a:endParaRPr lang="sv-SE" sz="1800" dirty="0">
                        <a:effectLst/>
                        <a:latin typeface="+mn-lt"/>
                        <a:ea typeface="Calibri"/>
                      </a:endParaRPr>
                    </a:p>
                  </a:txBody>
                  <a:tcPr marL="44450" marR="44450" marT="0" marB="0"/>
                </a:tc>
                <a:extLst>
                  <a:ext uri="{0D108BD9-81ED-4DB2-BD59-A6C34878D82A}">
                    <a16:rowId xmlns:a16="http://schemas.microsoft.com/office/drawing/2014/main" val="10002"/>
                  </a:ext>
                </a:extLst>
              </a:tr>
              <a:tr h="370840">
                <a:tc>
                  <a:txBody>
                    <a:bodyPr/>
                    <a:lstStyle/>
                    <a:p>
                      <a:pPr algn="just">
                        <a:spcAft>
                          <a:spcPts val="0"/>
                        </a:spcAft>
                      </a:pPr>
                      <a:r>
                        <a:rPr lang="en-GB" sz="1800" dirty="0">
                          <a:effectLst/>
                        </a:rPr>
                        <a:t>Mit Spätherbstschnitt</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3.31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1.94</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2.56</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7.81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2.40</a:t>
                      </a:r>
                      <a:endParaRPr lang="sv-SE" sz="1800" dirty="0">
                        <a:effectLst/>
                        <a:latin typeface="+mn-lt"/>
                        <a:ea typeface="Calibri"/>
                      </a:endParaRPr>
                    </a:p>
                  </a:txBody>
                  <a:tcPr marL="44450" marR="44450" marT="0" marB="0"/>
                </a:tc>
                <a:extLst>
                  <a:ext uri="{0D108BD9-81ED-4DB2-BD59-A6C34878D82A}">
                    <a16:rowId xmlns:a16="http://schemas.microsoft.com/office/drawing/2014/main" val="10003"/>
                  </a:ext>
                </a:extLst>
              </a:tr>
              <a:tr h="370840">
                <a:tc>
                  <a:txBody>
                    <a:bodyPr/>
                    <a:lstStyle/>
                    <a:p>
                      <a:pPr algn="just">
                        <a:spcAft>
                          <a:spcPts val="0"/>
                        </a:spcAft>
                      </a:pPr>
                      <a:r>
                        <a:rPr lang="en-GB" sz="1800" dirty="0">
                          <a:effectLst/>
                        </a:rPr>
                        <a:t>Ohne Spätherbstschnitt</a:t>
                      </a:r>
                      <a:endParaRPr lang="sv-SE" sz="1800" dirty="0">
                        <a:effectLst/>
                        <a:latin typeface="+mn-lt"/>
                        <a:ea typeface="Calibri"/>
                      </a:endParaRPr>
                    </a:p>
                  </a:txBody>
                  <a:tcPr marL="44450" marR="44450" marT="0" marB="0"/>
                </a:tc>
                <a:tc>
                  <a:txBody>
                    <a:bodyPr/>
                    <a:lstStyle/>
                    <a:p>
                      <a:pPr algn="ctr">
                        <a:spcAft>
                          <a:spcPts val="0"/>
                        </a:spcAft>
                      </a:pPr>
                      <a:r>
                        <a:rPr lang="en-GB" sz="1800">
                          <a:effectLst/>
                        </a:rPr>
                        <a:t>4.46</a:t>
                      </a:r>
                      <a:endParaRPr lang="sv-SE" sz="1800">
                        <a:effectLst/>
                        <a:latin typeface="+mn-lt"/>
                        <a:ea typeface="Calibri"/>
                      </a:endParaRPr>
                    </a:p>
                  </a:txBody>
                  <a:tcPr marL="44450" marR="44450" marT="0" marB="0"/>
                </a:tc>
                <a:tc>
                  <a:txBody>
                    <a:bodyPr/>
                    <a:lstStyle/>
                    <a:p>
                      <a:pPr algn="ctr">
                        <a:spcAft>
                          <a:spcPts val="0"/>
                        </a:spcAft>
                      </a:pPr>
                      <a:r>
                        <a:rPr lang="en-GB" sz="1800">
                          <a:effectLst/>
                        </a:rPr>
                        <a:t>1.92</a:t>
                      </a:r>
                      <a:endParaRPr lang="sv-SE" sz="1800">
                        <a:effectLst/>
                        <a:latin typeface="+mn-lt"/>
                        <a:ea typeface="Calibri"/>
                      </a:endParaRPr>
                    </a:p>
                  </a:txBody>
                  <a:tcPr marL="44450" marR="44450" marT="0" marB="0"/>
                </a:tc>
                <a:tc>
                  <a:txBody>
                    <a:bodyPr/>
                    <a:lstStyle/>
                    <a:p>
                      <a:pPr algn="ctr">
                        <a:spcAft>
                          <a:spcPts val="0"/>
                        </a:spcAft>
                      </a:pPr>
                      <a:r>
                        <a:rPr lang="en-GB" sz="1800" dirty="0">
                          <a:effectLst/>
                        </a:rPr>
                        <a:t>2.71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9.11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3.25</a:t>
                      </a:r>
                      <a:endParaRPr lang="sv-SE" sz="1800" dirty="0">
                        <a:effectLst/>
                        <a:latin typeface="+mn-lt"/>
                        <a:ea typeface="Calibri"/>
                      </a:endParaRPr>
                    </a:p>
                  </a:txBody>
                  <a:tcPr marL="44450" marR="44450" marT="0" marB="0"/>
                </a:tc>
                <a:extLst>
                  <a:ext uri="{0D108BD9-81ED-4DB2-BD59-A6C34878D82A}">
                    <a16:rowId xmlns:a16="http://schemas.microsoft.com/office/drawing/2014/main" val="10004"/>
                  </a:ext>
                </a:extLst>
              </a:tr>
              <a:tr h="370840">
                <a:tc>
                  <a:txBody>
                    <a:bodyPr/>
                    <a:lstStyle/>
                    <a:p>
                      <a:pPr algn="just">
                        <a:spcAft>
                          <a:spcPts val="0"/>
                        </a:spcAft>
                      </a:pPr>
                      <a:r>
                        <a:rPr lang="en-GB" sz="1800" dirty="0" err="1" smtClean="0">
                          <a:effectLst/>
                        </a:rPr>
                        <a:t>Signifika</a:t>
                      </a:r>
                      <a:r>
                        <a:rPr lang="en-GB" sz="1800" baseline="0" dirty="0" err="1" smtClean="0">
                          <a:effectLst/>
                        </a:rPr>
                        <a:t>nz</a:t>
                      </a:r>
                      <a:endParaRPr lang="sv-SE" sz="1800" dirty="0">
                        <a:effectLst/>
                        <a:latin typeface="+mn-lt"/>
                        <a:ea typeface="Calibri"/>
                      </a:endParaRPr>
                    </a:p>
                  </a:txBody>
                  <a:tcPr marL="44450" marR="44450" marT="0" marB="0"/>
                </a:tc>
                <a:tc>
                  <a:txBody>
                    <a:bodyPr/>
                    <a:lstStyle/>
                    <a:p>
                      <a:pPr algn="ctr">
                        <a:spcAft>
                          <a:spcPts val="0"/>
                        </a:spcAft>
                      </a:pPr>
                      <a:r>
                        <a:rPr lang="en-GB" sz="1800">
                          <a:effectLst/>
                        </a:rPr>
                        <a:t>**</a:t>
                      </a:r>
                      <a:endParaRPr lang="sv-SE" sz="1800">
                        <a:effectLst/>
                        <a:latin typeface="+mn-lt"/>
                        <a:ea typeface="Calibri"/>
                      </a:endParaRPr>
                    </a:p>
                  </a:txBody>
                  <a:tcPr marL="44450" marR="44450" marT="0" marB="0"/>
                </a:tc>
                <a:tc>
                  <a:txBody>
                    <a:bodyPr/>
                    <a:lstStyle/>
                    <a:p>
                      <a:pPr algn="ctr">
                        <a:spcAft>
                          <a:spcPts val="0"/>
                        </a:spcAft>
                      </a:pPr>
                      <a:r>
                        <a:rPr lang="en-GB" sz="1800">
                          <a:effectLst/>
                        </a:rPr>
                        <a:t>NS</a:t>
                      </a:r>
                      <a:endParaRPr lang="sv-SE" sz="1800">
                        <a:effectLst/>
                        <a:latin typeface="+mn-lt"/>
                        <a:ea typeface="Calibri"/>
                      </a:endParaRPr>
                    </a:p>
                  </a:txBody>
                  <a:tcPr marL="44450" marR="44450" marT="0" marB="0"/>
                </a:tc>
                <a:tc>
                  <a:txBody>
                    <a:bodyPr/>
                    <a:lstStyle/>
                    <a:p>
                      <a:pPr algn="ctr">
                        <a:spcAft>
                          <a:spcPts val="0"/>
                        </a:spcAft>
                      </a:pPr>
                      <a:r>
                        <a:rPr lang="en-GB" sz="1800">
                          <a:effectLst/>
                        </a:rPr>
                        <a:t>NS</a:t>
                      </a:r>
                      <a:endParaRPr lang="sv-SE" sz="1800">
                        <a:effectLst/>
                        <a:latin typeface="+mn-lt"/>
                        <a:ea typeface="Calibri"/>
                      </a:endParaRPr>
                    </a:p>
                  </a:txBody>
                  <a:tcPr marL="44450" marR="44450" marT="0" marB="0"/>
                </a:tc>
                <a:tc>
                  <a:txBody>
                    <a:bodyPr/>
                    <a:lstStyle/>
                    <a:p>
                      <a:pPr algn="ctr">
                        <a:spcAft>
                          <a:spcPts val="0"/>
                        </a:spcAft>
                      </a:pPr>
                      <a:r>
                        <a:rPr lang="en-GB" sz="1800" dirty="0">
                          <a:effectLst/>
                        </a:rPr>
                        <a:t>*</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a:t>
                      </a:r>
                      <a:endParaRPr lang="sv-SE" sz="1800" dirty="0">
                        <a:effectLst/>
                        <a:latin typeface="+mn-lt"/>
                        <a:ea typeface="Calibri"/>
                      </a:endParaRPr>
                    </a:p>
                  </a:txBody>
                  <a:tcPr marL="44450" marR="44450" marT="0" marB="0"/>
                </a:tc>
                <a:extLst>
                  <a:ext uri="{0D108BD9-81ED-4DB2-BD59-A6C34878D82A}">
                    <a16:rowId xmlns:a16="http://schemas.microsoft.com/office/drawing/2014/main" val="10005"/>
                  </a:ext>
                </a:extLst>
              </a:tr>
            </a:tbl>
          </a:graphicData>
        </a:graphic>
      </p:graphicFrame>
      <p:sp>
        <p:nvSpPr>
          <p:cNvPr id="4" name="Rectangle 7"/>
          <p:cNvSpPr>
            <a:spLocks noChangeArrowheads="1"/>
          </p:cNvSpPr>
          <p:nvPr/>
        </p:nvSpPr>
        <p:spPr bwMode="auto">
          <a:xfrm>
            <a:off x="177192" y="4992874"/>
            <a:ext cx="8779098"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lvl="1" indent="-273050" defTabSz="457200">
              <a:spcBef>
                <a:spcPct val="20000"/>
              </a:spcBef>
              <a:buSzPct val="130000"/>
              <a:buFont typeface="Arial" charset="0"/>
              <a:buChar char="•"/>
              <a:tabLst>
                <a:tab pos="3138488" algn="l"/>
              </a:tabLst>
              <a:defRPr/>
            </a:pPr>
            <a:r>
              <a:rPr lang="en-GB" dirty="0">
                <a:solidFill>
                  <a:prstClr val="black"/>
                </a:solidFill>
              </a:rPr>
              <a:t>Durch möglichst </a:t>
            </a:r>
            <a:r>
              <a:rPr lang="en-GB" dirty="0" err="1">
                <a:solidFill>
                  <a:prstClr val="black"/>
                </a:solidFill>
              </a:rPr>
              <a:t>späte</a:t>
            </a:r>
            <a:r>
              <a:rPr lang="en-GB" dirty="0">
                <a:solidFill>
                  <a:prstClr val="black"/>
                </a:solidFill>
              </a:rPr>
              <a:t> </a:t>
            </a:r>
            <a:r>
              <a:rPr lang="en-GB" dirty="0" err="1">
                <a:solidFill>
                  <a:prstClr val="black"/>
                </a:solidFill>
              </a:rPr>
              <a:t>Nutzungen</a:t>
            </a:r>
            <a:r>
              <a:rPr lang="en-GB" dirty="0">
                <a:solidFill>
                  <a:prstClr val="black"/>
                </a:solidFill>
              </a:rPr>
              <a:t> </a:t>
            </a:r>
            <a:r>
              <a:rPr lang="en-GB" dirty="0" err="1">
                <a:solidFill>
                  <a:prstClr val="black"/>
                </a:solidFill>
              </a:rPr>
              <a:t>zu</a:t>
            </a:r>
            <a:r>
              <a:rPr lang="en-GB" dirty="0">
                <a:solidFill>
                  <a:prstClr val="black"/>
                </a:solidFill>
              </a:rPr>
              <a:t> </a:t>
            </a:r>
            <a:r>
              <a:rPr lang="en-GB" dirty="0" err="1">
                <a:solidFill>
                  <a:prstClr val="black"/>
                </a:solidFill>
              </a:rPr>
              <a:t>Vegetationsende</a:t>
            </a:r>
            <a:r>
              <a:rPr lang="en-GB" dirty="0">
                <a:solidFill>
                  <a:prstClr val="black"/>
                </a:solidFill>
              </a:rPr>
              <a:t> </a:t>
            </a:r>
            <a:r>
              <a:rPr lang="en-GB" dirty="0" err="1" smtClean="0">
                <a:solidFill>
                  <a:prstClr val="black"/>
                </a:solidFill>
              </a:rPr>
              <a:t>wurden</a:t>
            </a:r>
            <a:r>
              <a:rPr lang="en-GB" dirty="0" smtClean="0">
                <a:solidFill>
                  <a:prstClr val="black"/>
                </a:solidFill>
              </a:rPr>
              <a:t> </a:t>
            </a:r>
            <a:r>
              <a:rPr lang="en-GB" dirty="0">
                <a:solidFill>
                  <a:prstClr val="black"/>
                </a:solidFill>
              </a:rPr>
              <a:t>die </a:t>
            </a:r>
            <a:r>
              <a:rPr lang="en-GB" dirty="0" err="1">
                <a:solidFill>
                  <a:prstClr val="black"/>
                </a:solidFill>
              </a:rPr>
              <a:t>nachfolgenden</a:t>
            </a:r>
            <a:r>
              <a:rPr lang="en-GB" dirty="0">
                <a:solidFill>
                  <a:prstClr val="black"/>
                </a:solidFill>
              </a:rPr>
              <a:t> </a:t>
            </a:r>
            <a:r>
              <a:rPr lang="en-GB" dirty="0" err="1">
                <a:solidFill>
                  <a:prstClr val="black"/>
                </a:solidFill>
              </a:rPr>
              <a:t>Frühjahrserträge</a:t>
            </a:r>
            <a:r>
              <a:rPr lang="en-GB" dirty="0">
                <a:solidFill>
                  <a:prstClr val="black"/>
                </a:solidFill>
              </a:rPr>
              <a:t> sowohl im zweiten als auch im dritten </a:t>
            </a:r>
            <a:r>
              <a:rPr lang="en-GB" dirty="0" err="1">
                <a:solidFill>
                  <a:prstClr val="black"/>
                </a:solidFill>
              </a:rPr>
              <a:t>Jahr</a:t>
            </a:r>
            <a:r>
              <a:rPr lang="en-GB" dirty="0">
                <a:solidFill>
                  <a:prstClr val="black"/>
                </a:solidFill>
              </a:rPr>
              <a:t> um </a:t>
            </a:r>
            <a:r>
              <a:rPr lang="en-GB" dirty="0" err="1">
                <a:solidFill>
                  <a:prstClr val="black"/>
                </a:solidFill>
              </a:rPr>
              <a:t>rund</a:t>
            </a:r>
            <a:r>
              <a:rPr lang="en-GB" dirty="0">
                <a:solidFill>
                  <a:prstClr val="black"/>
                </a:solidFill>
              </a:rPr>
              <a:t> 25 % </a:t>
            </a:r>
            <a:r>
              <a:rPr lang="en-GB" dirty="0" err="1" smtClean="0">
                <a:solidFill>
                  <a:prstClr val="black"/>
                </a:solidFill>
              </a:rPr>
              <a:t>reduziert</a:t>
            </a:r>
            <a:endParaRPr lang="en-GB" dirty="0">
              <a:solidFill>
                <a:prstClr val="black"/>
              </a:solidFill>
            </a:endParaRPr>
          </a:p>
          <a:p>
            <a:pPr marL="273050" lvl="1" indent="-273050" defTabSz="457200">
              <a:spcBef>
                <a:spcPct val="20000"/>
              </a:spcBef>
              <a:buSzPct val="130000"/>
              <a:buFont typeface="Arial" charset="0"/>
              <a:buChar char="•"/>
              <a:tabLst>
                <a:tab pos="3138488" algn="l"/>
              </a:tabLst>
              <a:defRPr/>
            </a:pPr>
            <a:r>
              <a:rPr lang="en-GB" dirty="0">
                <a:solidFill>
                  <a:prstClr val="black"/>
                </a:solidFill>
              </a:rPr>
              <a:t>Keine Restwirkung des Spätherbstschnittes auf nachfolgende Schnitte</a:t>
            </a:r>
          </a:p>
          <a:p>
            <a:pPr marL="273050" lvl="1" indent="-273050" defTabSz="457200">
              <a:spcBef>
                <a:spcPct val="20000"/>
              </a:spcBef>
              <a:buSzPct val="130000"/>
              <a:buFont typeface="Arial" charset="0"/>
              <a:buChar char="•"/>
              <a:tabLst>
                <a:tab pos="3138488" algn="l"/>
              </a:tabLst>
              <a:defRPr/>
            </a:pPr>
            <a:r>
              <a:rPr lang="en-GB" dirty="0">
                <a:solidFill>
                  <a:prstClr val="black"/>
                </a:solidFill>
              </a:rPr>
              <a:t>Weidelgras hat </a:t>
            </a:r>
            <a:r>
              <a:rPr lang="en-GB" dirty="0" err="1" smtClean="0">
                <a:solidFill>
                  <a:prstClr val="black"/>
                </a:solidFill>
              </a:rPr>
              <a:t>weiterhin</a:t>
            </a:r>
            <a:r>
              <a:rPr lang="en-GB" dirty="0" smtClean="0">
                <a:solidFill>
                  <a:prstClr val="black"/>
                </a:solidFill>
              </a:rPr>
              <a:t> </a:t>
            </a:r>
            <a:r>
              <a:rPr lang="en-GB" dirty="0" err="1" smtClean="0">
                <a:solidFill>
                  <a:prstClr val="black"/>
                </a:solidFill>
              </a:rPr>
              <a:t>Überwinterungsprobleme</a:t>
            </a:r>
            <a:r>
              <a:rPr lang="en-GB" dirty="0" smtClean="0">
                <a:solidFill>
                  <a:prstClr val="black"/>
                </a:solidFill>
              </a:rPr>
              <a:t> in </a:t>
            </a:r>
            <a:r>
              <a:rPr lang="en-GB" dirty="0" err="1" smtClean="0">
                <a:solidFill>
                  <a:prstClr val="black"/>
                </a:solidFill>
              </a:rPr>
              <a:t>Schweden</a:t>
            </a:r>
            <a:endParaRPr lang="en-US" dirty="0">
              <a:solidFill>
                <a:prstClr val="black"/>
              </a:solidFill>
            </a:endParaRPr>
          </a:p>
        </p:txBody>
      </p:sp>
      <p:sp>
        <p:nvSpPr>
          <p:cNvPr id="5" name="Rektangel 4"/>
          <p:cNvSpPr/>
          <p:nvPr/>
        </p:nvSpPr>
        <p:spPr>
          <a:xfrm>
            <a:off x="7659984" y="6384456"/>
            <a:ext cx="1249445" cy="307777"/>
          </a:xfrm>
          <a:prstGeom prst="rect">
            <a:avLst/>
          </a:prstGeom>
        </p:spPr>
        <p:txBody>
          <a:bodyPr wrap="none">
            <a:spAutoFit/>
          </a:bodyPr>
          <a:lstStyle/>
          <a:p>
            <a:pPr marL="0" lvl="1" defTabSz="457200">
              <a:spcBef>
                <a:spcPct val="20000"/>
              </a:spcBef>
              <a:buSzPct val="130000"/>
              <a:tabLst>
                <a:tab pos="3138488" algn="l"/>
              </a:tabLst>
              <a:defRPr/>
            </a:pPr>
            <a:r>
              <a:rPr lang="en-US" sz="1400" dirty="0">
                <a:solidFill>
                  <a:prstClr val="black"/>
                </a:solidFill>
              </a:rPr>
              <a:t>(</a:t>
            </a:r>
            <a:r>
              <a:rPr lang="en-US" sz="1400" dirty="0" err="1">
                <a:solidFill>
                  <a:prstClr val="black"/>
                </a:solidFill>
              </a:rPr>
              <a:t>Halling</a:t>
            </a:r>
            <a:r>
              <a:rPr lang="en-US" sz="1400" dirty="0">
                <a:solidFill>
                  <a:prstClr val="black"/>
                </a:solidFill>
              </a:rPr>
              <a:t>, 1994)</a:t>
            </a:r>
          </a:p>
        </p:txBody>
      </p:sp>
      <p:sp>
        <p:nvSpPr>
          <p:cNvPr id="6" name="Rectangle 7"/>
          <p:cNvSpPr>
            <a:spLocks noChangeArrowheads="1"/>
          </p:cNvSpPr>
          <p:nvPr/>
        </p:nvSpPr>
        <p:spPr bwMode="auto">
          <a:xfrm>
            <a:off x="558483" y="1933483"/>
            <a:ext cx="83022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lvl="1" defTabSz="457200">
              <a:spcBef>
                <a:spcPct val="20000"/>
              </a:spcBef>
              <a:buSzPct val="130000"/>
              <a:tabLst>
                <a:tab pos="3138488" algn="l"/>
              </a:tabLst>
              <a:defRPr/>
            </a:pPr>
            <a:r>
              <a:rPr lang="en-US" dirty="0">
                <a:solidFill>
                  <a:prstClr val="black"/>
                </a:solidFill>
              </a:rPr>
              <a:t>Einfluss des Herbstschnittes auf die nachfolgende </a:t>
            </a:r>
            <a:r>
              <a:rPr lang="en-US" dirty="0" err="1">
                <a:solidFill>
                  <a:prstClr val="black"/>
                </a:solidFill>
              </a:rPr>
              <a:t>Trockenmasse</a:t>
            </a:r>
            <a:r>
              <a:rPr lang="en-US" dirty="0">
                <a:solidFill>
                  <a:prstClr val="black"/>
                </a:solidFill>
              </a:rPr>
              <a:t> (TM) im mehrjährigen Weidelgras (mittlere Sortenzahl) </a:t>
            </a:r>
          </a:p>
        </p:txBody>
      </p:sp>
      <p:sp>
        <p:nvSpPr>
          <p:cNvPr id="7" name="Rechteck 6"/>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ítulo 1"/>
          <p:cNvSpPr>
            <a:spLocks noGrp="1"/>
          </p:cNvSpPr>
          <p:nvPr>
            <p:ph type="ctrTitle"/>
          </p:nvPr>
        </p:nvSpPr>
        <p:spPr>
          <a:xfrm>
            <a:off x="177192" y="152400"/>
            <a:ext cx="8779098" cy="1317797"/>
          </a:xfrm>
        </p:spPr>
        <p:txBody>
          <a:bodyPr/>
          <a:lstStyle/>
          <a:p>
            <a:r>
              <a:rPr lang="en-US" sz="2000" dirty="0">
                <a:solidFill>
                  <a:schemeClr val="tx1"/>
                </a:solidFill>
                <a:latin typeface="+mn-lt"/>
              </a:rPr>
              <a:t>Der Spätherbstschnitt wurde getestet, um Schäden durch z.B. </a:t>
            </a:r>
            <a:r>
              <a:rPr lang="en-US" sz="2000" dirty="0" err="1">
                <a:solidFill>
                  <a:schemeClr val="tx1"/>
                </a:solidFill>
                <a:latin typeface="+mn-lt"/>
              </a:rPr>
              <a:t>Schneeschimmel</a:t>
            </a:r>
            <a:r>
              <a:rPr lang="en-US" sz="2000" dirty="0">
                <a:solidFill>
                  <a:schemeClr val="tx1"/>
                </a:solidFill>
                <a:latin typeface="+mn-lt"/>
              </a:rPr>
              <a:t> (</a:t>
            </a:r>
            <a:r>
              <a:rPr lang="en-US" sz="2000" i="1" dirty="0">
                <a:solidFill>
                  <a:schemeClr val="tx1"/>
                </a:solidFill>
                <a:latin typeface="+mn-lt"/>
              </a:rPr>
              <a:t>Fusarium </a:t>
            </a:r>
            <a:r>
              <a:rPr lang="en-US" sz="2000" i="1" dirty="0" err="1">
                <a:solidFill>
                  <a:schemeClr val="tx1"/>
                </a:solidFill>
                <a:latin typeface="+mn-lt"/>
              </a:rPr>
              <a:t>nivale</a:t>
            </a:r>
            <a:r>
              <a:rPr lang="en-US" sz="2000" dirty="0">
                <a:solidFill>
                  <a:schemeClr val="tx1"/>
                </a:solidFill>
                <a:latin typeface="+mn-lt"/>
              </a:rPr>
              <a:t>) zu reduzieren und damit das </a:t>
            </a:r>
            <a:r>
              <a:rPr lang="en-US" sz="2000" dirty="0" err="1">
                <a:solidFill>
                  <a:schemeClr val="tx1"/>
                </a:solidFill>
                <a:latin typeface="+mn-lt"/>
              </a:rPr>
              <a:t>Überwintern</a:t>
            </a:r>
            <a:r>
              <a:rPr lang="en-US" sz="2000" dirty="0">
                <a:solidFill>
                  <a:schemeClr val="tx1"/>
                </a:solidFill>
                <a:latin typeface="+mn-lt"/>
              </a:rPr>
              <a:t> </a:t>
            </a:r>
            <a:r>
              <a:rPr lang="en-US" sz="2000" dirty="0" err="1">
                <a:solidFill>
                  <a:schemeClr val="tx1"/>
                </a:solidFill>
                <a:latin typeface="+mn-lt"/>
              </a:rPr>
              <a:t>bei</a:t>
            </a:r>
            <a:r>
              <a:rPr lang="en-US" sz="2000" dirty="0">
                <a:solidFill>
                  <a:schemeClr val="tx1"/>
                </a:solidFill>
                <a:latin typeface="+mn-lt"/>
              </a:rPr>
              <a:t> </a:t>
            </a:r>
            <a:r>
              <a:rPr lang="en-US" sz="2000" dirty="0" err="1" smtClean="0">
                <a:solidFill>
                  <a:schemeClr val="tx1"/>
                </a:solidFill>
                <a:latin typeface="+mn-lt"/>
              </a:rPr>
              <a:t>Deutschem</a:t>
            </a:r>
            <a:r>
              <a:rPr lang="en-US" sz="2000" dirty="0" smtClean="0">
                <a:solidFill>
                  <a:schemeClr val="tx1"/>
                </a:solidFill>
                <a:latin typeface="+mn-lt"/>
              </a:rPr>
              <a:t> </a:t>
            </a:r>
            <a:r>
              <a:rPr lang="en-US" sz="2000" dirty="0" err="1" smtClean="0">
                <a:solidFill>
                  <a:schemeClr val="tx1"/>
                </a:solidFill>
                <a:latin typeface="+mn-lt"/>
              </a:rPr>
              <a:t>Weidelgras</a:t>
            </a:r>
            <a:r>
              <a:rPr lang="en-US" sz="2000" dirty="0" smtClean="0">
                <a:solidFill>
                  <a:schemeClr val="tx1"/>
                </a:solidFill>
                <a:latin typeface="+mn-lt"/>
              </a:rPr>
              <a:t> (</a:t>
            </a:r>
            <a:r>
              <a:rPr lang="en-US" sz="2000" i="1" dirty="0" smtClean="0">
                <a:solidFill>
                  <a:schemeClr val="tx1"/>
                </a:solidFill>
                <a:latin typeface="+mn-lt"/>
              </a:rPr>
              <a:t>L. perenne</a:t>
            </a:r>
            <a:r>
              <a:rPr lang="en-US" sz="2000" dirty="0" smtClean="0">
                <a:solidFill>
                  <a:schemeClr val="tx1"/>
                </a:solidFill>
                <a:latin typeface="+mn-lt"/>
              </a:rPr>
              <a:t>) </a:t>
            </a:r>
            <a:r>
              <a:rPr lang="en-US" sz="2000" dirty="0" err="1" smtClean="0">
                <a:solidFill>
                  <a:schemeClr val="tx1"/>
                </a:solidFill>
                <a:latin typeface="+mn-lt"/>
              </a:rPr>
              <a:t>zu</a:t>
            </a:r>
            <a:r>
              <a:rPr lang="en-US" sz="2000" dirty="0" smtClean="0">
                <a:solidFill>
                  <a:schemeClr val="tx1"/>
                </a:solidFill>
                <a:latin typeface="+mn-lt"/>
              </a:rPr>
              <a:t> </a:t>
            </a:r>
            <a:r>
              <a:rPr lang="en-US" sz="2000" dirty="0">
                <a:solidFill>
                  <a:schemeClr val="tx1"/>
                </a:solidFill>
                <a:latin typeface="+mn-lt"/>
              </a:rPr>
              <a:t>verbessern.</a:t>
            </a:r>
          </a:p>
        </p:txBody>
      </p:sp>
    </p:spTree>
    <p:extLst>
      <p:ext uri="{BB962C8B-B14F-4D97-AF65-F5344CB8AC3E}">
        <p14:creationId xmlns:p14="http://schemas.microsoft.com/office/powerpoint/2010/main" val="3263131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0962" y="179315"/>
            <a:ext cx="6439227" cy="531316"/>
          </a:xfrm>
        </p:spPr>
        <p:txBody>
          <a:bodyPr/>
          <a:lstStyle/>
          <a:p>
            <a:r>
              <a:rPr lang="en-US" sz="2400" dirty="0">
                <a:solidFill>
                  <a:schemeClr val="tx1"/>
                </a:solidFill>
                <a:latin typeface="+mn-lt"/>
              </a:rPr>
              <a:t>Trends für die Zukunft</a:t>
            </a:r>
            <a:br>
              <a:rPr lang="en-US" sz="2400" dirty="0">
                <a:solidFill>
                  <a:schemeClr val="tx1"/>
                </a:solidFill>
                <a:latin typeface="+mn-lt"/>
              </a:rPr>
            </a:br>
            <a:endParaRPr lang="es-ES" sz="2400" dirty="0">
              <a:solidFill>
                <a:schemeClr val="tx1"/>
              </a:solidFill>
              <a:latin typeface="+mn-lt"/>
            </a:endParaRPr>
          </a:p>
        </p:txBody>
      </p:sp>
      <p:sp>
        <p:nvSpPr>
          <p:cNvPr id="3" name="Rectangle 7"/>
          <p:cNvSpPr>
            <a:spLocks noChangeArrowheads="1"/>
          </p:cNvSpPr>
          <p:nvPr/>
        </p:nvSpPr>
        <p:spPr bwMode="auto">
          <a:xfrm>
            <a:off x="220962" y="1293435"/>
            <a:ext cx="8536145"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lvl="1" indent="-273050" defTabSz="457200">
              <a:spcBef>
                <a:spcPct val="20000"/>
              </a:spcBef>
              <a:buSzPct val="130000"/>
              <a:buFont typeface="Arial" charset="0"/>
              <a:buChar char="•"/>
              <a:tabLst>
                <a:tab pos="3138488" algn="l"/>
              </a:tabLst>
              <a:defRPr/>
            </a:pPr>
            <a:r>
              <a:rPr lang="en-GB" sz="2000" dirty="0">
                <a:solidFill>
                  <a:prstClr val="black"/>
                </a:solidFill>
              </a:rPr>
              <a:t>Es besteht nun ein erneutes Interesse an der Produktion von </a:t>
            </a:r>
            <a:r>
              <a:rPr lang="en-GB" sz="2000" dirty="0" err="1">
                <a:solidFill>
                  <a:prstClr val="black"/>
                </a:solidFill>
              </a:rPr>
              <a:t>proteinreichen</a:t>
            </a:r>
            <a:r>
              <a:rPr lang="en-GB" sz="2000" dirty="0">
                <a:solidFill>
                  <a:prstClr val="black"/>
                </a:solidFill>
              </a:rPr>
              <a:t> </a:t>
            </a:r>
            <a:r>
              <a:rPr lang="en-GB" sz="2000" dirty="0" err="1">
                <a:solidFill>
                  <a:prstClr val="black"/>
                </a:solidFill>
              </a:rPr>
              <a:t>Pflanzen</a:t>
            </a:r>
            <a:r>
              <a:rPr lang="en-GB" sz="2000" dirty="0">
                <a:solidFill>
                  <a:prstClr val="black"/>
                </a:solidFill>
              </a:rPr>
              <a:t>, um importiertes Protein zu ersetzen.</a:t>
            </a:r>
            <a:endParaRPr lang="sv-SE" sz="2000" dirty="0">
              <a:solidFill>
                <a:prstClr val="black"/>
              </a:solidFill>
            </a:endParaRPr>
          </a:p>
          <a:p>
            <a:pPr marL="273050" lvl="1" indent="-273050" defTabSz="457200">
              <a:spcBef>
                <a:spcPct val="20000"/>
              </a:spcBef>
              <a:buSzPct val="130000"/>
              <a:buFont typeface="Arial" charset="0"/>
              <a:buChar char="•"/>
              <a:tabLst>
                <a:tab pos="3138488" algn="l"/>
              </a:tabLst>
              <a:defRPr/>
            </a:pPr>
            <a:r>
              <a:rPr lang="en-US" sz="2000" dirty="0">
                <a:solidFill>
                  <a:prstClr val="black"/>
                </a:solidFill>
              </a:rPr>
              <a:t>Tiefere Kenntnisse über den Anbau von Gräsern und </a:t>
            </a:r>
            <a:r>
              <a:rPr lang="en-US" sz="2000" dirty="0" err="1" smtClean="0">
                <a:solidFill>
                  <a:prstClr val="black"/>
                </a:solidFill>
              </a:rPr>
              <a:t>Leguminosen</a:t>
            </a:r>
            <a:r>
              <a:rPr lang="en-US" sz="2000" dirty="0" smtClean="0">
                <a:solidFill>
                  <a:prstClr val="black"/>
                </a:solidFill>
              </a:rPr>
              <a:t>, </a:t>
            </a:r>
            <a:r>
              <a:rPr lang="en-US" sz="2000" dirty="0">
                <a:solidFill>
                  <a:prstClr val="black"/>
                </a:solidFill>
              </a:rPr>
              <a:t>die gegenüber Trocken- und/oder Nassbedingungen toleranter sind, sind wichtig, um dem zukünftigen Klimawandel besser begegnen zu können. </a:t>
            </a:r>
          </a:p>
          <a:p>
            <a:pPr marL="273050" lvl="1" indent="-273050" defTabSz="457200">
              <a:spcBef>
                <a:spcPct val="20000"/>
              </a:spcBef>
              <a:buSzPct val="130000"/>
              <a:buFont typeface="Arial" charset="0"/>
              <a:buChar char="•"/>
              <a:tabLst>
                <a:tab pos="3138488" algn="l"/>
              </a:tabLst>
              <a:defRPr/>
            </a:pPr>
            <a:r>
              <a:rPr lang="en-US" sz="2000" dirty="0">
                <a:solidFill>
                  <a:prstClr val="black"/>
                </a:solidFill>
              </a:rPr>
              <a:t>Das Interesse an Arten mit besonderen Eigenschaften, wie </a:t>
            </a:r>
            <a:r>
              <a:rPr lang="en-US" sz="2000" dirty="0" err="1">
                <a:solidFill>
                  <a:prstClr val="black"/>
                </a:solidFill>
              </a:rPr>
              <a:t>z.B</a:t>
            </a:r>
            <a:r>
              <a:rPr lang="en-US" sz="2000" dirty="0" smtClean="0">
                <a:solidFill>
                  <a:prstClr val="black"/>
                </a:solidFill>
              </a:rPr>
              <a:t>. </a:t>
            </a:r>
            <a:r>
              <a:rPr lang="en-US" sz="2000" dirty="0" err="1" smtClean="0">
                <a:solidFill>
                  <a:prstClr val="black"/>
                </a:solidFill>
              </a:rPr>
              <a:t>mehr</a:t>
            </a:r>
            <a:r>
              <a:rPr lang="en-US" sz="2000" dirty="0" smtClean="0">
                <a:solidFill>
                  <a:prstClr val="black"/>
                </a:solidFill>
              </a:rPr>
              <a:t> </a:t>
            </a:r>
            <a:r>
              <a:rPr lang="en-US" sz="2000" dirty="0">
                <a:solidFill>
                  <a:prstClr val="black"/>
                </a:solidFill>
              </a:rPr>
              <a:t>wasserlösliche </a:t>
            </a:r>
            <a:r>
              <a:rPr lang="en-US" sz="2000" dirty="0" err="1">
                <a:solidFill>
                  <a:prstClr val="black"/>
                </a:solidFill>
              </a:rPr>
              <a:t>Kohlenhydrate</a:t>
            </a:r>
            <a:r>
              <a:rPr lang="en-US" sz="2000" dirty="0">
                <a:solidFill>
                  <a:prstClr val="black"/>
                </a:solidFill>
              </a:rPr>
              <a:t> </a:t>
            </a:r>
            <a:r>
              <a:rPr lang="en-US" sz="2000" dirty="0" err="1" smtClean="0">
                <a:solidFill>
                  <a:prstClr val="black"/>
                </a:solidFill>
              </a:rPr>
              <a:t>oder</a:t>
            </a:r>
            <a:r>
              <a:rPr lang="en-US" sz="2000" dirty="0" smtClean="0">
                <a:solidFill>
                  <a:prstClr val="black"/>
                </a:solidFill>
              </a:rPr>
              <a:t> </a:t>
            </a:r>
            <a:r>
              <a:rPr lang="en-US" sz="2000" dirty="0" err="1" smtClean="0">
                <a:solidFill>
                  <a:prstClr val="black"/>
                </a:solidFill>
              </a:rPr>
              <a:t>kondensierte</a:t>
            </a:r>
            <a:r>
              <a:rPr lang="en-US" sz="2000" dirty="0" smtClean="0">
                <a:solidFill>
                  <a:prstClr val="black"/>
                </a:solidFill>
              </a:rPr>
              <a:t> </a:t>
            </a:r>
            <a:r>
              <a:rPr lang="en-US" sz="2000" dirty="0" err="1" smtClean="0">
                <a:solidFill>
                  <a:prstClr val="black"/>
                </a:solidFill>
              </a:rPr>
              <a:t>Tannine</a:t>
            </a:r>
            <a:r>
              <a:rPr lang="en-US" sz="2000" dirty="0" smtClean="0">
                <a:solidFill>
                  <a:prstClr val="black"/>
                </a:solidFill>
              </a:rPr>
              <a:t> </a:t>
            </a:r>
            <a:r>
              <a:rPr lang="en-US" sz="2000" dirty="0">
                <a:solidFill>
                  <a:prstClr val="black"/>
                </a:solidFill>
              </a:rPr>
              <a:t>nimmt zu.</a:t>
            </a:r>
          </a:p>
          <a:p>
            <a:pPr marL="273050" lvl="1" indent="-273050" defTabSz="457200">
              <a:spcBef>
                <a:spcPct val="20000"/>
              </a:spcBef>
              <a:buSzPct val="130000"/>
              <a:buFont typeface="Arial" charset="0"/>
              <a:buChar char="•"/>
              <a:tabLst>
                <a:tab pos="3138488" algn="l"/>
              </a:tabLst>
              <a:defRPr/>
            </a:pPr>
            <a:r>
              <a:rPr lang="en-US" sz="2000" dirty="0">
                <a:solidFill>
                  <a:prstClr val="black"/>
                </a:solidFill>
              </a:rPr>
              <a:t>Studien an </a:t>
            </a:r>
            <a:r>
              <a:rPr lang="en-US" sz="2000" dirty="0" err="1" smtClean="0">
                <a:solidFill>
                  <a:prstClr val="black"/>
                </a:solidFill>
              </a:rPr>
              <a:t>Hornklee</a:t>
            </a:r>
            <a:r>
              <a:rPr lang="en-US" sz="2000" dirty="0" smtClean="0">
                <a:solidFill>
                  <a:prstClr val="black"/>
                </a:solidFill>
              </a:rPr>
              <a:t> (</a:t>
            </a:r>
            <a:r>
              <a:rPr lang="en-US" sz="2000" i="1" dirty="0" smtClean="0">
                <a:solidFill>
                  <a:prstClr val="black"/>
                </a:solidFill>
              </a:rPr>
              <a:t>Lotus corniculatus</a:t>
            </a:r>
            <a:r>
              <a:rPr lang="en-US" sz="2000" dirty="0" smtClean="0">
                <a:solidFill>
                  <a:prstClr val="black"/>
                </a:solidFill>
              </a:rPr>
              <a:t>), </a:t>
            </a:r>
            <a:r>
              <a:rPr lang="en-US" sz="2000" dirty="0" err="1">
                <a:solidFill>
                  <a:prstClr val="black"/>
                </a:solidFill>
              </a:rPr>
              <a:t>einer</a:t>
            </a:r>
            <a:r>
              <a:rPr lang="en-US" sz="2000" dirty="0">
                <a:solidFill>
                  <a:prstClr val="black"/>
                </a:solidFill>
              </a:rPr>
              <a:t> </a:t>
            </a:r>
            <a:r>
              <a:rPr lang="en-US" sz="2000" dirty="0" err="1">
                <a:solidFill>
                  <a:prstClr val="black"/>
                </a:solidFill>
              </a:rPr>
              <a:t>kleinen</a:t>
            </a:r>
            <a:r>
              <a:rPr lang="en-US" sz="2000" dirty="0">
                <a:solidFill>
                  <a:prstClr val="black"/>
                </a:solidFill>
              </a:rPr>
              <a:t> </a:t>
            </a:r>
            <a:r>
              <a:rPr lang="en-US" sz="2000" dirty="0" err="1">
                <a:solidFill>
                  <a:prstClr val="black"/>
                </a:solidFill>
              </a:rPr>
              <a:t>Futterleguminose</a:t>
            </a:r>
            <a:r>
              <a:rPr lang="en-US" sz="2000" dirty="0">
                <a:solidFill>
                  <a:prstClr val="black"/>
                </a:solidFill>
              </a:rPr>
              <a:t> mit kondensierten Tanninen, bestätigen, dass es den schwedischen Klimabedingungen standhält.</a:t>
            </a: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79407" y="4379794"/>
            <a:ext cx="2961563" cy="2221173"/>
          </a:xfrm>
          <a:prstGeom prst="rect">
            <a:avLst/>
          </a:prstGeom>
        </p:spPr>
      </p:pic>
      <p:sp>
        <p:nvSpPr>
          <p:cNvPr id="5" name="textruta 4"/>
          <p:cNvSpPr txBox="1"/>
          <p:nvPr/>
        </p:nvSpPr>
        <p:spPr>
          <a:xfrm>
            <a:off x="7474202" y="6600967"/>
            <a:ext cx="1898684" cy="246221"/>
          </a:xfrm>
          <a:prstGeom prst="rect">
            <a:avLst/>
          </a:prstGeom>
          <a:noFill/>
        </p:spPr>
        <p:txBody>
          <a:bodyPr wrap="square" rtlCol="0">
            <a:spAutoFit/>
          </a:bodyPr>
          <a:lstStyle/>
          <a:p>
            <a:pPr defTabSz="457200">
              <a:defRPr/>
            </a:pPr>
            <a:r>
              <a:rPr lang="sv-SE" sz="1000" b="1" dirty="0">
                <a:solidFill>
                  <a:prstClr val="white"/>
                </a:solidFill>
              </a:rPr>
              <a:t>Foto: Nilla Nilsdotter-Linde</a:t>
            </a:r>
          </a:p>
        </p:txBody>
      </p:sp>
    </p:spTree>
    <p:extLst>
      <p:ext uri="{BB962C8B-B14F-4D97-AF65-F5344CB8AC3E}">
        <p14:creationId xmlns:p14="http://schemas.microsoft.com/office/powerpoint/2010/main" val="3028848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p:cNvGrpSpPr/>
          <p:nvPr/>
        </p:nvGrpSpPr>
        <p:grpSpPr>
          <a:xfrm>
            <a:off x="277467" y="1515858"/>
            <a:ext cx="7816667" cy="3968695"/>
            <a:chOff x="912597" y="1746914"/>
            <a:chExt cx="8566912" cy="4383919"/>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2597" y="1746914"/>
              <a:ext cx="6430658" cy="390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ruta 2"/>
            <p:cNvSpPr txBox="1"/>
            <p:nvPr/>
          </p:nvSpPr>
          <p:spPr>
            <a:xfrm>
              <a:off x="7343255" y="3607701"/>
              <a:ext cx="2136254" cy="407973"/>
            </a:xfrm>
            <a:prstGeom prst="rect">
              <a:avLst/>
            </a:prstGeom>
            <a:noFill/>
          </p:spPr>
          <p:txBody>
            <a:bodyPr wrap="square" rtlCol="0">
              <a:spAutoFit/>
            </a:bodyPr>
            <a:lstStyle/>
            <a:p>
              <a:pPr defTabSz="457200">
                <a:defRPr/>
              </a:pPr>
              <a:r>
                <a:rPr lang="sv-SE" dirty="0" smtClean="0">
                  <a:solidFill>
                    <a:prstClr val="black"/>
                  </a:solidFill>
                </a:rPr>
                <a:t>Hornklee</a:t>
              </a:r>
              <a:endParaRPr lang="sv-SE" dirty="0">
                <a:solidFill>
                  <a:prstClr val="black"/>
                </a:solidFill>
              </a:endParaRPr>
            </a:p>
          </p:txBody>
        </p:sp>
        <p:sp>
          <p:nvSpPr>
            <p:cNvPr id="5" name="textruta 4"/>
            <p:cNvSpPr txBox="1"/>
            <p:nvPr/>
          </p:nvSpPr>
          <p:spPr>
            <a:xfrm>
              <a:off x="7318195" y="3872166"/>
              <a:ext cx="1705259" cy="369332"/>
            </a:xfrm>
            <a:prstGeom prst="rect">
              <a:avLst/>
            </a:prstGeom>
            <a:noFill/>
          </p:spPr>
          <p:txBody>
            <a:bodyPr wrap="square" rtlCol="0">
              <a:spAutoFit/>
            </a:bodyPr>
            <a:lstStyle/>
            <a:p>
              <a:pPr defTabSz="457200">
                <a:defRPr/>
              </a:pPr>
              <a:r>
                <a:rPr lang="sv-SE" dirty="0" err="1">
                  <a:solidFill>
                    <a:prstClr val="black"/>
                  </a:solidFill>
                </a:rPr>
                <a:t>Weißklee</a:t>
              </a:r>
              <a:endParaRPr lang="sv-SE" dirty="0">
                <a:solidFill>
                  <a:prstClr val="black"/>
                </a:solidFill>
              </a:endParaRPr>
            </a:p>
          </p:txBody>
        </p:sp>
        <p:sp>
          <p:nvSpPr>
            <p:cNvPr id="6" name="textruta 5"/>
            <p:cNvSpPr txBox="1"/>
            <p:nvPr/>
          </p:nvSpPr>
          <p:spPr>
            <a:xfrm>
              <a:off x="1635330" y="5484876"/>
              <a:ext cx="5713155" cy="645957"/>
            </a:xfrm>
            <a:prstGeom prst="rect">
              <a:avLst/>
            </a:prstGeom>
            <a:noFill/>
          </p:spPr>
          <p:txBody>
            <a:bodyPr wrap="square" rtlCol="0">
              <a:spAutoFit/>
            </a:bodyPr>
            <a:lstStyle/>
            <a:p>
              <a:pPr defTabSz="457200">
                <a:defRPr/>
              </a:pPr>
              <a:r>
                <a:rPr lang="sv-SE" sz="1600" dirty="0">
                  <a:solidFill>
                    <a:prstClr val="black"/>
                  </a:solidFill>
                </a:rPr>
                <a:t> Milch                      ECM                  Protein                Fett</a:t>
              </a:r>
            </a:p>
            <a:p>
              <a:pPr defTabSz="457200">
                <a:defRPr/>
              </a:pPr>
              <a:r>
                <a:rPr lang="sv-SE" sz="1600" dirty="0">
                  <a:solidFill>
                    <a:prstClr val="black"/>
                  </a:solidFill>
                </a:rPr>
                <a:t> kg/d           kg/d kg/d     g/kg DM g/kg DM g/kg DM</a:t>
              </a:r>
            </a:p>
          </p:txBody>
        </p:sp>
      </p:grpSp>
      <p:sp>
        <p:nvSpPr>
          <p:cNvPr id="4" name="Rektangel 3"/>
          <p:cNvSpPr/>
          <p:nvPr/>
        </p:nvSpPr>
        <p:spPr>
          <a:xfrm>
            <a:off x="6309491" y="4693988"/>
            <a:ext cx="1968809" cy="338554"/>
          </a:xfrm>
          <a:prstGeom prst="rect">
            <a:avLst/>
          </a:prstGeom>
        </p:spPr>
        <p:txBody>
          <a:bodyPr wrap="none">
            <a:spAutoFit/>
          </a:bodyPr>
          <a:lstStyle/>
          <a:p>
            <a:pPr defTabSz="457200">
              <a:defRPr/>
            </a:pPr>
            <a:r>
              <a:rPr lang="sv-SE" sz="1600" dirty="0">
                <a:solidFill>
                  <a:prstClr val="black"/>
                </a:solidFill>
              </a:rPr>
              <a:t>***P</a:t>
            </a:r>
            <a:r>
              <a:rPr lang="sv-SE" sz="1400" dirty="0">
                <a:solidFill>
                  <a:prstClr val="black"/>
                </a:solidFill>
              </a:rPr>
              <a:t> &lt; 0.001; †P &lt; 0.10 </a:t>
            </a:r>
          </a:p>
        </p:txBody>
      </p:sp>
      <p:sp>
        <p:nvSpPr>
          <p:cNvPr id="11" name="Rektangel 10"/>
          <p:cNvSpPr/>
          <p:nvPr/>
        </p:nvSpPr>
        <p:spPr>
          <a:xfrm>
            <a:off x="7049975" y="5501765"/>
            <a:ext cx="1973810" cy="338554"/>
          </a:xfrm>
          <a:prstGeom prst="rect">
            <a:avLst/>
          </a:prstGeom>
        </p:spPr>
        <p:txBody>
          <a:bodyPr wrap="none">
            <a:spAutoFit/>
          </a:bodyPr>
          <a:lstStyle/>
          <a:p>
            <a:pPr defTabSz="457200">
              <a:defRPr/>
            </a:pPr>
            <a:r>
              <a:rPr lang="sv-SE" sz="1600" dirty="0">
                <a:solidFill>
                  <a:prstClr val="black"/>
                </a:solidFill>
              </a:rPr>
              <a:t>(Eriksson </a:t>
            </a:r>
            <a:r>
              <a:rPr lang="sv-SE" sz="1600" i="1" dirty="0">
                <a:solidFill>
                  <a:prstClr val="black"/>
                </a:solidFill>
              </a:rPr>
              <a:t>et al</a:t>
            </a:r>
            <a:r>
              <a:rPr lang="sv-SE" sz="1600" dirty="0">
                <a:solidFill>
                  <a:prstClr val="black"/>
                </a:solidFill>
              </a:rPr>
              <a:t>., 2012)</a:t>
            </a:r>
          </a:p>
        </p:txBody>
      </p:sp>
      <p:sp>
        <p:nvSpPr>
          <p:cNvPr id="10" name="Rektangel 9"/>
          <p:cNvSpPr/>
          <p:nvPr/>
        </p:nvSpPr>
        <p:spPr>
          <a:xfrm>
            <a:off x="100770" y="5840319"/>
            <a:ext cx="8830531" cy="738664"/>
          </a:xfrm>
          <a:prstGeom prst="rect">
            <a:avLst/>
          </a:prstGeom>
          <a:solidFill>
            <a:schemeClr val="accent3"/>
          </a:solidFill>
        </p:spPr>
        <p:txBody>
          <a:bodyPr wrap="square">
            <a:spAutoFit/>
          </a:bodyPr>
          <a:lstStyle/>
          <a:p>
            <a:pPr defTabSz="457200">
              <a:defRPr/>
            </a:pPr>
            <a:r>
              <a:rPr lang="en-US" sz="1400" dirty="0">
                <a:solidFill>
                  <a:prstClr val="black"/>
                </a:solidFill>
              </a:rPr>
              <a:t>Eine Tendenz zu höherer Milchleistung und etwas höherem Milcheiweißgehalt führte zu einer höheren Proteinausbeute bei der </a:t>
            </a:r>
            <a:r>
              <a:rPr lang="en-US" sz="1400" dirty="0" err="1" smtClean="0">
                <a:solidFill>
                  <a:prstClr val="black"/>
                </a:solidFill>
              </a:rPr>
              <a:t>Hornkleegrassilage</a:t>
            </a:r>
            <a:r>
              <a:rPr lang="en-US" sz="1400" dirty="0" smtClean="0">
                <a:solidFill>
                  <a:prstClr val="black"/>
                </a:solidFill>
              </a:rPr>
              <a:t>, </a:t>
            </a:r>
            <a:r>
              <a:rPr lang="en-US" sz="1400" dirty="0">
                <a:solidFill>
                  <a:prstClr val="black"/>
                </a:solidFill>
              </a:rPr>
              <a:t>aber die ECM-Ausbeute unterschied sich nicht signifikant zwischen den </a:t>
            </a:r>
            <a:r>
              <a:rPr lang="en-US" sz="1400" dirty="0" err="1" smtClean="0">
                <a:solidFill>
                  <a:prstClr val="black"/>
                </a:solidFill>
              </a:rPr>
              <a:t>Fütterungen</a:t>
            </a:r>
            <a:r>
              <a:rPr lang="en-US" sz="1400" dirty="0" smtClean="0">
                <a:solidFill>
                  <a:prstClr val="black"/>
                </a:solidFill>
              </a:rPr>
              <a:t>.</a:t>
            </a:r>
            <a:endParaRPr lang="en-US" sz="1400" dirty="0">
              <a:solidFill>
                <a:prstClr val="black"/>
              </a:solidFill>
            </a:endParaRPr>
          </a:p>
        </p:txBody>
      </p:sp>
      <p:pic>
        <p:nvPicPr>
          <p:cNvPr id="14" name="Bildobjekt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01082" y="2138940"/>
            <a:ext cx="1130219" cy="883731"/>
          </a:xfrm>
          <a:prstGeom prst="rect">
            <a:avLst/>
          </a:prstGeom>
        </p:spPr>
      </p:pic>
      <p:pic>
        <p:nvPicPr>
          <p:cNvPr id="16" name="Bildobjekt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2989" y="1225098"/>
            <a:ext cx="1118312" cy="838734"/>
          </a:xfrm>
          <a:prstGeom prst="rect">
            <a:avLst/>
          </a:prstGeom>
        </p:spPr>
      </p:pic>
      <p:sp>
        <p:nvSpPr>
          <p:cNvPr id="2" name="Título 1"/>
          <p:cNvSpPr>
            <a:spLocks noGrp="1"/>
          </p:cNvSpPr>
          <p:nvPr>
            <p:ph type="ctrTitle"/>
          </p:nvPr>
        </p:nvSpPr>
        <p:spPr>
          <a:xfrm>
            <a:off x="-1" y="49849"/>
            <a:ext cx="9023785" cy="1430066"/>
          </a:xfrm>
        </p:spPr>
        <p:txBody>
          <a:bodyPr/>
          <a:lstStyle/>
          <a:p>
            <a:r>
              <a:rPr lang="en-US" sz="2000" dirty="0">
                <a:solidFill>
                  <a:schemeClr val="tx1"/>
                </a:solidFill>
                <a:latin typeface="+mn-lt"/>
              </a:rPr>
              <a:t>Milchertrag und </a:t>
            </a:r>
            <a:r>
              <a:rPr lang="en-US" sz="2000" dirty="0" err="1">
                <a:solidFill>
                  <a:schemeClr val="tx1"/>
                </a:solidFill>
                <a:latin typeface="+mn-lt"/>
              </a:rPr>
              <a:t>Milchzusammensetzung</a:t>
            </a:r>
            <a:r>
              <a:rPr lang="en-US" sz="2000" dirty="0">
                <a:solidFill>
                  <a:schemeClr val="tx1"/>
                </a:solidFill>
                <a:latin typeface="+mn-lt"/>
              </a:rPr>
              <a:t> </a:t>
            </a:r>
            <a:r>
              <a:rPr lang="en-US" sz="2000" dirty="0" smtClean="0">
                <a:solidFill>
                  <a:schemeClr val="tx1"/>
                </a:solidFill>
                <a:latin typeface="+mn-lt"/>
              </a:rPr>
              <a:t>von </a:t>
            </a:r>
            <a:r>
              <a:rPr lang="en-US" sz="2000" dirty="0" err="1" smtClean="0">
                <a:solidFill>
                  <a:schemeClr val="tx1"/>
                </a:solidFill>
                <a:latin typeface="+mn-lt"/>
              </a:rPr>
              <a:t>Milchkühen</a:t>
            </a:r>
            <a:r>
              <a:rPr lang="en-US" sz="2000" dirty="0" smtClean="0">
                <a:solidFill>
                  <a:schemeClr val="tx1"/>
                </a:solidFill>
                <a:latin typeface="+mn-lt"/>
              </a:rPr>
              <a:t> </a:t>
            </a:r>
            <a:r>
              <a:rPr lang="en-US" sz="2000" dirty="0" err="1" smtClean="0">
                <a:solidFill>
                  <a:schemeClr val="tx1"/>
                </a:solidFill>
                <a:latin typeface="+mn-lt"/>
              </a:rPr>
              <a:t>bei</a:t>
            </a:r>
            <a:r>
              <a:rPr lang="en-US" sz="2000" dirty="0" smtClean="0">
                <a:solidFill>
                  <a:schemeClr val="tx1"/>
                </a:solidFill>
                <a:latin typeface="+mn-lt"/>
              </a:rPr>
              <a:t> </a:t>
            </a:r>
            <a:r>
              <a:rPr lang="en-US" sz="2000" dirty="0" err="1" smtClean="0">
                <a:solidFill>
                  <a:schemeClr val="tx1"/>
                </a:solidFill>
                <a:latin typeface="+mn-lt"/>
              </a:rPr>
              <a:t>Verfütterung</a:t>
            </a:r>
            <a:r>
              <a:rPr lang="en-US" sz="2000" dirty="0" smtClean="0">
                <a:solidFill>
                  <a:schemeClr val="tx1"/>
                </a:solidFill>
                <a:latin typeface="+mn-lt"/>
              </a:rPr>
              <a:t> von</a:t>
            </a:r>
            <a:r>
              <a:rPr lang="en-US" sz="2000" dirty="0">
                <a:solidFill>
                  <a:schemeClr val="tx1"/>
                </a:solidFill>
                <a:latin typeface="+mn-lt"/>
              </a:rPr>
              <a:t/>
            </a:r>
            <a:br>
              <a:rPr lang="en-US" sz="2000" dirty="0">
                <a:solidFill>
                  <a:schemeClr val="tx1"/>
                </a:solidFill>
                <a:latin typeface="+mn-lt"/>
              </a:rPr>
            </a:br>
            <a:r>
              <a:rPr lang="en-US" sz="2000" dirty="0" err="1" smtClean="0">
                <a:solidFill>
                  <a:schemeClr val="tx1"/>
                </a:solidFill>
                <a:latin typeface="+mn-lt"/>
              </a:rPr>
              <a:t>Hornkleegras</a:t>
            </a:r>
            <a:r>
              <a:rPr lang="en-US" sz="2000" dirty="0" smtClean="0">
                <a:solidFill>
                  <a:schemeClr val="tx1"/>
                </a:solidFill>
                <a:latin typeface="+mn-lt"/>
              </a:rPr>
              <a:t>- </a:t>
            </a:r>
            <a:r>
              <a:rPr lang="en-US" sz="2000" dirty="0" err="1" smtClean="0">
                <a:solidFill>
                  <a:schemeClr val="tx1"/>
                </a:solidFill>
                <a:latin typeface="+mn-lt"/>
              </a:rPr>
              <a:t>oder</a:t>
            </a:r>
            <a:r>
              <a:rPr lang="en-US" sz="2000" dirty="0" smtClean="0">
                <a:solidFill>
                  <a:schemeClr val="tx1"/>
                </a:solidFill>
                <a:latin typeface="+mn-lt"/>
              </a:rPr>
              <a:t> </a:t>
            </a:r>
            <a:r>
              <a:rPr lang="en-US" sz="2000" dirty="0" err="1" smtClean="0">
                <a:solidFill>
                  <a:schemeClr val="tx1"/>
                </a:solidFill>
                <a:latin typeface="+mn-lt"/>
              </a:rPr>
              <a:t>Weißkleegrassilage</a:t>
            </a:r>
            <a:r>
              <a:rPr lang="en-US" sz="2000" dirty="0" smtClean="0">
                <a:solidFill>
                  <a:schemeClr val="tx1"/>
                </a:solidFill>
                <a:latin typeface="+mn-lt"/>
              </a:rPr>
              <a:t> in </a:t>
            </a:r>
            <a:r>
              <a:rPr lang="en-US" sz="2000" dirty="0">
                <a:solidFill>
                  <a:schemeClr val="tx1"/>
                </a:solidFill>
                <a:latin typeface="+mn-lt"/>
              </a:rPr>
              <a:t>zwei aufeinander folgenden Jahren </a:t>
            </a:r>
            <a:r>
              <a:rPr lang="en-US" sz="2000" b="0" dirty="0">
                <a:solidFill>
                  <a:schemeClr val="tx1"/>
                </a:solidFill>
                <a:latin typeface="+mn-lt"/>
              </a:rPr>
              <a:t>(N = 76)</a:t>
            </a:r>
            <a:endParaRPr lang="es-ES" sz="2000" b="0" dirty="0">
              <a:solidFill>
                <a:schemeClr val="tx1"/>
              </a:solidFill>
              <a:latin typeface="+mn-lt"/>
            </a:endParaRPr>
          </a:p>
        </p:txBody>
      </p:sp>
    </p:spTree>
    <p:extLst>
      <p:ext uri="{BB962C8B-B14F-4D97-AF65-F5344CB8AC3E}">
        <p14:creationId xmlns:p14="http://schemas.microsoft.com/office/powerpoint/2010/main" val="4148103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7"/>
          <p:cNvSpPr>
            <a:spLocks noChangeArrowheads="1"/>
          </p:cNvSpPr>
          <p:nvPr/>
        </p:nvSpPr>
        <p:spPr bwMode="auto">
          <a:xfrm>
            <a:off x="214762" y="1376526"/>
            <a:ext cx="8929238" cy="516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lvl="1" defTabSz="457200">
              <a:spcBef>
                <a:spcPct val="20000"/>
              </a:spcBef>
              <a:buSzPct val="130000"/>
              <a:buFont typeface="Arial" charset="0"/>
              <a:buChar char="•"/>
              <a:tabLst>
                <a:tab pos="3138488" algn="l"/>
              </a:tabLst>
              <a:defRPr/>
            </a:pPr>
            <a:r>
              <a:rPr lang="en-US" altLang="sv-SE" sz="2000" dirty="0">
                <a:solidFill>
                  <a:prstClr val="black"/>
                </a:solidFill>
                <a:latin typeface="Calibri"/>
              </a:rPr>
              <a:t> Häufigerer Schnitt   </a:t>
            </a:r>
            <a:r>
              <a:rPr lang="en-US" altLang="sv-SE" sz="2000" dirty="0">
                <a:solidFill>
                  <a:srgbClr val="9BBB59"/>
                </a:solidFill>
                <a:latin typeface="Calibri"/>
                <a:cs typeface="Times New Roman" panose="02020603050405020304" pitchFamily="18" charset="0"/>
              </a:rPr>
              <a:t> - Weißklee und mehrjähriges Weidelgras</a:t>
            </a:r>
          </a:p>
          <a:p>
            <a:pPr marL="0" lvl="1" defTabSz="457200">
              <a:spcBef>
                <a:spcPct val="20000"/>
              </a:spcBef>
              <a:buSzPct val="130000"/>
              <a:buFont typeface="Arial" charset="0"/>
              <a:buChar char="•"/>
              <a:tabLst>
                <a:tab pos="3138488" algn="l"/>
              </a:tabLst>
              <a:defRPr/>
            </a:pPr>
            <a:r>
              <a:rPr lang="en-US" altLang="sv-SE" sz="2000" dirty="0">
                <a:solidFill>
                  <a:prstClr val="black"/>
                </a:solidFill>
                <a:latin typeface="Calibri"/>
              </a:rPr>
              <a:t> Bessere Winterhärte </a:t>
            </a:r>
            <a:r>
              <a:rPr lang="en-US" altLang="sv-SE" sz="2000" dirty="0">
                <a:solidFill>
                  <a:srgbClr val="9BBB59"/>
                </a:solidFill>
                <a:latin typeface="Calibri"/>
                <a:cs typeface="Times New Roman" panose="02020603050405020304" pitchFamily="18" charset="0"/>
              </a:rPr>
              <a:t>- Weißklee, Wiesenlieschgras und hoher Schwingel</a:t>
            </a:r>
          </a:p>
          <a:p>
            <a:pPr marL="0" lvl="1" defTabSz="457200">
              <a:spcBef>
                <a:spcPct val="20000"/>
              </a:spcBef>
              <a:buSzPct val="130000"/>
              <a:buFont typeface="Arial" charset="0"/>
              <a:buChar char="•"/>
              <a:tabLst>
                <a:tab pos="3138488" algn="l"/>
              </a:tabLst>
              <a:defRPr/>
            </a:pPr>
            <a:r>
              <a:rPr lang="en-US" altLang="sv-SE" sz="2000" dirty="0">
                <a:solidFill>
                  <a:prstClr val="black"/>
                </a:solidFill>
                <a:latin typeface="Calibri"/>
              </a:rPr>
              <a:t> Bessere Faserqualität         </a:t>
            </a:r>
            <a:r>
              <a:rPr lang="en-US" altLang="sv-SE" sz="2000" dirty="0">
                <a:solidFill>
                  <a:srgbClr val="9BBB59"/>
                </a:solidFill>
                <a:latin typeface="Calibri"/>
                <a:cs typeface="Times New Roman" panose="02020603050405020304" pitchFamily="18" charset="0"/>
              </a:rPr>
              <a:t>- </a:t>
            </a:r>
            <a:r>
              <a:rPr lang="en-US" altLang="sv-SE" sz="2000" dirty="0" err="1" smtClean="0">
                <a:solidFill>
                  <a:srgbClr val="9BBB59"/>
                </a:solidFill>
                <a:latin typeface="Calibri"/>
                <a:cs typeface="Times New Roman" panose="02020603050405020304" pitchFamily="18" charset="0"/>
              </a:rPr>
              <a:t>W.Lieschgras</a:t>
            </a:r>
            <a:r>
              <a:rPr lang="en-US" altLang="sv-SE" sz="2000" dirty="0" smtClean="0">
                <a:solidFill>
                  <a:srgbClr val="9BBB59"/>
                </a:solidFill>
                <a:latin typeface="Calibri"/>
                <a:cs typeface="Times New Roman" panose="02020603050405020304" pitchFamily="18" charset="0"/>
              </a:rPr>
              <a:t> und </a:t>
            </a:r>
            <a:r>
              <a:rPr lang="en-US" altLang="sv-SE" sz="2000" dirty="0">
                <a:solidFill>
                  <a:srgbClr val="9BBB59"/>
                </a:solidFill>
                <a:latin typeface="Calibri"/>
                <a:cs typeface="Times New Roman" panose="02020603050405020304" pitchFamily="18" charset="0"/>
              </a:rPr>
              <a:t>Luzerne</a:t>
            </a:r>
          </a:p>
          <a:p>
            <a:pPr marL="0" lvl="1" defTabSz="457200">
              <a:spcBef>
                <a:spcPct val="20000"/>
              </a:spcBef>
              <a:buSzPct val="130000"/>
              <a:buFont typeface="Arial" charset="0"/>
              <a:buChar char="•"/>
              <a:tabLst>
                <a:tab pos="3138488" algn="l"/>
              </a:tabLst>
              <a:defRPr/>
            </a:pPr>
            <a:r>
              <a:rPr lang="en-US" altLang="sv-SE" sz="2000" dirty="0">
                <a:solidFill>
                  <a:prstClr val="black"/>
                </a:solidFill>
                <a:latin typeface="Calibri"/>
              </a:rPr>
              <a:t> Neue </a:t>
            </a:r>
            <a:r>
              <a:rPr lang="en-US" altLang="sv-SE" sz="2000" dirty="0" err="1">
                <a:solidFill>
                  <a:prstClr val="black"/>
                </a:solidFill>
                <a:latin typeface="Calibri"/>
              </a:rPr>
              <a:t>Proteinquelle</a:t>
            </a:r>
            <a:r>
              <a:rPr lang="en-US" altLang="sv-SE" sz="2000" dirty="0">
                <a:solidFill>
                  <a:prstClr val="black"/>
                </a:solidFill>
                <a:latin typeface="Calibri"/>
              </a:rPr>
              <a:t>      </a:t>
            </a:r>
            <a:r>
              <a:rPr lang="en-US" altLang="sv-SE" sz="2000" dirty="0">
                <a:solidFill>
                  <a:srgbClr val="9BBB59"/>
                </a:solidFill>
                <a:latin typeface="Calibri"/>
                <a:cs typeface="Times New Roman" panose="02020603050405020304" pitchFamily="18" charset="0"/>
              </a:rPr>
              <a:t> - Hülsenfrüchte inkl. </a:t>
            </a:r>
            <a:r>
              <a:rPr lang="en-US" altLang="sv-SE" sz="2000" dirty="0" err="1" smtClean="0">
                <a:solidFill>
                  <a:srgbClr val="9BBB59"/>
                </a:solidFill>
                <a:latin typeface="Calibri"/>
                <a:cs typeface="Times New Roman" panose="02020603050405020304" pitchFamily="18" charset="0"/>
              </a:rPr>
              <a:t>Hornklee</a:t>
            </a:r>
            <a:endParaRPr lang="en-US" altLang="sv-SE" sz="2000" dirty="0">
              <a:solidFill>
                <a:srgbClr val="9BBB59"/>
              </a:solidFill>
              <a:latin typeface="Calibri"/>
              <a:cs typeface="Times New Roman" panose="02020603050405020304" pitchFamily="18" charset="0"/>
            </a:endParaRPr>
          </a:p>
          <a:p>
            <a:pPr marL="0" lvl="1" defTabSz="457200">
              <a:spcBef>
                <a:spcPct val="20000"/>
              </a:spcBef>
              <a:buFont typeface="Arial" charset="0"/>
              <a:buChar char="•"/>
              <a:tabLst>
                <a:tab pos="3138488" algn="l"/>
              </a:tabLst>
              <a:defRPr/>
            </a:pPr>
            <a:endParaRPr lang="en-US" altLang="sv-SE" sz="2000" dirty="0">
              <a:solidFill>
                <a:prstClr val="black"/>
              </a:solidFill>
              <a:latin typeface="Calibri"/>
            </a:endParaRPr>
          </a:p>
          <a:p>
            <a:pPr lvl="1" defTabSz="457200">
              <a:spcBef>
                <a:spcPct val="20000"/>
              </a:spcBef>
              <a:defRPr/>
            </a:pPr>
            <a:r>
              <a:rPr lang="en-US" altLang="sv-SE" sz="2000" dirty="0">
                <a:solidFill>
                  <a:prstClr val="black"/>
                </a:solidFill>
                <a:latin typeface="Calibri"/>
              </a:rPr>
              <a:t>	Daraus ergeben sich folgende Trends bei Saatgutmischungen:</a:t>
            </a:r>
          </a:p>
          <a:p>
            <a:pPr marL="1706563" lvl="1" defTabSz="457200">
              <a:spcBef>
                <a:spcPct val="20000"/>
              </a:spcBef>
              <a:defRPr/>
            </a:pPr>
            <a:r>
              <a:rPr lang="en-US" altLang="sv-SE" sz="2000" dirty="0">
                <a:solidFill>
                  <a:prstClr val="black"/>
                </a:solidFill>
                <a:latin typeface="Calibri"/>
              </a:rPr>
              <a:t>	- </a:t>
            </a:r>
            <a:r>
              <a:rPr lang="en-US" altLang="sv-SE" sz="2000" dirty="0" err="1" smtClean="0">
                <a:solidFill>
                  <a:prstClr val="black"/>
                </a:solidFill>
                <a:latin typeface="Calibri"/>
              </a:rPr>
              <a:t>Wiesenlieschgras</a:t>
            </a:r>
            <a:r>
              <a:rPr lang="en-US" altLang="sv-SE" sz="2000" dirty="0" smtClean="0">
                <a:solidFill>
                  <a:prstClr val="black"/>
                </a:solidFill>
                <a:latin typeface="Calibri"/>
              </a:rPr>
              <a:t>      </a:t>
            </a:r>
            <a:endParaRPr lang="en-US" altLang="sv-SE" sz="2000" dirty="0">
              <a:solidFill>
                <a:prstClr val="black"/>
              </a:solidFill>
              <a:latin typeface="Calibri"/>
            </a:endParaRPr>
          </a:p>
          <a:p>
            <a:pPr marL="1706563" lvl="1" defTabSz="457200">
              <a:spcBef>
                <a:spcPct val="20000"/>
              </a:spcBef>
              <a:defRPr/>
            </a:pPr>
            <a:r>
              <a:rPr lang="en-US" altLang="sv-SE" sz="2000" dirty="0">
                <a:solidFill>
                  <a:prstClr val="black"/>
                </a:solidFill>
                <a:latin typeface="Calibri"/>
              </a:rPr>
              <a:t>	- Wiesenschwingel </a:t>
            </a:r>
          </a:p>
          <a:p>
            <a:pPr marL="1706563" lvl="1" defTabSz="457200">
              <a:spcBef>
                <a:spcPct val="20000"/>
              </a:spcBef>
              <a:defRPr/>
            </a:pPr>
            <a:r>
              <a:rPr lang="en-US" altLang="sv-SE" sz="2000" dirty="0">
                <a:solidFill>
                  <a:prstClr val="black"/>
                </a:solidFill>
                <a:latin typeface="Calibri"/>
              </a:rPr>
              <a:t>	- Mehrjähriges Weidelgras </a:t>
            </a:r>
          </a:p>
          <a:p>
            <a:pPr marL="1706563" lvl="1" defTabSz="457200">
              <a:spcBef>
                <a:spcPct val="20000"/>
              </a:spcBef>
              <a:defRPr/>
            </a:pPr>
            <a:r>
              <a:rPr lang="en-US" altLang="sv-SE" sz="2000" dirty="0">
                <a:solidFill>
                  <a:prstClr val="black"/>
                </a:solidFill>
                <a:latin typeface="Calibri"/>
              </a:rPr>
              <a:t>	- </a:t>
            </a:r>
            <a:r>
              <a:rPr lang="en-US" altLang="sv-SE" sz="2000" dirty="0" err="1" smtClean="0">
                <a:solidFill>
                  <a:prstClr val="black"/>
                </a:solidFill>
                <a:latin typeface="Calibri"/>
              </a:rPr>
              <a:t>Rohrschwingel</a:t>
            </a:r>
            <a:endParaRPr lang="en-US" altLang="sv-SE" sz="2000" dirty="0">
              <a:solidFill>
                <a:prstClr val="black"/>
              </a:solidFill>
              <a:latin typeface="Calibri"/>
            </a:endParaRPr>
          </a:p>
          <a:p>
            <a:pPr marL="1706563" lvl="1" defTabSz="457200">
              <a:spcBef>
                <a:spcPct val="20000"/>
              </a:spcBef>
              <a:defRPr/>
            </a:pPr>
            <a:r>
              <a:rPr lang="en-US" altLang="sv-SE" sz="2000" dirty="0">
                <a:solidFill>
                  <a:prstClr val="black"/>
                </a:solidFill>
                <a:latin typeface="Calibri"/>
              </a:rPr>
              <a:t>	- Rotklee </a:t>
            </a:r>
          </a:p>
          <a:p>
            <a:pPr marL="1706563" lvl="1" defTabSz="457200">
              <a:spcBef>
                <a:spcPct val="20000"/>
              </a:spcBef>
              <a:defRPr/>
            </a:pPr>
            <a:r>
              <a:rPr lang="en-US" altLang="sv-SE" sz="2000" dirty="0">
                <a:solidFill>
                  <a:prstClr val="black"/>
                </a:solidFill>
                <a:latin typeface="Calibri"/>
              </a:rPr>
              <a:t>	- Weißklee</a:t>
            </a:r>
          </a:p>
          <a:p>
            <a:pPr marL="1706563" lvl="1" defTabSz="457200">
              <a:spcBef>
                <a:spcPct val="20000"/>
              </a:spcBef>
              <a:defRPr/>
            </a:pPr>
            <a:r>
              <a:rPr lang="en-US" altLang="sv-SE" sz="2000" dirty="0">
                <a:solidFill>
                  <a:prstClr val="black"/>
                </a:solidFill>
                <a:latin typeface="Calibri"/>
              </a:rPr>
              <a:t>	- Luzerne </a:t>
            </a:r>
          </a:p>
          <a:p>
            <a:pPr lvl="1" defTabSz="457200">
              <a:spcBef>
                <a:spcPct val="20000"/>
              </a:spcBef>
              <a:defRPr/>
            </a:pPr>
            <a:r>
              <a:rPr lang="fr-FR" altLang="sv-SE" dirty="0">
                <a:solidFill>
                  <a:srgbClr val="FFCC99"/>
                </a:solidFill>
                <a:latin typeface="Comic Sans MS" pitchFamily="66" charset="0"/>
              </a:rPr>
              <a:t>	</a:t>
            </a:r>
          </a:p>
        </p:txBody>
      </p:sp>
      <p:cxnSp>
        <p:nvCxnSpPr>
          <p:cNvPr id="67588" name="Rak pil 10"/>
          <p:cNvCxnSpPr>
            <a:cxnSpLocks noChangeShapeType="1"/>
          </p:cNvCxnSpPr>
          <p:nvPr/>
        </p:nvCxnSpPr>
        <p:spPr bwMode="auto">
          <a:xfrm flipV="1">
            <a:off x="4704089" y="3641746"/>
            <a:ext cx="264786" cy="209761"/>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89" name="Rak pil 14"/>
          <p:cNvCxnSpPr>
            <a:cxnSpLocks noChangeShapeType="1"/>
          </p:cNvCxnSpPr>
          <p:nvPr/>
        </p:nvCxnSpPr>
        <p:spPr bwMode="auto">
          <a:xfrm>
            <a:off x="4679381" y="4102257"/>
            <a:ext cx="287337" cy="142875"/>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0" name="Rak pil 15"/>
          <p:cNvCxnSpPr>
            <a:cxnSpLocks noChangeShapeType="1"/>
          </p:cNvCxnSpPr>
          <p:nvPr/>
        </p:nvCxnSpPr>
        <p:spPr bwMode="auto">
          <a:xfrm>
            <a:off x="4968875" y="4427140"/>
            <a:ext cx="287338"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1" name="Rak pil 17"/>
          <p:cNvCxnSpPr>
            <a:cxnSpLocks noChangeShapeType="1"/>
          </p:cNvCxnSpPr>
          <p:nvPr/>
        </p:nvCxnSpPr>
        <p:spPr bwMode="auto">
          <a:xfrm flipV="1">
            <a:off x="4472667" y="5454403"/>
            <a:ext cx="287338" cy="217487"/>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2" name="Rak pil 8"/>
          <p:cNvCxnSpPr>
            <a:cxnSpLocks noChangeShapeType="1"/>
          </p:cNvCxnSpPr>
          <p:nvPr/>
        </p:nvCxnSpPr>
        <p:spPr bwMode="auto">
          <a:xfrm>
            <a:off x="4534918" y="5176282"/>
            <a:ext cx="288925" cy="144462"/>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3" name="Rak pil 9"/>
          <p:cNvCxnSpPr>
            <a:cxnSpLocks noChangeShapeType="1"/>
          </p:cNvCxnSpPr>
          <p:nvPr/>
        </p:nvCxnSpPr>
        <p:spPr bwMode="auto">
          <a:xfrm flipV="1">
            <a:off x="4415164" y="5810161"/>
            <a:ext cx="288925"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4" name="Rak pil 11"/>
          <p:cNvCxnSpPr>
            <a:cxnSpLocks noChangeShapeType="1"/>
          </p:cNvCxnSpPr>
          <p:nvPr/>
        </p:nvCxnSpPr>
        <p:spPr bwMode="auto">
          <a:xfrm flipV="1">
            <a:off x="4749607" y="4691735"/>
            <a:ext cx="287337"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pic>
        <p:nvPicPr>
          <p:cNvPr id="67595" name="Picture 2" descr="Blålusern 0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98550" y="5249541"/>
            <a:ext cx="2073172" cy="146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3" descr="Käringtan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8550" y="3811135"/>
            <a:ext cx="2073172" cy="133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ruta 13"/>
          <p:cNvSpPr txBox="1"/>
          <p:nvPr/>
        </p:nvSpPr>
        <p:spPr>
          <a:xfrm>
            <a:off x="6864636" y="5671890"/>
            <a:ext cx="1898684" cy="246221"/>
          </a:xfrm>
          <a:prstGeom prst="rect">
            <a:avLst/>
          </a:prstGeom>
          <a:noFill/>
        </p:spPr>
        <p:txBody>
          <a:bodyPr wrap="square" rtlCol="0">
            <a:spAutoFit/>
          </a:bodyPr>
          <a:lstStyle/>
          <a:p>
            <a:pPr defTabSz="457200">
              <a:defRPr/>
            </a:pPr>
            <a:r>
              <a:rPr lang="sv-SE" sz="1000" b="1" dirty="0">
                <a:solidFill>
                  <a:prstClr val="white"/>
                </a:solidFill>
              </a:rPr>
              <a:t>Foto: Nilla Nilsdotter-Linde</a:t>
            </a:r>
          </a:p>
        </p:txBody>
      </p:sp>
      <p:sp>
        <p:nvSpPr>
          <p:cNvPr id="15" name="textruta 14"/>
          <p:cNvSpPr txBox="1"/>
          <p:nvPr/>
        </p:nvSpPr>
        <p:spPr>
          <a:xfrm>
            <a:off x="711184" y="5692628"/>
            <a:ext cx="1898684" cy="246221"/>
          </a:xfrm>
          <a:prstGeom prst="rect">
            <a:avLst/>
          </a:prstGeom>
          <a:noFill/>
        </p:spPr>
        <p:txBody>
          <a:bodyPr wrap="square" rtlCol="0">
            <a:spAutoFit/>
          </a:bodyPr>
          <a:lstStyle/>
          <a:p>
            <a:pPr defTabSz="457200">
              <a:defRPr/>
            </a:pPr>
            <a:r>
              <a:rPr lang="sv-SE" sz="1000" b="1" dirty="0">
                <a:solidFill>
                  <a:prstClr val="white"/>
                </a:solidFill>
              </a:rPr>
              <a:t>Foto: Nilla Nilsdotter-Linde</a:t>
            </a:r>
          </a:p>
        </p:txBody>
      </p:sp>
      <p:sp>
        <p:nvSpPr>
          <p:cNvPr id="2" name="textruta 1"/>
          <p:cNvSpPr txBox="1"/>
          <p:nvPr/>
        </p:nvSpPr>
        <p:spPr>
          <a:xfrm>
            <a:off x="2906973" y="6356351"/>
            <a:ext cx="2893326" cy="369332"/>
          </a:xfrm>
          <a:prstGeom prst="rect">
            <a:avLst/>
          </a:prstGeom>
          <a:solidFill>
            <a:schemeClr val="bg1"/>
          </a:solidFill>
        </p:spPr>
        <p:txBody>
          <a:bodyPr wrap="square" rtlCol="0">
            <a:spAutoFit/>
          </a:bodyPr>
          <a:lstStyle/>
          <a:p>
            <a:pPr defTabSz="457200">
              <a:defRPr/>
            </a:pPr>
            <a:endParaRPr lang="sv-SE" dirty="0">
              <a:solidFill>
                <a:prstClr val="white"/>
              </a:solidFill>
            </a:endParaRPr>
          </a:p>
        </p:txBody>
      </p:sp>
      <p:sp>
        <p:nvSpPr>
          <p:cNvPr id="67586" name="Text Box 5"/>
          <p:cNvSpPr txBox="1">
            <a:spLocks noChangeArrowheads="1"/>
          </p:cNvSpPr>
          <p:nvPr/>
        </p:nvSpPr>
        <p:spPr bwMode="auto">
          <a:xfrm>
            <a:off x="132777" y="289691"/>
            <a:ext cx="7003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457200">
              <a:spcBef>
                <a:spcPct val="50000"/>
              </a:spcBef>
              <a:defRPr/>
            </a:pPr>
            <a:r>
              <a:rPr lang="en-US" altLang="sv-SE" sz="2400" b="1" dirty="0">
                <a:solidFill>
                  <a:prstClr val="black"/>
                </a:solidFill>
                <a:latin typeface="Calibri"/>
                <a:cs typeface="Times New Roman" panose="02020603050405020304" pitchFamily="18" charset="0"/>
              </a:rPr>
              <a:t>Wie beeinflussen die neuen Bedingungen die Saatgutauswahl?</a:t>
            </a:r>
          </a:p>
        </p:txBody>
      </p:sp>
    </p:spTree>
    <p:extLst>
      <p:ext uri="{BB962C8B-B14F-4D97-AF65-F5344CB8AC3E}">
        <p14:creationId xmlns:p14="http://schemas.microsoft.com/office/powerpoint/2010/main" val="244544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5" y="444973"/>
            <a:ext cx="6439227" cy="531316"/>
          </a:xfrm>
        </p:spPr>
        <p:txBody>
          <a:bodyPr/>
          <a:lstStyle/>
          <a:p>
            <a:r>
              <a:rPr lang="en-US" sz="2400" dirty="0">
                <a:solidFill>
                  <a:schemeClr val="tx1"/>
                </a:solidFill>
                <a:latin typeface="+mn-lt"/>
              </a:rPr>
              <a:t>Referenzen</a:t>
            </a:r>
            <a:br>
              <a:rPr lang="en-US" sz="2400" dirty="0">
                <a:solidFill>
                  <a:schemeClr val="tx1"/>
                </a:solidFill>
                <a:latin typeface="+mn-lt"/>
              </a:rPr>
            </a:br>
            <a:endParaRPr lang="es-ES" sz="2400" dirty="0">
              <a:solidFill>
                <a:schemeClr val="tx1"/>
              </a:solidFill>
              <a:latin typeface="+mn-lt"/>
            </a:endParaRPr>
          </a:p>
        </p:txBody>
      </p:sp>
      <p:sp>
        <p:nvSpPr>
          <p:cNvPr id="3" name="Rectangle 7"/>
          <p:cNvSpPr>
            <a:spLocks noChangeArrowheads="1"/>
          </p:cNvSpPr>
          <p:nvPr/>
        </p:nvSpPr>
        <p:spPr bwMode="auto">
          <a:xfrm>
            <a:off x="664305" y="976289"/>
            <a:ext cx="7387871"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defTabSz="457200">
              <a:defRPr/>
            </a:pPr>
            <a:r>
              <a:rPr lang="en-GB" sz="1200" dirty="0" err="1">
                <a:solidFill>
                  <a:prstClr val="black"/>
                </a:solidFill>
              </a:rPr>
              <a:t>Bertilsson</a:t>
            </a:r>
            <a:r>
              <a:rPr lang="en-GB" sz="1200" dirty="0">
                <a:solidFill>
                  <a:prstClr val="black"/>
                </a:solidFill>
              </a:rPr>
              <a:t>, J. 1983. Auswirkungen der Konservierungsmethode und des Reifegrades auf den Futterwert von Futtermitteln für Milchkühe. Dissertation. Schwedische Universität für Agrarwissenschaften. Abteilung für Tierhaltung. Bericht 104. Uppsala, Schweden.</a:t>
            </a:r>
            <a:endParaRPr lang="sv-SE" sz="1200" dirty="0">
              <a:solidFill>
                <a:prstClr val="black"/>
              </a:solidFill>
            </a:endParaRPr>
          </a:p>
          <a:p>
            <a:pPr defTabSz="457200">
              <a:defRPr/>
            </a:pPr>
            <a:r>
              <a:rPr lang="en-GB" sz="1200" dirty="0">
                <a:solidFill>
                  <a:prstClr val="black"/>
                </a:solidFill>
              </a:rPr>
              <a:t>Eriksson, T., </a:t>
            </a:r>
            <a:r>
              <a:rPr lang="en-GB" sz="1200" dirty="0" err="1">
                <a:solidFill>
                  <a:prstClr val="black"/>
                </a:solidFill>
              </a:rPr>
              <a:t>Norell</a:t>
            </a:r>
            <a:r>
              <a:rPr lang="en-GB" sz="1200" dirty="0">
                <a:solidFill>
                  <a:prstClr val="black"/>
                </a:solidFill>
              </a:rPr>
              <a:t>, L. &amp; Nilsdotter-Linde, N. 2012. Stickstoffstoffwechsel und Milchproduktion bei Milchkühen, die halbbeschränkte Mengen an Ryegras-Legum-Silage mit Vogelfuß-Klee (</a:t>
            </a:r>
            <a:r>
              <a:rPr lang="en-GB" sz="1200" i="1" dirty="0">
                <a:solidFill>
                  <a:prstClr val="black"/>
                </a:solidFill>
              </a:rPr>
              <a:t>Lotus </a:t>
            </a:r>
            <a:r>
              <a:rPr lang="en-GB" sz="1200" i="1" dirty="0" err="1">
                <a:solidFill>
                  <a:prstClr val="black"/>
                </a:solidFill>
              </a:rPr>
              <a:t>corniculatus</a:t>
            </a:r>
            <a:r>
              <a:rPr lang="en-GB" sz="1200" dirty="0">
                <a:solidFill>
                  <a:prstClr val="black"/>
                </a:solidFill>
              </a:rPr>
              <a:t> L.) oder Weißklee (</a:t>
            </a:r>
            <a:r>
              <a:rPr lang="en-GB" sz="1200" i="1" dirty="0" err="1">
                <a:solidFill>
                  <a:prstClr val="black"/>
                </a:solidFill>
              </a:rPr>
              <a:t>Trifolium repens</a:t>
            </a:r>
            <a:r>
              <a:rPr lang="en-GB" sz="1200" dirty="0">
                <a:solidFill>
                  <a:prstClr val="black"/>
                </a:solidFill>
              </a:rPr>
              <a:t> L.) fütterten. Gras- und Futterwissenschaft 67:4, 546-558.</a:t>
            </a:r>
            <a:endParaRPr lang="sv-SE" sz="1200" dirty="0">
              <a:solidFill>
                <a:prstClr val="black"/>
              </a:solidFill>
            </a:endParaRPr>
          </a:p>
          <a:p>
            <a:pPr defTabSz="457200">
              <a:defRPr/>
            </a:pPr>
            <a:r>
              <a:rPr lang="en-GB" sz="1200" dirty="0" err="1">
                <a:solidFill>
                  <a:prstClr val="black"/>
                </a:solidFill>
              </a:rPr>
              <a:t>Halling</a:t>
            </a:r>
            <a:r>
              <a:rPr lang="en-GB" sz="1200" dirty="0">
                <a:solidFill>
                  <a:prstClr val="black"/>
                </a:solidFill>
              </a:rPr>
              <a:t>, M.A. 1994. Wirkung der Herbstbehandlung auf das Winterüberleben von Sorten von mehrjährigem Weidelgras (</a:t>
            </a:r>
            <a:r>
              <a:rPr lang="en-GB" sz="1200" i="1" dirty="0" err="1">
                <a:solidFill>
                  <a:prstClr val="black"/>
                </a:solidFill>
              </a:rPr>
              <a:t>Lolium perenne</a:t>
            </a:r>
            <a:r>
              <a:rPr lang="en-GB" sz="1200" dirty="0">
                <a:solidFill>
                  <a:prstClr val="black"/>
                </a:solidFill>
              </a:rPr>
              <a:t>) unter schwedischen Bedingungen. 8. Generalproceedings der 15. Generalversammlung der European Grassland Federation. </a:t>
            </a:r>
            <a:r>
              <a:rPr lang="en-GB" sz="1200" dirty="0" err="1">
                <a:solidFill>
                  <a:prstClr val="black"/>
                </a:solidFill>
              </a:rPr>
              <a:t>Wageningen</a:t>
            </a:r>
            <a:r>
              <a:rPr lang="en-GB" sz="1200" dirty="0">
                <a:solidFill>
                  <a:prstClr val="black"/>
                </a:solidFill>
              </a:rPr>
              <a:t>, Niederlande, S. 177-180.</a:t>
            </a:r>
            <a:endParaRPr lang="sv-SE" sz="1200" dirty="0">
              <a:solidFill>
                <a:prstClr val="black"/>
              </a:solidFill>
            </a:endParaRPr>
          </a:p>
          <a:p>
            <a:pPr defTabSz="457200">
              <a:defRPr/>
            </a:pPr>
            <a:r>
              <a:rPr lang="en-GB" sz="1200" dirty="0" err="1">
                <a:solidFill>
                  <a:prstClr val="black"/>
                </a:solidFill>
              </a:rPr>
              <a:t>Kornher</a:t>
            </a:r>
            <a:r>
              <a:rPr lang="en-GB" sz="1200" dirty="0">
                <a:solidFill>
                  <a:prstClr val="black"/>
                </a:solidFill>
              </a:rPr>
              <a:t>, A. 1982. </a:t>
            </a:r>
            <a:r>
              <a:rPr lang="en-GB" sz="1200" dirty="0" err="1">
                <a:solidFill>
                  <a:prstClr val="black"/>
                </a:solidFill>
              </a:rPr>
              <a:t>Vallskördens Storlek och kvalitet</a:t>
            </a:r>
            <a:r>
              <a:rPr lang="en-GB" sz="1200" dirty="0">
                <a:solidFill>
                  <a:prstClr val="black"/>
                </a:solidFill>
              </a:rPr>
              <a:t>. </a:t>
            </a:r>
            <a:r>
              <a:rPr lang="en-GB" sz="1200" dirty="0" err="1">
                <a:solidFill>
                  <a:prstClr val="black"/>
                </a:solidFill>
              </a:rPr>
              <a:t>Inverkan av valltyp</a:t>
            </a:r>
            <a:r>
              <a:rPr lang="en-GB" sz="1200" dirty="0">
                <a:solidFill>
                  <a:prstClr val="black"/>
                </a:solidFill>
              </a:rPr>
              <a:t>, </a:t>
            </a:r>
            <a:r>
              <a:rPr lang="en-GB" sz="1200" dirty="0" err="1">
                <a:solidFill>
                  <a:prstClr val="black"/>
                </a:solidFill>
              </a:rPr>
              <a:t>skördetid och kvävegödsling</a:t>
            </a:r>
            <a:r>
              <a:rPr lang="en-GB" sz="1200" dirty="0">
                <a:solidFill>
                  <a:prstClr val="black"/>
                </a:solidFill>
              </a:rPr>
              <a:t>. </a:t>
            </a:r>
            <a:r>
              <a:rPr lang="en-GB" sz="1200" dirty="0" err="1">
                <a:solidFill>
                  <a:prstClr val="black"/>
                </a:solidFill>
              </a:rPr>
              <a:t>Sveriges lantbruksuniversitet</a:t>
            </a:r>
            <a:r>
              <a:rPr lang="en-GB" sz="1200" dirty="0">
                <a:solidFill>
                  <a:prstClr val="black"/>
                </a:solidFill>
              </a:rPr>
              <a:t>. Gras- und Futtermittelberichte 1, 5-32. Auf Schwedisch.</a:t>
            </a:r>
            <a:endParaRPr lang="sv-SE" sz="1200" dirty="0">
              <a:solidFill>
                <a:prstClr val="black"/>
              </a:solidFill>
            </a:endParaRPr>
          </a:p>
          <a:p>
            <a:pPr defTabSz="457200">
              <a:defRPr/>
            </a:pPr>
            <a:r>
              <a:rPr lang="en-GB" sz="1200" dirty="0">
                <a:solidFill>
                  <a:prstClr val="black"/>
                </a:solidFill>
              </a:rPr>
              <a:t>KRAV. 2018. </a:t>
            </a:r>
            <a:r>
              <a:rPr lang="en-GB" sz="1200" dirty="0" err="1">
                <a:solidFill>
                  <a:prstClr val="black"/>
                </a:solidFill>
              </a:rPr>
              <a:t>Regler für</a:t>
            </a:r>
            <a:r>
              <a:rPr lang="en-GB" sz="1200" dirty="0">
                <a:solidFill>
                  <a:prstClr val="black"/>
                </a:solidFill>
              </a:rPr>
              <a:t> KRAV-Zertifizierung der</a:t>
            </a:r>
            <a:r>
              <a:rPr lang="en-GB" sz="1200" dirty="0" err="1">
                <a:solidFill>
                  <a:prstClr val="black"/>
                </a:solidFill>
              </a:rPr>
              <a:t> Produktion utgåva</a:t>
            </a:r>
            <a:r>
              <a:rPr lang="en-GB" sz="1200" dirty="0">
                <a:solidFill>
                  <a:prstClr val="black"/>
                </a:solidFill>
              </a:rPr>
              <a:t> 2018. KRAV </a:t>
            </a:r>
            <a:r>
              <a:rPr lang="en-GB" sz="1200" dirty="0" err="1">
                <a:solidFill>
                  <a:prstClr val="black"/>
                </a:solidFill>
              </a:rPr>
              <a:t>ekonomisk förening</a:t>
            </a:r>
            <a:r>
              <a:rPr lang="en-GB" sz="1200" dirty="0">
                <a:solidFill>
                  <a:prstClr val="black"/>
                </a:solidFill>
              </a:rPr>
              <a:t>. Uppsala, Schweden. 308 Seiten Auf Schwedisch.</a:t>
            </a:r>
            <a:endParaRPr lang="sv-SE" sz="1200" dirty="0">
              <a:solidFill>
                <a:prstClr val="black"/>
              </a:solidFill>
            </a:endParaRPr>
          </a:p>
          <a:p>
            <a:pPr defTabSz="457200">
              <a:defRPr/>
            </a:pPr>
            <a:r>
              <a:rPr lang="en-GB" sz="1200" dirty="0" err="1">
                <a:solidFill>
                  <a:prstClr val="black"/>
                </a:solidFill>
              </a:rPr>
              <a:t>Nilsdotter-Linde</a:t>
            </a:r>
            <a:r>
              <a:rPr lang="en-GB" sz="1200" dirty="0">
                <a:solidFill>
                  <a:prstClr val="black"/>
                </a:solidFill>
              </a:rPr>
              <a:t>, N., Stenberg, M. &amp; Tuvesson</a:t>
            </a:r>
            <a:r>
              <a:rPr lang="en-GB" sz="1200" dirty="0" err="1">
                <a:solidFill>
                  <a:prstClr val="black"/>
                </a:solidFill>
              </a:rPr>
              <a:t>, M.</a:t>
            </a:r>
            <a:r>
              <a:rPr lang="en-GB" sz="1200" dirty="0">
                <a:solidFill>
                  <a:prstClr val="black"/>
                </a:solidFill>
              </a:rPr>
              <a:t> 2002. Nährwertqualität und Ertrag von Weiß- oder Rotklee Mischrasen mit zwei oder drei Stecklingen mit und ohne Stickstoff. Grünlandforschung in Europa 7, 146-147.</a:t>
            </a:r>
            <a:endParaRPr lang="sv-SE" sz="1200" dirty="0">
              <a:solidFill>
                <a:prstClr val="black"/>
              </a:solidFill>
            </a:endParaRPr>
          </a:p>
          <a:p>
            <a:pPr defTabSz="457200">
              <a:defRPr/>
            </a:pPr>
            <a:r>
              <a:rPr lang="en-GB" sz="1200" dirty="0" err="1">
                <a:solidFill>
                  <a:prstClr val="black"/>
                </a:solidFill>
              </a:rPr>
              <a:t>Pettersson</a:t>
            </a:r>
            <a:r>
              <a:rPr lang="en-GB" sz="1200" dirty="0">
                <a:solidFill>
                  <a:prstClr val="black"/>
                </a:solidFill>
              </a:rPr>
              <a:t>, O., </a:t>
            </a:r>
            <a:r>
              <a:rPr lang="en-GB" sz="1200" dirty="0" err="1">
                <a:solidFill>
                  <a:prstClr val="black"/>
                </a:solidFill>
              </a:rPr>
              <a:t>Sundberg</a:t>
            </a:r>
            <a:r>
              <a:rPr lang="en-GB" sz="1200" dirty="0">
                <a:solidFill>
                  <a:prstClr val="black"/>
                </a:solidFill>
              </a:rPr>
              <a:t>, M &amp; Westlin</a:t>
            </a:r>
            <a:r>
              <a:rPr lang="en-GB" sz="1200" dirty="0" err="1">
                <a:solidFill>
                  <a:prstClr val="black"/>
                </a:solidFill>
              </a:rPr>
              <a:t>, H.</a:t>
            </a:r>
            <a:r>
              <a:rPr lang="en-GB" sz="1200" dirty="0">
                <a:solidFill>
                  <a:prstClr val="black"/>
                </a:solidFill>
              </a:rPr>
              <a:t> 2009. Maschinen und Verfahren zur Futtermittelproduktion. </a:t>
            </a:r>
            <a:r>
              <a:rPr lang="en-GB" sz="1200" dirty="0" err="1">
                <a:solidFill>
                  <a:prstClr val="black"/>
                </a:solidFill>
              </a:rPr>
              <a:t>Institutet für jordbruks- och miljöteknik</a:t>
            </a:r>
            <a:r>
              <a:rPr lang="en-GB" sz="1200" dirty="0">
                <a:solidFill>
                  <a:prstClr val="black"/>
                </a:solidFill>
              </a:rPr>
              <a:t>. Uppsala, Schweden. Bericht 377. Auf Schwedisch.</a:t>
            </a:r>
            <a:endParaRPr lang="sv-SE" sz="1200" dirty="0">
              <a:solidFill>
                <a:prstClr val="black"/>
              </a:solidFill>
            </a:endParaRPr>
          </a:p>
          <a:p>
            <a:pPr defTabSz="457200">
              <a:defRPr/>
            </a:pPr>
            <a:r>
              <a:rPr lang="en-GB" sz="1200" dirty="0" err="1">
                <a:solidFill>
                  <a:prstClr val="black"/>
                </a:solidFill>
              </a:rPr>
              <a:t>Spörndly</a:t>
            </a:r>
            <a:r>
              <a:rPr lang="en-GB" sz="1200" dirty="0">
                <a:solidFill>
                  <a:prstClr val="black"/>
                </a:solidFill>
              </a:rPr>
              <a:t>, E. &amp; Glimskär</a:t>
            </a:r>
            <a:r>
              <a:rPr lang="en-GB" sz="1200" dirty="0" err="1">
                <a:solidFill>
                  <a:prstClr val="black"/>
                </a:solidFill>
              </a:rPr>
              <a:t>, A.</a:t>
            </a:r>
            <a:r>
              <a:rPr lang="en-GB" sz="1200" dirty="0">
                <a:solidFill>
                  <a:prstClr val="black"/>
                </a:solidFill>
              </a:rPr>
              <a:t> 2018. Weidetiere und Weidedruck auf schwedischen naturnahen Weiden. Schwedische Universität für Agrarwissenschaften. Abteilung für Tierernährung und -management. Bericht 297, 71 Seiten. Auf Schwedisch.</a:t>
            </a:r>
            <a:endParaRPr lang="sv-SE" sz="1200" dirty="0">
              <a:solidFill>
                <a:prstClr val="black"/>
              </a:solidFill>
            </a:endParaRPr>
          </a:p>
          <a:p>
            <a:pPr defTabSz="457200">
              <a:defRPr/>
            </a:pPr>
            <a:r>
              <a:rPr lang="en-GB" sz="1200" dirty="0" err="1">
                <a:solidFill>
                  <a:prstClr val="black"/>
                </a:solidFill>
              </a:rPr>
              <a:t>Spörndly</a:t>
            </a:r>
            <a:r>
              <a:rPr lang="en-GB" sz="1200" dirty="0">
                <a:solidFill>
                  <a:prstClr val="black"/>
                </a:solidFill>
              </a:rPr>
              <a:t>, R. 2018. Trockenstoffverluste durch unterschiedliche Silostrukturen. Proceedings of the 9th Nordic Feed Science Conference. Uppsala, Schweden, S. 171-176.</a:t>
            </a:r>
            <a:endParaRPr lang="sv-SE" sz="1200" dirty="0">
              <a:solidFill>
                <a:prstClr val="black"/>
              </a:solidFill>
            </a:endParaRPr>
          </a:p>
          <a:p>
            <a:pPr defTabSz="457200">
              <a:defRPr/>
            </a:pPr>
            <a:r>
              <a:rPr lang="en-GB" sz="1200" dirty="0">
                <a:solidFill>
                  <a:prstClr val="black"/>
                </a:solidFill>
              </a:rPr>
              <a:t>Schwedisches Landwirtschaftsministerium. 2016. SJVFS, 2016:13 L100:6. Änderungsvorschriften zur Tierschutzverordnung SJVFS 2010:15, 1-6.</a:t>
            </a:r>
            <a:endParaRPr lang="sv-SE" sz="1200" dirty="0">
              <a:solidFill>
                <a:prstClr val="black"/>
              </a:solidFill>
            </a:endParaRPr>
          </a:p>
          <a:p>
            <a:pPr defTabSz="457200">
              <a:defRPr/>
            </a:pPr>
            <a:r>
              <a:rPr lang="en-GB" sz="1200" dirty="0">
                <a:solidFill>
                  <a:prstClr val="black"/>
                </a:solidFill>
              </a:rPr>
              <a:t>Schwedisches Landwirtschaftsministerium. 2017. Jahrbuch der Agrarstatistik 2017. Schwedisches Amt für Landwirtschaft und Statistik Schweden (SCB).</a:t>
            </a:r>
            <a:endParaRPr lang="sv-SE" sz="1200" dirty="0">
              <a:solidFill>
                <a:prstClr val="black"/>
              </a:solidFill>
            </a:endParaRPr>
          </a:p>
          <a:p>
            <a:pPr defTabSz="457200">
              <a:defRPr/>
            </a:pPr>
            <a:r>
              <a:rPr lang="en-GB" sz="1200" dirty="0">
                <a:solidFill>
                  <a:prstClr val="black"/>
                </a:solidFill>
              </a:rPr>
              <a:t>Schwedisches Landwirtschaftsministerium. 2018. Jahrbuch der Agrarstatistik 2018. Schwedisches Amt für Landwirtschaft und Statistik Schweden (SCB).</a:t>
            </a:r>
            <a:endParaRPr lang="sv-SE" sz="1200" dirty="0">
              <a:solidFill>
                <a:prstClr val="black"/>
              </a:solidFill>
            </a:endParaRPr>
          </a:p>
          <a:p>
            <a:pPr defTabSz="457200">
              <a:defRPr/>
            </a:pPr>
            <a:r>
              <a:rPr lang="en-GB" sz="1200" dirty="0" err="1">
                <a:solidFill>
                  <a:prstClr val="black"/>
                </a:solidFill>
              </a:rPr>
              <a:t>Svanäng</a:t>
            </a:r>
            <a:r>
              <a:rPr lang="en-GB" sz="1200" dirty="0">
                <a:solidFill>
                  <a:prstClr val="black"/>
                </a:solidFill>
              </a:rPr>
              <a:t>, K. &amp; </a:t>
            </a:r>
            <a:r>
              <a:rPr lang="en-GB" sz="1200" dirty="0" err="1">
                <a:solidFill>
                  <a:prstClr val="black"/>
                </a:solidFill>
              </a:rPr>
              <a:t>Frankow-Lindberg</a:t>
            </a:r>
            <a:r>
              <a:rPr lang="en-GB" sz="1200" dirty="0">
                <a:solidFill>
                  <a:prstClr val="black"/>
                </a:solidFill>
              </a:rPr>
              <a:t>, B. 1994. Weißklee leckt. Einfluss von Stickstoffdüngungs- und Erntesystemen. </a:t>
            </a:r>
            <a:r>
              <a:rPr lang="en-GB" sz="1200" dirty="0" err="1">
                <a:solidFill>
                  <a:prstClr val="black"/>
                </a:solidFill>
              </a:rPr>
              <a:t>Sveriges lantbruksuniversitet</a:t>
            </a:r>
            <a:r>
              <a:rPr lang="en-GB" sz="1200" dirty="0">
                <a:solidFill>
                  <a:prstClr val="black"/>
                </a:solidFill>
              </a:rPr>
              <a:t>. </a:t>
            </a:r>
            <a:r>
              <a:rPr lang="en-GB" sz="1200" dirty="0" err="1">
                <a:solidFill>
                  <a:prstClr val="black"/>
                </a:solidFill>
              </a:rPr>
              <a:t>Institutionen für växtodlingslära</a:t>
            </a:r>
            <a:r>
              <a:rPr lang="en-GB" sz="1200" dirty="0">
                <a:solidFill>
                  <a:prstClr val="black"/>
                </a:solidFill>
              </a:rPr>
              <a:t>. </a:t>
            </a:r>
            <a:r>
              <a:rPr lang="en-GB" sz="1200" dirty="0" err="1">
                <a:solidFill>
                  <a:prstClr val="black"/>
                </a:solidFill>
              </a:rPr>
              <a:t>Växtodling</a:t>
            </a:r>
            <a:r>
              <a:rPr lang="en-GB" sz="1200" dirty="0">
                <a:solidFill>
                  <a:prstClr val="black"/>
                </a:solidFill>
              </a:rPr>
              <a:t> 51. 23 Seiten Mit englischer Zusammenfassung.</a:t>
            </a:r>
            <a:endParaRPr lang="sv-SE" sz="1200" dirty="0">
              <a:solidFill>
                <a:prstClr val="black"/>
              </a:solidFill>
            </a:endParaRPr>
          </a:p>
        </p:txBody>
      </p:sp>
    </p:spTree>
    <p:extLst>
      <p:ext uri="{BB962C8B-B14F-4D97-AF65-F5344CB8AC3E}">
        <p14:creationId xmlns:p14="http://schemas.microsoft.com/office/powerpoint/2010/main" val="3822783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Irland</a:t>
            </a:r>
          </a:p>
        </p:txBody>
      </p:sp>
      <p:sp>
        <p:nvSpPr>
          <p:cNvPr id="3" name="Titel 2"/>
          <p:cNvSpPr>
            <a:spLocks noGrp="1"/>
          </p:cNvSpPr>
          <p:nvPr>
            <p:ph type="ctrTitle"/>
          </p:nvPr>
        </p:nvSpPr>
        <p:spPr/>
        <p:txBody>
          <a:bodyPr/>
          <a:lstStyle/>
          <a:p>
            <a:endParaRPr lang="nl-NL"/>
          </a:p>
        </p:txBody>
      </p:sp>
    </p:spTree>
    <p:extLst>
      <p:ext uri="{BB962C8B-B14F-4D97-AF65-F5344CB8AC3E}">
        <p14:creationId xmlns:p14="http://schemas.microsoft.com/office/powerpoint/2010/main" val="114771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2006426"/>
            <a:ext cx="3600400" cy="3600400"/>
          </a:xfrm>
        </p:spPr>
        <p:txBody>
          <a:bodyPr/>
          <a:lstStyle/>
          <a:p>
            <a:pPr algn="ctr"/>
            <a:r>
              <a:rPr lang="de-DE" sz="4400" i="1" dirty="0"/>
              <a:t>Grünland in </a:t>
            </a:r>
            <a:r>
              <a:rPr lang="de-DE" sz="4400" i="1" dirty="0" err="1"/>
              <a:t>Irland</a:t>
            </a:r>
            <a:r>
              <a:rPr lang="de-DE" sz="4400" i="1" dirty="0"/>
              <a:t/>
            </a:r>
            <a:br>
              <a:rPr lang="de-DE" sz="4400" i="1" dirty="0"/>
            </a:br>
            <a:r>
              <a:rPr lang="de-DE" sz="4400" i="1" dirty="0"/>
              <a:t>- </a:t>
            </a:r>
            <a:br>
              <a:rPr lang="de-DE" sz="4400" i="1" dirty="0"/>
            </a:br>
            <a:r>
              <a:rPr lang="de-DE" sz="2000" i="1" dirty="0"/>
              <a:t>Michael O'Donovan </a:t>
            </a:r>
            <a:br>
              <a:rPr lang="de-DE" sz="2000" i="1" dirty="0"/>
            </a:br>
            <a:r>
              <a:rPr lang="de-DE" sz="2000" i="1" dirty="0"/>
              <a:t>&amp; Fergus Bogue</a:t>
            </a:r>
          </a:p>
        </p:txBody>
      </p:sp>
      <p:pic>
        <p:nvPicPr>
          <p:cNvPr id="1026" name="Picture 2" descr="T:\File Transfer\Fergus Bogue\IMG_357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6109" y="1916832"/>
            <a:ext cx="4175355" cy="37795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16424" cy="106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849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1"/>
          <p:cNvSpPr txBox="1">
            <a:spLocks noChangeArrowheads="1"/>
          </p:cNvSpPr>
          <p:nvPr/>
        </p:nvSpPr>
        <p:spPr bwMode="auto">
          <a:xfrm>
            <a:off x="179388" y="6381750"/>
            <a:ext cx="1089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a:defRPr/>
            </a:pPr>
            <a:r>
              <a:rPr lang="en-IE" sz="1000" b="1">
                <a:solidFill>
                  <a:srgbClr val="000000"/>
                </a:solidFill>
                <a:latin typeface="Calibri" pitchFamily="34" charset="0"/>
              </a:rPr>
              <a:t>Quelle: Bord Bia</a:t>
            </a:r>
          </a:p>
        </p:txBody>
      </p:sp>
      <p:sp>
        <p:nvSpPr>
          <p:cNvPr id="2" name="Titel 1"/>
          <p:cNvSpPr>
            <a:spLocks noGrp="1"/>
          </p:cNvSpPr>
          <p:nvPr>
            <p:ph type="title"/>
          </p:nvPr>
        </p:nvSpPr>
        <p:spPr/>
        <p:txBody>
          <a:bodyPr/>
          <a:lstStyle/>
          <a:p>
            <a:endParaRPr lang="nl-NL" dirty="0"/>
          </a:p>
        </p:txBody>
      </p:sp>
      <p:sp>
        <p:nvSpPr>
          <p:cNvPr id="5" name="Rechteck 4"/>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1442" name="Chart 3"/>
          <p:cNvGraphicFramePr>
            <a:graphicFrameLocks/>
          </p:cNvGraphicFramePr>
          <p:nvPr>
            <p:extLst>
              <p:ext uri="{D42A27DB-BD31-4B8C-83A1-F6EECF244321}">
                <p14:modId xmlns:p14="http://schemas.microsoft.com/office/powerpoint/2010/main" val="2701591596"/>
              </p:ext>
            </p:extLst>
          </p:nvPr>
        </p:nvGraphicFramePr>
        <p:xfrm>
          <a:off x="179388" y="234090"/>
          <a:ext cx="7999268" cy="6285345"/>
        </p:xfrm>
        <a:graphic>
          <a:graphicData uri="http://schemas.openxmlformats.org/presentationml/2006/ole">
            <mc:AlternateContent xmlns:mc="http://schemas.openxmlformats.org/markup-compatibility/2006">
              <mc:Choice xmlns:v="urn:schemas-microsoft-com:vml" Requires="v">
                <p:oleObj spid="_x0000_s2073" r:id="rId3" imgW="8602202" imgH="6584251" progId="Excel.Chart.8">
                  <p:embed/>
                </p:oleObj>
              </mc:Choice>
              <mc:Fallback>
                <p:oleObj r:id="rId3" imgW="8602202" imgH="6584251"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34090"/>
                        <a:ext cx="7999268" cy="628534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601549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42806" y="1218431"/>
            <a:ext cx="4848794" cy="2269065"/>
          </a:xfrm>
        </p:spPr>
        <p:txBody>
          <a:bodyPr/>
          <a:lstStyle/>
          <a:p>
            <a:r>
              <a:rPr lang="en-GB" dirty="0"/>
              <a:t>Merkmale der Grünlandproduktion und -nutzung in Schweden</a:t>
            </a:r>
            <a:endParaRPr lang="es-ES" dirty="0"/>
          </a:p>
        </p:txBody>
      </p:sp>
      <p:sp>
        <p:nvSpPr>
          <p:cNvPr id="3" name="Título 1"/>
          <p:cNvSpPr txBox="1">
            <a:spLocks/>
          </p:cNvSpPr>
          <p:nvPr/>
        </p:nvSpPr>
        <p:spPr>
          <a:xfrm>
            <a:off x="3801534" y="4965911"/>
            <a:ext cx="4848794" cy="1214199"/>
          </a:xfrm>
          <a:prstGeom prst="rect">
            <a:avLst/>
          </a:prstGeom>
        </p:spPr>
        <p:txBody>
          <a:bodyPr vert="horz"/>
          <a:lstStyle>
            <a:lvl1pPr algn="r" defTabSz="457200" rtl="0" eaLnBrk="1" latinLnBrk="0" hangingPunct="1">
              <a:spcBef>
                <a:spcPct val="0"/>
              </a:spcBef>
              <a:buNone/>
              <a:defRPr sz="2400" b="1" i="0" kern="1200">
                <a:solidFill>
                  <a:schemeClr val="tx1"/>
                </a:solidFill>
                <a:latin typeface="Arial"/>
                <a:ea typeface="+mj-ea"/>
                <a:cs typeface="Arial"/>
              </a:defRPr>
            </a:lvl1pPr>
          </a:lstStyle>
          <a:p>
            <a:pPr>
              <a:defRPr/>
            </a:pPr>
            <a:r>
              <a:rPr lang="en-GB" b="0" dirty="0" err="1">
                <a:solidFill>
                  <a:prstClr val="black"/>
                </a:solidFill>
              </a:rPr>
              <a:t>Nilla Nilsdotter-Linde</a:t>
            </a:r>
          </a:p>
          <a:p>
            <a:pPr>
              <a:defRPr/>
            </a:pPr>
            <a:r>
              <a:rPr lang="en-GB" b="0" dirty="0">
                <a:solidFill>
                  <a:prstClr val="black"/>
                </a:solidFill>
              </a:rPr>
              <a:t>Eva </a:t>
            </a:r>
            <a:r>
              <a:rPr lang="en-GB" b="0" dirty="0" err="1">
                <a:solidFill>
                  <a:prstClr val="black"/>
                </a:solidFill>
              </a:rPr>
              <a:t>Spörndly</a:t>
            </a:r>
            <a:endParaRPr lang="en-GB" b="0" dirty="0">
              <a:solidFill>
                <a:prstClr val="black"/>
              </a:solidFill>
            </a:endParaRPr>
          </a:p>
          <a:p>
            <a:pPr>
              <a:defRPr/>
            </a:pPr>
            <a:r>
              <a:rPr lang="en-GB" b="0" dirty="0">
                <a:solidFill>
                  <a:prstClr val="black"/>
                </a:solidFill>
              </a:rPr>
              <a:t>Rolf </a:t>
            </a:r>
            <a:r>
              <a:rPr lang="en-GB" b="0" dirty="0" err="1">
                <a:solidFill>
                  <a:prstClr val="black"/>
                </a:solidFill>
              </a:rPr>
              <a:t>Spörndly</a:t>
            </a:r>
            <a:endParaRPr lang="es-ES" b="0" dirty="0">
              <a:solidFill>
                <a:prstClr val="black"/>
              </a:solidFill>
            </a:endParaRP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856300"/>
            <a:ext cx="3692064" cy="2120655"/>
          </a:xfrm>
          <a:prstGeom prst="rect">
            <a:avLst/>
          </a:prstGeom>
        </p:spPr>
      </p:pic>
      <p:pic>
        <p:nvPicPr>
          <p:cNvPr id="5" name="Bildobjekt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545" y="4650828"/>
            <a:ext cx="1529282" cy="1529282"/>
          </a:xfrm>
          <a:prstGeom prst="rect">
            <a:avLst/>
          </a:prstGeom>
        </p:spPr>
      </p:pic>
      <p:sp>
        <p:nvSpPr>
          <p:cNvPr id="6" name="Rechteck 5"/>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810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0" y="31750"/>
            <a:ext cx="7294563" cy="457200"/>
          </a:xfrm>
          <a:prstGeom prst="rect">
            <a:avLst/>
          </a:prstGeom>
        </p:spPr>
        <p:txBody>
          <a:bodyPr/>
          <a:lstStyle/>
          <a:p>
            <a:pPr algn="l"/>
            <a:r>
              <a:rPr lang="en-IE" sz="2400" dirty="0">
                <a:solidFill>
                  <a:schemeClr val="tx1"/>
                </a:solidFill>
              </a:rPr>
              <a:t>Die Effizienz der landwirtschaftlichen Produktion in Irland</a:t>
            </a:r>
          </a:p>
        </p:txBody>
      </p:sp>
      <p:graphicFrame>
        <p:nvGraphicFramePr>
          <p:cNvPr id="60419" name="Chart 6"/>
          <p:cNvGraphicFramePr>
            <a:graphicFrameLocks/>
          </p:cNvGraphicFramePr>
          <p:nvPr/>
        </p:nvGraphicFramePr>
        <p:xfrm>
          <a:off x="336118" y="874138"/>
          <a:ext cx="7735887" cy="3883025"/>
        </p:xfrm>
        <a:graphic>
          <a:graphicData uri="http://schemas.openxmlformats.org/presentationml/2006/ole">
            <mc:AlternateContent xmlns:mc="http://schemas.openxmlformats.org/markup-compatibility/2006">
              <mc:Choice xmlns:v="urn:schemas-microsoft-com:vml" Requires="v">
                <p:oleObj spid="_x0000_s3097" r:id="rId3" imgW="7736494" imgH="3883489" progId="Excel.Chart.8">
                  <p:embed/>
                </p:oleObj>
              </mc:Choice>
              <mc:Fallback>
                <p:oleObj r:id="rId3" imgW="7736494" imgH="3883489"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18" y="874138"/>
                        <a:ext cx="7735887" cy="3883025"/>
                      </a:xfrm>
                      <a:prstGeom prst="rect">
                        <a:avLst/>
                      </a:prstGeom>
                      <a:noFill/>
                      <a:ln>
                        <a:solidFill>
                          <a:schemeClr val="accent3"/>
                        </a:solidFill>
                      </a:ln>
                    </p:spPr>
                  </p:pic>
                </p:oleObj>
              </mc:Fallback>
            </mc:AlternateContent>
          </a:graphicData>
        </a:graphic>
      </p:graphicFrame>
      <p:sp>
        <p:nvSpPr>
          <p:cNvPr id="8" name="Text Box 4"/>
          <p:cNvSpPr txBox="1">
            <a:spLocks noChangeArrowheads="1"/>
          </p:cNvSpPr>
          <p:nvPr/>
        </p:nvSpPr>
        <p:spPr bwMode="auto">
          <a:xfrm>
            <a:off x="0" y="5184632"/>
            <a:ext cx="9269413" cy="12001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a:defRPr sz="2400">
                <a:solidFill>
                  <a:schemeClr val="tx1"/>
                </a:solidFill>
                <a:latin typeface="Arial" charset="0"/>
                <a:ea typeface="ヒラギノ角ゴ Pro W3" pitchFamily="96" charset="-128"/>
              </a:defRPr>
            </a:lvl1pPr>
            <a:lvl2pPr>
              <a:defRPr sz="2400">
                <a:solidFill>
                  <a:schemeClr val="tx1"/>
                </a:solidFill>
                <a:latin typeface="Arial" charset="0"/>
                <a:ea typeface="ヒラギノ角ゴ Pro W3" pitchFamily="96" charset="-128"/>
              </a:defRPr>
            </a:lvl2pPr>
            <a:lvl3pPr>
              <a:defRPr sz="2400">
                <a:solidFill>
                  <a:schemeClr val="tx1"/>
                </a:solidFill>
                <a:latin typeface="Arial" charset="0"/>
                <a:ea typeface="ヒラギノ角ゴ Pro W3" pitchFamily="96" charset="-128"/>
              </a:defRPr>
            </a:lvl3pPr>
            <a:lvl4pPr>
              <a:defRPr sz="2400">
                <a:solidFill>
                  <a:schemeClr val="tx1"/>
                </a:solidFill>
                <a:latin typeface="Arial" charset="0"/>
                <a:ea typeface="ヒラギノ角ゴ Pro W3" pitchFamily="96" charset="-128"/>
              </a:defRPr>
            </a:lvl4pPr>
            <a:lvl5pPr>
              <a:defRPr sz="2400">
                <a:solidFill>
                  <a:schemeClr val="tx1"/>
                </a:solidFill>
                <a:latin typeface="Arial" charset="0"/>
                <a:ea typeface="ヒラギノ角ゴ Pro W3" pitchFamily="96" charset="-128"/>
              </a:defRPr>
            </a:lvl5pPr>
            <a:lvl6pPr eaLnBrk="0" fontAlgn="base" hangingPunct="0">
              <a:spcBef>
                <a:spcPct val="0"/>
              </a:spcBef>
              <a:spcAft>
                <a:spcPct val="0"/>
              </a:spcAft>
              <a:defRPr sz="2400">
                <a:solidFill>
                  <a:schemeClr val="tx1"/>
                </a:solidFill>
                <a:latin typeface="Arial" charset="0"/>
                <a:ea typeface="ヒラギノ角ゴ Pro W3" pitchFamily="96" charset="-128"/>
              </a:defRPr>
            </a:lvl6pPr>
            <a:lvl7pPr eaLnBrk="0" fontAlgn="base" hangingPunct="0">
              <a:spcBef>
                <a:spcPct val="0"/>
              </a:spcBef>
              <a:spcAft>
                <a:spcPct val="0"/>
              </a:spcAft>
              <a:defRPr sz="2400">
                <a:solidFill>
                  <a:schemeClr val="tx1"/>
                </a:solidFill>
                <a:latin typeface="Arial" charset="0"/>
                <a:ea typeface="ヒラギノ角ゴ Pro W3" pitchFamily="96" charset="-128"/>
              </a:defRPr>
            </a:lvl7pPr>
            <a:lvl8pPr eaLnBrk="0" fontAlgn="base" hangingPunct="0">
              <a:spcBef>
                <a:spcPct val="0"/>
              </a:spcBef>
              <a:spcAft>
                <a:spcPct val="0"/>
              </a:spcAft>
              <a:defRPr sz="2400">
                <a:solidFill>
                  <a:schemeClr val="tx1"/>
                </a:solidFill>
                <a:latin typeface="Arial" charset="0"/>
                <a:ea typeface="ヒラギノ角ゴ Pro W3" pitchFamily="96" charset="-128"/>
              </a:defRPr>
            </a:lvl8pPr>
            <a:lvl9pPr eaLnBrk="0" fontAlgn="base" hangingPunct="0">
              <a:spcBef>
                <a:spcPct val="0"/>
              </a:spcBef>
              <a:spcAft>
                <a:spcPct val="0"/>
              </a:spcAft>
              <a:defRPr sz="2400">
                <a:solidFill>
                  <a:schemeClr val="tx1"/>
                </a:solidFill>
                <a:latin typeface="Arial" charset="0"/>
                <a:ea typeface="ヒラギノ角ゴ Pro W3" pitchFamily="96" charset="-128"/>
              </a:defRPr>
            </a:lvl9pPr>
          </a:lstStyle>
          <a:p>
            <a:pPr marL="0" indent="0">
              <a:spcBef>
                <a:spcPct val="50000"/>
              </a:spcBef>
              <a:buFontTx/>
              <a:buChar char="•"/>
              <a:defRPr/>
            </a:pPr>
            <a:r>
              <a:rPr lang="en-IE" sz="1800" dirty="0">
                <a:solidFill>
                  <a:srgbClr val="9BBB59"/>
                </a:solidFill>
              </a:rPr>
              <a:t> </a:t>
            </a:r>
            <a:r>
              <a:rPr lang="en-IE" sz="1800" dirty="0">
                <a:solidFill>
                  <a:srgbClr val="9BBB59">
                    <a:lumMod val="50000"/>
                  </a:srgbClr>
                </a:solidFill>
              </a:rPr>
              <a:t>Tierzucht - Erzeugung von hochprofitablen Tieren für Weidesysteme</a:t>
            </a:r>
          </a:p>
          <a:p>
            <a:pPr>
              <a:spcBef>
                <a:spcPct val="50000"/>
              </a:spcBef>
              <a:buFontTx/>
              <a:buChar char="•"/>
              <a:defRPr/>
            </a:pPr>
            <a:r>
              <a:rPr lang="en-IE" sz="1800" dirty="0">
                <a:solidFill>
                  <a:srgbClr val="9BBB59">
                    <a:lumMod val="50000"/>
                  </a:srgbClr>
                </a:solidFill>
              </a:rPr>
              <a:t>Grasproduktion &amp; -nutzung: Bodenfruchtbarkeit, </a:t>
            </a:r>
            <a:r>
              <a:rPr lang="en-IE" sz="1800" dirty="0" err="1">
                <a:solidFill>
                  <a:srgbClr val="9BBB59">
                    <a:lumMod val="50000"/>
                  </a:srgbClr>
                </a:solidFill>
              </a:rPr>
              <a:t>Weidewirtschaft</a:t>
            </a:r>
            <a:r>
              <a:rPr lang="en-IE" sz="1800" dirty="0">
                <a:solidFill>
                  <a:srgbClr val="9BBB59">
                    <a:lumMod val="50000"/>
                  </a:srgbClr>
                </a:solidFill>
              </a:rPr>
              <a:t>, </a:t>
            </a:r>
            <a:r>
              <a:rPr lang="en-IE" sz="1800" dirty="0" err="1">
                <a:solidFill>
                  <a:srgbClr val="9BBB59">
                    <a:lumMod val="50000"/>
                  </a:srgbClr>
                </a:solidFill>
              </a:rPr>
              <a:t>Gräserzüchtung</a:t>
            </a:r>
            <a:endParaRPr lang="en-IE" sz="1800" dirty="0">
              <a:solidFill>
                <a:srgbClr val="9BBB59">
                  <a:lumMod val="50000"/>
                </a:srgbClr>
              </a:solidFill>
            </a:endParaRPr>
          </a:p>
          <a:p>
            <a:pPr>
              <a:spcBef>
                <a:spcPct val="50000"/>
              </a:spcBef>
              <a:buFontTx/>
              <a:buChar char="•"/>
              <a:defRPr/>
            </a:pPr>
            <a:r>
              <a:rPr lang="en-GB" sz="1800" dirty="0">
                <a:solidFill>
                  <a:srgbClr val="9BBB59">
                    <a:lumMod val="50000"/>
                  </a:srgbClr>
                </a:solidFill>
                <a:latin typeface="Arial"/>
              </a:rPr>
              <a:t>Landwirtschaftssystem: </a:t>
            </a:r>
            <a:r>
              <a:rPr lang="en-IE" sz="1800" dirty="0">
                <a:solidFill>
                  <a:srgbClr val="9BBB59">
                    <a:lumMod val="50000"/>
                  </a:srgbClr>
                </a:solidFill>
                <a:latin typeface="Arial"/>
              </a:rPr>
              <a:t>Widerstandsfähig, preiswert und grasbasiert </a:t>
            </a:r>
            <a:endParaRPr lang="en-US" sz="1800" dirty="0">
              <a:solidFill>
                <a:srgbClr val="9BBB59">
                  <a:lumMod val="50000"/>
                </a:srgbClr>
              </a:solidFill>
              <a:effectLst>
                <a:outerShdw blurRad="38100" dist="38100" dir="2700000" algn="tl">
                  <a:srgbClr val="C0C0C0"/>
                </a:outerShdw>
              </a:effectLst>
              <a:latin typeface="Arial"/>
            </a:endParaRPr>
          </a:p>
        </p:txBody>
      </p:sp>
      <p:sp>
        <p:nvSpPr>
          <p:cNvPr id="60421" name="TextBox 1"/>
          <p:cNvSpPr txBox="1">
            <a:spLocks noChangeArrowheads="1"/>
          </p:cNvSpPr>
          <p:nvPr/>
        </p:nvSpPr>
        <p:spPr bwMode="auto">
          <a:xfrm>
            <a:off x="134938" y="4757163"/>
            <a:ext cx="2360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a:defRPr/>
            </a:pPr>
            <a:r>
              <a:rPr lang="en-IE" sz="2000" b="1" dirty="0">
                <a:solidFill>
                  <a:srgbClr val="000000"/>
                </a:solidFill>
              </a:rPr>
              <a:t>Schlüsseltechnologien</a:t>
            </a:r>
          </a:p>
        </p:txBody>
      </p:sp>
    </p:spTree>
    <p:extLst>
      <p:ext uri="{BB962C8B-B14F-4D97-AF65-F5344CB8AC3E}">
        <p14:creationId xmlns:p14="http://schemas.microsoft.com/office/powerpoint/2010/main" val="1089539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967346" y="483466"/>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defRPr/>
            </a:pPr>
            <a:r>
              <a:rPr lang="en-IE" sz="2400" b="1" dirty="0">
                <a:solidFill>
                  <a:srgbClr val="000000"/>
                </a:solidFill>
              </a:rPr>
              <a:t>Struktur der irischen Milchwirtschaft</a:t>
            </a:r>
            <a:endParaRPr lang="en-GB" sz="2400" b="1" dirty="0">
              <a:solidFill>
                <a:srgbClr val="000000"/>
              </a:solidFill>
            </a:endParaRPr>
          </a:p>
        </p:txBody>
      </p:sp>
      <p:sp>
        <p:nvSpPr>
          <p:cNvPr id="62467" name="Rectangle 4"/>
          <p:cNvSpPr>
            <a:spLocks noChangeArrowheads="1"/>
          </p:cNvSpPr>
          <p:nvPr/>
        </p:nvSpPr>
        <p:spPr bwMode="auto">
          <a:xfrm>
            <a:off x="179388" y="1923185"/>
            <a:ext cx="8964612" cy="48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Font typeface="Arial" pitchFamily="34" charset="0"/>
              <a:buChar char="•"/>
              <a:defRPr/>
            </a:pPr>
            <a:r>
              <a:rPr lang="en-IE" sz="2000" dirty="0">
                <a:solidFill>
                  <a:prstClr val="black"/>
                </a:solidFill>
              </a:rPr>
              <a:t>Anzahl der Milchviehhalter - 18.000</a:t>
            </a:r>
          </a:p>
          <a:p>
            <a:pPr marL="342900" indent="-342900">
              <a:spcBef>
                <a:spcPct val="20000"/>
              </a:spcBef>
              <a:buFont typeface="Arial" pitchFamily="34" charset="0"/>
              <a:buChar char="•"/>
              <a:defRPr/>
            </a:pPr>
            <a:endParaRPr lang="en-IE" sz="2000" dirty="0">
              <a:solidFill>
                <a:prstClr val="black"/>
              </a:solidFill>
            </a:endParaRPr>
          </a:p>
          <a:p>
            <a:pPr marL="342900" indent="-342900">
              <a:spcBef>
                <a:spcPct val="20000"/>
              </a:spcBef>
              <a:buFont typeface="Arial" pitchFamily="34" charset="0"/>
              <a:buChar char="•"/>
              <a:defRPr/>
            </a:pPr>
            <a:r>
              <a:rPr lang="en-IE" sz="2000" dirty="0">
                <a:solidFill>
                  <a:prstClr val="black"/>
                </a:solidFill>
              </a:rPr>
              <a:t>2015: Durchschnittliche Herdengröße - 82 Kühe, Betriebsgröße - 63 ha, Produktion 350.000 Liter.</a:t>
            </a:r>
          </a:p>
          <a:p>
            <a:pPr marL="342900" indent="-342900">
              <a:spcBef>
                <a:spcPct val="20000"/>
              </a:spcBef>
              <a:buFont typeface="Arial" pitchFamily="34" charset="0"/>
              <a:buChar char="•"/>
              <a:defRPr/>
            </a:pPr>
            <a:endParaRPr lang="en-IE" sz="2000" dirty="0">
              <a:solidFill>
                <a:prstClr val="black"/>
              </a:solidFill>
            </a:endParaRPr>
          </a:p>
          <a:p>
            <a:pPr marL="342900" indent="-342900">
              <a:spcBef>
                <a:spcPct val="20000"/>
              </a:spcBef>
              <a:buFont typeface="Arial" pitchFamily="34" charset="0"/>
              <a:buChar char="•"/>
              <a:defRPr/>
            </a:pPr>
            <a:r>
              <a:rPr lang="en-US" sz="2000" dirty="0">
                <a:solidFill>
                  <a:prstClr val="black"/>
                </a:solidFill>
              </a:rPr>
              <a:t>System : Vorwiegend Frühjahrskalbung auf der </a:t>
            </a:r>
            <a:r>
              <a:rPr lang="en-US" sz="2000" dirty="0" err="1">
                <a:solidFill>
                  <a:prstClr val="black"/>
                </a:solidFill>
              </a:rPr>
              <a:t>Weide</a:t>
            </a:r>
            <a:endParaRPr lang="en-US" sz="2000" dirty="0">
              <a:solidFill>
                <a:prstClr val="black"/>
              </a:solidFill>
            </a:endParaRPr>
          </a:p>
          <a:p>
            <a:pPr marL="342900" indent="-342900">
              <a:spcBef>
                <a:spcPct val="20000"/>
              </a:spcBef>
              <a:buFont typeface="Arial" pitchFamily="34" charset="0"/>
              <a:buChar char="•"/>
              <a:defRPr/>
            </a:pPr>
            <a:endParaRPr lang="en-US" sz="2000" dirty="0">
              <a:solidFill>
                <a:prstClr val="black"/>
              </a:solidFill>
            </a:endParaRPr>
          </a:p>
          <a:p>
            <a:pPr marL="342900" indent="-342900">
              <a:spcBef>
                <a:spcPct val="20000"/>
              </a:spcBef>
              <a:buFont typeface="Arial" pitchFamily="34" charset="0"/>
              <a:buChar char="•"/>
              <a:defRPr/>
            </a:pPr>
            <a:r>
              <a:rPr lang="en-US" sz="2000" dirty="0">
                <a:solidFill>
                  <a:prstClr val="black"/>
                </a:solidFill>
              </a:rPr>
              <a:t>Insgesamt 19 </a:t>
            </a:r>
            <a:r>
              <a:rPr lang="en-US" sz="2000" dirty="0" err="1">
                <a:solidFill>
                  <a:prstClr val="black"/>
                </a:solidFill>
              </a:rPr>
              <a:t>Milchverarbeiter</a:t>
            </a:r>
            <a:r>
              <a:rPr lang="en-US" sz="2000" dirty="0">
                <a:solidFill>
                  <a:prstClr val="black"/>
                </a:solidFill>
              </a:rPr>
              <a:t> – 82 % der Milch werden von 6-Hauptverarbeitern </a:t>
            </a:r>
            <a:r>
              <a:rPr lang="en-US" sz="2000" dirty="0" err="1">
                <a:solidFill>
                  <a:prstClr val="black"/>
                </a:solidFill>
              </a:rPr>
              <a:t>verarbeitet</a:t>
            </a:r>
            <a:endParaRPr lang="en-US" sz="2000" dirty="0">
              <a:solidFill>
                <a:prstClr val="black"/>
              </a:solidFill>
            </a:endParaRPr>
          </a:p>
          <a:p>
            <a:pPr marL="342900" indent="-342900">
              <a:spcBef>
                <a:spcPct val="20000"/>
              </a:spcBef>
              <a:buFont typeface="Arial" pitchFamily="34" charset="0"/>
              <a:buChar char="•"/>
              <a:defRPr/>
            </a:pPr>
            <a:endParaRPr lang="en-US" sz="2000" dirty="0">
              <a:solidFill>
                <a:prstClr val="black"/>
              </a:solidFill>
            </a:endParaRPr>
          </a:p>
          <a:p>
            <a:pPr marL="342900" indent="-342900">
              <a:spcBef>
                <a:spcPct val="20000"/>
              </a:spcBef>
              <a:buFont typeface="Arial" pitchFamily="34" charset="0"/>
              <a:buChar char="•"/>
              <a:defRPr/>
            </a:pPr>
            <a:r>
              <a:rPr lang="en-US" sz="2000" dirty="0">
                <a:solidFill>
                  <a:prstClr val="black"/>
                </a:solidFill>
              </a:rPr>
              <a:t>2020: 85 Kühe / Herde produzieren 425.000 Liter; 1,4 Millionen Milchkühe; 5500 Liter / </a:t>
            </a:r>
            <a:r>
              <a:rPr lang="en-US" sz="2000" dirty="0" err="1">
                <a:solidFill>
                  <a:prstClr val="black"/>
                </a:solidFill>
              </a:rPr>
              <a:t>Kuh</a:t>
            </a:r>
            <a:r>
              <a:rPr lang="en-US" sz="2000" dirty="0">
                <a:solidFill>
                  <a:prstClr val="black"/>
                </a:solidFill>
              </a:rPr>
              <a:t> 3,55 % P &amp; 4,20 % F</a:t>
            </a:r>
            <a:endParaRPr lang="en-IE" sz="2000" dirty="0">
              <a:solidFill>
                <a:prstClr val="black"/>
              </a:solidFill>
            </a:endParaRPr>
          </a:p>
          <a:p>
            <a:pPr>
              <a:spcBef>
                <a:spcPct val="20000"/>
              </a:spcBef>
              <a:defRPr/>
            </a:pPr>
            <a:endParaRPr lang="en-IE" sz="3200" b="1" dirty="0">
              <a:solidFill>
                <a:srgbClr val="0033CC"/>
              </a:solidFill>
            </a:endParaRPr>
          </a:p>
        </p:txBody>
      </p:sp>
    </p:spTree>
    <p:extLst>
      <p:ext uri="{BB962C8B-B14F-4D97-AF65-F5344CB8AC3E}">
        <p14:creationId xmlns:p14="http://schemas.microsoft.com/office/powerpoint/2010/main" val="116275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cows graz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5" y="1504950"/>
            <a:ext cx="4795838" cy="217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1"/>
          <p:cNvSpPr>
            <a:spLocks noChangeArrowheads="1"/>
          </p:cNvSpPr>
          <p:nvPr/>
        </p:nvSpPr>
        <p:spPr bwMode="auto">
          <a:xfrm>
            <a:off x="2079625" y="1530350"/>
            <a:ext cx="4795838" cy="2133600"/>
          </a:xfrm>
          <a:prstGeom prst="rect">
            <a:avLst/>
          </a:prstGeom>
          <a:solidFill>
            <a:schemeClr val="accent1">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endParaRPr lang="en-IE" altLang="en-US" b="1">
              <a:solidFill>
                <a:srgbClr val="FFFFFF"/>
              </a:solidFill>
            </a:endParaRPr>
          </a:p>
        </p:txBody>
      </p:sp>
      <p:sp>
        <p:nvSpPr>
          <p:cNvPr id="7173" name="Text Box 5"/>
          <p:cNvSpPr txBox="1">
            <a:spLocks noChangeArrowheads="1"/>
          </p:cNvSpPr>
          <p:nvPr/>
        </p:nvSpPr>
        <p:spPr bwMode="auto">
          <a:xfrm>
            <a:off x="425738" y="77656"/>
            <a:ext cx="8413462" cy="400110"/>
          </a:xfrm>
          <a:prstGeom prst="rect">
            <a:avLst/>
          </a:prstGeom>
          <a:solidFill>
            <a:schemeClr val="bg1"/>
          </a:solidFill>
          <a:ln>
            <a:noFill/>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IE" altLang="en-US" sz="2000" b="1" dirty="0">
                <a:solidFill>
                  <a:srgbClr val="000000"/>
                </a:solidFill>
                <a:latin typeface="Calibri" pitchFamily="34" charset="0"/>
              </a:rPr>
              <a:t>Besatzdichte und Grasnutzung</a:t>
            </a:r>
            <a:endParaRPr lang="en-US" altLang="en-US" sz="2000" b="1" dirty="0">
              <a:solidFill>
                <a:srgbClr val="000000"/>
              </a:solidFill>
              <a:latin typeface="Calibri" pitchFamily="34" charset="0"/>
            </a:endParaRPr>
          </a:p>
        </p:txBody>
      </p:sp>
      <p:sp>
        <p:nvSpPr>
          <p:cNvPr id="7175" name="Text Box 6"/>
          <p:cNvSpPr txBox="1">
            <a:spLocks noChangeArrowheads="1"/>
          </p:cNvSpPr>
          <p:nvPr/>
        </p:nvSpPr>
        <p:spPr bwMode="auto">
          <a:xfrm>
            <a:off x="2045494" y="1338987"/>
            <a:ext cx="4829969" cy="369888"/>
          </a:xfrm>
          <a:prstGeom prst="rect">
            <a:avLst/>
          </a:prstGeom>
          <a:solidFill>
            <a:schemeClr val="accent2"/>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IE" altLang="en-US" b="1" dirty="0">
                <a:solidFill>
                  <a:srgbClr val="000000"/>
                </a:solidFill>
                <a:latin typeface="Times New Roman" pitchFamily="18" charset="0"/>
              </a:rPr>
              <a:t>Jede weitere Tonne TM/ha ist 161/ha wert</a:t>
            </a:r>
            <a:endParaRPr lang="en-GB" altLang="en-US" b="1" dirty="0">
              <a:solidFill>
                <a:srgbClr val="000000"/>
              </a:solidFill>
              <a:latin typeface="Times New Roman" pitchFamily="18" charset="0"/>
            </a:endParaRPr>
          </a:p>
        </p:txBody>
      </p:sp>
      <p:graphicFrame>
        <p:nvGraphicFramePr>
          <p:cNvPr id="11" name="Table 10"/>
          <p:cNvGraphicFramePr>
            <a:graphicFrameLocks noGrp="1"/>
          </p:cNvGraphicFramePr>
          <p:nvPr/>
        </p:nvGraphicFramePr>
        <p:xfrm>
          <a:off x="593725" y="4613275"/>
          <a:ext cx="7650164" cy="1951036"/>
        </p:xfrm>
        <a:graphic>
          <a:graphicData uri="http://schemas.openxmlformats.org/drawingml/2006/table">
            <a:tbl>
              <a:tblPr/>
              <a:tblGrid>
                <a:gridCol w="2977454">
                  <a:extLst>
                    <a:ext uri="{9D8B030D-6E8A-4147-A177-3AD203B41FA5}">
                      <a16:colId xmlns:a16="http://schemas.microsoft.com/office/drawing/2014/main" val="20000"/>
                    </a:ext>
                  </a:extLst>
                </a:gridCol>
                <a:gridCol w="1186720">
                  <a:extLst>
                    <a:ext uri="{9D8B030D-6E8A-4147-A177-3AD203B41FA5}">
                      <a16:colId xmlns:a16="http://schemas.microsoft.com/office/drawing/2014/main" val="20001"/>
                    </a:ext>
                  </a:extLst>
                </a:gridCol>
                <a:gridCol w="1186720">
                  <a:extLst>
                    <a:ext uri="{9D8B030D-6E8A-4147-A177-3AD203B41FA5}">
                      <a16:colId xmlns:a16="http://schemas.microsoft.com/office/drawing/2014/main" val="20002"/>
                    </a:ext>
                  </a:extLst>
                </a:gridCol>
                <a:gridCol w="1112550">
                  <a:extLst>
                    <a:ext uri="{9D8B030D-6E8A-4147-A177-3AD203B41FA5}">
                      <a16:colId xmlns:a16="http://schemas.microsoft.com/office/drawing/2014/main" val="20003"/>
                    </a:ext>
                  </a:extLst>
                </a:gridCol>
                <a:gridCol w="1186720">
                  <a:extLst>
                    <a:ext uri="{9D8B030D-6E8A-4147-A177-3AD203B41FA5}">
                      <a16:colId xmlns:a16="http://schemas.microsoft.com/office/drawing/2014/main" val="20004"/>
                    </a:ext>
                  </a:extLst>
                </a:gridCol>
              </a:tblGrid>
              <a:tr h="243880">
                <a:tc>
                  <a:txBody>
                    <a:bodyPr/>
                    <a:lstStyle/>
                    <a:p>
                      <a:pPr>
                        <a:spcAft>
                          <a:spcPts val="0"/>
                        </a:spcAft>
                      </a:pPr>
                      <a:r>
                        <a:rPr lang="en-GB" sz="1600" i="1" dirty="0">
                          <a:effectLst/>
                          <a:latin typeface="Arial"/>
                          <a:ea typeface="Times New Roman"/>
                        </a:rPr>
                        <a:t> </a:t>
                      </a:r>
                      <a:endParaRPr lang="en-IE" sz="1600" dirty="0">
                        <a:effectLst/>
                        <a:latin typeface="Times New Roman"/>
                        <a:ea typeface="Times New Roman"/>
                      </a:endParaRPr>
                    </a:p>
                  </a:txBody>
                  <a:tcPr marL="68582" marR="68582" marT="0" marB="0">
                    <a:lnL>
                      <a:noFill/>
                    </a:lnL>
                    <a:lnR>
                      <a:noFill/>
                    </a:lnR>
                    <a:lnT w="19050" cap="flat" cmpd="sng" algn="ctr">
                      <a:solidFill>
                        <a:srgbClr val="000000"/>
                      </a:solidFill>
                      <a:prstDash val="solid"/>
                      <a:round/>
                      <a:headEnd type="none" w="med" len="med"/>
                      <a:tailEnd type="none" w="med" len="med"/>
                    </a:lnT>
                    <a:lnB>
                      <a:noFill/>
                    </a:lnB>
                  </a:tcPr>
                </a:tc>
                <a:tc gridSpan="4">
                  <a:txBody>
                    <a:bodyPr/>
                    <a:lstStyle/>
                    <a:p>
                      <a:pPr algn="ctr">
                        <a:spcAft>
                          <a:spcPts val="0"/>
                        </a:spcAft>
                      </a:pPr>
                      <a:r>
                        <a:rPr lang="en-GB" sz="1600" i="1" dirty="0">
                          <a:effectLst/>
                          <a:latin typeface="Arial"/>
                          <a:ea typeface="Times New Roman"/>
                        </a:rPr>
                        <a:t>Weide angebaut, t</a:t>
                      </a:r>
                      <a:endParaRPr lang="en-IE" sz="1600" dirty="0">
                        <a:effectLst/>
                        <a:latin typeface="Times New Roman"/>
                        <a:ea typeface="Times New Roman"/>
                      </a:endParaRPr>
                    </a:p>
                  </a:txBody>
                  <a:tcPr marL="68582" marR="68582" marT="0" marB="0">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0000"/>
                  </a:ext>
                </a:extLst>
              </a:tr>
              <a:tr h="243880">
                <a:tc>
                  <a:txBody>
                    <a:bodyPr/>
                    <a:lstStyle/>
                    <a:p>
                      <a:pPr algn="ctr">
                        <a:spcAft>
                          <a:spcPts val="0"/>
                        </a:spcAft>
                      </a:pPr>
                      <a:r>
                        <a:rPr lang="en-GB" sz="1600" dirty="0">
                          <a:effectLst/>
                          <a:latin typeface="Arial"/>
                          <a:ea typeface="Times New Roman"/>
                        </a:rPr>
                        <a:t>t </a:t>
                      </a:r>
                      <a:r>
                        <a:rPr lang="en-GB" sz="1600" dirty="0" err="1">
                          <a:effectLst/>
                          <a:latin typeface="Arial"/>
                          <a:ea typeface="Times New Roman"/>
                        </a:rPr>
                        <a:t>Zuschlag</a:t>
                      </a:r>
                      <a:r>
                        <a:rPr lang="en-GB" sz="1600" dirty="0">
                          <a:effectLst/>
                          <a:latin typeface="Arial"/>
                          <a:ea typeface="Times New Roman"/>
                        </a:rPr>
                        <a:t> TM/</a:t>
                      </a:r>
                      <a:r>
                        <a:rPr lang="en-GB" sz="1600" dirty="0" err="1">
                          <a:effectLst/>
                          <a:latin typeface="Arial"/>
                          <a:ea typeface="Times New Roman"/>
                        </a:rPr>
                        <a:t>Kuh</a:t>
                      </a:r>
                      <a:endParaRPr lang="en-IE" sz="1600" dirty="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10</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12</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14</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16</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819">
                <a:tc>
                  <a:txBody>
                    <a:bodyPr/>
                    <a:lstStyle/>
                    <a:p>
                      <a:pPr algn="ctr">
                        <a:lnSpc>
                          <a:spcPct val="150000"/>
                        </a:lnSpc>
                        <a:spcAft>
                          <a:spcPts val="0"/>
                        </a:spcAft>
                      </a:pPr>
                      <a:r>
                        <a:rPr lang="en-GB" sz="1600">
                          <a:effectLst/>
                          <a:latin typeface="Arial" pitchFamily="34" charset="0"/>
                          <a:ea typeface="Times New Roman"/>
                          <a:cs typeface="Arial" pitchFamily="34" charset="0"/>
                        </a:rPr>
                        <a:t>0.00</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1.5</a:t>
                      </a:r>
                      <a:endParaRPr lang="en-IE" sz="1600" dirty="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2.0</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2.3</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2.6</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2"/>
                  </a:ext>
                </a:extLst>
              </a:tr>
              <a:tr h="365819">
                <a:tc>
                  <a:txBody>
                    <a:bodyPr/>
                    <a:lstStyle/>
                    <a:p>
                      <a:pPr algn="ctr">
                        <a:lnSpc>
                          <a:spcPct val="150000"/>
                        </a:lnSpc>
                        <a:spcAft>
                          <a:spcPts val="0"/>
                        </a:spcAft>
                      </a:pPr>
                      <a:r>
                        <a:rPr lang="en-GB" sz="1600" dirty="0">
                          <a:effectLst/>
                          <a:latin typeface="Arial" pitchFamily="34" charset="0"/>
                          <a:ea typeface="Times New Roman"/>
                          <a:cs typeface="Arial" pitchFamily="34" charset="0"/>
                        </a:rPr>
                        <a:t>0.25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1.7</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2.1</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2.4</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2.8</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extLst>
                  <a:ext uri="{0D108BD9-81ED-4DB2-BD59-A6C34878D82A}">
                    <a16:rowId xmlns:a16="http://schemas.microsoft.com/office/drawing/2014/main" val="10003"/>
                  </a:ext>
                </a:extLst>
              </a:tr>
              <a:tr h="365819">
                <a:tc>
                  <a:txBody>
                    <a:bodyPr/>
                    <a:lstStyle/>
                    <a:p>
                      <a:pPr algn="ctr">
                        <a:lnSpc>
                          <a:spcPct val="150000"/>
                        </a:lnSpc>
                        <a:spcAft>
                          <a:spcPts val="0"/>
                        </a:spcAft>
                      </a:pPr>
                      <a:r>
                        <a:rPr lang="en-GB" sz="1600" dirty="0">
                          <a:effectLst/>
                          <a:latin typeface="Arial" pitchFamily="34" charset="0"/>
                          <a:ea typeface="Times New Roman"/>
                          <a:cs typeface="Arial" pitchFamily="34" charset="0"/>
                        </a:rPr>
                        <a:t>0.50</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1.8</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2.2</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2.5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3.0</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extLst>
                  <a:ext uri="{0D108BD9-81ED-4DB2-BD59-A6C34878D82A}">
                    <a16:rowId xmlns:a16="http://schemas.microsoft.com/office/drawing/2014/main" val="10004"/>
                  </a:ext>
                </a:extLst>
              </a:tr>
              <a:tr h="365819">
                <a:tc>
                  <a:txBody>
                    <a:bodyPr/>
                    <a:lstStyle/>
                    <a:p>
                      <a:pPr algn="ctr">
                        <a:lnSpc>
                          <a:spcPct val="150000"/>
                        </a:lnSpc>
                        <a:spcAft>
                          <a:spcPts val="0"/>
                        </a:spcAft>
                      </a:pPr>
                      <a:r>
                        <a:rPr lang="en-IE" sz="1600" dirty="0">
                          <a:effectLst/>
                          <a:latin typeface="Arial" pitchFamily="34" charset="0"/>
                          <a:ea typeface="Times New Roman"/>
                          <a:cs typeface="Arial" pitchFamily="34" charset="0"/>
                        </a:rPr>
                        <a:t>0.75</a:t>
                      </a: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a:effectLst/>
                          <a:latin typeface="Arial" pitchFamily="34" charset="0"/>
                          <a:ea typeface="Times New Roman"/>
                          <a:cs typeface="Arial" pitchFamily="34" charset="0"/>
                        </a:rPr>
                        <a:t>1.9</a:t>
                      </a: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a:effectLst/>
                          <a:latin typeface="Arial" pitchFamily="34" charset="0"/>
                          <a:ea typeface="Times New Roman"/>
                          <a:cs typeface="Arial" pitchFamily="34" charset="0"/>
                        </a:rPr>
                        <a:t>2.3</a:t>
                      </a: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a:effectLst/>
                          <a:latin typeface="Arial" pitchFamily="34" charset="0"/>
                          <a:ea typeface="Times New Roman"/>
                          <a:cs typeface="Arial" pitchFamily="34" charset="0"/>
                        </a:rPr>
                        <a:t>2.7</a:t>
                      </a: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a:effectLst/>
                          <a:latin typeface="Arial" pitchFamily="34" charset="0"/>
                          <a:ea typeface="Times New Roman"/>
                          <a:cs typeface="Arial" pitchFamily="34" charset="0"/>
                        </a:rPr>
                        <a:t>3.1</a:t>
                      </a: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159" name="AutoShape 1"/>
          <p:cNvSpPr>
            <a:spLocks noChangeArrowheads="1"/>
          </p:cNvSpPr>
          <p:nvPr/>
        </p:nvSpPr>
        <p:spPr bwMode="auto">
          <a:xfrm>
            <a:off x="1025524" y="5843441"/>
            <a:ext cx="7129463" cy="287337"/>
          </a:xfrm>
          <a:prstGeom prst="roundRect">
            <a:avLst>
              <a:gd name="adj" fmla="val 16667"/>
            </a:avLst>
          </a:prstGeom>
          <a:noFill/>
          <a:ln w="444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endParaRPr lang="en-IE" altLang="en-US" b="1">
              <a:solidFill>
                <a:srgbClr val="FFFFFF"/>
              </a:solidFill>
            </a:endParaRPr>
          </a:p>
        </p:txBody>
      </p:sp>
      <p:sp>
        <p:nvSpPr>
          <p:cNvPr id="2" name="Rectangle 1"/>
          <p:cNvSpPr>
            <a:spLocks noChangeArrowheads="1"/>
          </p:cNvSpPr>
          <p:nvPr/>
        </p:nvSpPr>
        <p:spPr bwMode="auto">
          <a:xfrm>
            <a:off x="182563" y="4149725"/>
            <a:ext cx="827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buFontTx/>
              <a:buChar char="•"/>
              <a:defRPr/>
            </a:pPr>
            <a:r>
              <a:rPr lang="en-GB" altLang="en-US" dirty="0">
                <a:solidFill>
                  <a:prstClr val="black"/>
                </a:solidFill>
                <a:ea typeface="Times New Roman" pitchFamily="18" charset="0"/>
                <a:cs typeface="Arial" charset="0"/>
              </a:rPr>
              <a:t> </a:t>
            </a:r>
            <a:r>
              <a:rPr lang="en-GB" altLang="en-US" sz="1600" dirty="0">
                <a:solidFill>
                  <a:srgbClr val="4F81BD">
                    <a:lumMod val="50000"/>
                  </a:srgbClr>
                </a:solidFill>
                <a:ea typeface="Times New Roman" pitchFamily="18" charset="0"/>
                <a:cs typeface="Arial" charset="0"/>
              </a:rPr>
              <a:t>Optimale Besatzdichte für Milchviehbetriebe im Jahr 2015</a:t>
            </a:r>
            <a:endParaRPr lang="en-IE" altLang="en-US" dirty="0">
              <a:solidFill>
                <a:srgbClr val="4F81BD">
                  <a:lumMod val="50000"/>
                </a:srgbClr>
              </a:solidFill>
              <a:ea typeface="Times New Roman" pitchFamily="18" charset="0"/>
              <a:cs typeface="Arial" charset="0"/>
            </a:endParaRPr>
          </a:p>
        </p:txBody>
      </p:sp>
      <p:sp>
        <p:nvSpPr>
          <p:cNvPr id="7170" name="Text Box 4"/>
          <p:cNvSpPr txBox="1">
            <a:spLocks noChangeArrowheads="1"/>
          </p:cNvSpPr>
          <p:nvPr/>
        </p:nvSpPr>
        <p:spPr bwMode="auto">
          <a:xfrm>
            <a:off x="89693" y="475527"/>
            <a:ext cx="8964613" cy="630942"/>
          </a:xfrm>
          <a:prstGeom prst="rect">
            <a:avLst/>
          </a:prstGeom>
          <a:solidFill>
            <a:schemeClr val="bg1"/>
          </a:solidFill>
          <a:ln>
            <a:noFill/>
          </a:ln>
          <a:effectLst/>
        </p:spPr>
        <p:txBody>
          <a:bodyPr>
            <a:spAutoFit/>
          </a:bodyPr>
          <a:lstStyle>
            <a:lvl1pPr marL="261938" indent="-261938"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spcBef>
                <a:spcPct val="50000"/>
              </a:spcBef>
              <a:buFont typeface="Arial" panose="020B0604020202020204" pitchFamily="34" charset="0"/>
              <a:buChar char="•"/>
              <a:defRPr/>
            </a:pPr>
            <a:r>
              <a:rPr lang="en-IE" altLang="en-US" sz="1400" dirty="0">
                <a:solidFill>
                  <a:srgbClr val="000066"/>
                </a:solidFill>
              </a:rPr>
              <a:t>Die Rentabilität der irischen Milchwirtschaft ist eng mit der Grasnutzung </a:t>
            </a:r>
            <a:r>
              <a:rPr lang="en-IE" altLang="en-US" sz="1400" dirty="0" err="1">
                <a:solidFill>
                  <a:srgbClr val="000066"/>
                </a:solidFill>
              </a:rPr>
              <a:t>verbunden</a:t>
            </a:r>
            <a:r>
              <a:rPr lang="en-IE" altLang="en-US" sz="1400" dirty="0">
                <a:solidFill>
                  <a:srgbClr val="000066"/>
                </a:solidFill>
              </a:rPr>
              <a:t> </a:t>
            </a:r>
            <a:r>
              <a:rPr lang="en-IE" altLang="en-US" sz="1400" dirty="0" smtClean="0">
                <a:solidFill>
                  <a:srgbClr val="000066"/>
                </a:solidFill>
              </a:rPr>
              <a:t>(</a:t>
            </a:r>
            <a:r>
              <a:rPr lang="en-IE" altLang="en-US" sz="1400" dirty="0" err="1" smtClean="0">
                <a:solidFill>
                  <a:srgbClr val="000066"/>
                </a:solidFill>
              </a:rPr>
              <a:t>Ertrag</a:t>
            </a:r>
            <a:r>
              <a:rPr lang="en-IE" altLang="en-US" sz="1400" dirty="0" smtClean="0">
                <a:solidFill>
                  <a:srgbClr val="000066"/>
                </a:solidFill>
              </a:rPr>
              <a:t>, t TM/ha</a:t>
            </a:r>
            <a:r>
              <a:rPr lang="en-IE" altLang="en-US" sz="1400" dirty="0">
                <a:solidFill>
                  <a:srgbClr val="000066"/>
                </a:solidFill>
              </a:rPr>
              <a:t>).</a:t>
            </a:r>
          </a:p>
          <a:p>
            <a:pPr marL="285750" indent="-285750" eaLnBrk="1" hangingPunct="1">
              <a:spcBef>
                <a:spcPct val="50000"/>
              </a:spcBef>
              <a:buFont typeface="Arial" panose="020B0604020202020204" pitchFamily="34" charset="0"/>
              <a:buChar char="•"/>
              <a:defRPr/>
            </a:pPr>
            <a:r>
              <a:rPr lang="en-IE" altLang="en-US" sz="1400" dirty="0">
                <a:solidFill>
                  <a:srgbClr val="000066"/>
                </a:solidFill>
              </a:rPr>
              <a:t>Erhöhung der SR nur dann profitabel, wenn die </a:t>
            </a:r>
            <a:r>
              <a:rPr lang="en-IE" altLang="en-US" sz="1400" dirty="0" err="1">
                <a:solidFill>
                  <a:srgbClr val="000066"/>
                </a:solidFill>
              </a:rPr>
              <a:t>Grasnutzung</a:t>
            </a:r>
            <a:r>
              <a:rPr lang="en-IE" altLang="en-US" sz="1400" dirty="0">
                <a:solidFill>
                  <a:srgbClr val="000066"/>
                </a:solidFill>
              </a:rPr>
              <a:t> </a:t>
            </a:r>
            <a:r>
              <a:rPr lang="en-IE" altLang="en-US" sz="1400" dirty="0" smtClean="0">
                <a:solidFill>
                  <a:srgbClr val="000066"/>
                </a:solidFill>
              </a:rPr>
              <a:t>(</a:t>
            </a:r>
            <a:r>
              <a:rPr lang="en-IE" altLang="en-US" sz="1400" dirty="0" err="1" smtClean="0">
                <a:solidFill>
                  <a:srgbClr val="000066"/>
                </a:solidFill>
              </a:rPr>
              <a:t>Ertrag</a:t>
            </a:r>
            <a:r>
              <a:rPr lang="en-IE" altLang="en-US" sz="1400" dirty="0" smtClean="0">
                <a:solidFill>
                  <a:srgbClr val="000066"/>
                </a:solidFill>
              </a:rPr>
              <a:t>, t TM/ha</a:t>
            </a:r>
            <a:r>
              <a:rPr lang="en-IE" altLang="en-US" sz="1400" dirty="0">
                <a:solidFill>
                  <a:srgbClr val="000066"/>
                </a:solidFill>
              </a:rPr>
              <a:t>) steigt. </a:t>
            </a:r>
          </a:p>
        </p:txBody>
      </p:sp>
      <p:graphicFrame>
        <p:nvGraphicFramePr>
          <p:cNvPr id="7174" name="Object 5"/>
          <p:cNvGraphicFramePr>
            <a:graphicFrameLocks noChangeAspect="1"/>
          </p:cNvGraphicFramePr>
          <p:nvPr>
            <p:extLst>
              <p:ext uri="{D42A27DB-BD31-4B8C-83A1-F6EECF244321}">
                <p14:modId xmlns:p14="http://schemas.microsoft.com/office/powerpoint/2010/main" val="3075424604"/>
              </p:ext>
            </p:extLst>
          </p:nvPr>
        </p:nvGraphicFramePr>
        <p:xfrm>
          <a:off x="1264444" y="1277075"/>
          <a:ext cx="5834062" cy="2943225"/>
        </p:xfrm>
        <a:graphic>
          <a:graphicData uri="http://schemas.openxmlformats.org/presentationml/2006/ole">
            <mc:AlternateContent xmlns:mc="http://schemas.openxmlformats.org/markup-compatibility/2006">
              <mc:Choice xmlns:v="urn:schemas-microsoft-com:vml" Requires="v">
                <p:oleObj spid="_x0000_s4121" name="Chart" r:id="rId4" imgW="5305425" imgH="2724150" progId="MSGraph.Chart.8">
                  <p:embed/>
                </p:oleObj>
              </mc:Choice>
              <mc:Fallback>
                <p:oleObj name="Chart" r:id="rId4" imgW="5305425" imgH="2724150" progId="MSGraph.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444" y="1277075"/>
                        <a:ext cx="5834062"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323534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idx="4294967295"/>
          </p:nvPr>
        </p:nvSpPr>
        <p:spPr>
          <a:xfrm>
            <a:off x="0" y="180975"/>
            <a:ext cx="8686800" cy="409575"/>
          </a:xfrm>
          <a:prstGeom prst="rect">
            <a:avLst/>
          </a:prstGeom>
        </p:spPr>
        <p:txBody>
          <a:bodyPr/>
          <a:lstStyle/>
          <a:p>
            <a:pPr eaLnBrk="1" hangingPunct="1"/>
            <a:r>
              <a:rPr lang="en-IE" sz="2400" b="1" dirty="0">
                <a:solidFill>
                  <a:schemeClr val="tx1"/>
                </a:solidFill>
              </a:rPr>
              <a:t>Emissionen pro kg Milch aus verschiedenen EU-Ländern</a:t>
            </a:r>
            <a:endParaRPr lang="en-GB" sz="2400" b="1" dirty="0">
              <a:solidFill>
                <a:schemeClr val="tx1"/>
              </a:solidFill>
            </a:endParaRPr>
          </a:p>
        </p:txBody>
      </p:sp>
      <p:pic>
        <p:nvPicPr>
          <p:cNvPr id="860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1613" y="981075"/>
            <a:ext cx="894238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56" name="Oval 4"/>
          <p:cNvSpPr>
            <a:spLocks noChangeArrowheads="1"/>
          </p:cNvSpPr>
          <p:nvPr/>
        </p:nvSpPr>
        <p:spPr bwMode="auto">
          <a:xfrm>
            <a:off x="2627313" y="2781300"/>
            <a:ext cx="215900" cy="17287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IE" sz="2400">
              <a:solidFill>
                <a:srgbClr val="000000"/>
              </a:solidFill>
            </a:endParaRPr>
          </a:p>
        </p:txBody>
      </p:sp>
      <p:sp>
        <p:nvSpPr>
          <p:cNvPr id="202758" name="Rectangle 6"/>
          <p:cNvSpPr>
            <a:spLocks noChangeArrowheads="1"/>
          </p:cNvSpPr>
          <p:nvPr/>
        </p:nvSpPr>
        <p:spPr bwMode="auto">
          <a:xfrm>
            <a:off x="53831" y="5372100"/>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IE" sz="1400" dirty="0">
                <a:solidFill>
                  <a:srgbClr val="000000"/>
                </a:solidFill>
              </a:rPr>
              <a:t>Quelle: Bewertung des Beitrags des Tiersektors zu den Treibhausgasemissionen der EU (GGELS) </a:t>
            </a:r>
            <a:r>
              <a:rPr lang="en-IE" sz="1400" b="1" dirty="0">
                <a:solidFill>
                  <a:srgbClr val="000000"/>
                </a:solidFill>
              </a:rPr>
              <a:t>EG, Gemeinsame Forschungsstelle, 2010. </a:t>
            </a:r>
            <a:endParaRPr lang="en-IE" sz="1400" b="1" dirty="0">
              <a:solidFill>
                <a:srgbClr val="000066"/>
              </a:solidFill>
            </a:endParaRPr>
          </a:p>
        </p:txBody>
      </p:sp>
      <p:sp>
        <p:nvSpPr>
          <p:cNvPr id="86022" name="Text Box 7"/>
          <p:cNvSpPr txBox="1">
            <a:spLocks noChangeArrowheads="1"/>
          </p:cNvSpPr>
          <p:nvPr/>
        </p:nvSpPr>
        <p:spPr bwMode="auto">
          <a:xfrm>
            <a:off x="1333500" y="1341438"/>
            <a:ext cx="215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algn="ctr">
              <a:spcBef>
                <a:spcPct val="50000"/>
              </a:spcBef>
              <a:defRPr/>
            </a:pPr>
            <a:r>
              <a:rPr lang="en-GB" sz="2400" b="1">
                <a:solidFill>
                  <a:srgbClr val="000000"/>
                </a:solidFill>
              </a:rPr>
              <a:t>LCA-Methode</a:t>
            </a:r>
          </a:p>
        </p:txBody>
      </p:sp>
    </p:spTree>
    <p:extLst>
      <p:ext uri="{BB962C8B-B14F-4D97-AF65-F5344CB8AC3E}">
        <p14:creationId xmlns:p14="http://schemas.microsoft.com/office/powerpoint/2010/main" val="1029069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par>
                                <p:cTn id="7" presetID="3" presetClass="exit" presetSubtype="10" fill="hold" grpId="0" nodeType="withEffect">
                                  <p:stCondLst>
                                    <p:cond delay="0"/>
                                  </p:stCondLst>
                                  <p:childTnLst>
                                    <p:animEffect transition="out" filter="blinds(horizontal)">
                                      <p:cBhvr>
                                        <p:cTn id="8" dur="500"/>
                                        <p:tgtEl>
                                          <p:spTgt spid="202758"/>
                                        </p:tgtEl>
                                      </p:cBhvr>
                                    </p:animEffect>
                                    <p:set>
                                      <p:cBhvr>
                                        <p:cTn id="9" dur="1" fill="hold">
                                          <p:stCondLst>
                                            <p:cond delay="499"/>
                                          </p:stCondLst>
                                        </p:cTn>
                                        <p:tgtEl>
                                          <p:spTgt spid="2027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animBg="1"/>
      <p:bldP spid="20275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bwMode="auto">
          <a:xfrm>
            <a:off x="0" y="1141413"/>
            <a:ext cx="7896225" cy="512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204788"/>
            <a:ext cx="8915400" cy="936625"/>
          </a:xfrm>
          <a:prstGeom prst="rect">
            <a:avLst/>
          </a:prstGeom>
        </p:spPr>
        <p:txBody>
          <a:bodyPr/>
          <a:lstStyle/>
          <a:p>
            <a:pPr algn="l"/>
            <a:r>
              <a:rPr lang="en-IE" sz="2400" dirty="0" err="1">
                <a:solidFill>
                  <a:schemeClr val="tx1"/>
                </a:solidFill>
              </a:rPr>
              <a:t>Weidebasis</a:t>
            </a:r>
            <a:r>
              <a:rPr lang="en-IE" sz="2400" dirty="0">
                <a:solidFill>
                  <a:schemeClr val="tx1"/>
                </a:solidFill>
              </a:rPr>
              <a:t> Irland </a:t>
            </a:r>
            <a:r>
              <a:rPr lang="en-IE" sz="2400" dirty="0" err="1">
                <a:solidFill>
                  <a:schemeClr val="tx1"/>
                </a:solidFill>
              </a:rPr>
              <a:t>Milchviehbetriebe</a:t>
            </a:r>
            <a:r>
              <a:rPr lang="en-IE" sz="2400" dirty="0">
                <a:solidFill>
                  <a:schemeClr val="tx1"/>
                </a:solidFill>
              </a:rPr>
              <a:t> </a:t>
            </a:r>
            <a:br>
              <a:rPr lang="en-IE" sz="2400" dirty="0">
                <a:solidFill>
                  <a:schemeClr val="tx1"/>
                </a:solidFill>
              </a:rPr>
            </a:br>
            <a:r>
              <a:rPr lang="en-IE" sz="2400" dirty="0" smtClean="0">
                <a:solidFill>
                  <a:schemeClr val="tx1"/>
                </a:solidFill>
              </a:rPr>
              <a:t>TM-</a:t>
            </a:r>
            <a:r>
              <a:rPr lang="en-IE" sz="2400" dirty="0" err="1" smtClean="0">
                <a:solidFill>
                  <a:schemeClr val="tx1"/>
                </a:solidFill>
              </a:rPr>
              <a:t>Produktion</a:t>
            </a:r>
            <a:r>
              <a:rPr lang="en-IE" sz="2400" dirty="0" smtClean="0">
                <a:solidFill>
                  <a:schemeClr val="tx1"/>
                </a:solidFill>
              </a:rPr>
              <a:t> (kg/ha)</a:t>
            </a:r>
            <a:endParaRPr lang="en-IE" sz="2400" dirty="0">
              <a:solidFill>
                <a:schemeClr val="tx1"/>
              </a:solidFill>
            </a:endParaRPr>
          </a:p>
        </p:txBody>
      </p:sp>
    </p:spTree>
    <p:extLst>
      <p:ext uri="{BB962C8B-B14F-4D97-AF65-F5344CB8AC3E}">
        <p14:creationId xmlns:p14="http://schemas.microsoft.com/office/powerpoint/2010/main" val="128155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4" name="Object 6"/>
          <p:cNvGraphicFramePr>
            <a:graphicFrameLocks noGrp="1"/>
          </p:cNvGraphicFramePr>
          <p:nvPr/>
        </p:nvGraphicFramePr>
        <p:xfrm>
          <a:off x="286326" y="1268760"/>
          <a:ext cx="8743373" cy="4688695"/>
        </p:xfrm>
        <a:graphic>
          <a:graphicData uri="http://schemas.openxmlformats.org/presentationml/2006/ole">
            <mc:AlternateContent xmlns:mc="http://schemas.openxmlformats.org/markup-compatibility/2006">
              <mc:Choice xmlns:v="urn:schemas-microsoft-com:vml" Requires="v">
                <p:oleObj spid="_x0000_s5145" name="Worksheet" r:id="rId3" imgW="8096256" imgH="4276751" progId="Excel.Sheet.8">
                  <p:embed/>
                </p:oleObj>
              </mc:Choice>
              <mc:Fallback>
                <p:oleObj name="Worksheet" r:id="rId3" imgW="8096256" imgH="4276751" progId="Excel.Shee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26" y="1268760"/>
                        <a:ext cx="8743373" cy="4688695"/>
                      </a:xfrm>
                      <a:prstGeom prst="rect">
                        <a:avLst/>
                      </a:prstGeom>
                      <a:noFill/>
                      <a:ln w="12700">
                        <a:solidFill>
                          <a:schemeClr val="accent3"/>
                        </a:solidFill>
                      </a:ln>
                    </p:spPr>
                  </p:pic>
                </p:oleObj>
              </mc:Fallback>
            </mc:AlternateContent>
          </a:graphicData>
        </a:graphic>
      </p:graphicFrame>
      <p:sp>
        <p:nvSpPr>
          <p:cNvPr id="2" name="Rechthoek 1"/>
          <p:cNvSpPr/>
          <p:nvPr/>
        </p:nvSpPr>
        <p:spPr>
          <a:xfrm>
            <a:off x="173055" y="288289"/>
            <a:ext cx="4991623" cy="461665"/>
          </a:xfrm>
          <a:prstGeom prst="rect">
            <a:avLst/>
          </a:prstGeom>
        </p:spPr>
        <p:txBody>
          <a:bodyPr wrap="none">
            <a:spAutoFit/>
          </a:bodyPr>
          <a:lstStyle/>
          <a:p>
            <a:pPr defTabSz="457200">
              <a:defRPr/>
            </a:pPr>
            <a:r>
              <a:rPr lang="en-IE" altLang="en-US" sz="2400" b="1" dirty="0" err="1">
                <a:solidFill>
                  <a:prstClr val="black"/>
                </a:solidFill>
              </a:rPr>
              <a:t>Grünland</a:t>
            </a:r>
            <a:r>
              <a:rPr lang="en-IE" altLang="en-US" sz="2400" b="1" dirty="0">
                <a:solidFill>
                  <a:prstClr val="black"/>
                </a:solidFill>
              </a:rPr>
              <a:t> TM Produktion - Rindfleisch</a:t>
            </a:r>
          </a:p>
        </p:txBody>
      </p:sp>
    </p:spTree>
    <p:extLst>
      <p:ext uri="{BB962C8B-B14F-4D97-AF65-F5344CB8AC3E}">
        <p14:creationId xmlns:p14="http://schemas.microsoft.com/office/powerpoint/2010/main" val="146141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8" name="Object 6"/>
          <p:cNvGraphicFramePr>
            <a:graphicFrameLocks noGrp="1"/>
          </p:cNvGraphicFramePr>
          <p:nvPr/>
        </p:nvGraphicFramePr>
        <p:xfrm>
          <a:off x="166254" y="1027907"/>
          <a:ext cx="8863445" cy="4652457"/>
        </p:xfrm>
        <a:graphic>
          <a:graphicData uri="http://schemas.openxmlformats.org/presentationml/2006/ole">
            <mc:AlternateContent xmlns:mc="http://schemas.openxmlformats.org/markup-compatibility/2006">
              <mc:Choice xmlns:v="urn:schemas-microsoft-com:vml" Requires="v">
                <p:oleObj spid="_x0000_s6169" name="Worksheet" r:id="rId3" imgW="8096256" imgH="4276751" progId="Excel.Sheet.8">
                  <p:embed/>
                </p:oleObj>
              </mc:Choice>
              <mc:Fallback>
                <p:oleObj name="Worksheet" r:id="rId3" imgW="8096256" imgH="4276751" progId="Excel.Shee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 y="1027907"/>
                        <a:ext cx="8863445" cy="4652457"/>
                      </a:xfrm>
                      <a:prstGeom prst="rect">
                        <a:avLst/>
                      </a:prstGeom>
                      <a:noFill/>
                      <a:ln>
                        <a:solidFill>
                          <a:schemeClr val="accent3"/>
                        </a:solidFill>
                      </a:ln>
                    </p:spPr>
                  </p:pic>
                </p:oleObj>
              </mc:Fallback>
            </mc:AlternateContent>
          </a:graphicData>
        </a:graphic>
      </p:graphicFrame>
      <p:sp>
        <p:nvSpPr>
          <p:cNvPr id="2" name="Rechthoek 1"/>
          <p:cNvSpPr/>
          <p:nvPr/>
        </p:nvSpPr>
        <p:spPr>
          <a:xfrm>
            <a:off x="166254" y="456739"/>
            <a:ext cx="4429931" cy="461665"/>
          </a:xfrm>
          <a:prstGeom prst="rect">
            <a:avLst/>
          </a:prstGeom>
        </p:spPr>
        <p:txBody>
          <a:bodyPr wrap="none">
            <a:spAutoFit/>
          </a:bodyPr>
          <a:lstStyle/>
          <a:p>
            <a:pPr defTabSz="457200">
              <a:defRPr/>
            </a:pPr>
            <a:r>
              <a:rPr lang="en-IE" altLang="en-US" sz="2400" b="1" dirty="0" err="1">
                <a:solidFill>
                  <a:prstClr val="black"/>
                </a:solidFill>
              </a:rPr>
              <a:t>Grünland</a:t>
            </a:r>
            <a:r>
              <a:rPr lang="en-IE" altLang="en-US" sz="2400" b="1" dirty="0">
                <a:solidFill>
                  <a:prstClr val="black"/>
                </a:solidFill>
              </a:rPr>
              <a:t> </a:t>
            </a:r>
            <a:r>
              <a:rPr lang="en-IE" altLang="en-US" sz="2400" b="1" dirty="0" smtClean="0">
                <a:solidFill>
                  <a:prstClr val="black"/>
                </a:solidFill>
              </a:rPr>
              <a:t>TM-</a:t>
            </a:r>
            <a:r>
              <a:rPr lang="en-IE" altLang="en-US" sz="2400" b="1" dirty="0" err="1" smtClean="0">
                <a:solidFill>
                  <a:prstClr val="black"/>
                </a:solidFill>
              </a:rPr>
              <a:t>Produktion</a:t>
            </a:r>
            <a:r>
              <a:rPr lang="en-IE" altLang="en-US" sz="2400" b="1" dirty="0" smtClean="0">
                <a:solidFill>
                  <a:prstClr val="black"/>
                </a:solidFill>
              </a:rPr>
              <a:t> </a:t>
            </a:r>
            <a:r>
              <a:rPr lang="en-IE" altLang="en-US" sz="2400" b="1" dirty="0">
                <a:solidFill>
                  <a:prstClr val="black"/>
                </a:solidFill>
              </a:rPr>
              <a:t>- Schafe</a:t>
            </a:r>
          </a:p>
        </p:txBody>
      </p:sp>
    </p:spTree>
    <p:extLst>
      <p:ext uri="{BB962C8B-B14F-4D97-AF65-F5344CB8AC3E}">
        <p14:creationId xmlns:p14="http://schemas.microsoft.com/office/powerpoint/2010/main" val="4092814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773" y="1409656"/>
            <a:ext cx="5177814" cy="48357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653" name="TextBox 3"/>
          <p:cNvSpPr txBox="1">
            <a:spLocks noChangeArrowheads="1"/>
          </p:cNvSpPr>
          <p:nvPr/>
        </p:nvSpPr>
        <p:spPr bwMode="auto">
          <a:xfrm>
            <a:off x="332509" y="317768"/>
            <a:ext cx="88114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a:defRPr/>
            </a:pPr>
            <a:r>
              <a:rPr lang="en-IE" altLang="en-US" sz="2000" dirty="0" err="1" smtClean="0">
                <a:solidFill>
                  <a:prstClr val="black"/>
                </a:solidFill>
              </a:rPr>
              <a:t>Produktion</a:t>
            </a:r>
            <a:r>
              <a:rPr lang="en-IE" altLang="en-US" sz="2000" dirty="0" smtClean="0">
                <a:solidFill>
                  <a:prstClr val="black"/>
                </a:solidFill>
              </a:rPr>
              <a:t> </a:t>
            </a:r>
            <a:r>
              <a:rPr lang="en-IE" altLang="en-US" sz="2000" dirty="0">
                <a:solidFill>
                  <a:prstClr val="black"/>
                </a:solidFill>
              </a:rPr>
              <a:t>2016 auf </a:t>
            </a:r>
            <a:r>
              <a:rPr lang="en-IE" altLang="en-US" sz="2000" dirty="0" err="1" smtClean="0">
                <a:solidFill>
                  <a:prstClr val="black"/>
                </a:solidFill>
              </a:rPr>
              <a:t>Milchviehbetrieben</a:t>
            </a:r>
            <a:r>
              <a:rPr lang="en-IE" altLang="en-US" sz="2000" dirty="0" smtClean="0">
                <a:solidFill>
                  <a:prstClr val="black"/>
                </a:solidFill>
              </a:rPr>
              <a:t>. </a:t>
            </a:r>
            <a:r>
              <a:rPr lang="en-IE" altLang="en-US" sz="2000" dirty="0" err="1" smtClean="0">
                <a:solidFill>
                  <a:prstClr val="black"/>
                </a:solidFill>
              </a:rPr>
              <a:t>Durchschnittliche</a:t>
            </a:r>
            <a:r>
              <a:rPr lang="en-IE" altLang="en-US" sz="2000" dirty="0" smtClean="0">
                <a:solidFill>
                  <a:prstClr val="black"/>
                </a:solidFill>
              </a:rPr>
              <a:t> </a:t>
            </a:r>
            <a:r>
              <a:rPr lang="en-IE" altLang="en-US" sz="2000" dirty="0">
                <a:solidFill>
                  <a:prstClr val="black"/>
                </a:solidFill>
              </a:rPr>
              <a:t>TM-</a:t>
            </a:r>
            <a:r>
              <a:rPr lang="en-IE" altLang="en-US" sz="2000" dirty="0" err="1">
                <a:solidFill>
                  <a:prstClr val="black"/>
                </a:solidFill>
              </a:rPr>
              <a:t>Produktion</a:t>
            </a:r>
            <a:r>
              <a:rPr lang="en-IE" altLang="en-US" sz="2000" dirty="0">
                <a:solidFill>
                  <a:prstClr val="black"/>
                </a:solidFill>
              </a:rPr>
              <a:t> 13,9 t TM/ha</a:t>
            </a:r>
          </a:p>
        </p:txBody>
      </p:sp>
      <p:pic>
        <p:nvPicPr>
          <p:cNvPr id="3481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44145" y="5179747"/>
            <a:ext cx="2299855" cy="823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984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1981" y="1377922"/>
            <a:ext cx="5184775" cy="4308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8677" name="TextBox 3"/>
          <p:cNvSpPr txBox="1">
            <a:spLocks noChangeArrowheads="1"/>
          </p:cNvSpPr>
          <p:nvPr/>
        </p:nvSpPr>
        <p:spPr bwMode="auto">
          <a:xfrm>
            <a:off x="261938" y="285201"/>
            <a:ext cx="88820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a:defRPr/>
            </a:pPr>
            <a:r>
              <a:rPr lang="en-IE" altLang="en-US" sz="2000" dirty="0">
                <a:solidFill>
                  <a:prstClr val="black"/>
                </a:solidFill>
              </a:rPr>
              <a:t>TM-</a:t>
            </a:r>
            <a:r>
              <a:rPr lang="en-IE" altLang="en-US" sz="2000" dirty="0" err="1">
                <a:solidFill>
                  <a:prstClr val="black"/>
                </a:solidFill>
              </a:rPr>
              <a:t>Produktion</a:t>
            </a:r>
            <a:r>
              <a:rPr lang="en-IE" altLang="en-US" sz="2000" dirty="0">
                <a:solidFill>
                  <a:prstClr val="black"/>
                </a:solidFill>
              </a:rPr>
              <a:t> 2016 auf </a:t>
            </a:r>
            <a:r>
              <a:rPr lang="en-IE" altLang="en-US" sz="2000" dirty="0" err="1" smtClean="0">
                <a:solidFill>
                  <a:prstClr val="black"/>
                </a:solidFill>
              </a:rPr>
              <a:t>Mastbetrieben</a:t>
            </a:r>
            <a:r>
              <a:rPr lang="en-IE" altLang="en-US" sz="2000" dirty="0">
                <a:solidFill>
                  <a:prstClr val="black"/>
                </a:solidFill>
              </a:rPr>
              <a:t> </a:t>
            </a:r>
            <a:r>
              <a:rPr lang="en-IE" altLang="en-US" sz="2000" dirty="0" err="1" smtClean="0">
                <a:solidFill>
                  <a:prstClr val="black"/>
                </a:solidFill>
              </a:rPr>
              <a:t>Durchschnittliche</a:t>
            </a:r>
            <a:r>
              <a:rPr lang="en-IE" altLang="en-US" sz="2000" dirty="0" smtClean="0">
                <a:solidFill>
                  <a:prstClr val="black"/>
                </a:solidFill>
              </a:rPr>
              <a:t> </a:t>
            </a:r>
            <a:r>
              <a:rPr lang="en-IE" altLang="en-US" sz="2000" dirty="0">
                <a:solidFill>
                  <a:prstClr val="black"/>
                </a:solidFill>
              </a:rPr>
              <a:t>TM-</a:t>
            </a:r>
            <a:r>
              <a:rPr lang="en-IE" altLang="en-US" sz="2000" dirty="0" err="1">
                <a:solidFill>
                  <a:prstClr val="black"/>
                </a:solidFill>
              </a:rPr>
              <a:t>Produktion</a:t>
            </a:r>
            <a:r>
              <a:rPr lang="en-IE" altLang="en-US" sz="2000" dirty="0">
                <a:solidFill>
                  <a:prstClr val="black"/>
                </a:solidFill>
              </a:rPr>
              <a:t> 12,2 t TM/ha</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1812" y="5872741"/>
            <a:ext cx="8047097" cy="82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260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michael.odonovan\AppData\Local\Microsoft\Windows\Temporary Internet Files\Content.Outlook\URATYSO0\PBI_Head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150" y="5705253"/>
            <a:ext cx="7484974" cy="115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1476375" y="1844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a:defRPr/>
            </a:pPr>
            <a:endParaRPr lang="en-IE" altLang="en-US">
              <a:solidFill>
                <a:srgbClr val="FFFFFF"/>
              </a:solidFill>
            </a:endParaRPr>
          </a:p>
        </p:txBody>
      </p:sp>
      <p:sp>
        <p:nvSpPr>
          <p:cNvPr id="29700" name="TextBox 4"/>
          <p:cNvSpPr txBox="1">
            <a:spLocks noChangeArrowheads="1"/>
          </p:cNvSpPr>
          <p:nvPr/>
        </p:nvSpPr>
        <p:spPr bwMode="auto">
          <a:xfrm>
            <a:off x="1258888" y="1844675"/>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a:defRPr/>
            </a:pPr>
            <a:endParaRPr lang="en-IE" altLang="en-US">
              <a:solidFill>
                <a:srgbClr val="FFFFFF"/>
              </a:solidFill>
            </a:endParaRPr>
          </a:p>
        </p:txBody>
      </p:sp>
      <p:sp>
        <p:nvSpPr>
          <p:cNvPr id="29701" name="TextBox 5"/>
          <p:cNvSpPr txBox="1">
            <a:spLocks noChangeArrowheads="1"/>
          </p:cNvSpPr>
          <p:nvPr/>
        </p:nvSpPr>
        <p:spPr bwMode="auto">
          <a:xfrm>
            <a:off x="1908175" y="1844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a:defRPr/>
            </a:pPr>
            <a:endParaRPr lang="en-IE" altLang="en-US">
              <a:solidFill>
                <a:srgbClr val="FFFFFF"/>
              </a:solidFill>
            </a:endParaRPr>
          </a:p>
        </p:txBody>
      </p:sp>
      <p:graphicFrame>
        <p:nvGraphicFramePr>
          <p:cNvPr id="29702" name="Object 1"/>
          <p:cNvGraphicFramePr>
            <a:graphicFrameLocks noGrp="1"/>
          </p:cNvGraphicFramePr>
          <p:nvPr/>
        </p:nvGraphicFramePr>
        <p:xfrm>
          <a:off x="311085" y="1264362"/>
          <a:ext cx="7993039" cy="4440891"/>
        </p:xfrm>
        <a:graphic>
          <a:graphicData uri="http://schemas.openxmlformats.org/presentationml/2006/ole">
            <mc:AlternateContent xmlns:mc="http://schemas.openxmlformats.org/markup-compatibility/2006">
              <mc:Choice xmlns:v="urn:schemas-microsoft-com:vml" Requires="v">
                <p:oleObj spid="_x0000_s7193" name="Worksheet" r:id="rId5" imgW="9220174" imgH="4905478" progId="Excel.Sheet.8">
                  <p:embed/>
                </p:oleObj>
              </mc:Choice>
              <mc:Fallback>
                <p:oleObj name="Worksheet" r:id="rId5" imgW="9220174" imgH="4905478" progId="Excel.Shee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085" y="1264362"/>
                        <a:ext cx="7993039" cy="4440891"/>
                      </a:xfrm>
                      <a:prstGeom prst="rect">
                        <a:avLst/>
                      </a:prstGeom>
                      <a:noFill/>
                      <a:ln>
                        <a:noFill/>
                      </a:ln>
                    </p:spPr>
                  </p:pic>
                </p:oleObj>
              </mc:Fallback>
            </mc:AlternateContent>
          </a:graphicData>
        </a:graphic>
      </p:graphicFrame>
      <p:sp>
        <p:nvSpPr>
          <p:cNvPr id="29703" name="TextBox 5"/>
          <p:cNvSpPr txBox="1">
            <a:spLocks noChangeArrowheads="1"/>
          </p:cNvSpPr>
          <p:nvPr/>
        </p:nvSpPr>
        <p:spPr bwMode="auto">
          <a:xfrm>
            <a:off x="193947" y="292101"/>
            <a:ext cx="62345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a:defRPr/>
            </a:pPr>
            <a:r>
              <a:rPr lang="en-IE" altLang="en-US" sz="2000" dirty="0" err="1">
                <a:solidFill>
                  <a:prstClr val="black"/>
                </a:solidFill>
              </a:rPr>
              <a:t>Nationale</a:t>
            </a:r>
            <a:r>
              <a:rPr lang="en-IE" altLang="en-US" sz="2000" dirty="0">
                <a:solidFill>
                  <a:prstClr val="black"/>
                </a:solidFill>
              </a:rPr>
              <a:t> </a:t>
            </a:r>
            <a:r>
              <a:rPr lang="en-IE" altLang="en-US" sz="2000" dirty="0" err="1">
                <a:solidFill>
                  <a:prstClr val="black"/>
                </a:solidFill>
              </a:rPr>
              <a:t>Graswachstumskurve</a:t>
            </a:r>
            <a:endParaRPr lang="en-IE" altLang="en-US" sz="2000" dirty="0">
              <a:solidFill>
                <a:prstClr val="black"/>
              </a:solidFill>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84974" y="181769"/>
            <a:ext cx="16383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469615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41" y="0"/>
            <a:ext cx="5700916" cy="3604264"/>
          </a:xfrm>
          <a:prstGeom prst="rect">
            <a:avLst/>
          </a:prstGeom>
        </p:spPr>
      </p:pic>
      <p:pic>
        <p:nvPicPr>
          <p:cNvPr id="6" name="Bildobjekt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57" y="3809221"/>
            <a:ext cx="4061651" cy="3048777"/>
          </a:xfrm>
          <a:prstGeom prst="rect">
            <a:avLst/>
          </a:prstGeom>
        </p:spPr>
      </p:pic>
      <p:pic>
        <p:nvPicPr>
          <p:cNvPr id="7" name="Bildobjekt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8961" y="3809222"/>
            <a:ext cx="4065039" cy="3048778"/>
          </a:xfrm>
          <a:prstGeom prst="rect">
            <a:avLst/>
          </a:prstGeom>
        </p:spPr>
      </p:pic>
      <p:sp>
        <p:nvSpPr>
          <p:cNvPr id="8" name="textruta 7"/>
          <p:cNvSpPr txBox="1"/>
          <p:nvPr/>
        </p:nvSpPr>
        <p:spPr>
          <a:xfrm>
            <a:off x="3734553" y="3342485"/>
            <a:ext cx="1511558" cy="246221"/>
          </a:xfrm>
          <a:prstGeom prst="rect">
            <a:avLst/>
          </a:prstGeom>
          <a:noFill/>
        </p:spPr>
        <p:txBody>
          <a:bodyPr wrap="square" rtlCol="0">
            <a:spAutoFit/>
          </a:bodyPr>
          <a:lstStyle/>
          <a:p>
            <a:pPr defTabSz="457200">
              <a:defRPr/>
            </a:pPr>
            <a:r>
              <a:rPr lang="sv-SE" sz="1000" dirty="0">
                <a:solidFill>
                  <a:prstClr val="white"/>
                </a:solidFill>
              </a:rPr>
              <a:t>Foto: Timbro.se</a:t>
            </a:r>
          </a:p>
        </p:txBody>
      </p:sp>
      <p:sp>
        <p:nvSpPr>
          <p:cNvPr id="9" name="textruta 8"/>
          <p:cNvSpPr txBox="1"/>
          <p:nvPr/>
        </p:nvSpPr>
        <p:spPr>
          <a:xfrm>
            <a:off x="7632442" y="6598553"/>
            <a:ext cx="1511558" cy="246221"/>
          </a:xfrm>
          <a:prstGeom prst="rect">
            <a:avLst/>
          </a:prstGeom>
          <a:noFill/>
        </p:spPr>
        <p:txBody>
          <a:bodyPr wrap="square" rtlCol="0">
            <a:spAutoFit/>
          </a:bodyPr>
          <a:lstStyle/>
          <a:p>
            <a:pPr defTabSz="457200">
              <a:defRPr/>
            </a:pPr>
            <a:r>
              <a:rPr lang="sv-SE" sz="1000" dirty="0">
                <a:solidFill>
                  <a:prstClr val="white"/>
                </a:solidFill>
              </a:rPr>
              <a:t>Foto: Rolf Spörndly</a:t>
            </a:r>
          </a:p>
        </p:txBody>
      </p:sp>
      <p:sp>
        <p:nvSpPr>
          <p:cNvPr id="10" name="textruta 9"/>
          <p:cNvSpPr txBox="1"/>
          <p:nvPr/>
        </p:nvSpPr>
        <p:spPr>
          <a:xfrm>
            <a:off x="-19097" y="6598552"/>
            <a:ext cx="1511558" cy="246221"/>
          </a:xfrm>
          <a:prstGeom prst="rect">
            <a:avLst/>
          </a:prstGeom>
          <a:noFill/>
        </p:spPr>
        <p:txBody>
          <a:bodyPr wrap="square" rtlCol="0">
            <a:spAutoFit/>
          </a:bodyPr>
          <a:lstStyle/>
          <a:p>
            <a:pPr defTabSz="457200">
              <a:defRPr/>
            </a:pPr>
            <a:r>
              <a:rPr lang="sv-SE" sz="1000" dirty="0">
                <a:solidFill>
                  <a:prstClr val="white"/>
                </a:solidFill>
              </a:rPr>
              <a:t>Foto: Rolf Spörndly</a:t>
            </a:r>
          </a:p>
        </p:txBody>
      </p:sp>
      <p:pic>
        <p:nvPicPr>
          <p:cNvPr id="11" name="Picture 2" descr="C:\Users\rolfs\AppData\Local\Microsoft\Windows\Temporary Internet Files\Content.Outlook\XHTVPAEW\Blandvall 06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08428" y="1123487"/>
            <a:ext cx="3221038" cy="2420938"/>
          </a:xfrm>
          <a:prstGeom prst="rect">
            <a:avLst/>
          </a:prstGeom>
          <a:noFill/>
          <a:ln w="9525" cap="sq">
            <a:solidFill>
              <a:schemeClr val="tx1"/>
            </a:solidFill>
            <a:bevel/>
            <a:headEnd/>
            <a:tailEnd/>
          </a:ln>
          <a:extLst>
            <a:ext uri="{909E8E84-426E-40DD-AFC4-6F175D3DCCD1}">
              <a14:hiddenFill xmlns:a14="http://schemas.microsoft.com/office/drawing/2010/main">
                <a:solidFill>
                  <a:srgbClr val="FFFFFF"/>
                </a:solidFill>
              </a14:hiddenFill>
            </a:ext>
          </a:extLst>
        </p:spPr>
      </p:pic>
      <p:sp>
        <p:nvSpPr>
          <p:cNvPr id="12" name="textruta 11"/>
          <p:cNvSpPr txBox="1"/>
          <p:nvPr/>
        </p:nvSpPr>
        <p:spPr>
          <a:xfrm>
            <a:off x="7362497" y="3289927"/>
            <a:ext cx="1898684" cy="246221"/>
          </a:xfrm>
          <a:prstGeom prst="rect">
            <a:avLst/>
          </a:prstGeom>
          <a:noFill/>
        </p:spPr>
        <p:txBody>
          <a:bodyPr wrap="square" rtlCol="0">
            <a:spAutoFit/>
          </a:bodyPr>
          <a:lstStyle/>
          <a:p>
            <a:pPr defTabSz="457200">
              <a:defRPr/>
            </a:pPr>
            <a:r>
              <a:rPr lang="sv-SE" sz="1000" dirty="0">
                <a:solidFill>
                  <a:prstClr val="white"/>
                </a:solidFill>
              </a:rPr>
              <a:t>Foto: Nilla Nilsdotter-Linde</a:t>
            </a:r>
          </a:p>
        </p:txBody>
      </p:sp>
    </p:spTree>
    <p:extLst>
      <p:ext uri="{BB962C8B-B14F-4D97-AF65-F5344CB8AC3E}">
        <p14:creationId xmlns:p14="http://schemas.microsoft.com/office/powerpoint/2010/main" val="3338922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93963" y="100158"/>
            <a:ext cx="4673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GB" altLang="en-US" sz="2400" b="1" dirty="0" err="1">
                <a:solidFill>
                  <a:prstClr val="black"/>
                </a:solidFill>
                <a:latin typeface="Calibri"/>
                <a:cs typeface="Arial" charset="0"/>
              </a:rPr>
              <a:t>Frühjahrsbetonte</a:t>
            </a:r>
            <a:r>
              <a:rPr lang="en-GB" altLang="en-US" sz="2400" b="1" dirty="0">
                <a:solidFill>
                  <a:prstClr val="black"/>
                </a:solidFill>
                <a:latin typeface="Calibri"/>
                <a:cs typeface="Arial" charset="0"/>
              </a:rPr>
              <a:t> </a:t>
            </a:r>
            <a:r>
              <a:rPr lang="en-GB" altLang="en-US" sz="2400" b="1" dirty="0" err="1">
                <a:solidFill>
                  <a:prstClr val="black"/>
                </a:solidFill>
                <a:latin typeface="Calibri"/>
                <a:cs typeface="Arial" charset="0"/>
              </a:rPr>
              <a:t>Milchproduktion</a:t>
            </a:r>
            <a:endParaRPr lang="en-GB" altLang="en-US" sz="1600" b="1" dirty="0">
              <a:solidFill>
                <a:prstClr val="black"/>
              </a:solidFill>
              <a:latin typeface="Calibri"/>
              <a:cs typeface="Arial" charset="0"/>
            </a:endParaRPr>
          </a:p>
        </p:txBody>
      </p:sp>
      <p:graphicFrame>
        <p:nvGraphicFramePr>
          <p:cNvPr id="8195" name="Object 3"/>
          <p:cNvGraphicFramePr>
            <a:graphicFrameLocks/>
          </p:cNvGraphicFramePr>
          <p:nvPr/>
        </p:nvGraphicFramePr>
        <p:xfrm>
          <a:off x="300181" y="1447800"/>
          <a:ext cx="8520545" cy="5193145"/>
        </p:xfrm>
        <a:graphic>
          <a:graphicData uri="http://schemas.openxmlformats.org/presentationml/2006/ole">
            <mc:AlternateContent xmlns:mc="http://schemas.openxmlformats.org/markup-compatibility/2006">
              <mc:Choice xmlns:v="urn:schemas-microsoft-com:vml" Requires="v">
                <p:oleObj spid="_x0000_s8217" name="Chart" r:id="rId4" imgW="8562975" imgH="5505450" progId="Excel.Chart.8">
                  <p:embed/>
                </p:oleObj>
              </mc:Choice>
              <mc:Fallback>
                <p:oleObj name="Chart" r:id="rId4" imgW="8562975" imgH="5505450"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81" y="1447800"/>
                        <a:ext cx="8520545" cy="5193145"/>
                      </a:xfrm>
                      <a:prstGeom prst="rect">
                        <a:avLst/>
                      </a:prstGeom>
                      <a:noFill/>
                      <a:ln>
                        <a:solidFill>
                          <a:schemeClr val="accent3"/>
                        </a:solidFill>
                      </a:ln>
                    </p:spPr>
                  </p:pic>
                </p:oleObj>
              </mc:Fallback>
            </mc:AlternateContent>
          </a:graphicData>
        </a:graphic>
      </p:graphicFrame>
      <p:sp>
        <p:nvSpPr>
          <p:cNvPr id="8196" name="Line 4"/>
          <p:cNvSpPr>
            <a:spLocks noChangeShapeType="1"/>
          </p:cNvSpPr>
          <p:nvPr/>
        </p:nvSpPr>
        <p:spPr bwMode="auto">
          <a:xfrm>
            <a:off x="533400" y="1371600"/>
            <a:ext cx="7848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pPr>
              <a:defRPr/>
            </a:pPr>
            <a:endParaRPr lang="en-IE">
              <a:solidFill>
                <a:prstClr val="black"/>
              </a:solidFill>
            </a:endParaRPr>
          </a:p>
        </p:txBody>
      </p:sp>
      <p:sp>
        <p:nvSpPr>
          <p:cNvPr id="8197" name="Line 5"/>
          <p:cNvSpPr>
            <a:spLocks noChangeShapeType="1"/>
          </p:cNvSpPr>
          <p:nvPr/>
        </p:nvSpPr>
        <p:spPr bwMode="auto">
          <a:xfrm>
            <a:off x="762000" y="1447800"/>
            <a:ext cx="7620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pPr>
              <a:defRPr/>
            </a:pPr>
            <a:endParaRPr lang="en-IE">
              <a:solidFill>
                <a:prstClr val="black"/>
              </a:solidFill>
            </a:endParaRPr>
          </a:p>
        </p:txBody>
      </p:sp>
      <p:sp>
        <p:nvSpPr>
          <p:cNvPr id="8198" name="Rectangle 7"/>
          <p:cNvSpPr>
            <a:spLocks noChangeArrowheads="1"/>
          </p:cNvSpPr>
          <p:nvPr/>
        </p:nvSpPr>
        <p:spPr bwMode="auto">
          <a:xfrm>
            <a:off x="5943600" y="5715000"/>
            <a:ext cx="28368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IE" altLang="en-US" sz="1400" b="1" i="1" dirty="0">
                <a:solidFill>
                  <a:prstClr val="black"/>
                </a:solidFill>
                <a:latin typeface="Times New Roman" pitchFamily="18" charset="0"/>
                <a:cs typeface="Arial" charset="0"/>
              </a:rPr>
              <a:t>Milch      5.750 kg/Kuh</a:t>
            </a:r>
          </a:p>
          <a:p>
            <a:pPr>
              <a:defRPr/>
            </a:pPr>
            <a:r>
              <a:rPr lang="en-IE" altLang="en-US" sz="1400" b="1" i="1" dirty="0">
                <a:solidFill>
                  <a:prstClr val="black"/>
                </a:solidFill>
                <a:latin typeface="Times New Roman" pitchFamily="18" charset="0"/>
                <a:cs typeface="Arial" charset="0"/>
              </a:rPr>
              <a:t>Fett         4,40% Fett</a:t>
            </a:r>
          </a:p>
          <a:p>
            <a:pPr>
              <a:defRPr/>
            </a:pPr>
            <a:r>
              <a:rPr lang="en-IE" altLang="en-US" sz="1400" b="1" i="1" dirty="0">
                <a:solidFill>
                  <a:prstClr val="black"/>
                </a:solidFill>
                <a:latin typeface="Times New Roman" pitchFamily="18" charset="0"/>
                <a:cs typeface="Arial" charset="0"/>
              </a:rPr>
              <a:t>Eiweiß 3,60%.</a:t>
            </a:r>
          </a:p>
          <a:p>
            <a:pPr>
              <a:defRPr/>
            </a:pPr>
            <a:r>
              <a:rPr lang="en-IE" altLang="en-US" sz="1400" b="1" i="1" dirty="0">
                <a:solidFill>
                  <a:prstClr val="black"/>
                </a:solidFill>
                <a:latin typeface="Times New Roman" pitchFamily="18" charset="0"/>
                <a:cs typeface="Arial" charset="0"/>
              </a:rPr>
              <a:t>Milchtrockenmasse 1.350 kg/ha</a:t>
            </a:r>
          </a:p>
        </p:txBody>
      </p:sp>
    </p:spTree>
    <p:extLst>
      <p:ext uri="{BB962C8B-B14F-4D97-AF65-F5344CB8AC3E}">
        <p14:creationId xmlns:p14="http://schemas.microsoft.com/office/powerpoint/2010/main" val="344608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4"/>
          <p:cNvGraphicFramePr>
            <a:graphicFrameLocks noChangeAspect="1"/>
          </p:cNvGraphicFramePr>
          <p:nvPr>
            <p:extLst>
              <p:ext uri="{D42A27DB-BD31-4B8C-83A1-F6EECF244321}">
                <p14:modId xmlns:p14="http://schemas.microsoft.com/office/powerpoint/2010/main" val="1267893632"/>
              </p:ext>
            </p:extLst>
          </p:nvPr>
        </p:nvGraphicFramePr>
        <p:xfrm>
          <a:off x="0" y="377825"/>
          <a:ext cx="9144000" cy="4641850"/>
        </p:xfrm>
        <a:graphic>
          <a:graphicData uri="http://schemas.openxmlformats.org/presentationml/2006/ole">
            <mc:AlternateContent xmlns:mc="http://schemas.openxmlformats.org/markup-compatibility/2006">
              <mc:Choice xmlns:v="urn:schemas-microsoft-com:vml" Requires="v">
                <p:oleObj spid="_x0000_s9241" name="Chart" r:id="rId3" imgW="9134597" imgH="5152882" progId="MSGraph.Chart.8">
                  <p:embed followColorScheme="full"/>
                </p:oleObj>
              </mc:Choice>
              <mc:Fallback>
                <p:oleObj name="Chart" r:id="rId3" imgW="9134597" imgH="5152882" progId="MSGraph.Chart.8">
                  <p:embed followColorScheme="full"/>
                  <p:pic>
                    <p:nvPicPr>
                      <p:cNvPr id="0" name=""/>
                      <p:cNvPicPr>
                        <a:picLocks noChangeAspect="1" noChangeArrowheads="1"/>
                      </p:cNvPicPr>
                      <p:nvPr/>
                    </p:nvPicPr>
                    <p:blipFill>
                      <a:blip r:embed="rId4"/>
                      <a:srcRect/>
                      <a:stretch>
                        <a:fillRect/>
                      </a:stretch>
                    </p:blipFill>
                    <p:spPr bwMode="auto">
                      <a:xfrm>
                        <a:off x="0" y="377825"/>
                        <a:ext cx="9144000" cy="4641850"/>
                      </a:xfrm>
                      <a:prstGeom prst="rect">
                        <a:avLst/>
                      </a:prstGeom>
                      <a:solidFill>
                        <a:schemeClr val="bg1"/>
                      </a:solidFill>
                      <a:ln>
                        <a:noFill/>
                      </a:ln>
                      <a:effectLst/>
                    </p:spPr>
                  </p:pic>
                </p:oleObj>
              </mc:Fallback>
            </mc:AlternateContent>
          </a:graphicData>
        </a:graphic>
      </p:graphicFrame>
      <p:sp>
        <p:nvSpPr>
          <p:cNvPr id="9220" name="Rectangle 7"/>
          <p:cNvSpPr>
            <a:spLocks noGrp="1" noChangeArrowheads="1"/>
          </p:cNvSpPr>
          <p:nvPr>
            <p:ph type="title"/>
          </p:nvPr>
        </p:nvSpPr>
        <p:spPr>
          <a:xfrm>
            <a:off x="0" y="0"/>
            <a:ext cx="9144000" cy="549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IE" altLang="en-US" sz="2000" dirty="0">
                <a:solidFill>
                  <a:schemeClr val="tx1"/>
                </a:solidFill>
                <a:latin typeface="Tahoma" pitchFamily="34" charset="0"/>
              </a:rPr>
              <a:t>Das Weidejahr </a:t>
            </a:r>
            <a:r>
              <a:rPr lang="en-IE" altLang="en-US" sz="2000" dirty="0">
                <a:solidFill>
                  <a:schemeClr val="tx1"/>
                </a:solidFill>
              </a:rPr>
              <a:t>-</a:t>
            </a:r>
            <a:r>
              <a:rPr lang="en-IE" altLang="en-US" sz="2000" dirty="0">
                <a:solidFill>
                  <a:schemeClr val="tx1"/>
                </a:solidFill>
                <a:latin typeface="Tahoma" pitchFamily="34" charset="0"/>
              </a:rPr>
              <a:t> </a:t>
            </a:r>
            <a:r>
              <a:rPr lang="en-IE" altLang="en-US" sz="2000" dirty="0" err="1" smtClean="0">
                <a:solidFill>
                  <a:schemeClr val="tx1"/>
                </a:solidFill>
                <a:latin typeface="Tahoma" pitchFamily="34" charset="0"/>
              </a:rPr>
              <a:t>Frühjahrsabkalbungen</a:t>
            </a:r>
            <a:endParaRPr lang="en-GB" altLang="en-US" sz="2000" dirty="0">
              <a:solidFill>
                <a:schemeClr val="tx1"/>
              </a:solidFill>
              <a:latin typeface="Tahoma" pitchFamily="34" charset="0"/>
            </a:endParaRPr>
          </a:p>
        </p:txBody>
      </p:sp>
      <p:sp>
        <p:nvSpPr>
          <p:cNvPr id="9221" name="Freeform 2"/>
          <p:cNvSpPr>
            <a:spLocks/>
          </p:cNvSpPr>
          <p:nvPr/>
        </p:nvSpPr>
        <p:spPr bwMode="auto">
          <a:xfrm>
            <a:off x="7543800" y="3324225"/>
            <a:ext cx="1243013" cy="547688"/>
          </a:xfrm>
          <a:custGeom>
            <a:avLst/>
            <a:gdLst>
              <a:gd name="T0" fmla="*/ 2147483647 w 783"/>
              <a:gd name="T1" fmla="*/ 2147483647 h 384"/>
              <a:gd name="T2" fmla="*/ 2147483647 w 783"/>
              <a:gd name="T3" fmla="*/ 2147483647 h 384"/>
              <a:gd name="T4" fmla="*/ 2147483647 w 783"/>
              <a:gd name="T5" fmla="*/ 2147483647 h 384"/>
              <a:gd name="T6" fmla="*/ 2147483647 w 783"/>
              <a:gd name="T7" fmla="*/ 2147483647 h 384"/>
              <a:gd name="T8" fmla="*/ 0 w 783"/>
              <a:gd name="T9" fmla="*/ 0 h 384"/>
              <a:gd name="T10" fmla="*/ 2147483647 w 783"/>
              <a:gd name="T11" fmla="*/ 2147483647 h 384"/>
              <a:gd name="T12" fmla="*/ 2147483647 w 783"/>
              <a:gd name="T13" fmla="*/ 2147483647 h 384"/>
              <a:gd name="T14" fmla="*/ 2147483647 w 783"/>
              <a:gd name="T15" fmla="*/ 2147483647 h 384"/>
              <a:gd name="T16" fmla="*/ 2147483647 w 783"/>
              <a:gd name="T17" fmla="*/ 2147483647 h 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3" h="384">
                <a:moveTo>
                  <a:pt x="783" y="369"/>
                </a:moveTo>
                <a:lnTo>
                  <a:pt x="783" y="18"/>
                </a:lnTo>
                <a:lnTo>
                  <a:pt x="450" y="27"/>
                </a:lnTo>
                <a:lnTo>
                  <a:pt x="99" y="18"/>
                </a:lnTo>
                <a:lnTo>
                  <a:pt x="0" y="0"/>
                </a:lnTo>
                <a:lnTo>
                  <a:pt x="153" y="171"/>
                </a:lnTo>
                <a:lnTo>
                  <a:pt x="306" y="315"/>
                </a:lnTo>
                <a:lnTo>
                  <a:pt x="432" y="384"/>
                </a:lnTo>
                <a:lnTo>
                  <a:pt x="783" y="369"/>
                </a:lnTo>
                <a:close/>
              </a:path>
            </a:pathLst>
          </a:custGeom>
          <a:solidFill>
            <a:srgbClr val="C00000"/>
          </a:solidFill>
          <a:ln w="9525">
            <a:solidFill>
              <a:srgbClr val="FF0000"/>
            </a:solidFill>
            <a:round/>
            <a:headEnd/>
            <a:tailEnd/>
          </a:ln>
          <a:effectLst/>
          <a:extLst/>
        </p:spPr>
        <p:txBody>
          <a:bodyPr/>
          <a:lstStyle/>
          <a:p>
            <a:pPr>
              <a:defRPr/>
            </a:pPr>
            <a:endParaRPr lang="en-IE">
              <a:solidFill>
                <a:prstClr val="black"/>
              </a:solidFill>
            </a:endParaRPr>
          </a:p>
        </p:txBody>
      </p:sp>
      <p:sp>
        <p:nvSpPr>
          <p:cNvPr id="9222" name="Freeform 3"/>
          <p:cNvSpPr>
            <a:spLocks/>
          </p:cNvSpPr>
          <p:nvPr/>
        </p:nvSpPr>
        <p:spPr bwMode="auto">
          <a:xfrm>
            <a:off x="1414463" y="2874963"/>
            <a:ext cx="1714500" cy="963612"/>
          </a:xfrm>
          <a:custGeom>
            <a:avLst/>
            <a:gdLst>
              <a:gd name="T0" fmla="*/ 2147483647 w 1080"/>
              <a:gd name="T1" fmla="*/ 2147483647 h 675"/>
              <a:gd name="T2" fmla="*/ 2147483647 w 1080"/>
              <a:gd name="T3" fmla="*/ 2147483647 h 675"/>
              <a:gd name="T4" fmla="*/ 2147483647 w 1080"/>
              <a:gd name="T5" fmla="*/ 2147483647 h 675"/>
              <a:gd name="T6" fmla="*/ 2147483647 w 1080"/>
              <a:gd name="T7" fmla="*/ 2147483647 h 675"/>
              <a:gd name="T8" fmla="*/ 2147483647 w 1080"/>
              <a:gd name="T9" fmla="*/ 2147483647 h 675"/>
              <a:gd name="T10" fmla="*/ 2147483647 w 1080"/>
              <a:gd name="T11" fmla="*/ 0 h 675"/>
              <a:gd name="T12" fmla="*/ 2147483647 w 1080"/>
              <a:gd name="T13" fmla="*/ 2147483647 h 675"/>
              <a:gd name="T14" fmla="*/ 2147483647 w 1080"/>
              <a:gd name="T15" fmla="*/ 2147483647 h 675"/>
              <a:gd name="T16" fmla="*/ 2147483647 w 1080"/>
              <a:gd name="T17" fmla="*/ 2147483647 h 675"/>
              <a:gd name="T18" fmla="*/ 2147483647 w 1080"/>
              <a:gd name="T19" fmla="*/ 2147483647 h 675"/>
              <a:gd name="T20" fmla="*/ 2147483647 w 1080"/>
              <a:gd name="T21" fmla="*/ 2147483647 h 675"/>
              <a:gd name="T22" fmla="*/ 0 w 1080"/>
              <a:gd name="T23" fmla="*/ 2147483647 h 675"/>
              <a:gd name="T24" fmla="*/ 0 w 1080"/>
              <a:gd name="T25" fmla="*/ 2147483647 h 675"/>
              <a:gd name="T26" fmla="*/ 2147483647 w 1080"/>
              <a:gd name="T27" fmla="*/ 2147483647 h 6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80" h="675">
                <a:moveTo>
                  <a:pt x="72" y="306"/>
                </a:moveTo>
                <a:lnTo>
                  <a:pt x="414" y="306"/>
                </a:lnTo>
                <a:lnTo>
                  <a:pt x="711" y="252"/>
                </a:lnTo>
                <a:lnTo>
                  <a:pt x="810" y="216"/>
                </a:lnTo>
                <a:lnTo>
                  <a:pt x="999" y="72"/>
                </a:lnTo>
                <a:lnTo>
                  <a:pt x="1080" y="0"/>
                </a:lnTo>
                <a:lnTo>
                  <a:pt x="927" y="225"/>
                </a:lnTo>
                <a:lnTo>
                  <a:pt x="729" y="441"/>
                </a:lnTo>
                <a:lnTo>
                  <a:pt x="558" y="585"/>
                </a:lnTo>
                <a:lnTo>
                  <a:pt x="432" y="639"/>
                </a:lnTo>
                <a:lnTo>
                  <a:pt x="279" y="675"/>
                </a:lnTo>
                <a:lnTo>
                  <a:pt x="0" y="666"/>
                </a:lnTo>
                <a:lnTo>
                  <a:pt x="0" y="306"/>
                </a:lnTo>
                <a:lnTo>
                  <a:pt x="72" y="306"/>
                </a:lnTo>
                <a:close/>
              </a:path>
            </a:pathLst>
          </a:custGeom>
          <a:solidFill>
            <a:srgbClr val="C00000"/>
          </a:solidFill>
          <a:ln w="19050">
            <a:solidFill>
              <a:srgbClr val="FF0000"/>
            </a:solidFill>
            <a:round/>
            <a:headEnd/>
            <a:tailEnd/>
          </a:ln>
          <a:effectLst/>
          <a:extLst/>
        </p:spPr>
        <p:txBody>
          <a:bodyPr/>
          <a:lstStyle/>
          <a:p>
            <a:pPr>
              <a:defRPr/>
            </a:pPr>
            <a:endParaRPr lang="en-IE">
              <a:solidFill>
                <a:prstClr val="black"/>
              </a:solidFill>
            </a:endParaRPr>
          </a:p>
        </p:txBody>
      </p:sp>
      <p:sp>
        <p:nvSpPr>
          <p:cNvPr id="9223" name="Freeform 6"/>
          <p:cNvSpPr>
            <a:spLocks/>
          </p:cNvSpPr>
          <p:nvPr/>
        </p:nvSpPr>
        <p:spPr bwMode="auto">
          <a:xfrm>
            <a:off x="3257550" y="1166813"/>
            <a:ext cx="4229100" cy="2093912"/>
          </a:xfrm>
          <a:custGeom>
            <a:avLst/>
            <a:gdLst>
              <a:gd name="T0" fmla="*/ 2147483647 w 2664"/>
              <a:gd name="T1" fmla="*/ 2147483647 h 1467"/>
              <a:gd name="T2" fmla="*/ 2147483647 w 2664"/>
              <a:gd name="T3" fmla="*/ 2147483647 h 1467"/>
              <a:gd name="T4" fmla="*/ 2147483647 w 2664"/>
              <a:gd name="T5" fmla="*/ 2147483647 h 1467"/>
              <a:gd name="T6" fmla="*/ 2147483647 w 2664"/>
              <a:gd name="T7" fmla="*/ 2147483647 h 1467"/>
              <a:gd name="T8" fmla="*/ 2147483647 w 2664"/>
              <a:gd name="T9" fmla="*/ 2147483647 h 1467"/>
              <a:gd name="T10" fmla="*/ 2147483647 w 2664"/>
              <a:gd name="T11" fmla="*/ 2147483647 h 1467"/>
              <a:gd name="T12" fmla="*/ 2147483647 w 2664"/>
              <a:gd name="T13" fmla="*/ 2147483647 h 1467"/>
              <a:gd name="T14" fmla="*/ 2147483647 w 2664"/>
              <a:gd name="T15" fmla="*/ 2147483647 h 1467"/>
              <a:gd name="T16" fmla="*/ 2147483647 w 2664"/>
              <a:gd name="T17" fmla="*/ 2147483647 h 1467"/>
              <a:gd name="T18" fmla="*/ 2147483647 w 2664"/>
              <a:gd name="T19" fmla="*/ 2147483647 h 1467"/>
              <a:gd name="T20" fmla="*/ 2147483647 w 2664"/>
              <a:gd name="T21" fmla="*/ 2147483647 h 1467"/>
              <a:gd name="T22" fmla="*/ 0 w 2664"/>
              <a:gd name="T23" fmla="*/ 2147483647 h 1467"/>
              <a:gd name="T24" fmla="*/ 2147483647 w 2664"/>
              <a:gd name="T25" fmla="*/ 2147483647 h 1467"/>
              <a:gd name="T26" fmla="*/ 2147483647 w 2664"/>
              <a:gd name="T27" fmla="*/ 2147483647 h 1467"/>
              <a:gd name="T28" fmla="*/ 2147483647 w 2664"/>
              <a:gd name="T29" fmla="*/ 2147483647 h 1467"/>
              <a:gd name="T30" fmla="*/ 2147483647 w 2664"/>
              <a:gd name="T31" fmla="*/ 2147483647 h 1467"/>
              <a:gd name="T32" fmla="*/ 2147483647 w 2664"/>
              <a:gd name="T33" fmla="*/ 2147483647 h 1467"/>
              <a:gd name="T34" fmla="*/ 2147483647 w 2664"/>
              <a:gd name="T35" fmla="*/ 2147483647 h 1467"/>
              <a:gd name="T36" fmla="*/ 2147483647 w 2664"/>
              <a:gd name="T37" fmla="*/ 2147483647 h 1467"/>
              <a:gd name="T38" fmla="*/ 2147483647 w 2664"/>
              <a:gd name="T39" fmla="*/ 2147483647 h 1467"/>
              <a:gd name="T40" fmla="*/ 2147483647 w 2664"/>
              <a:gd name="T41" fmla="*/ 2147483647 h 1467"/>
              <a:gd name="T42" fmla="*/ 2147483647 w 2664"/>
              <a:gd name="T43" fmla="*/ 2147483647 h 1467"/>
              <a:gd name="T44" fmla="*/ 2147483647 w 2664"/>
              <a:gd name="T45" fmla="*/ 0 h 1467"/>
              <a:gd name="T46" fmla="*/ 2147483647 w 2664"/>
              <a:gd name="T47" fmla="*/ 2147483647 h 1467"/>
              <a:gd name="T48" fmla="*/ 2147483647 w 2664"/>
              <a:gd name="T49" fmla="*/ 2147483647 h 1467"/>
              <a:gd name="T50" fmla="*/ 2147483647 w 2664"/>
              <a:gd name="T51" fmla="*/ 2147483647 h 1467"/>
              <a:gd name="T52" fmla="*/ 2147483647 w 2664"/>
              <a:gd name="T53" fmla="*/ 2147483647 h 1467"/>
              <a:gd name="T54" fmla="*/ 2147483647 w 2664"/>
              <a:gd name="T55" fmla="*/ 2147483647 h 1467"/>
              <a:gd name="T56" fmla="*/ 2147483647 w 2664"/>
              <a:gd name="T57" fmla="*/ 2147483647 h 1467"/>
              <a:gd name="T58" fmla="*/ 2147483647 w 2664"/>
              <a:gd name="T59" fmla="*/ 2147483647 h 1467"/>
              <a:gd name="T60" fmla="*/ 2147483647 w 2664"/>
              <a:gd name="T61" fmla="*/ 2147483647 h 1467"/>
              <a:gd name="T62" fmla="*/ 2147483647 w 2664"/>
              <a:gd name="T63" fmla="*/ 2147483647 h 1467"/>
              <a:gd name="T64" fmla="*/ 2147483647 w 2664"/>
              <a:gd name="T65" fmla="*/ 2147483647 h 1467"/>
              <a:gd name="T66" fmla="*/ 2147483647 w 2664"/>
              <a:gd name="T67" fmla="*/ 2147483647 h 1467"/>
              <a:gd name="T68" fmla="*/ 2147483647 w 2664"/>
              <a:gd name="T69" fmla="*/ 2147483647 h 1467"/>
              <a:gd name="T70" fmla="*/ 2147483647 w 2664"/>
              <a:gd name="T71" fmla="*/ 2147483647 h 1467"/>
              <a:gd name="T72" fmla="*/ 2147483647 w 2664"/>
              <a:gd name="T73" fmla="*/ 2147483647 h 1467"/>
              <a:gd name="T74" fmla="*/ 2147483647 w 2664"/>
              <a:gd name="T75" fmla="*/ 2147483647 h 1467"/>
              <a:gd name="T76" fmla="*/ 2147483647 w 2664"/>
              <a:gd name="T77" fmla="*/ 2147483647 h 1467"/>
              <a:gd name="T78" fmla="*/ 2147483647 w 2664"/>
              <a:gd name="T79" fmla="*/ 2147483647 h 1467"/>
              <a:gd name="T80" fmla="*/ 2147483647 w 2664"/>
              <a:gd name="T81" fmla="*/ 2147483647 h 1467"/>
              <a:gd name="T82" fmla="*/ 2147483647 w 2664"/>
              <a:gd name="T83" fmla="*/ 2147483647 h 1467"/>
              <a:gd name="T84" fmla="*/ 2147483647 w 2664"/>
              <a:gd name="T85" fmla="*/ 2147483647 h 1467"/>
              <a:gd name="T86" fmla="*/ 2147483647 w 2664"/>
              <a:gd name="T87" fmla="*/ 2147483647 h 1467"/>
              <a:gd name="T88" fmla="*/ 2147483647 w 2664"/>
              <a:gd name="T89" fmla="*/ 2147483647 h 14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64" h="1467">
                <a:moveTo>
                  <a:pt x="2664" y="1467"/>
                </a:moveTo>
                <a:lnTo>
                  <a:pt x="2511" y="1404"/>
                </a:lnTo>
                <a:lnTo>
                  <a:pt x="2268" y="1245"/>
                </a:lnTo>
                <a:lnTo>
                  <a:pt x="1980" y="1101"/>
                </a:lnTo>
                <a:lnTo>
                  <a:pt x="1692" y="1005"/>
                </a:lnTo>
                <a:lnTo>
                  <a:pt x="1341" y="936"/>
                </a:lnTo>
                <a:lnTo>
                  <a:pt x="1080" y="900"/>
                </a:lnTo>
                <a:lnTo>
                  <a:pt x="648" y="855"/>
                </a:lnTo>
                <a:lnTo>
                  <a:pt x="396" y="873"/>
                </a:lnTo>
                <a:lnTo>
                  <a:pt x="252" y="909"/>
                </a:lnTo>
                <a:lnTo>
                  <a:pt x="108" y="972"/>
                </a:lnTo>
                <a:lnTo>
                  <a:pt x="0" y="1053"/>
                </a:lnTo>
                <a:lnTo>
                  <a:pt x="117" y="846"/>
                </a:lnTo>
                <a:lnTo>
                  <a:pt x="189" y="729"/>
                </a:lnTo>
                <a:lnTo>
                  <a:pt x="216" y="639"/>
                </a:lnTo>
                <a:lnTo>
                  <a:pt x="261" y="558"/>
                </a:lnTo>
                <a:lnTo>
                  <a:pt x="279" y="495"/>
                </a:lnTo>
                <a:lnTo>
                  <a:pt x="315" y="387"/>
                </a:lnTo>
                <a:lnTo>
                  <a:pt x="351" y="288"/>
                </a:lnTo>
                <a:lnTo>
                  <a:pt x="387" y="225"/>
                </a:lnTo>
                <a:lnTo>
                  <a:pt x="423" y="126"/>
                </a:lnTo>
                <a:lnTo>
                  <a:pt x="486" y="54"/>
                </a:lnTo>
                <a:lnTo>
                  <a:pt x="567" y="0"/>
                </a:lnTo>
                <a:lnTo>
                  <a:pt x="630" y="36"/>
                </a:lnTo>
                <a:lnTo>
                  <a:pt x="675" y="99"/>
                </a:lnTo>
                <a:lnTo>
                  <a:pt x="765" y="234"/>
                </a:lnTo>
                <a:lnTo>
                  <a:pt x="810" y="351"/>
                </a:lnTo>
                <a:lnTo>
                  <a:pt x="891" y="486"/>
                </a:lnTo>
                <a:lnTo>
                  <a:pt x="990" y="567"/>
                </a:lnTo>
                <a:lnTo>
                  <a:pt x="1143" y="495"/>
                </a:lnTo>
                <a:lnTo>
                  <a:pt x="1188" y="450"/>
                </a:lnTo>
                <a:lnTo>
                  <a:pt x="1278" y="378"/>
                </a:lnTo>
                <a:lnTo>
                  <a:pt x="1404" y="360"/>
                </a:lnTo>
                <a:lnTo>
                  <a:pt x="1530" y="504"/>
                </a:lnTo>
                <a:lnTo>
                  <a:pt x="1629" y="657"/>
                </a:lnTo>
                <a:lnTo>
                  <a:pt x="1701" y="747"/>
                </a:lnTo>
                <a:lnTo>
                  <a:pt x="1800" y="837"/>
                </a:lnTo>
                <a:lnTo>
                  <a:pt x="1908" y="900"/>
                </a:lnTo>
                <a:lnTo>
                  <a:pt x="1989" y="927"/>
                </a:lnTo>
                <a:lnTo>
                  <a:pt x="2115" y="954"/>
                </a:lnTo>
                <a:lnTo>
                  <a:pt x="2214" y="993"/>
                </a:lnTo>
                <a:lnTo>
                  <a:pt x="2412" y="1179"/>
                </a:lnTo>
                <a:lnTo>
                  <a:pt x="2502" y="1287"/>
                </a:lnTo>
                <a:lnTo>
                  <a:pt x="2574" y="1359"/>
                </a:lnTo>
                <a:lnTo>
                  <a:pt x="2664" y="1467"/>
                </a:lnTo>
                <a:close/>
              </a:path>
            </a:pathLst>
          </a:custGeom>
          <a:solidFill>
            <a:srgbClr val="008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IE">
              <a:solidFill>
                <a:prstClr val="black"/>
              </a:solidFill>
            </a:endParaRPr>
          </a:p>
        </p:txBody>
      </p:sp>
      <p:sp>
        <p:nvSpPr>
          <p:cNvPr id="9224" name="Line 8"/>
          <p:cNvSpPr>
            <a:spLocks noChangeShapeType="1"/>
          </p:cNvSpPr>
          <p:nvPr/>
        </p:nvSpPr>
        <p:spPr bwMode="auto">
          <a:xfrm flipV="1">
            <a:off x="4648200" y="2501900"/>
            <a:ext cx="0" cy="342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IE">
              <a:solidFill>
                <a:prstClr val="black"/>
              </a:solidFill>
            </a:endParaRPr>
          </a:p>
        </p:txBody>
      </p:sp>
      <p:sp>
        <p:nvSpPr>
          <p:cNvPr id="9225" name="Text Box 9"/>
          <p:cNvSpPr txBox="1">
            <a:spLocks noChangeArrowheads="1"/>
          </p:cNvSpPr>
          <p:nvPr/>
        </p:nvSpPr>
        <p:spPr bwMode="auto">
          <a:xfrm>
            <a:off x="3598862" y="3278043"/>
            <a:ext cx="3521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IE" altLang="en-US" sz="2400" dirty="0" err="1" smtClean="0">
                <a:solidFill>
                  <a:prstClr val="black"/>
                </a:solidFill>
                <a:latin typeface="Times New Roman" pitchFamily="18" charset="0"/>
              </a:rPr>
              <a:t>Futterbedarf</a:t>
            </a:r>
            <a:endParaRPr lang="en-GB" altLang="en-US" sz="2400" dirty="0">
              <a:solidFill>
                <a:prstClr val="black"/>
              </a:solidFill>
              <a:latin typeface="Times New Roman" pitchFamily="18" charset="0"/>
            </a:endParaRPr>
          </a:p>
        </p:txBody>
      </p:sp>
      <p:sp>
        <p:nvSpPr>
          <p:cNvPr id="9226" name="Text Box 10"/>
          <p:cNvSpPr txBox="1">
            <a:spLocks noChangeArrowheads="1"/>
          </p:cNvSpPr>
          <p:nvPr/>
        </p:nvSpPr>
        <p:spPr bwMode="auto">
          <a:xfrm>
            <a:off x="3825648" y="1905000"/>
            <a:ext cx="17653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IE" altLang="en-US" sz="2400" dirty="0" err="1">
                <a:solidFill>
                  <a:prstClr val="black"/>
                </a:solidFill>
                <a:latin typeface="Times New Roman" pitchFamily="18" charset="0"/>
              </a:rPr>
              <a:t>Überschuss</a:t>
            </a:r>
            <a:endParaRPr lang="en-GB" altLang="en-US" sz="2400" dirty="0">
              <a:solidFill>
                <a:prstClr val="black"/>
              </a:solidFill>
              <a:latin typeface="Times New Roman" pitchFamily="18" charset="0"/>
            </a:endParaRPr>
          </a:p>
        </p:txBody>
      </p:sp>
      <p:sp>
        <p:nvSpPr>
          <p:cNvPr id="9227" name="Text Box 11"/>
          <p:cNvSpPr txBox="1">
            <a:spLocks noChangeArrowheads="1"/>
          </p:cNvSpPr>
          <p:nvPr/>
        </p:nvSpPr>
        <p:spPr bwMode="auto">
          <a:xfrm>
            <a:off x="1331913" y="327818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IE" altLang="en-US" sz="2400">
                <a:solidFill>
                  <a:prstClr val="black"/>
                </a:solidFill>
                <a:latin typeface="Times New Roman" pitchFamily="18" charset="0"/>
              </a:rPr>
              <a:t>Defizit</a:t>
            </a:r>
            <a:endParaRPr lang="en-GB" altLang="en-US" sz="2400">
              <a:solidFill>
                <a:prstClr val="black"/>
              </a:solidFill>
              <a:latin typeface="Times New Roman" pitchFamily="18" charset="0"/>
            </a:endParaRPr>
          </a:p>
        </p:txBody>
      </p:sp>
      <p:sp>
        <p:nvSpPr>
          <p:cNvPr id="9228" name="Freeform 14"/>
          <p:cNvSpPr>
            <a:spLocks/>
          </p:cNvSpPr>
          <p:nvPr/>
        </p:nvSpPr>
        <p:spPr bwMode="auto">
          <a:xfrm>
            <a:off x="1828800" y="3940175"/>
            <a:ext cx="222250" cy="68580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IE">
              <a:solidFill>
                <a:prstClr val="black"/>
              </a:solidFill>
            </a:endParaRPr>
          </a:p>
        </p:txBody>
      </p:sp>
      <p:sp>
        <p:nvSpPr>
          <p:cNvPr id="9229" name="Text Box 15"/>
          <p:cNvSpPr txBox="1">
            <a:spLocks noChangeArrowheads="1"/>
          </p:cNvSpPr>
          <p:nvPr/>
        </p:nvSpPr>
        <p:spPr bwMode="auto">
          <a:xfrm>
            <a:off x="971550" y="4625975"/>
            <a:ext cx="1873250"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IE" altLang="en-US" b="1" dirty="0" err="1">
                <a:solidFill>
                  <a:prstClr val="black"/>
                </a:solidFill>
                <a:latin typeface="Times New Roman" pitchFamily="18" charset="0"/>
              </a:rPr>
              <a:t>Abkalben</a:t>
            </a:r>
            <a:r>
              <a:rPr lang="en-IE" altLang="en-US" b="1" dirty="0">
                <a:solidFill>
                  <a:prstClr val="black"/>
                </a:solidFill>
                <a:latin typeface="Times New Roman" pitchFamily="18" charset="0"/>
              </a:rPr>
              <a:t> &amp; </a:t>
            </a:r>
            <a:r>
              <a:rPr lang="en-IE" altLang="en-US" b="1" dirty="0" err="1" smtClean="0">
                <a:solidFill>
                  <a:prstClr val="black"/>
                </a:solidFill>
                <a:latin typeface="Times New Roman" pitchFamily="18" charset="0"/>
              </a:rPr>
              <a:t>Weideaustrieb</a:t>
            </a:r>
            <a:endParaRPr lang="en-GB" altLang="en-US" b="1" dirty="0">
              <a:solidFill>
                <a:prstClr val="black"/>
              </a:solidFill>
              <a:latin typeface="Times New Roman" pitchFamily="18" charset="0"/>
            </a:endParaRPr>
          </a:p>
        </p:txBody>
      </p:sp>
      <p:sp>
        <p:nvSpPr>
          <p:cNvPr id="9230" name="Freeform 18"/>
          <p:cNvSpPr>
            <a:spLocks/>
          </p:cNvSpPr>
          <p:nvPr/>
        </p:nvSpPr>
        <p:spPr bwMode="auto">
          <a:xfrm>
            <a:off x="7119938" y="3940175"/>
            <a:ext cx="1219200" cy="68580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IE">
              <a:solidFill>
                <a:prstClr val="black"/>
              </a:solidFill>
            </a:endParaRPr>
          </a:p>
        </p:txBody>
      </p:sp>
      <p:sp>
        <p:nvSpPr>
          <p:cNvPr id="9231" name="Freeform 19"/>
          <p:cNvSpPr>
            <a:spLocks/>
          </p:cNvSpPr>
          <p:nvPr/>
        </p:nvSpPr>
        <p:spPr bwMode="auto">
          <a:xfrm flipH="1">
            <a:off x="8763000" y="3940175"/>
            <a:ext cx="273050" cy="64135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IE">
              <a:solidFill>
                <a:prstClr val="black"/>
              </a:solidFill>
            </a:endParaRPr>
          </a:p>
        </p:txBody>
      </p:sp>
      <p:sp>
        <p:nvSpPr>
          <p:cNvPr id="9232" name="Text Box 20"/>
          <p:cNvSpPr txBox="1">
            <a:spLocks noChangeArrowheads="1"/>
          </p:cNvSpPr>
          <p:nvPr/>
        </p:nvSpPr>
        <p:spPr bwMode="auto">
          <a:xfrm>
            <a:off x="6034233" y="4542632"/>
            <a:ext cx="155733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IE" altLang="en-US" sz="2400" b="1" dirty="0" smtClean="0">
                <a:solidFill>
                  <a:prstClr val="black"/>
                </a:solidFill>
                <a:latin typeface="Times New Roman" pitchFamily="18" charset="0"/>
              </a:rPr>
              <a:t>Stall</a:t>
            </a:r>
            <a:endParaRPr lang="en-GB" altLang="en-US" sz="2400" b="1" dirty="0">
              <a:solidFill>
                <a:prstClr val="black"/>
              </a:solidFill>
              <a:latin typeface="Times New Roman" pitchFamily="18" charset="0"/>
            </a:endParaRPr>
          </a:p>
        </p:txBody>
      </p:sp>
      <p:sp>
        <p:nvSpPr>
          <p:cNvPr id="9233" name="AutoShape 27"/>
          <p:cNvSpPr>
            <a:spLocks/>
          </p:cNvSpPr>
          <p:nvPr/>
        </p:nvSpPr>
        <p:spPr bwMode="auto">
          <a:xfrm rot="5400000">
            <a:off x="2015332" y="4688681"/>
            <a:ext cx="144462" cy="1800225"/>
          </a:xfrm>
          <a:prstGeom prst="rightBrace">
            <a:avLst>
              <a:gd name="adj1" fmla="val 10384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sp>
        <p:nvSpPr>
          <p:cNvPr id="9234" name="Text Box 28"/>
          <p:cNvSpPr txBox="1">
            <a:spLocks noChangeArrowheads="1"/>
          </p:cNvSpPr>
          <p:nvPr/>
        </p:nvSpPr>
        <p:spPr bwMode="auto">
          <a:xfrm>
            <a:off x="395288" y="5661025"/>
            <a:ext cx="3311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IE" altLang="en-US" dirty="0" err="1">
                <a:solidFill>
                  <a:prstClr val="black"/>
                </a:solidFill>
              </a:rPr>
              <a:t>Frühling</a:t>
            </a:r>
            <a:r>
              <a:rPr lang="en-IE" altLang="en-US" dirty="0">
                <a:solidFill>
                  <a:prstClr val="black"/>
                </a:solidFill>
              </a:rPr>
              <a:t> </a:t>
            </a:r>
          </a:p>
        </p:txBody>
      </p:sp>
      <p:sp>
        <p:nvSpPr>
          <p:cNvPr id="9235" name="AutoShape 29"/>
          <p:cNvSpPr>
            <a:spLocks/>
          </p:cNvSpPr>
          <p:nvPr/>
        </p:nvSpPr>
        <p:spPr bwMode="auto">
          <a:xfrm rot="5400000">
            <a:off x="4464050" y="3249613"/>
            <a:ext cx="144463" cy="2808287"/>
          </a:xfrm>
          <a:prstGeom prst="rightBrace">
            <a:avLst>
              <a:gd name="adj1" fmla="val 16199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sp>
        <p:nvSpPr>
          <p:cNvPr id="9236" name="Text Box 30"/>
          <p:cNvSpPr txBox="1">
            <a:spLocks noChangeArrowheads="1"/>
          </p:cNvSpPr>
          <p:nvPr/>
        </p:nvSpPr>
        <p:spPr bwMode="auto">
          <a:xfrm>
            <a:off x="7864475" y="328453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IE" altLang="en-US" sz="2400">
                <a:solidFill>
                  <a:prstClr val="black"/>
                </a:solidFill>
                <a:latin typeface="Times New Roman" pitchFamily="18" charset="0"/>
              </a:rPr>
              <a:t>Defizit</a:t>
            </a:r>
            <a:endParaRPr lang="en-GB" altLang="en-US" sz="2400">
              <a:solidFill>
                <a:prstClr val="black"/>
              </a:solidFill>
              <a:latin typeface="Times New Roman" pitchFamily="18" charset="0"/>
            </a:endParaRPr>
          </a:p>
        </p:txBody>
      </p:sp>
      <p:sp>
        <p:nvSpPr>
          <p:cNvPr id="9237" name="Text Box 31"/>
          <p:cNvSpPr txBox="1">
            <a:spLocks noChangeArrowheads="1"/>
          </p:cNvSpPr>
          <p:nvPr/>
        </p:nvSpPr>
        <p:spPr bwMode="auto">
          <a:xfrm>
            <a:off x="2844800" y="4665663"/>
            <a:ext cx="33115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IE" altLang="en-US">
                <a:solidFill>
                  <a:prstClr val="black"/>
                </a:solidFill>
              </a:rPr>
              <a:t>Zwischensaison</a:t>
            </a:r>
          </a:p>
          <a:p>
            <a:pPr algn="ctr" eaLnBrk="1" hangingPunct="1">
              <a:spcBef>
                <a:spcPct val="50000"/>
              </a:spcBef>
              <a:defRPr/>
            </a:pPr>
            <a:r>
              <a:rPr lang="en-IE" altLang="en-US">
                <a:solidFill>
                  <a:prstClr val="black"/>
                </a:solidFill>
              </a:rPr>
              <a:t>Der Vorschubkeil</a:t>
            </a:r>
            <a:endParaRPr lang="en-GB" altLang="en-US">
              <a:solidFill>
                <a:prstClr val="black"/>
              </a:solidFill>
            </a:endParaRPr>
          </a:p>
        </p:txBody>
      </p:sp>
      <p:sp>
        <p:nvSpPr>
          <p:cNvPr id="9238" name="AutoShape 32"/>
          <p:cNvSpPr>
            <a:spLocks/>
          </p:cNvSpPr>
          <p:nvPr/>
        </p:nvSpPr>
        <p:spPr bwMode="auto">
          <a:xfrm rot="5400000">
            <a:off x="7164388" y="4437063"/>
            <a:ext cx="144462" cy="2303462"/>
          </a:xfrm>
          <a:prstGeom prst="rightBrace">
            <a:avLst>
              <a:gd name="adj1" fmla="val 13287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sp>
        <p:nvSpPr>
          <p:cNvPr id="9239" name="Text Box 33"/>
          <p:cNvSpPr txBox="1">
            <a:spLocks noChangeArrowheads="1"/>
          </p:cNvSpPr>
          <p:nvPr/>
        </p:nvSpPr>
        <p:spPr bwMode="auto">
          <a:xfrm>
            <a:off x="5580063" y="5661025"/>
            <a:ext cx="3311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IE" altLang="en-US" dirty="0" err="1">
                <a:solidFill>
                  <a:prstClr val="black"/>
                </a:solidFill>
              </a:rPr>
              <a:t>Herbst</a:t>
            </a:r>
            <a:r>
              <a:rPr lang="en-IE" altLang="en-US" dirty="0">
                <a:solidFill>
                  <a:prstClr val="black"/>
                </a:solidFill>
              </a:rPr>
              <a:t> </a:t>
            </a:r>
          </a:p>
        </p:txBody>
      </p:sp>
      <p:sp>
        <p:nvSpPr>
          <p:cNvPr id="9219" name="Text Box 22"/>
          <p:cNvSpPr txBox="1">
            <a:spLocks noChangeArrowheads="1"/>
          </p:cNvSpPr>
          <p:nvPr/>
        </p:nvSpPr>
        <p:spPr bwMode="auto">
          <a:xfrm>
            <a:off x="7557294" y="4525170"/>
            <a:ext cx="1586706"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IE" altLang="en-US" b="1" dirty="0" err="1" smtClean="0">
                <a:solidFill>
                  <a:prstClr val="black"/>
                </a:solidFill>
                <a:latin typeface="Times New Roman" pitchFamily="18" charset="0"/>
              </a:rPr>
              <a:t>Trockensteh</a:t>
            </a:r>
            <a:r>
              <a:rPr lang="en-IE" altLang="en-US" b="1" dirty="0" smtClean="0">
                <a:solidFill>
                  <a:prstClr val="black"/>
                </a:solidFill>
                <a:latin typeface="Times New Roman" pitchFamily="18" charset="0"/>
              </a:rPr>
              <a:t>-phase</a:t>
            </a:r>
            <a:endParaRPr lang="en-GB" altLang="en-US" b="1" dirty="0">
              <a:solidFill>
                <a:prstClr val="black"/>
              </a:solidFill>
              <a:latin typeface="Times New Roman" pitchFamily="18" charset="0"/>
            </a:endParaRPr>
          </a:p>
        </p:txBody>
      </p:sp>
      <p:sp>
        <p:nvSpPr>
          <p:cNvPr id="2" name="Textfeld 1"/>
          <p:cNvSpPr txBox="1"/>
          <p:nvPr/>
        </p:nvSpPr>
        <p:spPr>
          <a:xfrm>
            <a:off x="6156325" y="6030357"/>
            <a:ext cx="2606675" cy="369332"/>
          </a:xfrm>
          <a:prstGeom prst="rect">
            <a:avLst/>
          </a:prstGeom>
          <a:noFill/>
        </p:spPr>
        <p:txBody>
          <a:bodyPr wrap="square" rtlCol="0">
            <a:spAutoFit/>
          </a:bodyPr>
          <a:lstStyle/>
          <a:p>
            <a:r>
              <a:rPr lang="de-DE" dirty="0" smtClean="0"/>
              <a:t>Futterbudget: 60:40</a:t>
            </a:r>
            <a:endParaRPr lang="en-US" dirty="0"/>
          </a:p>
        </p:txBody>
      </p:sp>
    </p:spTree>
    <p:extLst>
      <p:ext uri="{BB962C8B-B14F-4D97-AF65-F5344CB8AC3E}">
        <p14:creationId xmlns:p14="http://schemas.microsoft.com/office/powerpoint/2010/main" val="3168145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457200"/>
          </a:xfrm>
        </p:spPr>
        <p:txBody>
          <a:bodyPr/>
          <a:lstStyle/>
          <a:p>
            <a:pPr algn="ctr">
              <a:defRPr/>
            </a:pPr>
            <a:r>
              <a:rPr lang="en-IE" sz="2400" kern="1200" dirty="0">
                <a:solidFill>
                  <a:schemeClr val="tx1"/>
                </a:solidFill>
              </a:rPr>
              <a:t>Integrierte grasbasierte Produktionssysteme</a:t>
            </a:r>
            <a:endParaRPr lang="en-IE" sz="2400" dirty="0">
              <a:solidFill>
                <a:schemeClr val="tx1"/>
              </a:solidFill>
            </a:endParaRPr>
          </a:p>
        </p:txBody>
      </p:sp>
      <p:sp>
        <p:nvSpPr>
          <p:cNvPr id="167" name="Rectangle 2"/>
          <p:cNvSpPr txBox="1">
            <a:spLocks noChangeArrowheads="1"/>
          </p:cNvSpPr>
          <p:nvPr/>
        </p:nvSpPr>
        <p:spPr>
          <a:xfrm>
            <a:off x="190500" y="1011238"/>
            <a:ext cx="3286125" cy="1614487"/>
          </a:xfrm>
          <a:prstGeom prst="rect">
            <a:avLst/>
          </a:prstGeom>
        </p:spPr>
        <p:txBody>
          <a:bodyPr/>
          <a:lstStyle/>
          <a:p>
            <a:pPr algn="ctr">
              <a:defRPr/>
            </a:pPr>
            <a:r>
              <a:rPr lang="en-NZ" dirty="0">
                <a:solidFill>
                  <a:prstClr val="black"/>
                </a:solidFill>
              </a:rPr>
              <a:t>Integrierte Entscheidungen</a:t>
            </a:r>
          </a:p>
          <a:p>
            <a:pPr algn="ctr">
              <a:defRPr/>
            </a:pPr>
            <a:endParaRPr lang="en-NZ" dirty="0">
              <a:solidFill>
                <a:prstClr val="black"/>
              </a:solidFill>
            </a:endParaRPr>
          </a:p>
          <a:p>
            <a:pPr algn="ctr">
              <a:defRPr/>
            </a:pPr>
            <a:r>
              <a:rPr lang="en-NZ" dirty="0">
                <a:solidFill>
                  <a:prstClr val="black"/>
                </a:solidFill>
              </a:rPr>
              <a:t>Ausrichtung von </a:t>
            </a:r>
            <a:br>
              <a:rPr lang="en-NZ" dirty="0">
                <a:solidFill>
                  <a:prstClr val="black"/>
                </a:solidFill>
              </a:rPr>
            </a:br>
            <a:r>
              <a:rPr lang="en-NZ" dirty="0">
                <a:solidFill>
                  <a:prstClr val="black"/>
                </a:solidFill>
              </a:rPr>
              <a:t>Grasversorgung </a:t>
            </a:r>
          </a:p>
          <a:p>
            <a:pPr algn="ctr">
              <a:defRPr/>
            </a:pPr>
            <a:r>
              <a:rPr lang="en-NZ" dirty="0">
                <a:solidFill>
                  <a:prstClr val="black"/>
                </a:solidFill>
              </a:rPr>
              <a:t>&amp; </a:t>
            </a:r>
          </a:p>
          <a:p>
            <a:pPr algn="ctr">
              <a:defRPr/>
            </a:pPr>
            <a:r>
              <a:rPr lang="en-NZ" dirty="0">
                <a:solidFill>
                  <a:prstClr val="black"/>
                </a:solidFill>
              </a:rPr>
              <a:t>Tieranforderungen</a:t>
            </a:r>
          </a:p>
        </p:txBody>
      </p:sp>
      <p:grpSp>
        <p:nvGrpSpPr>
          <p:cNvPr id="6148" name="Groupe 14"/>
          <p:cNvGrpSpPr>
            <a:grpSpLocks/>
          </p:cNvGrpSpPr>
          <p:nvPr/>
        </p:nvGrpSpPr>
        <p:grpSpPr bwMode="auto">
          <a:xfrm>
            <a:off x="2844778" y="641985"/>
            <a:ext cx="6299222" cy="2787015"/>
            <a:chOff x="993454" y="2064481"/>
            <a:chExt cx="6588447" cy="3316027"/>
          </a:xfrm>
        </p:grpSpPr>
        <p:sp>
          <p:nvSpPr>
            <p:cNvPr id="6228" name="Rectangle 7"/>
            <p:cNvSpPr>
              <a:spLocks noChangeArrowheads="1"/>
            </p:cNvSpPr>
            <p:nvPr/>
          </p:nvSpPr>
          <p:spPr bwMode="auto">
            <a:xfrm>
              <a:off x="2238376" y="2590800"/>
              <a:ext cx="9525" cy="2409825"/>
            </a:xfrm>
            <a:prstGeom prst="rect">
              <a:avLst/>
            </a:prstGeom>
            <a:solidFill>
              <a:srgbClr val="000000"/>
            </a:solidFill>
            <a:ln w="9525">
              <a:solidFill>
                <a:srgbClr val="000000"/>
              </a:solidFill>
              <a:bevel/>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29" name="Freeform 8"/>
            <p:cNvSpPr>
              <a:spLocks noEditPoints="1"/>
            </p:cNvSpPr>
            <p:nvPr/>
          </p:nvSpPr>
          <p:spPr bwMode="auto">
            <a:xfrm>
              <a:off x="2205038" y="2586038"/>
              <a:ext cx="38100" cy="2419350"/>
            </a:xfrm>
            <a:custGeom>
              <a:avLst/>
              <a:gdLst>
                <a:gd name="T0" fmla="*/ 0 w 24"/>
                <a:gd name="T1" fmla="*/ 2147483647 h 1524"/>
                <a:gd name="T2" fmla="*/ 2147483647 w 24"/>
                <a:gd name="T3" fmla="*/ 2147483647 h 1524"/>
                <a:gd name="T4" fmla="*/ 2147483647 w 24"/>
                <a:gd name="T5" fmla="*/ 2147483647 h 1524"/>
                <a:gd name="T6" fmla="*/ 0 w 24"/>
                <a:gd name="T7" fmla="*/ 2147483647 h 1524"/>
                <a:gd name="T8" fmla="*/ 0 w 24"/>
                <a:gd name="T9" fmla="*/ 2147483647 h 1524"/>
                <a:gd name="T10" fmla="*/ 0 w 24"/>
                <a:gd name="T11" fmla="*/ 2147483647 h 1524"/>
                <a:gd name="T12" fmla="*/ 2147483647 w 24"/>
                <a:gd name="T13" fmla="*/ 2147483647 h 1524"/>
                <a:gd name="T14" fmla="*/ 2147483647 w 24"/>
                <a:gd name="T15" fmla="*/ 2147483647 h 1524"/>
                <a:gd name="T16" fmla="*/ 0 w 24"/>
                <a:gd name="T17" fmla="*/ 2147483647 h 1524"/>
                <a:gd name="T18" fmla="*/ 0 w 24"/>
                <a:gd name="T19" fmla="*/ 2147483647 h 1524"/>
                <a:gd name="T20" fmla="*/ 0 w 24"/>
                <a:gd name="T21" fmla="*/ 2147483647 h 1524"/>
                <a:gd name="T22" fmla="*/ 2147483647 w 24"/>
                <a:gd name="T23" fmla="*/ 2147483647 h 1524"/>
                <a:gd name="T24" fmla="*/ 2147483647 w 24"/>
                <a:gd name="T25" fmla="*/ 2147483647 h 1524"/>
                <a:gd name="T26" fmla="*/ 0 w 24"/>
                <a:gd name="T27" fmla="*/ 2147483647 h 1524"/>
                <a:gd name="T28" fmla="*/ 0 w 24"/>
                <a:gd name="T29" fmla="*/ 2147483647 h 1524"/>
                <a:gd name="T30" fmla="*/ 0 w 24"/>
                <a:gd name="T31" fmla="*/ 2147483647 h 1524"/>
                <a:gd name="T32" fmla="*/ 2147483647 w 24"/>
                <a:gd name="T33" fmla="*/ 2147483647 h 1524"/>
                <a:gd name="T34" fmla="*/ 2147483647 w 24"/>
                <a:gd name="T35" fmla="*/ 2147483647 h 1524"/>
                <a:gd name="T36" fmla="*/ 0 w 24"/>
                <a:gd name="T37" fmla="*/ 2147483647 h 1524"/>
                <a:gd name="T38" fmla="*/ 0 w 24"/>
                <a:gd name="T39" fmla="*/ 2147483647 h 1524"/>
                <a:gd name="T40" fmla="*/ 0 w 24"/>
                <a:gd name="T41" fmla="*/ 2147483647 h 1524"/>
                <a:gd name="T42" fmla="*/ 2147483647 w 24"/>
                <a:gd name="T43" fmla="*/ 2147483647 h 1524"/>
                <a:gd name="T44" fmla="*/ 2147483647 w 24"/>
                <a:gd name="T45" fmla="*/ 2147483647 h 1524"/>
                <a:gd name="T46" fmla="*/ 0 w 24"/>
                <a:gd name="T47" fmla="*/ 2147483647 h 1524"/>
                <a:gd name="T48" fmla="*/ 0 w 24"/>
                <a:gd name="T49" fmla="*/ 2147483647 h 1524"/>
                <a:gd name="T50" fmla="*/ 0 w 24"/>
                <a:gd name="T51" fmla="*/ 2147483647 h 1524"/>
                <a:gd name="T52" fmla="*/ 2147483647 w 24"/>
                <a:gd name="T53" fmla="*/ 2147483647 h 1524"/>
                <a:gd name="T54" fmla="*/ 2147483647 w 24"/>
                <a:gd name="T55" fmla="*/ 2147483647 h 1524"/>
                <a:gd name="T56" fmla="*/ 0 w 24"/>
                <a:gd name="T57" fmla="*/ 2147483647 h 1524"/>
                <a:gd name="T58" fmla="*/ 0 w 24"/>
                <a:gd name="T59" fmla="*/ 2147483647 h 1524"/>
                <a:gd name="T60" fmla="*/ 0 w 24"/>
                <a:gd name="T61" fmla="*/ 2147483647 h 1524"/>
                <a:gd name="T62" fmla="*/ 2147483647 w 24"/>
                <a:gd name="T63" fmla="*/ 2147483647 h 1524"/>
                <a:gd name="T64" fmla="*/ 2147483647 w 24"/>
                <a:gd name="T65" fmla="*/ 2147483647 h 1524"/>
                <a:gd name="T66" fmla="*/ 0 w 24"/>
                <a:gd name="T67" fmla="*/ 2147483647 h 1524"/>
                <a:gd name="T68" fmla="*/ 0 w 24"/>
                <a:gd name="T69" fmla="*/ 2147483647 h 1524"/>
                <a:gd name="T70" fmla="*/ 0 w 24"/>
                <a:gd name="T71" fmla="*/ 2147483647 h 1524"/>
                <a:gd name="T72" fmla="*/ 2147483647 w 24"/>
                <a:gd name="T73" fmla="*/ 2147483647 h 1524"/>
                <a:gd name="T74" fmla="*/ 2147483647 w 24"/>
                <a:gd name="T75" fmla="*/ 2147483647 h 1524"/>
                <a:gd name="T76" fmla="*/ 0 w 24"/>
                <a:gd name="T77" fmla="*/ 2147483647 h 1524"/>
                <a:gd name="T78" fmla="*/ 0 w 24"/>
                <a:gd name="T79" fmla="*/ 2147483647 h 1524"/>
                <a:gd name="T80" fmla="*/ 0 w 24"/>
                <a:gd name="T81" fmla="*/ 2147483647 h 1524"/>
                <a:gd name="T82" fmla="*/ 2147483647 w 24"/>
                <a:gd name="T83" fmla="*/ 2147483647 h 1524"/>
                <a:gd name="T84" fmla="*/ 2147483647 w 24"/>
                <a:gd name="T85" fmla="*/ 2147483647 h 1524"/>
                <a:gd name="T86" fmla="*/ 0 w 24"/>
                <a:gd name="T87" fmla="*/ 2147483647 h 1524"/>
                <a:gd name="T88" fmla="*/ 0 w 24"/>
                <a:gd name="T89" fmla="*/ 2147483647 h 1524"/>
                <a:gd name="T90" fmla="*/ 0 w 24"/>
                <a:gd name="T91" fmla="*/ 2147483647 h 1524"/>
                <a:gd name="T92" fmla="*/ 2147483647 w 24"/>
                <a:gd name="T93" fmla="*/ 2147483647 h 1524"/>
                <a:gd name="T94" fmla="*/ 2147483647 w 24"/>
                <a:gd name="T95" fmla="*/ 2147483647 h 1524"/>
                <a:gd name="T96" fmla="*/ 0 w 24"/>
                <a:gd name="T97" fmla="*/ 2147483647 h 1524"/>
                <a:gd name="T98" fmla="*/ 0 w 24"/>
                <a:gd name="T99" fmla="*/ 2147483647 h 1524"/>
                <a:gd name="T100" fmla="*/ 0 w 24"/>
                <a:gd name="T101" fmla="*/ 0 h 1524"/>
                <a:gd name="T102" fmla="*/ 2147483647 w 24"/>
                <a:gd name="T103" fmla="*/ 0 h 1524"/>
                <a:gd name="T104" fmla="*/ 2147483647 w 24"/>
                <a:gd name="T105" fmla="*/ 2147483647 h 1524"/>
                <a:gd name="T106" fmla="*/ 0 w 24"/>
                <a:gd name="T107" fmla="*/ 2147483647 h 1524"/>
                <a:gd name="T108" fmla="*/ 0 w 24"/>
                <a:gd name="T109" fmla="*/ 0 h 15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 h="1524">
                  <a:moveTo>
                    <a:pt x="0" y="1518"/>
                  </a:moveTo>
                  <a:lnTo>
                    <a:pt x="24" y="1518"/>
                  </a:lnTo>
                  <a:lnTo>
                    <a:pt x="24" y="1524"/>
                  </a:lnTo>
                  <a:lnTo>
                    <a:pt x="0" y="1524"/>
                  </a:lnTo>
                  <a:lnTo>
                    <a:pt x="0" y="1518"/>
                  </a:lnTo>
                  <a:close/>
                  <a:moveTo>
                    <a:pt x="0" y="1368"/>
                  </a:moveTo>
                  <a:lnTo>
                    <a:pt x="24" y="1368"/>
                  </a:lnTo>
                  <a:lnTo>
                    <a:pt x="24" y="1374"/>
                  </a:lnTo>
                  <a:lnTo>
                    <a:pt x="0" y="1374"/>
                  </a:lnTo>
                  <a:lnTo>
                    <a:pt x="0" y="1368"/>
                  </a:lnTo>
                  <a:close/>
                  <a:moveTo>
                    <a:pt x="0" y="1212"/>
                  </a:moveTo>
                  <a:lnTo>
                    <a:pt x="24" y="1212"/>
                  </a:lnTo>
                  <a:lnTo>
                    <a:pt x="24" y="1218"/>
                  </a:lnTo>
                  <a:lnTo>
                    <a:pt x="0" y="1218"/>
                  </a:lnTo>
                  <a:lnTo>
                    <a:pt x="0" y="1212"/>
                  </a:lnTo>
                  <a:close/>
                  <a:moveTo>
                    <a:pt x="0" y="1062"/>
                  </a:moveTo>
                  <a:lnTo>
                    <a:pt x="24" y="1062"/>
                  </a:lnTo>
                  <a:lnTo>
                    <a:pt x="24" y="1068"/>
                  </a:lnTo>
                  <a:lnTo>
                    <a:pt x="0" y="1068"/>
                  </a:lnTo>
                  <a:lnTo>
                    <a:pt x="0" y="1062"/>
                  </a:lnTo>
                  <a:close/>
                  <a:moveTo>
                    <a:pt x="0" y="912"/>
                  </a:moveTo>
                  <a:lnTo>
                    <a:pt x="24" y="912"/>
                  </a:lnTo>
                  <a:lnTo>
                    <a:pt x="24" y="918"/>
                  </a:lnTo>
                  <a:lnTo>
                    <a:pt x="0" y="918"/>
                  </a:lnTo>
                  <a:lnTo>
                    <a:pt x="0" y="912"/>
                  </a:lnTo>
                  <a:close/>
                  <a:moveTo>
                    <a:pt x="0" y="762"/>
                  </a:moveTo>
                  <a:lnTo>
                    <a:pt x="24" y="762"/>
                  </a:lnTo>
                  <a:lnTo>
                    <a:pt x="24" y="768"/>
                  </a:lnTo>
                  <a:lnTo>
                    <a:pt x="0" y="768"/>
                  </a:lnTo>
                  <a:lnTo>
                    <a:pt x="0" y="762"/>
                  </a:lnTo>
                  <a:close/>
                  <a:moveTo>
                    <a:pt x="0" y="606"/>
                  </a:moveTo>
                  <a:lnTo>
                    <a:pt x="24" y="606"/>
                  </a:lnTo>
                  <a:lnTo>
                    <a:pt x="24" y="612"/>
                  </a:lnTo>
                  <a:lnTo>
                    <a:pt x="0" y="612"/>
                  </a:lnTo>
                  <a:lnTo>
                    <a:pt x="0" y="606"/>
                  </a:lnTo>
                  <a:close/>
                  <a:moveTo>
                    <a:pt x="0" y="456"/>
                  </a:moveTo>
                  <a:lnTo>
                    <a:pt x="24" y="456"/>
                  </a:lnTo>
                  <a:lnTo>
                    <a:pt x="24" y="462"/>
                  </a:lnTo>
                  <a:lnTo>
                    <a:pt x="0" y="462"/>
                  </a:lnTo>
                  <a:lnTo>
                    <a:pt x="0" y="456"/>
                  </a:lnTo>
                  <a:close/>
                  <a:moveTo>
                    <a:pt x="0" y="306"/>
                  </a:moveTo>
                  <a:lnTo>
                    <a:pt x="24" y="306"/>
                  </a:lnTo>
                  <a:lnTo>
                    <a:pt x="24" y="312"/>
                  </a:lnTo>
                  <a:lnTo>
                    <a:pt x="0" y="312"/>
                  </a:lnTo>
                  <a:lnTo>
                    <a:pt x="0" y="306"/>
                  </a:lnTo>
                  <a:close/>
                  <a:moveTo>
                    <a:pt x="0" y="150"/>
                  </a:moveTo>
                  <a:lnTo>
                    <a:pt x="24" y="150"/>
                  </a:lnTo>
                  <a:lnTo>
                    <a:pt x="24" y="156"/>
                  </a:lnTo>
                  <a:lnTo>
                    <a:pt x="0" y="156"/>
                  </a:lnTo>
                  <a:lnTo>
                    <a:pt x="0" y="150"/>
                  </a:lnTo>
                  <a:close/>
                  <a:moveTo>
                    <a:pt x="0" y="0"/>
                  </a:moveTo>
                  <a:lnTo>
                    <a:pt x="24" y="0"/>
                  </a:lnTo>
                  <a:lnTo>
                    <a:pt x="24" y="6"/>
                  </a:lnTo>
                  <a:lnTo>
                    <a:pt x="0" y="6"/>
                  </a:lnTo>
                  <a:lnTo>
                    <a:pt x="0" y="0"/>
                  </a:lnTo>
                  <a:close/>
                </a:path>
              </a:pathLst>
            </a:custGeom>
            <a:solidFill>
              <a:srgbClr val="000000"/>
            </a:solidFill>
            <a:ln w="9525" cap="flat">
              <a:solidFill>
                <a:srgbClr val="000000"/>
              </a:solidFill>
              <a:prstDash val="solid"/>
              <a:bevel/>
              <a:headEnd/>
              <a:tailEnd/>
            </a:ln>
          </p:spPr>
          <p:txBody>
            <a:bodyPr/>
            <a:lstStyle/>
            <a:p>
              <a:pPr>
                <a:defRPr/>
              </a:pPr>
              <a:endParaRPr lang="en-IE">
                <a:solidFill>
                  <a:prstClr val="black"/>
                </a:solidFill>
              </a:endParaRPr>
            </a:p>
          </p:txBody>
        </p:sp>
        <p:sp>
          <p:nvSpPr>
            <p:cNvPr id="6230" name="Rectangle 9"/>
            <p:cNvSpPr>
              <a:spLocks noChangeArrowheads="1"/>
            </p:cNvSpPr>
            <p:nvPr/>
          </p:nvSpPr>
          <p:spPr bwMode="auto">
            <a:xfrm>
              <a:off x="2243138" y="4995863"/>
              <a:ext cx="5124450" cy="9525"/>
            </a:xfrm>
            <a:prstGeom prst="rect">
              <a:avLst/>
            </a:prstGeom>
            <a:solidFill>
              <a:srgbClr val="000000"/>
            </a:solidFill>
            <a:ln w="9525">
              <a:solidFill>
                <a:srgbClr val="000000"/>
              </a:solidFill>
              <a:bevel/>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31" name="Freeform 10"/>
            <p:cNvSpPr>
              <a:spLocks noEditPoints="1"/>
            </p:cNvSpPr>
            <p:nvPr/>
          </p:nvSpPr>
          <p:spPr bwMode="auto">
            <a:xfrm>
              <a:off x="2238376" y="5000625"/>
              <a:ext cx="5133975" cy="47625"/>
            </a:xfrm>
            <a:custGeom>
              <a:avLst/>
              <a:gdLst>
                <a:gd name="T0" fmla="*/ 2147483647 w 3234"/>
                <a:gd name="T1" fmla="*/ 2147483647 h 30"/>
                <a:gd name="T2" fmla="*/ 0 w 3234"/>
                <a:gd name="T3" fmla="*/ 0 h 30"/>
                <a:gd name="T4" fmla="*/ 2147483647 w 3234"/>
                <a:gd name="T5" fmla="*/ 0 h 30"/>
                <a:gd name="T6" fmla="*/ 2147483647 w 3234"/>
                <a:gd name="T7" fmla="*/ 2147483647 h 30"/>
                <a:gd name="T8" fmla="*/ 2147483647 w 3234"/>
                <a:gd name="T9" fmla="*/ 0 h 30"/>
                <a:gd name="T10" fmla="*/ 2147483647 w 3234"/>
                <a:gd name="T11" fmla="*/ 2147483647 h 30"/>
                <a:gd name="T12" fmla="*/ 2147483647 w 3234"/>
                <a:gd name="T13" fmla="*/ 0 h 30"/>
                <a:gd name="T14" fmla="*/ 2147483647 w 3234"/>
                <a:gd name="T15" fmla="*/ 0 h 30"/>
                <a:gd name="T16" fmla="*/ 2147483647 w 3234"/>
                <a:gd name="T17" fmla="*/ 2147483647 h 30"/>
                <a:gd name="T18" fmla="*/ 2147483647 w 3234"/>
                <a:gd name="T19" fmla="*/ 0 h 30"/>
                <a:gd name="T20" fmla="*/ 2147483647 w 3234"/>
                <a:gd name="T21" fmla="*/ 2147483647 h 30"/>
                <a:gd name="T22" fmla="*/ 2147483647 w 3234"/>
                <a:gd name="T23" fmla="*/ 0 h 30"/>
                <a:gd name="T24" fmla="*/ 2147483647 w 3234"/>
                <a:gd name="T25" fmla="*/ 0 h 30"/>
                <a:gd name="T26" fmla="*/ 2147483647 w 3234"/>
                <a:gd name="T27" fmla="*/ 2147483647 h 30"/>
                <a:gd name="T28" fmla="*/ 2147483647 w 3234"/>
                <a:gd name="T29" fmla="*/ 0 h 30"/>
                <a:gd name="T30" fmla="*/ 2147483647 w 3234"/>
                <a:gd name="T31" fmla="*/ 2147483647 h 30"/>
                <a:gd name="T32" fmla="*/ 2147483647 w 3234"/>
                <a:gd name="T33" fmla="*/ 0 h 30"/>
                <a:gd name="T34" fmla="*/ 2147483647 w 3234"/>
                <a:gd name="T35" fmla="*/ 0 h 30"/>
                <a:gd name="T36" fmla="*/ 2147483647 w 3234"/>
                <a:gd name="T37" fmla="*/ 2147483647 h 30"/>
                <a:gd name="T38" fmla="*/ 2147483647 w 3234"/>
                <a:gd name="T39" fmla="*/ 0 h 30"/>
                <a:gd name="T40" fmla="*/ 2147483647 w 3234"/>
                <a:gd name="T41" fmla="*/ 2147483647 h 30"/>
                <a:gd name="T42" fmla="*/ 2147483647 w 3234"/>
                <a:gd name="T43" fmla="*/ 0 h 30"/>
                <a:gd name="T44" fmla="*/ 2147483647 w 3234"/>
                <a:gd name="T45" fmla="*/ 0 h 30"/>
                <a:gd name="T46" fmla="*/ 2147483647 w 3234"/>
                <a:gd name="T47" fmla="*/ 2147483647 h 30"/>
                <a:gd name="T48" fmla="*/ 2147483647 w 3234"/>
                <a:gd name="T49" fmla="*/ 0 h 30"/>
                <a:gd name="T50" fmla="*/ 2147483647 w 3234"/>
                <a:gd name="T51" fmla="*/ 2147483647 h 30"/>
                <a:gd name="T52" fmla="*/ 2147483647 w 3234"/>
                <a:gd name="T53" fmla="*/ 0 h 30"/>
                <a:gd name="T54" fmla="*/ 2147483647 w 3234"/>
                <a:gd name="T55" fmla="*/ 0 h 30"/>
                <a:gd name="T56" fmla="*/ 2147483647 w 3234"/>
                <a:gd name="T57" fmla="*/ 2147483647 h 30"/>
                <a:gd name="T58" fmla="*/ 2147483647 w 3234"/>
                <a:gd name="T59" fmla="*/ 0 h 30"/>
                <a:gd name="T60" fmla="*/ 2147483647 w 3234"/>
                <a:gd name="T61" fmla="*/ 2147483647 h 30"/>
                <a:gd name="T62" fmla="*/ 2147483647 w 3234"/>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34" h="30">
                  <a:moveTo>
                    <a:pt x="6" y="0"/>
                  </a:moveTo>
                  <a:lnTo>
                    <a:pt x="6" y="30"/>
                  </a:lnTo>
                  <a:lnTo>
                    <a:pt x="0" y="30"/>
                  </a:lnTo>
                  <a:lnTo>
                    <a:pt x="0" y="0"/>
                  </a:lnTo>
                  <a:lnTo>
                    <a:pt x="6" y="0"/>
                  </a:lnTo>
                  <a:close/>
                  <a:moveTo>
                    <a:pt x="276" y="0"/>
                  </a:moveTo>
                  <a:lnTo>
                    <a:pt x="276" y="30"/>
                  </a:lnTo>
                  <a:lnTo>
                    <a:pt x="270" y="30"/>
                  </a:lnTo>
                  <a:lnTo>
                    <a:pt x="270" y="0"/>
                  </a:lnTo>
                  <a:lnTo>
                    <a:pt x="276" y="0"/>
                  </a:lnTo>
                  <a:close/>
                  <a:moveTo>
                    <a:pt x="546" y="0"/>
                  </a:moveTo>
                  <a:lnTo>
                    <a:pt x="546" y="30"/>
                  </a:lnTo>
                  <a:lnTo>
                    <a:pt x="540" y="30"/>
                  </a:lnTo>
                  <a:lnTo>
                    <a:pt x="540" y="0"/>
                  </a:lnTo>
                  <a:lnTo>
                    <a:pt x="546" y="0"/>
                  </a:lnTo>
                  <a:close/>
                  <a:moveTo>
                    <a:pt x="810" y="0"/>
                  </a:moveTo>
                  <a:lnTo>
                    <a:pt x="810" y="30"/>
                  </a:lnTo>
                  <a:lnTo>
                    <a:pt x="804" y="30"/>
                  </a:lnTo>
                  <a:lnTo>
                    <a:pt x="804" y="0"/>
                  </a:lnTo>
                  <a:lnTo>
                    <a:pt x="810" y="0"/>
                  </a:lnTo>
                  <a:close/>
                  <a:moveTo>
                    <a:pt x="1080" y="0"/>
                  </a:moveTo>
                  <a:lnTo>
                    <a:pt x="1080" y="30"/>
                  </a:lnTo>
                  <a:lnTo>
                    <a:pt x="1074" y="30"/>
                  </a:lnTo>
                  <a:lnTo>
                    <a:pt x="1074" y="0"/>
                  </a:lnTo>
                  <a:lnTo>
                    <a:pt x="1080" y="0"/>
                  </a:lnTo>
                  <a:close/>
                  <a:moveTo>
                    <a:pt x="1350" y="0"/>
                  </a:moveTo>
                  <a:lnTo>
                    <a:pt x="1350" y="30"/>
                  </a:lnTo>
                  <a:lnTo>
                    <a:pt x="1344" y="30"/>
                  </a:lnTo>
                  <a:lnTo>
                    <a:pt x="1344" y="0"/>
                  </a:lnTo>
                  <a:lnTo>
                    <a:pt x="1350" y="0"/>
                  </a:lnTo>
                  <a:close/>
                  <a:moveTo>
                    <a:pt x="1620" y="0"/>
                  </a:moveTo>
                  <a:lnTo>
                    <a:pt x="1620" y="30"/>
                  </a:lnTo>
                  <a:lnTo>
                    <a:pt x="1614" y="30"/>
                  </a:lnTo>
                  <a:lnTo>
                    <a:pt x="1614" y="0"/>
                  </a:lnTo>
                  <a:lnTo>
                    <a:pt x="1620" y="0"/>
                  </a:lnTo>
                  <a:close/>
                  <a:moveTo>
                    <a:pt x="1890" y="0"/>
                  </a:moveTo>
                  <a:lnTo>
                    <a:pt x="1890" y="30"/>
                  </a:lnTo>
                  <a:lnTo>
                    <a:pt x="1884" y="30"/>
                  </a:lnTo>
                  <a:lnTo>
                    <a:pt x="1884" y="0"/>
                  </a:lnTo>
                  <a:lnTo>
                    <a:pt x="1890" y="0"/>
                  </a:lnTo>
                  <a:close/>
                  <a:moveTo>
                    <a:pt x="2154" y="0"/>
                  </a:moveTo>
                  <a:lnTo>
                    <a:pt x="2154" y="30"/>
                  </a:lnTo>
                  <a:lnTo>
                    <a:pt x="2148" y="30"/>
                  </a:lnTo>
                  <a:lnTo>
                    <a:pt x="2148" y="0"/>
                  </a:lnTo>
                  <a:lnTo>
                    <a:pt x="2154" y="0"/>
                  </a:lnTo>
                  <a:close/>
                  <a:moveTo>
                    <a:pt x="2424" y="0"/>
                  </a:moveTo>
                  <a:lnTo>
                    <a:pt x="2424" y="30"/>
                  </a:lnTo>
                  <a:lnTo>
                    <a:pt x="2418" y="30"/>
                  </a:lnTo>
                  <a:lnTo>
                    <a:pt x="2418" y="0"/>
                  </a:lnTo>
                  <a:lnTo>
                    <a:pt x="2424" y="0"/>
                  </a:lnTo>
                  <a:close/>
                  <a:moveTo>
                    <a:pt x="2694" y="0"/>
                  </a:moveTo>
                  <a:lnTo>
                    <a:pt x="2694" y="30"/>
                  </a:lnTo>
                  <a:lnTo>
                    <a:pt x="2688" y="30"/>
                  </a:lnTo>
                  <a:lnTo>
                    <a:pt x="2688" y="0"/>
                  </a:lnTo>
                  <a:lnTo>
                    <a:pt x="2694" y="0"/>
                  </a:lnTo>
                  <a:close/>
                  <a:moveTo>
                    <a:pt x="2964" y="0"/>
                  </a:moveTo>
                  <a:lnTo>
                    <a:pt x="2964" y="30"/>
                  </a:lnTo>
                  <a:lnTo>
                    <a:pt x="2958" y="30"/>
                  </a:lnTo>
                  <a:lnTo>
                    <a:pt x="2958" y="0"/>
                  </a:lnTo>
                  <a:lnTo>
                    <a:pt x="2964" y="0"/>
                  </a:lnTo>
                  <a:close/>
                  <a:moveTo>
                    <a:pt x="3234" y="0"/>
                  </a:moveTo>
                  <a:lnTo>
                    <a:pt x="3234" y="30"/>
                  </a:lnTo>
                  <a:lnTo>
                    <a:pt x="3228" y="30"/>
                  </a:lnTo>
                  <a:lnTo>
                    <a:pt x="3228" y="0"/>
                  </a:lnTo>
                  <a:lnTo>
                    <a:pt x="3234" y="0"/>
                  </a:lnTo>
                  <a:close/>
                </a:path>
              </a:pathLst>
            </a:custGeom>
            <a:solidFill>
              <a:srgbClr val="000000"/>
            </a:solidFill>
            <a:ln w="9525" cap="flat">
              <a:solidFill>
                <a:srgbClr val="000000"/>
              </a:solidFill>
              <a:prstDash val="solid"/>
              <a:bevel/>
              <a:headEnd/>
              <a:tailEnd/>
            </a:ln>
          </p:spPr>
          <p:txBody>
            <a:bodyPr/>
            <a:lstStyle/>
            <a:p>
              <a:pPr>
                <a:defRPr/>
              </a:pPr>
              <a:endParaRPr lang="en-IE">
                <a:solidFill>
                  <a:prstClr val="black"/>
                </a:solidFill>
              </a:endParaRPr>
            </a:p>
          </p:txBody>
        </p:sp>
        <p:sp>
          <p:nvSpPr>
            <p:cNvPr id="6232" name="Freeform 11"/>
            <p:cNvSpPr>
              <a:spLocks/>
            </p:cNvSpPr>
            <p:nvPr/>
          </p:nvSpPr>
          <p:spPr bwMode="auto">
            <a:xfrm>
              <a:off x="2238376" y="2824163"/>
              <a:ext cx="4706938" cy="2116138"/>
            </a:xfrm>
            <a:custGeom>
              <a:avLst/>
              <a:gdLst>
                <a:gd name="T0" fmla="*/ 2147483647 w 7907"/>
                <a:gd name="T1" fmla="*/ 2147483647 h 3554"/>
                <a:gd name="T2" fmla="*/ 2147483647 w 7907"/>
                <a:gd name="T3" fmla="*/ 2147483647 h 3554"/>
                <a:gd name="T4" fmla="*/ 2147483647 w 7907"/>
                <a:gd name="T5" fmla="*/ 2147483647 h 3554"/>
                <a:gd name="T6" fmla="*/ 2147483647 w 7907"/>
                <a:gd name="T7" fmla="*/ 2147483647 h 3554"/>
                <a:gd name="T8" fmla="*/ 2147483647 w 7907"/>
                <a:gd name="T9" fmla="*/ 2147483647 h 3554"/>
                <a:gd name="T10" fmla="*/ 2147483647 w 7907"/>
                <a:gd name="T11" fmla="*/ 2147483647 h 3554"/>
                <a:gd name="T12" fmla="*/ 2147483647 w 7907"/>
                <a:gd name="T13" fmla="*/ 2147483647 h 3554"/>
                <a:gd name="T14" fmla="*/ 2147483647 w 7907"/>
                <a:gd name="T15" fmla="*/ 2147483647 h 3554"/>
                <a:gd name="T16" fmla="*/ 2147483647 w 7907"/>
                <a:gd name="T17" fmla="*/ 2147483647 h 3554"/>
                <a:gd name="T18" fmla="*/ 2147483647 w 7907"/>
                <a:gd name="T19" fmla="*/ 2147483647 h 3554"/>
                <a:gd name="T20" fmla="*/ 2147483647 w 7907"/>
                <a:gd name="T21" fmla="*/ 2147483647 h 3554"/>
                <a:gd name="T22" fmla="*/ 2147483647 w 7907"/>
                <a:gd name="T23" fmla="*/ 2147483647 h 3554"/>
                <a:gd name="T24" fmla="*/ 2147483647 w 7907"/>
                <a:gd name="T25" fmla="*/ 2147483647 h 3554"/>
                <a:gd name="T26" fmla="*/ 2147483647 w 7907"/>
                <a:gd name="T27" fmla="*/ 2147483647 h 3554"/>
                <a:gd name="T28" fmla="*/ 2147483647 w 7907"/>
                <a:gd name="T29" fmla="*/ 2147483647 h 3554"/>
                <a:gd name="T30" fmla="*/ 2147483647 w 7907"/>
                <a:gd name="T31" fmla="*/ 2147483647 h 3554"/>
                <a:gd name="T32" fmla="*/ 2147483647 w 7907"/>
                <a:gd name="T33" fmla="*/ 2147483647 h 3554"/>
                <a:gd name="T34" fmla="*/ 2147483647 w 7907"/>
                <a:gd name="T35" fmla="*/ 2147483647 h 3554"/>
                <a:gd name="T36" fmla="*/ 2147483647 w 7907"/>
                <a:gd name="T37" fmla="*/ 2147483647 h 3554"/>
                <a:gd name="T38" fmla="*/ 2147483647 w 7907"/>
                <a:gd name="T39" fmla="*/ 2147483647 h 3554"/>
                <a:gd name="T40" fmla="*/ 2147483647 w 7907"/>
                <a:gd name="T41" fmla="*/ 2147483647 h 3554"/>
                <a:gd name="T42" fmla="*/ 2147483647 w 7907"/>
                <a:gd name="T43" fmla="*/ 2147483647 h 3554"/>
                <a:gd name="T44" fmla="*/ 2147483647 w 7907"/>
                <a:gd name="T45" fmla="*/ 2147483647 h 3554"/>
                <a:gd name="T46" fmla="*/ 2147483647 w 7907"/>
                <a:gd name="T47" fmla="*/ 2147483647 h 3554"/>
                <a:gd name="T48" fmla="*/ 2147483647 w 7907"/>
                <a:gd name="T49" fmla="*/ 2147483647 h 3554"/>
                <a:gd name="T50" fmla="*/ 2147483647 w 7907"/>
                <a:gd name="T51" fmla="*/ 2147483647 h 3554"/>
                <a:gd name="T52" fmla="*/ 2147483647 w 7907"/>
                <a:gd name="T53" fmla="*/ 2147483647 h 3554"/>
                <a:gd name="T54" fmla="*/ 2147483647 w 7907"/>
                <a:gd name="T55" fmla="*/ 2147483647 h 3554"/>
                <a:gd name="T56" fmla="*/ 2147483647 w 7907"/>
                <a:gd name="T57" fmla="*/ 2147483647 h 3554"/>
                <a:gd name="T58" fmla="*/ 2147483647 w 7907"/>
                <a:gd name="T59" fmla="*/ 2147483647 h 3554"/>
                <a:gd name="T60" fmla="*/ 2147483647 w 7907"/>
                <a:gd name="T61" fmla="*/ 2147483647 h 3554"/>
                <a:gd name="T62" fmla="*/ 2147483647 w 7907"/>
                <a:gd name="T63" fmla="*/ 2147483647 h 3554"/>
                <a:gd name="T64" fmla="*/ 2147483647 w 7907"/>
                <a:gd name="T65" fmla="*/ 2147483647 h 3554"/>
                <a:gd name="T66" fmla="*/ 2147483647 w 7907"/>
                <a:gd name="T67" fmla="*/ 2147483647 h 3554"/>
                <a:gd name="T68" fmla="*/ 2147483647 w 7907"/>
                <a:gd name="T69" fmla="*/ 2147483647 h 3554"/>
                <a:gd name="T70" fmla="*/ 2147483647 w 7907"/>
                <a:gd name="T71" fmla="*/ 2147483647 h 3554"/>
                <a:gd name="T72" fmla="*/ 2147483647 w 7907"/>
                <a:gd name="T73" fmla="*/ 2147483647 h 3554"/>
                <a:gd name="T74" fmla="*/ 2147483647 w 7907"/>
                <a:gd name="T75" fmla="*/ 2147483647 h 3554"/>
                <a:gd name="T76" fmla="*/ 2147483647 w 7907"/>
                <a:gd name="T77" fmla="*/ 2147483647 h 3554"/>
                <a:gd name="T78" fmla="*/ 2147483647 w 7907"/>
                <a:gd name="T79" fmla="*/ 2147483647 h 3554"/>
                <a:gd name="T80" fmla="*/ 2147483647 w 7907"/>
                <a:gd name="T81" fmla="*/ 2147483647 h 3554"/>
                <a:gd name="T82" fmla="*/ 2147483647 w 7907"/>
                <a:gd name="T83" fmla="*/ 2147483647 h 3554"/>
                <a:gd name="T84" fmla="*/ 2147483647 w 7907"/>
                <a:gd name="T85" fmla="*/ 2147483647 h 3554"/>
                <a:gd name="T86" fmla="*/ 2147483647 w 7907"/>
                <a:gd name="T87" fmla="*/ 2147483647 h 3554"/>
                <a:gd name="T88" fmla="*/ 2147483647 w 7907"/>
                <a:gd name="T89" fmla="*/ 2147483647 h 35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907" h="3554">
                  <a:moveTo>
                    <a:pt x="15" y="3521"/>
                  </a:moveTo>
                  <a:lnTo>
                    <a:pt x="719" y="3393"/>
                  </a:lnTo>
                  <a:lnTo>
                    <a:pt x="713" y="3395"/>
                  </a:lnTo>
                  <a:lnTo>
                    <a:pt x="1433" y="2947"/>
                  </a:lnTo>
                  <a:lnTo>
                    <a:pt x="1426" y="2956"/>
                  </a:lnTo>
                  <a:lnTo>
                    <a:pt x="2146" y="476"/>
                  </a:lnTo>
                  <a:cubicBezTo>
                    <a:pt x="2147" y="472"/>
                    <a:pt x="2150" y="469"/>
                    <a:pt x="2153" y="467"/>
                  </a:cubicBezTo>
                  <a:lnTo>
                    <a:pt x="2873" y="3"/>
                  </a:lnTo>
                  <a:cubicBezTo>
                    <a:pt x="2876" y="1"/>
                    <a:pt x="2881" y="0"/>
                    <a:pt x="2885" y="1"/>
                  </a:cubicBezTo>
                  <a:lnTo>
                    <a:pt x="3605" y="161"/>
                  </a:lnTo>
                  <a:lnTo>
                    <a:pt x="4310" y="369"/>
                  </a:lnTo>
                  <a:cubicBezTo>
                    <a:pt x="4311" y="369"/>
                    <a:pt x="4312" y="370"/>
                    <a:pt x="4313" y="371"/>
                  </a:cubicBezTo>
                  <a:lnTo>
                    <a:pt x="5033" y="787"/>
                  </a:lnTo>
                  <a:cubicBezTo>
                    <a:pt x="5035" y="787"/>
                    <a:pt x="5036" y="789"/>
                    <a:pt x="5037" y="790"/>
                  </a:cubicBezTo>
                  <a:lnTo>
                    <a:pt x="5757" y="1590"/>
                  </a:lnTo>
                  <a:cubicBezTo>
                    <a:pt x="5758" y="1591"/>
                    <a:pt x="5759" y="1592"/>
                    <a:pt x="5759" y="1593"/>
                  </a:cubicBezTo>
                  <a:lnTo>
                    <a:pt x="6479" y="2889"/>
                  </a:lnTo>
                  <a:lnTo>
                    <a:pt x="6475" y="2884"/>
                  </a:lnTo>
                  <a:lnTo>
                    <a:pt x="7179" y="3396"/>
                  </a:lnTo>
                  <a:lnTo>
                    <a:pt x="7172" y="3393"/>
                  </a:lnTo>
                  <a:lnTo>
                    <a:pt x="7892" y="3521"/>
                  </a:lnTo>
                  <a:cubicBezTo>
                    <a:pt x="7901" y="3522"/>
                    <a:pt x="7907" y="3531"/>
                    <a:pt x="7905" y="3539"/>
                  </a:cubicBezTo>
                  <a:cubicBezTo>
                    <a:pt x="7904" y="3548"/>
                    <a:pt x="7895" y="3554"/>
                    <a:pt x="7887" y="3552"/>
                  </a:cubicBezTo>
                  <a:lnTo>
                    <a:pt x="7167" y="3424"/>
                  </a:lnTo>
                  <a:cubicBezTo>
                    <a:pt x="7164" y="3424"/>
                    <a:pt x="7162" y="3423"/>
                    <a:pt x="7160" y="3421"/>
                  </a:cubicBezTo>
                  <a:lnTo>
                    <a:pt x="6456" y="2909"/>
                  </a:lnTo>
                  <a:cubicBezTo>
                    <a:pt x="6454" y="2908"/>
                    <a:pt x="6453" y="2906"/>
                    <a:pt x="6451" y="2904"/>
                  </a:cubicBezTo>
                  <a:lnTo>
                    <a:pt x="5731" y="1608"/>
                  </a:lnTo>
                  <a:lnTo>
                    <a:pt x="5734" y="1611"/>
                  </a:lnTo>
                  <a:lnTo>
                    <a:pt x="5014" y="811"/>
                  </a:lnTo>
                  <a:lnTo>
                    <a:pt x="5017" y="814"/>
                  </a:lnTo>
                  <a:lnTo>
                    <a:pt x="4297" y="398"/>
                  </a:lnTo>
                  <a:lnTo>
                    <a:pt x="4301" y="400"/>
                  </a:lnTo>
                  <a:lnTo>
                    <a:pt x="3598" y="192"/>
                  </a:lnTo>
                  <a:lnTo>
                    <a:pt x="2878" y="32"/>
                  </a:lnTo>
                  <a:lnTo>
                    <a:pt x="2890" y="30"/>
                  </a:lnTo>
                  <a:lnTo>
                    <a:pt x="2170" y="494"/>
                  </a:lnTo>
                  <a:lnTo>
                    <a:pt x="2177" y="485"/>
                  </a:lnTo>
                  <a:lnTo>
                    <a:pt x="1457" y="2965"/>
                  </a:lnTo>
                  <a:cubicBezTo>
                    <a:pt x="1456" y="2969"/>
                    <a:pt x="1453" y="2972"/>
                    <a:pt x="1450" y="2974"/>
                  </a:cubicBezTo>
                  <a:lnTo>
                    <a:pt x="730" y="3422"/>
                  </a:lnTo>
                  <a:cubicBezTo>
                    <a:pt x="728" y="3423"/>
                    <a:pt x="726" y="3424"/>
                    <a:pt x="724" y="3424"/>
                  </a:cubicBezTo>
                  <a:lnTo>
                    <a:pt x="20" y="3552"/>
                  </a:lnTo>
                  <a:cubicBezTo>
                    <a:pt x="12" y="3554"/>
                    <a:pt x="3" y="3548"/>
                    <a:pt x="2" y="3539"/>
                  </a:cubicBezTo>
                  <a:cubicBezTo>
                    <a:pt x="0" y="3531"/>
                    <a:pt x="6" y="3522"/>
                    <a:pt x="15" y="3521"/>
                  </a:cubicBezTo>
                  <a:close/>
                </a:path>
              </a:pathLst>
            </a:custGeom>
            <a:solidFill>
              <a:srgbClr val="008000"/>
            </a:solidFill>
            <a:ln w="9525" cap="flat">
              <a:solidFill>
                <a:srgbClr val="008000"/>
              </a:solidFill>
              <a:prstDash val="solid"/>
              <a:bevel/>
              <a:headEnd/>
              <a:tailEnd/>
            </a:ln>
          </p:spPr>
          <p:txBody>
            <a:bodyPr/>
            <a:lstStyle/>
            <a:p>
              <a:pPr>
                <a:defRPr/>
              </a:pPr>
              <a:endParaRPr lang="en-IE">
                <a:solidFill>
                  <a:prstClr val="black"/>
                </a:solidFill>
              </a:endParaRPr>
            </a:p>
          </p:txBody>
        </p:sp>
        <p:sp>
          <p:nvSpPr>
            <p:cNvPr id="6233" name="Freeform 12"/>
            <p:cNvSpPr>
              <a:spLocks/>
            </p:cNvSpPr>
            <p:nvPr/>
          </p:nvSpPr>
          <p:spPr bwMode="auto">
            <a:xfrm>
              <a:off x="2208213" y="48910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234" name="Freeform 13"/>
            <p:cNvSpPr>
              <a:spLocks noEditPoints="1"/>
            </p:cNvSpPr>
            <p:nvPr/>
          </p:nvSpPr>
          <p:spPr bwMode="auto">
            <a:xfrm>
              <a:off x="2203451" y="4886325"/>
              <a:ext cx="85725" cy="85725"/>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a:defRPr/>
              </a:pPr>
              <a:endParaRPr lang="en-IE">
                <a:solidFill>
                  <a:prstClr val="black"/>
                </a:solidFill>
              </a:endParaRPr>
            </a:p>
          </p:txBody>
        </p:sp>
        <p:sp>
          <p:nvSpPr>
            <p:cNvPr id="6235" name="Freeform 14"/>
            <p:cNvSpPr>
              <a:spLocks/>
            </p:cNvSpPr>
            <p:nvPr/>
          </p:nvSpPr>
          <p:spPr bwMode="auto">
            <a:xfrm>
              <a:off x="2635251" y="481965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236" name="Freeform 15"/>
            <p:cNvSpPr>
              <a:spLocks noEditPoints="1"/>
            </p:cNvSpPr>
            <p:nvPr/>
          </p:nvSpPr>
          <p:spPr bwMode="auto">
            <a:xfrm>
              <a:off x="2628901" y="4813300"/>
              <a:ext cx="87313" cy="87313"/>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2"/>
                  </a:moveTo>
                  <a:cubicBezTo>
                    <a:pt x="75" y="146"/>
                    <a:pt x="70" y="146"/>
                    <a:pt x="67" y="142"/>
                  </a:cubicBezTo>
                  <a:lnTo>
                    <a:pt x="3" y="78"/>
                  </a:lnTo>
                  <a:cubicBezTo>
                    <a:pt x="0" y="75"/>
                    <a:pt x="0" y="70"/>
                    <a:pt x="3" y="67"/>
                  </a:cubicBezTo>
                  <a:lnTo>
                    <a:pt x="67" y="3"/>
                  </a:lnTo>
                  <a:cubicBezTo>
                    <a:pt x="70" y="0"/>
                    <a:pt x="75"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a:defRPr/>
              </a:pPr>
              <a:endParaRPr lang="en-IE">
                <a:solidFill>
                  <a:prstClr val="black"/>
                </a:solidFill>
              </a:endParaRPr>
            </a:p>
          </p:txBody>
        </p:sp>
        <p:sp>
          <p:nvSpPr>
            <p:cNvPr id="6237" name="Freeform 16"/>
            <p:cNvSpPr>
              <a:spLocks/>
            </p:cNvSpPr>
            <p:nvPr/>
          </p:nvSpPr>
          <p:spPr bwMode="auto">
            <a:xfrm>
              <a:off x="3060701" y="45466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238" name="Freeform 17"/>
            <p:cNvSpPr>
              <a:spLocks noEditPoints="1"/>
            </p:cNvSpPr>
            <p:nvPr/>
          </p:nvSpPr>
          <p:spPr bwMode="auto">
            <a:xfrm>
              <a:off x="3055938" y="4541838"/>
              <a:ext cx="87313"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a:defRPr/>
              </a:pPr>
              <a:endParaRPr lang="en-IE">
                <a:solidFill>
                  <a:prstClr val="black"/>
                </a:solidFill>
              </a:endParaRPr>
            </a:p>
          </p:txBody>
        </p:sp>
        <p:sp>
          <p:nvSpPr>
            <p:cNvPr id="6239" name="Freeform 18"/>
            <p:cNvSpPr>
              <a:spLocks/>
            </p:cNvSpPr>
            <p:nvPr/>
          </p:nvSpPr>
          <p:spPr bwMode="auto">
            <a:xfrm>
              <a:off x="3487738" y="307181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240" name="Freeform 19"/>
            <p:cNvSpPr>
              <a:spLocks noEditPoints="1"/>
            </p:cNvSpPr>
            <p:nvPr/>
          </p:nvSpPr>
          <p:spPr bwMode="auto">
            <a:xfrm>
              <a:off x="3482976" y="3067050"/>
              <a:ext cx="85725" cy="87313"/>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2"/>
                  </a:moveTo>
                  <a:cubicBezTo>
                    <a:pt x="75" y="146"/>
                    <a:pt x="70" y="146"/>
                    <a:pt x="67" y="142"/>
                  </a:cubicBezTo>
                  <a:lnTo>
                    <a:pt x="3" y="78"/>
                  </a:lnTo>
                  <a:cubicBezTo>
                    <a:pt x="0" y="75"/>
                    <a:pt x="0" y="70"/>
                    <a:pt x="3" y="67"/>
                  </a:cubicBezTo>
                  <a:lnTo>
                    <a:pt x="67" y="3"/>
                  </a:lnTo>
                  <a:cubicBezTo>
                    <a:pt x="70" y="0"/>
                    <a:pt x="75"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a:defRPr/>
              </a:pPr>
              <a:endParaRPr lang="en-IE">
                <a:solidFill>
                  <a:prstClr val="black"/>
                </a:solidFill>
              </a:endParaRPr>
            </a:p>
          </p:txBody>
        </p:sp>
        <p:sp>
          <p:nvSpPr>
            <p:cNvPr id="6241" name="Freeform 20"/>
            <p:cNvSpPr>
              <a:spLocks/>
            </p:cNvSpPr>
            <p:nvPr/>
          </p:nvSpPr>
          <p:spPr bwMode="auto">
            <a:xfrm>
              <a:off x="3914776" y="27940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242" name="Freeform 21"/>
            <p:cNvSpPr>
              <a:spLocks noEditPoints="1"/>
            </p:cNvSpPr>
            <p:nvPr/>
          </p:nvSpPr>
          <p:spPr bwMode="auto">
            <a:xfrm>
              <a:off x="3910013" y="2789238"/>
              <a:ext cx="85725" cy="85725"/>
            </a:xfrm>
            <a:custGeom>
              <a:avLst/>
              <a:gdLst>
                <a:gd name="T0" fmla="*/ 2147483647 w 145"/>
                <a:gd name="T1" fmla="*/ 2147483647 h 145"/>
                <a:gd name="T2" fmla="*/ 2147483647 w 145"/>
                <a:gd name="T3" fmla="*/ 2147483647 h 145"/>
                <a:gd name="T4" fmla="*/ 2147483647 w 145"/>
                <a:gd name="T5" fmla="*/ 2147483647 h 145"/>
                <a:gd name="T6" fmla="*/ 2147483647 w 145"/>
                <a:gd name="T7" fmla="*/ 2147483647 h 145"/>
                <a:gd name="T8" fmla="*/ 2147483647 w 145"/>
                <a:gd name="T9" fmla="*/ 2147483647 h 145"/>
                <a:gd name="T10" fmla="*/ 2147483647 w 145"/>
                <a:gd name="T11" fmla="*/ 2147483647 h 145"/>
                <a:gd name="T12" fmla="*/ 2147483647 w 145"/>
                <a:gd name="T13" fmla="*/ 2147483647 h 145"/>
                <a:gd name="T14" fmla="*/ 2147483647 w 145"/>
                <a:gd name="T15" fmla="*/ 2147483647 h 145"/>
                <a:gd name="T16" fmla="*/ 2147483647 w 145"/>
                <a:gd name="T17" fmla="*/ 2147483647 h 145"/>
                <a:gd name="T18" fmla="*/ 2147483647 w 145"/>
                <a:gd name="T19" fmla="*/ 2147483647 h 145"/>
                <a:gd name="T20" fmla="*/ 2147483647 w 145"/>
                <a:gd name="T21" fmla="*/ 2147483647 h 145"/>
                <a:gd name="T22" fmla="*/ 2147483647 w 145"/>
                <a:gd name="T23" fmla="*/ 2147483647 h 145"/>
                <a:gd name="T24" fmla="*/ 2147483647 w 145"/>
                <a:gd name="T25" fmla="*/ 2147483647 h 145"/>
                <a:gd name="T26" fmla="*/ 2147483647 w 145"/>
                <a:gd name="T27" fmla="*/ 2147483647 h 145"/>
                <a:gd name="T28" fmla="*/ 2147483647 w 145"/>
                <a:gd name="T29" fmla="*/ 2147483647 h 145"/>
                <a:gd name="T30" fmla="*/ 2147483647 w 145"/>
                <a:gd name="T31" fmla="*/ 2147483647 h 145"/>
                <a:gd name="T32" fmla="*/ 2147483647 w 145"/>
                <a:gd name="T33" fmla="*/ 2147483647 h 145"/>
                <a:gd name="T34" fmla="*/ 2147483647 w 145"/>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5">
                  <a:moveTo>
                    <a:pt x="78" y="142"/>
                  </a:moveTo>
                  <a:cubicBezTo>
                    <a:pt x="75" y="145"/>
                    <a:pt x="70" y="145"/>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a:defRPr/>
              </a:pPr>
              <a:endParaRPr lang="en-IE">
                <a:solidFill>
                  <a:prstClr val="black"/>
                </a:solidFill>
              </a:endParaRPr>
            </a:p>
          </p:txBody>
        </p:sp>
        <p:sp>
          <p:nvSpPr>
            <p:cNvPr id="6243" name="Freeform 22"/>
            <p:cNvSpPr>
              <a:spLocks/>
            </p:cNvSpPr>
            <p:nvPr/>
          </p:nvSpPr>
          <p:spPr bwMode="auto">
            <a:xfrm>
              <a:off x="4340226" y="289401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244" name="Freeform 23"/>
            <p:cNvSpPr>
              <a:spLocks noEditPoints="1"/>
            </p:cNvSpPr>
            <p:nvPr/>
          </p:nvSpPr>
          <p:spPr bwMode="auto">
            <a:xfrm>
              <a:off x="4335463" y="2889250"/>
              <a:ext cx="87313" cy="85725"/>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0" y="145"/>
                    <a:pt x="67" y="142"/>
                  </a:cubicBezTo>
                  <a:lnTo>
                    <a:pt x="3" y="78"/>
                  </a:lnTo>
                  <a:cubicBezTo>
                    <a:pt x="0" y="75"/>
                    <a:pt x="0" y="70"/>
                    <a:pt x="3" y="67"/>
                  </a:cubicBezTo>
                  <a:lnTo>
                    <a:pt x="67" y="3"/>
                  </a:lnTo>
                  <a:cubicBezTo>
                    <a:pt x="70"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a:defRPr/>
              </a:pPr>
              <a:endParaRPr lang="en-IE">
                <a:solidFill>
                  <a:prstClr val="black"/>
                </a:solidFill>
              </a:endParaRPr>
            </a:p>
          </p:txBody>
        </p:sp>
        <p:sp>
          <p:nvSpPr>
            <p:cNvPr id="6245" name="Freeform 24"/>
            <p:cNvSpPr>
              <a:spLocks/>
            </p:cNvSpPr>
            <p:nvPr/>
          </p:nvSpPr>
          <p:spPr bwMode="auto">
            <a:xfrm>
              <a:off x="4767263" y="30114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246" name="Freeform 25"/>
            <p:cNvSpPr>
              <a:spLocks noEditPoints="1"/>
            </p:cNvSpPr>
            <p:nvPr/>
          </p:nvSpPr>
          <p:spPr bwMode="auto">
            <a:xfrm>
              <a:off x="4762501" y="3005138"/>
              <a:ext cx="85725"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0"/>
                    <a:pt x="3" y="67"/>
                  </a:cubicBezTo>
                  <a:lnTo>
                    <a:pt x="67" y="3"/>
                  </a:lnTo>
                  <a:cubicBezTo>
                    <a:pt x="70" y="0"/>
                    <a:pt x="75" y="0"/>
                    <a:pt x="78" y="3"/>
                  </a:cubicBezTo>
                  <a:lnTo>
                    <a:pt x="142" y="67"/>
                  </a:lnTo>
                  <a:cubicBezTo>
                    <a:pt x="145" y="70"/>
                    <a:pt x="145" y="76"/>
                    <a:pt x="142" y="79"/>
                  </a:cubicBezTo>
                  <a:lnTo>
                    <a:pt x="78" y="143"/>
                  </a:lnTo>
                  <a:close/>
                  <a:moveTo>
                    <a:pt x="131" y="67"/>
                  </a:moveTo>
                  <a:lnTo>
                    <a:pt x="131" y="79"/>
                  </a:lnTo>
                  <a:lnTo>
                    <a:pt x="67" y="15"/>
                  </a:lnTo>
                  <a:lnTo>
                    <a:pt x="78" y="15"/>
                  </a:lnTo>
                  <a:lnTo>
                    <a:pt x="14" y="79"/>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a:defRPr/>
              </a:pPr>
              <a:endParaRPr lang="en-IE">
                <a:solidFill>
                  <a:prstClr val="black"/>
                </a:solidFill>
              </a:endParaRPr>
            </a:p>
          </p:txBody>
        </p:sp>
        <p:sp>
          <p:nvSpPr>
            <p:cNvPr id="6247" name="Freeform 26"/>
            <p:cNvSpPr>
              <a:spLocks/>
            </p:cNvSpPr>
            <p:nvPr/>
          </p:nvSpPr>
          <p:spPr bwMode="auto">
            <a:xfrm>
              <a:off x="5194301" y="32654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248" name="Freeform 27"/>
            <p:cNvSpPr>
              <a:spLocks noEditPoints="1"/>
            </p:cNvSpPr>
            <p:nvPr/>
          </p:nvSpPr>
          <p:spPr bwMode="auto">
            <a:xfrm>
              <a:off x="5187951" y="3259138"/>
              <a:ext cx="87313" cy="87313"/>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0" y="145"/>
                    <a:pt x="67" y="142"/>
                  </a:cubicBezTo>
                  <a:lnTo>
                    <a:pt x="3" y="78"/>
                  </a:lnTo>
                  <a:cubicBezTo>
                    <a:pt x="0" y="75"/>
                    <a:pt x="0" y="70"/>
                    <a:pt x="3" y="67"/>
                  </a:cubicBezTo>
                  <a:lnTo>
                    <a:pt x="67" y="3"/>
                  </a:lnTo>
                  <a:cubicBezTo>
                    <a:pt x="70"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a:defRPr/>
              </a:pPr>
              <a:endParaRPr lang="en-IE">
                <a:solidFill>
                  <a:prstClr val="black"/>
                </a:solidFill>
              </a:endParaRPr>
            </a:p>
          </p:txBody>
        </p:sp>
        <p:sp>
          <p:nvSpPr>
            <p:cNvPr id="6249" name="Freeform 28"/>
            <p:cNvSpPr>
              <a:spLocks/>
            </p:cNvSpPr>
            <p:nvPr/>
          </p:nvSpPr>
          <p:spPr bwMode="auto">
            <a:xfrm>
              <a:off x="5621338" y="3736975"/>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250" name="Freeform 29"/>
            <p:cNvSpPr>
              <a:spLocks noEditPoints="1"/>
            </p:cNvSpPr>
            <p:nvPr/>
          </p:nvSpPr>
          <p:spPr bwMode="auto">
            <a:xfrm>
              <a:off x="5614988" y="3730625"/>
              <a:ext cx="87313"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a:defRPr/>
              </a:pPr>
              <a:endParaRPr lang="en-IE">
                <a:solidFill>
                  <a:prstClr val="black"/>
                </a:solidFill>
              </a:endParaRPr>
            </a:p>
          </p:txBody>
        </p:sp>
        <p:sp>
          <p:nvSpPr>
            <p:cNvPr id="6251" name="Freeform 30"/>
            <p:cNvSpPr>
              <a:spLocks/>
            </p:cNvSpPr>
            <p:nvPr/>
          </p:nvSpPr>
          <p:spPr bwMode="auto">
            <a:xfrm>
              <a:off x="6046788" y="451326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252" name="Freeform 31"/>
            <p:cNvSpPr>
              <a:spLocks noEditPoints="1"/>
            </p:cNvSpPr>
            <p:nvPr/>
          </p:nvSpPr>
          <p:spPr bwMode="auto">
            <a:xfrm>
              <a:off x="6042026" y="4508500"/>
              <a:ext cx="87313" cy="85725"/>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1" y="145"/>
                    <a:pt x="67" y="142"/>
                  </a:cubicBezTo>
                  <a:lnTo>
                    <a:pt x="3" y="78"/>
                  </a:lnTo>
                  <a:cubicBezTo>
                    <a:pt x="0" y="75"/>
                    <a:pt x="0" y="70"/>
                    <a:pt x="3" y="67"/>
                  </a:cubicBezTo>
                  <a:lnTo>
                    <a:pt x="67" y="3"/>
                  </a:lnTo>
                  <a:cubicBezTo>
                    <a:pt x="71"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a:defRPr/>
              </a:pPr>
              <a:endParaRPr lang="en-IE">
                <a:solidFill>
                  <a:prstClr val="black"/>
                </a:solidFill>
              </a:endParaRPr>
            </a:p>
          </p:txBody>
        </p:sp>
        <p:sp>
          <p:nvSpPr>
            <p:cNvPr id="6253" name="Freeform 32"/>
            <p:cNvSpPr>
              <a:spLocks/>
            </p:cNvSpPr>
            <p:nvPr/>
          </p:nvSpPr>
          <p:spPr bwMode="auto">
            <a:xfrm>
              <a:off x="6473826" y="481965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254" name="Freeform 33"/>
            <p:cNvSpPr>
              <a:spLocks noEditPoints="1"/>
            </p:cNvSpPr>
            <p:nvPr/>
          </p:nvSpPr>
          <p:spPr bwMode="auto">
            <a:xfrm>
              <a:off x="6469063" y="4813300"/>
              <a:ext cx="85725"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2"/>
                  </a:moveTo>
                  <a:cubicBezTo>
                    <a:pt x="75" y="146"/>
                    <a:pt x="70" y="146"/>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a:defRPr/>
              </a:pPr>
              <a:endParaRPr lang="en-IE">
                <a:solidFill>
                  <a:prstClr val="black"/>
                </a:solidFill>
              </a:endParaRPr>
            </a:p>
          </p:txBody>
        </p:sp>
        <p:sp>
          <p:nvSpPr>
            <p:cNvPr id="6255" name="Freeform 34"/>
            <p:cNvSpPr>
              <a:spLocks/>
            </p:cNvSpPr>
            <p:nvPr/>
          </p:nvSpPr>
          <p:spPr bwMode="auto">
            <a:xfrm>
              <a:off x="6900863" y="48910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256" name="Freeform 35"/>
            <p:cNvSpPr>
              <a:spLocks noEditPoints="1"/>
            </p:cNvSpPr>
            <p:nvPr/>
          </p:nvSpPr>
          <p:spPr bwMode="auto">
            <a:xfrm>
              <a:off x="6894513" y="4886325"/>
              <a:ext cx="87313" cy="85725"/>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3"/>
                  </a:moveTo>
                  <a:cubicBezTo>
                    <a:pt x="76" y="146"/>
                    <a:pt x="71" y="146"/>
                    <a:pt x="67" y="143"/>
                  </a:cubicBezTo>
                  <a:lnTo>
                    <a:pt x="3" y="79"/>
                  </a:lnTo>
                  <a:cubicBezTo>
                    <a:pt x="0" y="76"/>
                    <a:pt x="0" y="71"/>
                    <a:pt x="3" y="68"/>
                  </a:cubicBezTo>
                  <a:lnTo>
                    <a:pt x="67" y="4"/>
                  </a:lnTo>
                  <a:cubicBezTo>
                    <a:pt x="71" y="0"/>
                    <a:pt x="76" y="0"/>
                    <a:pt x="79" y="4"/>
                  </a:cubicBezTo>
                  <a:lnTo>
                    <a:pt x="143" y="68"/>
                  </a:lnTo>
                  <a:cubicBezTo>
                    <a:pt x="146" y="71"/>
                    <a:pt x="146" y="76"/>
                    <a:pt x="143" y="79"/>
                  </a:cubicBezTo>
                  <a:lnTo>
                    <a:pt x="79" y="143"/>
                  </a:lnTo>
                  <a:close/>
                  <a:moveTo>
                    <a:pt x="131" y="68"/>
                  </a:moveTo>
                  <a:lnTo>
                    <a:pt x="131" y="79"/>
                  </a:lnTo>
                  <a:lnTo>
                    <a:pt x="67" y="15"/>
                  </a:lnTo>
                  <a:lnTo>
                    <a:pt x="79" y="15"/>
                  </a:lnTo>
                  <a:lnTo>
                    <a:pt x="15" y="79"/>
                  </a:lnTo>
                  <a:lnTo>
                    <a:pt x="15" y="68"/>
                  </a:lnTo>
                  <a:lnTo>
                    <a:pt x="79" y="132"/>
                  </a:lnTo>
                  <a:lnTo>
                    <a:pt x="67" y="132"/>
                  </a:lnTo>
                  <a:lnTo>
                    <a:pt x="131" y="68"/>
                  </a:lnTo>
                  <a:close/>
                </a:path>
              </a:pathLst>
            </a:custGeom>
            <a:solidFill>
              <a:srgbClr val="008000"/>
            </a:solidFill>
            <a:ln w="0" cap="flat">
              <a:solidFill>
                <a:srgbClr val="008000"/>
              </a:solidFill>
              <a:prstDash val="solid"/>
              <a:round/>
              <a:headEnd/>
              <a:tailEnd/>
            </a:ln>
          </p:spPr>
          <p:txBody>
            <a:bodyPr/>
            <a:lstStyle/>
            <a:p>
              <a:pPr>
                <a:defRPr/>
              </a:pPr>
              <a:endParaRPr lang="en-IE">
                <a:solidFill>
                  <a:prstClr val="black"/>
                </a:solidFill>
              </a:endParaRPr>
            </a:p>
          </p:txBody>
        </p:sp>
        <p:sp>
          <p:nvSpPr>
            <p:cNvPr id="6257" name="Freeform 36"/>
            <p:cNvSpPr>
              <a:spLocks/>
            </p:cNvSpPr>
            <p:nvPr/>
          </p:nvSpPr>
          <p:spPr bwMode="auto">
            <a:xfrm>
              <a:off x="2238376" y="3138488"/>
              <a:ext cx="4706938" cy="1868488"/>
            </a:xfrm>
            <a:custGeom>
              <a:avLst/>
              <a:gdLst>
                <a:gd name="T0" fmla="*/ 2147483647 w 7907"/>
                <a:gd name="T1" fmla="*/ 2147483647 h 3138"/>
                <a:gd name="T2" fmla="*/ 2147483647 w 7907"/>
                <a:gd name="T3" fmla="*/ 2147483647 h 3138"/>
                <a:gd name="T4" fmla="*/ 2147483647 w 7907"/>
                <a:gd name="T5" fmla="*/ 2147483647 h 3138"/>
                <a:gd name="T6" fmla="*/ 2147483647 w 7907"/>
                <a:gd name="T7" fmla="*/ 2147483647 h 3138"/>
                <a:gd name="T8" fmla="*/ 2147483647 w 7907"/>
                <a:gd name="T9" fmla="*/ 2147483647 h 3138"/>
                <a:gd name="T10" fmla="*/ 2147483647 w 7907"/>
                <a:gd name="T11" fmla="*/ 2147483647 h 3138"/>
                <a:gd name="T12" fmla="*/ 2147483647 w 7907"/>
                <a:gd name="T13" fmla="*/ 2147483647 h 3138"/>
                <a:gd name="T14" fmla="*/ 2147483647 w 7907"/>
                <a:gd name="T15" fmla="*/ 2147483647 h 3138"/>
                <a:gd name="T16" fmla="*/ 2147483647 w 7907"/>
                <a:gd name="T17" fmla="*/ 2147483647 h 3138"/>
                <a:gd name="T18" fmla="*/ 2147483647 w 7907"/>
                <a:gd name="T19" fmla="*/ 2147483647 h 3138"/>
                <a:gd name="T20" fmla="*/ 2147483647 w 7907"/>
                <a:gd name="T21" fmla="*/ 2147483647 h 3138"/>
                <a:gd name="T22" fmla="*/ 2147483647 w 7907"/>
                <a:gd name="T23" fmla="*/ 2147483647 h 3138"/>
                <a:gd name="T24" fmla="*/ 2147483647 w 7907"/>
                <a:gd name="T25" fmla="*/ 2147483647 h 3138"/>
                <a:gd name="T26" fmla="*/ 2147483647 w 7907"/>
                <a:gd name="T27" fmla="*/ 2147483647 h 3138"/>
                <a:gd name="T28" fmla="*/ 2147483647 w 7907"/>
                <a:gd name="T29" fmla="*/ 2147483647 h 3138"/>
                <a:gd name="T30" fmla="*/ 2147483647 w 7907"/>
                <a:gd name="T31" fmla="*/ 2147483647 h 3138"/>
                <a:gd name="T32" fmla="*/ 2147483647 w 7907"/>
                <a:gd name="T33" fmla="*/ 2147483647 h 3138"/>
                <a:gd name="T34" fmla="*/ 2147483647 w 7907"/>
                <a:gd name="T35" fmla="*/ 2147483647 h 3138"/>
                <a:gd name="T36" fmla="*/ 2147483647 w 7907"/>
                <a:gd name="T37" fmla="*/ 2147483647 h 3138"/>
                <a:gd name="T38" fmla="*/ 2147483647 w 7907"/>
                <a:gd name="T39" fmla="*/ 2147483647 h 3138"/>
                <a:gd name="T40" fmla="*/ 2147483647 w 7907"/>
                <a:gd name="T41" fmla="*/ 2147483647 h 3138"/>
                <a:gd name="T42" fmla="*/ 2147483647 w 7907"/>
                <a:gd name="T43" fmla="*/ 2147483647 h 3138"/>
                <a:gd name="T44" fmla="*/ 2147483647 w 7907"/>
                <a:gd name="T45" fmla="*/ 2147483647 h 3138"/>
                <a:gd name="T46" fmla="*/ 2147483647 w 7907"/>
                <a:gd name="T47" fmla="*/ 2147483647 h 3138"/>
                <a:gd name="T48" fmla="*/ 2147483647 w 7907"/>
                <a:gd name="T49" fmla="*/ 2147483647 h 3138"/>
                <a:gd name="T50" fmla="*/ 2147483647 w 7907"/>
                <a:gd name="T51" fmla="*/ 2147483647 h 3138"/>
                <a:gd name="T52" fmla="*/ 2147483647 w 7907"/>
                <a:gd name="T53" fmla="*/ 2147483647 h 3138"/>
                <a:gd name="T54" fmla="*/ 2147483647 w 7907"/>
                <a:gd name="T55" fmla="*/ 2147483647 h 3138"/>
                <a:gd name="T56" fmla="*/ 2147483647 w 7907"/>
                <a:gd name="T57" fmla="*/ 2147483647 h 3138"/>
                <a:gd name="T58" fmla="*/ 2147483647 w 7907"/>
                <a:gd name="T59" fmla="*/ 2147483647 h 3138"/>
                <a:gd name="T60" fmla="*/ 2147483647 w 7907"/>
                <a:gd name="T61" fmla="*/ 2147483647 h 3138"/>
                <a:gd name="T62" fmla="*/ 2147483647 w 7907"/>
                <a:gd name="T63" fmla="*/ 2147483647 h 3138"/>
                <a:gd name="T64" fmla="*/ 2147483647 w 7907"/>
                <a:gd name="T65" fmla="*/ 2147483647 h 3138"/>
                <a:gd name="T66" fmla="*/ 2147483647 w 7907"/>
                <a:gd name="T67" fmla="*/ 2147483647 h 3138"/>
                <a:gd name="T68" fmla="*/ 2147483647 w 7907"/>
                <a:gd name="T69" fmla="*/ 2147483647 h 3138"/>
                <a:gd name="T70" fmla="*/ 2147483647 w 7907"/>
                <a:gd name="T71" fmla="*/ 2147483647 h 3138"/>
                <a:gd name="T72" fmla="*/ 2147483647 w 7907"/>
                <a:gd name="T73" fmla="*/ 2147483647 h 3138"/>
                <a:gd name="T74" fmla="*/ 2147483647 w 7907"/>
                <a:gd name="T75" fmla="*/ 2147483647 h 3138"/>
                <a:gd name="T76" fmla="*/ 2147483647 w 7907"/>
                <a:gd name="T77" fmla="*/ 2147483647 h 3138"/>
                <a:gd name="T78" fmla="*/ 2147483647 w 7907"/>
                <a:gd name="T79" fmla="*/ 2147483647 h 3138"/>
                <a:gd name="T80" fmla="*/ 2147483647 w 7907"/>
                <a:gd name="T81" fmla="*/ 2147483647 h 3138"/>
                <a:gd name="T82" fmla="*/ 2147483647 w 7907"/>
                <a:gd name="T83" fmla="*/ 2147483647 h 3138"/>
                <a:gd name="T84" fmla="*/ 2147483647 w 7907"/>
                <a:gd name="T85" fmla="*/ 2147483647 h 3138"/>
                <a:gd name="T86" fmla="*/ 2147483647 w 7907"/>
                <a:gd name="T87" fmla="*/ 2147483647 h 3138"/>
                <a:gd name="T88" fmla="*/ 2147483647 w 7907"/>
                <a:gd name="T89" fmla="*/ 2147483647 h 313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907" h="3138">
                  <a:moveTo>
                    <a:pt x="5" y="3122"/>
                  </a:moveTo>
                  <a:lnTo>
                    <a:pt x="725" y="2674"/>
                  </a:lnTo>
                  <a:lnTo>
                    <a:pt x="723" y="2676"/>
                  </a:lnTo>
                  <a:lnTo>
                    <a:pt x="1443" y="1748"/>
                  </a:lnTo>
                  <a:lnTo>
                    <a:pt x="1442" y="1749"/>
                  </a:lnTo>
                  <a:lnTo>
                    <a:pt x="2146" y="453"/>
                  </a:lnTo>
                  <a:cubicBezTo>
                    <a:pt x="2147" y="451"/>
                    <a:pt x="2148" y="450"/>
                    <a:pt x="2149" y="450"/>
                  </a:cubicBezTo>
                  <a:lnTo>
                    <a:pt x="2869" y="2"/>
                  </a:lnTo>
                  <a:cubicBezTo>
                    <a:pt x="2871" y="1"/>
                    <a:pt x="2873" y="0"/>
                    <a:pt x="2875" y="1"/>
                  </a:cubicBezTo>
                  <a:lnTo>
                    <a:pt x="3595" y="129"/>
                  </a:lnTo>
                  <a:lnTo>
                    <a:pt x="4315" y="289"/>
                  </a:lnTo>
                  <a:cubicBezTo>
                    <a:pt x="4317" y="289"/>
                    <a:pt x="4318" y="290"/>
                    <a:pt x="4319" y="291"/>
                  </a:cubicBezTo>
                  <a:lnTo>
                    <a:pt x="5039" y="1011"/>
                  </a:lnTo>
                  <a:lnTo>
                    <a:pt x="5038" y="1010"/>
                  </a:lnTo>
                  <a:lnTo>
                    <a:pt x="5742" y="1426"/>
                  </a:lnTo>
                  <a:lnTo>
                    <a:pt x="5740" y="1425"/>
                  </a:lnTo>
                  <a:lnTo>
                    <a:pt x="6460" y="1617"/>
                  </a:lnTo>
                  <a:cubicBezTo>
                    <a:pt x="6460" y="1617"/>
                    <a:pt x="6461" y="1617"/>
                    <a:pt x="6462" y="1618"/>
                  </a:cubicBezTo>
                  <a:lnTo>
                    <a:pt x="7182" y="2114"/>
                  </a:lnTo>
                  <a:cubicBezTo>
                    <a:pt x="7183" y="2114"/>
                    <a:pt x="7183" y="2115"/>
                    <a:pt x="7184" y="2116"/>
                  </a:cubicBezTo>
                  <a:lnTo>
                    <a:pt x="7904" y="3124"/>
                  </a:lnTo>
                  <a:cubicBezTo>
                    <a:pt x="7907" y="3127"/>
                    <a:pt x="7906" y="3132"/>
                    <a:pt x="7902" y="3135"/>
                  </a:cubicBezTo>
                  <a:cubicBezTo>
                    <a:pt x="7899" y="3138"/>
                    <a:pt x="7894" y="3137"/>
                    <a:pt x="7891" y="3133"/>
                  </a:cubicBezTo>
                  <a:lnTo>
                    <a:pt x="7171" y="2125"/>
                  </a:lnTo>
                  <a:lnTo>
                    <a:pt x="7173" y="2127"/>
                  </a:lnTo>
                  <a:lnTo>
                    <a:pt x="6453" y="1631"/>
                  </a:lnTo>
                  <a:lnTo>
                    <a:pt x="6455" y="1632"/>
                  </a:lnTo>
                  <a:lnTo>
                    <a:pt x="5735" y="1440"/>
                  </a:lnTo>
                  <a:cubicBezTo>
                    <a:pt x="5735" y="1440"/>
                    <a:pt x="5734" y="1440"/>
                    <a:pt x="5733" y="1439"/>
                  </a:cubicBezTo>
                  <a:lnTo>
                    <a:pt x="5029" y="1023"/>
                  </a:lnTo>
                  <a:cubicBezTo>
                    <a:pt x="5029" y="1023"/>
                    <a:pt x="5028" y="1023"/>
                    <a:pt x="5028" y="1022"/>
                  </a:cubicBezTo>
                  <a:lnTo>
                    <a:pt x="4308" y="302"/>
                  </a:lnTo>
                  <a:lnTo>
                    <a:pt x="4312" y="304"/>
                  </a:lnTo>
                  <a:lnTo>
                    <a:pt x="3592" y="144"/>
                  </a:lnTo>
                  <a:lnTo>
                    <a:pt x="2872" y="16"/>
                  </a:lnTo>
                  <a:lnTo>
                    <a:pt x="2878" y="15"/>
                  </a:lnTo>
                  <a:lnTo>
                    <a:pt x="2158" y="463"/>
                  </a:lnTo>
                  <a:lnTo>
                    <a:pt x="2160" y="460"/>
                  </a:lnTo>
                  <a:lnTo>
                    <a:pt x="1456" y="1756"/>
                  </a:lnTo>
                  <a:cubicBezTo>
                    <a:pt x="1456" y="1757"/>
                    <a:pt x="1456" y="1757"/>
                    <a:pt x="1456" y="1757"/>
                  </a:cubicBezTo>
                  <a:lnTo>
                    <a:pt x="736" y="2685"/>
                  </a:lnTo>
                  <a:cubicBezTo>
                    <a:pt x="735" y="2686"/>
                    <a:pt x="734" y="2687"/>
                    <a:pt x="734" y="2687"/>
                  </a:cubicBezTo>
                  <a:lnTo>
                    <a:pt x="14" y="3135"/>
                  </a:lnTo>
                  <a:cubicBezTo>
                    <a:pt x="10" y="3138"/>
                    <a:pt x="5" y="3136"/>
                    <a:pt x="3" y="3133"/>
                  </a:cubicBezTo>
                  <a:cubicBezTo>
                    <a:pt x="0" y="3129"/>
                    <a:pt x="1" y="3124"/>
                    <a:pt x="5" y="3122"/>
                  </a:cubicBezTo>
                  <a:close/>
                </a:path>
              </a:pathLst>
            </a:custGeom>
            <a:solidFill>
              <a:srgbClr val="953735"/>
            </a:solidFill>
            <a:ln w="9525" cap="flat">
              <a:solidFill>
                <a:srgbClr val="953735"/>
              </a:solidFill>
              <a:prstDash val="solid"/>
              <a:bevel/>
              <a:headEnd/>
              <a:tailEnd/>
            </a:ln>
          </p:spPr>
          <p:txBody>
            <a:bodyPr/>
            <a:lstStyle/>
            <a:p>
              <a:pPr>
                <a:defRPr/>
              </a:pPr>
              <a:endParaRPr lang="en-IE">
                <a:solidFill>
                  <a:prstClr val="black"/>
                </a:solidFill>
              </a:endParaRPr>
            </a:p>
          </p:txBody>
        </p:sp>
        <p:sp>
          <p:nvSpPr>
            <p:cNvPr id="6258" name="Oval 37"/>
            <p:cNvSpPr>
              <a:spLocks noChangeArrowheads="1"/>
            </p:cNvSpPr>
            <p:nvPr/>
          </p:nvSpPr>
          <p:spPr bwMode="auto">
            <a:xfrm>
              <a:off x="2198688" y="495458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59" name="Freeform 38"/>
            <p:cNvSpPr>
              <a:spLocks noEditPoints="1"/>
            </p:cNvSpPr>
            <p:nvPr/>
          </p:nvSpPr>
          <p:spPr bwMode="auto">
            <a:xfrm>
              <a:off x="2193926" y="494982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a:defRPr/>
              </a:pPr>
              <a:endParaRPr lang="en-IE">
                <a:solidFill>
                  <a:prstClr val="black"/>
                </a:solidFill>
              </a:endParaRPr>
            </a:p>
          </p:txBody>
        </p:sp>
        <p:sp>
          <p:nvSpPr>
            <p:cNvPr id="6260" name="Oval 39"/>
            <p:cNvSpPr>
              <a:spLocks noChangeArrowheads="1"/>
            </p:cNvSpPr>
            <p:nvPr/>
          </p:nvSpPr>
          <p:spPr bwMode="auto">
            <a:xfrm>
              <a:off x="2625726" y="468947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61" name="Freeform 40"/>
            <p:cNvSpPr>
              <a:spLocks noEditPoints="1"/>
            </p:cNvSpPr>
            <p:nvPr/>
          </p:nvSpPr>
          <p:spPr bwMode="auto">
            <a:xfrm>
              <a:off x="2620963" y="4684713"/>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a:defRPr/>
              </a:pPr>
              <a:endParaRPr lang="en-IE">
                <a:solidFill>
                  <a:prstClr val="black"/>
                </a:solidFill>
              </a:endParaRPr>
            </a:p>
          </p:txBody>
        </p:sp>
        <p:sp>
          <p:nvSpPr>
            <p:cNvPr id="6262" name="Oval 41"/>
            <p:cNvSpPr>
              <a:spLocks noChangeArrowheads="1"/>
            </p:cNvSpPr>
            <p:nvPr/>
          </p:nvSpPr>
          <p:spPr bwMode="auto">
            <a:xfrm>
              <a:off x="3051176" y="4133850"/>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63" name="Freeform 42"/>
            <p:cNvSpPr>
              <a:spLocks noEditPoints="1"/>
            </p:cNvSpPr>
            <p:nvPr/>
          </p:nvSpPr>
          <p:spPr bwMode="auto">
            <a:xfrm>
              <a:off x="3046413" y="4129088"/>
              <a:ext cx="106363" cy="106363"/>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a:defRPr/>
              </a:pPr>
              <a:endParaRPr lang="en-IE">
                <a:solidFill>
                  <a:prstClr val="black"/>
                </a:solidFill>
              </a:endParaRPr>
            </a:p>
          </p:txBody>
        </p:sp>
        <p:sp>
          <p:nvSpPr>
            <p:cNvPr id="6264" name="Oval 43"/>
            <p:cNvSpPr>
              <a:spLocks noChangeArrowheads="1"/>
            </p:cNvSpPr>
            <p:nvPr/>
          </p:nvSpPr>
          <p:spPr bwMode="auto">
            <a:xfrm>
              <a:off x="3478213" y="336232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65" name="Freeform 44"/>
            <p:cNvSpPr>
              <a:spLocks noEditPoints="1"/>
            </p:cNvSpPr>
            <p:nvPr/>
          </p:nvSpPr>
          <p:spPr bwMode="auto">
            <a:xfrm>
              <a:off x="3473451" y="3357563"/>
              <a:ext cx="104775" cy="106363"/>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a:defRPr/>
              </a:pPr>
              <a:endParaRPr lang="en-IE">
                <a:solidFill>
                  <a:prstClr val="black"/>
                </a:solidFill>
              </a:endParaRPr>
            </a:p>
          </p:txBody>
        </p:sp>
        <p:sp>
          <p:nvSpPr>
            <p:cNvPr id="6266" name="Oval 45"/>
            <p:cNvSpPr>
              <a:spLocks noChangeArrowheads="1"/>
            </p:cNvSpPr>
            <p:nvPr/>
          </p:nvSpPr>
          <p:spPr bwMode="auto">
            <a:xfrm>
              <a:off x="3905251" y="3098800"/>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67" name="Freeform 46"/>
            <p:cNvSpPr>
              <a:spLocks noEditPoints="1"/>
            </p:cNvSpPr>
            <p:nvPr/>
          </p:nvSpPr>
          <p:spPr bwMode="auto">
            <a:xfrm>
              <a:off x="3900488" y="3094038"/>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7"/>
                  </a:lnTo>
                  <a:cubicBezTo>
                    <a:pt x="26" y="26"/>
                    <a:pt x="27" y="25"/>
                    <a:pt x="28" y="25"/>
                  </a:cubicBezTo>
                  <a:lnTo>
                    <a:pt x="53" y="8"/>
                  </a:lnTo>
                  <a:cubicBezTo>
                    <a:pt x="54" y="7"/>
                    <a:pt x="55" y="7"/>
                    <a:pt x="56" y="7"/>
                  </a:cubicBezTo>
                  <a:lnTo>
                    <a:pt x="87" y="1"/>
                  </a:lnTo>
                  <a:cubicBezTo>
                    <a:pt x="88" y="0"/>
                    <a:pt x="89" y="0"/>
                    <a:pt x="90" y="1"/>
                  </a:cubicBezTo>
                  <a:lnTo>
                    <a:pt x="121" y="7"/>
                  </a:lnTo>
                  <a:cubicBezTo>
                    <a:pt x="122" y="7"/>
                    <a:pt x="123" y="7"/>
                    <a:pt x="124" y="8"/>
                  </a:cubicBezTo>
                  <a:lnTo>
                    <a:pt x="150" y="25"/>
                  </a:lnTo>
                  <a:cubicBezTo>
                    <a:pt x="151" y="25"/>
                    <a:pt x="152" y="26"/>
                    <a:pt x="152" y="27"/>
                  </a:cubicBezTo>
                  <a:lnTo>
                    <a:pt x="169" y="53"/>
                  </a:lnTo>
                  <a:cubicBezTo>
                    <a:pt x="170" y="54"/>
                    <a:pt x="170" y="55"/>
                    <a:pt x="170" y="56"/>
                  </a:cubicBezTo>
                  <a:lnTo>
                    <a:pt x="176" y="87"/>
                  </a:lnTo>
                  <a:close/>
                  <a:moveTo>
                    <a:pt x="155" y="59"/>
                  </a:moveTo>
                  <a:lnTo>
                    <a:pt x="156" y="62"/>
                  </a:lnTo>
                  <a:lnTo>
                    <a:pt x="139" y="36"/>
                  </a:lnTo>
                  <a:lnTo>
                    <a:pt x="141" y="38"/>
                  </a:lnTo>
                  <a:lnTo>
                    <a:pt x="115" y="21"/>
                  </a:lnTo>
                  <a:lnTo>
                    <a:pt x="118" y="22"/>
                  </a:lnTo>
                  <a:lnTo>
                    <a:pt x="87" y="16"/>
                  </a:lnTo>
                  <a:lnTo>
                    <a:pt x="90" y="16"/>
                  </a:lnTo>
                  <a:lnTo>
                    <a:pt x="59" y="22"/>
                  </a:lnTo>
                  <a:lnTo>
                    <a:pt x="62" y="21"/>
                  </a:lnTo>
                  <a:lnTo>
                    <a:pt x="37" y="38"/>
                  </a:lnTo>
                  <a:lnTo>
                    <a:pt x="39" y="36"/>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a:defRPr/>
              </a:pPr>
              <a:endParaRPr lang="en-IE">
                <a:solidFill>
                  <a:prstClr val="black"/>
                </a:solidFill>
              </a:endParaRPr>
            </a:p>
          </p:txBody>
        </p:sp>
        <p:sp>
          <p:nvSpPr>
            <p:cNvPr id="6268" name="Oval 47"/>
            <p:cNvSpPr>
              <a:spLocks noChangeArrowheads="1"/>
            </p:cNvSpPr>
            <p:nvPr/>
          </p:nvSpPr>
          <p:spPr bwMode="auto">
            <a:xfrm>
              <a:off x="4330701" y="317023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69" name="Freeform 48"/>
            <p:cNvSpPr>
              <a:spLocks noEditPoints="1"/>
            </p:cNvSpPr>
            <p:nvPr/>
          </p:nvSpPr>
          <p:spPr bwMode="auto">
            <a:xfrm>
              <a:off x="4325938" y="3165475"/>
              <a:ext cx="106363"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a:defRPr/>
              </a:pPr>
              <a:endParaRPr lang="en-IE">
                <a:solidFill>
                  <a:prstClr val="black"/>
                </a:solidFill>
              </a:endParaRPr>
            </a:p>
          </p:txBody>
        </p:sp>
        <p:sp>
          <p:nvSpPr>
            <p:cNvPr id="6270" name="Oval 49"/>
            <p:cNvSpPr>
              <a:spLocks noChangeArrowheads="1"/>
            </p:cNvSpPr>
            <p:nvPr/>
          </p:nvSpPr>
          <p:spPr bwMode="auto">
            <a:xfrm>
              <a:off x="4757738" y="326707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71" name="Freeform 50"/>
            <p:cNvSpPr>
              <a:spLocks noEditPoints="1"/>
            </p:cNvSpPr>
            <p:nvPr/>
          </p:nvSpPr>
          <p:spPr bwMode="auto">
            <a:xfrm>
              <a:off x="4752976" y="3262313"/>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a:defRPr/>
              </a:pPr>
              <a:endParaRPr lang="en-IE">
                <a:solidFill>
                  <a:prstClr val="black"/>
                </a:solidFill>
              </a:endParaRPr>
            </a:p>
          </p:txBody>
        </p:sp>
        <p:sp>
          <p:nvSpPr>
            <p:cNvPr id="6272" name="Oval 51"/>
            <p:cNvSpPr>
              <a:spLocks noChangeArrowheads="1"/>
            </p:cNvSpPr>
            <p:nvPr/>
          </p:nvSpPr>
          <p:spPr bwMode="auto">
            <a:xfrm>
              <a:off x="5184776" y="370046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73" name="Freeform 52"/>
            <p:cNvSpPr>
              <a:spLocks noEditPoints="1"/>
            </p:cNvSpPr>
            <p:nvPr/>
          </p:nvSpPr>
          <p:spPr bwMode="auto">
            <a:xfrm>
              <a:off x="5180013" y="3695700"/>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a:defRPr/>
              </a:pPr>
              <a:endParaRPr lang="en-IE">
                <a:solidFill>
                  <a:prstClr val="black"/>
                </a:solidFill>
              </a:endParaRPr>
            </a:p>
          </p:txBody>
        </p:sp>
        <p:sp>
          <p:nvSpPr>
            <p:cNvPr id="6274" name="Oval 53"/>
            <p:cNvSpPr>
              <a:spLocks noChangeArrowheads="1"/>
            </p:cNvSpPr>
            <p:nvPr/>
          </p:nvSpPr>
          <p:spPr bwMode="auto">
            <a:xfrm>
              <a:off x="5611813" y="394176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75" name="Freeform 54"/>
            <p:cNvSpPr>
              <a:spLocks noEditPoints="1"/>
            </p:cNvSpPr>
            <p:nvPr/>
          </p:nvSpPr>
          <p:spPr bwMode="auto">
            <a:xfrm>
              <a:off x="5607051" y="3937000"/>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7" y="152"/>
                  </a:lnTo>
                  <a:cubicBezTo>
                    <a:pt x="26" y="152"/>
                    <a:pt x="25" y="151"/>
                    <a:pt x="25" y="150"/>
                  </a:cubicBezTo>
                  <a:lnTo>
                    <a:pt x="8" y="124"/>
                  </a:lnTo>
                  <a:cubicBezTo>
                    <a:pt x="7" y="123"/>
                    <a:pt x="7" y="122"/>
                    <a:pt x="7" y="121"/>
                  </a:cubicBezTo>
                  <a:lnTo>
                    <a:pt x="1" y="90"/>
                  </a:lnTo>
                  <a:cubicBezTo>
                    <a:pt x="0" y="89"/>
                    <a:pt x="0" y="88"/>
                    <a:pt x="1" y="87"/>
                  </a:cubicBezTo>
                  <a:lnTo>
                    <a:pt x="7" y="56"/>
                  </a:lnTo>
                  <a:cubicBezTo>
                    <a:pt x="7" y="55"/>
                    <a:pt x="7" y="54"/>
                    <a:pt x="8" y="53"/>
                  </a:cubicBezTo>
                  <a:lnTo>
                    <a:pt x="25" y="28"/>
                  </a:lnTo>
                  <a:cubicBezTo>
                    <a:pt x="25" y="27"/>
                    <a:pt x="26" y="26"/>
                    <a:pt x="27"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6" y="39"/>
                  </a:lnTo>
                  <a:lnTo>
                    <a:pt x="38" y="37"/>
                  </a:lnTo>
                  <a:lnTo>
                    <a:pt x="21" y="62"/>
                  </a:lnTo>
                  <a:lnTo>
                    <a:pt x="22" y="59"/>
                  </a:lnTo>
                  <a:lnTo>
                    <a:pt x="16" y="90"/>
                  </a:lnTo>
                  <a:lnTo>
                    <a:pt x="16" y="87"/>
                  </a:lnTo>
                  <a:lnTo>
                    <a:pt x="22" y="118"/>
                  </a:lnTo>
                  <a:lnTo>
                    <a:pt x="21" y="115"/>
                  </a:lnTo>
                  <a:lnTo>
                    <a:pt x="38" y="141"/>
                  </a:lnTo>
                  <a:lnTo>
                    <a:pt x="36"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a:defRPr/>
              </a:pPr>
              <a:endParaRPr lang="en-IE">
                <a:solidFill>
                  <a:prstClr val="black"/>
                </a:solidFill>
              </a:endParaRPr>
            </a:p>
          </p:txBody>
        </p:sp>
        <p:sp>
          <p:nvSpPr>
            <p:cNvPr id="6276" name="Oval 55"/>
            <p:cNvSpPr>
              <a:spLocks noChangeArrowheads="1"/>
            </p:cNvSpPr>
            <p:nvPr/>
          </p:nvSpPr>
          <p:spPr bwMode="auto">
            <a:xfrm>
              <a:off x="6037263" y="406241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77" name="Freeform 56"/>
            <p:cNvSpPr>
              <a:spLocks noEditPoints="1"/>
            </p:cNvSpPr>
            <p:nvPr/>
          </p:nvSpPr>
          <p:spPr bwMode="auto">
            <a:xfrm>
              <a:off x="6032501" y="4057650"/>
              <a:ext cx="106363"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a:defRPr/>
              </a:pPr>
              <a:endParaRPr lang="en-IE">
                <a:solidFill>
                  <a:prstClr val="black"/>
                </a:solidFill>
              </a:endParaRPr>
            </a:p>
          </p:txBody>
        </p:sp>
        <p:sp>
          <p:nvSpPr>
            <p:cNvPr id="6278" name="Oval 57"/>
            <p:cNvSpPr>
              <a:spLocks noChangeArrowheads="1"/>
            </p:cNvSpPr>
            <p:nvPr/>
          </p:nvSpPr>
          <p:spPr bwMode="auto">
            <a:xfrm>
              <a:off x="6464301" y="435133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79" name="Freeform 58"/>
            <p:cNvSpPr>
              <a:spLocks noEditPoints="1"/>
            </p:cNvSpPr>
            <p:nvPr/>
          </p:nvSpPr>
          <p:spPr bwMode="auto">
            <a:xfrm>
              <a:off x="6459538" y="434657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7" y="152"/>
                  </a:lnTo>
                  <a:cubicBezTo>
                    <a:pt x="26" y="152"/>
                    <a:pt x="25" y="151"/>
                    <a:pt x="25" y="150"/>
                  </a:cubicBezTo>
                  <a:lnTo>
                    <a:pt x="8" y="124"/>
                  </a:lnTo>
                  <a:cubicBezTo>
                    <a:pt x="7" y="123"/>
                    <a:pt x="7" y="122"/>
                    <a:pt x="7" y="121"/>
                  </a:cubicBezTo>
                  <a:lnTo>
                    <a:pt x="1" y="90"/>
                  </a:lnTo>
                  <a:cubicBezTo>
                    <a:pt x="0" y="89"/>
                    <a:pt x="0" y="88"/>
                    <a:pt x="1" y="87"/>
                  </a:cubicBezTo>
                  <a:lnTo>
                    <a:pt x="7" y="56"/>
                  </a:lnTo>
                  <a:cubicBezTo>
                    <a:pt x="7" y="55"/>
                    <a:pt x="7" y="54"/>
                    <a:pt x="8" y="53"/>
                  </a:cubicBezTo>
                  <a:lnTo>
                    <a:pt x="25" y="28"/>
                  </a:lnTo>
                  <a:cubicBezTo>
                    <a:pt x="25" y="27"/>
                    <a:pt x="26" y="26"/>
                    <a:pt x="27"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6" y="39"/>
                  </a:lnTo>
                  <a:lnTo>
                    <a:pt x="38" y="37"/>
                  </a:lnTo>
                  <a:lnTo>
                    <a:pt x="21" y="62"/>
                  </a:lnTo>
                  <a:lnTo>
                    <a:pt x="22" y="59"/>
                  </a:lnTo>
                  <a:lnTo>
                    <a:pt x="16" y="90"/>
                  </a:lnTo>
                  <a:lnTo>
                    <a:pt x="16" y="87"/>
                  </a:lnTo>
                  <a:lnTo>
                    <a:pt x="22" y="118"/>
                  </a:lnTo>
                  <a:lnTo>
                    <a:pt x="21" y="115"/>
                  </a:lnTo>
                  <a:lnTo>
                    <a:pt x="38" y="141"/>
                  </a:lnTo>
                  <a:lnTo>
                    <a:pt x="36"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a:defRPr/>
              </a:pPr>
              <a:endParaRPr lang="en-IE">
                <a:solidFill>
                  <a:prstClr val="black"/>
                </a:solidFill>
              </a:endParaRPr>
            </a:p>
          </p:txBody>
        </p:sp>
        <p:sp>
          <p:nvSpPr>
            <p:cNvPr id="6280" name="Oval 59"/>
            <p:cNvSpPr>
              <a:spLocks noChangeArrowheads="1"/>
            </p:cNvSpPr>
            <p:nvPr/>
          </p:nvSpPr>
          <p:spPr bwMode="auto">
            <a:xfrm>
              <a:off x="6891338" y="495458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281" name="Freeform 60"/>
            <p:cNvSpPr>
              <a:spLocks noEditPoints="1"/>
            </p:cNvSpPr>
            <p:nvPr/>
          </p:nvSpPr>
          <p:spPr bwMode="auto">
            <a:xfrm>
              <a:off x="6886576" y="494982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a:defRPr/>
              </a:pPr>
              <a:endParaRPr lang="en-IE">
                <a:solidFill>
                  <a:prstClr val="black"/>
                </a:solidFill>
              </a:endParaRPr>
            </a:p>
          </p:txBody>
        </p:sp>
        <p:sp>
          <p:nvSpPr>
            <p:cNvPr id="6282" name="Rectangle 61"/>
            <p:cNvSpPr>
              <a:spLocks noChangeArrowheads="1"/>
            </p:cNvSpPr>
            <p:nvPr/>
          </p:nvSpPr>
          <p:spPr bwMode="auto">
            <a:xfrm>
              <a:off x="2024046" y="4887986"/>
              <a:ext cx="9556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0</a:t>
              </a:r>
              <a:endParaRPr lang="fr-FR" altLang="en-US">
                <a:solidFill>
                  <a:prstClr val="black"/>
                </a:solidFill>
                <a:cs typeface="Arial" charset="0"/>
              </a:endParaRPr>
            </a:p>
          </p:txBody>
        </p:sp>
        <p:sp>
          <p:nvSpPr>
            <p:cNvPr id="6283" name="Rectangle 63"/>
            <p:cNvSpPr>
              <a:spLocks noChangeArrowheads="1"/>
            </p:cNvSpPr>
            <p:nvPr/>
          </p:nvSpPr>
          <p:spPr bwMode="auto">
            <a:xfrm>
              <a:off x="1944671" y="4405386"/>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20</a:t>
              </a:r>
              <a:endParaRPr lang="fr-FR" altLang="en-US">
                <a:solidFill>
                  <a:prstClr val="black"/>
                </a:solidFill>
                <a:cs typeface="Arial" charset="0"/>
              </a:endParaRPr>
            </a:p>
          </p:txBody>
        </p:sp>
        <p:sp>
          <p:nvSpPr>
            <p:cNvPr id="6284" name="Rectangle 65"/>
            <p:cNvSpPr>
              <a:spLocks noChangeArrowheads="1"/>
            </p:cNvSpPr>
            <p:nvPr/>
          </p:nvSpPr>
          <p:spPr bwMode="auto">
            <a:xfrm>
              <a:off x="1944671" y="3922785"/>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40</a:t>
              </a:r>
              <a:endParaRPr lang="fr-FR" altLang="en-US">
                <a:solidFill>
                  <a:prstClr val="black"/>
                </a:solidFill>
                <a:cs typeface="Arial" charset="0"/>
              </a:endParaRPr>
            </a:p>
          </p:txBody>
        </p:sp>
        <p:sp>
          <p:nvSpPr>
            <p:cNvPr id="6285" name="Rectangle 67"/>
            <p:cNvSpPr>
              <a:spLocks noChangeArrowheads="1"/>
            </p:cNvSpPr>
            <p:nvPr/>
          </p:nvSpPr>
          <p:spPr bwMode="auto">
            <a:xfrm>
              <a:off x="1944671" y="3440185"/>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60</a:t>
              </a:r>
              <a:endParaRPr lang="fr-FR" altLang="en-US">
                <a:solidFill>
                  <a:prstClr val="black"/>
                </a:solidFill>
                <a:cs typeface="Arial" charset="0"/>
              </a:endParaRPr>
            </a:p>
          </p:txBody>
        </p:sp>
        <p:sp>
          <p:nvSpPr>
            <p:cNvPr id="6286" name="Rectangle 69"/>
            <p:cNvSpPr>
              <a:spLocks noChangeArrowheads="1"/>
            </p:cNvSpPr>
            <p:nvPr/>
          </p:nvSpPr>
          <p:spPr bwMode="auto">
            <a:xfrm>
              <a:off x="1944671" y="2959172"/>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80</a:t>
              </a:r>
              <a:endParaRPr lang="fr-FR" altLang="en-US">
                <a:solidFill>
                  <a:prstClr val="black"/>
                </a:solidFill>
                <a:cs typeface="Arial" charset="0"/>
              </a:endParaRPr>
            </a:p>
          </p:txBody>
        </p:sp>
        <p:sp>
          <p:nvSpPr>
            <p:cNvPr id="6287" name="Rectangle 71"/>
            <p:cNvSpPr>
              <a:spLocks noChangeArrowheads="1"/>
            </p:cNvSpPr>
            <p:nvPr/>
          </p:nvSpPr>
          <p:spPr bwMode="auto">
            <a:xfrm>
              <a:off x="1866884" y="2476572"/>
              <a:ext cx="28669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100</a:t>
              </a:r>
              <a:endParaRPr lang="fr-FR" altLang="en-US">
                <a:solidFill>
                  <a:prstClr val="black"/>
                </a:solidFill>
                <a:cs typeface="Arial" charset="0"/>
              </a:endParaRPr>
            </a:p>
          </p:txBody>
        </p:sp>
        <p:sp>
          <p:nvSpPr>
            <p:cNvPr id="6288" name="Rectangle 72"/>
            <p:cNvSpPr>
              <a:spLocks noChangeArrowheads="1"/>
            </p:cNvSpPr>
            <p:nvPr/>
          </p:nvSpPr>
          <p:spPr bwMode="auto">
            <a:xfrm>
              <a:off x="2108184" y="5102225"/>
              <a:ext cx="249811"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Jan</a:t>
              </a:r>
              <a:endParaRPr lang="fr-FR" altLang="en-US">
                <a:solidFill>
                  <a:prstClr val="black"/>
                </a:solidFill>
                <a:cs typeface="Arial" charset="0"/>
              </a:endParaRPr>
            </a:p>
          </p:txBody>
        </p:sp>
        <p:sp>
          <p:nvSpPr>
            <p:cNvPr id="6289" name="Rectangle 73"/>
            <p:cNvSpPr>
              <a:spLocks noChangeArrowheads="1"/>
            </p:cNvSpPr>
            <p:nvPr/>
          </p:nvSpPr>
          <p:spPr bwMode="auto">
            <a:xfrm>
              <a:off x="2535220" y="5102225"/>
              <a:ext cx="275564"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Feb</a:t>
              </a:r>
              <a:endParaRPr lang="fr-FR" altLang="en-US">
                <a:solidFill>
                  <a:prstClr val="black"/>
                </a:solidFill>
                <a:cs typeface="Arial" charset="0"/>
              </a:endParaRPr>
            </a:p>
          </p:txBody>
        </p:sp>
        <p:sp>
          <p:nvSpPr>
            <p:cNvPr id="6290" name="Rectangle 74"/>
            <p:cNvSpPr>
              <a:spLocks noChangeArrowheads="1"/>
            </p:cNvSpPr>
            <p:nvPr/>
          </p:nvSpPr>
          <p:spPr bwMode="auto">
            <a:xfrm>
              <a:off x="2951146" y="5102225"/>
              <a:ext cx="316875"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Mar</a:t>
              </a:r>
              <a:endParaRPr lang="fr-FR" altLang="en-US">
                <a:solidFill>
                  <a:prstClr val="black"/>
                </a:solidFill>
                <a:cs typeface="Arial" charset="0"/>
              </a:endParaRPr>
            </a:p>
          </p:txBody>
        </p:sp>
        <p:sp>
          <p:nvSpPr>
            <p:cNvPr id="6291" name="Rectangle 75"/>
            <p:cNvSpPr>
              <a:spLocks noChangeArrowheads="1"/>
            </p:cNvSpPr>
            <p:nvPr/>
          </p:nvSpPr>
          <p:spPr bwMode="auto">
            <a:xfrm>
              <a:off x="3397233" y="5102225"/>
              <a:ext cx="273284"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Apr</a:t>
              </a:r>
              <a:endParaRPr lang="fr-FR" altLang="en-US">
                <a:solidFill>
                  <a:prstClr val="black"/>
                </a:solidFill>
                <a:cs typeface="Arial" charset="0"/>
              </a:endParaRPr>
            </a:p>
          </p:txBody>
        </p:sp>
        <p:sp>
          <p:nvSpPr>
            <p:cNvPr id="6292" name="Rectangle 76"/>
            <p:cNvSpPr>
              <a:spLocks noChangeArrowheads="1"/>
            </p:cNvSpPr>
            <p:nvPr/>
          </p:nvSpPr>
          <p:spPr bwMode="auto">
            <a:xfrm>
              <a:off x="3795696" y="5102225"/>
              <a:ext cx="333507"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Mai</a:t>
              </a:r>
              <a:endParaRPr lang="fr-FR" altLang="en-US">
                <a:solidFill>
                  <a:prstClr val="black"/>
                </a:solidFill>
                <a:cs typeface="Arial" charset="0"/>
              </a:endParaRPr>
            </a:p>
          </p:txBody>
        </p:sp>
        <p:sp>
          <p:nvSpPr>
            <p:cNvPr id="6293" name="Rectangle 77"/>
            <p:cNvSpPr>
              <a:spLocks noChangeArrowheads="1"/>
            </p:cNvSpPr>
            <p:nvPr/>
          </p:nvSpPr>
          <p:spPr bwMode="auto">
            <a:xfrm>
              <a:off x="4202096" y="5102225"/>
              <a:ext cx="35208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Juni</a:t>
              </a:r>
              <a:endParaRPr lang="fr-FR" altLang="en-US">
                <a:solidFill>
                  <a:prstClr val="black"/>
                </a:solidFill>
                <a:cs typeface="Arial" charset="0"/>
              </a:endParaRPr>
            </a:p>
          </p:txBody>
        </p:sp>
        <p:sp>
          <p:nvSpPr>
            <p:cNvPr id="6294" name="Rectangle 78"/>
            <p:cNvSpPr>
              <a:spLocks noChangeArrowheads="1"/>
            </p:cNvSpPr>
            <p:nvPr/>
          </p:nvSpPr>
          <p:spPr bwMode="auto">
            <a:xfrm>
              <a:off x="4657709" y="5102225"/>
              <a:ext cx="28837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Juli</a:t>
              </a:r>
              <a:endParaRPr lang="fr-FR" altLang="en-US">
                <a:solidFill>
                  <a:prstClr val="black"/>
                </a:solidFill>
                <a:cs typeface="Arial" charset="0"/>
              </a:endParaRPr>
            </a:p>
          </p:txBody>
        </p:sp>
        <p:sp>
          <p:nvSpPr>
            <p:cNvPr id="6295" name="Rectangle 79"/>
            <p:cNvSpPr>
              <a:spLocks noChangeArrowheads="1"/>
            </p:cNvSpPr>
            <p:nvPr/>
          </p:nvSpPr>
          <p:spPr bwMode="auto">
            <a:xfrm>
              <a:off x="5084746" y="5102225"/>
              <a:ext cx="29675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Aug</a:t>
              </a:r>
              <a:endParaRPr lang="fr-FR" altLang="en-US">
                <a:solidFill>
                  <a:prstClr val="black"/>
                </a:solidFill>
                <a:cs typeface="Arial" charset="0"/>
              </a:endParaRPr>
            </a:p>
          </p:txBody>
        </p:sp>
        <p:sp>
          <p:nvSpPr>
            <p:cNvPr id="6296" name="Rectangle 80"/>
            <p:cNvSpPr>
              <a:spLocks noChangeArrowheads="1"/>
            </p:cNvSpPr>
            <p:nvPr/>
          </p:nvSpPr>
          <p:spPr bwMode="auto">
            <a:xfrm>
              <a:off x="5492734" y="5102225"/>
              <a:ext cx="341218"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Sept</a:t>
              </a:r>
              <a:endParaRPr lang="fr-FR" altLang="en-US">
                <a:solidFill>
                  <a:prstClr val="black"/>
                </a:solidFill>
                <a:cs typeface="Arial" charset="0"/>
              </a:endParaRPr>
            </a:p>
          </p:txBody>
        </p:sp>
        <p:sp>
          <p:nvSpPr>
            <p:cNvPr id="6297" name="Rectangle 81"/>
            <p:cNvSpPr>
              <a:spLocks noChangeArrowheads="1"/>
            </p:cNvSpPr>
            <p:nvPr/>
          </p:nvSpPr>
          <p:spPr bwMode="auto">
            <a:xfrm>
              <a:off x="5946759" y="5102225"/>
              <a:ext cx="266577"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Okt</a:t>
              </a:r>
              <a:endParaRPr lang="fr-FR" altLang="en-US">
                <a:solidFill>
                  <a:prstClr val="black"/>
                </a:solidFill>
                <a:cs typeface="Arial" charset="0"/>
              </a:endParaRPr>
            </a:p>
          </p:txBody>
        </p:sp>
        <p:sp>
          <p:nvSpPr>
            <p:cNvPr id="6298" name="Rectangle 82"/>
            <p:cNvSpPr>
              <a:spLocks noChangeArrowheads="1"/>
            </p:cNvSpPr>
            <p:nvPr/>
          </p:nvSpPr>
          <p:spPr bwMode="auto">
            <a:xfrm>
              <a:off x="6364271" y="5102225"/>
              <a:ext cx="30433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Nov</a:t>
              </a:r>
              <a:endParaRPr lang="fr-FR" altLang="en-US">
                <a:solidFill>
                  <a:prstClr val="black"/>
                </a:solidFill>
                <a:cs typeface="Arial" charset="0"/>
              </a:endParaRPr>
            </a:p>
          </p:txBody>
        </p:sp>
        <p:sp>
          <p:nvSpPr>
            <p:cNvPr id="6299" name="Rectangle 83"/>
            <p:cNvSpPr>
              <a:spLocks noChangeArrowheads="1"/>
            </p:cNvSpPr>
            <p:nvPr/>
          </p:nvSpPr>
          <p:spPr bwMode="auto">
            <a:xfrm>
              <a:off x="6791308" y="5102225"/>
              <a:ext cx="28837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400">
                  <a:solidFill>
                    <a:srgbClr val="000000"/>
                  </a:solidFill>
                  <a:cs typeface="Arial" charset="0"/>
                </a:rPr>
                <a:t>Dez</a:t>
              </a:r>
              <a:endParaRPr lang="fr-FR" altLang="en-US">
                <a:solidFill>
                  <a:prstClr val="black"/>
                </a:solidFill>
                <a:cs typeface="Arial" charset="0"/>
              </a:endParaRPr>
            </a:p>
          </p:txBody>
        </p:sp>
        <p:sp>
          <p:nvSpPr>
            <p:cNvPr id="6300" name="Rectangle 84"/>
            <p:cNvSpPr>
              <a:spLocks noChangeArrowheads="1"/>
            </p:cNvSpPr>
            <p:nvPr/>
          </p:nvSpPr>
          <p:spPr bwMode="auto">
            <a:xfrm>
              <a:off x="993454" y="2064481"/>
              <a:ext cx="2652453" cy="29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600" dirty="0">
                  <a:solidFill>
                    <a:srgbClr val="000000"/>
                  </a:solidFill>
                  <a:cs typeface="Arial" charset="0"/>
                </a:rPr>
                <a:t>kg TM / ha </a:t>
              </a:r>
              <a:r>
                <a:rPr lang="fr-FR" altLang="en-US" sz="1600" dirty="0" err="1">
                  <a:solidFill>
                    <a:srgbClr val="000000"/>
                  </a:solidFill>
                  <a:cs typeface="Arial" charset="0"/>
                </a:rPr>
                <a:t>täglich</a:t>
              </a:r>
              <a:endParaRPr lang="fr-FR" altLang="en-US" sz="1600" dirty="0">
                <a:solidFill>
                  <a:prstClr val="black"/>
                </a:solidFill>
                <a:cs typeface="Arial" charset="0"/>
              </a:endParaRPr>
            </a:p>
          </p:txBody>
        </p:sp>
        <p:sp>
          <p:nvSpPr>
            <p:cNvPr id="6301" name="Rectangle 85"/>
            <p:cNvSpPr>
              <a:spLocks noChangeArrowheads="1"/>
            </p:cNvSpPr>
            <p:nvPr/>
          </p:nvSpPr>
          <p:spPr bwMode="auto">
            <a:xfrm>
              <a:off x="4152901" y="2290763"/>
              <a:ext cx="3429000" cy="447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302" name="Freeform 86"/>
            <p:cNvSpPr>
              <a:spLocks/>
            </p:cNvSpPr>
            <p:nvPr/>
          </p:nvSpPr>
          <p:spPr bwMode="auto">
            <a:xfrm>
              <a:off x="4714876" y="2395538"/>
              <a:ext cx="266700" cy="19050"/>
            </a:xfrm>
            <a:custGeom>
              <a:avLst/>
              <a:gdLst>
                <a:gd name="T0" fmla="*/ 2147483647 w 448"/>
                <a:gd name="T1" fmla="*/ 0 h 32"/>
                <a:gd name="T2" fmla="*/ 2147483647 w 448"/>
                <a:gd name="T3" fmla="*/ 0 h 32"/>
                <a:gd name="T4" fmla="*/ 2147483647 w 448"/>
                <a:gd name="T5" fmla="*/ 2147483647 h 32"/>
                <a:gd name="T6" fmla="*/ 2147483647 w 448"/>
                <a:gd name="T7" fmla="*/ 2147483647 h 32"/>
                <a:gd name="T8" fmla="*/ 2147483647 w 448"/>
                <a:gd name="T9" fmla="*/ 2147483647 h 32"/>
                <a:gd name="T10" fmla="*/ 0 w 448"/>
                <a:gd name="T11" fmla="*/ 2147483647 h 32"/>
                <a:gd name="T12" fmla="*/ 2147483647 w 448"/>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8" h="32">
                  <a:moveTo>
                    <a:pt x="16" y="0"/>
                  </a:moveTo>
                  <a:lnTo>
                    <a:pt x="432" y="0"/>
                  </a:lnTo>
                  <a:cubicBezTo>
                    <a:pt x="441" y="0"/>
                    <a:pt x="448" y="8"/>
                    <a:pt x="448" y="16"/>
                  </a:cubicBezTo>
                  <a:cubicBezTo>
                    <a:pt x="448" y="25"/>
                    <a:pt x="441" y="32"/>
                    <a:pt x="432" y="32"/>
                  </a:cubicBezTo>
                  <a:lnTo>
                    <a:pt x="16" y="32"/>
                  </a:lnTo>
                  <a:cubicBezTo>
                    <a:pt x="8" y="32"/>
                    <a:pt x="0" y="25"/>
                    <a:pt x="0" y="16"/>
                  </a:cubicBezTo>
                  <a:cubicBezTo>
                    <a:pt x="0" y="8"/>
                    <a:pt x="8" y="0"/>
                    <a:pt x="16" y="0"/>
                  </a:cubicBezTo>
                  <a:close/>
                </a:path>
              </a:pathLst>
            </a:custGeom>
            <a:solidFill>
              <a:srgbClr val="008000"/>
            </a:solidFill>
            <a:ln w="9525" cap="flat">
              <a:solidFill>
                <a:srgbClr val="008000"/>
              </a:solidFill>
              <a:prstDash val="solid"/>
              <a:bevel/>
              <a:headEnd/>
              <a:tailEnd/>
            </a:ln>
          </p:spPr>
          <p:txBody>
            <a:bodyPr/>
            <a:lstStyle/>
            <a:p>
              <a:pPr>
                <a:defRPr/>
              </a:pPr>
              <a:endParaRPr lang="en-IE">
                <a:solidFill>
                  <a:prstClr val="black"/>
                </a:solidFill>
              </a:endParaRPr>
            </a:p>
          </p:txBody>
        </p:sp>
        <p:sp>
          <p:nvSpPr>
            <p:cNvPr id="6303" name="Freeform 87"/>
            <p:cNvSpPr>
              <a:spLocks/>
            </p:cNvSpPr>
            <p:nvPr/>
          </p:nvSpPr>
          <p:spPr bwMode="auto">
            <a:xfrm>
              <a:off x="4814888" y="23622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IE">
                <a:solidFill>
                  <a:prstClr val="black"/>
                </a:solidFill>
              </a:endParaRPr>
            </a:p>
          </p:txBody>
        </p:sp>
        <p:sp>
          <p:nvSpPr>
            <p:cNvPr id="6304" name="Freeform 88"/>
            <p:cNvSpPr>
              <a:spLocks noEditPoints="1"/>
            </p:cNvSpPr>
            <p:nvPr/>
          </p:nvSpPr>
          <p:spPr bwMode="auto">
            <a:xfrm>
              <a:off x="4810126" y="2357438"/>
              <a:ext cx="85725" cy="85725"/>
            </a:xfrm>
            <a:custGeom>
              <a:avLst/>
              <a:gdLst>
                <a:gd name="T0" fmla="*/ 2147483647 w 145"/>
                <a:gd name="T1" fmla="*/ 2147483647 h 145"/>
                <a:gd name="T2" fmla="*/ 2147483647 w 145"/>
                <a:gd name="T3" fmla="*/ 2147483647 h 145"/>
                <a:gd name="T4" fmla="*/ 2147483647 w 145"/>
                <a:gd name="T5" fmla="*/ 2147483647 h 145"/>
                <a:gd name="T6" fmla="*/ 2147483647 w 145"/>
                <a:gd name="T7" fmla="*/ 2147483647 h 145"/>
                <a:gd name="T8" fmla="*/ 2147483647 w 145"/>
                <a:gd name="T9" fmla="*/ 2147483647 h 145"/>
                <a:gd name="T10" fmla="*/ 2147483647 w 145"/>
                <a:gd name="T11" fmla="*/ 2147483647 h 145"/>
                <a:gd name="T12" fmla="*/ 2147483647 w 145"/>
                <a:gd name="T13" fmla="*/ 2147483647 h 145"/>
                <a:gd name="T14" fmla="*/ 2147483647 w 145"/>
                <a:gd name="T15" fmla="*/ 2147483647 h 145"/>
                <a:gd name="T16" fmla="*/ 2147483647 w 145"/>
                <a:gd name="T17" fmla="*/ 2147483647 h 145"/>
                <a:gd name="T18" fmla="*/ 2147483647 w 145"/>
                <a:gd name="T19" fmla="*/ 2147483647 h 145"/>
                <a:gd name="T20" fmla="*/ 2147483647 w 145"/>
                <a:gd name="T21" fmla="*/ 2147483647 h 145"/>
                <a:gd name="T22" fmla="*/ 2147483647 w 145"/>
                <a:gd name="T23" fmla="*/ 2147483647 h 145"/>
                <a:gd name="T24" fmla="*/ 2147483647 w 145"/>
                <a:gd name="T25" fmla="*/ 2147483647 h 145"/>
                <a:gd name="T26" fmla="*/ 2147483647 w 145"/>
                <a:gd name="T27" fmla="*/ 2147483647 h 145"/>
                <a:gd name="T28" fmla="*/ 2147483647 w 145"/>
                <a:gd name="T29" fmla="*/ 2147483647 h 145"/>
                <a:gd name="T30" fmla="*/ 2147483647 w 145"/>
                <a:gd name="T31" fmla="*/ 2147483647 h 145"/>
                <a:gd name="T32" fmla="*/ 2147483647 w 145"/>
                <a:gd name="T33" fmla="*/ 2147483647 h 145"/>
                <a:gd name="T34" fmla="*/ 2147483647 w 145"/>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5">
                  <a:moveTo>
                    <a:pt x="78" y="142"/>
                  </a:moveTo>
                  <a:cubicBezTo>
                    <a:pt x="75" y="145"/>
                    <a:pt x="70" y="145"/>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9525" cap="flat">
              <a:solidFill>
                <a:srgbClr val="008000"/>
              </a:solidFill>
              <a:prstDash val="solid"/>
              <a:bevel/>
              <a:headEnd/>
              <a:tailEnd/>
            </a:ln>
          </p:spPr>
          <p:txBody>
            <a:bodyPr/>
            <a:lstStyle/>
            <a:p>
              <a:pPr>
                <a:defRPr/>
              </a:pPr>
              <a:endParaRPr lang="en-IE">
                <a:solidFill>
                  <a:prstClr val="black"/>
                </a:solidFill>
              </a:endParaRPr>
            </a:p>
          </p:txBody>
        </p:sp>
        <p:sp>
          <p:nvSpPr>
            <p:cNvPr id="6305" name="Rectangle 89"/>
            <p:cNvSpPr>
              <a:spLocks noChangeArrowheads="1"/>
            </p:cNvSpPr>
            <p:nvPr/>
          </p:nvSpPr>
          <p:spPr bwMode="auto">
            <a:xfrm>
              <a:off x="5002213" y="2320925"/>
              <a:ext cx="1799645" cy="25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300" dirty="0" err="1">
                  <a:solidFill>
                    <a:srgbClr val="000000"/>
                  </a:solidFill>
                  <a:cs typeface="Arial" charset="0"/>
                </a:rPr>
                <a:t>Tägliche</a:t>
              </a:r>
              <a:r>
                <a:rPr lang="fr-FR" altLang="en-US" sz="1300" dirty="0">
                  <a:solidFill>
                    <a:srgbClr val="000000"/>
                  </a:solidFill>
                  <a:cs typeface="Arial" charset="0"/>
                </a:rPr>
                <a:t> </a:t>
              </a:r>
              <a:r>
                <a:rPr lang="fr-FR" altLang="en-US" sz="1300" dirty="0" err="1">
                  <a:solidFill>
                    <a:srgbClr val="000000"/>
                  </a:solidFill>
                  <a:cs typeface="Arial" charset="0"/>
                </a:rPr>
                <a:t>Weidewachstumsrate</a:t>
              </a:r>
              <a:endParaRPr lang="fr-FR" altLang="en-US" dirty="0">
                <a:solidFill>
                  <a:prstClr val="black"/>
                </a:solidFill>
                <a:cs typeface="Arial" charset="0"/>
              </a:endParaRPr>
            </a:p>
          </p:txBody>
        </p:sp>
        <p:sp>
          <p:nvSpPr>
            <p:cNvPr id="6306" name="Freeform 90"/>
            <p:cNvSpPr>
              <a:spLocks/>
            </p:cNvSpPr>
            <p:nvPr/>
          </p:nvSpPr>
          <p:spPr bwMode="auto">
            <a:xfrm>
              <a:off x="4724401" y="2614613"/>
              <a:ext cx="247650" cy="9525"/>
            </a:xfrm>
            <a:custGeom>
              <a:avLst/>
              <a:gdLst>
                <a:gd name="T0" fmla="*/ 2147483647 w 416"/>
                <a:gd name="T1" fmla="*/ 0 h 16"/>
                <a:gd name="T2" fmla="*/ 2147483647 w 416"/>
                <a:gd name="T3" fmla="*/ 0 h 16"/>
                <a:gd name="T4" fmla="*/ 2147483647 w 416"/>
                <a:gd name="T5" fmla="*/ 2147483647 h 16"/>
                <a:gd name="T6" fmla="*/ 2147483647 w 416"/>
                <a:gd name="T7" fmla="*/ 2147483647 h 16"/>
                <a:gd name="T8" fmla="*/ 2147483647 w 416"/>
                <a:gd name="T9" fmla="*/ 2147483647 h 16"/>
                <a:gd name="T10" fmla="*/ 0 w 416"/>
                <a:gd name="T11" fmla="*/ 2147483647 h 16"/>
                <a:gd name="T12" fmla="*/ 2147483647 w 4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6" h="16">
                  <a:moveTo>
                    <a:pt x="8" y="0"/>
                  </a:moveTo>
                  <a:lnTo>
                    <a:pt x="408" y="0"/>
                  </a:lnTo>
                  <a:cubicBezTo>
                    <a:pt x="413" y="0"/>
                    <a:pt x="416" y="4"/>
                    <a:pt x="416" y="8"/>
                  </a:cubicBezTo>
                  <a:cubicBezTo>
                    <a:pt x="416" y="13"/>
                    <a:pt x="413" y="16"/>
                    <a:pt x="408" y="16"/>
                  </a:cubicBezTo>
                  <a:lnTo>
                    <a:pt x="8" y="16"/>
                  </a:lnTo>
                  <a:cubicBezTo>
                    <a:pt x="4" y="16"/>
                    <a:pt x="0" y="13"/>
                    <a:pt x="0" y="8"/>
                  </a:cubicBezTo>
                  <a:cubicBezTo>
                    <a:pt x="0" y="4"/>
                    <a:pt x="4" y="0"/>
                    <a:pt x="8" y="0"/>
                  </a:cubicBezTo>
                  <a:close/>
                </a:path>
              </a:pathLst>
            </a:custGeom>
            <a:solidFill>
              <a:srgbClr val="953735"/>
            </a:solidFill>
            <a:ln w="9525" cap="flat">
              <a:solidFill>
                <a:srgbClr val="953735"/>
              </a:solidFill>
              <a:prstDash val="solid"/>
              <a:bevel/>
              <a:headEnd/>
              <a:tailEnd/>
            </a:ln>
          </p:spPr>
          <p:txBody>
            <a:bodyPr/>
            <a:lstStyle/>
            <a:p>
              <a:pPr>
                <a:defRPr/>
              </a:pPr>
              <a:endParaRPr lang="en-IE">
                <a:solidFill>
                  <a:prstClr val="black"/>
                </a:solidFill>
              </a:endParaRPr>
            </a:p>
          </p:txBody>
        </p:sp>
        <p:sp>
          <p:nvSpPr>
            <p:cNvPr id="6307" name="Oval 91"/>
            <p:cNvSpPr>
              <a:spLocks noChangeArrowheads="1"/>
            </p:cNvSpPr>
            <p:nvPr/>
          </p:nvSpPr>
          <p:spPr bwMode="auto">
            <a:xfrm>
              <a:off x="4805363" y="2581275"/>
              <a:ext cx="85725" cy="85725"/>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fr-FR" altLang="en-US">
                <a:solidFill>
                  <a:prstClr val="black"/>
                </a:solidFill>
              </a:endParaRPr>
            </a:p>
          </p:txBody>
        </p:sp>
        <p:sp>
          <p:nvSpPr>
            <p:cNvPr id="6308" name="Freeform 92"/>
            <p:cNvSpPr>
              <a:spLocks noEditPoints="1"/>
            </p:cNvSpPr>
            <p:nvPr/>
          </p:nvSpPr>
          <p:spPr bwMode="auto">
            <a:xfrm>
              <a:off x="4800601" y="2576513"/>
              <a:ext cx="95250" cy="95250"/>
            </a:xfrm>
            <a:custGeom>
              <a:avLst/>
              <a:gdLst>
                <a:gd name="T0" fmla="*/ 2147483647 w 161"/>
                <a:gd name="T1" fmla="*/ 2147483647 h 161"/>
                <a:gd name="T2" fmla="*/ 2147483647 w 161"/>
                <a:gd name="T3" fmla="*/ 2147483647 h 161"/>
                <a:gd name="T4" fmla="*/ 2147483647 w 161"/>
                <a:gd name="T5" fmla="*/ 2147483647 h 161"/>
                <a:gd name="T6" fmla="*/ 2147483647 w 161"/>
                <a:gd name="T7" fmla="*/ 2147483647 h 161"/>
                <a:gd name="T8" fmla="*/ 2147483647 w 161"/>
                <a:gd name="T9" fmla="*/ 2147483647 h 161"/>
                <a:gd name="T10" fmla="*/ 2147483647 w 161"/>
                <a:gd name="T11" fmla="*/ 2147483647 h 161"/>
                <a:gd name="T12" fmla="*/ 2147483647 w 161"/>
                <a:gd name="T13" fmla="*/ 2147483647 h 161"/>
                <a:gd name="T14" fmla="*/ 2147483647 w 161"/>
                <a:gd name="T15" fmla="*/ 2147483647 h 161"/>
                <a:gd name="T16" fmla="*/ 2147483647 w 161"/>
                <a:gd name="T17" fmla="*/ 2147483647 h 161"/>
                <a:gd name="T18" fmla="*/ 2147483647 w 161"/>
                <a:gd name="T19" fmla="*/ 2147483647 h 161"/>
                <a:gd name="T20" fmla="*/ 2147483647 w 161"/>
                <a:gd name="T21" fmla="*/ 2147483647 h 161"/>
                <a:gd name="T22" fmla="*/ 2147483647 w 161"/>
                <a:gd name="T23" fmla="*/ 2147483647 h 161"/>
                <a:gd name="T24" fmla="*/ 2147483647 w 161"/>
                <a:gd name="T25" fmla="*/ 2147483647 h 161"/>
                <a:gd name="T26" fmla="*/ 2147483647 w 161"/>
                <a:gd name="T27" fmla="*/ 2147483647 h 161"/>
                <a:gd name="T28" fmla="*/ 2147483647 w 161"/>
                <a:gd name="T29" fmla="*/ 2147483647 h 161"/>
                <a:gd name="T30" fmla="*/ 2147483647 w 161"/>
                <a:gd name="T31" fmla="*/ 2147483647 h 161"/>
                <a:gd name="T32" fmla="*/ 2147483647 w 161"/>
                <a:gd name="T33" fmla="*/ 2147483647 h 161"/>
                <a:gd name="T34" fmla="*/ 2147483647 w 161"/>
                <a:gd name="T35" fmla="*/ 2147483647 h 161"/>
                <a:gd name="T36" fmla="*/ 2147483647 w 161"/>
                <a:gd name="T37" fmla="*/ 2147483647 h 161"/>
                <a:gd name="T38" fmla="*/ 2147483647 w 161"/>
                <a:gd name="T39" fmla="*/ 2147483647 h 161"/>
                <a:gd name="T40" fmla="*/ 2147483647 w 161"/>
                <a:gd name="T41" fmla="*/ 2147483647 h 161"/>
                <a:gd name="T42" fmla="*/ 2147483647 w 161"/>
                <a:gd name="T43" fmla="*/ 2147483647 h 161"/>
                <a:gd name="T44" fmla="*/ 2147483647 w 161"/>
                <a:gd name="T45" fmla="*/ 2147483647 h 161"/>
                <a:gd name="T46" fmla="*/ 2147483647 w 161"/>
                <a:gd name="T47" fmla="*/ 2147483647 h 161"/>
                <a:gd name="T48" fmla="*/ 2147483647 w 161"/>
                <a:gd name="T49" fmla="*/ 2147483647 h 161"/>
                <a:gd name="T50" fmla="*/ 2147483647 w 161"/>
                <a:gd name="T51" fmla="*/ 2147483647 h 161"/>
                <a:gd name="T52" fmla="*/ 2147483647 w 161"/>
                <a:gd name="T53" fmla="*/ 2147483647 h 161"/>
                <a:gd name="T54" fmla="*/ 2147483647 w 161"/>
                <a:gd name="T55" fmla="*/ 2147483647 h 161"/>
                <a:gd name="T56" fmla="*/ 2147483647 w 161"/>
                <a:gd name="T57" fmla="*/ 2147483647 h 161"/>
                <a:gd name="T58" fmla="*/ 2147483647 w 161"/>
                <a:gd name="T59" fmla="*/ 2147483647 h 161"/>
                <a:gd name="T60" fmla="*/ 2147483647 w 161"/>
                <a:gd name="T61" fmla="*/ 2147483647 h 161"/>
                <a:gd name="T62" fmla="*/ 2147483647 w 161"/>
                <a:gd name="T63" fmla="*/ 2147483647 h 161"/>
                <a:gd name="T64" fmla="*/ 2147483647 w 161"/>
                <a:gd name="T65" fmla="*/ 2147483647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953735"/>
            </a:solidFill>
            <a:ln w="9525" cap="flat">
              <a:solidFill>
                <a:srgbClr val="953735"/>
              </a:solidFill>
              <a:prstDash val="solid"/>
              <a:bevel/>
              <a:headEnd/>
              <a:tailEnd/>
            </a:ln>
          </p:spPr>
          <p:txBody>
            <a:bodyPr/>
            <a:lstStyle/>
            <a:p>
              <a:pPr>
                <a:defRPr/>
              </a:pPr>
              <a:endParaRPr lang="en-IE">
                <a:solidFill>
                  <a:prstClr val="black"/>
                </a:solidFill>
              </a:endParaRPr>
            </a:p>
          </p:txBody>
        </p:sp>
        <p:sp>
          <p:nvSpPr>
            <p:cNvPr id="6309" name="Rectangle 93"/>
            <p:cNvSpPr>
              <a:spLocks noChangeArrowheads="1"/>
            </p:cNvSpPr>
            <p:nvPr/>
          </p:nvSpPr>
          <p:spPr bwMode="auto">
            <a:xfrm>
              <a:off x="5002213" y="2540000"/>
              <a:ext cx="2007339" cy="25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en-US" sz="1300">
                  <a:solidFill>
                    <a:srgbClr val="000000"/>
                  </a:solidFill>
                  <a:cs typeface="Arial" charset="0"/>
                </a:rPr>
                <a:t>Täglicher Herdenfutterbedarf</a:t>
              </a:r>
              <a:endParaRPr lang="fr-FR" altLang="en-US">
                <a:solidFill>
                  <a:prstClr val="black"/>
                </a:solidFill>
                <a:cs typeface="Arial" charset="0"/>
              </a:endParaRPr>
            </a:p>
          </p:txBody>
        </p:sp>
      </p:grpSp>
      <p:grpSp>
        <p:nvGrpSpPr>
          <p:cNvPr id="6149" name="Groupe 97"/>
          <p:cNvGrpSpPr>
            <a:grpSpLocks/>
          </p:cNvGrpSpPr>
          <p:nvPr/>
        </p:nvGrpSpPr>
        <p:grpSpPr bwMode="auto">
          <a:xfrm>
            <a:off x="3399997" y="3610174"/>
            <a:ext cx="5251450" cy="2687638"/>
            <a:chOff x="1522597" y="2351146"/>
            <a:chExt cx="5581466" cy="2845874"/>
          </a:xfrm>
        </p:grpSpPr>
        <p:sp>
          <p:nvSpPr>
            <p:cNvPr id="6152" name="Line 8"/>
            <p:cNvSpPr>
              <a:spLocks noChangeShapeType="1"/>
            </p:cNvSpPr>
            <p:nvPr/>
          </p:nvSpPr>
          <p:spPr bwMode="auto">
            <a:xfrm>
              <a:off x="2760858" y="3091486"/>
              <a:ext cx="332722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53" name="Text Box 9"/>
            <p:cNvSpPr txBox="1">
              <a:spLocks noChangeArrowheads="1"/>
            </p:cNvSpPr>
            <p:nvPr/>
          </p:nvSpPr>
          <p:spPr bwMode="auto">
            <a:xfrm>
              <a:off x="3992783" y="2830356"/>
              <a:ext cx="8980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prstClr val="black"/>
                  </a:solidFill>
                </a:rPr>
                <a:t>285+ DIM</a:t>
              </a:r>
            </a:p>
          </p:txBody>
        </p:sp>
        <p:sp>
          <p:nvSpPr>
            <p:cNvPr id="6154" name="Rectangle 99"/>
            <p:cNvSpPr>
              <a:spLocks noChangeArrowheads="1"/>
            </p:cNvSpPr>
            <p:nvPr/>
          </p:nvSpPr>
          <p:spPr bwMode="auto">
            <a:xfrm>
              <a:off x="2279650" y="4641851"/>
              <a:ext cx="215900" cy="209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sp>
          <p:nvSpPr>
            <p:cNvPr id="255" name="Rectangle 100"/>
            <p:cNvSpPr>
              <a:spLocks noChangeArrowheads="1"/>
            </p:cNvSpPr>
            <p:nvPr/>
          </p:nvSpPr>
          <p:spPr bwMode="auto">
            <a:xfrm>
              <a:off x="2280179" y="4642302"/>
              <a:ext cx="215970" cy="208440"/>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7938">
              <a:solidFill>
                <a:srgbClr val="000000"/>
              </a:solidFill>
              <a:prstDash val="solid"/>
              <a:miter lim="800000"/>
              <a:headEnd/>
              <a:tailEnd/>
            </a:ln>
          </p:spPr>
          <p:txBody>
            <a:bodyPr/>
            <a:lstStyle/>
            <a:p>
              <a:pPr>
                <a:defRPr/>
              </a:pPr>
              <a:endParaRPr lang="en-IE">
                <a:solidFill>
                  <a:prstClr val="black"/>
                </a:solidFill>
              </a:endParaRPr>
            </a:p>
          </p:txBody>
        </p:sp>
        <p:sp>
          <p:nvSpPr>
            <p:cNvPr id="256" name="Rectangle 101"/>
            <p:cNvSpPr>
              <a:spLocks noChangeArrowheads="1"/>
            </p:cNvSpPr>
            <p:nvPr/>
          </p:nvSpPr>
          <p:spPr bwMode="auto">
            <a:xfrm>
              <a:off x="2496148" y="3801819"/>
              <a:ext cx="205846" cy="1048922"/>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a:defRPr/>
              </a:pPr>
              <a:endParaRPr lang="en-IE">
                <a:solidFill>
                  <a:prstClr val="black"/>
                </a:solidFill>
              </a:endParaRPr>
            </a:p>
          </p:txBody>
        </p:sp>
        <p:sp>
          <p:nvSpPr>
            <p:cNvPr id="6157" name="Rectangle 102"/>
            <p:cNvSpPr>
              <a:spLocks noChangeArrowheads="1"/>
            </p:cNvSpPr>
            <p:nvPr/>
          </p:nvSpPr>
          <p:spPr bwMode="auto">
            <a:xfrm>
              <a:off x="2495550" y="3802063"/>
              <a:ext cx="206375" cy="104933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sp>
          <p:nvSpPr>
            <p:cNvPr id="258" name="Rectangle 103"/>
            <p:cNvSpPr>
              <a:spLocks noChangeArrowheads="1"/>
            </p:cNvSpPr>
            <p:nvPr/>
          </p:nvSpPr>
          <p:spPr bwMode="auto">
            <a:xfrm>
              <a:off x="2701994" y="4326280"/>
              <a:ext cx="207533" cy="524461"/>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a:defRPr/>
              </a:pPr>
              <a:endParaRPr lang="en-IE">
                <a:solidFill>
                  <a:prstClr val="black"/>
                </a:solidFill>
              </a:endParaRPr>
            </a:p>
          </p:txBody>
        </p:sp>
        <p:sp>
          <p:nvSpPr>
            <p:cNvPr id="6159" name="Rectangle 104"/>
            <p:cNvSpPr>
              <a:spLocks noChangeArrowheads="1"/>
            </p:cNvSpPr>
            <p:nvPr/>
          </p:nvSpPr>
          <p:spPr bwMode="auto">
            <a:xfrm>
              <a:off x="2701925" y="4325938"/>
              <a:ext cx="207963" cy="52546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sp>
          <p:nvSpPr>
            <p:cNvPr id="260" name="Rectangle 105"/>
            <p:cNvSpPr>
              <a:spLocks noChangeArrowheads="1"/>
            </p:cNvSpPr>
            <p:nvPr/>
          </p:nvSpPr>
          <p:spPr bwMode="auto">
            <a:xfrm>
              <a:off x="2909527" y="4642302"/>
              <a:ext cx="214283" cy="208440"/>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a:defRPr/>
              </a:pPr>
              <a:endParaRPr lang="en-IE">
                <a:solidFill>
                  <a:prstClr val="black"/>
                </a:solidFill>
              </a:endParaRPr>
            </a:p>
          </p:txBody>
        </p:sp>
        <p:sp>
          <p:nvSpPr>
            <p:cNvPr id="6161" name="Rectangle 106"/>
            <p:cNvSpPr>
              <a:spLocks noChangeArrowheads="1"/>
            </p:cNvSpPr>
            <p:nvPr/>
          </p:nvSpPr>
          <p:spPr bwMode="auto">
            <a:xfrm>
              <a:off x="2909888" y="4641851"/>
              <a:ext cx="214313" cy="2095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sp>
          <p:nvSpPr>
            <p:cNvPr id="262" name="Rectangle 107"/>
            <p:cNvSpPr>
              <a:spLocks noChangeArrowheads="1"/>
            </p:cNvSpPr>
            <p:nvPr/>
          </p:nvSpPr>
          <p:spPr bwMode="auto">
            <a:xfrm>
              <a:off x="3123810" y="4743159"/>
              <a:ext cx="207533" cy="107582"/>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a:defRPr/>
              </a:pPr>
              <a:endParaRPr lang="en-IE">
                <a:solidFill>
                  <a:prstClr val="black"/>
                </a:solidFill>
              </a:endParaRPr>
            </a:p>
          </p:txBody>
        </p:sp>
        <p:sp>
          <p:nvSpPr>
            <p:cNvPr id="6163" name="Rectangle 108"/>
            <p:cNvSpPr>
              <a:spLocks noChangeArrowheads="1"/>
            </p:cNvSpPr>
            <p:nvPr/>
          </p:nvSpPr>
          <p:spPr bwMode="auto">
            <a:xfrm>
              <a:off x="3124200" y="4743451"/>
              <a:ext cx="206375" cy="1079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pic>
          <p:nvPicPr>
            <p:cNvPr id="6164" name="Picture 1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38538" y="4010026"/>
              <a:ext cx="21431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Rectangle 110"/>
            <p:cNvSpPr>
              <a:spLocks noChangeArrowheads="1"/>
            </p:cNvSpPr>
            <p:nvPr/>
          </p:nvSpPr>
          <p:spPr bwMode="auto">
            <a:xfrm>
              <a:off x="3538538" y="4010026"/>
              <a:ext cx="214313" cy="8413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pic>
          <p:nvPicPr>
            <p:cNvPr id="6166" name="Picture 1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4217988"/>
              <a:ext cx="2063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7" name="Rectangle 112"/>
            <p:cNvSpPr>
              <a:spLocks noChangeArrowheads="1"/>
            </p:cNvSpPr>
            <p:nvPr/>
          </p:nvSpPr>
          <p:spPr bwMode="auto">
            <a:xfrm>
              <a:off x="3752850" y="4217988"/>
              <a:ext cx="206375" cy="6334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pic>
          <p:nvPicPr>
            <p:cNvPr id="6168" name="Picture 1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59225" y="4535488"/>
              <a:ext cx="20796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9" name="Rectangle 114"/>
            <p:cNvSpPr>
              <a:spLocks noChangeArrowheads="1"/>
            </p:cNvSpPr>
            <p:nvPr/>
          </p:nvSpPr>
          <p:spPr bwMode="auto">
            <a:xfrm>
              <a:off x="3959225" y="4535488"/>
              <a:ext cx="207963" cy="3159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pic>
          <p:nvPicPr>
            <p:cNvPr id="6170" name="Picture 11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67188" y="4641851"/>
              <a:ext cx="2143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1" name="Rectangle 116"/>
            <p:cNvSpPr>
              <a:spLocks noChangeArrowheads="1"/>
            </p:cNvSpPr>
            <p:nvPr/>
          </p:nvSpPr>
          <p:spPr bwMode="auto">
            <a:xfrm>
              <a:off x="4167188" y="4641851"/>
              <a:ext cx="214313" cy="2095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pic>
          <p:nvPicPr>
            <p:cNvPr id="6172" name="Picture 1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81500" y="4743451"/>
              <a:ext cx="2063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3" name="Rectangle 118"/>
            <p:cNvSpPr>
              <a:spLocks noChangeArrowheads="1"/>
            </p:cNvSpPr>
            <p:nvPr/>
          </p:nvSpPr>
          <p:spPr bwMode="auto">
            <a:xfrm>
              <a:off x="4381500" y="4743451"/>
              <a:ext cx="206375" cy="1079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IE" altLang="en-US">
                <a:solidFill>
                  <a:prstClr val="black"/>
                </a:solidFill>
              </a:endParaRPr>
            </a:p>
          </p:txBody>
        </p:sp>
        <p:sp>
          <p:nvSpPr>
            <p:cNvPr id="274" name="Rectangle 273"/>
            <p:cNvSpPr>
              <a:spLocks noChangeArrowheads="1"/>
            </p:cNvSpPr>
            <p:nvPr/>
          </p:nvSpPr>
          <p:spPr bwMode="auto">
            <a:xfrm>
              <a:off x="6473027" y="4642302"/>
              <a:ext cx="209221" cy="20844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a:defRPr/>
              </a:pPr>
              <a:endParaRPr lang="en-IE">
                <a:solidFill>
                  <a:prstClr val="black"/>
                </a:solidFill>
              </a:endParaRPr>
            </a:p>
          </p:txBody>
        </p:sp>
        <p:sp>
          <p:nvSpPr>
            <p:cNvPr id="275" name="Rectangle 122"/>
            <p:cNvSpPr>
              <a:spLocks noChangeArrowheads="1"/>
            </p:cNvSpPr>
            <p:nvPr/>
          </p:nvSpPr>
          <p:spPr bwMode="auto">
            <a:xfrm>
              <a:off x="6682247" y="4010259"/>
              <a:ext cx="214283" cy="840482"/>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a:defRPr/>
              </a:pPr>
              <a:endParaRPr lang="en-IE">
                <a:solidFill>
                  <a:prstClr val="black"/>
                </a:solidFill>
              </a:endParaRPr>
            </a:p>
          </p:txBody>
        </p:sp>
        <p:sp>
          <p:nvSpPr>
            <p:cNvPr id="276" name="Rectangle 124"/>
            <p:cNvSpPr>
              <a:spLocks noChangeArrowheads="1"/>
            </p:cNvSpPr>
            <p:nvPr/>
          </p:nvSpPr>
          <p:spPr bwMode="auto">
            <a:xfrm>
              <a:off x="6896530" y="3801819"/>
              <a:ext cx="205846" cy="1048922"/>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a:defRPr/>
              </a:pPr>
              <a:endParaRPr lang="en-IE">
                <a:solidFill>
                  <a:prstClr val="black"/>
                </a:solidFill>
              </a:endParaRPr>
            </a:p>
          </p:txBody>
        </p:sp>
        <p:sp>
          <p:nvSpPr>
            <p:cNvPr id="6177" name="Line 125"/>
            <p:cNvSpPr>
              <a:spLocks noChangeShapeType="1"/>
            </p:cNvSpPr>
            <p:nvPr/>
          </p:nvSpPr>
          <p:spPr bwMode="auto">
            <a:xfrm>
              <a:off x="2073275" y="2754313"/>
              <a:ext cx="1588" cy="20970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78" name="Line 126"/>
            <p:cNvSpPr>
              <a:spLocks noChangeShapeType="1"/>
            </p:cNvSpPr>
            <p:nvPr/>
          </p:nvSpPr>
          <p:spPr bwMode="auto">
            <a:xfrm>
              <a:off x="2028825" y="485140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79" name="Line 127"/>
            <p:cNvSpPr>
              <a:spLocks noChangeShapeType="1"/>
            </p:cNvSpPr>
            <p:nvPr/>
          </p:nvSpPr>
          <p:spPr bwMode="auto">
            <a:xfrm>
              <a:off x="2028825" y="464185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80" name="Line 128"/>
            <p:cNvSpPr>
              <a:spLocks noChangeShapeType="1"/>
            </p:cNvSpPr>
            <p:nvPr/>
          </p:nvSpPr>
          <p:spPr bwMode="auto">
            <a:xfrm>
              <a:off x="2028825" y="443388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81" name="Line 129"/>
            <p:cNvSpPr>
              <a:spLocks noChangeShapeType="1"/>
            </p:cNvSpPr>
            <p:nvPr/>
          </p:nvSpPr>
          <p:spPr bwMode="auto">
            <a:xfrm>
              <a:off x="2028825" y="421798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82" name="Line 130"/>
            <p:cNvSpPr>
              <a:spLocks noChangeShapeType="1"/>
            </p:cNvSpPr>
            <p:nvPr/>
          </p:nvSpPr>
          <p:spPr bwMode="auto">
            <a:xfrm>
              <a:off x="2028825" y="4010026"/>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83" name="Line 131"/>
            <p:cNvSpPr>
              <a:spLocks noChangeShapeType="1"/>
            </p:cNvSpPr>
            <p:nvPr/>
          </p:nvSpPr>
          <p:spPr bwMode="auto">
            <a:xfrm>
              <a:off x="2028825" y="3802063"/>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84" name="Line 132"/>
            <p:cNvSpPr>
              <a:spLocks noChangeShapeType="1"/>
            </p:cNvSpPr>
            <p:nvPr/>
          </p:nvSpPr>
          <p:spPr bwMode="auto">
            <a:xfrm>
              <a:off x="2028825" y="359410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85" name="Line 133"/>
            <p:cNvSpPr>
              <a:spLocks noChangeShapeType="1"/>
            </p:cNvSpPr>
            <p:nvPr/>
          </p:nvSpPr>
          <p:spPr bwMode="auto">
            <a:xfrm>
              <a:off x="2028825" y="338613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86" name="Line 134"/>
            <p:cNvSpPr>
              <a:spLocks noChangeShapeType="1"/>
            </p:cNvSpPr>
            <p:nvPr/>
          </p:nvSpPr>
          <p:spPr bwMode="auto">
            <a:xfrm>
              <a:off x="2028825" y="317023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87" name="Line 135"/>
            <p:cNvSpPr>
              <a:spLocks noChangeShapeType="1"/>
            </p:cNvSpPr>
            <p:nvPr/>
          </p:nvSpPr>
          <p:spPr bwMode="auto">
            <a:xfrm>
              <a:off x="2028825" y="2962276"/>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88" name="Line 136"/>
            <p:cNvSpPr>
              <a:spLocks noChangeShapeType="1"/>
            </p:cNvSpPr>
            <p:nvPr/>
          </p:nvSpPr>
          <p:spPr bwMode="auto">
            <a:xfrm>
              <a:off x="2028825" y="2754313"/>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89" name="Line 137"/>
            <p:cNvSpPr>
              <a:spLocks noChangeShapeType="1"/>
            </p:cNvSpPr>
            <p:nvPr/>
          </p:nvSpPr>
          <p:spPr bwMode="auto">
            <a:xfrm>
              <a:off x="2073275" y="4851401"/>
              <a:ext cx="50292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90" name="Line 138"/>
            <p:cNvSpPr>
              <a:spLocks noChangeShapeType="1"/>
            </p:cNvSpPr>
            <p:nvPr/>
          </p:nvSpPr>
          <p:spPr bwMode="auto">
            <a:xfrm flipV="1">
              <a:off x="20732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91" name="Line 139"/>
            <p:cNvSpPr>
              <a:spLocks noChangeShapeType="1"/>
            </p:cNvSpPr>
            <p:nvPr/>
          </p:nvSpPr>
          <p:spPr bwMode="auto">
            <a:xfrm flipV="1">
              <a:off x="24955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92" name="Line 140"/>
            <p:cNvSpPr>
              <a:spLocks noChangeShapeType="1"/>
            </p:cNvSpPr>
            <p:nvPr/>
          </p:nvSpPr>
          <p:spPr bwMode="auto">
            <a:xfrm flipV="1">
              <a:off x="29098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93" name="Line 141"/>
            <p:cNvSpPr>
              <a:spLocks noChangeShapeType="1"/>
            </p:cNvSpPr>
            <p:nvPr/>
          </p:nvSpPr>
          <p:spPr bwMode="auto">
            <a:xfrm flipV="1">
              <a:off x="33305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94" name="Line 142"/>
            <p:cNvSpPr>
              <a:spLocks noChangeShapeType="1"/>
            </p:cNvSpPr>
            <p:nvPr/>
          </p:nvSpPr>
          <p:spPr bwMode="auto">
            <a:xfrm flipV="1">
              <a:off x="37528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95" name="Line 143"/>
            <p:cNvSpPr>
              <a:spLocks noChangeShapeType="1"/>
            </p:cNvSpPr>
            <p:nvPr/>
          </p:nvSpPr>
          <p:spPr bwMode="auto">
            <a:xfrm flipV="1">
              <a:off x="41671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96" name="Line 144"/>
            <p:cNvSpPr>
              <a:spLocks noChangeShapeType="1"/>
            </p:cNvSpPr>
            <p:nvPr/>
          </p:nvSpPr>
          <p:spPr bwMode="auto">
            <a:xfrm flipV="1">
              <a:off x="45878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97" name="Line 145"/>
            <p:cNvSpPr>
              <a:spLocks noChangeShapeType="1"/>
            </p:cNvSpPr>
            <p:nvPr/>
          </p:nvSpPr>
          <p:spPr bwMode="auto">
            <a:xfrm flipV="1">
              <a:off x="50101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98" name="Line 146"/>
            <p:cNvSpPr>
              <a:spLocks noChangeShapeType="1"/>
            </p:cNvSpPr>
            <p:nvPr/>
          </p:nvSpPr>
          <p:spPr bwMode="auto">
            <a:xfrm flipV="1">
              <a:off x="54244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199" name="Line 147"/>
            <p:cNvSpPr>
              <a:spLocks noChangeShapeType="1"/>
            </p:cNvSpPr>
            <p:nvPr/>
          </p:nvSpPr>
          <p:spPr bwMode="auto">
            <a:xfrm flipV="1">
              <a:off x="58451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200" name="Line 148"/>
            <p:cNvSpPr>
              <a:spLocks noChangeShapeType="1"/>
            </p:cNvSpPr>
            <p:nvPr/>
          </p:nvSpPr>
          <p:spPr bwMode="auto">
            <a:xfrm flipV="1">
              <a:off x="62674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201" name="Line 149"/>
            <p:cNvSpPr>
              <a:spLocks noChangeShapeType="1"/>
            </p:cNvSpPr>
            <p:nvPr/>
          </p:nvSpPr>
          <p:spPr bwMode="auto">
            <a:xfrm flipV="1">
              <a:off x="66817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202" name="Line 150"/>
            <p:cNvSpPr>
              <a:spLocks noChangeShapeType="1"/>
            </p:cNvSpPr>
            <p:nvPr/>
          </p:nvSpPr>
          <p:spPr bwMode="auto">
            <a:xfrm flipV="1">
              <a:off x="71024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IE">
                <a:solidFill>
                  <a:prstClr val="black"/>
                </a:solidFill>
              </a:endParaRPr>
            </a:p>
          </p:txBody>
        </p:sp>
        <p:sp>
          <p:nvSpPr>
            <p:cNvPr id="6203" name="Rectangle 151"/>
            <p:cNvSpPr>
              <a:spLocks noChangeArrowheads="1"/>
            </p:cNvSpPr>
            <p:nvPr/>
          </p:nvSpPr>
          <p:spPr bwMode="auto">
            <a:xfrm>
              <a:off x="1881188" y="4744410"/>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0</a:t>
              </a:r>
              <a:endParaRPr lang="en-IE" altLang="en-US" sz="2000">
                <a:solidFill>
                  <a:prstClr val="black"/>
                </a:solidFill>
                <a:cs typeface="Arial" charset="0"/>
              </a:endParaRPr>
            </a:p>
          </p:txBody>
        </p:sp>
        <p:sp>
          <p:nvSpPr>
            <p:cNvPr id="6204" name="Rectangle 153"/>
            <p:cNvSpPr>
              <a:spLocks noChangeArrowheads="1"/>
            </p:cNvSpPr>
            <p:nvPr/>
          </p:nvSpPr>
          <p:spPr bwMode="auto">
            <a:xfrm>
              <a:off x="1800225" y="432848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20</a:t>
              </a:r>
              <a:endParaRPr lang="en-IE" altLang="en-US" sz="2000">
                <a:solidFill>
                  <a:prstClr val="black"/>
                </a:solidFill>
                <a:cs typeface="Arial" charset="0"/>
              </a:endParaRPr>
            </a:p>
          </p:txBody>
        </p:sp>
        <p:sp>
          <p:nvSpPr>
            <p:cNvPr id="6205" name="Rectangle 155"/>
            <p:cNvSpPr>
              <a:spLocks noChangeArrowheads="1"/>
            </p:cNvSpPr>
            <p:nvPr/>
          </p:nvSpPr>
          <p:spPr bwMode="auto">
            <a:xfrm>
              <a:off x="1800225" y="3904622"/>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40</a:t>
              </a:r>
              <a:endParaRPr lang="en-IE" altLang="en-US" sz="2000">
                <a:solidFill>
                  <a:prstClr val="black"/>
                </a:solidFill>
                <a:cs typeface="Arial" charset="0"/>
              </a:endParaRPr>
            </a:p>
          </p:txBody>
        </p:sp>
        <p:sp>
          <p:nvSpPr>
            <p:cNvPr id="6206" name="Rectangle 157"/>
            <p:cNvSpPr>
              <a:spLocks noChangeArrowheads="1"/>
            </p:cNvSpPr>
            <p:nvPr/>
          </p:nvSpPr>
          <p:spPr bwMode="auto">
            <a:xfrm>
              <a:off x="1800225" y="3488697"/>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60</a:t>
              </a:r>
              <a:endParaRPr lang="en-IE" altLang="en-US" sz="2000">
                <a:solidFill>
                  <a:prstClr val="black"/>
                </a:solidFill>
                <a:cs typeface="Arial" charset="0"/>
              </a:endParaRPr>
            </a:p>
          </p:txBody>
        </p:sp>
        <p:sp>
          <p:nvSpPr>
            <p:cNvPr id="6207" name="Rectangle 159"/>
            <p:cNvSpPr>
              <a:spLocks noChangeArrowheads="1"/>
            </p:cNvSpPr>
            <p:nvPr/>
          </p:nvSpPr>
          <p:spPr bwMode="auto">
            <a:xfrm>
              <a:off x="1800225" y="306483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80</a:t>
              </a:r>
              <a:endParaRPr lang="en-IE" altLang="en-US" sz="2000">
                <a:solidFill>
                  <a:prstClr val="black"/>
                </a:solidFill>
                <a:cs typeface="Arial" charset="0"/>
              </a:endParaRPr>
            </a:p>
          </p:txBody>
        </p:sp>
        <p:sp>
          <p:nvSpPr>
            <p:cNvPr id="6208" name="Rectangle 161"/>
            <p:cNvSpPr>
              <a:spLocks noChangeArrowheads="1"/>
            </p:cNvSpPr>
            <p:nvPr/>
          </p:nvSpPr>
          <p:spPr bwMode="auto">
            <a:xfrm>
              <a:off x="1717675" y="2648910"/>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dirty="0">
                  <a:solidFill>
                    <a:srgbClr val="000000"/>
                  </a:solidFill>
                  <a:cs typeface="Arial" charset="0"/>
                </a:rPr>
                <a:t>100</a:t>
              </a:r>
              <a:endParaRPr lang="en-IE" altLang="en-US" sz="2000" dirty="0">
                <a:solidFill>
                  <a:prstClr val="black"/>
                </a:solidFill>
                <a:cs typeface="Arial" charset="0"/>
              </a:endParaRPr>
            </a:p>
          </p:txBody>
        </p:sp>
        <p:sp>
          <p:nvSpPr>
            <p:cNvPr id="6209" name="Rectangle 162"/>
            <p:cNvSpPr>
              <a:spLocks noChangeArrowheads="1"/>
            </p:cNvSpPr>
            <p:nvPr/>
          </p:nvSpPr>
          <p:spPr bwMode="auto">
            <a:xfrm>
              <a:off x="2065338" y="4981576"/>
              <a:ext cx="2388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Jan</a:t>
              </a:r>
              <a:endParaRPr lang="en-IE" altLang="en-US" sz="2000">
                <a:solidFill>
                  <a:prstClr val="black"/>
                </a:solidFill>
                <a:cs typeface="Arial" charset="0"/>
              </a:endParaRPr>
            </a:p>
          </p:txBody>
        </p:sp>
        <p:sp>
          <p:nvSpPr>
            <p:cNvPr id="6210" name="Rectangle 163"/>
            <p:cNvSpPr>
              <a:spLocks noChangeArrowheads="1"/>
            </p:cNvSpPr>
            <p:nvPr/>
          </p:nvSpPr>
          <p:spPr bwMode="auto">
            <a:xfrm>
              <a:off x="2473325" y="4981576"/>
              <a:ext cx="2634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Feb</a:t>
              </a:r>
              <a:endParaRPr lang="en-IE" altLang="en-US" sz="2000">
                <a:solidFill>
                  <a:prstClr val="black"/>
                </a:solidFill>
                <a:cs typeface="Arial" charset="0"/>
              </a:endParaRPr>
            </a:p>
          </p:txBody>
        </p:sp>
        <p:sp>
          <p:nvSpPr>
            <p:cNvPr id="6211" name="Rectangle 164"/>
            <p:cNvSpPr>
              <a:spLocks noChangeArrowheads="1"/>
            </p:cNvSpPr>
            <p:nvPr/>
          </p:nvSpPr>
          <p:spPr bwMode="auto">
            <a:xfrm>
              <a:off x="2909888" y="4981576"/>
              <a:ext cx="3029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Mar</a:t>
              </a:r>
              <a:endParaRPr lang="en-IE" altLang="en-US" sz="2000">
                <a:solidFill>
                  <a:prstClr val="black"/>
                </a:solidFill>
                <a:cs typeface="Arial" charset="0"/>
              </a:endParaRPr>
            </a:p>
          </p:txBody>
        </p:sp>
        <p:sp>
          <p:nvSpPr>
            <p:cNvPr id="6212" name="Rectangle 165"/>
            <p:cNvSpPr>
              <a:spLocks noChangeArrowheads="1"/>
            </p:cNvSpPr>
            <p:nvPr/>
          </p:nvSpPr>
          <p:spPr bwMode="auto">
            <a:xfrm>
              <a:off x="3322638" y="4981576"/>
              <a:ext cx="2612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Apr</a:t>
              </a:r>
              <a:endParaRPr lang="en-IE" altLang="en-US" sz="2000">
                <a:solidFill>
                  <a:prstClr val="black"/>
                </a:solidFill>
                <a:cs typeface="Arial" charset="0"/>
              </a:endParaRPr>
            </a:p>
          </p:txBody>
        </p:sp>
        <p:sp>
          <p:nvSpPr>
            <p:cNvPr id="6213" name="Rectangle 166"/>
            <p:cNvSpPr>
              <a:spLocks noChangeArrowheads="1"/>
            </p:cNvSpPr>
            <p:nvPr/>
          </p:nvSpPr>
          <p:spPr bwMode="auto">
            <a:xfrm>
              <a:off x="3730625" y="4981576"/>
              <a:ext cx="3188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Mai</a:t>
              </a:r>
              <a:endParaRPr lang="en-IE" altLang="en-US" sz="2000">
                <a:solidFill>
                  <a:prstClr val="black"/>
                </a:solidFill>
                <a:cs typeface="Arial" charset="0"/>
              </a:endParaRPr>
            </a:p>
          </p:txBody>
        </p:sp>
        <p:sp>
          <p:nvSpPr>
            <p:cNvPr id="6214" name="Rectangle 167"/>
            <p:cNvSpPr>
              <a:spLocks noChangeArrowheads="1"/>
            </p:cNvSpPr>
            <p:nvPr/>
          </p:nvSpPr>
          <p:spPr bwMode="auto">
            <a:xfrm>
              <a:off x="4129088" y="4981576"/>
              <a:ext cx="3366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Juni</a:t>
              </a:r>
              <a:endParaRPr lang="en-IE" altLang="en-US" sz="2000">
                <a:solidFill>
                  <a:prstClr val="black"/>
                </a:solidFill>
                <a:cs typeface="Arial" charset="0"/>
              </a:endParaRPr>
            </a:p>
          </p:txBody>
        </p:sp>
        <p:sp>
          <p:nvSpPr>
            <p:cNvPr id="6215" name="Rectangle 168"/>
            <p:cNvSpPr>
              <a:spLocks noChangeArrowheads="1"/>
            </p:cNvSpPr>
            <p:nvPr/>
          </p:nvSpPr>
          <p:spPr bwMode="auto">
            <a:xfrm>
              <a:off x="4573588" y="4981576"/>
              <a:ext cx="2757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Juli</a:t>
              </a:r>
              <a:endParaRPr lang="en-IE" altLang="en-US" sz="2000">
                <a:solidFill>
                  <a:prstClr val="black"/>
                </a:solidFill>
                <a:cs typeface="Arial" charset="0"/>
              </a:endParaRPr>
            </a:p>
          </p:txBody>
        </p:sp>
        <p:sp>
          <p:nvSpPr>
            <p:cNvPr id="6216" name="Rectangle 169"/>
            <p:cNvSpPr>
              <a:spLocks noChangeArrowheads="1"/>
            </p:cNvSpPr>
            <p:nvPr/>
          </p:nvSpPr>
          <p:spPr bwMode="auto">
            <a:xfrm>
              <a:off x="4987925" y="4981576"/>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Aug</a:t>
              </a:r>
              <a:endParaRPr lang="en-IE" altLang="en-US" sz="2000">
                <a:solidFill>
                  <a:prstClr val="black"/>
                </a:solidFill>
                <a:cs typeface="Arial" charset="0"/>
              </a:endParaRPr>
            </a:p>
          </p:txBody>
        </p:sp>
        <p:sp>
          <p:nvSpPr>
            <p:cNvPr id="6217" name="Rectangle 170"/>
            <p:cNvSpPr>
              <a:spLocks noChangeArrowheads="1"/>
            </p:cNvSpPr>
            <p:nvPr/>
          </p:nvSpPr>
          <p:spPr bwMode="auto">
            <a:xfrm>
              <a:off x="5386388" y="4981576"/>
              <a:ext cx="3262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Sept</a:t>
              </a:r>
              <a:endParaRPr lang="en-IE" altLang="en-US" sz="2000">
                <a:solidFill>
                  <a:prstClr val="black"/>
                </a:solidFill>
                <a:cs typeface="Arial" charset="0"/>
              </a:endParaRPr>
            </a:p>
          </p:txBody>
        </p:sp>
        <p:sp>
          <p:nvSpPr>
            <p:cNvPr id="6218" name="Rectangle 171"/>
            <p:cNvSpPr>
              <a:spLocks noChangeArrowheads="1"/>
            </p:cNvSpPr>
            <p:nvPr/>
          </p:nvSpPr>
          <p:spPr bwMode="auto">
            <a:xfrm>
              <a:off x="5837238" y="4981576"/>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Okt</a:t>
              </a:r>
              <a:endParaRPr lang="en-IE" altLang="en-US" sz="2000">
                <a:solidFill>
                  <a:prstClr val="black"/>
                </a:solidFill>
                <a:cs typeface="Arial" charset="0"/>
              </a:endParaRPr>
            </a:p>
          </p:txBody>
        </p:sp>
        <p:sp>
          <p:nvSpPr>
            <p:cNvPr id="6219" name="Rectangle 172"/>
            <p:cNvSpPr>
              <a:spLocks noChangeArrowheads="1"/>
            </p:cNvSpPr>
            <p:nvPr/>
          </p:nvSpPr>
          <p:spPr bwMode="auto">
            <a:xfrm>
              <a:off x="6251575" y="4981576"/>
              <a:ext cx="2909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Nov</a:t>
              </a:r>
              <a:endParaRPr lang="en-IE" altLang="en-US" sz="2000">
                <a:solidFill>
                  <a:prstClr val="black"/>
                </a:solidFill>
                <a:cs typeface="Arial" charset="0"/>
              </a:endParaRPr>
            </a:p>
          </p:txBody>
        </p:sp>
        <p:sp>
          <p:nvSpPr>
            <p:cNvPr id="6220" name="Rectangle 173"/>
            <p:cNvSpPr>
              <a:spLocks noChangeArrowheads="1"/>
            </p:cNvSpPr>
            <p:nvPr/>
          </p:nvSpPr>
          <p:spPr bwMode="auto">
            <a:xfrm>
              <a:off x="6665913" y="4981576"/>
              <a:ext cx="2757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Dez</a:t>
              </a:r>
              <a:endParaRPr lang="en-IE" altLang="en-US" sz="2000">
                <a:solidFill>
                  <a:prstClr val="black"/>
                </a:solidFill>
                <a:cs typeface="Arial" charset="0"/>
              </a:endParaRPr>
            </a:p>
          </p:txBody>
        </p:sp>
        <p:sp>
          <p:nvSpPr>
            <p:cNvPr id="6221" name="Rectangle 174"/>
            <p:cNvSpPr>
              <a:spLocks noChangeArrowheads="1"/>
            </p:cNvSpPr>
            <p:nvPr/>
          </p:nvSpPr>
          <p:spPr bwMode="auto">
            <a:xfrm>
              <a:off x="1522597" y="2351146"/>
              <a:ext cx="18254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600">
                  <a:solidFill>
                    <a:srgbClr val="000000"/>
                  </a:solidFill>
                  <a:cs typeface="Arial" charset="0"/>
                </a:rPr>
                <a:t>% der Kühe in der Herde</a:t>
              </a:r>
              <a:endParaRPr lang="en-IE" altLang="en-US">
                <a:solidFill>
                  <a:prstClr val="black"/>
                </a:solidFill>
                <a:cs typeface="Arial" charset="0"/>
              </a:endParaRPr>
            </a:p>
          </p:txBody>
        </p:sp>
        <p:sp>
          <p:nvSpPr>
            <p:cNvPr id="6222" name="Rectangle 175"/>
            <p:cNvSpPr>
              <a:spLocks noChangeArrowheads="1"/>
            </p:cNvSpPr>
            <p:nvPr/>
          </p:nvSpPr>
          <p:spPr bwMode="auto">
            <a:xfrm>
              <a:off x="2219954" y="2600326"/>
              <a:ext cx="4600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Frühling</a:t>
              </a:r>
              <a:endParaRPr lang="en-IE" altLang="en-US" sz="2000">
                <a:solidFill>
                  <a:prstClr val="black"/>
                </a:solidFill>
                <a:cs typeface="Arial" charset="0"/>
              </a:endParaRPr>
            </a:p>
          </p:txBody>
        </p:sp>
        <p:sp>
          <p:nvSpPr>
            <p:cNvPr id="6223" name="Rectangle 176"/>
            <p:cNvSpPr>
              <a:spLocks noChangeArrowheads="1"/>
            </p:cNvSpPr>
            <p:nvPr/>
          </p:nvSpPr>
          <p:spPr bwMode="auto">
            <a:xfrm>
              <a:off x="3950329" y="2600326"/>
              <a:ext cx="6139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Sommer</a:t>
              </a:r>
              <a:endParaRPr lang="en-IE" altLang="en-US" sz="2000">
                <a:solidFill>
                  <a:prstClr val="black"/>
                </a:solidFill>
                <a:cs typeface="Arial" charset="0"/>
              </a:endParaRPr>
            </a:p>
          </p:txBody>
        </p:sp>
        <p:sp>
          <p:nvSpPr>
            <p:cNvPr id="6224" name="Rectangle 177"/>
            <p:cNvSpPr>
              <a:spLocks noChangeArrowheads="1"/>
            </p:cNvSpPr>
            <p:nvPr/>
          </p:nvSpPr>
          <p:spPr bwMode="auto">
            <a:xfrm>
              <a:off x="5977566" y="2600326"/>
              <a:ext cx="5061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400">
                  <a:solidFill>
                    <a:srgbClr val="000000"/>
                  </a:solidFill>
                  <a:cs typeface="Arial" charset="0"/>
                </a:rPr>
                <a:t>Winter</a:t>
              </a:r>
              <a:endParaRPr lang="en-IE" altLang="en-US" sz="2000">
                <a:solidFill>
                  <a:prstClr val="black"/>
                </a:solidFill>
                <a:cs typeface="Arial" charset="0"/>
              </a:endParaRPr>
            </a:p>
          </p:txBody>
        </p:sp>
        <p:sp>
          <p:nvSpPr>
            <p:cNvPr id="6225" name="Rectangle 178"/>
            <p:cNvSpPr>
              <a:spLocks noChangeArrowheads="1"/>
            </p:cNvSpPr>
            <p:nvPr/>
          </p:nvSpPr>
          <p:spPr bwMode="auto">
            <a:xfrm>
              <a:off x="2198688" y="3001963"/>
              <a:ext cx="4192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300">
                  <a:solidFill>
                    <a:srgbClr val="000000"/>
                  </a:solidFill>
                  <a:cs typeface="Arial" charset="0"/>
                </a:rPr>
                <a:t>KALBE</a:t>
              </a:r>
              <a:endParaRPr lang="en-IE" altLang="en-US">
                <a:solidFill>
                  <a:prstClr val="black"/>
                </a:solidFill>
                <a:cs typeface="Arial" charset="0"/>
              </a:endParaRPr>
            </a:p>
          </p:txBody>
        </p:sp>
        <p:sp>
          <p:nvSpPr>
            <p:cNvPr id="6226" name="Rectangle 179"/>
            <p:cNvSpPr>
              <a:spLocks noChangeArrowheads="1"/>
            </p:cNvSpPr>
            <p:nvPr/>
          </p:nvSpPr>
          <p:spPr bwMode="auto">
            <a:xfrm>
              <a:off x="3589338" y="3633788"/>
              <a:ext cx="63985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200">
                  <a:solidFill>
                    <a:srgbClr val="000000"/>
                  </a:solidFill>
                  <a:cs typeface="Arial" charset="0"/>
                </a:rPr>
                <a:t>CONCEIVE</a:t>
              </a:r>
              <a:endParaRPr lang="en-IE" altLang="en-US">
                <a:solidFill>
                  <a:prstClr val="black"/>
                </a:solidFill>
                <a:cs typeface="Arial" charset="0"/>
              </a:endParaRPr>
            </a:p>
          </p:txBody>
        </p:sp>
        <p:sp>
          <p:nvSpPr>
            <p:cNvPr id="6227" name="Rectangle 180"/>
            <p:cNvSpPr>
              <a:spLocks noChangeArrowheads="1"/>
            </p:cNvSpPr>
            <p:nvPr/>
          </p:nvSpPr>
          <p:spPr bwMode="auto">
            <a:xfrm>
              <a:off x="6215063" y="2994026"/>
              <a:ext cx="67646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IE" altLang="en-US" sz="1200">
                  <a:solidFill>
                    <a:srgbClr val="000000"/>
                  </a:solidFill>
                  <a:cs typeface="Arial" charset="0"/>
                </a:rPr>
                <a:t>GETROCKNET-AUS</a:t>
              </a:r>
              <a:endParaRPr lang="en-IE" altLang="en-US">
                <a:solidFill>
                  <a:prstClr val="black"/>
                </a:solidFill>
                <a:cs typeface="Arial" charset="0"/>
              </a:endParaRPr>
            </a:p>
          </p:txBody>
        </p:sp>
      </p:grpSp>
      <p:sp>
        <p:nvSpPr>
          <p:cNvPr id="6150" name="Text Box 10"/>
          <p:cNvSpPr txBox="1">
            <a:spLocks noChangeArrowheads="1"/>
          </p:cNvSpPr>
          <p:nvPr/>
        </p:nvSpPr>
        <p:spPr bwMode="auto">
          <a:xfrm>
            <a:off x="110396" y="4030663"/>
            <a:ext cx="32367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IE" altLang="en-US" b="1" dirty="0" err="1">
                <a:solidFill>
                  <a:prstClr val="black"/>
                </a:solidFill>
              </a:rPr>
              <a:t>Kompaktes</a:t>
            </a:r>
            <a:r>
              <a:rPr lang="en-IE" altLang="en-US" b="1" dirty="0">
                <a:solidFill>
                  <a:prstClr val="black"/>
                </a:solidFill>
              </a:rPr>
              <a:t> </a:t>
            </a:r>
            <a:r>
              <a:rPr lang="en-IE" altLang="en-US" b="1" dirty="0" err="1">
                <a:solidFill>
                  <a:prstClr val="black"/>
                </a:solidFill>
              </a:rPr>
              <a:t>Abkalben</a:t>
            </a:r>
            <a:r>
              <a:rPr lang="en-IE" altLang="en-US" b="1" dirty="0">
                <a:solidFill>
                  <a:prstClr val="black"/>
                </a:solidFill>
              </a:rPr>
              <a:t>, </a:t>
            </a:r>
          </a:p>
          <a:p>
            <a:pPr algn="ctr" eaLnBrk="1" hangingPunct="1">
              <a:defRPr/>
            </a:pPr>
            <a:r>
              <a:rPr lang="en-IE" altLang="en-US" b="1" dirty="0" err="1">
                <a:solidFill>
                  <a:prstClr val="black"/>
                </a:solidFill>
              </a:rPr>
              <a:t>hoher</a:t>
            </a:r>
            <a:r>
              <a:rPr lang="en-IE" altLang="en-US" b="1" dirty="0">
                <a:solidFill>
                  <a:prstClr val="black"/>
                </a:solidFill>
              </a:rPr>
              <a:t> </a:t>
            </a:r>
            <a:r>
              <a:rPr lang="en-IE" altLang="en-US" b="1" dirty="0" err="1">
                <a:solidFill>
                  <a:prstClr val="black"/>
                </a:solidFill>
              </a:rPr>
              <a:t>Fruchtbarkeitsstatus</a:t>
            </a:r>
            <a:r>
              <a:rPr lang="en-IE" altLang="en-US" b="1" dirty="0">
                <a:solidFill>
                  <a:prstClr val="black"/>
                </a:solidFill>
              </a:rPr>
              <a:t> </a:t>
            </a:r>
          </a:p>
          <a:p>
            <a:pPr algn="ctr" eaLnBrk="1" hangingPunct="1">
              <a:defRPr/>
            </a:pPr>
            <a:r>
              <a:rPr lang="en-IE" altLang="en-US" b="1" dirty="0" err="1">
                <a:solidFill>
                  <a:prstClr val="black"/>
                </a:solidFill>
              </a:rPr>
              <a:t>Milchviehbestand</a:t>
            </a:r>
            <a:endParaRPr lang="en-GB" altLang="en-US" b="1" dirty="0">
              <a:solidFill>
                <a:prstClr val="black"/>
              </a:solidFill>
            </a:endParaRPr>
          </a:p>
        </p:txBody>
      </p:sp>
      <p:sp>
        <p:nvSpPr>
          <p:cNvPr id="165" name="Subtitle 2"/>
          <p:cNvSpPr txBox="1">
            <a:spLocks/>
          </p:cNvSpPr>
          <p:nvPr/>
        </p:nvSpPr>
        <p:spPr bwMode="auto">
          <a:xfrm>
            <a:off x="1855028" y="6321528"/>
            <a:ext cx="5291977" cy="360363"/>
          </a:xfrm>
          <a:prstGeom prst="rect">
            <a:avLst/>
          </a:prstGeom>
          <a:solidFill>
            <a:schemeClr val="accent3"/>
          </a:solidFill>
          <a:ln>
            <a:noFill/>
          </a:ln>
        </p:spPr>
        <p:txBody>
          <a:bodyPr/>
          <a:lstStyle>
            <a:lvl1pPr marL="342900" indent="-342900" algn="l" rtl="0" eaLnBrk="0" fontAlgn="base" hangingPunct="0">
              <a:spcBef>
                <a:spcPct val="20000"/>
              </a:spcBef>
              <a:spcAft>
                <a:spcPct val="0"/>
              </a:spcAft>
              <a:defRPr sz="1600">
                <a:solidFill>
                  <a:srgbClr val="707074"/>
                </a:solidFill>
                <a:latin typeface="+mn-lt"/>
                <a:ea typeface="+mn-ea"/>
                <a:cs typeface="+mn-cs"/>
              </a:defRPr>
            </a:lvl1pPr>
            <a:lvl2pPr marL="742950" indent="-28575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2pPr>
            <a:lvl3pPr marL="11430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3pPr>
            <a:lvl4pPr marL="16002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4pPr>
            <a:lvl5pPr marL="20574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5pPr>
            <a:lvl6pPr marL="25146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6pPr>
            <a:lvl7pPr marL="29718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7pPr>
            <a:lvl8pPr marL="34290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8pPr>
            <a:lvl9pPr marL="38862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9pPr>
          </a:lstStyle>
          <a:p>
            <a:pPr>
              <a:defRPr/>
            </a:pPr>
            <a:r>
              <a:rPr lang="en-IE" i="1" kern="0" dirty="0"/>
              <a:t>"Einfachheit ist die ultimative Raffinesse" - Leonardo da Vinci.</a:t>
            </a:r>
            <a:endParaRPr lang="en-IE" kern="0" dirty="0"/>
          </a:p>
        </p:txBody>
      </p:sp>
    </p:spTree>
    <p:extLst>
      <p:ext uri="{BB962C8B-B14F-4D97-AF65-F5344CB8AC3E}">
        <p14:creationId xmlns:p14="http://schemas.microsoft.com/office/powerpoint/2010/main" val="6714162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88913"/>
            <a:ext cx="6228920" cy="533400"/>
          </a:xfrm>
        </p:spPr>
        <p:txBody>
          <a:bodyPr/>
          <a:lstStyle/>
          <a:p>
            <a:pPr algn="ctr"/>
            <a:r>
              <a:rPr lang="en-IE" altLang="en-US" sz="2400" b="1" dirty="0">
                <a:solidFill>
                  <a:schemeClr val="tx1"/>
                </a:solidFill>
              </a:rPr>
              <a:t>Ziele des Weidemanagements</a:t>
            </a:r>
            <a:endParaRPr lang="en-GB" altLang="en-US" sz="2400" b="1" dirty="0">
              <a:solidFill>
                <a:schemeClr val="tx1"/>
              </a:solidFill>
            </a:endParaRPr>
          </a:p>
        </p:txBody>
      </p:sp>
      <p:sp>
        <p:nvSpPr>
          <p:cNvPr id="10243" name="Text Box 16"/>
          <p:cNvSpPr txBox="1">
            <a:spLocks noChangeArrowheads="1"/>
          </p:cNvSpPr>
          <p:nvPr/>
        </p:nvSpPr>
        <p:spPr bwMode="auto">
          <a:xfrm>
            <a:off x="-252413" y="1268413"/>
            <a:ext cx="3987801"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50000"/>
              </a:spcBef>
              <a:defRPr/>
            </a:pPr>
            <a:r>
              <a:rPr lang="en-IE" altLang="en-US" sz="2400">
                <a:solidFill>
                  <a:prstClr val="black"/>
                </a:solidFill>
                <a:latin typeface="Tahoma" pitchFamily="34" charset="0"/>
              </a:rPr>
              <a:t>Hohe Tierleistung</a:t>
            </a:r>
          </a:p>
          <a:p>
            <a:pPr algn="ctr" eaLnBrk="1" hangingPunct="1">
              <a:lnSpc>
                <a:spcPct val="50000"/>
              </a:lnSpc>
              <a:spcBef>
                <a:spcPct val="50000"/>
              </a:spcBef>
              <a:defRPr/>
            </a:pPr>
            <a:r>
              <a:rPr lang="en-IE" altLang="en-US" sz="2400">
                <a:solidFill>
                  <a:prstClr val="black"/>
                </a:solidFill>
                <a:latin typeface="Tahoma" pitchFamily="34" charset="0"/>
              </a:rPr>
              <a:t>Kg MS/Hektar</a:t>
            </a:r>
            <a:endParaRPr lang="en-GB" altLang="en-US" sz="2400">
              <a:solidFill>
                <a:prstClr val="black"/>
              </a:solidFill>
              <a:latin typeface="Tahoma" pitchFamily="34" charset="0"/>
            </a:endParaRPr>
          </a:p>
        </p:txBody>
      </p:sp>
      <p:pic>
        <p:nvPicPr>
          <p:cNvPr id="10244" name="Picture 21" descr="grass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05600" y="0"/>
            <a:ext cx="21129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Group 25"/>
          <p:cNvGrpSpPr>
            <a:grpSpLocks/>
          </p:cNvGrpSpPr>
          <p:nvPr/>
        </p:nvGrpSpPr>
        <p:grpSpPr bwMode="auto">
          <a:xfrm>
            <a:off x="1238250" y="692150"/>
            <a:ext cx="3282950" cy="576263"/>
            <a:chOff x="780" y="436"/>
            <a:chExt cx="2068" cy="817"/>
          </a:xfrm>
        </p:grpSpPr>
        <p:sp>
          <p:nvSpPr>
            <p:cNvPr id="10250" name="Line 15"/>
            <p:cNvSpPr>
              <a:spLocks noChangeShapeType="1"/>
            </p:cNvSpPr>
            <p:nvPr/>
          </p:nvSpPr>
          <p:spPr bwMode="auto">
            <a:xfrm flipH="1">
              <a:off x="780" y="436"/>
              <a:ext cx="1057" cy="807"/>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IE" sz="2400">
                <a:solidFill>
                  <a:prstClr val="black"/>
                </a:solidFill>
              </a:endParaRPr>
            </a:p>
          </p:txBody>
        </p:sp>
        <p:sp>
          <p:nvSpPr>
            <p:cNvPr id="10251" name="Line 23"/>
            <p:cNvSpPr>
              <a:spLocks noChangeShapeType="1"/>
            </p:cNvSpPr>
            <p:nvPr/>
          </p:nvSpPr>
          <p:spPr bwMode="auto">
            <a:xfrm>
              <a:off x="1791" y="446"/>
              <a:ext cx="1057" cy="807"/>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IE" sz="2400">
                <a:solidFill>
                  <a:prstClr val="black"/>
                </a:solidFill>
              </a:endParaRPr>
            </a:p>
          </p:txBody>
        </p:sp>
      </p:grpSp>
      <p:sp>
        <p:nvSpPr>
          <p:cNvPr id="10246" name="Text Box 24"/>
          <p:cNvSpPr txBox="1">
            <a:spLocks noChangeArrowheads="1"/>
          </p:cNvSpPr>
          <p:nvPr/>
        </p:nvSpPr>
        <p:spPr bwMode="auto">
          <a:xfrm>
            <a:off x="3800475" y="1268413"/>
            <a:ext cx="3219450"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50000"/>
              </a:spcBef>
              <a:defRPr/>
            </a:pPr>
            <a:r>
              <a:rPr lang="en-IE" altLang="en-US" sz="2400" dirty="0" err="1">
                <a:solidFill>
                  <a:prstClr val="black"/>
                </a:solidFill>
                <a:latin typeface="Tahoma" pitchFamily="34" charset="0"/>
              </a:rPr>
              <a:t>Hohes</a:t>
            </a:r>
            <a:r>
              <a:rPr lang="en-IE" altLang="en-US" sz="2400" dirty="0">
                <a:solidFill>
                  <a:prstClr val="black"/>
                </a:solidFill>
                <a:latin typeface="Tahoma" pitchFamily="34" charset="0"/>
              </a:rPr>
              <a:t> </a:t>
            </a:r>
            <a:r>
              <a:rPr lang="en-IE" altLang="en-US" sz="2400" dirty="0" err="1">
                <a:solidFill>
                  <a:prstClr val="black"/>
                </a:solidFill>
                <a:latin typeface="Tahoma" pitchFamily="34" charset="0"/>
              </a:rPr>
              <a:t>Weidewachstum</a:t>
            </a:r>
            <a:endParaRPr lang="en-IE" altLang="en-US" sz="2400" dirty="0">
              <a:solidFill>
                <a:prstClr val="black"/>
              </a:solidFill>
              <a:latin typeface="Tahoma" pitchFamily="34" charset="0"/>
            </a:endParaRPr>
          </a:p>
          <a:p>
            <a:pPr eaLnBrk="1" hangingPunct="1">
              <a:lnSpc>
                <a:spcPct val="50000"/>
              </a:lnSpc>
              <a:spcBef>
                <a:spcPct val="50000"/>
              </a:spcBef>
              <a:defRPr/>
            </a:pPr>
            <a:r>
              <a:rPr lang="en-IE" altLang="en-US" sz="2400" dirty="0" err="1">
                <a:solidFill>
                  <a:prstClr val="black"/>
                </a:solidFill>
                <a:latin typeface="Tahoma" pitchFamily="34" charset="0"/>
              </a:rPr>
              <a:t>Niedrige</a:t>
            </a:r>
            <a:r>
              <a:rPr lang="en-IE" altLang="en-US" sz="2400" dirty="0">
                <a:solidFill>
                  <a:prstClr val="black"/>
                </a:solidFill>
                <a:latin typeface="Tahoma" pitchFamily="34" charset="0"/>
              </a:rPr>
              <a:t> </a:t>
            </a:r>
            <a:r>
              <a:rPr lang="en-IE" altLang="en-US" sz="2400" dirty="0" err="1">
                <a:solidFill>
                  <a:prstClr val="black"/>
                </a:solidFill>
                <a:latin typeface="Tahoma" pitchFamily="34" charset="0"/>
              </a:rPr>
              <a:t>Vorschubkosten</a:t>
            </a:r>
            <a:endParaRPr lang="en-GB" altLang="en-US" sz="2400" dirty="0">
              <a:solidFill>
                <a:prstClr val="black"/>
              </a:solidFill>
              <a:latin typeface="Tahoma" pitchFamily="34" charset="0"/>
            </a:endParaRPr>
          </a:p>
        </p:txBody>
      </p:sp>
      <p:sp>
        <p:nvSpPr>
          <p:cNvPr id="10247" name="Rectangle 26"/>
          <p:cNvSpPr>
            <a:spLocks noChangeArrowheads="1"/>
          </p:cNvSpPr>
          <p:nvPr/>
        </p:nvSpPr>
        <p:spPr bwMode="auto">
          <a:xfrm>
            <a:off x="304800" y="2757488"/>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10000"/>
              </a:lnSpc>
              <a:spcBef>
                <a:spcPct val="20000"/>
              </a:spcBef>
              <a:buClr>
                <a:srgbClr val="000066"/>
              </a:buClr>
              <a:buSzPct val="75000"/>
              <a:buFont typeface="Wingdings" pitchFamily="2" charset="2"/>
              <a:buAutoNum type="arabicPeriod"/>
              <a:defRPr/>
            </a:pPr>
            <a:r>
              <a:rPr lang="en-GB" altLang="en-US" sz="2400" dirty="0" err="1">
                <a:solidFill>
                  <a:prstClr val="black"/>
                </a:solidFill>
              </a:rPr>
              <a:t>Maximierung</a:t>
            </a:r>
            <a:r>
              <a:rPr lang="en-GB" altLang="en-US" sz="2400" dirty="0">
                <a:solidFill>
                  <a:prstClr val="black"/>
                </a:solidFill>
              </a:rPr>
              <a:t> des </a:t>
            </a:r>
            <a:r>
              <a:rPr lang="en-GB" altLang="en-US" sz="2400" dirty="0" err="1">
                <a:solidFill>
                  <a:prstClr val="black"/>
                </a:solidFill>
              </a:rPr>
              <a:t>Grasanteils</a:t>
            </a:r>
            <a:r>
              <a:rPr lang="en-GB" altLang="en-US" sz="2400" dirty="0">
                <a:solidFill>
                  <a:prstClr val="black"/>
                </a:solidFill>
              </a:rPr>
              <a:t> in der </a:t>
            </a:r>
            <a:r>
              <a:rPr lang="en-GB" altLang="en-US" sz="2400" dirty="0" err="1">
                <a:solidFill>
                  <a:prstClr val="black"/>
                </a:solidFill>
              </a:rPr>
              <a:t>Ernährung</a:t>
            </a:r>
            <a:endParaRPr lang="en-GB" altLang="en-US" sz="2400" dirty="0">
              <a:solidFill>
                <a:prstClr val="black"/>
              </a:solidFill>
            </a:endParaRPr>
          </a:p>
        </p:txBody>
      </p:sp>
      <p:sp>
        <p:nvSpPr>
          <p:cNvPr id="333851" name="Rectangle 27" descr="Rectangle: Click to edit Master text styles&#10;Second level&#10;Third level&#10;Fourth level&#10;Fifth level"/>
          <p:cNvSpPr>
            <a:spLocks noChangeArrowheads="1"/>
          </p:cNvSpPr>
          <p:nvPr/>
        </p:nvSpPr>
        <p:spPr bwMode="auto">
          <a:xfrm>
            <a:off x="304800" y="4548188"/>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a:solidFill>
                  <a:schemeClr val="tx1"/>
                </a:solidFill>
                <a:latin typeface="Arial" charset="0"/>
              </a:defRPr>
            </a:lvl1pPr>
            <a:lvl2pPr marL="990600" indent="-5334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0000"/>
              </a:lnSpc>
              <a:spcBef>
                <a:spcPct val="20000"/>
              </a:spcBef>
              <a:buClr>
                <a:srgbClr val="000066"/>
              </a:buClr>
              <a:buSzPct val="75000"/>
              <a:buFont typeface="Wingdings" pitchFamily="2" charset="2"/>
              <a:buAutoNum type="arabicPeriod" startAt="3"/>
              <a:defRPr/>
            </a:pPr>
            <a:r>
              <a:rPr lang="en-GB" altLang="en-US" sz="2400">
                <a:solidFill>
                  <a:prstClr val="black"/>
                </a:solidFill>
              </a:rPr>
              <a:t>Feed-Budgetierung -</a:t>
            </a:r>
          </a:p>
          <a:p>
            <a:pPr lvl="1">
              <a:lnSpc>
                <a:spcPct val="90000"/>
              </a:lnSpc>
              <a:spcBef>
                <a:spcPct val="20000"/>
              </a:spcBef>
              <a:buClr>
                <a:srgbClr val="000066"/>
              </a:buClr>
              <a:buFont typeface="Wingdings" pitchFamily="2" charset="2"/>
              <a:buChar char="Ø"/>
              <a:defRPr/>
            </a:pPr>
            <a:r>
              <a:rPr lang="en-GB" altLang="en-US" sz="2400">
                <a:solidFill>
                  <a:prstClr val="black"/>
                </a:solidFill>
              </a:rPr>
              <a:t>Erreichen von saisonalen Zielen</a:t>
            </a:r>
          </a:p>
          <a:p>
            <a:pPr lvl="1">
              <a:lnSpc>
                <a:spcPct val="90000"/>
              </a:lnSpc>
              <a:spcBef>
                <a:spcPct val="20000"/>
              </a:spcBef>
              <a:buClr>
                <a:srgbClr val="000066"/>
              </a:buClr>
              <a:buFont typeface="Wingdings" pitchFamily="2" charset="2"/>
              <a:buChar char="Ø"/>
              <a:defRPr/>
            </a:pPr>
            <a:r>
              <a:rPr lang="en-GB" altLang="en-US" sz="2400">
                <a:solidFill>
                  <a:prstClr val="black"/>
                </a:solidFill>
              </a:rPr>
              <a:t>Schnelle Identifizierung und Reaktion auf Überschüsse/Defizite</a:t>
            </a:r>
          </a:p>
          <a:p>
            <a:pPr>
              <a:lnSpc>
                <a:spcPct val="90000"/>
              </a:lnSpc>
              <a:spcBef>
                <a:spcPct val="20000"/>
              </a:spcBef>
              <a:buClr>
                <a:srgbClr val="CAF278"/>
              </a:buClr>
              <a:buSzPct val="75000"/>
              <a:buFont typeface="Wingdings" pitchFamily="2" charset="2"/>
              <a:buNone/>
              <a:defRPr/>
            </a:pPr>
            <a:endParaRPr lang="en-GB" altLang="en-US" sz="2400">
              <a:solidFill>
                <a:prstClr val="black"/>
              </a:solidFill>
            </a:endParaRPr>
          </a:p>
        </p:txBody>
      </p:sp>
      <p:sp>
        <p:nvSpPr>
          <p:cNvPr id="333852" name="Rectangle 28" descr="Rectangle: Click to edit Master text styles&#10;Second level&#10;Third level&#10;Fourth level&#10;Fifth level"/>
          <p:cNvSpPr>
            <a:spLocks noChangeArrowheads="1"/>
          </p:cNvSpPr>
          <p:nvPr/>
        </p:nvSpPr>
        <p:spPr bwMode="auto">
          <a:xfrm>
            <a:off x="304800" y="3520813"/>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10000"/>
              </a:lnSpc>
              <a:spcBef>
                <a:spcPct val="20000"/>
              </a:spcBef>
              <a:buClr>
                <a:srgbClr val="000066"/>
              </a:buClr>
              <a:buSzPct val="75000"/>
              <a:buFont typeface="Wingdings" pitchFamily="2" charset="2"/>
              <a:buAutoNum type="arabicPeriod" startAt="2"/>
              <a:defRPr/>
            </a:pPr>
            <a:r>
              <a:rPr lang="en-GB" altLang="en-US" sz="2400" dirty="0" err="1">
                <a:solidFill>
                  <a:prstClr val="black"/>
                </a:solidFill>
              </a:rPr>
              <a:t>Versorgung</a:t>
            </a:r>
            <a:r>
              <a:rPr lang="en-GB" altLang="en-US" sz="2400" dirty="0">
                <a:solidFill>
                  <a:prstClr val="black"/>
                </a:solidFill>
              </a:rPr>
              <a:t> der </a:t>
            </a:r>
            <a:r>
              <a:rPr lang="en-GB" altLang="en-US" sz="2400" dirty="0" err="1">
                <a:solidFill>
                  <a:prstClr val="black"/>
                </a:solidFill>
              </a:rPr>
              <a:t>Kuh</a:t>
            </a:r>
            <a:r>
              <a:rPr lang="en-GB" altLang="en-US" sz="2400" dirty="0">
                <a:solidFill>
                  <a:prstClr val="black"/>
                </a:solidFill>
              </a:rPr>
              <a:t> </a:t>
            </a:r>
            <a:r>
              <a:rPr lang="en-GB" altLang="en-US" sz="2400" dirty="0" err="1">
                <a:solidFill>
                  <a:prstClr val="black"/>
                </a:solidFill>
              </a:rPr>
              <a:t>mit</a:t>
            </a:r>
            <a:r>
              <a:rPr lang="en-GB" altLang="en-US" sz="2400" dirty="0">
                <a:solidFill>
                  <a:prstClr val="black"/>
                </a:solidFill>
              </a:rPr>
              <a:t> </a:t>
            </a:r>
            <a:r>
              <a:rPr lang="en-GB" altLang="en-US" sz="2400" dirty="0" err="1">
                <a:solidFill>
                  <a:prstClr val="black"/>
                </a:solidFill>
              </a:rPr>
              <a:t>ausreichend</a:t>
            </a:r>
            <a:r>
              <a:rPr lang="en-GB" altLang="en-US" sz="2400" dirty="0">
                <a:solidFill>
                  <a:prstClr val="black"/>
                </a:solidFill>
              </a:rPr>
              <a:t> </a:t>
            </a:r>
            <a:r>
              <a:rPr lang="en-GB" altLang="en-US" sz="2400" dirty="0" err="1">
                <a:solidFill>
                  <a:prstClr val="black"/>
                </a:solidFill>
              </a:rPr>
              <a:t>grünem</a:t>
            </a:r>
            <a:r>
              <a:rPr lang="en-GB" altLang="en-US" sz="2400" dirty="0">
                <a:solidFill>
                  <a:prstClr val="black"/>
                </a:solidFill>
              </a:rPr>
              <a:t> Blatt und </a:t>
            </a:r>
            <a:r>
              <a:rPr lang="en-GB" altLang="en-US" sz="2400" dirty="0" err="1">
                <a:solidFill>
                  <a:prstClr val="black"/>
                </a:solidFill>
              </a:rPr>
              <a:t>Konditionierung</a:t>
            </a:r>
            <a:r>
              <a:rPr lang="en-GB" altLang="en-US" sz="2400" dirty="0">
                <a:solidFill>
                  <a:prstClr val="black"/>
                </a:solidFill>
              </a:rPr>
              <a:t> der Wiese </a:t>
            </a:r>
            <a:r>
              <a:rPr lang="en-GB" altLang="en-US" sz="2400" dirty="0" err="1">
                <a:solidFill>
                  <a:prstClr val="black"/>
                </a:solidFill>
              </a:rPr>
              <a:t>für</a:t>
            </a:r>
            <a:r>
              <a:rPr lang="en-GB" altLang="en-US" sz="2400" dirty="0">
                <a:solidFill>
                  <a:prstClr val="black"/>
                </a:solidFill>
              </a:rPr>
              <a:t> die </a:t>
            </a:r>
            <a:r>
              <a:rPr lang="en-GB" altLang="en-US" sz="2400" dirty="0" err="1">
                <a:solidFill>
                  <a:prstClr val="black"/>
                </a:solidFill>
              </a:rPr>
              <a:t>spätere</a:t>
            </a:r>
            <a:r>
              <a:rPr lang="en-GB" altLang="en-US" sz="2400" dirty="0">
                <a:solidFill>
                  <a:prstClr val="black"/>
                </a:solidFill>
              </a:rPr>
              <a:t> </a:t>
            </a:r>
            <a:r>
              <a:rPr lang="en-GB" altLang="en-US" sz="2400" dirty="0" err="1">
                <a:solidFill>
                  <a:prstClr val="black"/>
                </a:solidFill>
              </a:rPr>
              <a:t>Beweidung</a:t>
            </a:r>
            <a:endParaRPr lang="en-GB" altLang="en-US" sz="2400" dirty="0">
              <a:solidFill>
                <a:prstClr val="black"/>
              </a:solidFill>
            </a:endParaRPr>
          </a:p>
        </p:txBody>
      </p:sp>
    </p:spTree>
    <p:extLst>
      <p:ext uri="{BB962C8B-B14F-4D97-AF65-F5344CB8AC3E}">
        <p14:creationId xmlns:p14="http://schemas.microsoft.com/office/powerpoint/2010/main" val="3992827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38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3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51" grpId="0" autoUpdateAnimBg="0"/>
      <p:bldP spid="33385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55002"/>
            <a:ext cx="7227845" cy="596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descr="\\mkvx341\homeshares3$\Fergus.Bogue\My Pictures\IMG_35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76236" y="3038145"/>
            <a:ext cx="2890673" cy="198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8796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997" y="770021"/>
            <a:ext cx="6887945" cy="5539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96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4800"/>
            <a:ext cx="6960189" cy="5930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4203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304800"/>
            <a:ext cx="7148826" cy="6177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00594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381" y="473213"/>
            <a:ext cx="7280824" cy="6137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696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IE" dirty="0"/>
          </a:p>
        </p:txBody>
      </p:sp>
      <p:pic>
        <p:nvPicPr>
          <p:cNvPr id="21506" name="Picture 2" descr="T:\File Transfer\Fergus Bogue\IMG_386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133363"/>
            <a:ext cx="6624736" cy="4968553"/>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506004" y="341275"/>
            <a:ext cx="5323252" cy="461665"/>
          </a:xfrm>
          <a:prstGeom prst="rect">
            <a:avLst/>
          </a:prstGeom>
        </p:spPr>
        <p:txBody>
          <a:bodyPr wrap="none">
            <a:spAutoFit/>
          </a:bodyPr>
          <a:lstStyle/>
          <a:p>
            <a:pPr defTabSz="457200">
              <a:defRPr/>
            </a:pPr>
            <a:r>
              <a:rPr lang="en-IE" sz="2400" b="1" dirty="0" err="1" smtClean="0">
                <a:solidFill>
                  <a:prstClr val="black"/>
                </a:solidFill>
              </a:rPr>
              <a:t>Weidemanagement</a:t>
            </a:r>
            <a:r>
              <a:rPr lang="en-IE" sz="2400" b="1" dirty="0" smtClean="0">
                <a:solidFill>
                  <a:prstClr val="black"/>
                </a:solidFill>
              </a:rPr>
              <a:t> </a:t>
            </a:r>
            <a:r>
              <a:rPr lang="en-IE" sz="2400" b="1" dirty="0" err="1" smtClean="0">
                <a:solidFill>
                  <a:prstClr val="black"/>
                </a:solidFill>
              </a:rPr>
              <a:t>zur</a:t>
            </a:r>
            <a:r>
              <a:rPr lang="en-IE" sz="2400" b="1" dirty="0" smtClean="0">
                <a:solidFill>
                  <a:prstClr val="black"/>
                </a:solidFill>
              </a:rPr>
              <a:t> </a:t>
            </a:r>
            <a:r>
              <a:rPr lang="en-IE" sz="2400" b="1" dirty="0" err="1" smtClean="0">
                <a:solidFill>
                  <a:prstClr val="black"/>
                </a:solidFill>
              </a:rPr>
              <a:t>Mitte</a:t>
            </a:r>
            <a:r>
              <a:rPr lang="en-IE" sz="2400" b="1" dirty="0" smtClean="0">
                <a:solidFill>
                  <a:prstClr val="black"/>
                </a:solidFill>
              </a:rPr>
              <a:t> des </a:t>
            </a:r>
            <a:r>
              <a:rPr lang="en-IE" sz="2400" b="1" dirty="0" err="1" smtClean="0">
                <a:solidFill>
                  <a:prstClr val="black"/>
                </a:solidFill>
              </a:rPr>
              <a:t>Jahres</a:t>
            </a:r>
            <a:endParaRPr lang="en-IE" sz="2400" b="1" dirty="0">
              <a:solidFill>
                <a:prstClr val="black"/>
              </a:solidFill>
            </a:endParaRPr>
          </a:p>
        </p:txBody>
      </p:sp>
    </p:spTree>
    <p:extLst>
      <p:ext uri="{BB962C8B-B14F-4D97-AF65-F5344CB8AC3E}">
        <p14:creationId xmlns:p14="http://schemas.microsoft.com/office/powerpoint/2010/main" val="1373238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377190"/>
          </a:xfrm>
        </p:spPr>
        <p:txBody>
          <a:bodyPr/>
          <a:lstStyle/>
          <a:p>
            <a:r>
              <a:rPr lang="es-ES" sz="2400" dirty="0">
                <a:solidFill>
                  <a:schemeClr val="tx1"/>
                </a:solidFill>
              </a:rPr>
              <a:t>Landnutzung in </a:t>
            </a:r>
            <a:r>
              <a:rPr lang="es-ES" sz="2400" dirty="0" err="1">
                <a:solidFill>
                  <a:schemeClr val="tx1"/>
                </a:solidFill>
              </a:rPr>
              <a:t>Schweden</a:t>
            </a:r>
            <a:endParaRPr lang="es-ES" sz="2400" dirty="0">
              <a:solidFill>
                <a:schemeClr val="tx1"/>
              </a:solidFill>
            </a:endParaRPr>
          </a:p>
        </p:txBody>
      </p:sp>
      <p:sp>
        <p:nvSpPr>
          <p:cNvPr id="5" name="textruta 4"/>
          <p:cNvSpPr txBox="1"/>
          <p:nvPr/>
        </p:nvSpPr>
        <p:spPr>
          <a:xfrm>
            <a:off x="2178014" y="4640107"/>
            <a:ext cx="3232588" cy="338554"/>
          </a:xfrm>
          <a:prstGeom prst="rect">
            <a:avLst/>
          </a:prstGeom>
          <a:noFill/>
        </p:spPr>
        <p:txBody>
          <a:bodyPr wrap="square" rtlCol="0">
            <a:spAutoFit/>
          </a:bodyPr>
          <a:lstStyle/>
          <a:p>
            <a:pPr defTabSz="457200">
              <a:defRPr/>
            </a:pPr>
            <a:r>
              <a:rPr lang="en-GB" sz="1600" dirty="0">
                <a:solidFill>
                  <a:prstClr val="black"/>
                </a:solidFill>
              </a:rPr>
              <a:t>(Schwedisches Landwirtschaftsministerium, 2018)</a:t>
            </a:r>
            <a:endParaRPr lang="sv-SE" sz="1600" dirty="0">
              <a:solidFill>
                <a:prstClr val="black"/>
              </a:solidFill>
            </a:endParaRPr>
          </a:p>
        </p:txBody>
      </p:sp>
      <p:sp>
        <p:nvSpPr>
          <p:cNvPr id="7" name="textruta 6"/>
          <p:cNvSpPr txBox="1"/>
          <p:nvPr/>
        </p:nvSpPr>
        <p:spPr>
          <a:xfrm>
            <a:off x="5410603" y="1536700"/>
            <a:ext cx="3575742" cy="3785652"/>
          </a:xfrm>
          <a:prstGeom prst="rect">
            <a:avLst/>
          </a:prstGeom>
          <a:solidFill>
            <a:schemeClr val="bg1">
              <a:lumMod val="95000"/>
            </a:schemeClr>
          </a:solidFill>
          <a:ln>
            <a:solidFill>
              <a:schemeClr val="accent3"/>
            </a:solidFill>
          </a:ln>
        </p:spPr>
        <p:txBody>
          <a:bodyPr wrap="square" rtlCol="0">
            <a:spAutoFit/>
          </a:bodyPr>
          <a:lstStyle/>
          <a:p>
            <a:pPr defTabSz="457200">
              <a:defRPr/>
            </a:pPr>
            <a:r>
              <a:rPr lang="sv-SE" sz="2000" b="1" dirty="0">
                <a:solidFill>
                  <a:prstClr val="black"/>
                </a:solidFill>
                <a:cs typeface="Times New Roman" panose="02020603050405020304" pitchFamily="18" charset="0"/>
              </a:rPr>
              <a:t>Schweden ist ein riesiges Land </a:t>
            </a:r>
            <a:r>
              <a:rPr lang="sv-SE" sz="2000" b="1" dirty="0" smtClean="0">
                <a:solidFill>
                  <a:prstClr val="black"/>
                </a:solidFill>
                <a:cs typeface="Times New Roman" panose="02020603050405020304" pitchFamily="18" charset="0"/>
              </a:rPr>
              <a:t>mit </a:t>
            </a:r>
            <a:r>
              <a:rPr lang="sv-SE" sz="2000" b="1" dirty="0">
                <a:solidFill>
                  <a:prstClr val="black"/>
                </a:solidFill>
                <a:cs typeface="Times New Roman" panose="02020603050405020304" pitchFamily="18" charset="0"/>
              </a:rPr>
              <a:t>Wäldern und Bergen</a:t>
            </a:r>
          </a:p>
          <a:p>
            <a:pPr defTabSz="457200">
              <a:defRPr/>
            </a:pPr>
            <a:endParaRPr lang="sv-SE" sz="2000" dirty="0">
              <a:solidFill>
                <a:prstClr val="black"/>
              </a:solidFill>
              <a:cs typeface="Times New Roman" panose="02020603050405020304" pitchFamily="18" charset="0"/>
            </a:endParaRPr>
          </a:p>
          <a:p>
            <a:pPr defTabSz="457200">
              <a:defRPr/>
            </a:pPr>
            <a:r>
              <a:rPr lang="sv-SE" sz="2000" b="1" dirty="0">
                <a:solidFill>
                  <a:prstClr val="black"/>
                </a:solidFill>
                <a:cs typeface="Times New Roman" panose="02020603050405020304" pitchFamily="18" charset="0"/>
              </a:rPr>
              <a:t>Summe Schweden 45 Mio. ha</a:t>
            </a:r>
          </a:p>
          <a:p>
            <a:pPr defTabSz="457200">
              <a:defRPr/>
            </a:pPr>
            <a:r>
              <a:rPr lang="sv-SE" sz="2000" dirty="0">
                <a:solidFill>
                  <a:prstClr val="black"/>
                </a:solidFill>
                <a:cs typeface="Times New Roman" panose="02020603050405020304" pitchFamily="18" charset="0"/>
              </a:rPr>
              <a:t> mit:</a:t>
            </a:r>
          </a:p>
          <a:p>
            <a:pPr defTabSz="457200">
              <a:tabLst>
                <a:tab pos="2238375" algn="l"/>
              </a:tabLst>
              <a:defRPr/>
            </a:pPr>
            <a:r>
              <a:rPr lang="sv-SE" sz="2000" dirty="0">
                <a:solidFill>
                  <a:prstClr val="black"/>
                </a:solidFill>
                <a:cs typeface="Times New Roman" panose="02020603050405020304" pitchFamily="18" charset="0"/>
              </a:rPr>
              <a:t>  - Wald 24 Mio. ha</a:t>
            </a:r>
          </a:p>
          <a:p>
            <a:pPr defTabSz="457200">
              <a:tabLst>
                <a:tab pos="2238375" algn="l"/>
              </a:tabLst>
              <a:defRPr/>
            </a:pPr>
            <a:r>
              <a:rPr lang="sv-SE" sz="2000" dirty="0">
                <a:solidFill>
                  <a:prstClr val="black"/>
                </a:solidFill>
                <a:cs typeface="Times New Roman" panose="02020603050405020304" pitchFamily="18" charset="0"/>
              </a:rPr>
              <a:t>    - Heide / Torf -        7 Mio. ha</a:t>
            </a:r>
          </a:p>
          <a:p>
            <a:pPr defTabSz="457200">
              <a:tabLst>
                <a:tab pos="2238375" algn="l"/>
              </a:tabLst>
              <a:defRPr/>
            </a:pPr>
            <a:r>
              <a:rPr lang="sv-SE" sz="2000" dirty="0">
                <a:solidFill>
                  <a:prstClr val="black"/>
                </a:solidFill>
                <a:cs typeface="Times New Roman" panose="02020603050405020304" pitchFamily="18" charset="0"/>
              </a:rPr>
              <a:t>    - Berge/Hügel -        5 Mio. ha</a:t>
            </a:r>
          </a:p>
          <a:p>
            <a:pPr defTabSz="457200">
              <a:tabLst>
                <a:tab pos="2238375" algn="l"/>
              </a:tabLst>
              <a:defRPr/>
            </a:pPr>
            <a:r>
              <a:rPr lang="sv-SE" sz="2000" dirty="0">
                <a:solidFill>
                  <a:prstClr val="black"/>
                </a:solidFill>
                <a:cs typeface="Times New Roman" panose="02020603050405020304" pitchFamily="18" charset="0"/>
              </a:rPr>
              <a:t>    - Wasser-    4 Mio. ha</a:t>
            </a:r>
          </a:p>
          <a:p>
            <a:pPr defTabSz="457200">
              <a:tabLst>
                <a:tab pos="2238375" algn="l"/>
              </a:tabLst>
              <a:defRPr/>
            </a:pPr>
            <a:r>
              <a:rPr lang="sv-SE" sz="2000" dirty="0">
                <a:solidFill>
                  <a:prstClr val="black"/>
                </a:solidFill>
                <a:cs typeface="Times New Roman" panose="02020603050405020304" pitchFamily="18" charset="0"/>
              </a:rPr>
              <a:t>  - Landwirtschaft -    3 Mio. ha</a:t>
            </a:r>
          </a:p>
          <a:p>
            <a:pPr defTabSz="457200">
              <a:tabLst>
                <a:tab pos="2238375" algn="l"/>
              </a:tabLst>
              <a:defRPr/>
            </a:pPr>
            <a:r>
              <a:rPr lang="sv-SE" sz="2000" dirty="0">
                <a:solidFill>
                  <a:prstClr val="black"/>
                </a:solidFill>
                <a:cs typeface="Times New Roman" panose="02020603050405020304" pitchFamily="18" charset="0"/>
              </a:rPr>
              <a:t>  - Gebäude/Städte/Straßen -    2 Mio. ha</a:t>
            </a:r>
          </a:p>
        </p:txBody>
      </p:sp>
      <p:sp>
        <p:nvSpPr>
          <p:cNvPr id="8" name="Text Box 3"/>
          <p:cNvSpPr txBox="1">
            <a:spLocks noChangeArrowheads="1"/>
          </p:cNvSpPr>
          <p:nvPr/>
        </p:nvSpPr>
        <p:spPr bwMode="auto">
          <a:xfrm>
            <a:off x="5260994" y="5516626"/>
            <a:ext cx="36850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457200">
              <a:spcBef>
                <a:spcPct val="50000"/>
              </a:spcBef>
              <a:buFontTx/>
              <a:buNone/>
              <a:defRPr/>
            </a:pPr>
            <a:r>
              <a:rPr lang="sv-SE" altLang="sv-SE" sz="2000" b="1" dirty="0">
                <a:solidFill>
                  <a:prstClr val="black"/>
                </a:solidFill>
                <a:cs typeface="Times New Roman" pitchFamily="18" charset="0"/>
              </a:rPr>
              <a:t>~75% der</a:t>
            </a:r>
            <a:r>
              <a:rPr lang="sv-SE" altLang="sv-SE" sz="2000" b="1" dirty="0">
                <a:solidFill>
                  <a:prstClr val="black"/>
                </a:solidFill>
                <a:latin typeface="Calibri"/>
              </a:rPr>
              <a:t> landwirtschaftlichen Nutzfläche werden für die Futtermittelproduktion genutzt</a:t>
            </a:r>
          </a:p>
        </p:txBody>
      </p:sp>
      <p:sp>
        <p:nvSpPr>
          <p:cNvPr id="9" name="textruta 8"/>
          <p:cNvSpPr txBox="1"/>
          <p:nvPr/>
        </p:nvSpPr>
        <p:spPr>
          <a:xfrm>
            <a:off x="281222" y="5523922"/>
            <a:ext cx="4900473" cy="707886"/>
          </a:xfrm>
          <a:prstGeom prst="rect">
            <a:avLst/>
          </a:prstGeom>
          <a:noFill/>
        </p:spPr>
        <p:txBody>
          <a:bodyPr wrap="square" rtlCol="0">
            <a:spAutoFit/>
          </a:bodyPr>
          <a:lstStyle/>
          <a:p>
            <a:pPr defTabSz="457200">
              <a:defRPr/>
            </a:pPr>
            <a:r>
              <a:rPr lang="sv-SE" sz="2000" b="1" dirty="0">
                <a:solidFill>
                  <a:prstClr val="black"/>
                </a:solidFill>
              </a:rPr>
              <a:t>19 % der landwirtschaftlichen Nutzfläche sind in ökologischer Produktion</a:t>
            </a:r>
          </a:p>
        </p:txBody>
      </p:sp>
      <p:pic>
        <p:nvPicPr>
          <p:cNvPr id="3" name="Bildobjekt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8125" y="1527175"/>
            <a:ext cx="4986669" cy="3055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053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368062"/>
            <a:ext cx="5027067" cy="5946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descr="T:\File Transfer\Fergus Bogue\IMG_387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6149" y="3683474"/>
            <a:ext cx="3227851" cy="2420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4651" y="1340768"/>
            <a:ext cx="3206300" cy="2201147"/>
          </a:xfrm>
          <a:prstGeom prst="rect">
            <a:avLst/>
          </a:prstGeom>
        </p:spPr>
      </p:pic>
    </p:spTree>
    <p:extLst>
      <p:ext uri="{BB962C8B-B14F-4D97-AF65-F5344CB8AC3E}">
        <p14:creationId xmlns:p14="http://schemas.microsoft.com/office/powerpoint/2010/main" val="23493309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938" y="1403542"/>
            <a:ext cx="7253655" cy="5207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150"/>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537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556" y="453756"/>
            <a:ext cx="5716353" cy="5974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descr="T:\File Transfer\Fergus Bogue\IMG_387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1421" y="3796884"/>
            <a:ext cx="2800144" cy="210010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File Transfer\Fergus Bogue\IMG_349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13768" y="1706035"/>
            <a:ext cx="2787797" cy="209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6210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66" y="1054198"/>
            <a:ext cx="6336704" cy="936104"/>
          </a:xfrm>
        </p:spPr>
        <p:txBody>
          <a:bodyPr/>
          <a:lstStyle/>
          <a:p>
            <a:pPr algn="l"/>
            <a:r>
              <a:rPr lang="en-IE" sz="2400" dirty="0">
                <a:solidFill>
                  <a:schemeClr val="tx1"/>
                </a:solidFill>
              </a:rPr>
              <a:t>Herbstweide Management</a:t>
            </a:r>
          </a:p>
        </p:txBody>
      </p:sp>
      <p:pic>
        <p:nvPicPr>
          <p:cNvPr id="6" name="irc_mi" descr="Image result for autumn grazing dairy">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480" y="2348880"/>
            <a:ext cx="4374520" cy="2889897"/>
          </a:xfrm>
          <a:prstGeom prst="rect">
            <a:avLst/>
          </a:prstGeom>
        </p:spPr>
      </p:pic>
      <p:pic>
        <p:nvPicPr>
          <p:cNvPr id="3584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75794"/>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747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3916" y="1253390"/>
            <a:ext cx="8163194" cy="5008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817" y="174527"/>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581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531" y="1340768"/>
            <a:ext cx="8456269" cy="4482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76" y="61374"/>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38503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88640"/>
            <a:ext cx="4146146" cy="614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4870164" y="1530041"/>
            <a:ext cx="4085566" cy="2304256"/>
          </a:xfrm>
          <a:prstGeom prst="rect">
            <a:avLst/>
          </a:prstGeom>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8680" y="5816803"/>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98573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IE" dirty="0"/>
          </a:p>
        </p:txBody>
      </p:sp>
      <p:pic>
        <p:nvPicPr>
          <p:cNvPr id="276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298" y="1155133"/>
            <a:ext cx="8806384" cy="489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8745" y="197808"/>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60298" y="200581"/>
            <a:ext cx="2796086" cy="830997"/>
          </a:xfrm>
          <a:prstGeom prst="rect">
            <a:avLst/>
          </a:prstGeom>
        </p:spPr>
        <p:txBody>
          <a:bodyPr wrap="none">
            <a:spAutoFit/>
          </a:bodyPr>
          <a:lstStyle/>
          <a:p>
            <a:pPr defTabSz="457200">
              <a:defRPr/>
            </a:pPr>
            <a:r>
              <a:rPr lang="en-IE" sz="2400" dirty="0">
                <a:solidFill>
                  <a:prstClr val="black"/>
                </a:solidFill>
              </a:rPr>
              <a:t>Managementsystem</a:t>
            </a:r>
          </a:p>
          <a:p>
            <a:pPr defTabSz="457200">
              <a:defRPr/>
            </a:pPr>
            <a:r>
              <a:rPr lang="en-IE" sz="2400" dirty="0" err="1">
                <a:solidFill>
                  <a:prstClr val="black"/>
                </a:solidFill>
              </a:rPr>
              <a:t>Weidebasis</a:t>
            </a:r>
            <a:r>
              <a:rPr lang="en-IE" sz="2400" dirty="0">
                <a:solidFill>
                  <a:prstClr val="black"/>
                </a:solidFill>
              </a:rPr>
              <a:t> Irland</a:t>
            </a:r>
          </a:p>
        </p:txBody>
      </p:sp>
    </p:spTree>
    <p:extLst>
      <p:ext uri="{BB962C8B-B14F-4D97-AF65-F5344CB8AC3E}">
        <p14:creationId xmlns:p14="http://schemas.microsoft.com/office/powerpoint/2010/main" val="21551133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512" y="332656"/>
            <a:ext cx="6998184" cy="571504"/>
          </a:xfrm>
        </p:spPr>
        <p:txBody>
          <a:bodyPr/>
          <a:lstStyle/>
          <a:p>
            <a:pPr algn="ctr"/>
            <a:r>
              <a:rPr lang="en-IE" sz="2400" dirty="0">
                <a:solidFill>
                  <a:schemeClr val="tx1"/>
                </a:solidFill>
              </a:rPr>
              <a:t>Was ist PastureBase Ireland und wer sollte es nutzen?</a:t>
            </a:r>
          </a:p>
        </p:txBody>
      </p:sp>
      <p:sp>
        <p:nvSpPr>
          <p:cNvPr id="3" name="Text Placeholder 2"/>
          <p:cNvSpPr>
            <a:spLocks noGrp="1"/>
          </p:cNvSpPr>
          <p:nvPr>
            <p:ph idx="1"/>
          </p:nvPr>
        </p:nvSpPr>
        <p:spPr>
          <a:xfrm>
            <a:off x="304799" y="1099693"/>
            <a:ext cx="8686801" cy="5262979"/>
          </a:xfrm>
        </p:spPr>
        <p:txBody>
          <a:bodyPr/>
          <a:lstStyle/>
          <a:p>
            <a:pPr marL="514350" indent="-514350">
              <a:buFont typeface="+mj-lt"/>
              <a:buAutoNum type="arabicPeriod"/>
            </a:pPr>
            <a:r>
              <a:rPr lang="en-IE" sz="2400" dirty="0"/>
              <a:t>Grünlandmanagement Unterstützungssoftware</a:t>
            </a:r>
          </a:p>
          <a:p>
            <a:pPr marL="514350" indent="-514350">
              <a:buFont typeface="+mj-lt"/>
              <a:buAutoNum type="arabicPeriod"/>
            </a:pPr>
            <a:endParaRPr lang="en-IE" sz="2400" dirty="0"/>
          </a:p>
          <a:p>
            <a:pPr marL="514350" indent="-514350">
              <a:buFont typeface="+mj-lt"/>
              <a:buAutoNum type="arabicPeriod"/>
            </a:pPr>
            <a:r>
              <a:rPr lang="en-IE" sz="2400" dirty="0"/>
              <a:t>Hilft den Landwirten, die Grasmenge auf ihrem Betrieb zu quantifizieren. </a:t>
            </a:r>
          </a:p>
          <a:p>
            <a:pPr marL="514350" indent="-514350">
              <a:buFont typeface="+mj-lt"/>
              <a:buAutoNum type="arabicPeriod"/>
            </a:pPr>
            <a:endParaRPr lang="en-IE" sz="2400" dirty="0"/>
          </a:p>
          <a:p>
            <a:pPr marL="514350" indent="-514350">
              <a:buFont typeface="+mj-lt"/>
              <a:buAutoNum type="arabicPeriod"/>
            </a:pPr>
            <a:r>
              <a:rPr lang="en-IE" sz="2400" dirty="0"/>
              <a:t>Jeder Landwirt, der die Rentabilität seines Betriebs </a:t>
            </a:r>
            <a:r>
              <a:rPr lang="en-IE" sz="2400" dirty="0" err="1"/>
              <a:t>steigern</a:t>
            </a:r>
            <a:r>
              <a:rPr lang="en-IE" sz="2400" dirty="0"/>
              <a:t> will </a:t>
            </a:r>
          </a:p>
          <a:p>
            <a:pPr marL="514350" indent="-514350">
              <a:buFont typeface="+mj-lt"/>
              <a:buAutoNum type="arabicPeriod"/>
            </a:pPr>
            <a:endParaRPr lang="en-IE" sz="2400" dirty="0"/>
          </a:p>
          <a:p>
            <a:pPr marL="514350" indent="-514350">
              <a:buFont typeface="+mj-lt"/>
              <a:buAutoNum type="arabicPeriod"/>
            </a:pPr>
            <a:r>
              <a:rPr lang="en-IE" sz="2400" dirty="0"/>
              <a:t>Derzeit sind &gt;5.000 Landwirte </a:t>
            </a:r>
            <a:r>
              <a:rPr lang="en-IE" sz="2400" dirty="0" err="1"/>
              <a:t>im</a:t>
            </a:r>
            <a:r>
              <a:rPr lang="en-IE" sz="2400" dirty="0"/>
              <a:t> System </a:t>
            </a:r>
          </a:p>
          <a:p>
            <a:pPr marL="342900" indent="-342900">
              <a:buFont typeface="+mj-lt"/>
              <a:buAutoNum type="arabicPeriod"/>
            </a:pPr>
            <a:endParaRPr lang="en-IE" dirty="0"/>
          </a:p>
          <a:p>
            <a:endParaRPr lang="en-IE" dirty="0"/>
          </a:p>
          <a:p>
            <a:endParaRPr lang="en-IE" dirty="0"/>
          </a:p>
        </p:txBody>
      </p:sp>
    </p:spTree>
    <p:custDataLst>
      <p:tags r:id="rId1"/>
    </p:custDataLst>
    <p:extLst>
      <p:ext uri="{BB962C8B-B14F-4D97-AF65-F5344CB8AC3E}">
        <p14:creationId xmlns:p14="http://schemas.microsoft.com/office/powerpoint/2010/main" val="212504279"/>
      </p:ext>
    </p:extLst>
  </p:cSld>
  <p:clrMapOvr>
    <a:masterClrMapping/>
  </p:clrMapOvr>
  <mc:AlternateContent xmlns:mc="http://schemas.openxmlformats.org/markup-compatibility/2006" xmlns:p14="http://schemas.microsoft.com/office/powerpoint/2010/main">
    <mc:Choice Requires="p14">
      <p:transition spd="slow" p14:dur="2000" advTm="16717"/>
    </mc:Choice>
    <mc:Fallback xmlns="">
      <p:transition spd="slow" advTm="16717"/>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0" y="762000"/>
            <a:ext cx="9144000" cy="3049587"/>
          </a:xfrm>
          <a:prstGeom prst="rect">
            <a:avLst/>
          </a:prstGeom>
          <a:solidFill>
            <a:schemeClr val="bg1"/>
          </a:solidFill>
          <a:ln>
            <a:noFill/>
          </a:ln>
          <a:extLst/>
        </p:spPr>
        <p:txBody>
          <a:bodyPr/>
          <a:lstStyle/>
          <a:p>
            <a:pPr marL="528637" lvl="1" indent="-342900" eaLnBrk="0" fontAlgn="base" hangingPunct="0">
              <a:lnSpc>
                <a:spcPct val="150000"/>
              </a:lnSpc>
              <a:spcBef>
                <a:spcPct val="20000"/>
              </a:spcBef>
              <a:spcAft>
                <a:spcPct val="0"/>
              </a:spcAft>
              <a:buFont typeface="Arial" pitchFamily="34" charset="0"/>
              <a:buChar char="•"/>
              <a:defRPr/>
            </a:pPr>
            <a:r>
              <a:rPr lang="en-IE" sz="2400" dirty="0">
                <a:solidFill>
                  <a:srgbClr val="000000"/>
                </a:solidFill>
              </a:rPr>
              <a:t>Webbasiertes Entscheidungshilfe-Tool für das </a:t>
            </a:r>
            <a:r>
              <a:rPr lang="en-IE" sz="2400" dirty="0" err="1">
                <a:solidFill>
                  <a:srgbClr val="000000"/>
                </a:solidFill>
              </a:rPr>
              <a:t>Grünlandmanagement</a:t>
            </a:r>
            <a:r>
              <a:rPr lang="en-IE" sz="2400" dirty="0">
                <a:solidFill>
                  <a:srgbClr val="000000"/>
                </a:solidFill>
              </a:rPr>
              <a:t> </a:t>
            </a:r>
            <a:r>
              <a:rPr lang="en-IE" sz="2400" dirty="0" smtClean="0">
                <a:solidFill>
                  <a:srgbClr val="000000"/>
                </a:solidFill>
              </a:rPr>
              <a:t>auf </a:t>
            </a:r>
            <a:r>
              <a:rPr lang="en-IE" sz="2400" dirty="0" err="1" smtClean="0">
                <a:solidFill>
                  <a:srgbClr val="000000"/>
                </a:solidFill>
              </a:rPr>
              <a:t>nationaler</a:t>
            </a:r>
            <a:r>
              <a:rPr lang="en-IE" sz="2400" dirty="0" smtClean="0">
                <a:solidFill>
                  <a:srgbClr val="000000"/>
                </a:solidFill>
              </a:rPr>
              <a:t> </a:t>
            </a:r>
            <a:r>
              <a:rPr lang="en-IE" sz="2400" dirty="0" err="1" smtClean="0">
                <a:solidFill>
                  <a:srgbClr val="000000"/>
                </a:solidFill>
              </a:rPr>
              <a:t>Ebene</a:t>
            </a:r>
            <a:endParaRPr lang="en-IE" sz="2400" dirty="0">
              <a:solidFill>
                <a:srgbClr val="000000"/>
              </a:solidFill>
            </a:endParaRPr>
          </a:p>
          <a:p>
            <a:pPr marL="528637" lvl="1" indent="-342900" eaLnBrk="0" fontAlgn="base" hangingPunct="0">
              <a:lnSpc>
                <a:spcPct val="150000"/>
              </a:lnSpc>
              <a:spcBef>
                <a:spcPct val="20000"/>
              </a:spcBef>
              <a:spcAft>
                <a:spcPct val="0"/>
              </a:spcAft>
              <a:buFont typeface="Arial" pitchFamily="34" charset="0"/>
              <a:buChar char="•"/>
              <a:defRPr/>
            </a:pPr>
            <a:r>
              <a:rPr lang="en-IE" sz="2400" dirty="0" smtClean="0">
                <a:solidFill>
                  <a:srgbClr val="000000"/>
                </a:solidFill>
              </a:rPr>
              <a:t>Der </a:t>
            </a:r>
            <a:r>
              <a:rPr lang="en-IE" sz="2400" dirty="0">
                <a:solidFill>
                  <a:srgbClr val="000000"/>
                </a:solidFill>
              </a:rPr>
              <a:t>Landwirt erfasst die Daten</a:t>
            </a:r>
          </a:p>
          <a:p>
            <a:pPr marL="542925" lvl="1" indent="-357188" eaLnBrk="0" fontAlgn="base" hangingPunct="0">
              <a:lnSpc>
                <a:spcPct val="150000"/>
              </a:lnSpc>
              <a:spcBef>
                <a:spcPct val="20000"/>
              </a:spcBef>
              <a:spcAft>
                <a:spcPct val="0"/>
              </a:spcAft>
              <a:buFont typeface="Times" pitchFamily="18" charset="0"/>
              <a:buChar char="•"/>
              <a:defRPr/>
            </a:pPr>
            <a:r>
              <a:rPr lang="en-IE" sz="2400" dirty="0">
                <a:solidFill>
                  <a:srgbClr val="000000"/>
                </a:solidFill>
              </a:rPr>
              <a:t>Kernmessung ist die </a:t>
            </a:r>
            <a:r>
              <a:rPr lang="en-IE" sz="2400" dirty="0" err="1" smtClean="0">
                <a:solidFill>
                  <a:srgbClr val="000000"/>
                </a:solidFill>
              </a:rPr>
              <a:t>Messung</a:t>
            </a:r>
            <a:r>
              <a:rPr lang="en-IE" sz="2400" dirty="0" smtClean="0">
                <a:solidFill>
                  <a:srgbClr val="000000"/>
                </a:solidFill>
              </a:rPr>
              <a:t> der </a:t>
            </a:r>
            <a:r>
              <a:rPr lang="en-IE" sz="2400" dirty="0" err="1" smtClean="0">
                <a:solidFill>
                  <a:srgbClr val="000000"/>
                </a:solidFill>
              </a:rPr>
              <a:t>Aufwuchshöhe</a:t>
            </a:r>
            <a:r>
              <a:rPr lang="en-IE" sz="2400" dirty="0" smtClean="0">
                <a:solidFill>
                  <a:srgbClr val="000000"/>
                </a:solidFill>
              </a:rPr>
              <a:t> </a:t>
            </a:r>
            <a:r>
              <a:rPr lang="en-IE" sz="2400" dirty="0" err="1" smtClean="0">
                <a:solidFill>
                  <a:srgbClr val="000000"/>
                </a:solidFill>
              </a:rPr>
              <a:t>vor</a:t>
            </a:r>
            <a:r>
              <a:rPr lang="en-IE" sz="2400" dirty="0" smtClean="0">
                <a:solidFill>
                  <a:srgbClr val="000000"/>
                </a:solidFill>
              </a:rPr>
              <a:t> </a:t>
            </a:r>
            <a:r>
              <a:rPr lang="en-IE" sz="2400" dirty="0" err="1" smtClean="0">
                <a:solidFill>
                  <a:srgbClr val="000000"/>
                </a:solidFill>
              </a:rPr>
              <a:t>Beweidung</a:t>
            </a:r>
            <a:r>
              <a:rPr lang="en-IE" sz="2400" dirty="0" smtClean="0">
                <a:solidFill>
                  <a:srgbClr val="000000"/>
                </a:solidFill>
              </a:rPr>
              <a:t> je Paddock</a:t>
            </a:r>
            <a:endParaRPr lang="en-IE" sz="2400" dirty="0">
              <a:solidFill>
                <a:srgbClr val="000000"/>
              </a:solidFill>
            </a:endParaRPr>
          </a:p>
        </p:txBody>
      </p:sp>
      <p:sp>
        <p:nvSpPr>
          <p:cNvPr id="59395" name="Rectangle 5"/>
          <p:cNvSpPr>
            <a:spLocks noChangeArrowheads="1"/>
          </p:cNvSpPr>
          <p:nvPr/>
        </p:nvSpPr>
        <p:spPr bwMode="auto">
          <a:xfrm>
            <a:off x="0" y="0"/>
            <a:ext cx="9144000" cy="954088"/>
          </a:xfrm>
          <a:prstGeom prst="rect">
            <a:avLst/>
          </a:prstGeom>
          <a:noFill/>
          <a:ln>
            <a:noFill/>
          </a:ln>
        </p:spPr>
        <p:txBody>
          <a:bodyPr anchor="ctr"/>
          <a:lstStyle/>
          <a:p>
            <a:pPr algn="ctr" eaLnBrk="0" fontAlgn="base" hangingPunct="0">
              <a:spcBef>
                <a:spcPct val="0"/>
              </a:spcBef>
              <a:spcAft>
                <a:spcPct val="0"/>
              </a:spcAft>
              <a:defRPr/>
            </a:pPr>
            <a:endParaRPr lang="en-GB" sz="2800" dirty="0">
              <a:solidFill>
                <a:srgbClr val="D0D628"/>
              </a:solidFill>
            </a:endParaRPr>
          </a:p>
        </p:txBody>
      </p:sp>
      <p:pic>
        <p:nvPicPr>
          <p:cNvPr id="59396" name="Picture 5" descr="P52301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914775"/>
            <a:ext cx="3276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6105" y="3914775"/>
            <a:ext cx="310789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C:\Users\micheal.oleary\Desktop\GH PHOTOS\teagasc15mp 003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24645" y="3914774"/>
            <a:ext cx="29083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07704" y="116632"/>
            <a:ext cx="5328593"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48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39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3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8600" y="152400"/>
            <a:ext cx="6736617" cy="471783"/>
          </a:xfrm>
        </p:spPr>
        <p:txBody>
          <a:bodyPr/>
          <a:lstStyle/>
          <a:p>
            <a:r>
              <a:rPr lang="es-ES" sz="2400" dirty="0" err="1">
                <a:solidFill>
                  <a:prstClr val="black"/>
                </a:solidFill>
              </a:rPr>
              <a:t>Anzahl</a:t>
            </a:r>
            <a:r>
              <a:rPr lang="es-ES" sz="2400" dirty="0">
                <a:solidFill>
                  <a:prstClr val="black"/>
                </a:solidFill>
              </a:rPr>
              <a:t> der </a:t>
            </a:r>
            <a:r>
              <a:rPr lang="es-ES" sz="2400" dirty="0" err="1">
                <a:solidFill>
                  <a:prstClr val="black"/>
                </a:solidFill>
              </a:rPr>
              <a:t>Milchviehbetriebe</a:t>
            </a:r>
            <a:r>
              <a:rPr lang="es-ES" sz="2400" dirty="0">
                <a:solidFill>
                  <a:prstClr val="black"/>
                </a:solidFill>
              </a:rPr>
              <a:t> in </a:t>
            </a:r>
            <a:r>
              <a:rPr lang="es-ES" sz="2400" dirty="0" err="1">
                <a:solidFill>
                  <a:prstClr val="black"/>
                </a:solidFill>
              </a:rPr>
              <a:t>Schweden</a:t>
            </a:r>
            <a:r>
              <a:rPr lang="es-ES" sz="2400" dirty="0">
                <a:solidFill>
                  <a:prstClr val="black"/>
                </a:solidFill>
              </a:rPr>
              <a:t>, 1990-2017</a:t>
            </a:r>
            <a:endParaRPr lang="es-ES" dirty="0"/>
          </a:p>
        </p:txBody>
      </p:sp>
      <p:sp>
        <p:nvSpPr>
          <p:cNvPr id="4" name="CuadroTexto 9"/>
          <p:cNvSpPr txBox="1">
            <a:spLocks noChangeArrowheads="1"/>
          </p:cNvSpPr>
          <p:nvPr/>
        </p:nvSpPr>
        <p:spPr bwMode="auto">
          <a:xfrm>
            <a:off x="757062" y="1421884"/>
            <a:ext cx="189377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cs typeface="ＭＳ Ｐゴシック" charset="0"/>
              </a:defRPr>
            </a:lvl2pPr>
            <a:lvl3pPr marL="1143000" indent="-228600" eaLnBrk="0" hangingPunct="0">
              <a:defRPr sz="2400">
                <a:solidFill>
                  <a:schemeClr val="tx1"/>
                </a:solidFill>
                <a:latin typeface="Calibri" charset="0"/>
                <a:ea typeface="ＭＳ Ｐゴシック" charset="0"/>
                <a:cs typeface="ＭＳ Ｐゴシック" charset="0"/>
              </a:defRPr>
            </a:lvl3pPr>
            <a:lvl4pPr marL="1600200" indent="-228600" eaLnBrk="0" hangingPunct="0">
              <a:defRPr sz="2400">
                <a:solidFill>
                  <a:schemeClr val="tx1"/>
                </a:solidFill>
                <a:latin typeface="Calibri" charset="0"/>
                <a:ea typeface="ＭＳ Ｐゴシック" charset="0"/>
                <a:cs typeface="ＭＳ Ｐゴシック" charset="0"/>
              </a:defRPr>
            </a:lvl4pPr>
            <a:lvl5pPr marL="2057400" indent="-228600" eaLnBrk="0" hangingPunct="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defTabSz="457200" eaLnBrk="1" hangingPunct="1">
              <a:lnSpc>
                <a:spcPct val="110000"/>
              </a:lnSpc>
              <a:defRPr/>
            </a:pPr>
            <a:r>
              <a:rPr lang="es-ES" sz="1800" b="1">
                <a:solidFill>
                  <a:prstClr val="black"/>
                </a:solidFill>
                <a:latin typeface="Arial"/>
                <a:cs typeface="Arial"/>
              </a:rPr>
              <a:t>Inhaltsverzeichnis</a:t>
            </a:r>
          </a:p>
        </p:txBody>
      </p:sp>
      <p:grpSp>
        <p:nvGrpSpPr>
          <p:cNvPr id="5" name="Grupp 4"/>
          <p:cNvGrpSpPr/>
          <p:nvPr/>
        </p:nvGrpSpPr>
        <p:grpSpPr>
          <a:xfrm>
            <a:off x="477054" y="1421884"/>
            <a:ext cx="6819117" cy="4744662"/>
            <a:chOff x="0" y="1421884"/>
            <a:chExt cx="7868211" cy="473094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21886"/>
              <a:ext cx="7868211" cy="473093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FFFFFF"/>
                  </a:solidFill>
                  <a:miter lim="800000"/>
                  <a:headEnd/>
                  <a:tailEnd/>
                </a14:hiddenLine>
              </a:ext>
            </a:extLst>
          </p:spPr>
        </p:pic>
        <p:sp>
          <p:nvSpPr>
            <p:cNvPr id="3" name="textruta 2"/>
            <p:cNvSpPr txBox="1"/>
            <p:nvPr/>
          </p:nvSpPr>
          <p:spPr>
            <a:xfrm>
              <a:off x="599825" y="1421884"/>
              <a:ext cx="6728261" cy="646331"/>
            </a:xfrm>
            <a:prstGeom prst="rect">
              <a:avLst/>
            </a:prstGeom>
            <a:solidFill>
              <a:schemeClr val="bg1"/>
            </a:solidFill>
          </p:spPr>
          <p:txBody>
            <a:bodyPr wrap="square" rtlCol="0">
              <a:spAutoFit/>
            </a:bodyPr>
            <a:lstStyle/>
            <a:p>
              <a:pPr defTabSz="457200">
                <a:defRPr/>
              </a:pPr>
              <a:endParaRPr lang="sv-SE" dirty="0">
                <a:solidFill>
                  <a:prstClr val="black"/>
                </a:solidFill>
              </a:endParaRPr>
            </a:p>
            <a:p>
              <a:pPr defTabSz="457200">
                <a:defRPr/>
              </a:pPr>
              <a:endParaRPr lang="sv-SE" dirty="0">
                <a:solidFill>
                  <a:prstClr val="black"/>
                </a:solidFill>
              </a:endParaRPr>
            </a:p>
          </p:txBody>
        </p:sp>
      </p:grpSp>
      <p:sp>
        <p:nvSpPr>
          <p:cNvPr id="6" name="Rektangel 5"/>
          <p:cNvSpPr/>
          <p:nvPr/>
        </p:nvSpPr>
        <p:spPr>
          <a:xfrm>
            <a:off x="4819195" y="6510467"/>
            <a:ext cx="3235758" cy="338554"/>
          </a:xfrm>
          <a:prstGeom prst="rect">
            <a:avLst/>
          </a:prstGeom>
        </p:spPr>
        <p:txBody>
          <a:bodyPr wrap="none">
            <a:spAutoFit/>
          </a:bodyPr>
          <a:lstStyle/>
          <a:p>
            <a:pPr defTabSz="457200">
              <a:defRPr/>
            </a:pPr>
            <a:r>
              <a:rPr lang="en-GB" sz="1600" dirty="0">
                <a:solidFill>
                  <a:prstClr val="black"/>
                </a:solidFill>
              </a:rPr>
              <a:t>(Schwedisches Landwirtschaftsministerium, 2018)</a:t>
            </a:r>
            <a:endParaRPr lang="sv-SE" sz="1600" dirty="0">
              <a:solidFill>
                <a:prstClr val="black"/>
              </a:solidFill>
            </a:endParaRPr>
          </a:p>
        </p:txBody>
      </p:sp>
      <p:sp>
        <p:nvSpPr>
          <p:cNvPr id="7" name="textruta 6"/>
          <p:cNvSpPr txBox="1"/>
          <p:nvPr/>
        </p:nvSpPr>
        <p:spPr>
          <a:xfrm>
            <a:off x="1998066" y="1696555"/>
            <a:ext cx="4829995" cy="369332"/>
          </a:xfrm>
          <a:prstGeom prst="rect">
            <a:avLst/>
          </a:prstGeom>
          <a:noFill/>
        </p:spPr>
        <p:txBody>
          <a:bodyPr wrap="square" rtlCol="0">
            <a:spAutoFit/>
          </a:bodyPr>
          <a:lstStyle/>
          <a:p>
            <a:pPr defTabSz="457200">
              <a:defRPr/>
            </a:pPr>
            <a:r>
              <a:rPr lang="sv-SE" dirty="0">
                <a:solidFill>
                  <a:prstClr val="black"/>
                </a:solidFill>
              </a:rPr>
              <a:t>91 </a:t>
            </a:r>
            <a:r>
              <a:rPr lang="sv-SE" dirty="0" err="1">
                <a:solidFill>
                  <a:prstClr val="black"/>
                </a:solidFill>
              </a:rPr>
              <a:t>Kühe</a:t>
            </a:r>
            <a:r>
              <a:rPr lang="sv-SE" dirty="0">
                <a:solidFill>
                  <a:prstClr val="black"/>
                </a:solidFill>
              </a:rPr>
              <a:t> pro </a:t>
            </a:r>
            <a:r>
              <a:rPr lang="sv-SE" dirty="0" err="1">
                <a:solidFill>
                  <a:prstClr val="black"/>
                </a:solidFill>
              </a:rPr>
              <a:t>Herde</a:t>
            </a:r>
            <a:r>
              <a:rPr lang="sv-SE" dirty="0">
                <a:solidFill>
                  <a:prstClr val="black"/>
                </a:solidFill>
              </a:rPr>
              <a:t> im Jahr 2018 (85 im Jahr 2016)</a:t>
            </a:r>
          </a:p>
        </p:txBody>
      </p:sp>
    </p:spTree>
    <p:extLst>
      <p:ext uri="{BB962C8B-B14F-4D97-AF65-F5344CB8AC3E}">
        <p14:creationId xmlns:p14="http://schemas.microsoft.com/office/powerpoint/2010/main" val="408343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3962400" y="5334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1520" y="142906"/>
            <a:ext cx="7049930" cy="523220"/>
          </a:xfrm>
        </p:spPr>
        <p:txBody>
          <a:bodyPr/>
          <a:lstStyle/>
          <a:p>
            <a:pPr algn="l"/>
            <a:r>
              <a:rPr lang="en-IE" sz="2400" dirty="0">
                <a:solidFill>
                  <a:schemeClr val="tx1"/>
                </a:solidFill>
              </a:rPr>
              <a:t>Welche Werkzeuge sind in der Anwendung enthalten? </a:t>
            </a:r>
          </a:p>
        </p:txBody>
      </p:sp>
      <p:sp>
        <p:nvSpPr>
          <p:cNvPr id="3" name="Text Placeholder 2"/>
          <p:cNvSpPr>
            <a:spLocks noGrp="1"/>
          </p:cNvSpPr>
          <p:nvPr>
            <p:ph idx="1"/>
          </p:nvPr>
        </p:nvSpPr>
        <p:spPr>
          <a:xfrm>
            <a:off x="533400" y="1099693"/>
            <a:ext cx="8381999" cy="4431983"/>
          </a:xfrm>
        </p:spPr>
        <p:txBody>
          <a:bodyPr/>
          <a:lstStyle/>
          <a:p>
            <a:pPr marL="742950" indent="-742950">
              <a:buFont typeface="+mj-lt"/>
              <a:buAutoNum type="arabicPeriod"/>
            </a:pPr>
            <a:r>
              <a:rPr lang="en-IE" sz="2400" dirty="0"/>
              <a:t>Sommerkeil </a:t>
            </a:r>
          </a:p>
          <a:p>
            <a:pPr marL="742950" indent="-742950">
              <a:buFont typeface="+mj-lt"/>
              <a:buAutoNum type="arabicPeriod"/>
            </a:pPr>
            <a:endParaRPr lang="en-IE" sz="2400" dirty="0"/>
          </a:p>
          <a:p>
            <a:pPr marL="742950" indent="-742950">
              <a:buFont typeface="+mj-lt"/>
              <a:buAutoNum type="arabicPeriod"/>
            </a:pPr>
            <a:r>
              <a:rPr lang="en-IE" sz="2400" dirty="0" err="1" smtClean="0"/>
              <a:t>Frühlings</a:t>
            </a:r>
            <a:r>
              <a:rPr lang="en-IE" sz="2400" dirty="0" smtClean="0"/>
              <a:t>- </a:t>
            </a:r>
            <a:r>
              <a:rPr lang="en-IE" sz="2400" dirty="0"/>
              <a:t>&amp; </a:t>
            </a:r>
            <a:r>
              <a:rPr lang="en-IE" sz="2400" dirty="0" err="1" smtClean="0"/>
              <a:t>Herbst-Weideplaner</a:t>
            </a:r>
            <a:endParaRPr lang="en-IE" sz="2400" dirty="0"/>
          </a:p>
          <a:p>
            <a:pPr marL="742950" indent="-742950">
              <a:buFont typeface="+mj-lt"/>
              <a:buAutoNum type="arabicPeriod"/>
            </a:pPr>
            <a:endParaRPr lang="en-IE" sz="2400" dirty="0"/>
          </a:p>
          <a:p>
            <a:pPr marL="742950" indent="-742950">
              <a:buFont typeface="+mj-lt"/>
              <a:buAutoNum type="arabicPeriod"/>
            </a:pPr>
            <a:r>
              <a:rPr lang="en-IE" sz="2400" dirty="0" err="1" smtClean="0"/>
              <a:t>Futterbudget</a:t>
            </a:r>
            <a:endParaRPr lang="en-IE" sz="2400" dirty="0"/>
          </a:p>
          <a:p>
            <a:pPr marL="742950" indent="-742950">
              <a:buFont typeface="+mj-lt"/>
              <a:buAutoNum type="arabicPeriod"/>
            </a:pPr>
            <a:endParaRPr lang="en-IE" sz="2400" dirty="0"/>
          </a:p>
          <a:p>
            <a:pPr marL="742950" indent="-742950">
              <a:buFont typeface="+mj-lt"/>
              <a:buAutoNum type="arabicPeriod"/>
            </a:pPr>
            <a:r>
              <a:rPr lang="en-IE" sz="2400" dirty="0" err="1" smtClean="0"/>
              <a:t>Düngung</a:t>
            </a:r>
            <a:endParaRPr lang="en-IE" sz="2400"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8259" y="2633197"/>
            <a:ext cx="3876959" cy="1563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8259" y="4491466"/>
            <a:ext cx="3798541" cy="2060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0898" y="4510616"/>
            <a:ext cx="3742964" cy="2041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1744692"/>
      </p:ext>
    </p:extLst>
  </p:cSld>
  <p:clrMapOvr>
    <a:masterClrMapping/>
  </p:clrMapOvr>
  <mc:AlternateContent xmlns:mc="http://schemas.openxmlformats.org/markup-compatibility/2006" xmlns:p14="http://schemas.microsoft.com/office/powerpoint/2010/main">
    <mc:Choice Requires="p14">
      <p:transition spd="slow" p14:dur="2000" advTm="19987"/>
    </mc:Choice>
    <mc:Fallback xmlns="">
      <p:transition spd="slow" advTm="19987"/>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196752"/>
            <a:ext cx="8820150" cy="4536504"/>
          </a:xfrm>
        </p:spPr>
        <p:txBody>
          <a:bodyPr/>
          <a:lstStyle/>
          <a:p>
            <a:pPr>
              <a:lnSpc>
                <a:spcPct val="150000"/>
              </a:lnSpc>
              <a:spcAft>
                <a:spcPts val="1000"/>
              </a:spcAft>
              <a:buFont typeface="Symbol"/>
              <a:buChar char=""/>
              <a:defRPr/>
            </a:pPr>
            <a:r>
              <a:rPr lang="en-IE" sz="2000" dirty="0">
                <a:solidFill>
                  <a:schemeClr val="tx1"/>
                </a:solidFill>
                <a:latin typeface="+mj-lt"/>
                <a:ea typeface="Calibri"/>
                <a:cs typeface="Times New Roman"/>
              </a:rPr>
              <a:t>&gt;3000 Betriebe        </a:t>
            </a:r>
          </a:p>
          <a:p>
            <a:pPr>
              <a:lnSpc>
                <a:spcPct val="150000"/>
              </a:lnSpc>
              <a:spcAft>
                <a:spcPts val="1000"/>
              </a:spcAft>
              <a:buFont typeface="Symbol"/>
              <a:buChar char=""/>
              <a:defRPr/>
            </a:pPr>
            <a:r>
              <a:rPr lang="en-IE" sz="2000" dirty="0">
                <a:solidFill>
                  <a:schemeClr val="tx1"/>
                </a:solidFill>
                <a:latin typeface="+mj-lt"/>
                <a:ea typeface="Calibri"/>
                <a:cs typeface="Times New Roman"/>
              </a:rPr>
              <a:t>&gt;2500 Milchviehbetriebe</a:t>
            </a:r>
          </a:p>
          <a:p>
            <a:pPr>
              <a:lnSpc>
                <a:spcPct val="150000"/>
              </a:lnSpc>
              <a:spcAft>
                <a:spcPts val="1000"/>
              </a:spcAft>
              <a:buFont typeface="Symbol"/>
              <a:buChar char=""/>
              <a:defRPr/>
            </a:pPr>
            <a:r>
              <a:rPr lang="en-IE" sz="2000" dirty="0">
                <a:solidFill>
                  <a:schemeClr val="tx1"/>
                </a:solidFill>
                <a:latin typeface="+mj-lt"/>
                <a:ea typeface="Calibri"/>
                <a:cs typeface="Times New Roman"/>
              </a:rPr>
              <a:t>500+ </a:t>
            </a:r>
            <a:r>
              <a:rPr lang="en-IE" sz="2000" dirty="0" err="1">
                <a:latin typeface="+mj-lt"/>
                <a:ea typeface="Calibri"/>
                <a:cs typeface="Times New Roman"/>
              </a:rPr>
              <a:t>Rinder</a:t>
            </a:r>
            <a:r>
              <a:rPr lang="en-IE" sz="2000" dirty="0" err="1">
                <a:solidFill>
                  <a:schemeClr val="tx1"/>
                </a:solidFill>
                <a:latin typeface="+mj-lt"/>
                <a:ea typeface="Calibri"/>
                <a:cs typeface="Times New Roman"/>
              </a:rPr>
              <a:t>zuchtbetriebe</a:t>
            </a:r>
            <a:endParaRPr lang="en-IE" sz="2000" dirty="0">
              <a:solidFill>
                <a:schemeClr val="tx1"/>
              </a:solidFill>
              <a:latin typeface="+mj-lt"/>
              <a:ea typeface="Calibri"/>
              <a:cs typeface="Times New Roman"/>
            </a:endParaRPr>
          </a:p>
          <a:p>
            <a:pPr>
              <a:lnSpc>
                <a:spcPct val="150000"/>
              </a:lnSpc>
              <a:spcAft>
                <a:spcPts val="1000"/>
              </a:spcAft>
              <a:buFont typeface="Symbol"/>
              <a:buChar char=""/>
              <a:defRPr/>
            </a:pPr>
            <a:r>
              <a:rPr lang="en-IE" sz="2000" dirty="0">
                <a:solidFill>
                  <a:schemeClr val="tx1"/>
                </a:solidFill>
                <a:latin typeface="+mj-lt"/>
                <a:ea typeface="Calibri"/>
                <a:cs typeface="Times New Roman"/>
              </a:rPr>
              <a:t>270 – </a:t>
            </a:r>
            <a:r>
              <a:rPr lang="en-IE" sz="2000" dirty="0" err="1">
                <a:solidFill>
                  <a:schemeClr val="tx1"/>
                </a:solidFill>
                <a:latin typeface="+mj-lt"/>
                <a:ea typeface="Calibri"/>
                <a:cs typeface="Times New Roman"/>
              </a:rPr>
              <a:t>Berater</a:t>
            </a:r>
            <a:r>
              <a:rPr lang="en-IE" sz="2000" dirty="0">
                <a:solidFill>
                  <a:schemeClr val="tx1"/>
                </a:solidFill>
                <a:latin typeface="+mj-lt"/>
                <a:ea typeface="Calibri"/>
                <a:cs typeface="Times New Roman"/>
              </a:rPr>
              <a:t> </a:t>
            </a:r>
            <a:r>
              <a:rPr lang="en-IE" sz="2000" dirty="0" err="1">
                <a:solidFill>
                  <a:schemeClr val="tx1"/>
                </a:solidFill>
                <a:latin typeface="+mj-lt"/>
                <a:ea typeface="Calibri"/>
                <a:cs typeface="Times New Roman"/>
              </a:rPr>
              <a:t>aus</a:t>
            </a:r>
            <a:r>
              <a:rPr lang="en-IE" sz="2000" dirty="0">
                <a:solidFill>
                  <a:schemeClr val="tx1"/>
                </a:solidFill>
                <a:latin typeface="+mj-lt"/>
                <a:ea typeface="Calibri"/>
                <a:cs typeface="Times New Roman"/>
              </a:rPr>
              <a:t> der </a:t>
            </a:r>
            <a:r>
              <a:rPr lang="en-IE" sz="2000" dirty="0" err="1">
                <a:solidFill>
                  <a:schemeClr val="tx1"/>
                </a:solidFill>
                <a:latin typeface="+mj-lt"/>
                <a:ea typeface="Calibri"/>
                <a:cs typeface="Times New Roman"/>
              </a:rPr>
              <a:t>Milchvieh</a:t>
            </a:r>
            <a:r>
              <a:rPr lang="en-IE" sz="2000" dirty="0">
                <a:solidFill>
                  <a:schemeClr val="tx1"/>
                </a:solidFill>
                <a:latin typeface="+mj-lt"/>
                <a:ea typeface="Calibri"/>
                <a:cs typeface="Times New Roman"/>
              </a:rPr>
              <a:t>- und </a:t>
            </a:r>
            <a:r>
              <a:rPr lang="en-IE" sz="2000" dirty="0" err="1">
                <a:solidFill>
                  <a:schemeClr val="tx1"/>
                </a:solidFill>
                <a:latin typeface="+mj-lt"/>
                <a:ea typeface="Calibri"/>
                <a:cs typeface="Times New Roman"/>
              </a:rPr>
              <a:t>Rindermast</a:t>
            </a:r>
            <a:r>
              <a:rPr lang="en-IE" sz="2000" dirty="0">
                <a:solidFill>
                  <a:schemeClr val="tx1"/>
                </a:solidFill>
                <a:latin typeface="+mj-lt"/>
                <a:ea typeface="Calibri"/>
                <a:cs typeface="Times New Roman"/>
              </a:rPr>
              <a:t> </a:t>
            </a:r>
            <a:r>
              <a:rPr lang="en-IE" sz="2000" dirty="0" err="1">
                <a:solidFill>
                  <a:schemeClr val="tx1"/>
                </a:solidFill>
                <a:latin typeface="+mj-lt"/>
                <a:ea typeface="Calibri"/>
                <a:cs typeface="Times New Roman"/>
              </a:rPr>
              <a:t>Branche</a:t>
            </a:r>
            <a:endParaRPr lang="en-IE" sz="2000" dirty="0">
              <a:solidFill>
                <a:schemeClr val="tx1"/>
              </a:solidFill>
              <a:latin typeface="+mj-lt"/>
              <a:ea typeface="Calibri"/>
              <a:cs typeface="Times New Roman"/>
            </a:endParaRPr>
          </a:p>
          <a:p>
            <a:pPr>
              <a:lnSpc>
                <a:spcPct val="150000"/>
              </a:lnSpc>
              <a:spcAft>
                <a:spcPts val="1000"/>
              </a:spcAft>
              <a:buFont typeface="Symbol"/>
              <a:buChar char=""/>
              <a:defRPr/>
            </a:pPr>
            <a:r>
              <a:rPr lang="en-IE" sz="2000" dirty="0">
                <a:solidFill>
                  <a:schemeClr val="tx1"/>
                </a:solidFill>
                <a:latin typeface="+mj-lt"/>
                <a:ea typeface="Calibri"/>
                <a:cs typeface="Times New Roman"/>
              </a:rPr>
              <a:t>8 Teagasc Forschungsbetriebe</a:t>
            </a:r>
          </a:p>
          <a:p>
            <a:pPr>
              <a:lnSpc>
                <a:spcPct val="150000"/>
              </a:lnSpc>
              <a:spcAft>
                <a:spcPts val="1000"/>
              </a:spcAft>
              <a:buFont typeface="Symbol"/>
              <a:buChar char=""/>
              <a:defRPr/>
            </a:pPr>
            <a:r>
              <a:rPr lang="en-IE" sz="2000" dirty="0">
                <a:solidFill>
                  <a:schemeClr val="tx1"/>
                </a:solidFill>
                <a:latin typeface="+mj-lt"/>
                <a:ea typeface="Calibri"/>
                <a:cs typeface="Times New Roman"/>
              </a:rPr>
              <a:t>6 Landwirtschaftsschulen</a:t>
            </a:r>
          </a:p>
          <a:p>
            <a:pPr>
              <a:lnSpc>
                <a:spcPct val="150000"/>
              </a:lnSpc>
              <a:spcAft>
                <a:spcPts val="1000"/>
              </a:spcAft>
              <a:buFont typeface="Symbol"/>
              <a:buChar char=""/>
              <a:defRPr/>
            </a:pPr>
            <a:r>
              <a:rPr lang="en-IE" sz="2000" kern="1200" dirty="0">
                <a:solidFill>
                  <a:schemeClr val="tx1"/>
                </a:solidFill>
                <a:latin typeface="+mj-lt"/>
                <a:cs typeface="Times New Roman"/>
              </a:rPr>
              <a:t>Ziel ist es, auf 4´000 </a:t>
            </a:r>
            <a:r>
              <a:rPr lang="en-IE" sz="2000" kern="1200" dirty="0" err="1">
                <a:solidFill>
                  <a:schemeClr val="tx1"/>
                </a:solidFill>
                <a:latin typeface="+mj-lt"/>
                <a:cs typeface="Times New Roman"/>
              </a:rPr>
              <a:t>Betriebe</a:t>
            </a:r>
            <a:r>
              <a:rPr lang="en-IE" sz="2000" kern="1200" dirty="0">
                <a:solidFill>
                  <a:schemeClr val="tx1"/>
                </a:solidFill>
                <a:latin typeface="+mj-lt"/>
                <a:cs typeface="Times New Roman"/>
              </a:rPr>
              <a:t> zu erhöhen, die in 2018 </a:t>
            </a:r>
            <a:r>
              <a:rPr lang="en-IE" sz="2000" u="sng" kern="1200" dirty="0" err="1" smtClean="0">
                <a:solidFill>
                  <a:srgbClr val="FF0000"/>
                </a:solidFill>
                <a:latin typeface="+mj-lt"/>
                <a:cs typeface="Times New Roman"/>
              </a:rPr>
              <a:t>aktiv</a:t>
            </a:r>
            <a:r>
              <a:rPr lang="en-IE" sz="2000" kern="1200" dirty="0" smtClean="0">
                <a:solidFill>
                  <a:schemeClr val="tx1"/>
                </a:solidFill>
                <a:latin typeface="+mj-lt"/>
                <a:cs typeface="Times New Roman"/>
              </a:rPr>
              <a:t> </a:t>
            </a:r>
            <a:r>
              <a:rPr lang="en-IE" sz="2000" kern="1200" dirty="0">
                <a:solidFill>
                  <a:schemeClr val="tx1"/>
                </a:solidFill>
                <a:latin typeface="+mj-lt"/>
                <a:cs typeface="Times New Roman"/>
              </a:rPr>
              <a:t>messen.</a:t>
            </a:r>
            <a:endParaRPr lang="en-IE" sz="3600" kern="1200" dirty="0">
              <a:solidFill>
                <a:schemeClr val="tx1"/>
              </a:solidFill>
              <a:latin typeface="+mj-lt"/>
            </a:endParaRPr>
          </a:p>
        </p:txBody>
      </p:sp>
      <p:sp>
        <p:nvSpPr>
          <p:cNvPr id="84996" name="Rectangle 5"/>
          <p:cNvSpPr>
            <a:spLocks noChangeArrowheads="1"/>
          </p:cNvSpPr>
          <p:nvPr/>
        </p:nvSpPr>
        <p:spPr bwMode="auto">
          <a:xfrm>
            <a:off x="19278" y="116632"/>
            <a:ext cx="9144000" cy="1125538"/>
          </a:xfrm>
          <a:prstGeom prst="rect">
            <a:avLst/>
          </a:prstGeom>
          <a:noFill/>
          <a:ln>
            <a:noFill/>
          </a:ln>
        </p:spPr>
        <p:txBody>
          <a:bodyPr anchor="ctr"/>
          <a:lstStyle/>
          <a:p>
            <a:pPr>
              <a:spcBef>
                <a:spcPct val="0"/>
              </a:spcBef>
              <a:defRPr/>
            </a:pPr>
            <a:r>
              <a:rPr lang="en-GB" sz="2400" b="1" dirty="0">
                <a:solidFill>
                  <a:prstClr val="black"/>
                </a:solidFill>
              </a:rPr>
              <a:t>Wer nutzt PastureBase Ireland?</a:t>
            </a:r>
          </a:p>
        </p:txBody>
      </p:sp>
    </p:spTree>
    <p:extLst>
      <p:ext uri="{BB962C8B-B14F-4D97-AF65-F5344CB8AC3E}">
        <p14:creationId xmlns:p14="http://schemas.microsoft.com/office/powerpoint/2010/main" val="4767569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1" y="115888"/>
            <a:ext cx="6045693" cy="576262"/>
          </a:xfrm>
          <a:prstGeom prst="rect">
            <a:avLst/>
          </a:prstGeom>
        </p:spPr>
        <p:txBody>
          <a:bodyPr/>
          <a:lstStyle/>
          <a:p>
            <a:pPr algn="l"/>
            <a:r>
              <a:rPr lang="en-IE" sz="2400" dirty="0" err="1" smtClean="0">
                <a:solidFill>
                  <a:schemeClr val="tx1"/>
                </a:solidFill>
              </a:rPr>
              <a:t>Frühjahrs-Rotationsplanung</a:t>
            </a:r>
            <a:r>
              <a:rPr lang="en-IE" sz="2400" dirty="0">
                <a:solidFill>
                  <a:schemeClr val="tx1"/>
                </a:solidFill>
              </a:rPr>
              <a:t>: 40 ha </a:t>
            </a:r>
            <a:r>
              <a:rPr lang="en-IE" sz="2400" dirty="0" err="1">
                <a:solidFill>
                  <a:schemeClr val="tx1"/>
                </a:solidFill>
              </a:rPr>
              <a:t>Betrieb</a:t>
            </a:r>
            <a:endParaRPr lang="en-IE" sz="2400" dirty="0">
              <a:solidFill>
                <a:schemeClr val="tx1"/>
              </a:solidFill>
            </a:endParaRPr>
          </a:p>
        </p:txBody>
      </p:sp>
      <p:pic>
        <p:nvPicPr>
          <p:cNvPr id="51203" name="Picture 2"/>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a:xfrm>
            <a:off x="179388" y="765175"/>
            <a:ext cx="8964612" cy="5018088"/>
          </a:xfrm>
          <a:prstGeom prst="rect">
            <a:avLst/>
          </a:prstGeo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419475" y="3170238"/>
            <a:ext cx="647700" cy="612775"/>
          </a:xfrm>
          <a:prstGeom prst="ellipse">
            <a:avLst/>
          </a:prstGeom>
          <a:noFill/>
          <a:ln w="38100" cap="flat" cmpd="sng" algn="ctr">
            <a:solidFill>
              <a:srgbClr val="FF0000"/>
            </a:solidFill>
            <a:prstDash val="solid"/>
          </a:ln>
          <a:effectLst/>
        </p:spPr>
        <p:txBody>
          <a:bodyPr anchor="ctr"/>
          <a:lstStyle/>
          <a:p>
            <a:pPr algn="ctr">
              <a:defRPr/>
            </a:pPr>
            <a:endParaRPr lang="en-IE" kern="0">
              <a:solidFill>
                <a:prstClr val="white"/>
              </a:solidFill>
            </a:endParaRPr>
          </a:p>
        </p:txBody>
      </p:sp>
      <p:sp>
        <p:nvSpPr>
          <p:cNvPr id="8" name="Oval 7"/>
          <p:cNvSpPr/>
          <p:nvPr/>
        </p:nvSpPr>
        <p:spPr>
          <a:xfrm>
            <a:off x="3419475" y="3968750"/>
            <a:ext cx="647700" cy="612775"/>
          </a:xfrm>
          <a:prstGeom prst="ellipse">
            <a:avLst/>
          </a:prstGeom>
          <a:noFill/>
          <a:ln w="38100" cap="flat" cmpd="sng" algn="ctr">
            <a:solidFill>
              <a:srgbClr val="FF0000"/>
            </a:solidFill>
            <a:prstDash val="solid"/>
          </a:ln>
          <a:effectLst/>
        </p:spPr>
        <p:txBody>
          <a:bodyPr anchor="ctr"/>
          <a:lstStyle/>
          <a:p>
            <a:pPr algn="ctr">
              <a:defRPr/>
            </a:pPr>
            <a:endParaRPr lang="en-IE" kern="0">
              <a:solidFill>
                <a:prstClr val="white"/>
              </a:solidFill>
            </a:endParaRP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913" y="5013325"/>
            <a:ext cx="3455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846263"/>
            <a:ext cx="6826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488" y="2492375"/>
            <a:ext cx="19446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V="1">
            <a:off x="4140200" y="2816225"/>
            <a:ext cx="2808288" cy="56991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420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8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9064" y="1620396"/>
            <a:ext cx="7196286" cy="4345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9793" y="81905"/>
            <a:ext cx="3960440" cy="89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52739" y="840224"/>
            <a:ext cx="3741089" cy="461665"/>
          </a:xfrm>
          <a:prstGeom prst="rect">
            <a:avLst/>
          </a:prstGeom>
        </p:spPr>
        <p:txBody>
          <a:bodyPr wrap="none">
            <a:spAutoFit/>
          </a:bodyPr>
          <a:lstStyle/>
          <a:p>
            <a:pPr defTabSz="457200">
              <a:defRPr/>
            </a:pPr>
            <a:r>
              <a:rPr lang="en-IE" sz="2400" b="1" dirty="0" err="1" smtClean="0">
                <a:solidFill>
                  <a:prstClr val="black"/>
                </a:solidFill>
              </a:rPr>
              <a:t>Frühjahrs-Rotationsplanung</a:t>
            </a:r>
            <a:endParaRPr lang="en-IE" sz="2400" b="1" dirty="0">
              <a:solidFill>
                <a:prstClr val="black"/>
              </a:solidFill>
            </a:endParaRPr>
          </a:p>
        </p:txBody>
      </p:sp>
    </p:spTree>
    <p:extLst>
      <p:ext uri="{BB962C8B-B14F-4D97-AF65-F5344CB8AC3E}">
        <p14:creationId xmlns:p14="http://schemas.microsoft.com/office/powerpoint/2010/main" val="4451367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57788" y="2028181"/>
            <a:ext cx="8471212" cy="432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6068" y="1038966"/>
            <a:ext cx="1571612" cy="35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94869" y="207969"/>
            <a:ext cx="4572000" cy="1200329"/>
          </a:xfrm>
          <a:prstGeom prst="rect">
            <a:avLst/>
          </a:prstGeom>
        </p:spPr>
        <p:txBody>
          <a:bodyPr>
            <a:spAutoFit/>
          </a:bodyPr>
          <a:lstStyle/>
          <a:p>
            <a:pPr defTabSz="457200">
              <a:defRPr/>
            </a:pPr>
            <a:r>
              <a:rPr lang="en-IE" sz="2400" b="1" dirty="0">
                <a:solidFill>
                  <a:prstClr val="black"/>
                </a:solidFill>
              </a:rPr>
              <a:t>Graskeil - Identifizierung </a:t>
            </a:r>
            <a:r>
              <a:rPr lang="en-IE" sz="2400" b="1" dirty="0" err="1">
                <a:solidFill>
                  <a:prstClr val="black"/>
                </a:solidFill>
              </a:rPr>
              <a:t>eines</a:t>
            </a:r>
            <a:r>
              <a:rPr lang="en-IE" sz="2400" b="1" dirty="0">
                <a:solidFill>
                  <a:prstClr val="black"/>
                </a:solidFill>
              </a:rPr>
              <a:t> Gras-</a:t>
            </a:r>
            <a:r>
              <a:rPr lang="en-IE" sz="2400" b="1" dirty="0" err="1">
                <a:solidFill>
                  <a:prstClr val="black"/>
                </a:solidFill>
              </a:rPr>
              <a:t>Überschusses</a:t>
            </a:r>
            <a:r>
              <a:rPr lang="en-IE" sz="2400" b="1" dirty="0">
                <a:solidFill>
                  <a:prstClr val="black"/>
                </a:solidFill>
              </a:rPr>
              <a:t>/-</a:t>
            </a:r>
            <a:r>
              <a:rPr lang="en-IE" sz="2400" b="1" dirty="0" err="1">
                <a:solidFill>
                  <a:prstClr val="black"/>
                </a:solidFill>
              </a:rPr>
              <a:t>Defizits</a:t>
            </a:r>
            <a:r>
              <a:rPr lang="en-IE" sz="2400" b="1" dirty="0">
                <a:solidFill>
                  <a:prstClr val="black"/>
                </a:solidFill>
              </a:rPr>
              <a:t> auf dem Betrieb</a:t>
            </a:r>
          </a:p>
        </p:txBody>
      </p:sp>
    </p:spTree>
    <p:extLst>
      <p:ext uri="{BB962C8B-B14F-4D97-AF65-F5344CB8AC3E}">
        <p14:creationId xmlns:p14="http://schemas.microsoft.com/office/powerpoint/2010/main" val="1982973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37219" y="2420066"/>
            <a:ext cx="8920967" cy="2350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49616" y="1004481"/>
            <a:ext cx="1694384" cy="38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334022" y="450592"/>
            <a:ext cx="6424288" cy="461665"/>
          </a:xfrm>
          <a:prstGeom prst="rect">
            <a:avLst/>
          </a:prstGeom>
        </p:spPr>
        <p:txBody>
          <a:bodyPr wrap="square">
            <a:spAutoFit/>
          </a:bodyPr>
          <a:lstStyle/>
          <a:p>
            <a:pPr defTabSz="457200">
              <a:defRPr/>
            </a:pPr>
            <a:r>
              <a:rPr lang="en-IE" sz="2400" b="1" dirty="0">
                <a:solidFill>
                  <a:prstClr val="black"/>
                </a:solidFill>
              </a:rPr>
              <a:t>Graskeil - Daten generiert, um Entscheidungen zu treffen.</a:t>
            </a:r>
          </a:p>
        </p:txBody>
      </p:sp>
    </p:spTree>
    <p:extLst>
      <p:ext uri="{BB962C8B-B14F-4D97-AF65-F5344CB8AC3E}">
        <p14:creationId xmlns:p14="http://schemas.microsoft.com/office/powerpoint/2010/main" val="4860042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043608" y="1443789"/>
            <a:ext cx="7442997" cy="4563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0" y="969401"/>
            <a:ext cx="1403532" cy="31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337024" y="453975"/>
            <a:ext cx="3446713" cy="461665"/>
          </a:xfrm>
          <a:prstGeom prst="rect">
            <a:avLst/>
          </a:prstGeom>
        </p:spPr>
        <p:txBody>
          <a:bodyPr wrap="none">
            <a:spAutoFit/>
          </a:bodyPr>
          <a:lstStyle/>
          <a:p>
            <a:pPr defTabSz="457200">
              <a:defRPr/>
            </a:pPr>
            <a:r>
              <a:rPr lang="en-IE" sz="2400" b="1" dirty="0">
                <a:solidFill>
                  <a:prstClr val="black"/>
                </a:solidFill>
              </a:rPr>
              <a:t>Herbst Rotationsplaner</a:t>
            </a:r>
          </a:p>
        </p:txBody>
      </p:sp>
    </p:spTree>
    <p:extLst>
      <p:ext uri="{BB962C8B-B14F-4D97-AF65-F5344CB8AC3E}">
        <p14:creationId xmlns:p14="http://schemas.microsoft.com/office/powerpoint/2010/main" val="1851331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19" y="188640"/>
            <a:ext cx="6921637" cy="936104"/>
          </a:xfrm>
        </p:spPr>
        <p:txBody>
          <a:bodyPr/>
          <a:lstStyle/>
          <a:p>
            <a:pPr algn="l"/>
            <a:r>
              <a:rPr lang="en-IE" sz="2400" dirty="0">
                <a:solidFill>
                  <a:schemeClr val="tx1"/>
                </a:solidFill>
                <a:latin typeface="Trebuchet MS" pitchFamily="34" charset="0"/>
              </a:rPr>
              <a:t>Anforderungen an den </a:t>
            </a:r>
            <a:r>
              <a:rPr lang="en-IE" sz="2400" dirty="0" err="1">
                <a:solidFill>
                  <a:schemeClr val="tx1"/>
                </a:solidFill>
                <a:latin typeface="Trebuchet MS" pitchFamily="34" charset="0"/>
              </a:rPr>
              <a:t>idealen</a:t>
            </a:r>
            <a:r>
              <a:rPr lang="en-IE" sz="2400" dirty="0">
                <a:solidFill>
                  <a:schemeClr val="tx1"/>
                </a:solidFill>
                <a:latin typeface="Trebuchet MS" pitchFamily="34" charset="0"/>
              </a:rPr>
              <a:t> </a:t>
            </a:r>
            <a:r>
              <a:rPr lang="en-IE" sz="2400" dirty="0" err="1">
                <a:solidFill>
                  <a:schemeClr val="tx1"/>
                </a:solidFill>
                <a:latin typeface="Trebuchet MS" pitchFamily="34" charset="0"/>
              </a:rPr>
              <a:t>Grasbestand</a:t>
            </a:r>
            <a:endParaRPr lang="en-IE" sz="2400" dirty="0">
              <a:solidFill>
                <a:schemeClr val="tx1"/>
              </a:solidFill>
            </a:endParaRPr>
          </a:p>
        </p:txBody>
      </p:sp>
      <p:sp>
        <p:nvSpPr>
          <p:cNvPr id="3" name="Content Placeholder 2"/>
          <p:cNvSpPr>
            <a:spLocks noGrp="1"/>
          </p:cNvSpPr>
          <p:nvPr>
            <p:ph idx="1"/>
          </p:nvPr>
        </p:nvSpPr>
        <p:spPr/>
        <p:txBody>
          <a:bodyPr/>
          <a:lstStyle/>
          <a:p>
            <a:pPr marL="0" indent="0">
              <a:buNone/>
            </a:pPr>
            <a:r>
              <a:rPr lang="en-IE" dirty="0"/>
              <a:t> </a:t>
            </a:r>
          </a:p>
        </p:txBody>
      </p:sp>
      <p:sp>
        <p:nvSpPr>
          <p:cNvPr id="4" name="Rechthoek 3"/>
          <p:cNvSpPr/>
          <p:nvPr/>
        </p:nvSpPr>
        <p:spPr>
          <a:xfrm>
            <a:off x="663144" y="1100708"/>
            <a:ext cx="7683334" cy="3139321"/>
          </a:xfrm>
          <a:prstGeom prst="rect">
            <a:avLst/>
          </a:prstGeom>
        </p:spPr>
        <p:txBody>
          <a:bodyPr wrap="square">
            <a:spAutoFit/>
          </a:bodyPr>
          <a:lstStyle/>
          <a:p>
            <a:pPr defTabSz="457200">
              <a:lnSpc>
                <a:spcPct val="110000"/>
              </a:lnSpc>
              <a:defRPr/>
            </a:pPr>
            <a:r>
              <a:rPr lang="en-IE" b="1" dirty="0">
                <a:solidFill>
                  <a:prstClr val="black"/>
                </a:solidFill>
                <a:latin typeface="Trebuchet MS" pitchFamily="34" charset="0"/>
              </a:rPr>
              <a:t>Gras TM Produktion (t TM/ha)					17-18</a:t>
            </a:r>
          </a:p>
          <a:p>
            <a:pPr defTabSz="457200">
              <a:lnSpc>
                <a:spcPct val="110000"/>
              </a:lnSpc>
              <a:defRPr/>
            </a:pPr>
            <a:r>
              <a:rPr lang="en-IE" b="1" dirty="0">
                <a:solidFill>
                  <a:prstClr val="black"/>
                </a:solidFill>
                <a:latin typeface="Trebuchet MS" pitchFamily="34" charset="0"/>
              </a:rPr>
              <a:t>Energieniveau (UFL)							&gt; 1</a:t>
            </a:r>
          </a:p>
          <a:p>
            <a:pPr defTabSz="457200">
              <a:lnSpc>
                <a:spcPct val="110000"/>
              </a:lnSpc>
              <a:defRPr/>
            </a:pPr>
            <a:r>
              <a:rPr lang="en-IE" b="1" dirty="0">
                <a:solidFill>
                  <a:prstClr val="black"/>
                </a:solidFill>
                <a:latin typeface="Trebuchet MS" pitchFamily="34" charset="0"/>
              </a:rPr>
              <a:t>Verdaulichkeit der organischen </a:t>
            </a:r>
            <a:r>
              <a:rPr lang="en-IE" b="1" dirty="0" err="1">
                <a:solidFill>
                  <a:prstClr val="black"/>
                </a:solidFill>
                <a:latin typeface="Trebuchet MS" pitchFamily="34" charset="0"/>
              </a:rPr>
              <a:t>Substanz</a:t>
            </a:r>
            <a:r>
              <a:rPr lang="en-IE" b="1" dirty="0">
                <a:solidFill>
                  <a:prstClr val="black"/>
                </a:solidFill>
                <a:latin typeface="Trebuchet MS" pitchFamily="34" charset="0"/>
              </a:rPr>
              <a:t> (%) 	82-86</a:t>
            </a:r>
          </a:p>
          <a:p>
            <a:pPr defTabSz="457200">
              <a:lnSpc>
                <a:spcPct val="110000"/>
              </a:lnSpc>
              <a:defRPr/>
            </a:pPr>
            <a:r>
              <a:rPr lang="en-IE" b="1" dirty="0" err="1" smtClean="0">
                <a:solidFill>
                  <a:prstClr val="black"/>
                </a:solidFill>
                <a:latin typeface="Trebuchet MS" pitchFamily="34" charset="0"/>
              </a:rPr>
              <a:t>Rohprotein</a:t>
            </a:r>
            <a:r>
              <a:rPr lang="en-IE" b="1" dirty="0" smtClean="0">
                <a:solidFill>
                  <a:prstClr val="black"/>
                </a:solidFill>
                <a:latin typeface="Trebuchet MS" pitchFamily="34" charset="0"/>
              </a:rPr>
              <a:t> </a:t>
            </a:r>
            <a:r>
              <a:rPr lang="en-IE" b="1" dirty="0">
                <a:solidFill>
                  <a:prstClr val="black"/>
                </a:solidFill>
                <a:latin typeface="Trebuchet MS" pitchFamily="34" charset="0"/>
              </a:rPr>
              <a:t>(g/kg TM) 						</a:t>
            </a:r>
            <a:r>
              <a:rPr lang="en-IE" b="1" dirty="0" smtClean="0">
                <a:solidFill>
                  <a:prstClr val="black"/>
                </a:solidFill>
                <a:latin typeface="Trebuchet MS" pitchFamily="34" charset="0"/>
              </a:rPr>
              <a:t>170-200       </a:t>
            </a:r>
            <a:endParaRPr lang="en-IE" b="1" dirty="0">
              <a:solidFill>
                <a:prstClr val="black"/>
              </a:solidFill>
              <a:latin typeface="Trebuchet MS" pitchFamily="34" charset="0"/>
            </a:endParaRPr>
          </a:p>
          <a:p>
            <a:pPr defTabSz="457200">
              <a:lnSpc>
                <a:spcPct val="110000"/>
              </a:lnSpc>
              <a:defRPr/>
            </a:pPr>
            <a:r>
              <a:rPr lang="en-IE" b="1" dirty="0">
                <a:solidFill>
                  <a:prstClr val="black"/>
                </a:solidFill>
                <a:latin typeface="Trebuchet MS" pitchFamily="34" charset="0"/>
              </a:rPr>
              <a:t>NDF (g kg/TM) 								350-450        </a:t>
            </a:r>
          </a:p>
          <a:p>
            <a:pPr defTabSz="457200">
              <a:lnSpc>
                <a:spcPct val="110000"/>
              </a:lnSpc>
              <a:defRPr/>
            </a:pPr>
            <a:r>
              <a:rPr lang="en-IE" b="1" dirty="0">
                <a:solidFill>
                  <a:prstClr val="black"/>
                </a:solidFill>
                <a:latin typeface="Trebuchet MS" pitchFamily="34" charset="0"/>
              </a:rPr>
              <a:t>Trockenmasse (g kg TM) 						150-210       </a:t>
            </a:r>
          </a:p>
          <a:p>
            <a:pPr defTabSz="457200">
              <a:lnSpc>
                <a:spcPct val="110000"/>
              </a:lnSpc>
              <a:defRPr/>
            </a:pPr>
            <a:r>
              <a:rPr lang="en-IE" b="1" dirty="0">
                <a:solidFill>
                  <a:prstClr val="black"/>
                </a:solidFill>
                <a:latin typeface="Trebuchet MS" pitchFamily="34" charset="0"/>
              </a:rPr>
              <a:t>Grüne Blattmasse (%) 						&gt; 80</a:t>
            </a:r>
          </a:p>
          <a:p>
            <a:pPr defTabSz="457200">
              <a:lnSpc>
                <a:spcPct val="110000"/>
              </a:lnSpc>
              <a:defRPr/>
            </a:pPr>
            <a:r>
              <a:rPr lang="en-IE" b="1" dirty="0" err="1" smtClean="0">
                <a:solidFill>
                  <a:prstClr val="black"/>
                </a:solidFill>
                <a:latin typeface="Trebuchet MS" pitchFamily="34" charset="0"/>
              </a:rPr>
              <a:t>Kein</a:t>
            </a:r>
            <a:r>
              <a:rPr lang="en-IE" b="1" dirty="0" smtClean="0">
                <a:solidFill>
                  <a:prstClr val="black"/>
                </a:solidFill>
                <a:latin typeface="Trebuchet MS" pitchFamily="34" charset="0"/>
              </a:rPr>
              <a:t> </a:t>
            </a:r>
            <a:r>
              <a:rPr lang="en-IE" b="1" dirty="0" err="1" smtClean="0">
                <a:solidFill>
                  <a:prstClr val="black"/>
                </a:solidFill>
                <a:latin typeface="Trebuchet MS" pitchFamily="34" charset="0"/>
              </a:rPr>
              <a:t>nachschosssen</a:t>
            </a:r>
            <a:r>
              <a:rPr lang="en-IE" b="1" dirty="0" smtClean="0">
                <a:solidFill>
                  <a:prstClr val="black"/>
                </a:solidFill>
                <a:latin typeface="Trebuchet MS" pitchFamily="34" charset="0"/>
              </a:rPr>
              <a:t>, </a:t>
            </a:r>
            <a:r>
              <a:rPr lang="en-IE" b="1" dirty="0">
                <a:solidFill>
                  <a:prstClr val="black"/>
                </a:solidFill>
                <a:latin typeface="Trebuchet MS" pitchFamily="34" charset="0"/>
              </a:rPr>
              <a:t>hohe Nährstoffeffizienz</a:t>
            </a:r>
          </a:p>
          <a:p>
            <a:pPr defTabSz="457200">
              <a:lnSpc>
                <a:spcPct val="110000"/>
              </a:lnSpc>
              <a:defRPr/>
            </a:pPr>
            <a:r>
              <a:rPr lang="en-IE" b="1" dirty="0" err="1">
                <a:solidFill>
                  <a:prstClr val="black"/>
                </a:solidFill>
                <a:latin typeface="Trebuchet MS" pitchFamily="34" charset="0"/>
              </a:rPr>
              <a:t>Grasaufnahme</a:t>
            </a:r>
            <a:r>
              <a:rPr lang="en-IE" b="1" dirty="0">
                <a:solidFill>
                  <a:prstClr val="black"/>
                </a:solidFill>
                <a:latin typeface="Trebuchet MS" pitchFamily="34" charset="0"/>
              </a:rPr>
              <a:t> </a:t>
            </a:r>
            <a:r>
              <a:rPr lang="en-IE" b="1" dirty="0" err="1">
                <a:solidFill>
                  <a:prstClr val="black"/>
                </a:solidFill>
                <a:latin typeface="Trebuchet MS" pitchFamily="34" charset="0"/>
              </a:rPr>
              <a:t>i.d</a:t>
            </a:r>
            <a:r>
              <a:rPr lang="en-IE" b="1" dirty="0" err="1" smtClean="0">
                <a:solidFill>
                  <a:prstClr val="black"/>
                </a:solidFill>
                <a:latin typeface="Trebuchet MS" pitchFamily="34" charset="0"/>
              </a:rPr>
              <a:t>.</a:t>
            </a:r>
            <a:r>
              <a:rPr lang="en-IE" b="1" dirty="0" smtClean="0">
                <a:solidFill>
                  <a:prstClr val="black"/>
                </a:solidFill>
                <a:latin typeface="Trebuchet MS" pitchFamily="34" charset="0"/>
              </a:rPr>
              <a:t> </a:t>
            </a:r>
            <a:r>
              <a:rPr lang="en-IE" b="1" dirty="0" err="1" smtClean="0">
                <a:solidFill>
                  <a:prstClr val="black"/>
                </a:solidFill>
                <a:latin typeface="Trebuchet MS" pitchFamily="34" charset="0"/>
              </a:rPr>
              <a:t>Mitte</a:t>
            </a:r>
            <a:r>
              <a:rPr lang="en-IE" b="1" dirty="0" smtClean="0">
                <a:solidFill>
                  <a:prstClr val="black"/>
                </a:solidFill>
                <a:latin typeface="Trebuchet MS" pitchFamily="34" charset="0"/>
              </a:rPr>
              <a:t> des </a:t>
            </a:r>
            <a:r>
              <a:rPr lang="en-IE" b="1" dirty="0" err="1" smtClean="0">
                <a:solidFill>
                  <a:prstClr val="black"/>
                </a:solidFill>
                <a:latin typeface="Trebuchet MS" pitchFamily="34" charset="0"/>
              </a:rPr>
              <a:t>Jahres</a:t>
            </a:r>
            <a:r>
              <a:rPr lang="en-IE" b="1" dirty="0" smtClean="0">
                <a:solidFill>
                  <a:prstClr val="black"/>
                </a:solidFill>
                <a:latin typeface="Trebuchet MS" pitchFamily="34" charset="0"/>
              </a:rPr>
              <a:t> (kg </a:t>
            </a:r>
            <a:r>
              <a:rPr lang="en-IE" b="1" dirty="0">
                <a:solidFill>
                  <a:prstClr val="black"/>
                </a:solidFill>
                <a:latin typeface="Trebuchet MS" pitchFamily="34" charset="0"/>
              </a:rPr>
              <a:t>TM/Kuh) 18-20</a:t>
            </a:r>
          </a:p>
          <a:p>
            <a:pPr defTabSz="457200">
              <a:lnSpc>
                <a:spcPct val="110000"/>
              </a:lnSpc>
              <a:defRPr/>
            </a:pPr>
            <a:r>
              <a:rPr lang="en-IE" b="1" dirty="0" err="1">
                <a:solidFill>
                  <a:prstClr val="black"/>
                </a:solidFill>
                <a:latin typeface="Trebuchet MS" pitchFamily="34" charset="0"/>
              </a:rPr>
              <a:t>Grasnarben</a:t>
            </a:r>
            <a:r>
              <a:rPr lang="en-IE" b="1" dirty="0">
                <a:solidFill>
                  <a:prstClr val="black"/>
                </a:solidFill>
                <a:latin typeface="Trebuchet MS" pitchFamily="34" charset="0"/>
              </a:rPr>
              <a:t>-</a:t>
            </a:r>
            <a:r>
              <a:rPr lang="en-IE" b="1" dirty="0" err="1">
                <a:solidFill>
                  <a:prstClr val="black"/>
                </a:solidFill>
                <a:latin typeface="Trebuchet MS" pitchFamily="34" charset="0"/>
              </a:rPr>
              <a:t>Persistenz</a:t>
            </a:r>
            <a:r>
              <a:rPr lang="en-IE" b="1" dirty="0">
                <a:solidFill>
                  <a:prstClr val="black"/>
                </a:solidFill>
                <a:latin typeface="Trebuchet MS" pitchFamily="34" charset="0"/>
              </a:rPr>
              <a:t> (Jahre)       			  7 - 10</a:t>
            </a:r>
          </a:p>
        </p:txBody>
      </p:sp>
    </p:spTree>
    <p:extLst>
      <p:ext uri="{BB962C8B-B14F-4D97-AF65-F5344CB8AC3E}">
        <p14:creationId xmlns:p14="http://schemas.microsoft.com/office/powerpoint/2010/main" val="25700325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609600" y="838200"/>
            <a:ext cx="8077200" cy="2590800"/>
          </a:xfrm>
        </p:spPr>
        <p:txBody>
          <a:bodyPr/>
          <a:lstStyle/>
          <a:p>
            <a:pPr>
              <a:buFontTx/>
              <a:buChar char="•"/>
            </a:pPr>
            <a:r>
              <a:rPr lang="en-IE" sz="2400" dirty="0"/>
              <a:t>Hohe Bodenfruchtbarkeit - Index 3, pH &gt;6,0</a:t>
            </a:r>
          </a:p>
          <a:p>
            <a:pPr>
              <a:buFontTx/>
              <a:buChar char="•"/>
            </a:pPr>
            <a:r>
              <a:rPr lang="en-IE" sz="2400" dirty="0"/>
              <a:t>Wöchentliche Messung und proaktives Management</a:t>
            </a:r>
          </a:p>
          <a:p>
            <a:pPr>
              <a:buFontTx/>
              <a:buChar char="•"/>
            </a:pPr>
            <a:r>
              <a:rPr lang="en-IE" sz="2400" dirty="0"/>
              <a:t>Geringe </a:t>
            </a:r>
            <a:r>
              <a:rPr lang="en-IE" sz="2400" dirty="0" err="1"/>
              <a:t>Abweichung</a:t>
            </a:r>
            <a:r>
              <a:rPr lang="en-IE" sz="2400" dirty="0"/>
              <a:t> </a:t>
            </a:r>
            <a:r>
              <a:rPr lang="en-IE" sz="2400" dirty="0" err="1"/>
              <a:t>zwischen</a:t>
            </a:r>
            <a:r>
              <a:rPr lang="en-IE" sz="2400" dirty="0"/>
              <a:t> höchstem und tiefstem Paddock</a:t>
            </a:r>
          </a:p>
          <a:p>
            <a:pPr>
              <a:buFontTx/>
              <a:buChar char="•"/>
            </a:pPr>
            <a:r>
              <a:rPr lang="en-IE" sz="2400" dirty="0" err="1"/>
              <a:t>Frühjahrsweide</a:t>
            </a:r>
            <a:r>
              <a:rPr lang="en-IE" sz="2400" dirty="0"/>
              <a:t> </a:t>
            </a:r>
          </a:p>
          <a:p>
            <a:pPr>
              <a:buFontTx/>
              <a:buChar char="•"/>
            </a:pPr>
            <a:r>
              <a:rPr lang="en-IE" sz="2400" dirty="0" err="1" smtClean="0"/>
              <a:t>Mehr</a:t>
            </a:r>
            <a:r>
              <a:rPr lang="en-IE" sz="2400" dirty="0" smtClean="0"/>
              <a:t> </a:t>
            </a:r>
            <a:r>
              <a:rPr lang="en-IE" sz="2400" dirty="0" err="1" smtClean="0"/>
              <a:t>Weiderotationen</a:t>
            </a:r>
            <a:r>
              <a:rPr lang="en-IE" sz="2400" dirty="0" smtClean="0"/>
              <a:t> </a:t>
            </a:r>
            <a:r>
              <a:rPr lang="en-IE" sz="2400" dirty="0"/>
              <a:t>pro Betrieb </a:t>
            </a:r>
          </a:p>
          <a:p>
            <a:pPr>
              <a:buFontTx/>
              <a:buChar char="•"/>
            </a:pPr>
            <a:r>
              <a:rPr lang="en-IE" sz="2400" dirty="0" err="1"/>
              <a:t>Nachsaat</a:t>
            </a:r>
            <a:r>
              <a:rPr lang="en-IE" sz="2400" dirty="0"/>
              <a:t> </a:t>
            </a:r>
            <a:r>
              <a:rPr lang="en-IE" sz="2400" dirty="0" err="1"/>
              <a:t>ist</a:t>
            </a:r>
            <a:r>
              <a:rPr lang="en-IE" sz="2400" dirty="0"/>
              <a:t> </a:t>
            </a:r>
            <a:r>
              <a:rPr lang="en-IE" sz="2400" dirty="0" err="1"/>
              <a:t>Teil</a:t>
            </a:r>
            <a:r>
              <a:rPr lang="en-IE" sz="2400" dirty="0"/>
              <a:t> des Managements</a:t>
            </a:r>
          </a:p>
          <a:p>
            <a:pPr>
              <a:buFontTx/>
              <a:buChar char="•"/>
            </a:pPr>
            <a:endParaRPr lang="en-IE" dirty="0"/>
          </a:p>
        </p:txBody>
      </p:sp>
      <p:sp>
        <p:nvSpPr>
          <p:cNvPr id="7" name="Rectangle 2"/>
          <p:cNvSpPr txBox="1">
            <a:spLocks noChangeArrowheads="1"/>
          </p:cNvSpPr>
          <p:nvPr/>
        </p:nvSpPr>
        <p:spPr bwMode="auto">
          <a:xfrm>
            <a:off x="251520" y="0"/>
            <a:ext cx="7847856" cy="838200"/>
          </a:xfrm>
          <a:prstGeom prst="rect">
            <a:avLst/>
          </a:prstGeom>
          <a:noFill/>
          <a:ln>
            <a:noFill/>
          </a:ln>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a:defRPr/>
            </a:pPr>
            <a:r>
              <a:rPr lang="en-IE" sz="2400" kern="0" dirty="0">
                <a:solidFill>
                  <a:prstClr val="black"/>
                </a:solidFill>
              </a:rPr>
              <a:t>Was tun hochproduktive Betriebe?</a:t>
            </a:r>
            <a:endParaRPr lang="en-GB" sz="2400" kern="0" dirty="0">
              <a:solidFill>
                <a:prstClr val="black"/>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54587" y="3797953"/>
            <a:ext cx="4496373" cy="2997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419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Chart 1"/>
          <p:cNvGraphicFramePr>
            <a:graphicFrameLocks/>
          </p:cNvGraphicFramePr>
          <p:nvPr/>
        </p:nvGraphicFramePr>
        <p:xfrm>
          <a:off x="152400" y="1219200"/>
          <a:ext cx="8661400" cy="4445000"/>
        </p:xfrm>
        <a:graphic>
          <a:graphicData uri="http://schemas.openxmlformats.org/presentationml/2006/ole">
            <mc:AlternateContent xmlns:mc="http://schemas.openxmlformats.org/markup-compatibility/2006">
              <mc:Choice xmlns:v="urn:schemas-microsoft-com:vml" Requires="v">
                <p:oleObj spid="_x0000_s10265" name="Chart" r:id="rId4" imgW="8486727" imgH="4457584" progId="Excel.Chart.8">
                  <p:embed/>
                </p:oleObj>
              </mc:Choice>
              <mc:Fallback>
                <p:oleObj name="Chart" r:id="rId4" imgW="8486727" imgH="4457584"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19200"/>
                        <a:ext cx="8661400" cy="4445000"/>
                      </a:xfrm>
                      <a:prstGeom prst="rect">
                        <a:avLst/>
                      </a:prstGeom>
                      <a:noFill/>
                      <a:ln w="28575">
                        <a:solidFill>
                          <a:schemeClr val="accent3"/>
                        </a:solidFill>
                      </a:ln>
                    </p:spPr>
                  </p:pic>
                </p:oleObj>
              </mc:Fallback>
            </mc:AlternateContent>
          </a:graphicData>
        </a:graphic>
      </p:graphicFrame>
      <p:sp>
        <p:nvSpPr>
          <p:cNvPr id="5" name="Rectangle 2"/>
          <p:cNvSpPr txBox="1">
            <a:spLocks noChangeArrowheads="1"/>
          </p:cNvSpPr>
          <p:nvPr/>
        </p:nvSpPr>
        <p:spPr bwMode="auto">
          <a:xfrm>
            <a:off x="0" y="0"/>
            <a:ext cx="7301450" cy="1036638"/>
          </a:xfrm>
          <a:prstGeom prst="rect">
            <a:avLst/>
          </a:prstGeom>
          <a:noFill/>
          <a:ln>
            <a:noFill/>
          </a:ln>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a:defRPr/>
            </a:pPr>
            <a:r>
              <a:rPr lang="en-IE" sz="2400" kern="0" dirty="0">
                <a:solidFill>
                  <a:prstClr val="black"/>
                </a:solidFill>
              </a:rPr>
              <a:t>Anzahl der erreichten Weidegänge und deren Zusammenhang mit der G</a:t>
            </a:r>
            <a:r>
              <a:rPr lang="en-IE" sz="2400" kern="0" dirty="0" err="1">
                <a:solidFill>
                  <a:prstClr val="black"/>
                </a:solidFill>
              </a:rPr>
              <a:t>esamt</a:t>
            </a:r>
            <a:r>
              <a:rPr lang="en-IE" sz="2400" kern="0" dirty="0">
                <a:solidFill>
                  <a:prstClr val="black"/>
                </a:solidFill>
              </a:rPr>
              <a:t>-TM-</a:t>
            </a:r>
            <a:r>
              <a:rPr lang="en-IE" sz="2400" kern="0" dirty="0" err="1">
                <a:solidFill>
                  <a:prstClr val="black"/>
                </a:solidFill>
              </a:rPr>
              <a:t>Produktion</a:t>
            </a:r>
            <a:r>
              <a:rPr lang="en-IE" sz="2400" kern="0" dirty="0">
                <a:solidFill>
                  <a:prstClr val="black"/>
                </a:solidFill>
              </a:rPr>
              <a:t> der </a:t>
            </a:r>
            <a:r>
              <a:rPr lang="en-IE" sz="2400" kern="0" dirty="0" err="1">
                <a:solidFill>
                  <a:prstClr val="black"/>
                </a:solidFill>
              </a:rPr>
              <a:t>Weide</a:t>
            </a:r>
            <a:endParaRPr lang="en-GB" sz="2400" kern="0" dirty="0">
              <a:solidFill>
                <a:prstClr val="black"/>
              </a:solidFill>
            </a:endParaRPr>
          </a:p>
        </p:txBody>
      </p:sp>
    </p:spTree>
    <p:extLst>
      <p:ext uri="{BB962C8B-B14F-4D97-AF65-F5344CB8AC3E}">
        <p14:creationId xmlns:p14="http://schemas.microsoft.com/office/powerpoint/2010/main" val="259139705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369343" y="364805"/>
            <a:ext cx="6509129" cy="617514"/>
          </a:xfrm>
          <a:prstGeom prst="rect">
            <a:avLst/>
          </a:prstGeom>
        </p:spPr>
        <p:txBody>
          <a:bodyPr lIns="0" tIns="0" rIns="0" bIns="0"/>
          <a:lstStyle>
            <a:lvl1pPr algn="l" defTabSz="457200" rtl="0" eaLnBrk="1" latinLnBrk="0" hangingPunct="1">
              <a:spcBef>
                <a:spcPct val="0"/>
              </a:spcBef>
              <a:buNone/>
              <a:defRPr sz="1100" b="1" kern="1200" baseline="0">
                <a:solidFill>
                  <a:schemeClr val="tx1">
                    <a:lumMod val="50000"/>
                    <a:lumOff val="50000"/>
                  </a:schemeClr>
                </a:solidFill>
                <a:latin typeface="Arial"/>
                <a:ea typeface="+mj-ea"/>
                <a:cs typeface="+mj-cs"/>
              </a:defRPr>
            </a:lvl1pPr>
          </a:lstStyle>
          <a:p>
            <a:pPr>
              <a:defRPr/>
            </a:pPr>
            <a:r>
              <a:rPr lang="en-US" altLang="sv-SE" sz="2400" dirty="0">
                <a:solidFill>
                  <a:prstClr val="black"/>
                </a:solidFill>
                <a:latin typeface="Calibri"/>
                <a:cs typeface="Times New Roman" panose="02020603050405020304" pitchFamily="18" charset="0"/>
              </a:rPr>
              <a:t>Die typische Ration für die hochleistende Milchkuh</a:t>
            </a:r>
            <a:endParaRPr lang="en-US" altLang="sv-SE" sz="2400" b="0" dirty="0">
              <a:solidFill>
                <a:prstClr val="black"/>
              </a:solidFill>
              <a:latin typeface="Calibri"/>
              <a:cs typeface="Times New Roman" panose="02020603050405020304" pitchFamily="18" charset="0"/>
            </a:endParaRPr>
          </a:p>
        </p:txBody>
      </p:sp>
      <p:sp>
        <p:nvSpPr>
          <p:cNvPr id="5" name="Rektangel 4"/>
          <p:cNvSpPr/>
          <p:nvPr/>
        </p:nvSpPr>
        <p:spPr>
          <a:xfrm>
            <a:off x="70770" y="6488668"/>
            <a:ext cx="4233082" cy="369332"/>
          </a:xfrm>
          <a:prstGeom prst="rect">
            <a:avLst/>
          </a:prstGeom>
        </p:spPr>
        <p:txBody>
          <a:bodyPr wrap="none">
            <a:spAutoFit/>
          </a:bodyPr>
          <a:lstStyle/>
          <a:p>
            <a:pPr defTabSz="457200">
              <a:defRPr/>
            </a:pPr>
            <a:r>
              <a:rPr lang="en-GB" dirty="0">
                <a:solidFill>
                  <a:prstClr val="black"/>
                </a:solidFill>
              </a:rPr>
              <a:t>* = Getreide / Zuckerrübenschnitzel / Ölsaatenkuchen (%).</a:t>
            </a:r>
            <a:endParaRPr lang="sv-SE" dirty="0">
              <a:solidFill>
                <a:prstClr val="black"/>
              </a:solidFill>
            </a:endParaRPr>
          </a:p>
        </p:txBody>
      </p:sp>
      <p:graphicFrame>
        <p:nvGraphicFramePr>
          <p:cNvPr id="2" name="Tabell 1"/>
          <p:cNvGraphicFramePr>
            <a:graphicFrameLocks noGrp="1"/>
          </p:cNvGraphicFramePr>
          <p:nvPr/>
        </p:nvGraphicFramePr>
        <p:xfrm>
          <a:off x="127920" y="3305175"/>
          <a:ext cx="8911305" cy="3167430"/>
        </p:xfrm>
        <a:graphic>
          <a:graphicData uri="http://schemas.openxmlformats.org/drawingml/2006/table">
            <a:tbl>
              <a:tblPr firstRow="1" firstCol="1" bandRow="1">
                <a:tableStyleId>{F5AB1C69-6EDB-4FF4-983F-18BD219EF322}</a:tableStyleId>
              </a:tblPr>
              <a:tblGrid>
                <a:gridCol w="884374">
                  <a:extLst>
                    <a:ext uri="{9D8B030D-6E8A-4147-A177-3AD203B41FA5}">
                      <a16:colId xmlns:a16="http://schemas.microsoft.com/office/drawing/2014/main" val="20000"/>
                    </a:ext>
                  </a:extLst>
                </a:gridCol>
                <a:gridCol w="5217056">
                  <a:extLst>
                    <a:ext uri="{9D8B030D-6E8A-4147-A177-3AD203B41FA5}">
                      <a16:colId xmlns:a16="http://schemas.microsoft.com/office/drawing/2014/main" val="20001"/>
                    </a:ext>
                  </a:extLst>
                </a:gridCol>
                <a:gridCol w="2809875">
                  <a:extLst>
                    <a:ext uri="{9D8B030D-6E8A-4147-A177-3AD203B41FA5}">
                      <a16:colId xmlns:a16="http://schemas.microsoft.com/office/drawing/2014/main" val="20002"/>
                    </a:ext>
                  </a:extLst>
                </a:gridCol>
              </a:tblGrid>
              <a:tr h="436465">
                <a:tc>
                  <a:txBody>
                    <a:bodyPr/>
                    <a:lstStyle/>
                    <a:p>
                      <a:pPr algn="just">
                        <a:spcAft>
                          <a:spcPts val="0"/>
                        </a:spcAft>
                      </a:pPr>
                      <a:r>
                        <a:rPr lang="en-GB" sz="1800" dirty="0">
                          <a:effectLst/>
                        </a:rPr>
                        <a:t>Jahr</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Futterration</a:t>
                      </a:r>
                      <a:endParaRPr lang="sv-SE" sz="1800" dirty="0">
                        <a:effectLst/>
                        <a:latin typeface="+mn-lt"/>
                        <a:ea typeface="Calibri"/>
                      </a:endParaRPr>
                    </a:p>
                  </a:txBody>
                  <a:tcPr marL="68580" marR="68580" marT="0" marB="0"/>
                </a:tc>
                <a:tc>
                  <a:txBody>
                    <a:bodyPr/>
                    <a:lstStyle/>
                    <a:p>
                      <a:pPr algn="l">
                        <a:spcAft>
                          <a:spcPts val="0"/>
                        </a:spcAft>
                      </a:pPr>
                      <a:endParaRPr lang="sv-SE" sz="1800" dirty="0">
                        <a:effectLst/>
                        <a:latin typeface="+mn-lt"/>
                        <a:ea typeface="Calibri"/>
                      </a:endParaRPr>
                    </a:p>
                  </a:txBody>
                  <a:tcPr marL="68580" marR="68580" marT="0" marB="0"/>
                </a:tc>
                <a:extLst>
                  <a:ext uri="{0D108BD9-81ED-4DB2-BD59-A6C34878D82A}">
                    <a16:rowId xmlns:a16="http://schemas.microsoft.com/office/drawing/2014/main" val="10000"/>
                  </a:ext>
                </a:extLst>
              </a:tr>
              <a:tr h="436465">
                <a:tc>
                  <a:txBody>
                    <a:bodyPr/>
                    <a:lstStyle/>
                    <a:p>
                      <a:pPr algn="just">
                        <a:spcAft>
                          <a:spcPts val="0"/>
                        </a:spcAft>
                      </a:pPr>
                      <a:r>
                        <a:rPr lang="en-GB" sz="1800" dirty="0">
                          <a:effectLst/>
                        </a:rPr>
                        <a:t>1975</a:t>
                      </a:r>
                      <a:endParaRPr lang="sv-SE" sz="1800" dirty="0">
                        <a:effectLst/>
                        <a:latin typeface="+mn-lt"/>
                        <a:ea typeface="Calibri"/>
                      </a:endParaRPr>
                    </a:p>
                  </a:txBody>
                  <a:tcPr marL="68580" marR="68580" marT="0" marB="0"/>
                </a:tc>
                <a:tc>
                  <a:txBody>
                    <a:bodyPr/>
                    <a:lstStyle/>
                    <a:p>
                      <a:pPr algn="l">
                        <a:spcAft>
                          <a:spcPts val="0"/>
                        </a:spcAft>
                      </a:pPr>
                      <a:r>
                        <a:rPr lang="en-GB" sz="1800" dirty="0">
                          <a:effectLst/>
                        </a:rPr>
                        <a:t>7 kg Heu + 10 kg Konzentrat* (Umstellung von Heu auf Silage)</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436465">
                <a:tc>
                  <a:txBody>
                    <a:bodyPr/>
                    <a:lstStyle/>
                    <a:p>
                      <a:pPr algn="just">
                        <a:spcAft>
                          <a:spcPts val="0"/>
                        </a:spcAft>
                      </a:pPr>
                      <a:r>
                        <a:rPr lang="en-GB" sz="1800">
                          <a:effectLst/>
                        </a:rPr>
                        <a:t>1982</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11 kg TM-Silage + 10 kg Konzentrat (75/10/15)*</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436465">
                <a:tc>
                  <a:txBody>
                    <a:bodyPr/>
                    <a:lstStyle/>
                    <a:p>
                      <a:pPr algn="just">
                        <a:spcAft>
                          <a:spcPts val="0"/>
                        </a:spcAft>
                      </a:pPr>
                      <a:r>
                        <a:rPr lang="en-GB" sz="1800">
                          <a:effectLst/>
                        </a:rPr>
                        <a:t>1986</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TM-Silage + 13 kg Konzentrat (60/20/20)*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436465">
                <a:tc>
                  <a:txBody>
                    <a:bodyPr/>
                    <a:lstStyle/>
                    <a:p>
                      <a:pPr algn="just">
                        <a:spcAft>
                          <a:spcPts val="0"/>
                        </a:spcAft>
                      </a:pPr>
                      <a:r>
                        <a:rPr lang="en-GB" sz="1800">
                          <a:effectLst/>
                        </a:rPr>
                        <a:t>1994</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7 kg TM-Silage + 16 kg Konzentrat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436465">
                <a:tc>
                  <a:txBody>
                    <a:bodyPr/>
                    <a:lstStyle/>
                    <a:p>
                      <a:pPr algn="just">
                        <a:spcAft>
                          <a:spcPts val="0"/>
                        </a:spcAft>
                      </a:pPr>
                      <a:r>
                        <a:rPr lang="en-GB" sz="1800">
                          <a:effectLst/>
                        </a:rPr>
                        <a:t>2005</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TM-Silage + 16 kg </a:t>
                      </a:r>
                      <a:r>
                        <a:rPr lang="en-GB" sz="1800" dirty="0" err="1">
                          <a:effectLst/>
                        </a:rPr>
                        <a:t>Konzentrat</a:t>
                      </a:r>
                      <a:r>
                        <a:rPr lang="en-GB" sz="1800" dirty="0">
                          <a:effectLst/>
                        </a:rPr>
                        <a:t>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436465">
                <a:tc>
                  <a:txBody>
                    <a:bodyPr/>
                    <a:lstStyle/>
                    <a:p>
                      <a:pPr algn="just">
                        <a:spcAft>
                          <a:spcPts val="0"/>
                        </a:spcAft>
                      </a:pPr>
                      <a:r>
                        <a:rPr lang="en-GB" sz="1800">
                          <a:effectLst/>
                        </a:rPr>
                        <a:t>2015</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12 kg TM-Silage + 15 kg Konzentrat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
        <p:nvSpPr>
          <p:cNvPr id="8" name="Rechteck 7"/>
          <p:cNvSpPr/>
          <p:nvPr/>
        </p:nvSpPr>
        <p:spPr>
          <a:xfrm>
            <a:off x="3962400" y="685800"/>
            <a:ext cx="2971800"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latshållare för innehåll 2"/>
          <p:cNvSpPr txBox="1">
            <a:spLocks/>
          </p:cNvSpPr>
          <p:nvPr/>
        </p:nvSpPr>
        <p:spPr>
          <a:xfrm>
            <a:off x="12940" y="1219200"/>
            <a:ext cx="7886700" cy="22710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30000"/>
              <a:defRPr/>
            </a:pPr>
            <a:r>
              <a:rPr lang="en-GB" altLang="sv-SE" sz="2000" dirty="0">
                <a:solidFill>
                  <a:prstClr val="black"/>
                </a:solidFill>
              </a:rPr>
              <a:t>11-13 kg </a:t>
            </a:r>
            <a:r>
              <a:rPr lang="en-GB" altLang="sv-SE" sz="2000" dirty="0" smtClean="0">
                <a:solidFill>
                  <a:prstClr val="black"/>
                </a:solidFill>
              </a:rPr>
              <a:t>TM-Silage </a:t>
            </a:r>
            <a:r>
              <a:rPr lang="en-GB" altLang="sv-SE" sz="2000" dirty="0" err="1" smtClean="0">
                <a:solidFill>
                  <a:prstClr val="black"/>
                </a:solidFill>
              </a:rPr>
              <a:t>aus</a:t>
            </a:r>
            <a:r>
              <a:rPr lang="en-GB" altLang="sv-SE" sz="2000" dirty="0" smtClean="0">
                <a:solidFill>
                  <a:prstClr val="black"/>
                </a:solidFill>
              </a:rPr>
              <a:t> Klee/Gras order </a:t>
            </a:r>
            <a:r>
              <a:rPr lang="en-GB" altLang="sv-SE" sz="2000" dirty="0" err="1" smtClean="0">
                <a:solidFill>
                  <a:prstClr val="black"/>
                </a:solidFill>
              </a:rPr>
              <a:t>Kleegras</a:t>
            </a:r>
            <a:r>
              <a:rPr lang="en-GB" altLang="sv-SE" sz="2000" dirty="0" smtClean="0">
                <a:solidFill>
                  <a:prstClr val="black"/>
                </a:solidFill>
              </a:rPr>
              <a:t>, </a:t>
            </a:r>
            <a:r>
              <a:rPr lang="en-GB" altLang="sv-SE" sz="2000" dirty="0" err="1" smtClean="0">
                <a:solidFill>
                  <a:prstClr val="black"/>
                </a:solidFill>
              </a:rPr>
              <a:t>vorgewelkt</a:t>
            </a:r>
            <a:endParaRPr lang="en-GB" altLang="sv-SE" sz="2000" dirty="0">
              <a:solidFill>
                <a:prstClr val="black"/>
              </a:solidFill>
            </a:endParaRPr>
          </a:p>
          <a:p>
            <a:pPr>
              <a:buSzPct val="130000"/>
              <a:defRPr/>
            </a:pPr>
            <a:r>
              <a:rPr lang="en-GB" altLang="sv-SE" sz="2000" dirty="0">
                <a:solidFill>
                  <a:prstClr val="black"/>
                </a:solidFill>
              </a:rPr>
              <a:t>7-9 kg </a:t>
            </a:r>
            <a:r>
              <a:rPr lang="en-GB" altLang="sv-SE" sz="2000" dirty="0" err="1" smtClean="0">
                <a:solidFill>
                  <a:prstClr val="black"/>
                </a:solidFill>
              </a:rPr>
              <a:t>Getreideschrot</a:t>
            </a:r>
            <a:r>
              <a:rPr lang="en-GB" altLang="sv-SE" sz="2000" dirty="0" smtClean="0">
                <a:solidFill>
                  <a:prstClr val="black"/>
                </a:solidFill>
              </a:rPr>
              <a:t> (</a:t>
            </a:r>
            <a:r>
              <a:rPr lang="en-GB" altLang="sv-SE" sz="2000" dirty="0" err="1" smtClean="0">
                <a:solidFill>
                  <a:prstClr val="black"/>
                </a:solidFill>
              </a:rPr>
              <a:t>Gerste</a:t>
            </a:r>
            <a:r>
              <a:rPr lang="en-GB" altLang="sv-SE" sz="2000" dirty="0">
                <a:solidFill>
                  <a:prstClr val="black"/>
                </a:solidFill>
              </a:rPr>
              <a:t>, Hafer, </a:t>
            </a:r>
            <a:r>
              <a:rPr lang="en-GB" altLang="sv-SE" sz="2000" dirty="0" err="1" smtClean="0">
                <a:solidFill>
                  <a:prstClr val="black"/>
                </a:solidFill>
              </a:rPr>
              <a:t>Weizen</a:t>
            </a:r>
            <a:r>
              <a:rPr lang="en-GB" altLang="sv-SE" sz="2000" dirty="0" smtClean="0">
                <a:solidFill>
                  <a:prstClr val="black"/>
                </a:solidFill>
              </a:rPr>
              <a:t>)</a:t>
            </a:r>
            <a:endParaRPr lang="en-GB" altLang="sv-SE" sz="2000" dirty="0">
              <a:solidFill>
                <a:prstClr val="black"/>
              </a:solidFill>
            </a:endParaRPr>
          </a:p>
          <a:p>
            <a:pPr>
              <a:buSzPct val="130000"/>
              <a:defRPr/>
            </a:pPr>
            <a:r>
              <a:rPr lang="en-GB" altLang="sv-SE" sz="2000" dirty="0">
                <a:solidFill>
                  <a:prstClr val="black"/>
                </a:solidFill>
              </a:rPr>
              <a:t>5-7 kg Eiweißkonzentrate</a:t>
            </a:r>
          </a:p>
          <a:p>
            <a:pPr>
              <a:buSzPct val="130000"/>
              <a:defRPr/>
            </a:pPr>
            <a:r>
              <a:rPr lang="en-GB" altLang="sv-SE" sz="2000" dirty="0">
                <a:solidFill>
                  <a:prstClr val="black"/>
                </a:solidFill>
              </a:rPr>
              <a:t>Rapsschrot ist das häufigste Proteinfutter, gefolgt von Sojaschrot. Palmkuchen und Zuckerrübenmark sind wichtige Bestandteile im Konzentrat.</a:t>
            </a:r>
          </a:p>
          <a:p>
            <a:pPr marL="0" indent="0">
              <a:buFont typeface="Arial"/>
              <a:buNone/>
              <a:defRPr/>
            </a:pPr>
            <a:endParaRPr lang="sv-SE" dirty="0">
              <a:solidFill>
                <a:prstClr val="black"/>
              </a:solidFill>
            </a:endParaRPr>
          </a:p>
        </p:txBody>
      </p:sp>
    </p:spTree>
    <p:extLst>
      <p:ext uri="{BB962C8B-B14F-4D97-AF65-F5344CB8AC3E}">
        <p14:creationId xmlns:p14="http://schemas.microsoft.com/office/powerpoint/2010/main" val="18195226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9144000" cy="1036638"/>
          </a:xfrm>
          <a:prstGeom prst="rect">
            <a:avLst/>
          </a:prstGeom>
          <a:noFill/>
          <a:ln>
            <a:noFill/>
          </a:ln>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a:defRPr/>
            </a:pPr>
            <a:r>
              <a:rPr lang="en-IE" sz="2400" kern="0" dirty="0">
                <a:solidFill>
                  <a:prstClr val="black"/>
                </a:solidFill>
              </a:rPr>
              <a:t>“15 </a:t>
            </a:r>
            <a:r>
              <a:rPr lang="en-IE" sz="2400" kern="0" dirty="0" err="1">
                <a:solidFill>
                  <a:prstClr val="black"/>
                </a:solidFill>
              </a:rPr>
              <a:t>Tonnen</a:t>
            </a:r>
            <a:r>
              <a:rPr lang="en-IE" sz="2400" kern="0" dirty="0">
                <a:solidFill>
                  <a:prstClr val="black"/>
                </a:solidFill>
              </a:rPr>
              <a:t> </a:t>
            </a:r>
            <a:r>
              <a:rPr lang="en-IE" sz="2400" kern="0" dirty="0" err="1">
                <a:solidFill>
                  <a:prstClr val="black"/>
                </a:solidFill>
              </a:rPr>
              <a:t>Graskarte</a:t>
            </a:r>
            <a:r>
              <a:rPr lang="en-IE" sz="2400" kern="0" dirty="0">
                <a:solidFill>
                  <a:prstClr val="black"/>
                </a:solidFill>
              </a:rPr>
              <a:t>”</a:t>
            </a:r>
            <a:endParaRPr lang="en-GB" sz="2400" kern="0" dirty="0">
              <a:solidFill>
                <a:prstClr val="black"/>
              </a:solidFill>
            </a:endParaRPr>
          </a:p>
        </p:txBody>
      </p:sp>
      <p:graphicFrame>
        <p:nvGraphicFramePr>
          <p:cNvPr id="6" name="Content Placeholder 5"/>
          <p:cNvGraphicFramePr>
            <a:graphicFrameLocks/>
          </p:cNvGraphicFramePr>
          <p:nvPr>
            <p:extLst>
              <p:ext uri="{D42A27DB-BD31-4B8C-83A1-F6EECF244321}">
                <p14:modId xmlns:p14="http://schemas.microsoft.com/office/powerpoint/2010/main" val="693261912"/>
              </p:ext>
            </p:extLst>
          </p:nvPr>
        </p:nvGraphicFramePr>
        <p:xfrm>
          <a:off x="0" y="1036638"/>
          <a:ext cx="9143999" cy="4931322"/>
        </p:xfrm>
        <a:graphic>
          <a:graphicData uri="http://schemas.openxmlformats.org/drawingml/2006/table">
            <a:tbl>
              <a:tblPr firstRow="1" bandRow="1">
                <a:tableStyleId>{F5AB1C69-6EDB-4FF4-983F-18BD219EF322}</a:tableStyleId>
              </a:tblPr>
              <a:tblGrid>
                <a:gridCol w="2483555">
                  <a:extLst>
                    <a:ext uri="{9D8B030D-6E8A-4147-A177-3AD203B41FA5}">
                      <a16:colId xmlns:a16="http://schemas.microsoft.com/office/drawing/2014/main" val="20000"/>
                    </a:ext>
                  </a:extLst>
                </a:gridCol>
                <a:gridCol w="1392296">
                  <a:extLst>
                    <a:ext uri="{9D8B030D-6E8A-4147-A177-3AD203B41FA5}">
                      <a16:colId xmlns:a16="http://schemas.microsoft.com/office/drawing/2014/main" val="20001"/>
                    </a:ext>
                  </a:extLst>
                </a:gridCol>
                <a:gridCol w="1467556">
                  <a:extLst>
                    <a:ext uri="{9D8B030D-6E8A-4147-A177-3AD203B41FA5}">
                      <a16:colId xmlns:a16="http://schemas.microsoft.com/office/drawing/2014/main" val="20002"/>
                    </a:ext>
                  </a:extLst>
                </a:gridCol>
                <a:gridCol w="1693333">
                  <a:extLst>
                    <a:ext uri="{9D8B030D-6E8A-4147-A177-3AD203B41FA5}">
                      <a16:colId xmlns:a16="http://schemas.microsoft.com/office/drawing/2014/main" val="20003"/>
                    </a:ext>
                  </a:extLst>
                </a:gridCol>
                <a:gridCol w="2107259">
                  <a:extLst>
                    <a:ext uri="{9D8B030D-6E8A-4147-A177-3AD203B41FA5}">
                      <a16:colId xmlns:a16="http://schemas.microsoft.com/office/drawing/2014/main" val="20004"/>
                    </a:ext>
                  </a:extLst>
                </a:gridCol>
              </a:tblGrid>
              <a:tr h="1188894">
                <a:tc>
                  <a:txBody>
                    <a:bodyPr/>
                    <a:lstStyle/>
                    <a:p>
                      <a:pPr algn="ctr"/>
                      <a:r>
                        <a:rPr lang="en-IE" sz="2000" dirty="0"/>
                        <a:t>Wachstumsperiode</a:t>
                      </a:r>
                      <a:endParaRPr lang="en-IE" sz="2000" b="1" dirty="0">
                        <a:solidFill>
                          <a:srgbClr val="3E7812"/>
                        </a:solidFill>
                      </a:endParaRPr>
                    </a:p>
                  </a:txBody>
                  <a:tcPr marL="91443" marR="91443" marT="45729" marB="45729"/>
                </a:tc>
                <a:tc>
                  <a:txBody>
                    <a:bodyPr/>
                    <a:lstStyle/>
                    <a:p>
                      <a:pPr algn="ctr"/>
                      <a:r>
                        <a:rPr lang="en-IE" sz="2000" dirty="0"/>
                        <a:t>Gras gewachsen</a:t>
                      </a:r>
                    </a:p>
                    <a:p>
                      <a:pPr algn="ctr"/>
                      <a:r>
                        <a:rPr lang="en-IE" sz="2000" dirty="0"/>
                        <a:t>(kg/ha)</a:t>
                      </a:r>
                      <a:endParaRPr lang="en-IE" sz="2000" b="1" dirty="0">
                        <a:solidFill>
                          <a:srgbClr val="3E7812"/>
                        </a:solidFill>
                      </a:endParaRPr>
                    </a:p>
                  </a:txBody>
                  <a:tcPr marL="91443" marR="91443" marT="45729" marB="45729"/>
                </a:tc>
                <a:tc>
                  <a:txBody>
                    <a:bodyPr/>
                    <a:lstStyle/>
                    <a:p>
                      <a:pPr algn="ctr"/>
                      <a:r>
                        <a:rPr lang="en-IE" sz="2000" dirty="0" err="1"/>
                        <a:t>Rotn</a:t>
                      </a:r>
                      <a:r>
                        <a:rPr lang="en-IE" sz="2000" dirty="0"/>
                        <a:t>. Länge</a:t>
                      </a:r>
                    </a:p>
                    <a:p>
                      <a:pPr algn="ctr"/>
                      <a:r>
                        <a:rPr lang="en-IE" sz="2000" dirty="0"/>
                        <a:t>(Tage)</a:t>
                      </a:r>
                      <a:endParaRPr lang="en-IE" sz="2000" b="1" dirty="0">
                        <a:solidFill>
                          <a:srgbClr val="3E7812"/>
                        </a:solidFill>
                      </a:endParaRPr>
                    </a:p>
                  </a:txBody>
                  <a:tcPr marL="91443" marR="91443" marT="45729" marB="45729"/>
                </a:tc>
                <a:tc>
                  <a:txBody>
                    <a:bodyPr/>
                    <a:lstStyle/>
                    <a:p>
                      <a:pPr algn="ctr"/>
                      <a:r>
                        <a:rPr lang="en-IE" sz="2000" dirty="0"/>
                        <a:t>Anzahl der </a:t>
                      </a:r>
                      <a:r>
                        <a:rPr lang="en-IE" sz="2000" dirty="0" err="1" smtClean="0"/>
                        <a:t>Rotationen</a:t>
                      </a:r>
                      <a:endParaRPr lang="en-IE" sz="2000" b="1" dirty="0">
                        <a:solidFill>
                          <a:srgbClr val="3E7812"/>
                        </a:solidFill>
                      </a:endParaRPr>
                    </a:p>
                  </a:txBody>
                  <a:tcPr marL="91443" marR="91443" marT="45729" marB="45729"/>
                </a:tc>
                <a:tc>
                  <a:txBody>
                    <a:bodyPr/>
                    <a:lstStyle/>
                    <a:p>
                      <a:pPr algn="ctr"/>
                      <a:r>
                        <a:rPr lang="en-IE" sz="2000" dirty="0"/>
                        <a:t>Wachstum (kg/ha) benötigt/Tag</a:t>
                      </a:r>
                      <a:endParaRPr lang="en-IE" sz="2000" b="1" dirty="0">
                        <a:solidFill>
                          <a:srgbClr val="3E7812"/>
                        </a:solidFill>
                      </a:endParaRPr>
                    </a:p>
                  </a:txBody>
                  <a:tcPr marL="91443" marR="91443" marT="45729" marB="45729"/>
                </a:tc>
                <a:extLst>
                  <a:ext uri="{0D108BD9-81ED-4DB2-BD59-A6C34878D82A}">
                    <a16:rowId xmlns:a16="http://schemas.microsoft.com/office/drawing/2014/main" val="10000"/>
                  </a:ext>
                </a:extLst>
              </a:tr>
              <a:tr h="583882">
                <a:tc>
                  <a:txBody>
                    <a:bodyPr/>
                    <a:lstStyle/>
                    <a:p>
                      <a:r>
                        <a:rPr lang="en-IE" sz="2000" baseline="30000" dirty="0"/>
                        <a:t>1.</a:t>
                      </a:r>
                      <a:r>
                        <a:rPr lang="en-IE" sz="2000" baseline="0" dirty="0"/>
                        <a:t> Februar - 6. April </a:t>
                      </a:r>
                      <a:endParaRPr lang="en-IE" sz="2000" b="1" dirty="0">
                        <a:solidFill>
                          <a:srgbClr val="3E7812"/>
                        </a:solidFill>
                      </a:endParaRPr>
                    </a:p>
                  </a:txBody>
                  <a:tcPr marL="91443" marR="91443" marT="45729" marB="45729"/>
                </a:tc>
                <a:tc>
                  <a:txBody>
                    <a:bodyPr/>
                    <a:lstStyle/>
                    <a:p>
                      <a:pPr algn="ctr"/>
                      <a:r>
                        <a:rPr lang="en-IE" sz="2000" dirty="0"/>
                        <a:t>1250</a:t>
                      </a:r>
                      <a:endParaRPr lang="en-IE" sz="2000" b="1" dirty="0">
                        <a:solidFill>
                          <a:srgbClr val="3E7812"/>
                        </a:solidFill>
                      </a:endParaRPr>
                    </a:p>
                  </a:txBody>
                  <a:tcPr marL="91443" marR="91443" marT="45729" marB="45729"/>
                </a:tc>
                <a:tc>
                  <a:txBody>
                    <a:bodyPr/>
                    <a:lstStyle/>
                    <a:p>
                      <a:pPr algn="ctr"/>
                      <a:r>
                        <a:rPr lang="en-IE" sz="2000" dirty="0"/>
                        <a:t>65</a:t>
                      </a:r>
                      <a:endParaRPr lang="en-IE" sz="2000" b="1" dirty="0">
                        <a:solidFill>
                          <a:srgbClr val="3E7812"/>
                        </a:solidFill>
                      </a:endParaRPr>
                    </a:p>
                  </a:txBody>
                  <a:tcPr marL="91443" marR="91443" marT="45729" marB="45729"/>
                </a:tc>
                <a:tc>
                  <a:txBody>
                    <a:bodyPr/>
                    <a:lstStyle/>
                    <a:p>
                      <a:pPr algn="ctr"/>
                      <a:r>
                        <a:rPr lang="en-IE" sz="2000" dirty="0"/>
                        <a:t>1</a:t>
                      </a:r>
                      <a:endParaRPr lang="en-IE" sz="2000" b="1" dirty="0">
                        <a:solidFill>
                          <a:srgbClr val="3E7812"/>
                        </a:solidFill>
                      </a:endParaRPr>
                    </a:p>
                  </a:txBody>
                  <a:tcPr marL="91443" marR="91443" marT="45729" marB="45729"/>
                </a:tc>
                <a:tc>
                  <a:txBody>
                    <a:bodyPr/>
                    <a:lstStyle/>
                    <a:p>
                      <a:pPr algn="ctr"/>
                      <a:r>
                        <a:rPr lang="en-IE" sz="2000" dirty="0"/>
                        <a:t>20</a:t>
                      </a:r>
                      <a:endParaRPr lang="en-IE" sz="2000" b="1" dirty="0">
                        <a:solidFill>
                          <a:srgbClr val="3E7812"/>
                        </a:solidFill>
                      </a:endParaRPr>
                    </a:p>
                  </a:txBody>
                  <a:tcPr marL="91443" marR="91443" marT="45729" marB="45729"/>
                </a:tc>
                <a:extLst>
                  <a:ext uri="{0D108BD9-81ED-4DB2-BD59-A6C34878D82A}">
                    <a16:rowId xmlns:a16="http://schemas.microsoft.com/office/drawing/2014/main" val="10001"/>
                  </a:ext>
                </a:extLst>
              </a:tr>
              <a:tr h="659071">
                <a:tc>
                  <a:txBody>
                    <a:bodyPr/>
                    <a:lstStyle/>
                    <a:p>
                      <a:r>
                        <a:rPr lang="en-IE" sz="2000" dirty="0"/>
                        <a:t>7. April</a:t>
                      </a:r>
                      <a:r>
                        <a:rPr lang="en-IE" sz="2000" baseline="0" dirty="0"/>
                        <a:t> - 5.</a:t>
                      </a:r>
                      <a:r>
                        <a:rPr lang="en-IE" sz="2000" dirty="0"/>
                        <a:t> Aug.</a:t>
                      </a:r>
                      <a:endParaRPr lang="en-IE" sz="2000" b="1" dirty="0">
                        <a:solidFill>
                          <a:srgbClr val="3E7812"/>
                        </a:solidFill>
                      </a:endParaRPr>
                    </a:p>
                  </a:txBody>
                  <a:tcPr marL="91443" marR="91443" marT="45729" marB="45729"/>
                </a:tc>
                <a:tc>
                  <a:txBody>
                    <a:bodyPr/>
                    <a:lstStyle/>
                    <a:p>
                      <a:pPr algn="ctr"/>
                      <a:r>
                        <a:rPr lang="en-IE" sz="2000" dirty="0"/>
                        <a:t>1,500</a:t>
                      </a:r>
                      <a:endParaRPr lang="en-IE" sz="2000" b="1" dirty="0">
                        <a:solidFill>
                          <a:srgbClr val="3E7812"/>
                        </a:solidFill>
                      </a:endParaRPr>
                    </a:p>
                  </a:txBody>
                  <a:tcPr marL="91443" marR="91443" marT="45729" marB="45729"/>
                </a:tc>
                <a:tc>
                  <a:txBody>
                    <a:bodyPr/>
                    <a:lstStyle/>
                    <a:p>
                      <a:pPr algn="ctr"/>
                      <a:r>
                        <a:rPr lang="en-IE" sz="2000" dirty="0"/>
                        <a:t>20</a:t>
                      </a:r>
                      <a:endParaRPr lang="en-IE" sz="2000" b="1" dirty="0">
                        <a:solidFill>
                          <a:srgbClr val="3E7812"/>
                        </a:solidFill>
                      </a:endParaRPr>
                    </a:p>
                  </a:txBody>
                  <a:tcPr marL="91443" marR="91443" marT="45729" marB="45729"/>
                </a:tc>
                <a:tc>
                  <a:txBody>
                    <a:bodyPr/>
                    <a:lstStyle/>
                    <a:p>
                      <a:pPr algn="ctr"/>
                      <a:r>
                        <a:rPr lang="en-IE" sz="2000" dirty="0"/>
                        <a:t>6</a:t>
                      </a:r>
                      <a:endParaRPr lang="en-IE" sz="2000" b="1" dirty="0">
                        <a:solidFill>
                          <a:srgbClr val="3E7812"/>
                        </a:solidFill>
                      </a:endParaRPr>
                    </a:p>
                  </a:txBody>
                  <a:tcPr marL="91443" marR="91443" marT="45729" marB="45729"/>
                </a:tc>
                <a:tc>
                  <a:txBody>
                    <a:bodyPr/>
                    <a:lstStyle/>
                    <a:p>
                      <a:pPr algn="ctr"/>
                      <a:r>
                        <a:rPr lang="en-IE" sz="2000" dirty="0"/>
                        <a:t>75</a:t>
                      </a:r>
                      <a:endParaRPr lang="en-IE" sz="2000" b="1" dirty="0">
                        <a:solidFill>
                          <a:srgbClr val="3E7812"/>
                        </a:solidFill>
                      </a:endParaRPr>
                    </a:p>
                  </a:txBody>
                  <a:tcPr marL="91443" marR="91443" marT="45729" marB="45729"/>
                </a:tc>
                <a:extLst>
                  <a:ext uri="{0D108BD9-81ED-4DB2-BD59-A6C34878D82A}">
                    <a16:rowId xmlns:a16="http://schemas.microsoft.com/office/drawing/2014/main" val="10002"/>
                  </a:ext>
                </a:extLst>
              </a:tr>
              <a:tr h="659071">
                <a:tc>
                  <a:txBody>
                    <a:bodyPr/>
                    <a:lstStyle/>
                    <a:p>
                      <a:r>
                        <a:rPr lang="en-IE" sz="2000" dirty="0"/>
                        <a:t>6. August</a:t>
                      </a:r>
                      <a:r>
                        <a:rPr lang="en-IE" sz="2000" baseline="0" dirty="0"/>
                        <a:t> bis</a:t>
                      </a:r>
                      <a:r>
                        <a:rPr lang="en-IE" sz="2000" baseline="30000" dirty="0"/>
                        <a:t> 1.</a:t>
                      </a:r>
                      <a:r>
                        <a:rPr lang="en-IE" sz="2000" baseline="0" dirty="0"/>
                        <a:t> September </a:t>
                      </a:r>
                      <a:endParaRPr lang="en-IE" sz="2000" b="1" dirty="0">
                        <a:solidFill>
                          <a:srgbClr val="3E7812"/>
                        </a:solidFill>
                      </a:endParaRPr>
                    </a:p>
                  </a:txBody>
                  <a:tcPr marL="91443" marR="91443" marT="45729" marB="45729"/>
                </a:tc>
                <a:tc>
                  <a:txBody>
                    <a:bodyPr/>
                    <a:lstStyle/>
                    <a:p>
                      <a:pPr algn="ctr"/>
                      <a:r>
                        <a:rPr lang="en-IE" sz="2000" dirty="0"/>
                        <a:t>1,625</a:t>
                      </a:r>
                      <a:endParaRPr lang="en-IE" sz="2000" b="1" dirty="0">
                        <a:solidFill>
                          <a:srgbClr val="3E7812"/>
                        </a:solidFill>
                      </a:endParaRPr>
                    </a:p>
                  </a:txBody>
                  <a:tcPr marL="91443" marR="91443" marT="45729" marB="45729"/>
                </a:tc>
                <a:tc>
                  <a:txBody>
                    <a:bodyPr/>
                    <a:lstStyle/>
                    <a:p>
                      <a:pPr algn="ctr"/>
                      <a:r>
                        <a:rPr lang="en-IE" sz="2000" dirty="0"/>
                        <a:t>25</a:t>
                      </a:r>
                      <a:endParaRPr lang="en-IE" sz="2000" b="1" dirty="0">
                        <a:solidFill>
                          <a:srgbClr val="3E7812"/>
                        </a:solidFill>
                      </a:endParaRPr>
                    </a:p>
                  </a:txBody>
                  <a:tcPr marL="91443" marR="91443" marT="45729" marB="45729"/>
                </a:tc>
                <a:tc>
                  <a:txBody>
                    <a:bodyPr/>
                    <a:lstStyle/>
                    <a:p>
                      <a:pPr algn="ctr"/>
                      <a:r>
                        <a:rPr lang="en-IE" sz="2000" dirty="0"/>
                        <a:t>1</a:t>
                      </a:r>
                      <a:endParaRPr lang="en-IE" sz="2000" b="1" dirty="0">
                        <a:solidFill>
                          <a:srgbClr val="3E7812"/>
                        </a:solidFill>
                      </a:endParaRPr>
                    </a:p>
                  </a:txBody>
                  <a:tcPr marL="91443" marR="91443" marT="45729" marB="45729"/>
                </a:tc>
                <a:tc>
                  <a:txBody>
                    <a:bodyPr/>
                    <a:lstStyle/>
                    <a:p>
                      <a:pPr algn="ctr"/>
                      <a:r>
                        <a:rPr lang="en-IE" sz="2000" dirty="0"/>
                        <a:t>65</a:t>
                      </a:r>
                      <a:endParaRPr lang="en-IE" sz="2000" b="1" dirty="0">
                        <a:solidFill>
                          <a:srgbClr val="3E7812"/>
                        </a:solidFill>
                      </a:endParaRPr>
                    </a:p>
                  </a:txBody>
                  <a:tcPr marL="91443" marR="91443" marT="45729" marB="45729"/>
                </a:tc>
                <a:extLst>
                  <a:ext uri="{0D108BD9-81ED-4DB2-BD59-A6C34878D82A}">
                    <a16:rowId xmlns:a16="http://schemas.microsoft.com/office/drawing/2014/main" val="10003"/>
                  </a:ext>
                </a:extLst>
              </a:tr>
              <a:tr h="659071">
                <a:tc>
                  <a:txBody>
                    <a:bodyPr/>
                    <a:lstStyle/>
                    <a:p>
                      <a:r>
                        <a:rPr lang="en-IE" sz="2000" baseline="30000" dirty="0"/>
                        <a:t>1.</a:t>
                      </a:r>
                      <a:r>
                        <a:rPr lang="en-IE" sz="2000" dirty="0"/>
                        <a:t> September</a:t>
                      </a:r>
                      <a:r>
                        <a:rPr lang="en-IE" sz="2000" baseline="0" dirty="0"/>
                        <a:t> -</a:t>
                      </a:r>
                      <a:r>
                        <a:rPr lang="en-IE" sz="2000" baseline="30000" dirty="0"/>
                        <a:t> 1.</a:t>
                      </a:r>
                      <a:r>
                        <a:rPr lang="en-IE" sz="2000" baseline="0" dirty="0"/>
                        <a:t> Oktober </a:t>
                      </a:r>
                      <a:endParaRPr lang="en-IE" sz="2000" b="1" dirty="0">
                        <a:solidFill>
                          <a:srgbClr val="3E7812"/>
                        </a:solidFill>
                      </a:endParaRPr>
                    </a:p>
                  </a:txBody>
                  <a:tcPr marL="91443" marR="91443" marT="45729" marB="45729"/>
                </a:tc>
                <a:tc>
                  <a:txBody>
                    <a:bodyPr/>
                    <a:lstStyle/>
                    <a:p>
                      <a:pPr algn="ctr"/>
                      <a:r>
                        <a:rPr lang="en-IE" sz="2000" dirty="0"/>
                        <a:t>1,650</a:t>
                      </a:r>
                      <a:endParaRPr lang="en-IE" sz="2000" b="1" dirty="0">
                        <a:solidFill>
                          <a:srgbClr val="3E7812"/>
                        </a:solidFill>
                      </a:endParaRPr>
                    </a:p>
                  </a:txBody>
                  <a:tcPr marL="91443" marR="91443" marT="45729" marB="45729"/>
                </a:tc>
                <a:tc>
                  <a:txBody>
                    <a:bodyPr/>
                    <a:lstStyle/>
                    <a:p>
                      <a:pPr algn="ctr"/>
                      <a:r>
                        <a:rPr lang="en-IE" sz="2000" dirty="0"/>
                        <a:t>30</a:t>
                      </a:r>
                      <a:endParaRPr lang="en-IE" sz="2000" b="1" dirty="0">
                        <a:solidFill>
                          <a:srgbClr val="3E7812"/>
                        </a:solidFill>
                      </a:endParaRPr>
                    </a:p>
                  </a:txBody>
                  <a:tcPr marL="91443" marR="91443" marT="45729" marB="45729"/>
                </a:tc>
                <a:tc>
                  <a:txBody>
                    <a:bodyPr/>
                    <a:lstStyle/>
                    <a:p>
                      <a:pPr algn="ctr"/>
                      <a:r>
                        <a:rPr lang="en-IE" sz="2000" dirty="0"/>
                        <a:t>1</a:t>
                      </a:r>
                      <a:endParaRPr lang="en-IE" sz="2000" b="1" dirty="0">
                        <a:solidFill>
                          <a:srgbClr val="3E7812"/>
                        </a:solidFill>
                      </a:endParaRPr>
                    </a:p>
                  </a:txBody>
                  <a:tcPr marL="91443" marR="91443" marT="45729" marB="45729"/>
                </a:tc>
                <a:tc>
                  <a:txBody>
                    <a:bodyPr/>
                    <a:lstStyle/>
                    <a:p>
                      <a:pPr algn="ctr"/>
                      <a:r>
                        <a:rPr lang="en-IE" sz="2000" dirty="0"/>
                        <a:t>55</a:t>
                      </a:r>
                      <a:endParaRPr lang="en-IE" sz="2000" b="1" dirty="0">
                        <a:solidFill>
                          <a:srgbClr val="3E7812"/>
                        </a:solidFill>
                      </a:endParaRPr>
                    </a:p>
                  </a:txBody>
                  <a:tcPr marL="91443" marR="91443" marT="45729" marB="45729"/>
                </a:tc>
                <a:extLst>
                  <a:ext uri="{0D108BD9-81ED-4DB2-BD59-A6C34878D82A}">
                    <a16:rowId xmlns:a16="http://schemas.microsoft.com/office/drawing/2014/main" val="10004"/>
                  </a:ext>
                </a:extLst>
              </a:tr>
              <a:tr h="659071">
                <a:tc>
                  <a:txBody>
                    <a:bodyPr/>
                    <a:lstStyle/>
                    <a:p>
                      <a:r>
                        <a:rPr lang="en-IE" sz="2000" baseline="30000" dirty="0"/>
                        <a:t>1.</a:t>
                      </a:r>
                      <a:r>
                        <a:rPr lang="en-IE" sz="2000" dirty="0"/>
                        <a:t> Oktober</a:t>
                      </a:r>
                      <a:r>
                        <a:rPr lang="en-IE" sz="2000" baseline="0" dirty="0"/>
                        <a:t> - 15.</a:t>
                      </a:r>
                      <a:r>
                        <a:rPr lang="en-IE" sz="2000" dirty="0"/>
                        <a:t> November</a:t>
                      </a:r>
                      <a:endParaRPr lang="en-IE" sz="2000" b="1" dirty="0">
                        <a:solidFill>
                          <a:srgbClr val="3E7812"/>
                        </a:solidFill>
                      </a:endParaRPr>
                    </a:p>
                  </a:txBody>
                  <a:tcPr marL="91443" marR="91443" marT="45729" marB="45729"/>
                </a:tc>
                <a:tc>
                  <a:txBody>
                    <a:bodyPr/>
                    <a:lstStyle/>
                    <a:p>
                      <a:pPr algn="ctr"/>
                      <a:r>
                        <a:rPr lang="en-IE" sz="2000" dirty="0"/>
                        <a:t>1,450</a:t>
                      </a:r>
                      <a:endParaRPr lang="en-IE" sz="2000" b="1" dirty="0">
                        <a:solidFill>
                          <a:srgbClr val="3E7812"/>
                        </a:solidFill>
                      </a:endParaRPr>
                    </a:p>
                  </a:txBody>
                  <a:tcPr marL="91443" marR="91443" marT="45729" marB="45729"/>
                </a:tc>
                <a:tc>
                  <a:txBody>
                    <a:bodyPr/>
                    <a:lstStyle/>
                    <a:p>
                      <a:pPr algn="ctr"/>
                      <a:r>
                        <a:rPr lang="en-IE" sz="2000" dirty="0"/>
                        <a:t>45</a:t>
                      </a:r>
                      <a:endParaRPr lang="en-IE" sz="2000" b="1" dirty="0">
                        <a:solidFill>
                          <a:srgbClr val="3E7812"/>
                        </a:solidFill>
                      </a:endParaRPr>
                    </a:p>
                  </a:txBody>
                  <a:tcPr marL="91443" marR="91443" marT="45729" marB="45729"/>
                </a:tc>
                <a:tc>
                  <a:txBody>
                    <a:bodyPr/>
                    <a:lstStyle/>
                    <a:p>
                      <a:pPr algn="ctr"/>
                      <a:r>
                        <a:rPr lang="en-IE" sz="2000" dirty="0"/>
                        <a:t>1</a:t>
                      </a:r>
                      <a:endParaRPr lang="en-IE" sz="2000" b="1" dirty="0">
                        <a:solidFill>
                          <a:srgbClr val="3E7812"/>
                        </a:solidFill>
                      </a:endParaRPr>
                    </a:p>
                  </a:txBody>
                  <a:tcPr marL="91443" marR="91443" marT="45729" marB="45729"/>
                </a:tc>
                <a:tc>
                  <a:txBody>
                    <a:bodyPr/>
                    <a:lstStyle/>
                    <a:p>
                      <a:pPr algn="ctr"/>
                      <a:r>
                        <a:rPr lang="en-IE" sz="2000" dirty="0"/>
                        <a:t>30</a:t>
                      </a:r>
                      <a:endParaRPr lang="en-IE" sz="2000" b="1" dirty="0">
                        <a:solidFill>
                          <a:srgbClr val="3E7812"/>
                        </a:solidFill>
                      </a:endParaRPr>
                    </a:p>
                  </a:txBody>
                  <a:tcPr marL="91443" marR="91443" marT="45729" marB="45729"/>
                </a:tc>
                <a:extLst>
                  <a:ext uri="{0D108BD9-81ED-4DB2-BD59-A6C34878D82A}">
                    <a16:rowId xmlns:a16="http://schemas.microsoft.com/office/drawing/2014/main" val="10005"/>
                  </a:ext>
                </a:extLst>
              </a:tr>
              <a:tr h="396301">
                <a:tc>
                  <a:txBody>
                    <a:bodyPr/>
                    <a:lstStyle/>
                    <a:p>
                      <a:r>
                        <a:rPr lang="en-IE" sz="2000" dirty="0"/>
                        <a:t>Gesamt</a:t>
                      </a:r>
                      <a:endParaRPr lang="en-IE" sz="2000" b="1" dirty="0">
                        <a:solidFill>
                          <a:srgbClr val="3E7812"/>
                        </a:solidFill>
                      </a:endParaRPr>
                    </a:p>
                  </a:txBody>
                  <a:tcPr marL="91443" marR="91443" marT="45729" marB="45729"/>
                </a:tc>
                <a:tc>
                  <a:txBody>
                    <a:bodyPr/>
                    <a:lstStyle/>
                    <a:p>
                      <a:pPr algn="ctr"/>
                      <a:r>
                        <a:rPr lang="en-IE" sz="2000" dirty="0"/>
                        <a:t>15,000</a:t>
                      </a:r>
                      <a:endParaRPr lang="en-IE" sz="2000" b="1" dirty="0">
                        <a:solidFill>
                          <a:srgbClr val="3E7812"/>
                        </a:solidFill>
                      </a:endParaRPr>
                    </a:p>
                  </a:txBody>
                  <a:tcPr marL="91443" marR="91443" marT="45729" marB="45729"/>
                </a:tc>
                <a:tc>
                  <a:txBody>
                    <a:bodyPr/>
                    <a:lstStyle/>
                    <a:p>
                      <a:pPr algn="ctr"/>
                      <a:r>
                        <a:rPr lang="en-IE" sz="2000" dirty="0"/>
                        <a:t>287</a:t>
                      </a:r>
                      <a:endParaRPr lang="en-IE" sz="2000" b="1" dirty="0">
                        <a:solidFill>
                          <a:srgbClr val="3E7812"/>
                        </a:solidFill>
                      </a:endParaRPr>
                    </a:p>
                  </a:txBody>
                  <a:tcPr marL="91443" marR="91443" marT="45729" marB="45729"/>
                </a:tc>
                <a:tc>
                  <a:txBody>
                    <a:bodyPr/>
                    <a:lstStyle/>
                    <a:p>
                      <a:pPr algn="ctr"/>
                      <a:r>
                        <a:rPr lang="en-IE" sz="2000" dirty="0"/>
                        <a:t>10</a:t>
                      </a:r>
                      <a:endParaRPr lang="en-IE" sz="2000" b="1" dirty="0">
                        <a:solidFill>
                          <a:srgbClr val="3E7812"/>
                        </a:solidFill>
                      </a:endParaRPr>
                    </a:p>
                  </a:txBody>
                  <a:tcPr marL="91443" marR="91443" marT="45729" marB="45729"/>
                </a:tc>
                <a:tc>
                  <a:txBody>
                    <a:bodyPr/>
                    <a:lstStyle/>
                    <a:p>
                      <a:pPr algn="ctr"/>
                      <a:endParaRPr lang="en-IE" sz="2000" b="1" dirty="0">
                        <a:solidFill>
                          <a:srgbClr val="3E7812"/>
                        </a:solidFill>
                      </a:endParaRPr>
                    </a:p>
                  </a:txBody>
                  <a:tcPr marL="91443" marR="91443" marT="45729" marB="45729"/>
                </a:tc>
                <a:extLst>
                  <a:ext uri="{0D108BD9-81ED-4DB2-BD59-A6C34878D82A}">
                    <a16:rowId xmlns:a16="http://schemas.microsoft.com/office/drawing/2014/main" val="10006"/>
                  </a:ext>
                </a:extLst>
              </a:tr>
            </a:tbl>
          </a:graphicData>
        </a:graphic>
      </p:graphicFrame>
      <p:sp>
        <p:nvSpPr>
          <p:cNvPr id="2" name="TextBox 1"/>
          <p:cNvSpPr txBox="1"/>
          <p:nvPr/>
        </p:nvSpPr>
        <p:spPr>
          <a:xfrm>
            <a:off x="0" y="2780928"/>
            <a:ext cx="9144000" cy="369332"/>
          </a:xfrm>
          <a:prstGeom prst="rect">
            <a:avLst/>
          </a:prstGeom>
          <a:noFill/>
          <a:ln w="38100">
            <a:solidFill>
              <a:srgbClr val="FF0000"/>
            </a:solidFill>
          </a:ln>
        </p:spPr>
        <p:txBody>
          <a:bodyPr wrap="square" rtlCol="0">
            <a:spAutoFit/>
          </a:bodyPr>
          <a:lstStyle/>
          <a:p>
            <a:pPr>
              <a:defRPr/>
            </a:pPr>
            <a:endParaRPr lang="en-IE" dirty="0">
              <a:solidFill>
                <a:srgbClr val="000000"/>
              </a:solidFill>
            </a:endParaRPr>
          </a:p>
        </p:txBody>
      </p:sp>
    </p:spTree>
    <p:extLst>
      <p:ext uri="{BB962C8B-B14F-4D97-AF65-F5344CB8AC3E}">
        <p14:creationId xmlns:p14="http://schemas.microsoft.com/office/powerpoint/2010/main" val="5592460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196752"/>
            <a:ext cx="8496300" cy="4536504"/>
          </a:xfrm>
          <a:ln/>
        </p:spPr>
        <p:style>
          <a:lnRef idx="2">
            <a:schemeClr val="accent3"/>
          </a:lnRef>
          <a:fillRef idx="1">
            <a:schemeClr val="lt1"/>
          </a:fillRef>
          <a:effectRef idx="0">
            <a:schemeClr val="accent3"/>
          </a:effectRef>
          <a:fontRef idx="minor">
            <a:schemeClr val="dk1"/>
          </a:fontRef>
        </p:style>
        <p:txBody>
          <a:bodyPr/>
          <a:lstStyle/>
          <a:p>
            <a:pPr>
              <a:lnSpc>
                <a:spcPct val="150000"/>
              </a:lnSpc>
              <a:spcAft>
                <a:spcPts val="1000"/>
              </a:spcAft>
              <a:buFont typeface="Symbol"/>
              <a:buChar char=""/>
              <a:defRPr/>
            </a:pPr>
            <a:r>
              <a:rPr lang="en-IE" sz="2000" b="1" kern="1200" dirty="0">
                <a:solidFill>
                  <a:prstClr val="black"/>
                </a:solidFill>
                <a:latin typeface="+mj-lt"/>
              </a:rPr>
              <a:t>Die TM-</a:t>
            </a:r>
            <a:r>
              <a:rPr lang="en-IE" sz="2000" b="1" kern="1200" dirty="0" err="1">
                <a:solidFill>
                  <a:prstClr val="black"/>
                </a:solidFill>
                <a:latin typeface="+mj-lt"/>
              </a:rPr>
              <a:t>Produktion</a:t>
            </a:r>
            <a:r>
              <a:rPr lang="en-IE" sz="2000" b="1" kern="1200" dirty="0">
                <a:solidFill>
                  <a:prstClr val="black"/>
                </a:solidFill>
                <a:latin typeface="+mj-lt"/>
              </a:rPr>
              <a:t> </a:t>
            </a:r>
            <a:r>
              <a:rPr lang="en-IE" sz="2000" kern="1200" dirty="0">
                <a:solidFill>
                  <a:prstClr val="black"/>
                </a:solidFill>
                <a:latin typeface="+mj-lt"/>
              </a:rPr>
              <a:t>kann auf allen Grünlandbetrieben</a:t>
            </a:r>
            <a:r>
              <a:rPr lang="en-IE" sz="2000" b="1" kern="1200" dirty="0">
                <a:solidFill>
                  <a:prstClr val="black"/>
                </a:solidFill>
                <a:latin typeface="+mj-lt"/>
              </a:rPr>
              <a:t> gesteigert werden.</a:t>
            </a:r>
          </a:p>
          <a:p>
            <a:pPr>
              <a:lnSpc>
                <a:spcPct val="150000"/>
              </a:lnSpc>
              <a:spcAft>
                <a:spcPts val="1000"/>
              </a:spcAft>
              <a:buFont typeface="Symbol"/>
              <a:buChar char=""/>
              <a:defRPr/>
            </a:pPr>
            <a:r>
              <a:rPr lang="en-IE" sz="2000" kern="1200" dirty="0">
                <a:solidFill>
                  <a:prstClr val="black"/>
                </a:solidFill>
                <a:latin typeface="+mj-lt"/>
              </a:rPr>
              <a:t>Schwankungen </a:t>
            </a:r>
            <a:r>
              <a:rPr lang="en-IE" sz="2000" b="1" kern="1200" dirty="0">
                <a:solidFill>
                  <a:prstClr val="black"/>
                </a:solidFill>
                <a:latin typeface="+mj-lt"/>
              </a:rPr>
              <a:t>zwischen</a:t>
            </a:r>
            <a:r>
              <a:rPr lang="en-IE" sz="2000" kern="1200" dirty="0">
                <a:solidFill>
                  <a:prstClr val="black"/>
                </a:solidFill>
                <a:latin typeface="+mj-lt"/>
              </a:rPr>
              <a:t> und </a:t>
            </a:r>
            <a:r>
              <a:rPr lang="en-IE" sz="2000" b="1" kern="1200" dirty="0">
                <a:solidFill>
                  <a:prstClr val="black"/>
                </a:solidFill>
                <a:latin typeface="+mj-lt"/>
              </a:rPr>
              <a:t>innerhalb </a:t>
            </a:r>
            <a:r>
              <a:rPr lang="en-IE" sz="2000" kern="1200" dirty="0">
                <a:solidFill>
                  <a:prstClr val="black"/>
                </a:solidFill>
                <a:latin typeface="+mj-lt"/>
              </a:rPr>
              <a:t>der Betriebe</a:t>
            </a:r>
          </a:p>
          <a:p>
            <a:pPr>
              <a:lnSpc>
                <a:spcPct val="150000"/>
              </a:lnSpc>
              <a:spcAft>
                <a:spcPts val="1000"/>
              </a:spcAft>
              <a:buFont typeface="Symbol"/>
              <a:buChar char=""/>
              <a:defRPr/>
            </a:pPr>
            <a:r>
              <a:rPr lang="en-IE" sz="2000" b="1" kern="1200" dirty="0">
                <a:solidFill>
                  <a:prstClr val="black"/>
                </a:solidFill>
                <a:latin typeface="+mj-lt"/>
              </a:rPr>
              <a:t>Der regionale Einfluss </a:t>
            </a:r>
            <a:r>
              <a:rPr lang="en-IE" sz="2000" kern="1200" dirty="0">
                <a:solidFill>
                  <a:prstClr val="black"/>
                </a:solidFill>
                <a:latin typeface="+mj-lt"/>
              </a:rPr>
              <a:t>auf die </a:t>
            </a:r>
            <a:r>
              <a:rPr lang="en-IE" sz="2000" dirty="0">
                <a:solidFill>
                  <a:prstClr val="black"/>
                </a:solidFill>
                <a:latin typeface="+mj-lt"/>
              </a:rPr>
              <a:t>T</a:t>
            </a:r>
            <a:r>
              <a:rPr lang="en-IE" sz="2000" kern="1200" dirty="0">
                <a:solidFill>
                  <a:prstClr val="black"/>
                </a:solidFill>
                <a:latin typeface="+mj-lt"/>
              </a:rPr>
              <a:t>M-</a:t>
            </a:r>
            <a:r>
              <a:rPr lang="en-IE" sz="2000" kern="1200" dirty="0" err="1">
                <a:solidFill>
                  <a:prstClr val="black"/>
                </a:solidFill>
                <a:latin typeface="+mj-lt"/>
              </a:rPr>
              <a:t>Produktion</a:t>
            </a:r>
            <a:r>
              <a:rPr lang="en-IE" sz="2000" kern="1200" dirty="0">
                <a:solidFill>
                  <a:prstClr val="black"/>
                </a:solidFill>
                <a:latin typeface="+mj-lt"/>
              </a:rPr>
              <a:t> ist </a:t>
            </a:r>
            <a:r>
              <a:rPr lang="en-IE" sz="2000" b="1" kern="1200" dirty="0">
                <a:solidFill>
                  <a:prstClr val="black"/>
                </a:solidFill>
                <a:latin typeface="+mj-lt"/>
              </a:rPr>
              <a:t>minimal. </a:t>
            </a:r>
          </a:p>
          <a:p>
            <a:pPr>
              <a:lnSpc>
                <a:spcPct val="150000"/>
              </a:lnSpc>
              <a:spcAft>
                <a:spcPts val="1000"/>
              </a:spcAft>
              <a:buFont typeface="Symbol"/>
              <a:buChar char=""/>
              <a:defRPr/>
            </a:pPr>
            <a:r>
              <a:rPr lang="en-IE" sz="2000" b="1" kern="1200" dirty="0">
                <a:solidFill>
                  <a:prstClr val="black"/>
                </a:solidFill>
                <a:latin typeface="+mj-lt"/>
              </a:rPr>
              <a:t>Management</a:t>
            </a:r>
            <a:r>
              <a:rPr lang="en-IE" sz="2000" kern="1200" dirty="0">
                <a:solidFill>
                  <a:prstClr val="black"/>
                </a:solidFill>
                <a:latin typeface="+mj-lt"/>
              </a:rPr>
              <a:t> ist der Schlüssel zur Steigerung der TM-</a:t>
            </a:r>
            <a:r>
              <a:rPr lang="en-IE" sz="2000" kern="1200" dirty="0" err="1">
                <a:solidFill>
                  <a:prstClr val="black"/>
                </a:solidFill>
                <a:latin typeface="+mj-lt"/>
              </a:rPr>
              <a:t>Produktion</a:t>
            </a:r>
            <a:r>
              <a:rPr lang="en-IE" sz="2000" kern="1200" dirty="0">
                <a:solidFill>
                  <a:prstClr val="black"/>
                </a:solidFill>
                <a:latin typeface="+mj-lt"/>
              </a:rPr>
              <a:t> </a:t>
            </a:r>
          </a:p>
          <a:p>
            <a:pPr>
              <a:lnSpc>
                <a:spcPct val="150000"/>
              </a:lnSpc>
              <a:spcAft>
                <a:spcPts val="1000"/>
              </a:spcAft>
              <a:buFont typeface="Symbol"/>
              <a:buChar char=""/>
              <a:defRPr/>
            </a:pPr>
            <a:r>
              <a:rPr lang="en-IE" sz="2000" kern="1200" dirty="0">
                <a:solidFill>
                  <a:prstClr val="black"/>
                </a:solidFill>
                <a:latin typeface="+mj-lt"/>
              </a:rPr>
              <a:t>Große </a:t>
            </a:r>
            <a:r>
              <a:rPr lang="en-IE" sz="2000" b="1" kern="1200" dirty="0">
                <a:solidFill>
                  <a:prstClr val="black"/>
                </a:solidFill>
                <a:latin typeface="+mj-lt"/>
              </a:rPr>
              <a:t>Unterschiede</a:t>
            </a:r>
            <a:r>
              <a:rPr lang="en-IE" sz="2000" kern="1200" dirty="0">
                <a:solidFill>
                  <a:prstClr val="black"/>
                </a:solidFill>
                <a:latin typeface="+mj-lt"/>
              </a:rPr>
              <a:t> in der </a:t>
            </a:r>
            <a:r>
              <a:rPr lang="en-IE" sz="2000" kern="1200" dirty="0" err="1">
                <a:solidFill>
                  <a:prstClr val="black"/>
                </a:solidFill>
                <a:latin typeface="+mj-lt"/>
              </a:rPr>
              <a:t>Frühjahrs</a:t>
            </a:r>
            <a:r>
              <a:rPr lang="en-IE" sz="2000" kern="1200" dirty="0">
                <a:solidFill>
                  <a:prstClr val="black"/>
                </a:solidFill>
                <a:latin typeface="+mj-lt"/>
              </a:rPr>
              <a:t>-TM-</a:t>
            </a:r>
            <a:r>
              <a:rPr lang="en-IE" sz="2000" kern="1200" dirty="0" err="1">
                <a:solidFill>
                  <a:prstClr val="black"/>
                </a:solidFill>
                <a:latin typeface="+mj-lt"/>
              </a:rPr>
              <a:t>Produktion</a:t>
            </a:r>
            <a:r>
              <a:rPr lang="en-IE" sz="2000" kern="1200" dirty="0">
                <a:solidFill>
                  <a:prstClr val="black"/>
                </a:solidFill>
                <a:latin typeface="+mj-lt"/>
              </a:rPr>
              <a:t> in den landwirtschaftlichen </a:t>
            </a:r>
            <a:r>
              <a:rPr lang="en-IE" sz="2000" kern="1200" dirty="0" err="1">
                <a:solidFill>
                  <a:prstClr val="black"/>
                </a:solidFill>
                <a:latin typeface="+mj-lt"/>
              </a:rPr>
              <a:t>Betrieben</a:t>
            </a:r>
            <a:r>
              <a:rPr lang="en-IE" sz="2000" kern="1200" dirty="0">
                <a:solidFill>
                  <a:prstClr val="black"/>
                </a:solidFill>
                <a:latin typeface="+mj-lt"/>
              </a:rPr>
              <a:t> </a:t>
            </a:r>
            <a:endParaRPr lang="en-IE" sz="2000" kern="1200" dirty="0" smtClean="0">
              <a:solidFill>
                <a:prstClr val="black"/>
              </a:solidFill>
              <a:latin typeface="+mj-lt"/>
            </a:endParaRPr>
          </a:p>
          <a:p>
            <a:pPr>
              <a:lnSpc>
                <a:spcPct val="150000"/>
              </a:lnSpc>
              <a:spcAft>
                <a:spcPts val="1000"/>
              </a:spcAft>
              <a:buFont typeface="Symbol"/>
              <a:buChar char=""/>
              <a:defRPr/>
            </a:pPr>
            <a:r>
              <a:rPr lang="en-IE" sz="2000" b="1" kern="1200" dirty="0" smtClean="0">
                <a:solidFill>
                  <a:prstClr val="black"/>
                </a:solidFill>
                <a:latin typeface="+mj-lt"/>
              </a:rPr>
              <a:t>Die </a:t>
            </a:r>
            <a:r>
              <a:rPr lang="en-IE" sz="2000" b="1" kern="1200" dirty="0">
                <a:solidFill>
                  <a:prstClr val="black"/>
                </a:solidFill>
                <a:latin typeface="+mj-lt"/>
              </a:rPr>
              <a:t>durchschnittliche Betriebsabdeckung </a:t>
            </a:r>
            <a:r>
              <a:rPr lang="en-IE" sz="2000" kern="1200" dirty="0">
                <a:solidFill>
                  <a:prstClr val="black"/>
                </a:solidFill>
                <a:latin typeface="+mj-lt"/>
              </a:rPr>
              <a:t>bei Abschluss sowie zu </a:t>
            </a:r>
            <a:r>
              <a:rPr lang="en-IE" sz="2000" b="1" kern="1200" dirty="0">
                <a:solidFill>
                  <a:prstClr val="black"/>
                </a:solidFill>
                <a:latin typeface="+mj-lt"/>
              </a:rPr>
              <a:t>Beginn und am Ende der </a:t>
            </a:r>
            <a:r>
              <a:rPr lang="en-IE" sz="2000" b="1" kern="1200" dirty="0" err="1">
                <a:solidFill>
                  <a:prstClr val="black"/>
                </a:solidFill>
                <a:latin typeface="+mj-lt"/>
              </a:rPr>
              <a:t>ersten</a:t>
            </a:r>
            <a:r>
              <a:rPr lang="en-IE" sz="2000" b="1" kern="1200" dirty="0">
                <a:solidFill>
                  <a:prstClr val="black"/>
                </a:solidFill>
                <a:latin typeface="+mj-lt"/>
              </a:rPr>
              <a:t> </a:t>
            </a:r>
            <a:r>
              <a:rPr lang="en-IE" sz="2000" b="1" kern="1200" dirty="0" smtClean="0">
                <a:solidFill>
                  <a:prstClr val="black"/>
                </a:solidFill>
                <a:latin typeface="+mj-lt"/>
              </a:rPr>
              <a:t>Rotation,</a:t>
            </a:r>
            <a:r>
              <a:rPr lang="en-IE" sz="2000" kern="1200" dirty="0" smtClean="0">
                <a:solidFill>
                  <a:prstClr val="black"/>
                </a:solidFill>
                <a:latin typeface="+mj-lt"/>
              </a:rPr>
              <a:t> </a:t>
            </a:r>
            <a:r>
              <a:rPr lang="en-IE" sz="2000" kern="1200" dirty="0">
                <a:solidFill>
                  <a:prstClr val="black"/>
                </a:solidFill>
                <a:latin typeface="+mj-lt"/>
              </a:rPr>
              <a:t>sind kritische Ziele für alle Grünlandbetriebe. </a:t>
            </a:r>
          </a:p>
          <a:p>
            <a:pPr>
              <a:lnSpc>
                <a:spcPct val="150000"/>
              </a:lnSpc>
              <a:spcAft>
                <a:spcPts val="1000"/>
              </a:spcAft>
              <a:buFont typeface="Symbol"/>
              <a:buChar char=""/>
              <a:defRPr/>
            </a:pPr>
            <a:endParaRPr lang="en-IE" sz="3600" kern="1200" dirty="0">
              <a:solidFill>
                <a:prstClr val="black"/>
              </a:solidFill>
              <a:latin typeface="+mj-lt"/>
            </a:endParaRPr>
          </a:p>
        </p:txBody>
      </p:sp>
      <p:sp>
        <p:nvSpPr>
          <p:cNvPr id="84996" name="Rectangle 5"/>
          <p:cNvSpPr>
            <a:spLocks noChangeArrowheads="1"/>
          </p:cNvSpPr>
          <p:nvPr/>
        </p:nvSpPr>
        <p:spPr bwMode="auto">
          <a:xfrm>
            <a:off x="323850" y="55134"/>
            <a:ext cx="7703518" cy="1125538"/>
          </a:xfrm>
          <a:prstGeom prst="rect">
            <a:avLst/>
          </a:prstGeom>
          <a:noFill/>
          <a:ln>
            <a:noFill/>
          </a:ln>
        </p:spPr>
        <p:txBody>
          <a:bodyPr anchor="ctr"/>
          <a:lstStyle/>
          <a:p>
            <a:pPr>
              <a:spcBef>
                <a:spcPct val="0"/>
              </a:spcBef>
              <a:defRPr/>
            </a:pPr>
            <a:r>
              <a:rPr lang="en-GB" sz="2400" b="1" dirty="0">
                <a:solidFill>
                  <a:prstClr val="black"/>
                </a:solidFill>
              </a:rPr>
              <a:t>Was hat PastureBase hervorgehoben?</a:t>
            </a:r>
          </a:p>
        </p:txBody>
      </p:sp>
    </p:spTree>
    <p:extLst>
      <p:ext uri="{BB962C8B-B14F-4D97-AF65-F5344CB8AC3E}">
        <p14:creationId xmlns:p14="http://schemas.microsoft.com/office/powerpoint/2010/main" val="42278949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Die Niederlande</a:t>
            </a:r>
          </a:p>
        </p:txBody>
      </p:sp>
    </p:spTree>
    <p:extLst>
      <p:ext uri="{BB962C8B-B14F-4D97-AF65-F5344CB8AC3E}">
        <p14:creationId xmlns:p14="http://schemas.microsoft.com/office/powerpoint/2010/main" val="4108090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8311" y="1838748"/>
            <a:ext cx="8675689" cy="1470025"/>
          </a:xfrm>
        </p:spPr>
        <p:txBody>
          <a:bodyPr/>
          <a:lstStyle/>
          <a:p>
            <a:r>
              <a:rPr lang="de-DE" sz="4400" dirty="0"/>
              <a:t>Inno4Grass - Lehrmaterial zum </a:t>
            </a:r>
            <a:r>
              <a:rPr lang="de-DE" sz="4400" dirty="0" err="1"/>
              <a:t>praktischen Grünlandmanagement der</a:t>
            </a:r>
            <a:r>
              <a:rPr lang="de-DE" sz="4400" dirty="0"/>
              <a:t> Niederlande</a:t>
            </a:r>
          </a:p>
        </p:txBody>
      </p:sp>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7273" y="3628199"/>
            <a:ext cx="4459025" cy="3015258"/>
          </a:xfrm>
          <a:prstGeom prst="rect">
            <a:avLst/>
          </a:prstGeom>
          <a:ln>
            <a:noFill/>
          </a:ln>
          <a:effectLst>
            <a:outerShdw blurRad="292100" dist="139700" dir="2700000" algn="tl" rotWithShape="0">
              <a:srgbClr val="333333">
                <a:alpha val="65000"/>
              </a:srgbClr>
            </a:outerShdw>
          </a:effectLst>
        </p:spPr>
      </p:pic>
      <p:sp>
        <p:nvSpPr>
          <p:cNvPr id="4" name="Tekstvak 3"/>
          <p:cNvSpPr txBox="1"/>
          <p:nvPr/>
        </p:nvSpPr>
        <p:spPr>
          <a:xfrm>
            <a:off x="468312" y="4812663"/>
            <a:ext cx="3520097" cy="646331"/>
          </a:xfrm>
          <a:prstGeom prst="rect">
            <a:avLst/>
          </a:prstGeom>
          <a:noFill/>
        </p:spPr>
        <p:txBody>
          <a:bodyPr wrap="square" rtlCol="0">
            <a:spAutoFit/>
          </a:bodyPr>
          <a:lstStyle/>
          <a:p>
            <a:pPr defTabSz="457200">
              <a:defRPr/>
            </a:pPr>
            <a:r>
              <a:rPr lang="nl-NL" dirty="0">
                <a:solidFill>
                  <a:prstClr val="black"/>
                </a:solidFill>
              </a:rPr>
              <a:t>Agnes van the Pol - van </a:t>
            </a:r>
            <a:r>
              <a:rPr lang="nl-NL" dirty="0" err="1">
                <a:solidFill>
                  <a:prstClr val="black"/>
                </a:solidFill>
              </a:rPr>
              <a:t>Dasselaar</a:t>
            </a:r>
            <a:endParaRPr lang="nl-NL" dirty="0">
              <a:solidFill>
                <a:prstClr val="black"/>
              </a:solidFill>
            </a:endParaRPr>
          </a:p>
          <a:p>
            <a:pPr defTabSz="457200">
              <a:defRPr/>
            </a:pPr>
            <a:r>
              <a:rPr lang="nl-NL" dirty="0">
                <a:solidFill>
                  <a:prstClr val="black"/>
                </a:solidFill>
              </a:rPr>
              <a:t>Leanne Aantjes</a:t>
            </a:r>
          </a:p>
        </p:txBody>
      </p:sp>
    </p:spTree>
    <p:extLst>
      <p:ext uri="{BB962C8B-B14F-4D97-AF65-F5344CB8AC3E}">
        <p14:creationId xmlns:p14="http://schemas.microsoft.com/office/powerpoint/2010/main" val="319642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Koeien buiten AGnes IMG_259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3197" y="3574473"/>
            <a:ext cx="4553447" cy="3025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498054" y="463308"/>
            <a:ext cx="6595473" cy="700474"/>
          </a:xfrm>
          <a:noFill/>
        </p:spPr>
        <p:txBody>
          <a:bodyPr/>
          <a:lstStyle/>
          <a:p>
            <a:r>
              <a:rPr lang="nl-NL" altLang="nl-NL" sz="2400" dirty="0">
                <a:solidFill>
                  <a:schemeClr val="tx1">
                    <a:lumMod val="95000"/>
                    <a:lumOff val="5000"/>
                  </a:schemeClr>
                </a:solidFill>
              </a:rPr>
              <a:t>Der niederländische Milchsektor 2017</a:t>
            </a:r>
          </a:p>
        </p:txBody>
      </p:sp>
      <p:sp>
        <p:nvSpPr>
          <p:cNvPr id="19459" name="Rectangle 3"/>
          <p:cNvSpPr>
            <a:spLocks noGrp="1" noChangeArrowheads="1"/>
          </p:cNvSpPr>
          <p:nvPr>
            <p:ph type="body" idx="4294967295"/>
          </p:nvPr>
        </p:nvSpPr>
        <p:spPr>
          <a:xfrm>
            <a:off x="498054" y="1163782"/>
            <a:ext cx="6941433" cy="3408218"/>
          </a:xfrm>
          <a:prstGeom prst="rect">
            <a:avLst/>
          </a:prstGeom>
        </p:spPr>
        <p:txBody>
          <a:bodyPr/>
          <a:lstStyle/>
          <a:p>
            <a:r>
              <a:rPr lang="nl-NL" altLang="nl-NL" sz="2000" dirty="0"/>
              <a:t>17.000 Milchviehbetriebe</a:t>
            </a:r>
          </a:p>
          <a:p>
            <a:r>
              <a:rPr lang="nl-NL" altLang="nl-NL" sz="2000" dirty="0"/>
              <a:t>Durchschnittliche Größe: 90 Kühe</a:t>
            </a:r>
          </a:p>
          <a:p>
            <a:r>
              <a:rPr lang="nl-NL" altLang="nl-NL" sz="2000" dirty="0"/>
              <a:t>50 ha, 8000-8500 kg </a:t>
            </a:r>
            <a:r>
              <a:rPr lang="nl-NL" altLang="nl-NL" sz="2000" dirty="0" err="1"/>
              <a:t>Milch</a:t>
            </a:r>
            <a:r>
              <a:rPr lang="nl-NL" altLang="nl-NL" sz="2000" dirty="0"/>
              <a:t> pro </a:t>
            </a:r>
            <a:r>
              <a:rPr lang="nl-NL" altLang="nl-NL" sz="2000" dirty="0" err="1"/>
              <a:t>Kuh</a:t>
            </a:r>
            <a:r>
              <a:rPr lang="nl-NL" altLang="nl-NL" sz="2000" dirty="0"/>
              <a:t> und </a:t>
            </a:r>
            <a:r>
              <a:rPr lang="nl-NL" altLang="nl-NL" sz="2000" dirty="0" err="1"/>
              <a:t>Jahr</a:t>
            </a:r>
            <a:endParaRPr lang="nl-NL" altLang="nl-NL" sz="2000" dirty="0"/>
          </a:p>
          <a:p>
            <a:r>
              <a:rPr lang="nl-NL" altLang="nl-NL" sz="2000" dirty="0"/>
              <a:t>11 </a:t>
            </a:r>
            <a:r>
              <a:rPr lang="nl-NL" altLang="nl-NL" sz="2000" dirty="0" err="1"/>
              <a:t>Milliarden</a:t>
            </a:r>
            <a:r>
              <a:rPr lang="nl-NL" altLang="nl-NL" sz="2000" dirty="0"/>
              <a:t> kg </a:t>
            </a:r>
            <a:r>
              <a:rPr lang="nl-NL" altLang="nl-NL" sz="2000" dirty="0" err="1"/>
              <a:t>Milch vor Abschaffung der</a:t>
            </a:r>
            <a:r>
              <a:rPr lang="nl-NL" altLang="nl-NL" sz="2000" dirty="0"/>
              <a:t> Quote</a:t>
            </a:r>
          </a:p>
          <a:p>
            <a:r>
              <a:rPr lang="nl-NL" altLang="nl-NL" sz="2000" dirty="0"/>
              <a:t>80% </a:t>
            </a:r>
            <a:r>
              <a:rPr lang="nl-NL" altLang="nl-NL" sz="2000" dirty="0" smtClean="0"/>
              <a:t>Friesland Campina</a:t>
            </a:r>
            <a:endParaRPr lang="nl-NL" altLang="nl-NL" sz="2000" dirty="0"/>
          </a:p>
          <a:p>
            <a:r>
              <a:rPr lang="nl-NL" altLang="nl-NL" sz="2000" dirty="0"/>
              <a:t>1.900.000 ha Ackerfläche</a:t>
            </a:r>
          </a:p>
          <a:p>
            <a:r>
              <a:rPr lang="nl-NL" altLang="nl-NL" sz="2000" dirty="0" smtClean="0"/>
              <a:t>1.000.000 </a:t>
            </a:r>
            <a:r>
              <a:rPr lang="nl-NL" altLang="nl-NL" sz="2000" dirty="0"/>
              <a:t>ha Grünland</a:t>
            </a:r>
          </a:p>
          <a:p>
            <a:r>
              <a:rPr lang="nl-NL" altLang="nl-NL" sz="2000" dirty="0"/>
              <a:t>250.000 ha Silomais</a:t>
            </a:r>
          </a:p>
          <a:p>
            <a:r>
              <a:rPr lang="nl-NL" altLang="nl-NL" sz="2000" dirty="0"/>
              <a:t>Große Fläche </a:t>
            </a:r>
            <a:r>
              <a:rPr lang="nl-NL" altLang="nl-NL" sz="2000" dirty="0" err="1"/>
              <a:t>für die Milchwirtschaft</a:t>
            </a:r>
            <a:endParaRPr lang="nl-NL" altLang="nl-NL" sz="2000" dirty="0"/>
          </a:p>
          <a:p>
            <a:endParaRPr lang="nl-NL" altLang="nl-NL" dirty="0"/>
          </a:p>
        </p:txBody>
      </p:sp>
    </p:spTree>
    <p:extLst>
      <p:ext uri="{BB962C8B-B14F-4D97-AF65-F5344CB8AC3E}">
        <p14:creationId xmlns:p14="http://schemas.microsoft.com/office/powerpoint/2010/main" val="10677455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6859" y="1059847"/>
            <a:ext cx="7866180" cy="5122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5940152" y="757135"/>
            <a:ext cx="1324402" cy="302712"/>
          </a:xfrm>
          <a:prstGeom prst="rect">
            <a:avLst/>
          </a:prstGeom>
          <a:noFill/>
          <a:ln>
            <a:noFill/>
          </a:ln>
        </p:spPr>
        <p:txBody>
          <a:bodyPr wrap="none" rtlCol="0">
            <a:spAutoFit/>
          </a:bodyPr>
          <a:lstStyle/>
          <a:p>
            <a:pPr>
              <a:lnSpc>
                <a:spcPts val="1800"/>
              </a:lnSpc>
              <a:defRPr/>
            </a:pPr>
            <a:r>
              <a:rPr lang="en-GB" sz="1400" dirty="0">
                <a:solidFill>
                  <a:prstClr val="black"/>
                </a:solidFill>
                <a:latin typeface="Verdana" pitchFamily="34" charset="0"/>
              </a:rPr>
              <a:t>Quelle: CBS</a:t>
            </a:r>
            <a:endParaRPr lang="nl-NL" sz="1400" dirty="0" err="1">
              <a:solidFill>
                <a:prstClr val="black"/>
              </a:solidFill>
              <a:latin typeface="Verdana" pitchFamily="34" charset="0"/>
            </a:endParaRPr>
          </a:p>
        </p:txBody>
      </p:sp>
      <p:sp>
        <p:nvSpPr>
          <p:cNvPr id="3" name="Rechthoek 2"/>
          <p:cNvSpPr/>
          <p:nvPr/>
        </p:nvSpPr>
        <p:spPr>
          <a:xfrm>
            <a:off x="446859" y="335649"/>
            <a:ext cx="2035301" cy="461665"/>
          </a:xfrm>
          <a:prstGeom prst="rect">
            <a:avLst/>
          </a:prstGeom>
        </p:spPr>
        <p:txBody>
          <a:bodyPr wrap="none">
            <a:spAutoFit/>
          </a:bodyPr>
          <a:lstStyle/>
          <a:p>
            <a:pPr defTabSz="457200">
              <a:defRPr/>
            </a:pPr>
            <a:r>
              <a:rPr lang="en-GB" sz="2400" b="1" dirty="0">
                <a:solidFill>
                  <a:prstClr val="black"/>
                </a:solidFill>
              </a:rPr>
              <a:t>Entwicklungen</a:t>
            </a:r>
            <a:endParaRPr lang="nl-NL" sz="2400" dirty="0">
              <a:solidFill>
                <a:prstClr val="black"/>
              </a:solidFill>
            </a:endParaRPr>
          </a:p>
        </p:txBody>
      </p:sp>
    </p:spTree>
    <p:extLst>
      <p:ext uri="{BB962C8B-B14F-4D97-AF65-F5344CB8AC3E}">
        <p14:creationId xmlns:p14="http://schemas.microsoft.com/office/powerpoint/2010/main" val="22194766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381000" y="685800"/>
            <a:ext cx="8521188" cy="5867400"/>
          </a:xfrm>
        </p:spPr>
        <p:txBody>
          <a:bodyPr/>
          <a:lstStyle/>
          <a:p>
            <a:pPr marL="0" indent="0">
              <a:buNone/>
            </a:pPr>
            <a:r>
              <a:rPr lang="en-US" sz="2000" b="1" dirty="0"/>
              <a:t>In den </a:t>
            </a:r>
            <a:r>
              <a:rPr lang="en-US" sz="2000" b="1" dirty="0" err="1"/>
              <a:t>letzten</a:t>
            </a:r>
            <a:r>
              <a:rPr lang="en-US" sz="2000" b="1" dirty="0"/>
              <a:t> 50 Jahren</a:t>
            </a:r>
          </a:p>
          <a:p>
            <a:pPr>
              <a:buFont typeface="Arial" panose="020B0604020202020204" pitchFamily="34" charset="0"/>
              <a:buChar char="•"/>
            </a:pPr>
            <a:r>
              <a:rPr lang="en-US" sz="2000" dirty="0"/>
              <a:t>Durchschnittliche Anzahl der Milchkühe pro Betrieb verzehnfacht sich auf </a:t>
            </a:r>
            <a:r>
              <a:rPr lang="en-US" sz="2000" dirty="0" err="1"/>
              <a:t>rund</a:t>
            </a:r>
            <a:r>
              <a:rPr lang="en-US" sz="2000" dirty="0"/>
              <a:t> </a:t>
            </a:r>
            <a:r>
              <a:rPr lang="en-US" sz="2000" dirty="0" smtClean="0"/>
              <a:t>85 </a:t>
            </a:r>
            <a:r>
              <a:rPr lang="en-US" sz="2000" dirty="0" err="1" smtClean="0"/>
              <a:t>Kühe</a:t>
            </a:r>
            <a:r>
              <a:rPr lang="en-US" sz="2000" dirty="0" smtClean="0"/>
              <a:t>.</a:t>
            </a:r>
            <a:endParaRPr lang="en-US" sz="2000" dirty="0"/>
          </a:p>
          <a:p>
            <a:pPr>
              <a:buFont typeface="Arial" panose="020B0604020202020204" pitchFamily="34" charset="0"/>
              <a:buChar char="•"/>
            </a:pPr>
            <a:r>
              <a:rPr lang="en-US" sz="2000" dirty="0"/>
              <a:t>Die durchschnittliche Milchproduktion pro Kuh verdoppelte sich auf etwas mehr als 8.000 kg.</a:t>
            </a:r>
          </a:p>
          <a:p>
            <a:pPr>
              <a:buFont typeface="Arial" panose="020B0604020202020204" pitchFamily="34" charset="0"/>
              <a:buChar char="•"/>
            </a:pPr>
            <a:r>
              <a:rPr lang="en-US" sz="2000" dirty="0"/>
              <a:t>Die Milchproduktion pro Hektar verdreifachte sich auf rund 15.000 kg / ha</a:t>
            </a:r>
          </a:p>
          <a:p>
            <a:pPr>
              <a:buFont typeface="Arial" panose="020B0604020202020204" pitchFamily="34" charset="0"/>
              <a:buChar char="•"/>
            </a:pPr>
            <a:r>
              <a:rPr lang="en-US" sz="2000" dirty="0"/>
              <a:t>Verzehnfachung der Anzahl der Milchviehbetriebe auf rund 18.000.</a:t>
            </a:r>
          </a:p>
          <a:p>
            <a:pPr marL="982663" lvl="1" indent="-285750">
              <a:buFont typeface="Arial" panose="020B0604020202020204" pitchFamily="34" charset="0"/>
              <a:buChar char="•"/>
            </a:pPr>
            <a:r>
              <a:rPr lang="en-US" sz="2000" i="1" dirty="0"/>
              <a:t>Van Dijk, Schukking, Van der Berg, 2015. </a:t>
            </a:r>
            <a:r>
              <a:rPr lang="en-US" sz="2000" i="1" dirty="0" err="1" smtClean="0"/>
              <a:t>Grasslandscience</a:t>
            </a:r>
            <a:r>
              <a:rPr lang="en-US" sz="2000" i="1" dirty="0" smtClean="0"/>
              <a:t> </a:t>
            </a:r>
            <a:r>
              <a:rPr lang="en-US" sz="2000" i="1" dirty="0"/>
              <a:t>in Europa 20: 12-20.</a:t>
            </a:r>
            <a:endParaRPr lang="en-US" sz="2000" dirty="0"/>
          </a:p>
          <a:p>
            <a:pPr marL="0" lvl="0" indent="0">
              <a:buNone/>
            </a:pPr>
            <a:r>
              <a:rPr lang="en-US" sz="2000" b="1" dirty="0"/>
              <a:t>Einige Merkmale des niederländischen Milchsektors</a:t>
            </a:r>
          </a:p>
          <a:p>
            <a:pPr lvl="0">
              <a:buFont typeface="Arial" panose="020B0604020202020204" pitchFamily="34" charset="0"/>
              <a:buChar char="•"/>
            </a:pPr>
            <a:r>
              <a:rPr lang="en-US" sz="2000" dirty="0"/>
              <a:t>Regionale Unterschiede in der Bodenqualität</a:t>
            </a:r>
          </a:p>
          <a:p>
            <a:pPr lvl="0">
              <a:buFont typeface="Arial" panose="020B0604020202020204" pitchFamily="34" charset="0"/>
              <a:buChar char="•"/>
            </a:pPr>
            <a:r>
              <a:rPr lang="en-US" sz="2000" dirty="0"/>
              <a:t>60% der NL unter dem Meeresspiegel (-1 bis -7m)</a:t>
            </a:r>
          </a:p>
          <a:p>
            <a:pPr lvl="0">
              <a:buFont typeface="Arial" panose="020B0604020202020204" pitchFamily="34" charset="0"/>
              <a:buChar char="•"/>
            </a:pPr>
            <a:r>
              <a:rPr lang="en-US" sz="2000" dirty="0"/>
              <a:t>Gebiete über dem Meeresspiegel ursprünglich meist schlechte Sandböden, </a:t>
            </a:r>
            <a:r>
              <a:rPr lang="en-US" sz="2000" dirty="0" err="1" smtClean="0"/>
              <a:t>Düngung</a:t>
            </a:r>
            <a:r>
              <a:rPr lang="en-US" sz="2000" dirty="0" smtClean="0"/>
              <a:t> </a:t>
            </a:r>
            <a:r>
              <a:rPr lang="en-US" sz="2000" dirty="0" err="1" smtClean="0"/>
              <a:t>erhöhte</a:t>
            </a:r>
            <a:r>
              <a:rPr lang="en-US" sz="2000" dirty="0" smtClean="0"/>
              <a:t> </a:t>
            </a:r>
            <a:r>
              <a:rPr lang="en-US" sz="2000" dirty="0" err="1" smtClean="0"/>
              <a:t>Nährstoffgehalte</a:t>
            </a:r>
            <a:r>
              <a:rPr lang="en-US" sz="2000" dirty="0" smtClean="0"/>
              <a:t> des </a:t>
            </a:r>
            <a:r>
              <a:rPr lang="en-US" sz="2000" dirty="0" err="1" smtClean="0"/>
              <a:t>Bodens</a:t>
            </a:r>
            <a:endParaRPr lang="en-US" sz="2000" dirty="0"/>
          </a:p>
          <a:p>
            <a:pPr lvl="0">
              <a:buFont typeface="Arial" panose="020B0604020202020204" pitchFamily="34" charset="0"/>
              <a:buChar char="•"/>
            </a:pPr>
            <a:r>
              <a:rPr lang="en-US" sz="2000" dirty="0" err="1" smtClean="0"/>
              <a:t>Durchschnittlicher</a:t>
            </a:r>
            <a:r>
              <a:rPr lang="en-US" sz="2000" dirty="0" smtClean="0"/>
              <a:t> </a:t>
            </a:r>
            <a:r>
              <a:rPr lang="en-US" sz="2000" dirty="0" err="1" smtClean="0"/>
              <a:t>Nettoertrag</a:t>
            </a:r>
            <a:r>
              <a:rPr lang="en-US" sz="2000" dirty="0" smtClean="0"/>
              <a:t> </a:t>
            </a:r>
            <a:r>
              <a:rPr lang="en-US" sz="2000" dirty="0" err="1" smtClean="0"/>
              <a:t>Grasland</a:t>
            </a:r>
            <a:r>
              <a:rPr lang="en-US" sz="2000" dirty="0" smtClean="0"/>
              <a:t> 9 </a:t>
            </a:r>
            <a:r>
              <a:rPr lang="en-US" sz="2000" dirty="0"/>
              <a:t>- 11 </a:t>
            </a:r>
            <a:r>
              <a:rPr lang="en-US" sz="2000" dirty="0" err="1"/>
              <a:t>Tonnen</a:t>
            </a:r>
            <a:r>
              <a:rPr lang="en-US" sz="2000" dirty="0"/>
              <a:t> TM / </a:t>
            </a:r>
            <a:r>
              <a:rPr lang="en-US" sz="2000" dirty="0" err="1"/>
              <a:t>Jahr</a:t>
            </a:r>
            <a:endParaRPr lang="en-US" sz="2000" dirty="0"/>
          </a:p>
          <a:p>
            <a:pPr lvl="0">
              <a:buFont typeface="Arial" panose="020B0604020202020204" pitchFamily="34" charset="0"/>
              <a:buChar char="•"/>
            </a:pPr>
            <a:r>
              <a:rPr lang="en-US" sz="2000" dirty="0" err="1" smtClean="0"/>
              <a:t>Rationen</a:t>
            </a:r>
            <a:r>
              <a:rPr lang="en-US" sz="2000" dirty="0" smtClean="0"/>
              <a:t> </a:t>
            </a:r>
            <a:r>
              <a:rPr lang="en-US" sz="2000" dirty="0" err="1" smtClean="0"/>
              <a:t>durch</a:t>
            </a:r>
            <a:r>
              <a:rPr lang="en-US" sz="2000" dirty="0" smtClean="0"/>
              <a:t> </a:t>
            </a:r>
            <a:r>
              <a:rPr lang="en-US" sz="2000" dirty="0"/>
              <a:t>relativ große Mengen an </a:t>
            </a:r>
            <a:r>
              <a:rPr lang="en-US" sz="2000" dirty="0" err="1"/>
              <a:t>Maissilage</a:t>
            </a:r>
            <a:r>
              <a:rPr lang="en-US" sz="2000" dirty="0"/>
              <a:t>, Grassilage und </a:t>
            </a:r>
            <a:r>
              <a:rPr lang="en-US" sz="2000" dirty="0" err="1"/>
              <a:t>Kraftfutter</a:t>
            </a:r>
            <a:r>
              <a:rPr lang="en-US" sz="2000" dirty="0"/>
              <a:t> </a:t>
            </a:r>
            <a:r>
              <a:rPr lang="en-US" sz="2000" dirty="0" err="1" smtClean="0"/>
              <a:t>charakterisiert</a:t>
            </a:r>
            <a:endParaRPr lang="en-US" sz="2000" dirty="0"/>
          </a:p>
          <a:p>
            <a:pPr marL="582613" indent="-285750">
              <a:buFont typeface="Arial" panose="020B0604020202020204" pitchFamily="34" charset="0"/>
              <a:buChar char="•"/>
            </a:pPr>
            <a:endParaRPr lang="en-US" sz="2400" i="1" dirty="0"/>
          </a:p>
          <a:p>
            <a:pPr marL="582613" indent="-285750">
              <a:buFont typeface="Arial" panose="020B0604020202020204" pitchFamily="34" charset="0"/>
              <a:buChar char="•"/>
            </a:pPr>
            <a:endParaRPr lang="en-US" sz="2400" i="1" dirty="0"/>
          </a:p>
          <a:p>
            <a:pPr marL="582613" indent="-285750">
              <a:buFont typeface="Arial" panose="020B0604020202020204" pitchFamily="34" charset="0"/>
              <a:buChar char="•"/>
            </a:pPr>
            <a:endParaRPr lang="en-US" sz="2400" i="1" dirty="0"/>
          </a:p>
          <a:p>
            <a:pPr marL="582613" indent="-285750">
              <a:buFont typeface="Arial" panose="020B0604020202020204" pitchFamily="34" charset="0"/>
              <a:buChar char="•"/>
            </a:pPr>
            <a:endParaRPr lang="en-US" sz="2400" i="1" dirty="0"/>
          </a:p>
          <a:p>
            <a:pPr marL="696913" lvl="1" indent="0">
              <a:buNone/>
            </a:pPr>
            <a:endParaRPr lang="en-US" i="1" dirty="0"/>
          </a:p>
          <a:p>
            <a:pPr marL="696913" lvl="1" indent="0">
              <a:buNone/>
            </a:pPr>
            <a:r>
              <a:rPr lang="en-US" sz="1800" i="1" dirty="0"/>
              <a:t> </a:t>
            </a:r>
          </a:p>
        </p:txBody>
      </p:sp>
    </p:spTree>
    <p:extLst>
      <p:ext uri="{BB962C8B-B14F-4D97-AF65-F5344CB8AC3E}">
        <p14:creationId xmlns:p14="http://schemas.microsoft.com/office/powerpoint/2010/main" val="16654721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50602" y="230190"/>
            <a:ext cx="8442796" cy="839787"/>
          </a:xfrm>
        </p:spPr>
        <p:txBody>
          <a:bodyPr/>
          <a:lstStyle/>
          <a:p>
            <a:pPr algn="l"/>
            <a:r>
              <a:rPr lang="nl-NL" sz="2800" dirty="0">
                <a:solidFill>
                  <a:schemeClr val="tx1"/>
                </a:solidFill>
              </a:rPr>
              <a:t>Trends bei der Beweidung in den Niederlanden</a:t>
            </a:r>
          </a:p>
        </p:txBody>
      </p:sp>
      <p:sp>
        <p:nvSpPr>
          <p:cNvPr id="10" name="Tijdelijke aanduiding voor tekst 9"/>
          <p:cNvSpPr>
            <a:spLocks noGrp="1"/>
          </p:cNvSpPr>
          <p:nvPr>
            <p:ph type="body" sz="quarter" idx="10"/>
          </p:nvPr>
        </p:nvSpPr>
        <p:spPr>
          <a:xfrm>
            <a:off x="452447" y="1262594"/>
            <a:ext cx="8521188" cy="4089600"/>
          </a:xfrm>
        </p:spPr>
        <p:txBody>
          <a:bodyPr/>
          <a:lstStyle/>
          <a:p>
            <a:r>
              <a:rPr lang="en-US" sz="2000" dirty="0"/>
              <a:t>Weniger Weidegang (90% der Milchkühe im Jahr 2001, 70% im Jahr 2013, 65% im Jahr 2016, 68% im Jahr 2017)</a:t>
            </a:r>
          </a:p>
          <a:p>
            <a:r>
              <a:rPr lang="en-US" sz="2000" dirty="0"/>
              <a:t>Weniger Stunden pro Tag Weidegang</a:t>
            </a:r>
          </a:p>
          <a:p>
            <a:r>
              <a:rPr lang="en-US" sz="2000" dirty="0"/>
              <a:t>Hauptsächlich Rotationsweide, </a:t>
            </a:r>
            <a:r>
              <a:rPr lang="en-US" sz="2000" dirty="0" err="1" smtClean="0"/>
              <a:t>Standweide</a:t>
            </a:r>
            <a:r>
              <a:rPr lang="en-US" sz="2000" dirty="0" smtClean="0"/>
              <a:t> </a:t>
            </a:r>
            <a:r>
              <a:rPr lang="en-US" sz="2000" dirty="0" err="1" smtClean="0"/>
              <a:t>nimmt</a:t>
            </a:r>
            <a:r>
              <a:rPr lang="en-US" sz="2000" dirty="0" smtClean="0"/>
              <a:t> </a:t>
            </a:r>
            <a:r>
              <a:rPr lang="en-US" sz="2000" dirty="0" err="1" smtClean="0"/>
              <a:t>zu</a:t>
            </a:r>
            <a:endParaRPr lang="en-US" sz="2000" dirty="0"/>
          </a:p>
          <a:p>
            <a:r>
              <a:rPr lang="en-US" sz="2000" dirty="0"/>
              <a:t>Weniger Weidegang im Süden und Osten</a:t>
            </a:r>
          </a:p>
          <a:p>
            <a:r>
              <a:rPr lang="en-US" sz="2000" dirty="0" err="1" smtClean="0"/>
              <a:t>Vertragsbeweidung</a:t>
            </a:r>
            <a:endParaRPr lang="en-US" sz="2000" dirty="0"/>
          </a:p>
          <a:p>
            <a:r>
              <a:rPr lang="en-US" sz="2000" dirty="0"/>
              <a:t>Weidegangsprämie</a:t>
            </a:r>
          </a:p>
          <a:p>
            <a:r>
              <a:rPr lang="en-US" sz="2000" dirty="0" err="1"/>
              <a:t>Weidegang</a:t>
            </a:r>
            <a:r>
              <a:rPr lang="en-US" sz="2000" dirty="0"/>
              <a:t> </a:t>
            </a:r>
            <a:r>
              <a:rPr lang="en-US" sz="2000" dirty="0" err="1"/>
              <a:t>für</a:t>
            </a:r>
            <a:r>
              <a:rPr lang="en-US" sz="2000" dirty="0"/>
              <a:t> </a:t>
            </a:r>
            <a:r>
              <a:rPr lang="en-US" sz="2000" dirty="0" err="1" smtClean="0"/>
              <a:t>Ausbildung</a:t>
            </a:r>
            <a:r>
              <a:rPr lang="en-US" sz="2000" dirty="0" smtClean="0"/>
              <a:t> </a:t>
            </a:r>
            <a:r>
              <a:rPr lang="en-US" sz="2000" dirty="0"/>
              <a:t>und </a:t>
            </a:r>
            <a:r>
              <a:rPr lang="en-US" sz="2000" dirty="0" err="1" smtClean="0"/>
              <a:t>Forschung</a:t>
            </a:r>
            <a:r>
              <a:rPr lang="en-US" sz="2000" dirty="0" smtClean="0"/>
              <a:t> </a:t>
            </a:r>
            <a:r>
              <a:rPr lang="en-US" sz="2000" dirty="0" err="1" smtClean="0"/>
              <a:t>bedeutend</a:t>
            </a:r>
            <a:endParaRPr lang="en-US" sz="2000" dirty="0"/>
          </a:p>
          <a:p>
            <a:r>
              <a:rPr lang="en-US" sz="2000" dirty="0"/>
              <a:t>Soziales Thema</a:t>
            </a:r>
          </a:p>
          <a:p>
            <a:endParaRPr lang="en-US" sz="2000" dirty="0"/>
          </a:p>
          <a:p>
            <a:pPr marL="0" indent="0">
              <a:buNone/>
            </a:pPr>
            <a:r>
              <a:rPr lang="en-US" sz="2000" b="1" u="sng" dirty="0"/>
              <a:t>Politische Parteien schlugen </a:t>
            </a:r>
            <a:r>
              <a:rPr lang="en-US" sz="2000" b="1" u="sng" dirty="0" err="1"/>
              <a:t>eine</a:t>
            </a:r>
            <a:r>
              <a:rPr lang="en-US" sz="2000" b="1" u="sng" dirty="0"/>
              <a:t> </a:t>
            </a:r>
            <a:r>
              <a:rPr lang="en-US" sz="2000" b="1" u="sng" dirty="0" err="1"/>
              <a:t>Weidegangpflicht</a:t>
            </a:r>
            <a:r>
              <a:rPr lang="en-US" sz="2000" b="1" u="sng" dirty="0"/>
              <a:t> vor.</a:t>
            </a:r>
          </a:p>
          <a:p>
            <a:pPr lvl="1">
              <a:buFont typeface="Arial" panose="020B0604020202020204" pitchFamily="34" charset="0"/>
              <a:buChar char="•"/>
            </a:pPr>
            <a:r>
              <a:rPr lang="en-US" sz="2000" dirty="0"/>
              <a:t>Der Vorschlag erhielt eine Mehrheit</a:t>
            </a:r>
          </a:p>
          <a:p>
            <a:r>
              <a:rPr lang="en-US" sz="2000" dirty="0"/>
              <a:t>Die neue Regierung hat kürzlich beschlossen, dies nicht in Gesetze umzusetzen (bis 2020).</a:t>
            </a:r>
          </a:p>
          <a:p>
            <a:endParaRPr lang="nl-NL" dirty="0"/>
          </a:p>
        </p:txBody>
      </p:sp>
      <p:sp>
        <p:nvSpPr>
          <p:cNvPr id="3" name="Tijdelijke aanduiding voor inhoud 2"/>
          <p:cNvSpPr>
            <a:spLocks noGrp="1"/>
          </p:cNvSpPr>
          <p:nvPr>
            <p:ph idx="4294967295"/>
          </p:nvPr>
        </p:nvSpPr>
        <p:spPr/>
        <p:txBody>
          <a:bodyPr/>
          <a:lstStyle/>
          <a:p>
            <a:endParaRPr lang="en-GB" sz="2000" dirty="0"/>
          </a:p>
          <a:p>
            <a:endParaRPr lang="en-GB" sz="2000" dirty="0"/>
          </a:p>
          <a:p>
            <a:endParaRPr lang="en-GB" sz="2000" dirty="0"/>
          </a:p>
          <a:p>
            <a:pPr marL="0" indent="0">
              <a:buNone/>
            </a:pPr>
            <a:r>
              <a:rPr lang="en-GB" sz="2000" b="1" dirty="0"/>
              <a:t> </a:t>
            </a:r>
            <a:endParaRPr lang="en-GB" sz="2000" dirty="0"/>
          </a:p>
          <a:p>
            <a:endParaRPr lang="en-GB" sz="2000" dirty="0"/>
          </a:p>
          <a:p>
            <a:endParaRPr lang="en-GB" sz="2000" dirty="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38159" y="2780928"/>
            <a:ext cx="1938297" cy="239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0695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0602" y="230190"/>
            <a:ext cx="8442796" cy="839787"/>
          </a:xfrm>
        </p:spPr>
        <p:txBody>
          <a:bodyPr/>
          <a:lstStyle/>
          <a:p>
            <a:pPr algn="l"/>
            <a:r>
              <a:rPr lang="en-GB" sz="3200" b="1" dirty="0">
                <a:solidFill>
                  <a:schemeClr val="tx1"/>
                </a:solidFill>
              </a:rPr>
              <a:t>Beweidung = </a:t>
            </a:r>
            <a:r>
              <a:rPr lang="en-GB" sz="3200" b="1" dirty="0" err="1">
                <a:solidFill>
                  <a:schemeClr val="tx1"/>
                </a:solidFill>
              </a:rPr>
              <a:t>gesellschaftliches</a:t>
            </a:r>
            <a:r>
              <a:rPr lang="en-GB" sz="3200" b="1" dirty="0">
                <a:solidFill>
                  <a:schemeClr val="tx1"/>
                </a:solidFill>
              </a:rPr>
              <a:t> </a:t>
            </a:r>
            <a:r>
              <a:rPr lang="en-GB" sz="3200" b="1" dirty="0" err="1">
                <a:solidFill>
                  <a:schemeClr val="tx1"/>
                </a:solidFill>
              </a:rPr>
              <a:t>Thema</a:t>
            </a:r>
            <a:r>
              <a:rPr lang="en-GB" sz="3200" b="1" dirty="0">
                <a:solidFill>
                  <a:schemeClr val="tx1"/>
                </a:solidFill>
              </a:rPr>
              <a:t>?</a:t>
            </a:r>
          </a:p>
        </p:txBody>
      </p:sp>
      <p:sp>
        <p:nvSpPr>
          <p:cNvPr id="4" name="Tijdelijke aanduiding voor tekst 3"/>
          <p:cNvSpPr>
            <a:spLocks noGrp="1"/>
          </p:cNvSpPr>
          <p:nvPr>
            <p:ph type="body" sz="quarter" idx="10"/>
          </p:nvPr>
        </p:nvSpPr>
        <p:spPr/>
        <p:txBody>
          <a:bodyPr/>
          <a:lstStyle/>
          <a:p>
            <a:r>
              <a:rPr lang="en-US" sz="2000" dirty="0"/>
              <a:t>In den Niederlanden: ja!</a:t>
            </a:r>
          </a:p>
          <a:p>
            <a:r>
              <a:rPr lang="en-US" sz="2000" dirty="0"/>
              <a:t>Kulturerbe, Tierschutz</a:t>
            </a:r>
          </a:p>
          <a:p>
            <a:endParaRPr lang="en-US" sz="2000" dirty="0"/>
          </a:p>
          <a:p>
            <a:endParaRPr lang="en-US" sz="2000" dirty="0"/>
          </a:p>
          <a:p>
            <a:r>
              <a:rPr lang="en-US" sz="2000" dirty="0"/>
              <a:t>Begonnen um 2000</a:t>
            </a:r>
          </a:p>
          <a:p>
            <a:r>
              <a:rPr lang="en-US" sz="2000" dirty="0"/>
              <a:t>2012: </a:t>
            </a:r>
            <a:r>
              <a:rPr lang="en-US" sz="2000" dirty="0" smtClean="0"/>
              <a:t>“</a:t>
            </a:r>
            <a:r>
              <a:rPr lang="en-US" sz="2000" dirty="0" err="1" smtClean="0"/>
              <a:t>Vertragsweidegang</a:t>
            </a:r>
            <a:r>
              <a:rPr lang="en-US" sz="2000" dirty="0"/>
              <a:t>" ("Weide </a:t>
            </a:r>
            <a:r>
              <a:rPr lang="en-US" sz="2000" dirty="0" err="1"/>
              <a:t>Convenant</a:t>
            </a:r>
            <a:r>
              <a:rPr lang="en-US" sz="2000" dirty="0"/>
              <a:t>")</a:t>
            </a:r>
          </a:p>
          <a:p>
            <a:r>
              <a:rPr lang="en-US" sz="2000" dirty="0"/>
              <a:t>Ziel: stabile </a:t>
            </a:r>
            <a:r>
              <a:rPr lang="en-US" sz="2000" dirty="0" err="1"/>
              <a:t>Anzahl</a:t>
            </a:r>
            <a:r>
              <a:rPr lang="en-US" sz="2000" dirty="0"/>
              <a:t> </a:t>
            </a:r>
            <a:r>
              <a:rPr lang="en-US" sz="2000" dirty="0" err="1"/>
              <a:t>weidender</a:t>
            </a:r>
            <a:r>
              <a:rPr lang="en-US" sz="2000" dirty="0"/>
              <a:t> Kühe</a:t>
            </a:r>
          </a:p>
          <a:p>
            <a:r>
              <a:rPr lang="en-US" sz="2000" dirty="0"/>
              <a:t>~ 75 Parteien haben den Vertrag inzwischen unterzeichnet.</a:t>
            </a:r>
          </a:p>
          <a:p>
            <a:endParaRPr lang="nl-NL" sz="2000" dirty="0"/>
          </a:p>
        </p:txBody>
      </p:sp>
      <p:pic>
        <p:nvPicPr>
          <p:cNvPr id="2457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50351" y="1069977"/>
            <a:ext cx="233480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7925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b="1" dirty="0">
                <a:solidFill>
                  <a:schemeClr val="tx1"/>
                </a:solidFill>
              </a:rPr>
              <a:t>18. </a:t>
            </a:r>
            <a:r>
              <a:rPr lang="nl-NL" sz="3200" b="1" dirty="0" err="1">
                <a:solidFill>
                  <a:schemeClr val="tx1"/>
                </a:solidFill>
              </a:rPr>
              <a:t>Juni</a:t>
            </a:r>
            <a:r>
              <a:rPr lang="nl-NL" sz="3200" b="1" dirty="0">
                <a:solidFill>
                  <a:schemeClr val="tx1"/>
                </a:solidFill>
              </a:rPr>
              <a:t> 2012 - Konvent Weidegang</a:t>
            </a:r>
            <a:br>
              <a:rPr lang="nl-NL" sz="3200" b="1" dirty="0">
                <a:solidFill>
                  <a:schemeClr val="tx1"/>
                </a:solidFill>
              </a:rPr>
            </a:br>
            <a:r>
              <a:rPr lang="en-GB" sz="3200" b="1" dirty="0">
                <a:solidFill>
                  <a:schemeClr val="tx1"/>
                </a:solidFill>
              </a:rPr>
              <a:t> "</a:t>
            </a:r>
            <a:r>
              <a:rPr lang="en-GB" sz="3200" b="1" dirty="0" err="1">
                <a:solidFill>
                  <a:schemeClr val="tx1"/>
                </a:solidFill>
              </a:rPr>
              <a:t>Weidekonvent</a:t>
            </a:r>
            <a:r>
              <a:rPr lang="en-GB" sz="3200" dirty="0">
                <a:solidFill>
                  <a:schemeClr val="tx1"/>
                </a:solidFill>
              </a:rPr>
              <a:t>"</a:t>
            </a:r>
            <a:endParaRPr lang="nl-NL" sz="3200" dirty="0">
              <a:solidFill>
                <a:schemeClr val="tx1"/>
              </a:solidFill>
            </a:endParaRPr>
          </a:p>
        </p:txBody>
      </p:sp>
      <p:sp>
        <p:nvSpPr>
          <p:cNvPr id="3" name="Tijdelijke aanduiding voor tekst 2"/>
          <p:cNvSpPr>
            <a:spLocks noGrp="1"/>
          </p:cNvSpPr>
          <p:nvPr>
            <p:ph type="body" sz="quarter" idx="10"/>
          </p:nvPr>
        </p:nvSpPr>
        <p:spPr/>
        <p:txBody>
          <a:bodyPr/>
          <a:lstStyle/>
          <a:p>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412776"/>
            <a:ext cx="9144000"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5933788" y="6488668"/>
            <a:ext cx="3031792" cy="369332"/>
          </a:xfrm>
          <a:prstGeom prst="rect">
            <a:avLst/>
          </a:prstGeom>
          <a:noFill/>
        </p:spPr>
        <p:txBody>
          <a:bodyPr wrap="none" rtlCol="0">
            <a:spAutoFit/>
          </a:bodyPr>
          <a:lstStyle/>
          <a:p>
            <a:pPr>
              <a:defRPr/>
            </a:pPr>
            <a:r>
              <a:rPr lang="nl-NL" dirty="0">
                <a:solidFill>
                  <a:prstClr val="black"/>
                </a:solidFill>
              </a:rPr>
              <a:t>Quelle: Nachhaltige Milchkette</a:t>
            </a:r>
          </a:p>
        </p:txBody>
      </p:sp>
    </p:spTree>
    <p:extLst>
      <p:ext uri="{BB962C8B-B14F-4D97-AF65-F5344CB8AC3E}">
        <p14:creationId xmlns:p14="http://schemas.microsoft.com/office/powerpoint/2010/main" val="8117400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1|5.7"/>
</p:tagLst>
</file>

<file path=ppt/tags/tag2.xml><?xml version="1.0" encoding="utf-8"?>
<p:tagLst xmlns:a="http://schemas.openxmlformats.org/drawingml/2006/main" xmlns:r="http://schemas.openxmlformats.org/officeDocument/2006/relationships" xmlns:p="http://schemas.openxmlformats.org/presentationml/2006/main">
  <p:tag name="TIMING" val="|3.6|0.9|2.9|1.4|2.9|0.8|2.7"/>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NEW CHAP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Inno4Grass">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BACK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TotalTime>
  <Words>17775</Words>
  <Application>Microsoft Office PowerPoint</Application>
  <PresentationFormat>Diavoorstelling (4:3)</PresentationFormat>
  <Paragraphs>3445</Paragraphs>
  <Slides>383</Slides>
  <Notes>92</Notes>
  <HiddenSlides>0</HiddenSlides>
  <MMClips>0</MMClips>
  <ScaleCrop>false</ScaleCrop>
  <HeadingPairs>
    <vt:vector size="8" baseType="variant">
      <vt:variant>
        <vt:lpstr>Gebruikte lettertypen</vt:lpstr>
      </vt:variant>
      <vt:variant>
        <vt:i4>19</vt:i4>
      </vt:variant>
      <vt:variant>
        <vt:lpstr>Thema</vt:lpstr>
      </vt:variant>
      <vt:variant>
        <vt:i4>9</vt:i4>
      </vt:variant>
      <vt:variant>
        <vt:lpstr>Ingesloten OLE-bronprogramma's</vt:lpstr>
      </vt:variant>
      <vt:variant>
        <vt:i4>6</vt:i4>
      </vt:variant>
      <vt:variant>
        <vt:lpstr>Diatitels</vt:lpstr>
      </vt:variant>
      <vt:variant>
        <vt:i4>383</vt:i4>
      </vt:variant>
    </vt:vector>
  </HeadingPairs>
  <TitlesOfParts>
    <vt:vector size="417" baseType="lpstr">
      <vt:lpstr>Microsoft YaHei</vt:lpstr>
      <vt:lpstr>MS PGothic</vt:lpstr>
      <vt:lpstr>MS PGothic</vt:lpstr>
      <vt:lpstr>SimSun</vt:lpstr>
      <vt:lpstr>Arial</vt:lpstr>
      <vt:lpstr>Arial Narrow</vt:lpstr>
      <vt:lpstr>Calibri</vt:lpstr>
      <vt:lpstr>Comic Sans MS</vt:lpstr>
      <vt:lpstr>Georgia</vt:lpstr>
      <vt:lpstr>Monotype Sorts</vt:lpstr>
      <vt:lpstr>News Gothic</vt:lpstr>
      <vt:lpstr>Symbol</vt:lpstr>
      <vt:lpstr>Tahoma</vt:lpstr>
      <vt:lpstr>Times</vt:lpstr>
      <vt:lpstr>Times New Roman</vt:lpstr>
      <vt:lpstr>Trebuchet MS</vt:lpstr>
      <vt:lpstr>Verdana</vt:lpstr>
      <vt:lpstr>Wingdings</vt:lpstr>
      <vt:lpstr>ヒラギノ角ゴ Pro W3</vt:lpstr>
      <vt:lpstr>COVER</vt:lpstr>
      <vt:lpstr>1_CONTENT</vt:lpstr>
      <vt:lpstr>3_CONTENT</vt:lpstr>
      <vt:lpstr>NEW CHAPTER</vt:lpstr>
      <vt:lpstr>2_COVER</vt:lpstr>
      <vt:lpstr>5_CONTENT</vt:lpstr>
      <vt:lpstr>Inno4Grass</vt:lpstr>
      <vt:lpstr>BACK COVER</vt:lpstr>
      <vt:lpstr>1_COVER</vt:lpstr>
      <vt:lpstr>Diagram</vt:lpstr>
      <vt:lpstr>Microsoft Excel-grafiek</vt:lpstr>
      <vt:lpstr>Chart</vt:lpstr>
      <vt:lpstr>Worksheet</vt:lpstr>
      <vt:lpstr>Feuille de calcul</vt:lpstr>
      <vt:lpstr>Document</vt:lpstr>
      <vt:lpstr>Shared Innovation Space for Sustainable Productivity of Grasslands in Europe  Project Acronym: Inno4Grass Project Number: 727368  Deliverable 5.3. Power point presentations available for young farmers and advisors  Responsible partner: TEAGASC (WP leader)  Task leader and lead editor: AERES (Eds)  Contributors: AERES, GLZ, TEAGASC, WR, RHEA, IDELE, APCA, LWK, UGOE, TRAME, AWE, SLU, NLTO, CNR, PULS, WIR, AIA, LRC  Submission date: 28 February 2019 </vt:lpstr>
      <vt:lpstr>Inno4Grass - Schulungsunterlagen zum praktischen Grünlandmanagement in 8 europäischen Ländern</vt:lpstr>
      <vt:lpstr>Inhaltsverzeichnis   </vt:lpstr>
      <vt:lpstr>PowerPoint-presentatie</vt:lpstr>
      <vt:lpstr>Merkmale der Grünlandproduktion und -nutzung in Schweden</vt:lpstr>
      <vt:lpstr>PowerPoint-presentatie</vt:lpstr>
      <vt:lpstr>Landnutzung in Schweden</vt:lpstr>
      <vt:lpstr>Anzahl der Milchviehbetriebe in Schweden, 1990-2017</vt:lpstr>
      <vt:lpstr>PowerPoint-presentatie</vt:lpstr>
      <vt:lpstr>PowerPoint-presentatie</vt:lpstr>
      <vt:lpstr>Eine hohe Aufnahme ist abhängig von hochwertigem Futter - Gras/Klee dominiert </vt:lpstr>
      <vt:lpstr>Der Erntezeitpunkt hat einen "Turbo"-Effekt auf die Futterqualität, früh geerntetes Futter wird besser aufgenommen</vt:lpstr>
      <vt:lpstr>Hochwertige Grassilage für Milchkühe zeigt sich unter anderem durch:</vt:lpstr>
      <vt:lpstr>PowerPoint-presentatie</vt:lpstr>
      <vt:lpstr>Tägliche Futteraufnahme und Leistungsdaten der Tiere</vt:lpstr>
      <vt:lpstr>Silosysteme in Schweden in % der Gesamtmenge der Silage</vt:lpstr>
      <vt:lpstr>Silosysteme</vt:lpstr>
      <vt:lpstr>In Schweden ist Rundballensilage am weitesten verbreitet </vt:lpstr>
      <vt:lpstr>Neuere Untersuchungen zu Trockenmasseverlusten aus verschiedenen Silosystemen</vt:lpstr>
      <vt:lpstr>Aktuelle Untersuchungen zeigen, dass die Verluste von Ballensilage geringer sind als in Fahrsilosilage</vt:lpstr>
      <vt:lpstr>Trockenmasseverluste aus verschiedenen Silosystemen</vt:lpstr>
      <vt:lpstr>Fläche von naturnahem Grünland und beweidetem temporärem Grünland in Schweden, 2017 (ha)</vt:lpstr>
      <vt:lpstr>Temporäres Grünland eignet sich am besten für Milchkühe (z.B. Schwedische Rote Rasse und Schwedische Holstein) und schwere Rindfleischrassen (z.B. Charolais)</vt:lpstr>
      <vt:lpstr>Halbnatürliche Dauerweiden in Schweden sind am besten geeignet für leichtere Rindfleischrassen, Mutterkühe, Pferde und Schafe.</vt:lpstr>
      <vt:lpstr>Die schwedische Gesetzgebung schreibt vor, dass im Sommer Weidegang betrieben werden muss</vt:lpstr>
      <vt:lpstr>Weidesysteme und Weidenutzung 1. Milchkühe</vt:lpstr>
      <vt:lpstr>Milchkühe in der ökologischen Produktion</vt:lpstr>
      <vt:lpstr>Biologische Produktion in Schweden</vt:lpstr>
      <vt:lpstr>Automatisches Melken (AMS) und Weiden</vt:lpstr>
      <vt:lpstr>Weidesysteme und Weidenutzung   2. Schaf- und Rindfleischproduktion</vt:lpstr>
      <vt:lpstr>Halbnatürliche Weiden sind artenreicher als temporäres Grünland</vt:lpstr>
      <vt:lpstr>Rinder, Pferde und Schafe, die auf naturnahem Dauergrünland weiden (% der Anbaufläche, der Standorte und der Anzahl der Weidetiere, n = 219 Standorte, mit einer durchschnittlichen Größe von 14 ha)</vt:lpstr>
      <vt:lpstr>PowerPoint-presentatie</vt:lpstr>
      <vt:lpstr>Dauer der Vegetationszeit in Europa</vt:lpstr>
      <vt:lpstr>PowerPoint-presentatie</vt:lpstr>
      <vt:lpstr>PowerPoint-presentatie</vt:lpstr>
      <vt:lpstr>Der TM-Ertrag ist niedriger, aber die Verdaulichkeit der organischen Substanz (OMD) ist höher mit drei Schnitten anstatt von zwei Schnitten pro Jahr (100 kg N pro ha). (Grasbestand: W.Lieschagras + W.Schwingel, Kleegrasmischung)</vt:lpstr>
      <vt:lpstr>PowerPoint-presentatie</vt:lpstr>
      <vt:lpstr>PowerPoint-presentatie</vt:lpstr>
      <vt:lpstr>Ist Weißklee in Gebieten mit geringerer Produktionsintensität aufgrund von landwirtschaftlicher Tradition und klimatischen Bedingungen zu empfehlen?</vt:lpstr>
      <vt:lpstr>Mit der Einführung intensiver Erntesysteme und mehr Weißklee in Silagen sind Weidelgräser immer interessanter geworden</vt:lpstr>
      <vt:lpstr>Der Spätherbstschnitt wurde getestet, um Schäden durch z.B. Schneeschimmel (Fusarium nivale) zu reduzieren und damit das Überwintern bei Deutschem Weidelgras (L. perenne) zu verbessern.</vt:lpstr>
      <vt:lpstr>Trends für die Zukunft </vt:lpstr>
      <vt:lpstr>Milchertrag und Milchzusammensetzung von Milchkühen bei Verfütterung von Hornkleegras- oder Weißkleegrassilage in zwei aufeinander folgenden Jahren (N = 76)</vt:lpstr>
      <vt:lpstr>PowerPoint-presentatie</vt:lpstr>
      <vt:lpstr>Referenzen </vt:lpstr>
      <vt:lpstr>PowerPoint-presentatie</vt:lpstr>
      <vt:lpstr>Grünland in Irland -  Michael O'Donovan  &amp; Fergus Bogue</vt:lpstr>
      <vt:lpstr>PowerPoint-presentatie</vt:lpstr>
      <vt:lpstr>Die Effizienz der landwirtschaftlichen Produktion in Irland</vt:lpstr>
      <vt:lpstr>PowerPoint-presentatie</vt:lpstr>
      <vt:lpstr>PowerPoint-presentatie</vt:lpstr>
      <vt:lpstr>Emissionen pro kg Milch aus verschiedenen EU-Ländern</vt:lpstr>
      <vt:lpstr>Weidebasis Irland Milchviehbetriebe  TM-Produktion (kg/ha)</vt:lpstr>
      <vt:lpstr>PowerPoint-presentatie</vt:lpstr>
      <vt:lpstr>PowerPoint-presentatie</vt:lpstr>
      <vt:lpstr>PowerPoint-presentatie</vt:lpstr>
      <vt:lpstr>PowerPoint-presentatie</vt:lpstr>
      <vt:lpstr>PowerPoint-presentatie</vt:lpstr>
      <vt:lpstr>PowerPoint-presentatie</vt:lpstr>
      <vt:lpstr>Das Weidejahr - Frühjahrsabkalbungen</vt:lpstr>
      <vt:lpstr>Integrierte grasbasierte Produktionssysteme</vt:lpstr>
      <vt:lpstr>Ziele des Weidemanagements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Herbstweide Management</vt:lpstr>
      <vt:lpstr>PowerPoint-presentatie</vt:lpstr>
      <vt:lpstr>PowerPoint-presentatie</vt:lpstr>
      <vt:lpstr>PowerPoint-presentatie</vt:lpstr>
      <vt:lpstr>PowerPoint-presentatie</vt:lpstr>
      <vt:lpstr>Was ist PastureBase Ireland und wer sollte es nutzen?</vt:lpstr>
      <vt:lpstr>PowerPoint-presentatie</vt:lpstr>
      <vt:lpstr>Welche Werkzeuge sind in der Anwendung enthalten? </vt:lpstr>
      <vt:lpstr>PowerPoint-presentatie</vt:lpstr>
      <vt:lpstr>Frühjahrs-Rotationsplanung: 40 ha Betrieb</vt:lpstr>
      <vt:lpstr>PowerPoint-presentatie</vt:lpstr>
      <vt:lpstr>PowerPoint-presentatie</vt:lpstr>
      <vt:lpstr>PowerPoint-presentatie</vt:lpstr>
      <vt:lpstr>PowerPoint-presentatie</vt:lpstr>
      <vt:lpstr>Anforderungen an den idealen Grasbestand</vt:lpstr>
      <vt:lpstr>PowerPoint-presentatie</vt:lpstr>
      <vt:lpstr>PowerPoint-presentatie</vt:lpstr>
      <vt:lpstr>PowerPoint-presentatie</vt:lpstr>
      <vt:lpstr>PowerPoint-presentatie</vt:lpstr>
      <vt:lpstr>PowerPoint-presentatie</vt:lpstr>
      <vt:lpstr>Inno4Grass - Lehrmaterial zum praktischen Grünlandmanagement der Niederlande</vt:lpstr>
      <vt:lpstr>Der niederländische Milchsektor 2017</vt:lpstr>
      <vt:lpstr>PowerPoint-presentatie</vt:lpstr>
      <vt:lpstr>PowerPoint-presentatie</vt:lpstr>
      <vt:lpstr>Trends bei der Beweidung in den Niederlanden</vt:lpstr>
      <vt:lpstr>Beweidung = gesellschaftliches Thema?</vt:lpstr>
      <vt:lpstr>18. Juni 2012 - Konvent Weidegang  "Weidekonvent"</vt:lpstr>
      <vt:lpstr>Beweidungsvertrag</vt:lpstr>
      <vt:lpstr>Weidegang-Prämie</vt:lpstr>
      <vt:lpstr>Gründe für weniger Weidegang</vt:lpstr>
      <vt:lpstr>Beweidung in den Niederlanden, % Kühe auf der Weide</vt:lpstr>
      <vt:lpstr>Weidegang in den Niederlanden</vt:lpstr>
      <vt:lpstr>Graswachstum 2014-2017        </vt:lpstr>
      <vt:lpstr>Die Auswirkungen der Beweidung auf verschiedene Aspekte</vt:lpstr>
      <vt:lpstr>Wirtschaftlichkeit: Grasaufnahme ist entscheidend </vt:lpstr>
      <vt:lpstr>Aber wie sieht es mit der Wirtschaft unter ungünstigeren Bedingungen aus?</vt:lpstr>
      <vt:lpstr>Ökonomie des Weidens     </vt:lpstr>
      <vt:lpstr>Schlussfolgerungen</vt:lpstr>
      <vt:lpstr>Wie kann man den Gewinn steigern?</vt:lpstr>
      <vt:lpstr>Einfluss der Beweidung auf das landwirtschaftliche Einkommen (Reijs et al., 2013)</vt:lpstr>
      <vt:lpstr>Marge pro Kuh bei unterschiedlichn Weidestunden und unterschiedlicher Milchproduktion (Booij, 2015)</vt:lpstr>
      <vt:lpstr>Ergebnisse 2013</vt:lpstr>
      <vt:lpstr>Weiden oder nicht Weiden</vt:lpstr>
      <vt:lpstr>PowerPoint-presentatie</vt:lpstr>
      <vt:lpstr>Werkzeuge zur Messung des Grasertrags </vt:lpstr>
      <vt:lpstr>Gesetzgebung: Nitratrichtlinie und  Niederländisches Aktionsprogramm</vt:lpstr>
      <vt:lpstr>Betriebsspezifische Ausscheidung (BEX)</vt:lpstr>
      <vt:lpstr>“Neue” Düngemittel</vt:lpstr>
      <vt:lpstr>FarmWalk     </vt:lpstr>
      <vt:lpstr>Weide Coaches</vt:lpstr>
      <vt:lpstr>Entwickeln Sie FarmWalk®.     </vt:lpstr>
      <vt:lpstr>Grip op Gras: FeedWedge-Instrument</vt:lpstr>
      <vt:lpstr> Weidehaltungshinweise von Betriebsarbeitsgruppen</vt:lpstr>
      <vt:lpstr>Praktische Ratschläge: Weiden und große Herden</vt:lpstr>
      <vt:lpstr>Innovationen &amp; Forschungsthemen in der NL     </vt:lpstr>
      <vt:lpstr>PowerPoint-presentatie</vt:lpstr>
      <vt:lpstr>Mobiles Melken     </vt:lpstr>
      <vt:lpstr>Dynamische Beweidung; Auswahl des richtigen Weidesystems</vt:lpstr>
      <vt:lpstr>Roboter und Weidegang</vt:lpstr>
      <vt:lpstr>Instrumente; Frisch-Gras Dashboard Sommer 2013</vt:lpstr>
      <vt:lpstr>Sensordaten - Belegungszeit</vt:lpstr>
      <vt:lpstr>Innovation: Virtueller Zaun</vt:lpstr>
      <vt:lpstr>Bausteine Beweidung</vt:lpstr>
      <vt:lpstr>PowerPoint-presentatie</vt:lpstr>
      <vt:lpstr>Leguminosen:  Schlüsselarten für Mischungen in Belgien unter mild-temepratem Klima</vt:lpstr>
      <vt:lpstr>Einführung</vt:lpstr>
      <vt:lpstr>Arten</vt:lpstr>
      <vt:lpstr>Sekundäre Arten</vt:lpstr>
      <vt:lpstr>Neuartige Arten  </vt:lpstr>
      <vt:lpstr>PowerPoint-presentatie</vt:lpstr>
      <vt:lpstr>Jahresproduktion von Weißklee</vt:lpstr>
      <vt:lpstr>Produktivität von Weißklee </vt:lpstr>
      <vt:lpstr>Produktivität von Rotklee</vt:lpstr>
      <vt:lpstr>PowerPoint-presentatie</vt:lpstr>
      <vt:lpstr>PowerPoint-presentatie</vt:lpstr>
      <vt:lpstr>Nährwert, Futterverzehr und Tierleistung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Narbenqualität – Gemeine Rispe (Poa trivialis)</vt:lpstr>
      <vt:lpstr>PowerPoint-presentatie</vt:lpstr>
      <vt:lpstr>Weitere Folgen der Gülleaufbringung unter feuchten Bedingungen: Risiko der Bodenverdichtung im Herbst und dadurch erhöhtes Risiko einer N2O-Emission</vt:lpstr>
      <vt:lpstr>PowerPoint-presentatie</vt:lpstr>
      <vt:lpstr>Blanksaat Ende April mit oder ohne Impfung und Kalkung mit 15 dt ha-1 Kokkolithenkalk</vt:lpstr>
      <vt:lpstr>Einfluss auf die Verunkrautung</vt:lpstr>
      <vt:lpstr>Einfluss der Kalkapplikation (Kopf oder eingearbeitet) und der Rhizobienimpfung auf den Ertrag während des Etablierungsjahres (3 Schnitte)</vt:lpstr>
      <vt:lpstr>Energiegehalt von Luzerne und Luzernegras (Bayern)</vt:lpstr>
      <vt:lpstr>PowerPoint-presentatie</vt:lpstr>
      <vt:lpstr>PowerPoint-presentatie</vt:lpstr>
      <vt:lpstr>PowerPoint-presentatie</vt:lpstr>
      <vt:lpstr>PowerPoint-presentatie</vt:lpstr>
      <vt:lpstr>PowerPoint-presentatie</vt:lpstr>
      <vt:lpstr>Effektiver Einsatz von Dauergrünland in der Fütterung von Milchkühen in Polen  </vt:lpstr>
      <vt:lpstr>Landwirtschaftlich genutzte Fläche in Polen (in Tsd. ha)</vt:lpstr>
      <vt:lpstr>PowerPoint-presentatie</vt:lpstr>
      <vt:lpstr>Anteil unterschiedlicher Nutzung von DGL an der (LN) in ausgewählten Bundesländern (%)</vt:lpstr>
      <vt:lpstr>Bestand an Rindern und Milchkühen in Polen (in tausend Stück)</vt:lpstr>
      <vt:lpstr>Kuhmilchproduktion in Polen</vt:lpstr>
      <vt:lpstr>Struktur der Futterfläche in Polen (%)</vt:lpstr>
      <vt:lpstr>Produktion und Ertrag von Dauergrünland (2017)</vt:lpstr>
      <vt:lpstr>Potenzielle Erträge aus Grünland in Polen</vt:lpstr>
      <vt:lpstr>Modelle der Milchproduktion in Bezug auf die Futterverwertung aus Grasland</vt:lpstr>
      <vt:lpstr>Futter aus Grasland in der intensiven Milchproduktion</vt:lpstr>
      <vt:lpstr>Futter aus Grasland in der low-cost Milchproduktion</vt:lpstr>
      <vt:lpstr>Futter aus Grasland in der ökologischen Milchproduktion</vt:lpstr>
      <vt:lpstr>Weidegras in der Rinderfütterung</vt:lpstr>
      <vt:lpstr>Hochwertige Milch von Kühen mit Graslandfutter</vt:lpstr>
      <vt:lpstr>LCA-Gehalt in Lebensmitteln in Abhängigkeit vom Fütterungssystem (in % des Fetts)</vt:lpstr>
      <vt:lpstr>Möglichkeiten zur Effizienzsteigerung der Futtermittelproduktion aus Grünland</vt:lpstr>
      <vt:lpstr>Erneuerung und Sanierung von Grünland</vt:lpstr>
      <vt:lpstr>PowerPoint-presentatie</vt:lpstr>
      <vt:lpstr>PowerPoint-presentatie</vt:lpstr>
      <vt:lpstr>PowerPoint-presentatie</vt:lpstr>
      <vt:lpstr>Nutzung des biologischen Fortschritts in der Gras- und Leguminosenzucht nach Art der Betriebe (%)</vt:lpstr>
      <vt:lpstr>Eignung von Gräsern und Leguminosen zur Nachsaaat/Neuansaat</vt:lpstr>
      <vt:lpstr>Eignung von Gräsern und Leguminosen für Ansaatmischungen für Grünlanderneuerung im DGL</vt:lpstr>
      <vt:lpstr>Eignung von Gräsern und Leguminosen für Ansaatmischungen in temporäres Grasland</vt:lpstr>
      <vt:lpstr>Strategien zur Anwendung von Saatgutmischungen bei der Etablierung und Renovierung von Grasland</vt:lpstr>
      <vt:lpstr>Merkmale einer qualitativ hochwertigen Saatgutmischung</vt:lpstr>
      <vt:lpstr>Auswahlkriterien für die Arten, die für die Zusammensetzung der Mischungen verwendet werden</vt:lpstr>
      <vt:lpstr>Saatgutmischungen, die bei der Erneuerung und Sanierung von Grasland verwendet werden </vt:lpstr>
      <vt:lpstr>Mehrschichtige Saatgutbeschichtung</vt:lpstr>
      <vt:lpstr>PowerPoint-presentatie</vt:lpstr>
      <vt:lpstr>Ergänzende Sämaschinen, die mit Güttlerwalzen ausgestattet sind.</vt:lpstr>
      <vt:lpstr>PowerPoint-presentatie</vt:lpstr>
      <vt:lpstr>Einfluss der Methoden zur Bodenvorbereitung vor Nachsaat auf den Anteil des Weißklees in der Grasnarbe</vt:lpstr>
      <vt:lpstr>PowerPoint-presentatie</vt:lpstr>
      <vt:lpstr>Ertrag der Wiesen in Abhängigkeit von der Mischungszusammensetzung und dem Düngegrad</vt:lpstr>
      <vt:lpstr>PowerPoint-presentatie</vt:lpstr>
      <vt:lpstr>PowerPoint-presentatie</vt:lpstr>
      <vt:lpstr>PowerPoint-presentatie</vt:lpstr>
      <vt:lpstr>PowerPoint-presentatie</vt:lpstr>
      <vt:lpstr>Grünlanddüngung</vt:lpstr>
      <vt:lpstr>Grundlagen der Stickstoff-Grünlanddüngung</vt:lpstr>
      <vt:lpstr>PowerPoint-presentatie</vt:lpstr>
      <vt:lpstr>Bindungskraft und Absorption von anorganischem Phosphor in Abhängigkeit des Boden-pH-Wertes.</vt:lpstr>
      <vt:lpstr>Grundlagen der Kaliumdüngung</vt:lpstr>
      <vt:lpstr>Wassermanagement auf Grünland </vt:lpstr>
      <vt:lpstr>Anomalien der Gesamtregenmenge im Frühjahr und Sommer 2013-2015 im Vergleich zu den Jahren 1971-2000</vt:lpstr>
      <vt:lpstr>Anomalien der Gesamtregenmenge im Frühjahr und Sommer 2016-2018 im Vergleich zu den Jahren 1971-2000</vt:lpstr>
      <vt:lpstr>PowerPoint-presentatie</vt:lpstr>
      <vt:lpstr>PowerPoint-presentatie</vt:lpstr>
      <vt:lpstr>PowerPoint-presentatie</vt:lpstr>
      <vt:lpstr>Die Steigerung des Trockenmasseertrags auf bewässerten und nicht bewässerten Weiden im zentralen Teil Polens.</vt:lpstr>
      <vt:lpstr>Maßnahmen zur effektiven Erzeugung von Futter auf Grünland vor dem Hintergrund von Klimaveränderungen</vt:lpstr>
      <vt:lpstr>Weidemanagement</vt:lpstr>
      <vt:lpstr>PowerPoint-presentatie</vt:lpstr>
      <vt:lpstr>PowerPoint-presentatie</vt:lpstr>
      <vt:lpstr>PowerPoint-presentatie</vt:lpstr>
      <vt:lpstr>Schnitt und Konservierung von Grünland</vt:lpstr>
      <vt:lpstr>Optimaler Zeitpunkt des Grünlandschnitts</vt:lpstr>
      <vt:lpstr>Optimaler Zeitpunkt für das Mähen während des Tages: Zuckergehalt</vt:lpstr>
      <vt:lpstr>PowerPoint-presentatie</vt:lpstr>
      <vt:lpstr>PowerPoint-presentatie</vt:lpstr>
      <vt:lpstr>PowerPoint-presentatie</vt:lpstr>
      <vt:lpstr>Faktoren, die die Silagequalität bestimmen </vt:lpstr>
      <vt:lpstr>PowerPoint-presentatie</vt:lpstr>
      <vt:lpstr>PowerPoint-presentatie</vt:lpstr>
      <vt:lpstr>Zahlen zu Kühen aus Frankreich</vt:lpstr>
      <vt:lpstr>Klassifizierung des französischen Milchsystems von Kühen</vt:lpstr>
      <vt:lpstr>Beweidung im Verhältnis zur Futterration </vt:lpstr>
      <vt:lpstr>Besatzdichte und verfügbare Weidefläche ergeben den Anteil des beweideten Grases an der Ration.</vt:lpstr>
      <vt:lpstr>Zusammensetzung und Entwicklung der Futterpflanzenfläche in Frankreich</vt:lpstr>
      <vt:lpstr>Trockenmasseaufnahme pro Kuh im frischen Gras</vt:lpstr>
      <vt:lpstr>Beweidung: Standweide mit zunehmender Flächenzuteilung</vt:lpstr>
      <vt:lpstr>Beweidung: Rotationsbeweidung</vt:lpstr>
      <vt:lpstr>Futterverlsuste: Produktionskosten vor der Ernte, vor und nach der Verteilung von geerntetem Futter pro Tonne TM </vt:lpstr>
      <vt:lpstr>PowerPoint-presentatie</vt:lpstr>
      <vt:lpstr>Grasland in Italien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Gemäßigtes Grasland in Italien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Thanks to all contributing partners of Inno4Grass </vt:lpstr>
    </vt:vector>
  </TitlesOfParts>
  <Company>Uni Goettingen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Shared Innovation Space for Sustainable Productivity of Grasslands in Europe  Project Acronym: Inno4Grass Project Number: 727368  Deliverable 5.3. Specific grassland syllabus and power point presentations available for young farmers and advisors  Responsible partner: TEAGASC (WP leader) and Aeres (Task leader)  Editors: L. Aantjes (AERES), A. van den Pol-van Dasselaar (AERES), F. Bogue (TEAGASC) and M. O’Donovan (TEAGASC)  Other contributors: GLZ, WUR, RHEA, IDELE, APCA, LWK, UGOE, TRAME, AWE, SLU, NLTO, CNR, PULS, WIR, AIA, LRC  Submission date: 28 February 2019</dc:title>
  <dc:creator>Schiebenhöfer, Nora</dc:creator>
  <cp:lastModifiedBy>Pol, Agnes van den</cp:lastModifiedBy>
  <cp:revision>34</cp:revision>
  <dcterms:created xsi:type="dcterms:W3CDTF">2019-08-26T10:08:14Z</dcterms:created>
  <dcterms:modified xsi:type="dcterms:W3CDTF">2019-12-28T17:43:11Z</dcterms:modified>
</cp:coreProperties>
</file>