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slideLayouts/slideLayout18.xml" ContentType="application/vnd.openxmlformats-officedocument.presentationml.slideLayout+xml"/>
  <Override PartName="/ppt/theme/theme8.xml" ContentType="application/vnd.openxmlformats-officedocument.theme+xml"/>
  <Override PartName="/ppt/slideLayouts/slideLayout19.xml" ContentType="application/vnd.openxmlformats-officedocument.presentationml.slideLayout+xml"/>
  <Override PartName="/ppt/theme/theme9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10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11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12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1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1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notesSlides/notesSlide13.xml" ContentType="application/vnd.openxmlformats-officedocument.presentationml.notesSlide+xml"/>
  <Override PartName="/ppt/tags/tag2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charts/chart4.xml" ContentType="application/vnd.openxmlformats-officedocument.drawingml.chart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theme/themeOverride2.xml" ContentType="application/vnd.openxmlformats-officedocument.themeOverride+xml"/>
  <Override PartName="/ppt/charts/chart6.xml" ContentType="application/vnd.openxmlformats-officedocument.drawingml.chart+xml"/>
  <Override PartName="/ppt/theme/themeOverride3.xml" ContentType="application/vnd.openxmlformats-officedocument.themeOverr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charts/chart7.xml" ContentType="application/vnd.openxmlformats-officedocument.drawingml.chart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charts/chart8.xml" ContentType="application/vnd.openxmlformats-officedocument.drawingml.chart+xml"/>
  <Override PartName="/ppt/theme/themeOverride4.xml" ContentType="application/vnd.openxmlformats-officedocument.themeOverr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charts/chart9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70.xml" ContentType="application/vnd.openxmlformats-officedocument.presentationml.notesSlide+xml"/>
  <Override PartName="/ppt/charts/chart10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11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charts/chart12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5.xml" ContentType="application/vnd.openxmlformats-officedocument.themeOverr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charts/chart13.xml" ContentType="application/vnd.openxmlformats-officedocument.drawingml.chart+xml"/>
  <Override PartName="/ppt/theme/themeOverride6.xml" ContentType="application/vnd.openxmlformats-officedocument.themeOverr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media/image510.jpg" ContentType="image/jpg"/>
  <Override PartName="/ppt/media/image511.jpg" ContentType="image/jpg"/>
  <Override PartName="/ppt/media/image512.jpg" ContentType="image/jpg"/>
  <Override PartName="/ppt/media/image516.jpg" ContentType="image/jpg"/>
  <Override PartName="/ppt/media/image517.jpg" ContentType="image/jpg"/>
  <Override PartName="/ppt/media/image518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1"/>
    <p:sldMasterId id="2147483676" r:id="rId2"/>
    <p:sldMasterId id="2147483678" r:id="rId3"/>
    <p:sldMasterId id="2147483690" r:id="rId4"/>
    <p:sldMasterId id="2147483800" r:id="rId5"/>
    <p:sldMasterId id="2147483802" r:id="rId6"/>
    <p:sldMasterId id="2147483805" r:id="rId7"/>
    <p:sldMasterId id="2147483807" r:id="rId8"/>
    <p:sldMasterId id="2147483811" r:id="rId9"/>
    <p:sldMasterId id="2147483813" r:id="rId10"/>
    <p:sldMasterId id="2147483820" r:id="rId11"/>
    <p:sldMasterId id="2147483837" r:id="rId12"/>
    <p:sldMasterId id="2147483861" r:id="rId13"/>
    <p:sldMasterId id="2147483864" r:id="rId14"/>
    <p:sldMasterId id="2147483870" r:id="rId15"/>
  </p:sldMasterIdLst>
  <p:notesMasterIdLst>
    <p:notesMasterId r:id="rId399"/>
  </p:notesMasterIdLst>
  <p:handoutMasterIdLst>
    <p:handoutMasterId r:id="rId400"/>
  </p:handoutMasterIdLst>
  <p:sldIdLst>
    <p:sldId id="1284" r:id="rId16"/>
    <p:sldId id="900" r:id="rId17"/>
    <p:sldId id="901" r:id="rId18"/>
    <p:sldId id="902" r:id="rId19"/>
    <p:sldId id="903" r:id="rId20"/>
    <p:sldId id="904" r:id="rId21"/>
    <p:sldId id="905" r:id="rId22"/>
    <p:sldId id="906" r:id="rId23"/>
    <p:sldId id="908" r:id="rId24"/>
    <p:sldId id="1283" r:id="rId25"/>
    <p:sldId id="909" r:id="rId26"/>
    <p:sldId id="910" r:id="rId27"/>
    <p:sldId id="911" r:id="rId28"/>
    <p:sldId id="912" r:id="rId29"/>
    <p:sldId id="913" r:id="rId30"/>
    <p:sldId id="914" r:id="rId31"/>
    <p:sldId id="915" r:id="rId32"/>
    <p:sldId id="916" r:id="rId33"/>
    <p:sldId id="917" r:id="rId34"/>
    <p:sldId id="918" r:id="rId35"/>
    <p:sldId id="919" r:id="rId36"/>
    <p:sldId id="920" r:id="rId37"/>
    <p:sldId id="921" r:id="rId38"/>
    <p:sldId id="922" r:id="rId39"/>
    <p:sldId id="923" r:id="rId40"/>
    <p:sldId id="924" r:id="rId41"/>
    <p:sldId id="925" r:id="rId42"/>
    <p:sldId id="926" r:id="rId43"/>
    <p:sldId id="927" r:id="rId44"/>
    <p:sldId id="928" r:id="rId45"/>
    <p:sldId id="929" r:id="rId46"/>
    <p:sldId id="930" r:id="rId47"/>
    <p:sldId id="931" r:id="rId48"/>
    <p:sldId id="932" r:id="rId49"/>
    <p:sldId id="933" r:id="rId50"/>
    <p:sldId id="934" r:id="rId51"/>
    <p:sldId id="935" r:id="rId52"/>
    <p:sldId id="936" r:id="rId53"/>
    <p:sldId id="937" r:id="rId54"/>
    <p:sldId id="938" r:id="rId55"/>
    <p:sldId id="939" r:id="rId56"/>
    <p:sldId id="940" r:id="rId57"/>
    <p:sldId id="941" r:id="rId58"/>
    <p:sldId id="942" r:id="rId59"/>
    <p:sldId id="943" r:id="rId60"/>
    <p:sldId id="944" r:id="rId61"/>
    <p:sldId id="945" r:id="rId62"/>
    <p:sldId id="946" r:id="rId63"/>
    <p:sldId id="947" r:id="rId64"/>
    <p:sldId id="948" r:id="rId65"/>
    <p:sldId id="949" r:id="rId66"/>
    <p:sldId id="950" r:id="rId67"/>
    <p:sldId id="951" r:id="rId68"/>
    <p:sldId id="952" r:id="rId69"/>
    <p:sldId id="953" r:id="rId70"/>
    <p:sldId id="954" r:id="rId71"/>
    <p:sldId id="955" r:id="rId72"/>
    <p:sldId id="956" r:id="rId73"/>
    <p:sldId id="957" r:id="rId74"/>
    <p:sldId id="958" r:id="rId75"/>
    <p:sldId id="959" r:id="rId76"/>
    <p:sldId id="960" r:id="rId77"/>
    <p:sldId id="961" r:id="rId78"/>
    <p:sldId id="1281" r:id="rId79"/>
    <p:sldId id="963" r:id="rId80"/>
    <p:sldId id="964" r:id="rId81"/>
    <p:sldId id="965" r:id="rId82"/>
    <p:sldId id="1282" r:id="rId83"/>
    <p:sldId id="967" r:id="rId84"/>
    <p:sldId id="968" r:id="rId85"/>
    <p:sldId id="969" r:id="rId86"/>
    <p:sldId id="970" r:id="rId87"/>
    <p:sldId id="971" r:id="rId88"/>
    <p:sldId id="972" r:id="rId89"/>
    <p:sldId id="973" r:id="rId90"/>
    <p:sldId id="974" r:id="rId91"/>
    <p:sldId id="975" r:id="rId92"/>
    <p:sldId id="976" r:id="rId93"/>
    <p:sldId id="977" r:id="rId94"/>
    <p:sldId id="978" r:id="rId95"/>
    <p:sldId id="979" r:id="rId96"/>
    <p:sldId id="980" r:id="rId97"/>
    <p:sldId id="981" r:id="rId98"/>
    <p:sldId id="982" r:id="rId99"/>
    <p:sldId id="983" r:id="rId100"/>
    <p:sldId id="984" r:id="rId101"/>
    <p:sldId id="985" r:id="rId102"/>
    <p:sldId id="986" r:id="rId103"/>
    <p:sldId id="987" r:id="rId104"/>
    <p:sldId id="988" r:id="rId105"/>
    <p:sldId id="989" r:id="rId106"/>
    <p:sldId id="990" r:id="rId107"/>
    <p:sldId id="991" r:id="rId108"/>
    <p:sldId id="992" r:id="rId109"/>
    <p:sldId id="993" r:id="rId110"/>
    <p:sldId id="994" r:id="rId111"/>
    <p:sldId id="995" r:id="rId112"/>
    <p:sldId id="996" r:id="rId113"/>
    <p:sldId id="997" r:id="rId114"/>
    <p:sldId id="998" r:id="rId115"/>
    <p:sldId id="999" r:id="rId116"/>
    <p:sldId id="1000" r:id="rId117"/>
    <p:sldId id="1001" r:id="rId118"/>
    <p:sldId id="1002" r:id="rId119"/>
    <p:sldId id="1003" r:id="rId120"/>
    <p:sldId id="1004" r:id="rId121"/>
    <p:sldId id="1005" r:id="rId122"/>
    <p:sldId id="1006" r:id="rId123"/>
    <p:sldId id="1007" r:id="rId124"/>
    <p:sldId id="1008" r:id="rId125"/>
    <p:sldId id="1009" r:id="rId126"/>
    <p:sldId id="1010" r:id="rId127"/>
    <p:sldId id="1011" r:id="rId128"/>
    <p:sldId id="1012" r:id="rId129"/>
    <p:sldId id="1013" r:id="rId130"/>
    <p:sldId id="1014" r:id="rId131"/>
    <p:sldId id="1015" r:id="rId132"/>
    <p:sldId id="1016" r:id="rId133"/>
    <p:sldId id="1017" r:id="rId134"/>
    <p:sldId id="1018" r:id="rId135"/>
    <p:sldId id="1019" r:id="rId136"/>
    <p:sldId id="1020" r:id="rId137"/>
    <p:sldId id="1021" r:id="rId138"/>
    <p:sldId id="1022" r:id="rId139"/>
    <p:sldId id="1023" r:id="rId140"/>
    <p:sldId id="1024" r:id="rId141"/>
    <p:sldId id="1025" r:id="rId142"/>
    <p:sldId id="1026" r:id="rId143"/>
    <p:sldId id="1027" r:id="rId144"/>
    <p:sldId id="1028" r:id="rId145"/>
    <p:sldId id="1029" r:id="rId146"/>
    <p:sldId id="1030" r:id="rId147"/>
    <p:sldId id="1031" r:id="rId148"/>
    <p:sldId id="1032" r:id="rId149"/>
    <p:sldId id="1033" r:id="rId150"/>
    <p:sldId id="1034" r:id="rId151"/>
    <p:sldId id="1035" r:id="rId152"/>
    <p:sldId id="1036" r:id="rId153"/>
    <p:sldId id="1037" r:id="rId154"/>
    <p:sldId id="1038" r:id="rId155"/>
    <p:sldId id="1039" r:id="rId156"/>
    <p:sldId id="1040" r:id="rId157"/>
    <p:sldId id="1041" r:id="rId158"/>
    <p:sldId id="1042" r:id="rId159"/>
    <p:sldId id="1043" r:id="rId160"/>
    <p:sldId id="1044" r:id="rId161"/>
    <p:sldId id="1045" r:id="rId162"/>
    <p:sldId id="1046" r:id="rId163"/>
    <p:sldId id="1047" r:id="rId164"/>
    <p:sldId id="1048" r:id="rId165"/>
    <p:sldId id="1049" r:id="rId166"/>
    <p:sldId id="1050" r:id="rId167"/>
    <p:sldId id="1051" r:id="rId168"/>
    <p:sldId id="1052" r:id="rId169"/>
    <p:sldId id="1053" r:id="rId170"/>
    <p:sldId id="1054" r:id="rId171"/>
    <p:sldId id="1055" r:id="rId172"/>
    <p:sldId id="1056" r:id="rId173"/>
    <p:sldId id="1057" r:id="rId174"/>
    <p:sldId id="1058" r:id="rId175"/>
    <p:sldId id="1059" r:id="rId176"/>
    <p:sldId id="1060" r:id="rId177"/>
    <p:sldId id="1061" r:id="rId178"/>
    <p:sldId id="1062" r:id="rId179"/>
    <p:sldId id="1063" r:id="rId180"/>
    <p:sldId id="1064" r:id="rId181"/>
    <p:sldId id="1065" r:id="rId182"/>
    <p:sldId id="1066" r:id="rId183"/>
    <p:sldId id="1067" r:id="rId184"/>
    <p:sldId id="1068" r:id="rId185"/>
    <p:sldId id="1069" r:id="rId186"/>
    <p:sldId id="1070" r:id="rId187"/>
    <p:sldId id="1071" r:id="rId188"/>
    <p:sldId id="1072" r:id="rId189"/>
    <p:sldId id="1073" r:id="rId190"/>
    <p:sldId id="1074" r:id="rId191"/>
    <p:sldId id="1075" r:id="rId192"/>
    <p:sldId id="1076" r:id="rId193"/>
    <p:sldId id="1077" r:id="rId194"/>
    <p:sldId id="1078" r:id="rId195"/>
    <p:sldId id="1079" r:id="rId196"/>
    <p:sldId id="1080" r:id="rId197"/>
    <p:sldId id="1081" r:id="rId198"/>
    <p:sldId id="1082" r:id="rId199"/>
    <p:sldId id="1083" r:id="rId200"/>
    <p:sldId id="1084" r:id="rId201"/>
    <p:sldId id="1085" r:id="rId202"/>
    <p:sldId id="1086" r:id="rId203"/>
    <p:sldId id="1087" r:id="rId204"/>
    <p:sldId id="1088" r:id="rId205"/>
    <p:sldId id="1089" r:id="rId206"/>
    <p:sldId id="1090" r:id="rId207"/>
    <p:sldId id="1091" r:id="rId208"/>
    <p:sldId id="1092" r:id="rId209"/>
    <p:sldId id="1093" r:id="rId210"/>
    <p:sldId id="1094" r:id="rId211"/>
    <p:sldId id="1095" r:id="rId212"/>
    <p:sldId id="1096" r:id="rId213"/>
    <p:sldId id="1097" r:id="rId214"/>
    <p:sldId id="1098" r:id="rId215"/>
    <p:sldId id="1099" r:id="rId216"/>
    <p:sldId id="1100" r:id="rId217"/>
    <p:sldId id="1101" r:id="rId218"/>
    <p:sldId id="1102" r:id="rId219"/>
    <p:sldId id="1103" r:id="rId220"/>
    <p:sldId id="1104" r:id="rId221"/>
    <p:sldId id="1105" r:id="rId222"/>
    <p:sldId id="1106" r:id="rId223"/>
    <p:sldId id="1107" r:id="rId224"/>
    <p:sldId id="1108" r:id="rId225"/>
    <p:sldId id="1109" r:id="rId226"/>
    <p:sldId id="1110" r:id="rId227"/>
    <p:sldId id="1111" r:id="rId228"/>
    <p:sldId id="1112" r:id="rId229"/>
    <p:sldId id="1113" r:id="rId230"/>
    <p:sldId id="1114" r:id="rId231"/>
    <p:sldId id="1115" r:id="rId232"/>
    <p:sldId id="1116" r:id="rId233"/>
    <p:sldId id="1117" r:id="rId234"/>
    <p:sldId id="1118" r:id="rId235"/>
    <p:sldId id="1119" r:id="rId236"/>
    <p:sldId id="1120" r:id="rId237"/>
    <p:sldId id="1121" r:id="rId238"/>
    <p:sldId id="1122" r:id="rId239"/>
    <p:sldId id="1123" r:id="rId240"/>
    <p:sldId id="1124" r:id="rId241"/>
    <p:sldId id="1125" r:id="rId242"/>
    <p:sldId id="1126" r:id="rId243"/>
    <p:sldId id="1127" r:id="rId244"/>
    <p:sldId id="1128" r:id="rId245"/>
    <p:sldId id="1129" r:id="rId246"/>
    <p:sldId id="1130" r:id="rId247"/>
    <p:sldId id="1131" r:id="rId248"/>
    <p:sldId id="1132" r:id="rId249"/>
    <p:sldId id="1133" r:id="rId250"/>
    <p:sldId id="1134" r:id="rId251"/>
    <p:sldId id="1135" r:id="rId252"/>
    <p:sldId id="1136" r:id="rId253"/>
    <p:sldId id="1137" r:id="rId254"/>
    <p:sldId id="1138" r:id="rId255"/>
    <p:sldId id="1139" r:id="rId256"/>
    <p:sldId id="1140" r:id="rId257"/>
    <p:sldId id="1141" r:id="rId258"/>
    <p:sldId id="1142" r:id="rId259"/>
    <p:sldId id="1143" r:id="rId260"/>
    <p:sldId id="1144" r:id="rId261"/>
    <p:sldId id="1145" r:id="rId262"/>
    <p:sldId id="1146" r:id="rId263"/>
    <p:sldId id="1147" r:id="rId264"/>
    <p:sldId id="1148" r:id="rId265"/>
    <p:sldId id="1149" r:id="rId266"/>
    <p:sldId id="1150" r:id="rId267"/>
    <p:sldId id="1151" r:id="rId268"/>
    <p:sldId id="1152" r:id="rId269"/>
    <p:sldId id="1153" r:id="rId270"/>
    <p:sldId id="1154" r:id="rId271"/>
    <p:sldId id="1155" r:id="rId272"/>
    <p:sldId id="1156" r:id="rId273"/>
    <p:sldId id="1157" r:id="rId274"/>
    <p:sldId id="1158" r:id="rId275"/>
    <p:sldId id="1159" r:id="rId276"/>
    <p:sldId id="1160" r:id="rId277"/>
    <p:sldId id="1161" r:id="rId278"/>
    <p:sldId id="1162" r:id="rId279"/>
    <p:sldId id="1163" r:id="rId280"/>
    <p:sldId id="1164" r:id="rId281"/>
    <p:sldId id="1165" r:id="rId282"/>
    <p:sldId id="1166" r:id="rId283"/>
    <p:sldId id="1167" r:id="rId284"/>
    <p:sldId id="1168" r:id="rId285"/>
    <p:sldId id="1169" r:id="rId286"/>
    <p:sldId id="1170" r:id="rId287"/>
    <p:sldId id="1171" r:id="rId288"/>
    <p:sldId id="1172" r:id="rId289"/>
    <p:sldId id="1173" r:id="rId290"/>
    <p:sldId id="1174" r:id="rId291"/>
    <p:sldId id="1175" r:id="rId292"/>
    <p:sldId id="1176" r:id="rId293"/>
    <p:sldId id="1177" r:id="rId294"/>
    <p:sldId id="1178" r:id="rId295"/>
    <p:sldId id="1179" r:id="rId296"/>
    <p:sldId id="1180" r:id="rId297"/>
    <p:sldId id="1181" r:id="rId298"/>
    <p:sldId id="1182" r:id="rId299"/>
    <p:sldId id="1183" r:id="rId300"/>
    <p:sldId id="1184" r:id="rId301"/>
    <p:sldId id="1185" r:id="rId302"/>
    <p:sldId id="1186" r:id="rId303"/>
    <p:sldId id="1187" r:id="rId304"/>
    <p:sldId id="1188" r:id="rId305"/>
    <p:sldId id="1189" r:id="rId306"/>
    <p:sldId id="1190" r:id="rId307"/>
    <p:sldId id="1191" r:id="rId308"/>
    <p:sldId id="1192" r:id="rId309"/>
    <p:sldId id="1193" r:id="rId310"/>
    <p:sldId id="1194" r:id="rId311"/>
    <p:sldId id="1195" r:id="rId312"/>
    <p:sldId id="1196" r:id="rId313"/>
    <p:sldId id="1197" r:id="rId314"/>
    <p:sldId id="1198" r:id="rId315"/>
    <p:sldId id="1199" r:id="rId316"/>
    <p:sldId id="1200" r:id="rId317"/>
    <p:sldId id="1201" r:id="rId318"/>
    <p:sldId id="1202" r:id="rId319"/>
    <p:sldId id="1203" r:id="rId320"/>
    <p:sldId id="1204" r:id="rId321"/>
    <p:sldId id="1205" r:id="rId322"/>
    <p:sldId id="1206" r:id="rId323"/>
    <p:sldId id="1207" r:id="rId324"/>
    <p:sldId id="1208" r:id="rId325"/>
    <p:sldId id="1209" r:id="rId326"/>
    <p:sldId id="1210" r:id="rId327"/>
    <p:sldId id="1211" r:id="rId328"/>
    <p:sldId id="1212" r:id="rId329"/>
    <p:sldId id="1213" r:id="rId330"/>
    <p:sldId id="1214" r:id="rId331"/>
    <p:sldId id="1215" r:id="rId332"/>
    <p:sldId id="1216" r:id="rId333"/>
    <p:sldId id="1217" r:id="rId334"/>
    <p:sldId id="1218" r:id="rId335"/>
    <p:sldId id="1219" r:id="rId336"/>
    <p:sldId id="1220" r:id="rId337"/>
    <p:sldId id="1221" r:id="rId338"/>
    <p:sldId id="1222" r:id="rId339"/>
    <p:sldId id="1223" r:id="rId340"/>
    <p:sldId id="1224" r:id="rId341"/>
    <p:sldId id="1225" r:id="rId342"/>
    <p:sldId id="1226" r:id="rId343"/>
    <p:sldId id="1227" r:id="rId344"/>
    <p:sldId id="1228" r:id="rId345"/>
    <p:sldId id="1229" r:id="rId346"/>
    <p:sldId id="1230" r:id="rId347"/>
    <p:sldId id="1231" r:id="rId348"/>
    <p:sldId id="1232" r:id="rId349"/>
    <p:sldId id="1233" r:id="rId350"/>
    <p:sldId id="1234" r:id="rId351"/>
    <p:sldId id="1235" r:id="rId352"/>
    <p:sldId id="1236" r:id="rId353"/>
    <p:sldId id="1237" r:id="rId354"/>
    <p:sldId id="1238" r:id="rId355"/>
    <p:sldId id="1239" r:id="rId356"/>
    <p:sldId id="1240" r:id="rId357"/>
    <p:sldId id="1241" r:id="rId358"/>
    <p:sldId id="1242" r:id="rId359"/>
    <p:sldId id="1243" r:id="rId360"/>
    <p:sldId id="1244" r:id="rId361"/>
    <p:sldId id="1245" r:id="rId362"/>
    <p:sldId id="1246" r:id="rId363"/>
    <p:sldId id="1247" r:id="rId364"/>
    <p:sldId id="1248" r:id="rId365"/>
    <p:sldId id="1249" r:id="rId366"/>
    <p:sldId id="1250" r:id="rId367"/>
    <p:sldId id="1251" r:id="rId368"/>
    <p:sldId id="1252" r:id="rId369"/>
    <p:sldId id="1253" r:id="rId370"/>
    <p:sldId id="1254" r:id="rId371"/>
    <p:sldId id="1255" r:id="rId372"/>
    <p:sldId id="1256" r:id="rId373"/>
    <p:sldId id="1257" r:id="rId374"/>
    <p:sldId id="1258" r:id="rId375"/>
    <p:sldId id="1259" r:id="rId376"/>
    <p:sldId id="1260" r:id="rId377"/>
    <p:sldId id="1261" r:id="rId378"/>
    <p:sldId id="1262" r:id="rId379"/>
    <p:sldId id="1263" r:id="rId380"/>
    <p:sldId id="1264" r:id="rId381"/>
    <p:sldId id="1265" r:id="rId382"/>
    <p:sldId id="1266" r:id="rId383"/>
    <p:sldId id="1267" r:id="rId384"/>
    <p:sldId id="1268" r:id="rId385"/>
    <p:sldId id="1269" r:id="rId386"/>
    <p:sldId id="1270" r:id="rId387"/>
    <p:sldId id="1271" r:id="rId388"/>
    <p:sldId id="1272" r:id="rId389"/>
    <p:sldId id="1273" r:id="rId390"/>
    <p:sldId id="1274" r:id="rId391"/>
    <p:sldId id="1275" r:id="rId392"/>
    <p:sldId id="1276" r:id="rId393"/>
    <p:sldId id="1277" r:id="rId394"/>
    <p:sldId id="1278" r:id="rId395"/>
    <p:sldId id="1279" r:id="rId396"/>
    <p:sldId id="1280" r:id="rId397"/>
    <p:sldId id="899" r:id="rId398"/>
  </p:sldIdLst>
  <p:sldSz cx="9144000" cy="6858000" type="screen4x3"/>
  <p:notesSz cx="6797675" cy="9926638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2329"/>
    <a:srgbClr val="00A651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Stijl, licht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Stijl, licht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5BE263C-DBD7-4A20-BB59-AAB30ACAA65A}" styleName="Stijl, gemiddeld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7853C-536D-4A76-A0AE-DD22124D55A5}" styleName="Stijl, thema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3296810-A885-4BE3-A3E7-6D5BEEA58F35}" styleName="Stijl, gemiddeld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72" autoAdjust="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1387" y="67"/>
      </p:cViewPr>
      <p:guideLst>
        <p:guide orient="horz" pos="2183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38" d="100"/>
        <a:sy n="138" d="100"/>
      </p:scale>
      <p:origin x="0" y="-1201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2.xml"/><Relationship Id="rId299" Type="http://schemas.openxmlformats.org/officeDocument/2006/relationships/slide" Target="slides/slide284.xml"/><Relationship Id="rId21" Type="http://schemas.openxmlformats.org/officeDocument/2006/relationships/slide" Target="slides/slide6.xml"/><Relationship Id="rId63" Type="http://schemas.openxmlformats.org/officeDocument/2006/relationships/slide" Target="slides/slide48.xml"/><Relationship Id="rId159" Type="http://schemas.openxmlformats.org/officeDocument/2006/relationships/slide" Target="slides/slide144.xml"/><Relationship Id="rId324" Type="http://schemas.openxmlformats.org/officeDocument/2006/relationships/slide" Target="slides/slide309.xml"/><Relationship Id="rId366" Type="http://schemas.openxmlformats.org/officeDocument/2006/relationships/slide" Target="slides/slide351.xml"/><Relationship Id="rId170" Type="http://schemas.openxmlformats.org/officeDocument/2006/relationships/slide" Target="slides/slide155.xml"/><Relationship Id="rId226" Type="http://schemas.openxmlformats.org/officeDocument/2006/relationships/slide" Target="slides/slide211.xml"/><Relationship Id="rId268" Type="http://schemas.openxmlformats.org/officeDocument/2006/relationships/slide" Target="slides/slide253.xml"/><Relationship Id="rId32" Type="http://schemas.openxmlformats.org/officeDocument/2006/relationships/slide" Target="slides/slide17.xml"/><Relationship Id="rId74" Type="http://schemas.openxmlformats.org/officeDocument/2006/relationships/slide" Target="slides/slide59.xml"/><Relationship Id="rId128" Type="http://schemas.openxmlformats.org/officeDocument/2006/relationships/slide" Target="slides/slide113.xml"/><Relationship Id="rId335" Type="http://schemas.openxmlformats.org/officeDocument/2006/relationships/slide" Target="slides/slide320.xml"/><Relationship Id="rId377" Type="http://schemas.openxmlformats.org/officeDocument/2006/relationships/slide" Target="slides/slide362.xml"/><Relationship Id="rId5" Type="http://schemas.openxmlformats.org/officeDocument/2006/relationships/slideMaster" Target="slideMasters/slideMaster5.xml"/><Relationship Id="rId181" Type="http://schemas.openxmlformats.org/officeDocument/2006/relationships/slide" Target="slides/slide166.xml"/><Relationship Id="rId237" Type="http://schemas.openxmlformats.org/officeDocument/2006/relationships/slide" Target="slides/slide222.xml"/><Relationship Id="rId402" Type="http://schemas.openxmlformats.org/officeDocument/2006/relationships/viewProps" Target="viewProps.xml"/><Relationship Id="rId279" Type="http://schemas.openxmlformats.org/officeDocument/2006/relationships/slide" Target="slides/slide264.xml"/><Relationship Id="rId43" Type="http://schemas.openxmlformats.org/officeDocument/2006/relationships/slide" Target="slides/slide28.xml"/><Relationship Id="rId139" Type="http://schemas.openxmlformats.org/officeDocument/2006/relationships/slide" Target="slides/slide124.xml"/><Relationship Id="rId290" Type="http://schemas.openxmlformats.org/officeDocument/2006/relationships/slide" Target="slides/slide275.xml"/><Relationship Id="rId304" Type="http://schemas.openxmlformats.org/officeDocument/2006/relationships/slide" Target="slides/slide289.xml"/><Relationship Id="rId346" Type="http://schemas.openxmlformats.org/officeDocument/2006/relationships/slide" Target="slides/slide331.xml"/><Relationship Id="rId388" Type="http://schemas.openxmlformats.org/officeDocument/2006/relationships/slide" Target="slides/slide373.xml"/><Relationship Id="rId85" Type="http://schemas.openxmlformats.org/officeDocument/2006/relationships/slide" Target="slides/slide70.xml"/><Relationship Id="rId150" Type="http://schemas.openxmlformats.org/officeDocument/2006/relationships/slide" Target="slides/slide135.xml"/><Relationship Id="rId192" Type="http://schemas.openxmlformats.org/officeDocument/2006/relationships/slide" Target="slides/slide177.xml"/><Relationship Id="rId206" Type="http://schemas.openxmlformats.org/officeDocument/2006/relationships/slide" Target="slides/slide191.xml"/><Relationship Id="rId248" Type="http://schemas.openxmlformats.org/officeDocument/2006/relationships/slide" Target="slides/slide233.xml"/><Relationship Id="rId12" Type="http://schemas.openxmlformats.org/officeDocument/2006/relationships/slideMaster" Target="slideMasters/slideMaster12.xml"/><Relationship Id="rId108" Type="http://schemas.openxmlformats.org/officeDocument/2006/relationships/slide" Target="slides/slide93.xml"/><Relationship Id="rId315" Type="http://schemas.openxmlformats.org/officeDocument/2006/relationships/slide" Target="slides/slide300.xml"/><Relationship Id="rId357" Type="http://schemas.openxmlformats.org/officeDocument/2006/relationships/slide" Target="slides/slide342.xml"/><Relationship Id="rId54" Type="http://schemas.openxmlformats.org/officeDocument/2006/relationships/slide" Target="slides/slide39.xml"/><Relationship Id="rId96" Type="http://schemas.openxmlformats.org/officeDocument/2006/relationships/slide" Target="slides/slide81.xml"/><Relationship Id="rId161" Type="http://schemas.openxmlformats.org/officeDocument/2006/relationships/slide" Target="slides/slide146.xml"/><Relationship Id="rId217" Type="http://schemas.openxmlformats.org/officeDocument/2006/relationships/slide" Target="slides/slide202.xml"/><Relationship Id="rId399" Type="http://schemas.openxmlformats.org/officeDocument/2006/relationships/notesMaster" Target="notesMasters/notesMaster1.xml"/><Relationship Id="rId259" Type="http://schemas.openxmlformats.org/officeDocument/2006/relationships/slide" Target="slides/slide244.xml"/><Relationship Id="rId23" Type="http://schemas.openxmlformats.org/officeDocument/2006/relationships/slide" Target="slides/slide8.xml"/><Relationship Id="rId119" Type="http://schemas.openxmlformats.org/officeDocument/2006/relationships/slide" Target="slides/slide104.xml"/><Relationship Id="rId270" Type="http://schemas.openxmlformats.org/officeDocument/2006/relationships/slide" Target="slides/slide255.xml"/><Relationship Id="rId326" Type="http://schemas.openxmlformats.org/officeDocument/2006/relationships/slide" Target="slides/slide311.xml"/><Relationship Id="rId65" Type="http://schemas.openxmlformats.org/officeDocument/2006/relationships/slide" Target="slides/slide50.xml"/><Relationship Id="rId130" Type="http://schemas.openxmlformats.org/officeDocument/2006/relationships/slide" Target="slides/slide115.xml"/><Relationship Id="rId368" Type="http://schemas.openxmlformats.org/officeDocument/2006/relationships/slide" Target="slides/slide353.xml"/><Relationship Id="rId172" Type="http://schemas.openxmlformats.org/officeDocument/2006/relationships/slide" Target="slides/slide157.xml"/><Relationship Id="rId228" Type="http://schemas.openxmlformats.org/officeDocument/2006/relationships/slide" Target="slides/slide213.xml"/><Relationship Id="rId281" Type="http://schemas.openxmlformats.org/officeDocument/2006/relationships/slide" Target="slides/slide266.xml"/><Relationship Id="rId337" Type="http://schemas.openxmlformats.org/officeDocument/2006/relationships/slide" Target="slides/slide322.xml"/><Relationship Id="rId34" Type="http://schemas.openxmlformats.org/officeDocument/2006/relationships/slide" Target="slides/slide19.xml"/><Relationship Id="rId76" Type="http://schemas.openxmlformats.org/officeDocument/2006/relationships/slide" Target="slides/slide61.xml"/><Relationship Id="rId141" Type="http://schemas.openxmlformats.org/officeDocument/2006/relationships/slide" Target="slides/slide126.xml"/><Relationship Id="rId379" Type="http://schemas.openxmlformats.org/officeDocument/2006/relationships/slide" Target="slides/slide364.xml"/><Relationship Id="rId7" Type="http://schemas.openxmlformats.org/officeDocument/2006/relationships/slideMaster" Target="slideMasters/slideMaster7.xml"/><Relationship Id="rId183" Type="http://schemas.openxmlformats.org/officeDocument/2006/relationships/slide" Target="slides/slide168.xml"/><Relationship Id="rId239" Type="http://schemas.openxmlformats.org/officeDocument/2006/relationships/slide" Target="slides/slide224.xml"/><Relationship Id="rId390" Type="http://schemas.openxmlformats.org/officeDocument/2006/relationships/slide" Target="slides/slide375.xml"/><Relationship Id="rId404" Type="http://schemas.openxmlformats.org/officeDocument/2006/relationships/tableStyles" Target="tableStyles.xml"/><Relationship Id="rId250" Type="http://schemas.openxmlformats.org/officeDocument/2006/relationships/slide" Target="slides/slide235.xml"/><Relationship Id="rId292" Type="http://schemas.openxmlformats.org/officeDocument/2006/relationships/slide" Target="slides/slide277.xml"/><Relationship Id="rId306" Type="http://schemas.openxmlformats.org/officeDocument/2006/relationships/slide" Target="slides/slide291.xml"/><Relationship Id="rId45" Type="http://schemas.openxmlformats.org/officeDocument/2006/relationships/slide" Target="slides/slide30.xml"/><Relationship Id="rId87" Type="http://schemas.openxmlformats.org/officeDocument/2006/relationships/slide" Target="slides/slide72.xml"/><Relationship Id="rId110" Type="http://schemas.openxmlformats.org/officeDocument/2006/relationships/slide" Target="slides/slide95.xml"/><Relationship Id="rId348" Type="http://schemas.openxmlformats.org/officeDocument/2006/relationships/slide" Target="slides/slide333.xml"/><Relationship Id="rId152" Type="http://schemas.openxmlformats.org/officeDocument/2006/relationships/slide" Target="slides/slide137.xml"/><Relationship Id="rId194" Type="http://schemas.openxmlformats.org/officeDocument/2006/relationships/slide" Target="slides/slide179.xml"/><Relationship Id="rId208" Type="http://schemas.openxmlformats.org/officeDocument/2006/relationships/slide" Target="slides/slide193.xml"/><Relationship Id="rId261" Type="http://schemas.openxmlformats.org/officeDocument/2006/relationships/slide" Target="slides/slide246.xml"/><Relationship Id="rId14" Type="http://schemas.openxmlformats.org/officeDocument/2006/relationships/slideMaster" Target="slideMasters/slideMaster14.xml"/><Relationship Id="rId56" Type="http://schemas.openxmlformats.org/officeDocument/2006/relationships/slide" Target="slides/slide41.xml"/><Relationship Id="rId317" Type="http://schemas.openxmlformats.org/officeDocument/2006/relationships/slide" Target="slides/slide302.xml"/><Relationship Id="rId359" Type="http://schemas.openxmlformats.org/officeDocument/2006/relationships/slide" Target="slides/slide344.xml"/><Relationship Id="rId98" Type="http://schemas.openxmlformats.org/officeDocument/2006/relationships/slide" Target="slides/slide83.xml"/><Relationship Id="rId121" Type="http://schemas.openxmlformats.org/officeDocument/2006/relationships/slide" Target="slides/slide106.xml"/><Relationship Id="rId163" Type="http://schemas.openxmlformats.org/officeDocument/2006/relationships/slide" Target="slides/slide148.xml"/><Relationship Id="rId219" Type="http://schemas.openxmlformats.org/officeDocument/2006/relationships/slide" Target="slides/slide204.xml"/><Relationship Id="rId370" Type="http://schemas.openxmlformats.org/officeDocument/2006/relationships/slide" Target="slides/slide355.xml"/><Relationship Id="rId230" Type="http://schemas.openxmlformats.org/officeDocument/2006/relationships/slide" Target="slides/slide215.xml"/><Relationship Id="rId25" Type="http://schemas.openxmlformats.org/officeDocument/2006/relationships/slide" Target="slides/slide10.xml"/><Relationship Id="rId67" Type="http://schemas.openxmlformats.org/officeDocument/2006/relationships/slide" Target="slides/slide52.xml"/><Relationship Id="rId272" Type="http://schemas.openxmlformats.org/officeDocument/2006/relationships/slide" Target="slides/slide257.xml"/><Relationship Id="rId328" Type="http://schemas.openxmlformats.org/officeDocument/2006/relationships/slide" Target="slides/slide313.xml"/><Relationship Id="rId132" Type="http://schemas.openxmlformats.org/officeDocument/2006/relationships/slide" Target="slides/slide117.xml"/><Relationship Id="rId174" Type="http://schemas.openxmlformats.org/officeDocument/2006/relationships/slide" Target="slides/slide159.xml"/><Relationship Id="rId381" Type="http://schemas.openxmlformats.org/officeDocument/2006/relationships/slide" Target="slides/slide366.xml"/><Relationship Id="rId241" Type="http://schemas.openxmlformats.org/officeDocument/2006/relationships/slide" Target="slides/slide226.xml"/><Relationship Id="rId36" Type="http://schemas.openxmlformats.org/officeDocument/2006/relationships/slide" Target="slides/slide21.xml"/><Relationship Id="rId283" Type="http://schemas.openxmlformats.org/officeDocument/2006/relationships/slide" Target="slides/slide268.xml"/><Relationship Id="rId339" Type="http://schemas.openxmlformats.org/officeDocument/2006/relationships/slide" Target="slides/slide324.xml"/><Relationship Id="rId78" Type="http://schemas.openxmlformats.org/officeDocument/2006/relationships/slide" Target="slides/slide63.xml"/><Relationship Id="rId101" Type="http://schemas.openxmlformats.org/officeDocument/2006/relationships/slide" Target="slides/slide86.xml"/><Relationship Id="rId143" Type="http://schemas.openxmlformats.org/officeDocument/2006/relationships/slide" Target="slides/slide128.xml"/><Relationship Id="rId185" Type="http://schemas.openxmlformats.org/officeDocument/2006/relationships/slide" Target="slides/slide170.xml"/><Relationship Id="rId350" Type="http://schemas.openxmlformats.org/officeDocument/2006/relationships/slide" Target="slides/slide335.xml"/><Relationship Id="rId9" Type="http://schemas.openxmlformats.org/officeDocument/2006/relationships/slideMaster" Target="slideMasters/slideMaster9.xml"/><Relationship Id="rId210" Type="http://schemas.openxmlformats.org/officeDocument/2006/relationships/slide" Target="slides/slide195.xml"/><Relationship Id="rId392" Type="http://schemas.openxmlformats.org/officeDocument/2006/relationships/slide" Target="slides/slide377.xml"/><Relationship Id="rId252" Type="http://schemas.openxmlformats.org/officeDocument/2006/relationships/slide" Target="slides/slide237.xml"/><Relationship Id="rId294" Type="http://schemas.openxmlformats.org/officeDocument/2006/relationships/slide" Target="slides/slide279.xml"/><Relationship Id="rId308" Type="http://schemas.openxmlformats.org/officeDocument/2006/relationships/slide" Target="slides/slide293.xml"/><Relationship Id="rId47" Type="http://schemas.openxmlformats.org/officeDocument/2006/relationships/slide" Target="slides/slide32.xml"/><Relationship Id="rId89" Type="http://schemas.openxmlformats.org/officeDocument/2006/relationships/slide" Target="slides/slide74.xml"/><Relationship Id="rId112" Type="http://schemas.openxmlformats.org/officeDocument/2006/relationships/slide" Target="slides/slide97.xml"/><Relationship Id="rId154" Type="http://schemas.openxmlformats.org/officeDocument/2006/relationships/slide" Target="slides/slide139.xml"/><Relationship Id="rId361" Type="http://schemas.openxmlformats.org/officeDocument/2006/relationships/slide" Target="slides/slide346.xml"/><Relationship Id="rId196" Type="http://schemas.openxmlformats.org/officeDocument/2006/relationships/slide" Target="slides/slide181.xml"/><Relationship Id="rId16" Type="http://schemas.openxmlformats.org/officeDocument/2006/relationships/slide" Target="slides/slide1.xml"/><Relationship Id="rId221" Type="http://schemas.openxmlformats.org/officeDocument/2006/relationships/slide" Target="slides/slide206.xml"/><Relationship Id="rId263" Type="http://schemas.openxmlformats.org/officeDocument/2006/relationships/slide" Target="slides/slide248.xml"/><Relationship Id="rId319" Type="http://schemas.openxmlformats.org/officeDocument/2006/relationships/slide" Target="slides/slide304.xml"/><Relationship Id="rId58" Type="http://schemas.openxmlformats.org/officeDocument/2006/relationships/slide" Target="slides/slide43.xml"/><Relationship Id="rId123" Type="http://schemas.openxmlformats.org/officeDocument/2006/relationships/slide" Target="slides/slide108.xml"/><Relationship Id="rId330" Type="http://schemas.openxmlformats.org/officeDocument/2006/relationships/slide" Target="slides/slide315.xml"/><Relationship Id="rId90" Type="http://schemas.openxmlformats.org/officeDocument/2006/relationships/slide" Target="slides/slide75.xml"/><Relationship Id="rId165" Type="http://schemas.openxmlformats.org/officeDocument/2006/relationships/slide" Target="slides/slide150.xml"/><Relationship Id="rId186" Type="http://schemas.openxmlformats.org/officeDocument/2006/relationships/slide" Target="slides/slide171.xml"/><Relationship Id="rId351" Type="http://schemas.openxmlformats.org/officeDocument/2006/relationships/slide" Target="slides/slide336.xml"/><Relationship Id="rId372" Type="http://schemas.openxmlformats.org/officeDocument/2006/relationships/slide" Target="slides/slide357.xml"/><Relationship Id="rId393" Type="http://schemas.openxmlformats.org/officeDocument/2006/relationships/slide" Target="slides/slide378.xml"/><Relationship Id="rId211" Type="http://schemas.openxmlformats.org/officeDocument/2006/relationships/slide" Target="slides/slide196.xml"/><Relationship Id="rId232" Type="http://schemas.openxmlformats.org/officeDocument/2006/relationships/slide" Target="slides/slide217.xml"/><Relationship Id="rId253" Type="http://schemas.openxmlformats.org/officeDocument/2006/relationships/slide" Target="slides/slide238.xml"/><Relationship Id="rId274" Type="http://schemas.openxmlformats.org/officeDocument/2006/relationships/slide" Target="slides/slide259.xml"/><Relationship Id="rId295" Type="http://schemas.openxmlformats.org/officeDocument/2006/relationships/slide" Target="slides/slide280.xml"/><Relationship Id="rId309" Type="http://schemas.openxmlformats.org/officeDocument/2006/relationships/slide" Target="slides/slide294.xml"/><Relationship Id="rId27" Type="http://schemas.openxmlformats.org/officeDocument/2006/relationships/slide" Target="slides/slide12.xml"/><Relationship Id="rId48" Type="http://schemas.openxmlformats.org/officeDocument/2006/relationships/slide" Target="slides/slide33.xml"/><Relationship Id="rId69" Type="http://schemas.openxmlformats.org/officeDocument/2006/relationships/slide" Target="slides/slide54.xml"/><Relationship Id="rId113" Type="http://schemas.openxmlformats.org/officeDocument/2006/relationships/slide" Target="slides/slide98.xml"/><Relationship Id="rId134" Type="http://schemas.openxmlformats.org/officeDocument/2006/relationships/slide" Target="slides/slide119.xml"/><Relationship Id="rId320" Type="http://schemas.openxmlformats.org/officeDocument/2006/relationships/slide" Target="slides/slide305.xml"/><Relationship Id="rId80" Type="http://schemas.openxmlformats.org/officeDocument/2006/relationships/slide" Target="slides/slide65.xml"/><Relationship Id="rId155" Type="http://schemas.openxmlformats.org/officeDocument/2006/relationships/slide" Target="slides/slide140.xml"/><Relationship Id="rId176" Type="http://schemas.openxmlformats.org/officeDocument/2006/relationships/slide" Target="slides/slide161.xml"/><Relationship Id="rId197" Type="http://schemas.openxmlformats.org/officeDocument/2006/relationships/slide" Target="slides/slide182.xml"/><Relationship Id="rId341" Type="http://schemas.openxmlformats.org/officeDocument/2006/relationships/slide" Target="slides/slide326.xml"/><Relationship Id="rId362" Type="http://schemas.openxmlformats.org/officeDocument/2006/relationships/slide" Target="slides/slide347.xml"/><Relationship Id="rId383" Type="http://schemas.openxmlformats.org/officeDocument/2006/relationships/slide" Target="slides/slide368.xml"/><Relationship Id="rId201" Type="http://schemas.openxmlformats.org/officeDocument/2006/relationships/slide" Target="slides/slide186.xml"/><Relationship Id="rId222" Type="http://schemas.openxmlformats.org/officeDocument/2006/relationships/slide" Target="slides/slide207.xml"/><Relationship Id="rId243" Type="http://schemas.openxmlformats.org/officeDocument/2006/relationships/slide" Target="slides/slide228.xml"/><Relationship Id="rId264" Type="http://schemas.openxmlformats.org/officeDocument/2006/relationships/slide" Target="slides/slide249.xml"/><Relationship Id="rId285" Type="http://schemas.openxmlformats.org/officeDocument/2006/relationships/slide" Target="slides/slide270.xml"/><Relationship Id="rId17" Type="http://schemas.openxmlformats.org/officeDocument/2006/relationships/slide" Target="slides/slide2.xml"/><Relationship Id="rId38" Type="http://schemas.openxmlformats.org/officeDocument/2006/relationships/slide" Target="slides/slide23.xml"/><Relationship Id="rId59" Type="http://schemas.openxmlformats.org/officeDocument/2006/relationships/slide" Target="slides/slide44.xml"/><Relationship Id="rId103" Type="http://schemas.openxmlformats.org/officeDocument/2006/relationships/slide" Target="slides/slide88.xml"/><Relationship Id="rId124" Type="http://schemas.openxmlformats.org/officeDocument/2006/relationships/slide" Target="slides/slide109.xml"/><Relationship Id="rId310" Type="http://schemas.openxmlformats.org/officeDocument/2006/relationships/slide" Target="slides/slide295.xml"/><Relationship Id="rId70" Type="http://schemas.openxmlformats.org/officeDocument/2006/relationships/slide" Target="slides/slide55.xml"/><Relationship Id="rId91" Type="http://schemas.openxmlformats.org/officeDocument/2006/relationships/slide" Target="slides/slide76.xml"/><Relationship Id="rId145" Type="http://schemas.openxmlformats.org/officeDocument/2006/relationships/slide" Target="slides/slide130.xml"/><Relationship Id="rId166" Type="http://schemas.openxmlformats.org/officeDocument/2006/relationships/slide" Target="slides/slide151.xml"/><Relationship Id="rId187" Type="http://schemas.openxmlformats.org/officeDocument/2006/relationships/slide" Target="slides/slide172.xml"/><Relationship Id="rId331" Type="http://schemas.openxmlformats.org/officeDocument/2006/relationships/slide" Target="slides/slide316.xml"/><Relationship Id="rId352" Type="http://schemas.openxmlformats.org/officeDocument/2006/relationships/slide" Target="slides/slide337.xml"/><Relationship Id="rId373" Type="http://schemas.openxmlformats.org/officeDocument/2006/relationships/slide" Target="slides/slide358.xml"/><Relationship Id="rId394" Type="http://schemas.openxmlformats.org/officeDocument/2006/relationships/slide" Target="slides/slide379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197.xml"/><Relationship Id="rId233" Type="http://schemas.openxmlformats.org/officeDocument/2006/relationships/slide" Target="slides/slide218.xml"/><Relationship Id="rId254" Type="http://schemas.openxmlformats.org/officeDocument/2006/relationships/slide" Target="slides/slide239.xml"/><Relationship Id="rId28" Type="http://schemas.openxmlformats.org/officeDocument/2006/relationships/slide" Target="slides/slide13.xml"/><Relationship Id="rId49" Type="http://schemas.openxmlformats.org/officeDocument/2006/relationships/slide" Target="slides/slide34.xml"/><Relationship Id="rId114" Type="http://schemas.openxmlformats.org/officeDocument/2006/relationships/slide" Target="slides/slide99.xml"/><Relationship Id="rId275" Type="http://schemas.openxmlformats.org/officeDocument/2006/relationships/slide" Target="slides/slide260.xml"/><Relationship Id="rId296" Type="http://schemas.openxmlformats.org/officeDocument/2006/relationships/slide" Target="slides/slide281.xml"/><Relationship Id="rId300" Type="http://schemas.openxmlformats.org/officeDocument/2006/relationships/slide" Target="slides/slide285.xml"/><Relationship Id="rId60" Type="http://schemas.openxmlformats.org/officeDocument/2006/relationships/slide" Target="slides/slide45.xml"/><Relationship Id="rId81" Type="http://schemas.openxmlformats.org/officeDocument/2006/relationships/slide" Target="slides/slide66.xml"/><Relationship Id="rId135" Type="http://schemas.openxmlformats.org/officeDocument/2006/relationships/slide" Target="slides/slide120.xml"/><Relationship Id="rId156" Type="http://schemas.openxmlformats.org/officeDocument/2006/relationships/slide" Target="slides/slide141.xml"/><Relationship Id="rId177" Type="http://schemas.openxmlformats.org/officeDocument/2006/relationships/slide" Target="slides/slide162.xml"/><Relationship Id="rId198" Type="http://schemas.openxmlformats.org/officeDocument/2006/relationships/slide" Target="slides/slide183.xml"/><Relationship Id="rId321" Type="http://schemas.openxmlformats.org/officeDocument/2006/relationships/slide" Target="slides/slide306.xml"/><Relationship Id="rId342" Type="http://schemas.openxmlformats.org/officeDocument/2006/relationships/slide" Target="slides/slide327.xml"/><Relationship Id="rId363" Type="http://schemas.openxmlformats.org/officeDocument/2006/relationships/slide" Target="slides/slide348.xml"/><Relationship Id="rId384" Type="http://schemas.openxmlformats.org/officeDocument/2006/relationships/slide" Target="slides/slide369.xml"/><Relationship Id="rId202" Type="http://schemas.openxmlformats.org/officeDocument/2006/relationships/slide" Target="slides/slide187.xml"/><Relationship Id="rId223" Type="http://schemas.openxmlformats.org/officeDocument/2006/relationships/slide" Target="slides/slide208.xml"/><Relationship Id="rId244" Type="http://schemas.openxmlformats.org/officeDocument/2006/relationships/slide" Target="slides/slide229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265" Type="http://schemas.openxmlformats.org/officeDocument/2006/relationships/slide" Target="slides/slide250.xml"/><Relationship Id="rId286" Type="http://schemas.openxmlformats.org/officeDocument/2006/relationships/slide" Target="slides/slide271.xml"/><Relationship Id="rId50" Type="http://schemas.openxmlformats.org/officeDocument/2006/relationships/slide" Target="slides/slide35.xml"/><Relationship Id="rId104" Type="http://schemas.openxmlformats.org/officeDocument/2006/relationships/slide" Target="slides/slide89.xml"/><Relationship Id="rId125" Type="http://schemas.openxmlformats.org/officeDocument/2006/relationships/slide" Target="slides/slide110.xml"/><Relationship Id="rId146" Type="http://schemas.openxmlformats.org/officeDocument/2006/relationships/slide" Target="slides/slide131.xml"/><Relationship Id="rId167" Type="http://schemas.openxmlformats.org/officeDocument/2006/relationships/slide" Target="slides/slide152.xml"/><Relationship Id="rId188" Type="http://schemas.openxmlformats.org/officeDocument/2006/relationships/slide" Target="slides/slide173.xml"/><Relationship Id="rId311" Type="http://schemas.openxmlformats.org/officeDocument/2006/relationships/slide" Target="slides/slide296.xml"/><Relationship Id="rId332" Type="http://schemas.openxmlformats.org/officeDocument/2006/relationships/slide" Target="slides/slide317.xml"/><Relationship Id="rId353" Type="http://schemas.openxmlformats.org/officeDocument/2006/relationships/slide" Target="slides/slide338.xml"/><Relationship Id="rId374" Type="http://schemas.openxmlformats.org/officeDocument/2006/relationships/slide" Target="slides/slide359.xml"/><Relationship Id="rId395" Type="http://schemas.openxmlformats.org/officeDocument/2006/relationships/slide" Target="slides/slide380.xml"/><Relationship Id="rId71" Type="http://schemas.openxmlformats.org/officeDocument/2006/relationships/slide" Target="slides/slide56.xml"/><Relationship Id="rId92" Type="http://schemas.openxmlformats.org/officeDocument/2006/relationships/slide" Target="slides/slide77.xml"/><Relationship Id="rId213" Type="http://schemas.openxmlformats.org/officeDocument/2006/relationships/slide" Target="slides/slide198.xml"/><Relationship Id="rId234" Type="http://schemas.openxmlformats.org/officeDocument/2006/relationships/slide" Target="slides/slide21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4.xml"/><Relationship Id="rId255" Type="http://schemas.openxmlformats.org/officeDocument/2006/relationships/slide" Target="slides/slide240.xml"/><Relationship Id="rId276" Type="http://schemas.openxmlformats.org/officeDocument/2006/relationships/slide" Target="slides/slide261.xml"/><Relationship Id="rId297" Type="http://schemas.openxmlformats.org/officeDocument/2006/relationships/slide" Target="slides/slide282.xml"/><Relationship Id="rId40" Type="http://schemas.openxmlformats.org/officeDocument/2006/relationships/slide" Target="slides/slide25.xml"/><Relationship Id="rId115" Type="http://schemas.openxmlformats.org/officeDocument/2006/relationships/slide" Target="slides/slide100.xml"/><Relationship Id="rId136" Type="http://schemas.openxmlformats.org/officeDocument/2006/relationships/slide" Target="slides/slide121.xml"/><Relationship Id="rId157" Type="http://schemas.openxmlformats.org/officeDocument/2006/relationships/slide" Target="slides/slide142.xml"/><Relationship Id="rId178" Type="http://schemas.openxmlformats.org/officeDocument/2006/relationships/slide" Target="slides/slide163.xml"/><Relationship Id="rId301" Type="http://schemas.openxmlformats.org/officeDocument/2006/relationships/slide" Target="slides/slide286.xml"/><Relationship Id="rId322" Type="http://schemas.openxmlformats.org/officeDocument/2006/relationships/slide" Target="slides/slide307.xml"/><Relationship Id="rId343" Type="http://schemas.openxmlformats.org/officeDocument/2006/relationships/slide" Target="slides/slide328.xml"/><Relationship Id="rId364" Type="http://schemas.openxmlformats.org/officeDocument/2006/relationships/slide" Target="slides/slide349.xml"/><Relationship Id="rId61" Type="http://schemas.openxmlformats.org/officeDocument/2006/relationships/slide" Target="slides/slide46.xml"/><Relationship Id="rId82" Type="http://schemas.openxmlformats.org/officeDocument/2006/relationships/slide" Target="slides/slide67.xml"/><Relationship Id="rId199" Type="http://schemas.openxmlformats.org/officeDocument/2006/relationships/slide" Target="slides/slide184.xml"/><Relationship Id="rId203" Type="http://schemas.openxmlformats.org/officeDocument/2006/relationships/slide" Target="slides/slide188.xml"/><Relationship Id="rId385" Type="http://schemas.openxmlformats.org/officeDocument/2006/relationships/slide" Target="slides/slide370.xml"/><Relationship Id="rId19" Type="http://schemas.openxmlformats.org/officeDocument/2006/relationships/slide" Target="slides/slide4.xml"/><Relationship Id="rId224" Type="http://schemas.openxmlformats.org/officeDocument/2006/relationships/slide" Target="slides/slide209.xml"/><Relationship Id="rId245" Type="http://schemas.openxmlformats.org/officeDocument/2006/relationships/slide" Target="slides/slide230.xml"/><Relationship Id="rId266" Type="http://schemas.openxmlformats.org/officeDocument/2006/relationships/slide" Target="slides/slide251.xml"/><Relationship Id="rId287" Type="http://schemas.openxmlformats.org/officeDocument/2006/relationships/slide" Target="slides/slide272.xml"/><Relationship Id="rId30" Type="http://schemas.openxmlformats.org/officeDocument/2006/relationships/slide" Target="slides/slide15.xml"/><Relationship Id="rId105" Type="http://schemas.openxmlformats.org/officeDocument/2006/relationships/slide" Target="slides/slide90.xml"/><Relationship Id="rId126" Type="http://schemas.openxmlformats.org/officeDocument/2006/relationships/slide" Target="slides/slide111.xml"/><Relationship Id="rId147" Type="http://schemas.openxmlformats.org/officeDocument/2006/relationships/slide" Target="slides/slide132.xml"/><Relationship Id="rId168" Type="http://schemas.openxmlformats.org/officeDocument/2006/relationships/slide" Target="slides/slide153.xml"/><Relationship Id="rId312" Type="http://schemas.openxmlformats.org/officeDocument/2006/relationships/slide" Target="slides/slide297.xml"/><Relationship Id="rId333" Type="http://schemas.openxmlformats.org/officeDocument/2006/relationships/slide" Target="slides/slide318.xml"/><Relationship Id="rId354" Type="http://schemas.openxmlformats.org/officeDocument/2006/relationships/slide" Target="slides/slide339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93" Type="http://schemas.openxmlformats.org/officeDocument/2006/relationships/slide" Target="slides/slide78.xml"/><Relationship Id="rId189" Type="http://schemas.openxmlformats.org/officeDocument/2006/relationships/slide" Target="slides/slide174.xml"/><Relationship Id="rId375" Type="http://schemas.openxmlformats.org/officeDocument/2006/relationships/slide" Target="slides/slide360.xml"/><Relationship Id="rId396" Type="http://schemas.openxmlformats.org/officeDocument/2006/relationships/slide" Target="slides/slide381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199.xml"/><Relationship Id="rId235" Type="http://schemas.openxmlformats.org/officeDocument/2006/relationships/slide" Target="slides/slide220.xml"/><Relationship Id="rId256" Type="http://schemas.openxmlformats.org/officeDocument/2006/relationships/slide" Target="slides/slide241.xml"/><Relationship Id="rId277" Type="http://schemas.openxmlformats.org/officeDocument/2006/relationships/slide" Target="slides/slide262.xml"/><Relationship Id="rId298" Type="http://schemas.openxmlformats.org/officeDocument/2006/relationships/slide" Target="slides/slide283.xml"/><Relationship Id="rId400" Type="http://schemas.openxmlformats.org/officeDocument/2006/relationships/handoutMaster" Target="handoutMasters/handoutMaster1.xml"/><Relationship Id="rId116" Type="http://schemas.openxmlformats.org/officeDocument/2006/relationships/slide" Target="slides/slide101.xml"/><Relationship Id="rId137" Type="http://schemas.openxmlformats.org/officeDocument/2006/relationships/slide" Target="slides/slide122.xml"/><Relationship Id="rId158" Type="http://schemas.openxmlformats.org/officeDocument/2006/relationships/slide" Target="slides/slide143.xml"/><Relationship Id="rId302" Type="http://schemas.openxmlformats.org/officeDocument/2006/relationships/slide" Target="slides/slide287.xml"/><Relationship Id="rId323" Type="http://schemas.openxmlformats.org/officeDocument/2006/relationships/slide" Target="slides/slide308.xml"/><Relationship Id="rId344" Type="http://schemas.openxmlformats.org/officeDocument/2006/relationships/slide" Target="slides/slide329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62" Type="http://schemas.openxmlformats.org/officeDocument/2006/relationships/slide" Target="slides/slide47.xml"/><Relationship Id="rId83" Type="http://schemas.openxmlformats.org/officeDocument/2006/relationships/slide" Target="slides/slide68.xml"/><Relationship Id="rId179" Type="http://schemas.openxmlformats.org/officeDocument/2006/relationships/slide" Target="slides/slide164.xml"/><Relationship Id="rId365" Type="http://schemas.openxmlformats.org/officeDocument/2006/relationships/slide" Target="slides/slide350.xml"/><Relationship Id="rId386" Type="http://schemas.openxmlformats.org/officeDocument/2006/relationships/slide" Target="slides/slide371.xml"/><Relationship Id="rId190" Type="http://schemas.openxmlformats.org/officeDocument/2006/relationships/slide" Target="slides/slide175.xml"/><Relationship Id="rId204" Type="http://schemas.openxmlformats.org/officeDocument/2006/relationships/slide" Target="slides/slide189.xml"/><Relationship Id="rId225" Type="http://schemas.openxmlformats.org/officeDocument/2006/relationships/slide" Target="slides/slide210.xml"/><Relationship Id="rId246" Type="http://schemas.openxmlformats.org/officeDocument/2006/relationships/slide" Target="slides/slide231.xml"/><Relationship Id="rId267" Type="http://schemas.openxmlformats.org/officeDocument/2006/relationships/slide" Target="slides/slide252.xml"/><Relationship Id="rId288" Type="http://schemas.openxmlformats.org/officeDocument/2006/relationships/slide" Target="slides/slide273.xml"/><Relationship Id="rId106" Type="http://schemas.openxmlformats.org/officeDocument/2006/relationships/slide" Target="slides/slide91.xml"/><Relationship Id="rId127" Type="http://schemas.openxmlformats.org/officeDocument/2006/relationships/slide" Target="slides/slide112.xml"/><Relationship Id="rId313" Type="http://schemas.openxmlformats.org/officeDocument/2006/relationships/slide" Target="slides/slide298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52" Type="http://schemas.openxmlformats.org/officeDocument/2006/relationships/slide" Target="slides/slide37.xml"/><Relationship Id="rId73" Type="http://schemas.openxmlformats.org/officeDocument/2006/relationships/slide" Target="slides/slide58.xml"/><Relationship Id="rId94" Type="http://schemas.openxmlformats.org/officeDocument/2006/relationships/slide" Target="slides/slide79.xml"/><Relationship Id="rId148" Type="http://schemas.openxmlformats.org/officeDocument/2006/relationships/slide" Target="slides/slide133.xml"/><Relationship Id="rId169" Type="http://schemas.openxmlformats.org/officeDocument/2006/relationships/slide" Target="slides/slide154.xml"/><Relationship Id="rId334" Type="http://schemas.openxmlformats.org/officeDocument/2006/relationships/slide" Target="slides/slide319.xml"/><Relationship Id="rId355" Type="http://schemas.openxmlformats.org/officeDocument/2006/relationships/slide" Target="slides/slide340.xml"/><Relationship Id="rId376" Type="http://schemas.openxmlformats.org/officeDocument/2006/relationships/slide" Target="slides/slide361.xml"/><Relationship Id="rId397" Type="http://schemas.openxmlformats.org/officeDocument/2006/relationships/slide" Target="slides/slide382.xml"/><Relationship Id="rId4" Type="http://schemas.openxmlformats.org/officeDocument/2006/relationships/slideMaster" Target="slideMasters/slideMaster4.xml"/><Relationship Id="rId180" Type="http://schemas.openxmlformats.org/officeDocument/2006/relationships/slide" Target="slides/slide165.xml"/><Relationship Id="rId215" Type="http://schemas.openxmlformats.org/officeDocument/2006/relationships/slide" Target="slides/slide200.xml"/><Relationship Id="rId236" Type="http://schemas.openxmlformats.org/officeDocument/2006/relationships/slide" Target="slides/slide221.xml"/><Relationship Id="rId257" Type="http://schemas.openxmlformats.org/officeDocument/2006/relationships/slide" Target="slides/slide242.xml"/><Relationship Id="rId278" Type="http://schemas.openxmlformats.org/officeDocument/2006/relationships/slide" Target="slides/slide263.xml"/><Relationship Id="rId401" Type="http://schemas.openxmlformats.org/officeDocument/2006/relationships/presProps" Target="presProps.xml"/><Relationship Id="rId303" Type="http://schemas.openxmlformats.org/officeDocument/2006/relationships/slide" Target="slides/slide288.xml"/><Relationship Id="rId42" Type="http://schemas.openxmlformats.org/officeDocument/2006/relationships/slide" Target="slides/slide27.xml"/><Relationship Id="rId84" Type="http://schemas.openxmlformats.org/officeDocument/2006/relationships/slide" Target="slides/slide69.xml"/><Relationship Id="rId138" Type="http://schemas.openxmlformats.org/officeDocument/2006/relationships/slide" Target="slides/slide123.xml"/><Relationship Id="rId345" Type="http://schemas.openxmlformats.org/officeDocument/2006/relationships/slide" Target="slides/slide330.xml"/><Relationship Id="rId387" Type="http://schemas.openxmlformats.org/officeDocument/2006/relationships/slide" Target="slides/slide372.xml"/><Relationship Id="rId191" Type="http://schemas.openxmlformats.org/officeDocument/2006/relationships/slide" Target="slides/slide176.xml"/><Relationship Id="rId205" Type="http://schemas.openxmlformats.org/officeDocument/2006/relationships/slide" Target="slides/slide190.xml"/><Relationship Id="rId247" Type="http://schemas.openxmlformats.org/officeDocument/2006/relationships/slide" Target="slides/slide232.xml"/><Relationship Id="rId107" Type="http://schemas.openxmlformats.org/officeDocument/2006/relationships/slide" Target="slides/slide92.xml"/><Relationship Id="rId289" Type="http://schemas.openxmlformats.org/officeDocument/2006/relationships/slide" Target="slides/slide274.xml"/><Relationship Id="rId11" Type="http://schemas.openxmlformats.org/officeDocument/2006/relationships/slideMaster" Target="slideMasters/slideMaster11.xml"/><Relationship Id="rId53" Type="http://schemas.openxmlformats.org/officeDocument/2006/relationships/slide" Target="slides/slide38.xml"/><Relationship Id="rId149" Type="http://schemas.openxmlformats.org/officeDocument/2006/relationships/slide" Target="slides/slide134.xml"/><Relationship Id="rId314" Type="http://schemas.openxmlformats.org/officeDocument/2006/relationships/slide" Target="slides/slide299.xml"/><Relationship Id="rId356" Type="http://schemas.openxmlformats.org/officeDocument/2006/relationships/slide" Target="slides/slide341.xml"/><Relationship Id="rId398" Type="http://schemas.openxmlformats.org/officeDocument/2006/relationships/slide" Target="slides/slide383.xml"/><Relationship Id="rId95" Type="http://schemas.openxmlformats.org/officeDocument/2006/relationships/slide" Target="slides/slide80.xml"/><Relationship Id="rId160" Type="http://schemas.openxmlformats.org/officeDocument/2006/relationships/slide" Target="slides/slide145.xml"/><Relationship Id="rId216" Type="http://schemas.openxmlformats.org/officeDocument/2006/relationships/slide" Target="slides/slide201.xml"/><Relationship Id="rId258" Type="http://schemas.openxmlformats.org/officeDocument/2006/relationships/slide" Target="slides/slide243.xml"/><Relationship Id="rId22" Type="http://schemas.openxmlformats.org/officeDocument/2006/relationships/slide" Target="slides/slide7.xml"/><Relationship Id="rId64" Type="http://schemas.openxmlformats.org/officeDocument/2006/relationships/slide" Target="slides/slide49.xml"/><Relationship Id="rId118" Type="http://schemas.openxmlformats.org/officeDocument/2006/relationships/slide" Target="slides/slide103.xml"/><Relationship Id="rId325" Type="http://schemas.openxmlformats.org/officeDocument/2006/relationships/slide" Target="slides/slide310.xml"/><Relationship Id="rId367" Type="http://schemas.openxmlformats.org/officeDocument/2006/relationships/slide" Target="slides/slide352.xml"/><Relationship Id="rId171" Type="http://schemas.openxmlformats.org/officeDocument/2006/relationships/slide" Target="slides/slide156.xml"/><Relationship Id="rId227" Type="http://schemas.openxmlformats.org/officeDocument/2006/relationships/slide" Target="slides/slide212.xml"/><Relationship Id="rId269" Type="http://schemas.openxmlformats.org/officeDocument/2006/relationships/slide" Target="slides/slide254.xml"/><Relationship Id="rId33" Type="http://schemas.openxmlformats.org/officeDocument/2006/relationships/slide" Target="slides/slide18.xml"/><Relationship Id="rId129" Type="http://schemas.openxmlformats.org/officeDocument/2006/relationships/slide" Target="slides/slide114.xml"/><Relationship Id="rId280" Type="http://schemas.openxmlformats.org/officeDocument/2006/relationships/slide" Target="slides/slide265.xml"/><Relationship Id="rId336" Type="http://schemas.openxmlformats.org/officeDocument/2006/relationships/slide" Target="slides/slide321.xml"/><Relationship Id="rId75" Type="http://schemas.openxmlformats.org/officeDocument/2006/relationships/slide" Target="slides/slide60.xml"/><Relationship Id="rId140" Type="http://schemas.openxmlformats.org/officeDocument/2006/relationships/slide" Target="slides/slide125.xml"/><Relationship Id="rId182" Type="http://schemas.openxmlformats.org/officeDocument/2006/relationships/slide" Target="slides/slide167.xml"/><Relationship Id="rId378" Type="http://schemas.openxmlformats.org/officeDocument/2006/relationships/slide" Target="slides/slide363.xml"/><Relationship Id="rId403" Type="http://schemas.openxmlformats.org/officeDocument/2006/relationships/theme" Target="theme/theme1.xml"/><Relationship Id="rId6" Type="http://schemas.openxmlformats.org/officeDocument/2006/relationships/slideMaster" Target="slideMasters/slideMaster6.xml"/><Relationship Id="rId238" Type="http://schemas.openxmlformats.org/officeDocument/2006/relationships/slide" Target="slides/slide223.xml"/><Relationship Id="rId291" Type="http://schemas.openxmlformats.org/officeDocument/2006/relationships/slide" Target="slides/slide276.xml"/><Relationship Id="rId305" Type="http://schemas.openxmlformats.org/officeDocument/2006/relationships/slide" Target="slides/slide290.xml"/><Relationship Id="rId347" Type="http://schemas.openxmlformats.org/officeDocument/2006/relationships/slide" Target="slides/slide332.xml"/><Relationship Id="rId44" Type="http://schemas.openxmlformats.org/officeDocument/2006/relationships/slide" Target="slides/slide29.xml"/><Relationship Id="rId86" Type="http://schemas.openxmlformats.org/officeDocument/2006/relationships/slide" Target="slides/slide71.xml"/><Relationship Id="rId151" Type="http://schemas.openxmlformats.org/officeDocument/2006/relationships/slide" Target="slides/slide136.xml"/><Relationship Id="rId389" Type="http://schemas.openxmlformats.org/officeDocument/2006/relationships/slide" Target="slides/slide374.xml"/><Relationship Id="rId193" Type="http://schemas.openxmlformats.org/officeDocument/2006/relationships/slide" Target="slides/slide178.xml"/><Relationship Id="rId207" Type="http://schemas.openxmlformats.org/officeDocument/2006/relationships/slide" Target="slides/slide192.xml"/><Relationship Id="rId249" Type="http://schemas.openxmlformats.org/officeDocument/2006/relationships/slide" Target="slides/slide234.xml"/><Relationship Id="rId13" Type="http://schemas.openxmlformats.org/officeDocument/2006/relationships/slideMaster" Target="slideMasters/slideMaster13.xml"/><Relationship Id="rId109" Type="http://schemas.openxmlformats.org/officeDocument/2006/relationships/slide" Target="slides/slide94.xml"/><Relationship Id="rId260" Type="http://schemas.openxmlformats.org/officeDocument/2006/relationships/slide" Target="slides/slide245.xml"/><Relationship Id="rId316" Type="http://schemas.openxmlformats.org/officeDocument/2006/relationships/slide" Target="slides/slide301.xml"/><Relationship Id="rId55" Type="http://schemas.openxmlformats.org/officeDocument/2006/relationships/slide" Target="slides/slide40.xml"/><Relationship Id="rId97" Type="http://schemas.openxmlformats.org/officeDocument/2006/relationships/slide" Target="slides/slide82.xml"/><Relationship Id="rId120" Type="http://schemas.openxmlformats.org/officeDocument/2006/relationships/slide" Target="slides/slide105.xml"/><Relationship Id="rId358" Type="http://schemas.openxmlformats.org/officeDocument/2006/relationships/slide" Target="slides/slide343.xml"/><Relationship Id="rId162" Type="http://schemas.openxmlformats.org/officeDocument/2006/relationships/slide" Target="slides/slide147.xml"/><Relationship Id="rId218" Type="http://schemas.openxmlformats.org/officeDocument/2006/relationships/slide" Target="slides/slide203.xml"/><Relationship Id="rId271" Type="http://schemas.openxmlformats.org/officeDocument/2006/relationships/slide" Target="slides/slide256.xml"/><Relationship Id="rId24" Type="http://schemas.openxmlformats.org/officeDocument/2006/relationships/slide" Target="slides/slide9.xml"/><Relationship Id="rId66" Type="http://schemas.openxmlformats.org/officeDocument/2006/relationships/slide" Target="slides/slide51.xml"/><Relationship Id="rId131" Type="http://schemas.openxmlformats.org/officeDocument/2006/relationships/slide" Target="slides/slide116.xml"/><Relationship Id="rId327" Type="http://schemas.openxmlformats.org/officeDocument/2006/relationships/slide" Target="slides/slide312.xml"/><Relationship Id="rId369" Type="http://schemas.openxmlformats.org/officeDocument/2006/relationships/slide" Target="slides/slide354.xml"/><Relationship Id="rId173" Type="http://schemas.openxmlformats.org/officeDocument/2006/relationships/slide" Target="slides/slide158.xml"/><Relationship Id="rId229" Type="http://schemas.openxmlformats.org/officeDocument/2006/relationships/slide" Target="slides/slide214.xml"/><Relationship Id="rId380" Type="http://schemas.openxmlformats.org/officeDocument/2006/relationships/slide" Target="slides/slide365.xml"/><Relationship Id="rId240" Type="http://schemas.openxmlformats.org/officeDocument/2006/relationships/slide" Target="slides/slide225.xml"/><Relationship Id="rId35" Type="http://schemas.openxmlformats.org/officeDocument/2006/relationships/slide" Target="slides/slide20.xml"/><Relationship Id="rId77" Type="http://schemas.openxmlformats.org/officeDocument/2006/relationships/slide" Target="slides/slide62.xml"/><Relationship Id="rId100" Type="http://schemas.openxmlformats.org/officeDocument/2006/relationships/slide" Target="slides/slide85.xml"/><Relationship Id="rId282" Type="http://schemas.openxmlformats.org/officeDocument/2006/relationships/slide" Target="slides/slide267.xml"/><Relationship Id="rId338" Type="http://schemas.openxmlformats.org/officeDocument/2006/relationships/slide" Target="slides/slide323.xml"/><Relationship Id="rId8" Type="http://schemas.openxmlformats.org/officeDocument/2006/relationships/slideMaster" Target="slideMasters/slideMaster8.xml"/><Relationship Id="rId142" Type="http://schemas.openxmlformats.org/officeDocument/2006/relationships/slide" Target="slides/slide127.xml"/><Relationship Id="rId184" Type="http://schemas.openxmlformats.org/officeDocument/2006/relationships/slide" Target="slides/slide169.xml"/><Relationship Id="rId391" Type="http://schemas.openxmlformats.org/officeDocument/2006/relationships/slide" Target="slides/slide376.xml"/><Relationship Id="rId251" Type="http://schemas.openxmlformats.org/officeDocument/2006/relationships/slide" Target="slides/slide236.xml"/><Relationship Id="rId46" Type="http://schemas.openxmlformats.org/officeDocument/2006/relationships/slide" Target="slides/slide31.xml"/><Relationship Id="rId293" Type="http://schemas.openxmlformats.org/officeDocument/2006/relationships/slide" Target="slides/slide278.xml"/><Relationship Id="rId307" Type="http://schemas.openxmlformats.org/officeDocument/2006/relationships/slide" Target="slides/slide292.xml"/><Relationship Id="rId349" Type="http://schemas.openxmlformats.org/officeDocument/2006/relationships/slide" Target="slides/slide334.xml"/><Relationship Id="rId88" Type="http://schemas.openxmlformats.org/officeDocument/2006/relationships/slide" Target="slides/slide73.xml"/><Relationship Id="rId111" Type="http://schemas.openxmlformats.org/officeDocument/2006/relationships/slide" Target="slides/slide96.xml"/><Relationship Id="rId153" Type="http://schemas.openxmlformats.org/officeDocument/2006/relationships/slide" Target="slides/slide138.xml"/><Relationship Id="rId195" Type="http://schemas.openxmlformats.org/officeDocument/2006/relationships/slide" Target="slides/slide180.xml"/><Relationship Id="rId209" Type="http://schemas.openxmlformats.org/officeDocument/2006/relationships/slide" Target="slides/slide194.xml"/><Relationship Id="rId360" Type="http://schemas.openxmlformats.org/officeDocument/2006/relationships/slide" Target="slides/slide345.xml"/><Relationship Id="rId220" Type="http://schemas.openxmlformats.org/officeDocument/2006/relationships/slide" Target="slides/slide205.xml"/><Relationship Id="rId15" Type="http://schemas.openxmlformats.org/officeDocument/2006/relationships/slideMaster" Target="slideMasters/slideMaster15.xml"/><Relationship Id="rId57" Type="http://schemas.openxmlformats.org/officeDocument/2006/relationships/slide" Target="slides/slide42.xml"/><Relationship Id="rId262" Type="http://schemas.openxmlformats.org/officeDocument/2006/relationships/slide" Target="slides/slide247.xml"/><Relationship Id="rId318" Type="http://schemas.openxmlformats.org/officeDocument/2006/relationships/slide" Target="slides/slide303.xml"/><Relationship Id="rId99" Type="http://schemas.openxmlformats.org/officeDocument/2006/relationships/slide" Target="slides/slide84.xml"/><Relationship Id="rId122" Type="http://schemas.openxmlformats.org/officeDocument/2006/relationships/slide" Target="slides/slide107.xml"/><Relationship Id="rId164" Type="http://schemas.openxmlformats.org/officeDocument/2006/relationships/slide" Target="slides/slide149.xml"/><Relationship Id="rId371" Type="http://schemas.openxmlformats.org/officeDocument/2006/relationships/slide" Target="slides/slide356.xml"/><Relationship Id="rId26" Type="http://schemas.openxmlformats.org/officeDocument/2006/relationships/slide" Target="slides/slide11.xml"/><Relationship Id="rId231" Type="http://schemas.openxmlformats.org/officeDocument/2006/relationships/slide" Target="slides/slide216.xml"/><Relationship Id="rId273" Type="http://schemas.openxmlformats.org/officeDocument/2006/relationships/slide" Target="slides/slide258.xml"/><Relationship Id="rId329" Type="http://schemas.openxmlformats.org/officeDocument/2006/relationships/slide" Target="slides/slide314.xml"/><Relationship Id="rId68" Type="http://schemas.openxmlformats.org/officeDocument/2006/relationships/slide" Target="slides/slide53.xml"/><Relationship Id="rId133" Type="http://schemas.openxmlformats.org/officeDocument/2006/relationships/slide" Target="slides/slide118.xml"/><Relationship Id="rId175" Type="http://schemas.openxmlformats.org/officeDocument/2006/relationships/slide" Target="slides/slide160.xml"/><Relationship Id="rId340" Type="http://schemas.openxmlformats.org/officeDocument/2006/relationships/slide" Target="slides/slide325.xml"/><Relationship Id="rId200" Type="http://schemas.openxmlformats.org/officeDocument/2006/relationships/slide" Target="slides/slide185.xml"/><Relationship Id="rId382" Type="http://schemas.openxmlformats.org/officeDocument/2006/relationships/slide" Target="slides/slide367.xml"/><Relationship Id="rId242" Type="http://schemas.openxmlformats.org/officeDocument/2006/relationships/slide" Target="slides/slide227.xml"/><Relationship Id="rId284" Type="http://schemas.openxmlformats.org/officeDocument/2006/relationships/slide" Target="slides/slide269.xml"/><Relationship Id="rId37" Type="http://schemas.openxmlformats.org/officeDocument/2006/relationships/slide" Target="slides/slide22.xml"/><Relationship Id="rId79" Type="http://schemas.openxmlformats.org/officeDocument/2006/relationships/slide" Target="slides/slide64.xml"/><Relationship Id="rId102" Type="http://schemas.openxmlformats.org/officeDocument/2006/relationships/slide" Target="slides/slide87.xml"/><Relationship Id="rId144" Type="http://schemas.openxmlformats.org/officeDocument/2006/relationships/slide" Target="slides/slide12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6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-werkblad7.xlsx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-werkblad8.xlsx"/><Relationship Id="rId1" Type="http://schemas.openxmlformats.org/officeDocument/2006/relationships/themeOverride" Target="../theme/themeOverride6.xm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\\ITAIABCK01\root\Pascarella_L\Inno4Grass\T%205.2\materiale%20presentazione\istat\Dw532017_Lavorare.xls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\\ITAIABCK01\root\Pascarella_L\Inno4Grass\T%205.2\materiale%20presentazione\istat\Dw532017_Lavorare.xls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-werkblad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\\winfs-uni.top.gwdg.de\jissels$\johannes\Tagungen\2016\DGFZ_2016\Pachtpreise.xlsx" TargetMode="External"/><Relationship Id="rId1" Type="http://schemas.openxmlformats.org/officeDocument/2006/relationships/themeOverride" Target="../theme/themeOverride1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\\winfs-uni.top.gwdg.de\jissels$\johannes\Tagungen\2016\DGFZ_2016\Preise_Pflanzliche%20Produkte.xls" TargetMode="External"/><Relationship Id="rId1" Type="http://schemas.openxmlformats.org/officeDocument/2006/relationships/themeOverride" Target="../theme/themeOverride2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\\winfs-uni.top.gwdg.de\jissels$\johannes\Tagungen\2016\DGFZ_2016\Preise_Pflanzliche%20Produkte.xls" TargetMode="External"/><Relationship Id="rId1" Type="http://schemas.openxmlformats.org/officeDocument/2006/relationships/themeOverride" Target="../theme/themeOverride3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\\FS1neu\komainda\Literatur\Gr&#252;nland\D&#252;ngung\Herbstg&#252;lle\Lausen%20und%20Biernat,%202017.xlsx" TargetMode="Externa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-werkblad3.xlsx"/><Relationship Id="rId1" Type="http://schemas.openxmlformats.org/officeDocument/2006/relationships/themeOverride" Target="../theme/themeOverride4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1000"/>
              <a:t>Struktura użytkowania gruntów rolnych</a:t>
            </a:r>
            <a:endParaRPr lang="en-GB" sz="1000"/>
          </a:p>
        </c:rich>
      </c:tx>
      <c:layout>
        <c:manualLayout>
          <c:xMode val="edge"/>
          <c:yMode val="edge"/>
          <c:x val="0.120008096002925"/>
          <c:y val="5.442176870748298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B9C-4B33-96DC-8C79537015C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B9C-4B33-96DC-8C79537015C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5B9C-4B33-96DC-8C79537015C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5B9C-4B33-96DC-8C79537015CC}"/>
              </c:ext>
            </c:extLst>
          </c:dPt>
          <c:dPt>
            <c:idx val="4"/>
            <c:bubble3D val="0"/>
            <c:explosion val="2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5B9C-4B33-96DC-8C79537015C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5B9C-4B33-96DC-8C79537015CC}"/>
              </c:ext>
            </c:extLst>
          </c:dPt>
          <c:dLbls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Arkusz1!$P$8:$P$13</c:f>
              <c:strCache>
                <c:ptCount val="6"/>
                <c:pt idx="0">
                  <c:v>Zboża konsumpcyjne</c:v>
                </c:pt>
                <c:pt idx="1">
                  <c:v>Zboża paszowe</c:v>
                </c:pt>
                <c:pt idx="2">
                  <c:v>Uprawy paszowe</c:v>
                </c:pt>
                <c:pt idx="3">
                  <c:v>Pastwiska</c:v>
                </c:pt>
                <c:pt idx="4">
                  <c:v>Nieużytki</c:v>
                </c:pt>
                <c:pt idx="5">
                  <c:v>Inne</c:v>
                </c:pt>
              </c:strCache>
            </c:strRef>
          </c:cat>
          <c:val>
            <c:numRef>
              <c:f>Arkusz1!$Q$8:$Q$13</c:f>
              <c:numCache>
                <c:formatCode>0%</c:formatCode>
                <c:ptCount val="6"/>
                <c:pt idx="0">
                  <c:v>0.16</c:v>
                </c:pt>
                <c:pt idx="1">
                  <c:v>0.18</c:v>
                </c:pt>
                <c:pt idx="2">
                  <c:v>0.36</c:v>
                </c:pt>
                <c:pt idx="3">
                  <c:v>0.15</c:v>
                </c:pt>
                <c:pt idx="4">
                  <c:v>0.05</c:v>
                </c:pt>
                <c:pt idx="5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B9C-4B33-96DC-8C79537015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l-PL" sz="3200" dirty="0" smtClean="0">
                <a:solidFill>
                  <a:schemeClr val="tx1"/>
                </a:solidFill>
              </a:rPr>
              <a:t>Sucha masa (t/ha)</a:t>
            </a:r>
            <a:endParaRPr lang="pl-PL" sz="3200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TUZ</c:v>
                </c:pt>
              </c:strCache>
            </c:strRef>
          </c:tx>
          <c:spPr>
            <a:solidFill>
              <a:srgbClr val="00CC00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c:spPr>
          <c:invertIfNegative val="0"/>
          <c:cat>
            <c:strRef>
              <c:f>Arkusz1!$A$2</c:f>
              <c:strCache>
                <c:ptCount val="1"/>
                <c:pt idx="0">
                  <c:v>Kategoria 1</c:v>
                </c:pt>
              </c:strCache>
            </c:strRef>
          </c:cat>
          <c:val>
            <c:numRef>
              <c:f>Arkusz1!$B$2</c:f>
              <c:numCache>
                <c:formatCode>General</c:formatCode>
                <c:ptCount val="1"/>
                <c:pt idx="0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1B-4C5E-8C01-159117A07F21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PUZ</c:v>
                </c:pt>
              </c:strCache>
            </c:strRef>
          </c:tx>
          <c:spPr>
            <a:solidFill>
              <a:srgbClr val="FFC000"/>
            </a:solidFill>
            <a:ln w="12700">
              <a:solidFill>
                <a:schemeClr val="tx1"/>
              </a:solidFill>
            </a:ln>
            <a:effectLst/>
          </c:spPr>
          <c:invertIfNegative val="0"/>
          <c:cat>
            <c:strRef>
              <c:f>Arkusz1!$A$2</c:f>
              <c:strCache>
                <c:ptCount val="1"/>
                <c:pt idx="0">
                  <c:v>Kategoria 1</c:v>
                </c:pt>
              </c:strCache>
            </c:strRef>
          </c:cat>
          <c:val>
            <c:numRef>
              <c:f>Arkusz1!$C$2</c:f>
              <c:numCache>
                <c:formatCode>General</c:formatCode>
                <c:ptCount val="1"/>
                <c:pt idx="0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D1B-4C5E-8C01-159117A07F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65679016"/>
        <c:axId val="365674704"/>
      </c:barChart>
      <c:catAx>
        <c:axId val="3656790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65674704"/>
        <c:crosses val="autoZero"/>
        <c:auto val="1"/>
        <c:lblAlgn val="ctr"/>
        <c:lblOffset val="100"/>
        <c:noMultiLvlLbl val="0"/>
      </c:catAx>
      <c:valAx>
        <c:axId val="365674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#,##0.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365679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l-PL" sz="3200" dirty="0" smtClean="0">
                <a:solidFill>
                  <a:schemeClr val="tx1"/>
                </a:solidFill>
              </a:rPr>
              <a:t>Białko (t/ha)</a:t>
            </a:r>
            <a:endParaRPr lang="pl-PL" sz="3200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TUZ</c:v>
                </c:pt>
              </c:strCache>
            </c:strRef>
          </c:tx>
          <c:spPr>
            <a:solidFill>
              <a:srgbClr val="00CC00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c:spPr>
          <c:invertIfNegative val="0"/>
          <c:cat>
            <c:strRef>
              <c:f>Arkusz1!$A$2</c:f>
              <c:strCache>
                <c:ptCount val="1"/>
                <c:pt idx="0">
                  <c:v>Kategoria 1</c:v>
                </c:pt>
              </c:strCache>
            </c:strRef>
          </c:cat>
          <c:val>
            <c:numRef>
              <c:f>Arkusz1!$B$2</c:f>
              <c:numCache>
                <c:formatCode>General</c:formatCode>
                <c:ptCount val="1"/>
                <c:pt idx="0">
                  <c:v>1.55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7A-4DC3-9FE0-D57868BA4769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PUZ</c:v>
                </c:pt>
              </c:strCache>
            </c:strRef>
          </c:tx>
          <c:spPr>
            <a:solidFill>
              <a:srgbClr val="FFC000"/>
            </a:solidFill>
            <a:ln w="12700">
              <a:solidFill>
                <a:schemeClr val="tx1"/>
              </a:solidFill>
            </a:ln>
            <a:effectLst/>
          </c:spPr>
          <c:invertIfNegative val="0"/>
          <c:cat>
            <c:strRef>
              <c:f>Arkusz1!$A$2</c:f>
              <c:strCache>
                <c:ptCount val="1"/>
                <c:pt idx="0">
                  <c:v>Kategoria 1</c:v>
                </c:pt>
              </c:strCache>
            </c:strRef>
          </c:cat>
          <c:val>
            <c:numRef>
              <c:f>Arkusz1!$C$2</c:f>
              <c:numCache>
                <c:formatCode>General</c:formatCode>
                <c:ptCount val="1"/>
                <c:pt idx="0">
                  <c:v>2.2999999999999998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97A-4DC3-9FE0-D57868BA47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67207872"/>
        <c:axId val="367206696"/>
      </c:barChart>
      <c:catAx>
        <c:axId val="3672078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67206696"/>
        <c:crossesAt val="0"/>
        <c:auto val="1"/>
        <c:lblAlgn val="ctr"/>
        <c:lblOffset val="100"/>
        <c:noMultiLvlLbl val="0"/>
      </c:catAx>
      <c:valAx>
        <c:axId val="367206696"/>
        <c:scaling>
          <c:orientation val="minMax"/>
          <c:max val="3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#,##0.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367207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2" tx1="lt1" bg2="dk1" tx2="lt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Sprzedaż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bg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3FC-4CF5-8F83-68EA47C82E0C}"/>
              </c:ext>
            </c:extLst>
          </c:dPt>
          <c:dPt>
            <c:idx val="1"/>
            <c:bubble3D val="0"/>
            <c:spPr>
              <a:solidFill>
                <a:schemeClr val="accent2">
                  <a:lumMod val="75000"/>
                  <a:lumOff val="25000"/>
                </a:schemeClr>
              </a:solidFill>
              <a:ln w="19050">
                <a:solidFill>
                  <a:schemeClr val="bg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3FC-4CF5-8F83-68EA47C82E0C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 w="19050">
                <a:solidFill>
                  <a:schemeClr val="bg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3FC-4CF5-8F83-68EA47C82E0C}"/>
              </c:ext>
            </c:extLst>
          </c:dPt>
          <c:dPt>
            <c:idx val="3"/>
            <c:bubble3D val="0"/>
            <c:spPr>
              <a:solidFill>
                <a:srgbClr val="C00000"/>
              </a:solidFill>
              <a:ln w="19050">
                <a:solidFill>
                  <a:schemeClr val="bg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3FC-4CF5-8F83-68EA47C82E0C}"/>
              </c:ext>
            </c:extLst>
          </c:dPt>
          <c:dLbls>
            <c:numFmt formatCode="#,##0" sourceLinked="0"/>
            <c:spPr>
              <a:solidFill>
                <a:schemeClr val="tx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nl-N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Arkusz1!$A$2:$A$5</c:f>
              <c:strCache>
                <c:ptCount val="4"/>
                <c:pt idx="0">
                  <c:v>producenci mleka</c:v>
                </c:pt>
                <c:pt idx="1">
                  <c:v>hodowcy bydła mięsnego</c:v>
                </c:pt>
                <c:pt idx="2">
                  <c:v>hodowcy koni</c:v>
                </c:pt>
                <c:pt idx="3">
                  <c:v>inne trawożerne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80</c:v>
                </c:pt>
                <c:pt idx="1">
                  <c:v>10</c:v>
                </c:pt>
                <c:pt idx="2">
                  <c:v>7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3FC-4CF5-8F83-68EA47C82E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tx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2" tx1="lt1" bg2="dk1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8358018058085876E-2"/>
          <c:y val="0.10038605347118311"/>
          <c:w val="0.90765765765765771"/>
          <c:h val="0.6061776061776061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Trawy 100%</c:v>
                </c:pt>
              </c:strCache>
            </c:strRef>
          </c:tx>
          <c:spPr>
            <a:solidFill>
              <a:srgbClr val="FFFF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Sheet1!$B$1:$D$1</c:f>
              <c:strCache>
                <c:ptCount val="3"/>
                <c:pt idx="0">
                  <c:v>PK</c:v>
                </c:pt>
                <c:pt idx="1">
                  <c:v>PK + 90 N</c:v>
                </c:pt>
                <c:pt idx="2">
                  <c:v>PK + 180 N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2.7</c:v>
                </c:pt>
                <c:pt idx="1">
                  <c:v>5.3</c:v>
                </c:pt>
                <c:pt idx="2">
                  <c:v>7.6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87-408F-89DF-157E4522E3A2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Trawy 60% + Koniczyna biała 40%</c:v>
                </c:pt>
              </c:strCache>
            </c:strRef>
          </c:tx>
          <c:spPr>
            <a:solidFill>
              <a:srgbClr val="00FF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Sheet1!$B$1:$D$1</c:f>
              <c:strCache>
                <c:ptCount val="3"/>
                <c:pt idx="0">
                  <c:v>PK</c:v>
                </c:pt>
                <c:pt idx="1">
                  <c:v>PK + 90 N</c:v>
                </c:pt>
                <c:pt idx="2">
                  <c:v>PK + 180 N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  <c:pt idx="0">
                  <c:v>7.5</c:v>
                </c:pt>
                <c:pt idx="1">
                  <c:v>8.8000000000000007</c:v>
                </c:pt>
                <c:pt idx="2">
                  <c:v>9.1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D87-408F-89DF-157E4522E3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67208264"/>
        <c:axId val="367203560"/>
      </c:barChart>
      <c:catAx>
        <c:axId val="3672082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2000" b="0" i="0" u="none" strike="noStrike" baseline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nl-NL"/>
          </a:p>
        </c:txPr>
        <c:crossAx val="36720356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67203560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 rot="0" vert="horz"/>
              <a:lstStyle/>
              <a:p>
                <a:pPr algn="ctr">
                  <a:defRPr sz="2000" b="0" i="0" u="none" strike="noStrike" baseline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r>
                  <a:rPr lang="pl-PL" sz="20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t/ha s.m.</a:t>
                </a:r>
              </a:p>
            </c:rich>
          </c:tx>
          <c:layout>
            <c:manualLayout>
              <c:xMode val="edge"/>
              <c:yMode val="edge"/>
              <c:x val="5.8558558558558557E-2"/>
              <c:y val="0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2000" b="0" i="0" u="none" strike="noStrike" baseline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nl-NL"/>
          </a:p>
        </c:txPr>
        <c:crossAx val="367208264"/>
        <c:crosses val="autoZero"/>
        <c:crossBetween val="between"/>
      </c:valAx>
      <c:spPr>
        <a:noFill/>
        <a:ln w="12700">
          <a:solidFill>
            <a:srgbClr val="808080"/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0.13309217211305202"/>
          <c:y val="0.84927462604927406"/>
          <c:w val="0.77252252252252251"/>
          <c:h val="9.6525096525096526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2000" b="0" i="0" u="none" strike="noStrike" baseline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nl-NL"/>
        </a:p>
      </c:txPr>
    </c:legend>
    <c:plotVisOnly val="1"/>
    <c:dispBlanksAs val="gap"/>
    <c:showDLblsOverMax val="0"/>
  </c:chart>
  <c:spPr>
    <a:solidFill>
      <a:srgbClr val="FFFFFF"/>
    </a:solidFill>
    <a:ln>
      <a:noFill/>
    </a:ln>
  </c:spPr>
  <c:txPr>
    <a:bodyPr/>
    <a:lstStyle/>
    <a:p>
      <a:pPr>
        <a:defRPr sz="1150" b="1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nl-NL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Produkcja </a:t>
            </a:r>
            <a:r>
              <a:rPr lang="en-US" sz="1200" b="0"/>
              <a:t>(tysiące kwintali)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Foglio2! $E$9</c:f>
              <c:strCache>
                <c:ptCount val="1"/>
                <c:pt idx="0">
                  <c:v>Produkcja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2104-42F4-974F-745B6D9F5AB4}"/>
              </c:ext>
            </c:extLst>
          </c:dPt>
          <c:dPt>
            <c:idx val="2"/>
            <c:invertIfNegative val="0"/>
            <c:bubble3D val="0"/>
            <c:spPr>
              <a:solidFill>
                <a:schemeClr val="tx2">
                  <a:lumMod val="75000"/>
                  <a:alpha val="97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2104-42F4-974F-745B6D9F5AB4}"/>
              </c:ext>
            </c:extLst>
          </c:dPt>
          <c:cat>
            <c:strRef>
              <c:f>Foglio2! $D$10:$D$12</c:f>
              <c:strCache>
                <c:ptCount val="3"/>
                <c:pt idx="0">
                  <c:v>Użytki zielone trwałe</c:v>
                </c:pt>
                <c:pt idx="1">
                  <c:v>Pozostały obszar wypasu</c:v>
                </c:pt>
                <c:pt idx="2">
                  <c:v>Tymczasowe użytki zielone z folifitami </c:v>
                </c:pt>
              </c:strCache>
            </c:strRef>
          </c:cat>
          <c:val>
            <c:numRef>
              <c:f>Foglio2! $E$10:$E$12</c:f>
              <c:numCache>
                <c:formatCode>_(* #,##0_);_(* \(#,##0\);_(* "-"??_);_(@_)</c:formatCode>
                <c:ptCount val="3"/>
                <c:pt idx="0">
                  <c:v>38004</c:v>
                </c:pt>
                <c:pt idx="1">
                  <c:v>3454</c:v>
                </c:pt>
                <c:pt idx="2">
                  <c:v>24019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104-42F4-974F-745B6D9F5A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7058376"/>
        <c:axId val="357054064"/>
      </c:barChart>
      <c:catAx>
        <c:axId val="3570583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57054064"/>
        <c:crosses val="autoZero"/>
        <c:auto val="1"/>
        <c:lblAlgn val="ctr"/>
        <c:lblOffset val="100"/>
        <c:noMultiLvlLbl val="0"/>
      </c:catAx>
      <c:valAx>
        <c:axId val="357054064"/>
        <c:scaling>
          <c:orientation val="minMax"/>
        </c:scaling>
        <c:delete val="0"/>
        <c:axPos val="l"/>
        <c:majorGridlines/>
        <c:numFmt formatCode="_(* #,##0_);_(* \(#,##0\);_(* &quot;-&quot;??_);_(@_)" sourceLinked="1"/>
        <c:majorTickMark val="out"/>
        <c:minorTickMark val="none"/>
        <c:tickLblPos val="nextTo"/>
        <c:crossAx val="35705837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GB" dirty="0" err="1" smtClean="0"/>
              <a:t>Jednostk</a:t>
            </a:r>
            <a:r>
              <a:rPr lang="pl-PL" dirty="0" smtClean="0"/>
              <a:t>i</a:t>
            </a:r>
            <a:r>
              <a:rPr lang="en-GB" dirty="0" smtClean="0"/>
              <a:t> </a:t>
            </a:r>
            <a:r>
              <a:rPr lang="pl-PL" dirty="0" smtClean="0"/>
              <a:t>pokarmowe</a:t>
            </a:r>
            <a:endParaRPr lang="en-GB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Foglio2! $H$9</c:f>
              <c:strCache>
                <c:ptCount val="1"/>
                <c:pt idx="0">
                  <c:v>Jednostka zasilająca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C48B-4321-B20D-48DCB72EA5D2}"/>
              </c:ext>
            </c:extLst>
          </c:dPt>
          <c:dPt>
            <c:idx val="1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C48B-4321-B20D-48DCB72EA5D2}"/>
              </c:ext>
            </c:extLst>
          </c:dPt>
          <c:dPt>
            <c:idx val="2"/>
            <c:invertIfNegative val="0"/>
            <c:bubble3D val="0"/>
            <c:spPr>
              <a:solidFill>
                <a:schemeClr val="tx2">
                  <a:lumMod val="75000"/>
                  <a:alpha val="94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C48B-4321-B20D-48DCB72EA5D2}"/>
              </c:ext>
            </c:extLst>
          </c:dPt>
          <c:cat>
            <c:strRef>
              <c:f>Foglio2! $G$10:$G$12</c:f>
              <c:strCache>
                <c:ptCount val="3"/>
                <c:pt idx="0">
                  <c:v>Użytki zielone trwałe</c:v>
                </c:pt>
                <c:pt idx="1">
                  <c:v>Pozostały obszar wypasu</c:v>
                </c:pt>
                <c:pt idx="2">
                  <c:v>Tymczasowe użytki zielone z folifitami </c:v>
                </c:pt>
              </c:strCache>
            </c:strRef>
          </c:cat>
          <c:val>
            <c:numRef>
              <c:f>Foglio2! $H$10:$H$12</c:f>
              <c:numCache>
                <c:formatCode>_(* #,##0_);_(* \(#,##0\);_(* "-"??_);_(@_)</c:formatCode>
                <c:ptCount val="3"/>
                <c:pt idx="0">
                  <c:v>547244</c:v>
                </c:pt>
                <c:pt idx="1">
                  <c:v>55210</c:v>
                </c:pt>
                <c:pt idx="2">
                  <c:v>401116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48B-4321-B20D-48DCB72EA5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7057592"/>
        <c:axId val="357055240"/>
      </c:barChart>
      <c:catAx>
        <c:axId val="3570575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57055240"/>
        <c:crosses val="autoZero"/>
        <c:auto val="1"/>
        <c:lblAlgn val="ctr"/>
        <c:lblOffset val="100"/>
        <c:noMultiLvlLbl val="0"/>
      </c:catAx>
      <c:valAx>
        <c:axId val="357055240"/>
        <c:scaling>
          <c:orientation val="minMax"/>
        </c:scaling>
        <c:delete val="0"/>
        <c:axPos val="l"/>
        <c:majorGridlines/>
        <c:numFmt formatCode="_(* #,##0_);_(* \(#,##0\);_(* &quot;-&quot;??_);_(@_)" sourceLinked="1"/>
        <c:majorTickMark val="out"/>
        <c:minorTickMark val="none"/>
        <c:tickLblPos val="nextTo"/>
        <c:crossAx val="35705759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spPr>
    <a:noFill/>
    <a:ln>
      <a:solidFill>
        <a:schemeClr val="tx1"/>
      </a:solidFill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89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pl-PL" dirty="0" smtClean="0"/>
              <a:t>Zawartość e</a:t>
            </a:r>
            <a:r>
              <a:rPr lang="sv-SE" dirty="0" smtClean="0"/>
              <a:t>nergi</a:t>
            </a:r>
            <a:r>
              <a:rPr lang="pl-PL" dirty="0" smtClean="0"/>
              <a:t>i</a:t>
            </a:r>
            <a:r>
              <a:rPr lang="sv-SE" baseline="0" dirty="0" smtClean="0"/>
              <a:t> (strawność)</a:t>
            </a:r>
            <a:endParaRPr lang="sv-SE" dirty="0"/>
          </a:p>
        </c:rich>
      </c:tx>
      <c:layout>
        <c:manualLayout>
          <c:xMode val="edge"/>
          <c:yMode val="edge"/>
          <c:x val="0.41019112746284808"/>
          <c:y val="1.9444360276516651E-2"/>
        </c:manualLayout>
      </c:layout>
      <c:overlay val="0"/>
      <c:spPr>
        <a:noFill/>
        <a:ln w="28595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4394904458598726"/>
          <c:y val="0.20555555555555555"/>
          <c:w val="0.6472154827787896"/>
          <c:h val="0.58611111111111114"/>
        </c:manualLayout>
      </c:layout>
      <c:lineChart>
        <c:grouping val="standard"/>
        <c:varyColors val="0"/>
        <c:ser>
          <c:idx val="0"/>
          <c:order val="0"/>
          <c:tx>
            <c:strRef>
              <c:f>Vallboken! $B$6</c:f>
              <c:strCache>
                <c:ptCount val="1"/>
                <c:pt idx="0">
                  <c:v>grĂ¤s</c:v>
                </c:pt>
              </c:strCache>
            </c:strRef>
          </c:tx>
          <c:spPr>
            <a:ln w="42892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cat>
            <c:strRef>
              <c:f>Vallboken! 7 dolarów: 10 dolarów.</c:f>
              <c:strCache>
                <c:ptCount val="4"/>
                <c:pt idx="0">
                  <c:v>2/6</c:v>
                </c:pt>
                <c:pt idx="1">
                  <c:v>9/6</c:v>
                </c:pt>
                <c:pt idx="2">
                  <c:v>16/6</c:v>
                </c:pt>
                <c:pt idx="3">
                  <c:v>23/6</c:v>
                </c:pt>
              </c:strCache>
            </c:strRef>
          </c:cat>
          <c:val>
            <c:numRef>
              <c:f>Vallboken! $B$7:$B$10$</c:f>
              <c:numCache>
                <c:formatCode>General</c:formatCode>
                <c:ptCount val="4"/>
                <c:pt idx="0">
                  <c:v>10.8</c:v>
                </c:pt>
                <c:pt idx="1">
                  <c:v>10.3</c:v>
                </c:pt>
                <c:pt idx="2">
                  <c:v>9.8000000000000007</c:v>
                </c:pt>
                <c:pt idx="3">
                  <c:v>9.5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B99-4111-B76E-70963DA09CB9}"/>
            </c:ext>
          </c:extLst>
        </c:ser>
        <c:ser>
          <c:idx val="1"/>
          <c:order val="1"/>
          <c:tx>
            <c:strRef>
              <c:f>Vallboken! $6 dolarów.</c:f>
              <c:strCache>
                <c:ptCount val="1"/>
                <c:pt idx="0">
                  <c:v>blandvall</c:v>
                </c:pt>
              </c:strCache>
            </c:strRef>
          </c:tx>
          <c:spPr>
            <a:ln w="42892">
              <a:solidFill>
                <a:srgbClr val="FF0000"/>
              </a:solidFill>
              <a:prstDash val="solid"/>
            </a:ln>
          </c:spPr>
          <c:marker>
            <c:symbol val="square"/>
            <c:size val="5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cat>
            <c:strRef>
              <c:f>Vallboken! 7 dolarów: 10 dolarów.</c:f>
              <c:strCache>
                <c:ptCount val="4"/>
                <c:pt idx="0">
                  <c:v>2/6</c:v>
                </c:pt>
                <c:pt idx="1">
                  <c:v>9/6</c:v>
                </c:pt>
                <c:pt idx="2">
                  <c:v>16/6</c:v>
                </c:pt>
                <c:pt idx="3">
                  <c:v>23/6</c:v>
                </c:pt>
              </c:strCache>
            </c:strRef>
          </c:cat>
          <c:val>
            <c:numRef>
              <c:f>Vallboken! 7 dolarów: 10 dolarów.</c:f>
              <c:numCache>
                <c:formatCode>General</c:formatCode>
                <c:ptCount val="4"/>
                <c:pt idx="0">
                  <c:v>10.6</c:v>
                </c:pt>
                <c:pt idx="1">
                  <c:v>10.3</c:v>
                </c:pt>
                <c:pt idx="2">
                  <c:v>9.9</c:v>
                </c:pt>
                <c:pt idx="3">
                  <c:v>9.6999999999999993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B99-4111-B76E-70963DA09C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93401768"/>
        <c:axId val="293402160"/>
      </c:lineChart>
      <c:catAx>
        <c:axId val="2934017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351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l-PL" dirty="0" smtClean="0"/>
                  <a:t>Termin</a:t>
                </a:r>
                <a:r>
                  <a:rPr lang="sv-SE" dirty="0" smtClean="0"/>
                  <a:t> </a:t>
                </a:r>
                <a:r>
                  <a:rPr lang="pl-PL" dirty="0" smtClean="0"/>
                  <a:t>zbioru</a:t>
                </a:r>
                <a:endParaRPr lang="sv-SE" dirty="0"/>
              </a:p>
            </c:rich>
          </c:tx>
          <c:layout>
            <c:manualLayout>
              <c:xMode val="edge"/>
              <c:yMode val="edge"/>
              <c:x val="0.42802550130112726"/>
              <c:y val="0.88888882351574117"/>
            </c:manualLayout>
          </c:layout>
          <c:overlay val="0"/>
          <c:spPr>
            <a:noFill/>
            <a:ln w="28595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574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351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nl-NL"/>
          </a:p>
        </c:txPr>
        <c:crossAx val="29340216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93402160"/>
        <c:scaling>
          <c:orientation val="minMax"/>
        </c:scaling>
        <c:delete val="0"/>
        <c:axPos val="l"/>
        <c:majorGridlines>
          <c:spPr>
            <a:ln w="3574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 rot="0" vert="horz"/>
              <a:lstStyle/>
              <a:p>
                <a:pPr algn="l">
                  <a:defRPr sz="1069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sv-SE" dirty="0" smtClean="0"/>
                  <a:t>MJ ME/kg </a:t>
                </a:r>
                <a:r>
                  <a:rPr lang="pl-PL" dirty="0" err="1" smtClean="0"/>
                  <a:t>s.m</a:t>
                </a:r>
                <a:r>
                  <a:rPr lang="pl-PL" dirty="0" smtClean="0"/>
                  <a:t>.</a:t>
                </a:r>
                <a:endParaRPr lang="sv-SE" dirty="0"/>
              </a:p>
            </c:rich>
          </c:tx>
          <c:layout>
            <c:manualLayout>
              <c:xMode val="edge"/>
              <c:yMode val="edge"/>
              <c:x val="8.025474842005971E-2"/>
              <c:y val="0.10555560295108773"/>
            </c:manualLayout>
          </c:layout>
          <c:overlay val="0"/>
          <c:spPr>
            <a:noFill/>
            <a:ln w="28595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574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351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nl-NL"/>
          </a:p>
        </c:txPr>
        <c:crossAx val="293401768"/>
        <c:crosses val="autoZero"/>
        <c:crossBetween val="between"/>
      </c:valAx>
      <c:spPr>
        <a:solidFill>
          <a:srgbClr val="FFFFFF"/>
        </a:solidFill>
        <a:ln w="14297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0182534261722549"/>
          <c:y val="0.44306448774908724"/>
          <c:w val="0.1769429636803502"/>
          <c:h val="0.13288288288288286"/>
        </c:manualLayout>
      </c:layout>
      <c:overlay val="0"/>
      <c:spPr>
        <a:solidFill>
          <a:srgbClr val="FFFFFF"/>
        </a:solidFill>
        <a:ln w="3574">
          <a:noFill/>
          <a:prstDash val="solid"/>
        </a:ln>
      </c:spPr>
      <c:txPr>
        <a:bodyPr/>
        <a:lstStyle/>
        <a:p>
          <a:pPr>
            <a:defRPr sz="1238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nl-NL"/>
        </a:p>
      </c:txPr>
    </c:legend>
    <c:plotVisOnly val="1"/>
    <c:dispBlanksAs val="gap"/>
    <c:showDLblsOverMax val="0"/>
  </c:chart>
  <c:spPr>
    <a:solidFill>
      <a:srgbClr val="FFFFFF"/>
    </a:solidFill>
    <a:ln w="3574">
      <a:noFill/>
      <a:prstDash val="solid"/>
    </a:ln>
  </c:spPr>
  <c:txPr>
    <a:bodyPr/>
    <a:lstStyle/>
    <a:p>
      <a:pPr>
        <a:defRPr sz="1351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nl-NL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Eksport irlandzkiego</a:t>
            </a:r>
            <a:r>
              <a:rPr lang="pl-PL" baseline="0"/>
              <a:t> rolnictwa</a:t>
            </a:r>
            <a:endParaRPr lang="en-GB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90D-4C9F-8097-5583FC99E1A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90D-4C9F-8097-5583FC99E1A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90D-4C9F-8097-5583FC99E1A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90D-4C9F-8097-5583FC99E1A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90D-4C9F-8097-5583FC99E1A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C90D-4C9F-8097-5583FC99E1AA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C90D-4C9F-8097-5583FC99E1AA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C90D-4C9F-8097-5583FC99E1AA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C90D-4C9F-8097-5583FC99E1AA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C90D-4C9F-8097-5583FC99E1AA}"/>
              </c:ext>
            </c:extLst>
          </c:dPt>
          <c:dLbls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Arkusz1!$E$4:$E$13</c:f>
              <c:strCache>
                <c:ptCount val="10"/>
                <c:pt idx="0">
                  <c:v>Napoje</c:v>
                </c:pt>
                <c:pt idx="1">
                  <c:v>Dania gotowe</c:v>
                </c:pt>
                <c:pt idx="2">
                  <c:v>Wołowina</c:v>
                </c:pt>
                <c:pt idx="3">
                  <c:v>Mleko i przetwory</c:v>
                </c:pt>
                <c:pt idx="4">
                  <c:v>Zwierzęta żywe</c:v>
                </c:pt>
                <c:pt idx="5">
                  <c:v>Mięso owcze</c:v>
                </c:pt>
                <c:pt idx="6">
                  <c:v>Drób</c:v>
                </c:pt>
                <c:pt idx="7">
                  <c:v>Warzywa, owoce</c:v>
                </c:pt>
                <c:pt idx="8">
                  <c:v>Owoce morza</c:v>
                </c:pt>
                <c:pt idx="9">
                  <c:v>Wieprzowina</c:v>
                </c:pt>
              </c:strCache>
            </c:strRef>
          </c:cat>
          <c:val>
            <c:numRef>
              <c:f>Arkusz1!$F$4:$F$13</c:f>
              <c:numCache>
                <c:formatCode>0%</c:formatCode>
                <c:ptCount val="10"/>
                <c:pt idx="0">
                  <c:v>0.12</c:v>
                </c:pt>
                <c:pt idx="1">
                  <c:v>0.17</c:v>
                </c:pt>
                <c:pt idx="2">
                  <c:v>0.22</c:v>
                </c:pt>
                <c:pt idx="3">
                  <c:v>0.28999999999999998</c:v>
                </c:pt>
                <c:pt idx="4">
                  <c:v>0.02</c:v>
                </c:pt>
                <c:pt idx="5">
                  <c:v>0.02</c:v>
                </c:pt>
                <c:pt idx="6">
                  <c:v>0.03</c:v>
                </c:pt>
                <c:pt idx="7">
                  <c:v>0.02</c:v>
                </c:pt>
                <c:pt idx="8">
                  <c:v>0.05</c:v>
                </c:pt>
                <c:pt idx="9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C90D-4C9F-8097-5583FC99E1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Tabelle2! $B$7.</c:f>
              <c:strCache>
                <c:ptCount val="1"/>
                <c:pt idx="0">
                  <c:v>Kraina szczęścia</c:v>
                </c:pt>
              </c:strCache>
            </c:strRef>
          </c:tx>
          <c:spPr>
            <a:ln w="19050">
              <a:solidFill>
                <a:srgbClr val="993300"/>
              </a:solidFill>
              <a:prstDash val="sysDash"/>
            </a:ln>
          </c:spPr>
          <c:marker>
            <c:symbol val="square"/>
            <c:size val="8"/>
            <c:spPr>
              <a:solidFill>
                <a:srgbClr val="993300"/>
              </a:solidFill>
              <a:ln>
                <a:solidFill>
                  <a:srgbClr val="993300"/>
                </a:solidFill>
              </a:ln>
            </c:spPr>
          </c:marker>
          <c:trendline>
            <c:spPr>
              <a:ln w="25400">
                <a:solidFill>
                  <a:srgbClr val="993300"/>
                </a:solidFill>
              </a:ln>
            </c:spPr>
            <c:trendlineType val="linear"/>
            <c:dispRSqr val="1"/>
            <c:dispEq val="1"/>
            <c:trendlineLbl>
              <c:layout>
                <c:manualLayout>
                  <c:x val="-0.23299059492563429"/>
                  <c:y val="2.5789350588602167E-3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400">
                      <a:solidFill>
                        <a:srgbClr val="993300"/>
                      </a:solidFill>
                    </a:defRPr>
                  </a:pPr>
                  <a:endParaRPr lang="nl-NL"/>
                </a:p>
              </c:txPr>
            </c:trendlineLbl>
          </c:trendline>
          <c:xVal>
            <c:numRef>
              <c:f>Tabelle2! 8 dolarów: 14 dolarów.</c:f>
              <c:numCache>
                <c:formatCode>General</c:formatCode>
                <c:ptCount val="7"/>
                <c:pt idx="0">
                  <c:v>1999</c:v>
                </c:pt>
                <c:pt idx="1">
                  <c:v>2001</c:v>
                </c:pt>
                <c:pt idx="2">
                  <c:v>2003</c:v>
                </c:pt>
                <c:pt idx="3">
                  <c:v>2005</c:v>
                </c:pt>
                <c:pt idx="4">
                  <c:v>2007</c:v>
                </c:pt>
                <c:pt idx="5">
                  <c:v>2010</c:v>
                </c:pt>
                <c:pt idx="6">
                  <c:v>2013</c:v>
                </c:pt>
              </c:numCache>
            </c:numRef>
          </c:xVal>
          <c:yVal>
            <c:numRef>
              <c:f>Tabelle2! $B$8:$B$14</c:f>
              <c:numCache>
                <c:formatCode>General</c:formatCode>
                <c:ptCount val="7"/>
                <c:pt idx="0">
                  <c:v>158</c:v>
                </c:pt>
                <c:pt idx="1">
                  <c:v>164</c:v>
                </c:pt>
                <c:pt idx="2">
                  <c:v>174</c:v>
                </c:pt>
                <c:pt idx="3">
                  <c:v>176</c:v>
                </c:pt>
                <c:pt idx="4">
                  <c:v>183</c:v>
                </c:pt>
                <c:pt idx="5">
                  <c:v>204</c:v>
                </c:pt>
                <c:pt idx="6">
                  <c:v>243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CC2-4352-9551-5F9D545F6F12}"/>
            </c:ext>
          </c:extLst>
        </c:ser>
        <c:ser>
          <c:idx val="1"/>
          <c:order val="1"/>
          <c:tx>
            <c:strRef>
              <c:f>Tabelle2! $7 dolarów.</c:f>
              <c:strCache>
                <c:ptCount val="1"/>
                <c:pt idx="0">
                  <c:v>GrĂĽnland</c:v>
                </c:pt>
              </c:strCache>
            </c:strRef>
          </c:tx>
          <c:spPr>
            <a:ln w="19050">
              <a:solidFill>
                <a:srgbClr val="006600"/>
              </a:solidFill>
              <a:prstDash val="sysDash"/>
            </a:ln>
          </c:spPr>
          <c:marker>
            <c:symbol val="circle"/>
            <c:size val="8"/>
            <c:spPr>
              <a:solidFill>
                <a:srgbClr val="006600"/>
              </a:solidFill>
              <a:ln>
                <a:solidFill>
                  <a:srgbClr val="006600"/>
                </a:solidFill>
              </a:ln>
            </c:spPr>
          </c:marker>
          <c:trendline>
            <c:spPr>
              <a:ln w="25400">
                <a:solidFill>
                  <a:srgbClr val="006600"/>
                </a:solidFill>
              </a:ln>
            </c:spPr>
            <c:trendlineType val="linear"/>
            <c:dispRSqr val="1"/>
            <c:dispEq val="1"/>
            <c:trendlineLbl>
              <c:layout>
                <c:manualLayout>
                  <c:x val="0.1293565179352581"/>
                  <c:y val="0.18752683142329982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400">
                      <a:solidFill>
                        <a:srgbClr val="006600"/>
                      </a:solidFill>
                    </a:defRPr>
                  </a:pPr>
                  <a:endParaRPr lang="nl-NL"/>
                </a:p>
              </c:txPr>
            </c:trendlineLbl>
          </c:trendline>
          <c:xVal>
            <c:numRef>
              <c:f>Tabelle2! 8 dolarów: 14 dolarów.</c:f>
              <c:numCache>
                <c:formatCode>General</c:formatCode>
                <c:ptCount val="7"/>
                <c:pt idx="0">
                  <c:v>1999</c:v>
                </c:pt>
                <c:pt idx="1">
                  <c:v>2001</c:v>
                </c:pt>
                <c:pt idx="2">
                  <c:v>2003</c:v>
                </c:pt>
                <c:pt idx="3">
                  <c:v>2005</c:v>
                </c:pt>
                <c:pt idx="4">
                  <c:v>2007</c:v>
                </c:pt>
                <c:pt idx="5">
                  <c:v>2010</c:v>
                </c:pt>
                <c:pt idx="6">
                  <c:v>2013</c:v>
                </c:pt>
              </c:numCache>
            </c:numRef>
          </c:xVal>
          <c:yVal>
            <c:numRef>
              <c:f>Tabelle2! $8:$14$.</c:f>
              <c:numCache>
                <c:formatCode>General</c:formatCode>
                <c:ptCount val="7"/>
                <c:pt idx="0">
                  <c:v>119</c:v>
                </c:pt>
                <c:pt idx="1">
                  <c:v>121</c:v>
                </c:pt>
                <c:pt idx="2">
                  <c:v>121</c:v>
                </c:pt>
                <c:pt idx="3">
                  <c:v>121</c:v>
                </c:pt>
                <c:pt idx="4">
                  <c:v>123</c:v>
                </c:pt>
                <c:pt idx="5">
                  <c:v>130</c:v>
                </c:pt>
                <c:pt idx="6">
                  <c:v>153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CC2-4352-9551-5F9D545F6F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58746464"/>
        <c:axId val="358745680"/>
      </c:scatterChart>
      <c:valAx>
        <c:axId val="3587464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58745680"/>
        <c:crosses val="autoZero"/>
        <c:crossBetween val="midCat"/>
      </c:valAx>
      <c:valAx>
        <c:axId val="3587456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58746464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>
          <a:latin typeface="Arial" panose="020B0604020202020204" pitchFamily="34" charset="0"/>
          <a:cs typeface="Arial" panose="020B0604020202020204" pitchFamily="34" charset="0"/>
        </a:defRPr>
      </a:pPr>
      <a:endParaRPr lang="nl-NL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7525920371064729"/>
          <c:y val="0.10429447852760736"/>
          <c:w val="0.71978141621186242"/>
          <c:h val="0.73312883435582821"/>
        </c:manualLayout>
      </c:layout>
      <c:scatterChart>
        <c:scatterStyle val="lineMarker"/>
        <c:varyColors val="0"/>
        <c:ser>
          <c:idx val="0"/>
          <c:order val="0"/>
          <c:spPr>
            <a:ln w="12700">
              <a:solidFill>
                <a:srgbClr val="FF6600"/>
              </a:solidFill>
              <a:prstDash val="sysDash"/>
            </a:ln>
          </c:spPr>
          <c:marker>
            <c:symbol val="circle"/>
            <c:size val="8"/>
            <c:spPr>
              <a:solidFill>
                <a:srgbClr val="FF6600"/>
              </a:solidFill>
              <a:ln>
                <a:solidFill>
                  <a:srgbClr val="FF6600"/>
                </a:solidFill>
                <a:prstDash val="solid"/>
              </a:ln>
            </c:spPr>
          </c:marker>
          <c:trendline>
            <c:spPr>
              <a:ln w="25400">
                <a:solidFill>
                  <a:schemeClr val="accent6">
                    <a:lumMod val="75000"/>
                  </a:schemeClr>
                </a:solidFill>
              </a:ln>
            </c:spPr>
            <c:trendlineType val="linear"/>
            <c:dispRSqr val="0"/>
            <c:dispEq val="0"/>
          </c:trendline>
          <c:xVal>
            <c:numRef>
              <c:f>Weizen! $33:$A$33:$49</c:f>
              <c:numCache>
                <c:formatCode>0</c:formatCode>
                <c:ptCount val="17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</c:numCache>
            </c:numRef>
          </c:xVal>
          <c:yVal>
            <c:numRef>
              <c:f>Weizen! $B$33:$B$49</c:f>
              <c:numCache>
                <c:formatCode>#,##0.00</c:formatCode>
                <c:ptCount val="17"/>
                <c:pt idx="0">
                  <c:v>11.81</c:v>
                </c:pt>
                <c:pt idx="1">
                  <c:v>11.38</c:v>
                </c:pt>
                <c:pt idx="2">
                  <c:v>10.43</c:v>
                </c:pt>
                <c:pt idx="3">
                  <c:v>11.13</c:v>
                </c:pt>
                <c:pt idx="4">
                  <c:v>11.81</c:v>
                </c:pt>
                <c:pt idx="5">
                  <c:v>9.35</c:v>
                </c:pt>
                <c:pt idx="6">
                  <c:v>11.18</c:v>
                </c:pt>
                <c:pt idx="7">
                  <c:v>17.52</c:v>
                </c:pt>
                <c:pt idx="8">
                  <c:v>18.64</c:v>
                </c:pt>
                <c:pt idx="9">
                  <c:v>11.26</c:v>
                </c:pt>
                <c:pt idx="10">
                  <c:v>14.95</c:v>
                </c:pt>
                <c:pt idx="11">
                  <c:v>20.86</c:v>
                </c:pt>
                <c:pt idx="12">
                  <c:v>21.87</c:v>
                </c:pt>
                <c:pt idx="13">
                  <c:v>20.260000000000002</c:v>
                </c:pt>
                <c:pt idx="14">
                  <c:v>16.89</c:v>
                </c:pt>
                <c:pt idx="15">
                  <c:v>15.5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F8A-4FAE-84D3-002BF3DF1E6A}"/>
            </c:ext>
          </c:extLst>
        </c:ser>
        <c:ser>
          <c:idx val="1"/>
          <c:order val="1"/>
          <c:spPr>
            <a:ln w="12700">
              <a:solidFill>
                <a:srgbClr val="0000FF"/>
              </a:solidFill>
              <a:prstDash val="sysDash"/>
            </a:ln>
          </c:spPr>
          <c:marker>
            <c:symbol val="circle"/>
            <c:size val="8"/>
            <c:spPr>
              <a:solidFill>
                <a:srgbClr val="0000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trendline>
            <c:spPr>
              <a:ln w="25400">
                <a:solidFill>
                  <a:srgbClr val="0000CC"/>
                </a:solidFill>
              </a:ln>
            </c:spPr>
            <c:trendlineType val="linear"/>
            <c:dispRSqr val="0"/>
            <c:dispEq val="0"/>
          </c:trendline>
          <c:xVal>
            <c:numRef>
              <c:f>Weizen! $33:$A$33:$49</c:f>
              <c:numCache>
                <c:formatCode>0</c:formatCode>
                <c:ptCount val="17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</c:numCache>
            </c:numRef>
          </c:xVal>
          <c:yVal>
            <c:numRef>
              <c:f>Weizen! $C$33:$C$49.</c:f>
              <c:numCache>
                <c:formatCode>General</c:formatCode>
                <c:ptCount val="17"/>
                <c:pt idx="2">
                  <c:v>31.5</c:v>
                </c:pt>
                <c:pt idx="3">
                  <c:v>30.02</c:v>
                </c:pt>
                <c:pt idx="4">
                  <c:v>32.200000000000003</c:v>
                </c:pt>
                <c:pt idx="5">
                  <c:v>31.58</c:v>
                </c:pt>
                <c:pt idx="6">
                  <c:v>28.51</c:v>
                </c:pt>
                <c:pt idx="7">
                  <c:v>34.71</c:v>
                </c:pt>
                <c:pt idx="8">
                  <c:v>35.01</c:v>
                </c:pt>
                <c:pt idx="9">
                  <c:v>25.25</c:v>
                </c:pt>
                <c:pt idx="10">
                  <c:v>31.23</c:v>
                </c:pt>
                <c:pt idx="11">
                  <c:v>35.19</c:v>
                </c:pt>
                <c:pt idx="12">
                  <c:v>32.39</c:v>
                </c:pt>
                <c:pt idx="13">
                  <c:v>38.049999999999997</c:v>
                </c:pt>
                <c:pt idx="14">
                  <c:v>37.85</c:v>
                </c:pt>
                <c:pt idx="15">
                  <c:v>28.4</c:v>
                </c:pt>
                <c:pt idx="16">
                  <c:v>22.5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F8A-4FAE-84D3-002BF3DF1E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58746856"/>
        <c:axId val="358747248"/>
      </c:scatterChart>
      <c:valAx>
        <c:axId val="358746856"/>
        <c:scaling>
          <c:orientation val="minMax"/>
          <c:max val="2020"/>
          <c:min val="1995"/>
        </c:scaling>
        <c:delete val="0"/>
        <c:axPos val="b"/>
        <c:numFmt formatCode="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nl-NL"/>
          </a:p>
        </c:txPr>
        <c:crossAx val="358747248"/>
        <c:crosses val="autoZero"/>
        <c:crossBetween val="midCat"/>
        <c:majorUnit val="5"/>
      </c:valAx>
      <c:valAx>
        <c:axId val="358747248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numFmt formatCode="#,##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nl-NL"/>
          </a:p>
        </c:txPr>
        <c:crossAx val="358746856"/>
        <c:crosses val="autoZero"/>
        <c:crossBetween val="midCat"/>
        <c:majorUnit val="10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6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nl-NL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831002188328274"/>
          <c:y val="8.8414765766074224E-2"/>
          <c:w val="0.80000110035362615"/>
          <c:h val="0.74085476141917372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circle"/>
            <c:size val="8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trendline>
            <c:spPr>
              <a:ln w="38100">
                <a:solidFill>
                  <a:srgbClr val="FF0000"/>
                </a:solidFill>
                <a:prstDash val="solid"/>
              </a:ln>
            </c:spPr>
            <c:trendlineType val="linear"/>
            <c:dispRSqr val="1"/>
            <c:dispEq val="1"/>
            <c:trendlineLbl>
              <c:layout>
                <c:manualLayout>
                  <c:x val="-6.1689697238549404E-2"/>
                  <c:y val="0.19561359708085269"/>
                </c:manualLayout>
              </c:layout>
              <c:numFmt formatCode="General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0" i="0" u="none" strike="noStrike" baseline="0">
                      <a:solidFill>
                        <a:srgbClr val="FF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nl-NL"/>
                </a:p>
              </c:txPr>
            </c:trendlineLbl>
          </c:trendline>
          <c:xVal>
            <c:numRef>
              <c:f>Weizen! $A$35:$A$48</c:f>
              <c:numCache>
                <c:formatCode>0</c:formatCode>
                <c:ptCount val="14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</c:numCache>
            </c:numRef>
          </c:xVal>
          <c:yVal>
            <c:numRef>
              <c:f>Weizen! $D$35:$D$48</c:f>
              <c:numCache>
                <c:formatCode>General</c:formatCode>
                <c:ptCount val="14"/>
                <c:pt idx="0">
                  <c:v>3.0201342281879198</c:v>
                </c:pt>
                <c:pt idx="1">
                  <c:v>2.6972147349505837</c:v>
                </c:pt>
                <c:pt idx="2">
                  <c:v>2.7265029635901779</c:v>
                </c:pt>
                <c:pt idx="3">
                  <c:v>3.3775401069518716</c:v>
                </c:pt>
                <c:pt idx="4">
                  <c:v>2.550089445438283</c:v>
                </c:pt>
                <c:pt idx="5">
                  <c:v>1.9811643835616439</c:v>
                </c:pt>
                <c:pt idx="6">
                  <c:v>1.8782188841201715</c:v>
                </c:pt>
                <c:pt idx="7">
                  <c:v>2.2424511545293075</c:v>
                </c:pt>
                <c:pt idx="8">
                  <c:v>2.0889632107023415</c:v>
                </c:pt>
                <c:pt idx="9">
                  <c:v>1.686960690316395</c:v>
                </c:pt>
                <c:pt idx="10">
                  <c:v>1.4810242341106539</c:v>
                </c:pt>
                <c:pt idx="11">
                  <c:v>1.8780848963474825</c:v>
                </c:pt>
                <c:pt idx="12">
                  <c:v>2.2409709887507403</c:v>
                </c:pt>
                <c:pt idx="13">
                  <c:v>1.832258064516129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FC0-4490-9AF4-25A3E8AE58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58747640"/>
        <c:axId val="358750384"/>
      </c:scatterChart>
      <c:valAx>
        <c:axId val="358747640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nl-NL"/>
          </a:p>
        </c:txPr>
        <c:crossAx val="358750384"/>
        <c:crosses val="autoZero"/>
        <c:crossBetween val="midCat"/>
      </c:valAx>
      <c:valAx>
        <c:axId val="358750384"/>
        <c:scaling>
          <c:orientation val="minMax"/>
          <c:max val="4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nl-NL"/>
          </a:p>
        </c:txPr>
        <c:crossAx val="358747640"/>
        <c:crosses val="autoZero"/>
        <c:crossBetween val="midCat"/>
        <c:majorUnit val="1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6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nl-NL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375940507436571"/>
          <c:y val="5.8401914335195121E-2"/>
          <c:w val="0.86246331669072285"/>
          <c:h val="0.6920718091016656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Stolik 1! $E$8</c:f>
              <c:strCache>
                <c:ptCount val="1"/>
                <c:pt idx="0">
                  <c:v>N wydajność [kg/ha] Wydajność [kg/ha]</c:v>
                </c:pt>
              </c:strCache>
            </c:strRef>
          </c:tx>
          <c:spPr>
            <a:solidFill>
              <a:srgbClr val="4FA22E"/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90505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0612-481C-BED5-565CCF4F3361}"/>
              </c:ext>
            </c:extLst>
          </c:dPt>
          <c:dPt>
            <c:idx val="1"/>
            <c:invertIfNegative val="0"/>
            <c:bubble3D val="0"/>
            <c:spPr>
              <a:solidFill>
                <a:srgbClr val="F90505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0612-481C-BED5-565CCF4F3361}"/>
              </c:ext>
            </c:extLst>
          </c:dPt>
          <c:dLbls>
            <c:dLbl>
              <c:idx val="0"/>
              <c:spPr/>
              <c:txPr>
                <a:bodyPr/>
                <a:lstStyle/>
                <a:p>
                  <a:pPr>
                    <a:defRPr b="1">
                      <a:solidFill>
                        <a:srgbClr val="1730ED"/>
                      </a:solidFill>
                    </a:defRPr>
                  </a:pPr>
                  <a:endParaRPr lang="nl-N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0612-481C-BED5-565CCF4F3361}"/>
                </c:ext>
              </c:extLst>
            </c:dLbl>
            <c:dLbl>
              <c:idx val="1"/>
              <c:spPr/>
              <c:txPr>
                <a:bodyPr/>
                <a:lstStyle/>
                <a:p>
                  <a:pPr>
                    <a:defRPr b="1">
                      <a:solidFill>
                        <a:srgbClr val="1730ED"/>
                      </a:solidFill>
                    </a:defRPr>
                  </a:pPr>
                  <a:endParaRPr lang="nl-N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0612-481C-BED5-565CCF4F336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Stolik 1! $C$9:$D$12</c:f>
              <c:multiLvlStrCache>
                <c:ptCount val="4"/>
                <c:lvl>
                  <c:pt idx="0">
                    <c:v>10 m3 jesiennej fugi </c:v>
                  </c:pt>
                  <c:pt idx="1">
                    <c:v>20 m3 jesiennej fugi </c:v>
                  </c:pt>
                  <c:pt idx="2">
                    <c:v>0 m3 jesiennej fugi </c:v>
                  </c:pt>
                  <c:pt idx="3">
                    <c:v>0 m3 jesiennej fugi </c:v>
                  </c:pt>
                </c:lvl>
                <c:lvl>
                  <c:pt idx="0">
                    <c:v>jesień + obornik wiosenny</c:v>
                  </c:pt>
                  <c:pt idx="1">
                    <c:v>jesień + obornik wiosenny</c:v>
                  </c:pt>
                  <c:pt idx="2">
                    <c:v>tylko gnojowica wiosenna</c:v>
                  </c:pt>
                  <c:pt idx="3">
                    <c:v>tylko gnojowica wiosenna</c:v>
                  </c:pt>
                </c:lvl>
              </c:multiLvlStrCache>
            </c:multiLvlStrRef>
          </c:cat>
          <c:val>
            <c:numRef>
              <c:f>Stolik 1! $E$9:$E$12</c:f>
              <c:numCache>
                <c:formatCode>General</c:formatCode>
                <c:ptCount val="4"/>
                <c:pt idx="0">
                  <c:v>209</c:v>
                </c:pt>
                <c:pt idx="1">
                  <c:v>216</c:v>
                </c:pt>
                <c:pt idx="2">
                  <c:v>196</c:v>
                </c:pt>
                <c:pt idx="3">
                  <c:v>192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612-481C-BED5-565CCF4F33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65679408"/>
        <c:axId val="365678624"/>
      </c:barChart>
      <c:catAx>
        <c:axId val="3656794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600"/>
            </a:pPr>
            <a:endParaRPr lang="nl-NL"/>
          </a:p>
        </c:txPr>
        <c:crossAx val="365678624"/>
        <c:crosses val="autoZero"/>
        <c:auto val="1"/>
        <c:lblAlgn val="ctr"/>
        <c:lblOffset val="100"/>
        <c:noMultiLvlLbl val="0"/>
      </c:catAx>
      <c:valAx>
        <c:axId val="365678624"/>
        <c:scaling>
          <c:orientation val="minMax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l-PL" dirty="0" smtClean="0"/>
                  <a:t>Plon</a:t>
                </a:r>
                <a:r>
                  <a:rPr lang="pl-PL" baseline="0" dirty="0" smtClean="0"/>
                  <a:t> N</a:t>
                </a:r>
                <a:r>
                  <a:rPr lang="en-US" dirty="0" smtClean="0"/>
                  <a:t> </a:t>
                </a:r>
                <a:r>
                  <a:rPr lang="en-US" dirty="0"/>
                  <a:t>[kg N/ha]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365679408"/>
        <c:crosses val="autoZero"/>
        <c:crossBetween val="between"/>
        <c:majorUnit val="50"/>
      </c:valAx>
    </c:plotArea>
    <c:plotVisOnly val="1"/>
    <c:dispBlanksAs val="gap"/>
    <c:showDLblsOverMax val="0"/>
  </c:chart>
  <c:spPr>
    <a:solidFill>
      <a:schemeClr val="bg1"/>
    </a:solidFill>
    <a:ln>
      <a:noFill/>
    </a:ln>
  </c:spPr>
  <c:txPr>
    <a:bodyPr/>
    <a:lstStyle/>
    <a:p>
      <a:pPr>
        <a:defRPr sz="1800">
          <a:latin typeface="Arial" panose="020B0604020202020204" pitchFamily="34" charset="0"/>
          <a:cs typeface="Arial" panose="020B0604020202020204" pitchFamily="34" charset="0"/>
        </a:defRPr>
      </a:pPr>
      <a:endParaRPr lang="nl-NL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Stolik 1! $B$1</c:f>
              <c:strCache>
                <c:ptCount val="1"/>
                <c:pt idx="0">
                  <c:v>Emisje N2O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F90505"/>
                    </a:solidFill>
                  </a:defRPr>
                </a:pPr>
                <a:endParaRPr lang="nl-N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Stolik 1! $A$2:$A$5</c:f>
              <c:strCache>
                <c:ptCount val="4"/>
                <c:pt idx="0">
                  <c:v>niezapłodnione, nieskompresowane i nieskompresowane</c:v>
                </c:pt>
                <c:pt idx="1">
                  <c:v>nawożone bezciśnieniowo</c:v>
                </c:pt>
                <c:pt idx="2">
                  <c:v>zagęszczone, niezapłodnione </c:v>
                </c:pt>
                <c:pt idx="3">
                  <c:v>zagęszczone nawozem</c:v>
                </c:pt>
              </c:strCache>
            </c:strRef>
          </c:cat>
          <c:val>
            <c:numRef>
              <c:f>Stolik 1! $B$2:$B$5</c:f>
              <c:numCache>
                <c:formatCode>0.00</c:formatCode>
                <c:ptCount val="4"/>
                <c:pt idx="0">
                  <c:v>2.4599999999999995</c:v>
                </c:pt>
                <c:pt idx="1">
                  <c:v>8.74</c:v>
                </c:pt>
                <c:pt idx="2">
                  <c:v>2.212333333333333</c:v>
                </c:pt>
                <c:pt idx="3">
                  <c:v>13.306666666666667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EB-4AA4-8BE7-179462AEBC2C}"/>
            </c:ext>
          </c:extLst>
        </c:ser>
        <c:ser>
          <c:idx val="1"/>
          <c:order val="1"/>
          <c:tx>
            <c:strRef>
              <c:f>Stolik 1! $C$1</c:f>
              <c:strCache>
                <c:ptCount val="1"/>
                <c:pt idx="0">
                  <c:v>Przychody z TM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Stolik 1! $A$2:$A$5</c:f>
              <c:strCache>
                <c:ptCount val="4"/>
                <c:pt idx="0">
                  <c:v>niezapłodnione, nieskompresowane i nieskompresowane</c:v>
                </c:pt>
                <c:pt idx="1">
                  <c:v>nawożone bezciśnieniowo</c:v>
                </c:pt>
                <c:pt idx="2">
                  <c:v>zagęszczone, niezapłodnione </c:v>
                </c:pt>
                <c:pt idx="3">
                  <c:v>zagęszczone nawozem</c:v>
                </c:pt>
              </c:strCache>
            </c:strRef>
          </c:cat>
          <c:val>
            <c:numRef>
              <c:f>Stolik 1! $C$2:$C$5</c:f>
              <c:numCache>
                <c:formatCode>0.00</c:formatCode>
                <c:ptCount val="4"/>
                <c:pt idx="0">
                  <c:v>15.566666666666668</c:v>
                </c:pt>
                <c:pt idx="1">
                  <c:v>16.566666666666666</c:v>
                </c:pt>
                <c:pt idx="2">
                  <c:v>13.533333333333333</c:v>
                </c:pt>
                <c:pt idx="3">
                  <c:v>13.9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0EB-4AA4-8BE7-179462AEBC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65674312"/>
        <c:axId val="365675488"/>
      </c:barChart>
      <c:catAx>
        <c:axId val="365674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nl-NL"/>
          </a:p>
        </c:txPr>
        <c:crossAx val="365675488"/>
        <c:crosses val="autoZero"/>
        <c:auto val="1"/>
        <c:lblAlgn val="ctr"/>
        <c:lblOffset val="100"/>
        <c:noMultiLvlLbl val="0"/>
      </c:catAx>
      <c:valAx>
        <c:axId val="36567548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de-DE" dirty="0">
                    <a:solidFill>
                      <a:srgbClr val="F90505"/>
                    </a:solidFill>
                  </a:rPr>
                  <a:t>N</a:t>
                </a:r>
                <a:r>
                  <a:rPr lang="de-DE" baseline="-25000" dirty="0">
                    <a:solidFill>
                      <a:srgbClr val="F90505"/>
                    </a:solidFill>
                  </a:rPr>
                  <a:t>2</a:t>
                </a:r>
                <a:r>
                  <a:rPr lang="de-DE" dirty="0">
                    <a:solidFill>
                      <a:srgbClr val="F90505"/>
                    </a:solidFill>
                  </a:rPr>
                  <a:t>O kg N/ha</a:t>
                </a:r>
                <a:r>
                  <a:rPr lang="de-DE" dirty="0"/>
                  <a:t> &amp; </a:t>
                </a:r>
                <a:r>
                  <a:rPr lang="de-DE" dirty="0" smtClean="0"/>
                  <a:t>DM t/ha</a:t>
                </a:r>
                <a:endParaRPr lang="de-DE" dirty="0"/>
              </a:p>
            </c:rich>
          </c:tx>
          <c:layout>
            <c:manualLayout>
              <c:xMode val="edge"/>
              <c:yMode val="edge"/>
              <c:x val="1.6666676211234261E-2"/>
              <c:y val="4.8987116510863869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out"/>
        <c:minorTickMark val="none"/>
        <c:tickLblPos val="nextTo"/>
        <c:spPr>
          <a:noFill/>
          <a:ln w="12700">
            <a:solidFill>
              <a:sysClr val="windowText" lastClr="000000"/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nl-NL"/>
          </a:p>
        </c:txPr>
        <c:crossAx val="365674312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>
              <a:solidFill>
                <a:srgbClr val="F90505"/>
              </a:solidFill>
            </a:defRPr>
          </a:pPr>
          <a:endParaRPr lang="nl-N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800">
          <a:latin typeface="Arial" panose="020B0604020202020204" pitchFamily="34" charset="0"/>
          <a:cs typeface="Arial" panose="020B0604020202020204" pitchFamily="34" charset="0"/>
        </a:defRPr>
      </a:pPr>
      <a:endParaRPr lang="nl-NL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396139662241277"/>
          <c:y val="0.19919975491718109"/>
          <c:w val="0.31216686080291861"/>
          <c:h val="0.4885601798377982"/>
        </c:manualLayout>
      </c:layout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Sprzedaż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15A-4769-9B1F-BAAB54B1B68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15A-4769-9B1F-BAAB54B1B68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15A-4769-9B1F-BAAB54B1B683}"/>
              </c:ext>
            </c:extLst>
          </c:dPt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nl-N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Arkusz1!$A$2:$A$4</c:f>
              <c:strCache>
                <c:ptCount val="3"/>
                <c:pt idx="0">
                  <c:v>Trwałe użytki zielone</c:v>
                </c:pt>
                <c:pt idx="1">
                  <c:v>Przemienne użytki zielone</c:v>
                </c:pt>
                <c:pt idx="2">
                  <c:v>Kukurydza</c:v>
                </c:pt>
              </c:strCache>
            </c:strRef>
          </c:cat>
          <c:val>
            <c:numRef>
              <c:f>Arkusz1!$B$2:$B$4</c:f>
              <c:numCache>
                <c:formatCode>General</c:formatCode>
                <c:ptCount val="3"/>
                <c:pt idx="0">
                  <c:v>76.099999999999994</c:v>
                </c:pt>
                <c:pt idx="1">
                  <c:v>10.8</c:v>
                </c:pt>
                <c:pt idx="2">
                  <c:v>13.1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15A-4769-9B1F-BAAB54B1B6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1321446913114555"/>
          <c:y val="0.14291095413190663"/>
          <c:w val="0.42799577454412807"/>
          <c:h val="0.5482922014309605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nl-NL"/>
        </a:p>
      </c:txPr>
    </c:legend>
    <c:plotVisOnly val="1"/>
    <c:dispBlanksAs val="zero"/>
    <c:showDLblsOverMax val="0"/>
  </c:chart>
  <c:spPr>
    <a:noFill/>
    <a:ln>
      <a:solidFill>
        <a:schemeClr val="accent3"/>
      </a:solidFill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471EDE-EE7E-429C-A327-26B81E0D907E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AD7E651E-CDF1-47D7-AC6B-D0C0E443B46D}">
      <dgm:prSet phldrT="[Tekst]"/>
      <dgm:spPr/>
      <dgm:t>
        <a:bodyPr/>
        <a:lstStyle/>
        <a:p>
          <a:r>
            <a:rPr lang="nl-NL" dirty="0" smtClean="0"/>
            <a:t>2014</a:t>
          </a:r>
          <a:endParaRPr lang="nl-NL" dirty="0"/>
        </a:p>
      </dgm:t>
    </dgm:pt>
    <dgm:pt modelId="{BB38134E-9A90-4F2A-B6D0-072421EAD44E}" type="parTrans" cxnId="{D9794A37-1064-45DF-B145-D51F664EB1FF}">
      <dgm:prSet/>
      <dgm:spPr/>
      <dgm:t>
        <a:bodyPr/>
        <a:lstStyle/>
        <a:p>
          <a:endParaRPr lang="nl-NL"/>
        </a:p>
      </dgm:t>
    </dgm:pt>
    <dgm:pt modelId="{69761EAE-B9A7-48AC-AB58-F5F39BF642EF}" type="sibTrans" cxnId="{D9794A37-1064-45DF-B145-D51F664EB1FF}">
      <dgm:prSet/>
      <dgm:spPr/>
      <dgm:t>
        <a:bodyPr/>
        <a:lstStyle/>
        <a:p>
          <a:endParaRPr lang="nl-NL"/>
        </a:p>
      </dgm:t>
    </dgm:pt>
    <dgm:pt modelId="{65FD8BA5-E85D-40AA-B3A5-BE48C51FFA40}">
      <dgm:prSet phldrT="[Tekst]"/>
      <dgm:spPr/>
      <dgm:t>
        <a:bodyPr/>
        <a:lstStyle/>
        <a:p>
          <a:r>
            <a:rPr lang="nl-NL" dirty="0" smtClean="0"/>
            <a:t>2015</a:t>
          </a:r>
          <a:endParaRPr lang="nl-NL" dirty="0"/>
        </a:p>
      </dgm:t>
    </dgm:pt>
    <dgm:pt modelId="{59A35166-D773-45BF-A35D-B98238757447}" type="parTrans" cxnId="{3D995495-458C-438D-B780-1F49180C54F7}">
      <dgm:prSet/>
      <dgm:spPr/>
      <dgm:t>
        <a:bodyPr/>
        <a:lstStyle/>
        <a:p>
          <a:endParaRPr lang="nl-NL"/>
        </a:p>
      </dgm:t>
    </dgm:pt>
    <dgm:pt modelId="{19A329D0-57CD-4E17-B44B-563F018212AA}" type="sibTrans" cxnId="{3D995495-458C-438D-B780-1F49180C54F7}">
      <dgm:prSet/>
      <dgm:spPr/>
      <dgm:t>
        <a:bodyPr/>
        <a:lstStyle/>
        <a:p>
          <a:endParaRPr lang="nl-NL"/>
        </a:p>
      </dgm:t>
    </dgm:pt>
    <dgm:pt modelId="{5B1C9F2A-2D5E-44FE-BCCC-B9DB20DB8BF7}">
      <dgm:prSet phldrT="[Tekst]"/>
      <dgm:spPr/>
      <dgm:t>
        <a:bodyPr/>
        <a:lstStyle/>
        <a:p>
          <a:r>
            <a:rPr lang="nl-NL" dirty="0" smtClean="0">
              <a:solidFill>
                <a:schemeClr val="bg1"/>
              </a:solidFill>
            </a:rPr>
            <a:t>2016</a:t>
          </a:r>
          <a:endParaRPr lang="nl-NL" dirty="0">
            <a:solidFill>
              <a:schemeClr val="bg1"/>
            </a:solidFill>
          </a:endParaRPr>
        </a:p>
      </dgm:t>
    </dgm:pt>
    <dgm:pt modelId="{E3703FDB-EF42-4D80-9B1E-5D501B279324}" type="parTrans" cxnId="{2ED97F51-A813-4F39-BF53-6AFCC9B8D8E2}">
      <dgm:prSet/>
      <dgm:spPr/>
      <dgm:t>
        <a:bodyPr/>
        <a:lstStyle/>
        <a:p>
          <a:endParaRPr lang="nl-NL"/>
        </a:p>
      </dgm:t>
    </dgm:pt>
    <dgm:pt modelId="{DCF31D80-B791-4008-8C26-C10985C24389}" type="sibTrans" cxnId="{2ED97F51-A813-4F39-BF53-6AFCC9B8D8E2}">
      <dgm:prSet/>
      <dgm:spPr/>
      <dgm:t>
        <a:bodyPr/>
        <a:lstStyle/>
        <a:p>
          <a:endParaRPr lang="nl-NL"/>
        </a:p>
      </dgm:t>
    </dgm:pt>
    <dgm:pt modelId="{DFE1C924-6778-46AD-B91D-442F7218637D}">
      <dgm:prSet phldrT="[Tekst]"/>
      <dgm:spPr/>
      <dgm:t>
        <a:bodyPr/>
        <a:lstStyle/>
        <a:p>
          <a:r>
            <a:rPr lang="nl-NL" dirty="0" smtClean="0"/>
            <a:t>13 + 32 Autokary</a:t>
          </a:r>
          <a:endParaRPr lang="nl-NL" dirty="0"/>
        </a:p>
      </dgm:t>
    </dgm:pt>
    <dgm:pt modelId="{939825FC-6F75-47DC-95BA-C70D5DD3B8ED}" type="parTrans" cxnId="{21B9E809-EF8C-4B44-A5B5-4C30B02A16B0}">
      <dgm:prSet/>
      <dgm:spPr/>
      <dgm:t>
        <a:bodyPr/>
        <a:lstStyle/>
        <a:p>
          <a:endParaRPr lang="nl-NL"/>
        </a:p>
      </dgm:t>
    </dgm:pt>
    <dgm:pt modelId="{E901C488-A1DE-4905-9C3D-DC3012288338}" type="sibTrans" cxnId="{21B9E809-EF8C-4B44-A5B5-4C30B02A16B0}">
      <dgm:prSet/>
      <dgm:spPr/>
      <dgm:t>
        <a:bodyPr/>
        <a:lstStyle/>
        <a:p>
          <a:endParaRPr lang="nl-NL"/>
        </a:p>
      </dgm:t>
    </dgm:pt>
    <dgm:pt modelId="{BB783DFA-9C3F-4000-9581-E671478FFD9B}">
      <dgm:prSet phldrT="[Tekst]"/>
      <dgm:spPr/>
      <dgm:t>
        <a:bodyPr/>
        <a:lstStyle/>
        <a:p>
          <a:r>
            <a:rPr lang="nl-NL" dirty="0" smtClean="0"/>
            <a:t>45 + 30</a:t>
          </a:r>
          <a:endParaRPr lang="nl-NL" dirty="0"/>
        </a:p>
      </dgm:t>
    </dgm:pt>
    <dgm:pt modelId="{F096DC9F-2B68-4B91-8DBB-DCA2B77AC246}" type="parTrans" cxnId="{17943982-304D-4A56-BBC4-338857CC35F5}">
      <dgm:prSet/>
      <dgm:spPr/>
      <dgm:t>
        <a:bodyPr/>
        <a:lstStyle/>
        <a:p>
          <a:endParaRPr lang="nl-NL"/>
        </a:p>
      </dgm:t>
    </dgm:pt>
    <dgm:pt modelId="{2CFC99CF-BE2A-4DC8-AAEE-447DB85B4E97}" type="sibTrans" cxnId="{17943982-304D-4A56-BBC4-338857CC35F5}">
      <dgm:prSet/>
      <dgm:spPr/>
      <dgm:t>
        <a:bodyPr/>
        <a:lstStyle/>
        <a:p>
          <a:endParaRPr lang="nl-NL"/>
        </a:p>
      </dgm:t>
    </dgm:pt>
    <dgm:pt modelId="{EDBE1CB9-1E4B-46AF-AB5D-94D56E650A3C}">
      <dgm:prSet phldrT="[Tekst]"/>
      <dgm:spPr/>
      <dgm:t>
        <a:bodyPr/>
        <a:lstStyle/>
        <a:p>
          <a:r>
            <a:rPr lang="nl-NL" dirty="0" smtClean="0"/>
            <a:t>1500 + 1500</a:t>
          </a:r>
          <a:endParaRPr lang="nl-NL" dirty="0"/>
        </a:p>
      </dgm:t>
    </dgm:pt>
    <dgm:pt modelId="{5E10E003-EB7F-4BE6-8051-688EECA4BDBE}" type="parTrans" cxnId="{9A79DC66-1544-4C4D-8ACC-D85C1E2C3EA8}">
      <dgm:prSet/>
      <dgm:spPr/>
      <dgm:t>
        <a:bodyPr/>
        <a:lstStyle/>
        <a:p>
          <a:endParaRPr lang="nl-NL"/>
        </a:p>
      </dgm:t>
    </dgm:pt>
    <dgm:pt modelId="{49A9C336-3A49-43E3-BA29-A3CBA1028BF4}" type="sibTrans" cxnId="{9A79DC66-1544-4C4D-8ACC-D85C1E2C3EA8}">
      <dgm:prSet/>
      <dgm:spPr/>
      <dgm:t>
        <a:bodyPr/>
        <a:lstStyle/>
        <a:p>
          <a:endParaRPr lang="nl-NL"/>
        </a:p>
      </dgm:t>
    </dgm:pt>
    <dgm:pt modelId="{5C5A929D-45CF-4C9D-9E1F-8F1D08AD68F4}">
      <dgm:prSet phldrT="[Tekst]"/>
      <dgm:spPr/>
      <dgm:t>
        <a:bodyPr/>
        <a:lstStyle/>
        <a:p>
          <a:r>
            <a:rPr lang="nl-NL" dirty="0" smtClean="0"/>
            <a:t>400-500 </a:t>
          </a:r>
          <a:r>
            <a:rPr lang="nl-NL" dirty="0" err="1" smtClean="0"/>
            <a:t>Spacery po</a:t>
          </a:r>
          <a:r>
            <a:rPr lang="nl-NL" dirty="0" smtClean="0"/>
            <a:t> gospodarstwach rolnych</a:t>
          </a:r>
          <a:endParaRPr lang="nl-NL" dirty="0"/>
        </a:p>
      </dgm:t>
    </dgm:pt>
    <dgm:pt modelId="{52C36C1F-D021-4B8B-B9D1-7044849C8F53}" type="parTrans" cxnId="{5E14CAC8-1B4E-4F80-872B-F4C7095E38F5}">
      <dgm:prSet/>
      <dgm:spPr/>
      <dgm:t>
        <a:bodyPr/>
        <a:lstStyle/>
        <a:p>
          <a:endParaRPr lang="nl-NL"/>
        </a:p>
      </dgm:t>
    </dgm:pt>
    <dgm:pt modelId="{FF2C8EF8-59A3-48DA-8C4F-349A4AC82A4B}" type="sibTrans" cxnId="{5E14CAC8-1B4E-4F80-872B-F4C7095E38F5}">
      <dgm:prSet/>
      <dgm:spPr/>
      <dgm:t>
        <a:bodyPr/>
        <a:lstStyle/>
        <a:p>
          <a:endParaRPr lang="nl-NL"/>
        </a:p>
      </dgm:t>
    </dgm:pt>
    <dgm:pt modelId="{769910BB-DB13-4D39-A486-1674F6476FE4}">
      <dgm:prSet phldrT="[Tekst]"/>
      <dgm:spPr/>
      <dgm:t>
        <a:bodyPr/>
        <a:lstStyle/>
        <a:p>
          <a:r>
            <a:rPr lang="nl-NL" dirty="0" smtClean="0"/>
            <a:t>500 + 1000</a:t>
          </a:r>
          <a:endParaRPr lang="nl-NL" dirty="0"/>
        </a:p>
      </dgm:t>
    </dgm:pt>
    <dgm:pt modelId="{2ACC178C-5E9D-494F-990B-1F635B39FFC4}" type="parTrans" cxnId="{DB4A4202-C5CA-4E3C-AE82-66FF9778758A}">
      <dgm:prSet/>
      <dgm:spPr/>
      <dgm:t>
        <a:bodyPr/>
        <a:lstStyle/>
        <a:p>
          <a:endParaRPr lang="nl-NL"/>
        </a:p>
      </dgm:t>
    </dgm:pt>
    <dgm:pt modelId="{3165B0C2-9142-4891-AC54-8A01B3F8198F}" type="sibTrans" cxnId="{DB4A4202-C5CA-4E3C-AE82-66FF9778758A}">
      <dgm:prSet/>
      <dgm:spPr/>
      <dgm:t>
        <a:bodyPr/>
        <a:lstStyle/>
        <a:p>
          <a:endParaRPr lang="nl-NL"/>
        </a:p>
      </dgm:t>
    </dgm:pt>
    <dgm:pt modelId="{956F1870-AA4B-4AF5-B414-810648BF88DA}">
      <dgm:prSet phldrT="[Tekst]"/>
      <dgm:spPr/>
      <dgm:t>
        <a:bodyPr/>
        <a:lstStyle/>
        <a:p>
          <a:r>
            <a:rPr lang="nl-NL" dirty="0" smtClean="0"/>
            <a:t>75</a:t>
          </a:r>
          <a:endParaRPr lang="nl-NL" dirty="0"/>
        </a:p>
      </dgm:t>
    </dgm:pt>
    <dgm:pt modelId="{A4381D18-059D-45BA-B128-A8614F05A343}" type="parTrans" cxnId="{A4F15DFE-9D7D-4300-8D88-C2E8331AF96B}">
      <dgm:prSet/>
      <dgm:spPr/>
      <dgm:t>
        <a:bodyPr/>
        <a:lstStyle/>
        <a:p>
          <a:endParaRPr lang="nl-NL"/>
        </a:p>
      </dgm:t>
    </dgm:pt>
    <dgm:pt modelId="{DF101450-0914-4EAC-895F-5BB70EAA7014}" type="sibTrans" cxnId="{A4F15DFE-9D7D-4300-8D88-C2E8331AF96B}">
      <dgm:prSet/>
      <dgm:spPr/>
      <dgm:t>
        <a:bodyPr/>
        <a:lstStyle/>
        <a:p>
          <a:endParaRPr lang="nl-NL"/>
        </a:p>
      </dgm:t>
    </dgm:pt>
    <dgm:pt modelId="{C721C849-0C2A-4F2A-84D5-DFA043D30649}" type="pres">
      <dgm:prSet presAssocID="{28471EDE-EE7E-429C-A327-26B81E0D907E}" presName="arrowDiagram" presStyleCnt="0">
        <dgm:presLayoutVars>
          <dgm:chMax val="5"/>
          <dgm:dir/>
          <dgm:resizeHandles val="exact"/>
        </dgm:presLayoutVars>
      </dgm:prSet>
      <dgm:spPr/>
    </dgm:pt>
    <dgm:pt modelId="{16A1A03E-B29E-404F-8BAE-6FF26B839117}" type="pres">
      <dgm:prSet presAssocID="{28471EDE-EE7E-429C-A327-26B81E0D907E}" presName="arrow" presStyleLbl="bgShp" presStyleIdx="0" presStyleCnt="1" custLinFactNeighborX="-2390" custLinFactNeighborY="-7353"/>
      <dgm:spPr>
        <a:solidFill>
          <a:schemeClr val="tx2"/>
        </a:solidFill>
      </dgm:spPr>
    </dgm:pt>
    <dgm:pt modelId="{3A838A6A-32C2-40E3-A26B-3D995A3F8226}" type="pres">
      <dgm:prSet presAssocID="{28471EDE-EE7E-429C-A327-26B81E0D907E}" presName="arrowDiagram3" presStyleCnt="0"/>
      <dgm:spPr/>
    </dgm:pt>
    <dgm:pt modelId="{B5808910-F000-4D06-929D-8493CBB3B7B5}" type="pres">
      <dgm:prSet presAssocID="{AD7E651E-CDF1-47D7-AC6B-D0C0E443B46D}" presName="bullet3a" presStyleLbl="node1" presStyleIdx="0" presStyleCnt="3"/>
      <dgm:spPr/>
    </dgm:pt>
    <dgm:pt modelId="{B93F9B73-C81E-4DDE-A2F0-B491C10B5EEA}" type="pres">
      <dgm:prSet presAssocID="{AD7E651E-CDF1-47D7-AC6B-D0C0E443B46D}" presName="textBox3a" presStyleLbl="revTx" presStyleIdx="0" presStyleCnt="3" custScaleX="147883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7CB8902D-4206-447C-A6BD-C7DDEC480E7F}" type="pres">
      <dgm:prSet presAssocID="{65FD8BA5-E85D-40AA-B3A5-BE48C51FFA40}" presName="bullet3b" presStyleLbl="node1" presStyleIdx="1" presStyleCnt="3"/>
      <dgm:spPr/>
    </dgm:pt>
    <dgm:pt modelId="{98A5C1E2-8DF4-43C7-B72A-AB9E4249A0FE}" type="pres">
      <dgm:prSet presAssocID="{65FD8BA5-E85D-40AA-B3A5-BE48C51FFA40}" presName="textBox3b" presStyleLbl="revTx" presStyleIdx="1" presStyleCnt="3" custScaleY="51384" custLinFactNeighborX="214" custLinFactNeighborY="-13538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2DB7D39B-CA79-4CC3-A079-B268ACF0E7DB}" type="pres">
      <dgm:prSet presAssocID="{5B1C9F2A-2D5E-44FE-BCCC-B9DB20DB8BF7}" presName="bullet3c" presStyleLbl="node1" presStyleIdx="2" presStyleCnt="3"/>
      <dgm:spPr/>
    </dgm:pt>
    <dgm:pt modelId="{EDC58BE3-1790-4071-A69F-D70B551A6C16}" type="pres">
      <dgm:prSet presAssocID="{5B1C9F2A-2D5E-44FE-BCCC-B9DB20DB8BF7}" presName="textBox3c" presStyleLbl="revTx" presStyleIdx="2" presStyleCnt="3" custScaleX="114829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3933C026-D3C5-44BB-B1FF-D4CB5B0ACD8A}" type="presOf" srcId="{EDBE1CB9-1E4B-46AF-AB5D-94D56E650A3C}" destId="{EDC58BE3-1790-4071-A69F-D70B551A6C16}" srcOrd="0" destOrd="2" presId="urn:microsoft.com/office/officeart/2005/8/layout/arrow2"/>
    <dgm:cxn modelId="{0EE3A893-F63E-4D59-9797-D67A3D44A045}" type="presOf" srcId="{956F1870-AA4B-4AF5-B414-810648BF88DA}" destId="{EDC58BE3-1790-4071-A69F-D70B551A6C16}" srcOrd="0" destOrd="1" presId="urn:microsoft.com/office/officeart/2005/8/layout/arrow2"/>
    <dgm:cxn modelId="{DB4A4202-C5CA-4E3C-AE82-66FF9778758A}" srcId="{65FD8BA5-E85D-40AA-B3A5-BE48C51FFA40}" destId="{769910BB-DB13-4D39-A486-1674F6476FE4}" srcOrd="1" destOrd="0" parTransId="{2ACC178C-5E9D-494F-990B-1F635B39FFC4}" sibTransId="{3165B0C2-9142-4891-AC54-8A01B3F8198F}"/>
    <dgm:cxn modelId="{54BA4EB8-2644-496F-B02A-78B61D67D970}" type="presOf" srcId="{65FD8BA5-E85D-40AA-B3A5-BE48C51FFA40}" destId="{98A5C1E2-8DF4-43C7-B72A-AB9E4249A0FE}" srcOrd="0" destOrd="0" presId="urn:microsoft.com/office/officeart/2005/8/layout/arrow2"/>
    <dgm:cxn modelId="{21EB07D5-B20F-4715-BF11-17E3F8A5DD74}" type="presOf" srcId="{BB783DFA-9C3F-4000-9581-E671478FFD9B}" destId="{98A5C1E2-8DF4-43C7-B72A-AB9E4249A0FE}" srcOrd="0" destOrd="1" presId="urn:microsoft.com/office/officeart/2005/8/layout/arrow2"/>
    <dgm:cxn modelId="{3D995495-458C-438D-B780-1F49180C54F7}" srcId="{28471EDE-EE7E-429C-A327-26B81E0D907E}" destId="{65FD8BA5-E85D-40AA-B3A5-BE48C51FFA40}" srcOrd="1" destOrd="0" parTransId="{59A35166-D773-45BF-A35D-B98238757447}" sibTransId="{19A329D0-57CD-4E17-B44B-563F018212AA}"/>
    <dgm:cxn modelId="{21B9E809-EF8C-4B44-A5B5-4C30B02A16B0}" srcId="{AD7E651E-CDF1-47D7-AC6B-D0C0E443B46D}" destId="{DFE1C924-6778-46AD-B91D-442F7218637D}" srcOrd="0" destOrd="0" parTransId="{939825FC-6F75-47DC-95BA-C70D5DD3B8ED}" sibTransId="{E901C488-A1DE-4905-9C3D-DC3012288338}"/>
    <dgm:cxn modelId="{A4F15DFE-9D7D-4300-8D88-C2E8331AF96B}" srcId="{5B1C9F2A-2D5E-44FE-BCCC-B9DB20DB8BF7}" destId="{956F1870-AA4B-4AF5-B414-810648BF88DA}" srcOrd="0" destOrd="0" parTransId="{A4381D18-059D-45BA-B128-A8614F05A343}" sibTransId="{DF101450-0914-4EAC-895F-5BB70EAA7014}"/>
    <dgm:cxn modelId="{CD2180C4-28DE-47CC-9E8B-69B8905E36AC}" type="presOf" srcId="{5B1C9F2A-2D5E-44FE-BCCC-B9DB20DB8BF7}" destId="{EDC58BE3-1790-4071-A69F-D70B551A6C16}" srcOrd="0" destOrd="0" presId="urn:microsoft.com/office/officeart/2005/8/layout/arrow2"/>
    <dgm:cxn modelId="{2ED97F51-A813-4F39-BF53-6AFCC9B8D8E2}" srcId="{28471EDE-EE7E-429C-A327-26B81E0D907E}" destId="{5B1C9F2A-2D5E-44FE-BCCC-B9DB20DB8BF7}" srcOrd="2" destOrd="0" parTransId="{E3703FDB-EF42-4D80-9B1E-5D501B279324}" sibTransId="{DCF31D80-B791-4008-8C26-C10985C24389}"/>
    <dgm:cxn modelId="{5E14CAC8-1B4E-4F80-872B-F4C7095E38F5}" srcId="{AD7E651E-CDF1-47D7-AC6B-D0C0E443B46D}" destId="{5C5A929D-45CF-4C9D-9E1F-8F1D08AD68F4}" srcOrd="1" destOrd="0" parTransId="{52C36C1F-D021-4B8B-B9D1-7044849C8F53}" sibTransId="{FF2C8EF8-59A3-48DA-8C4F-349A4AC82A4B}"/>
    <dgm:cxn modelId="{B2E60F59-3F5C-4E47-9402-A431E9D0BEFA}" type="presOf" srcId="{769910BB-DB13-4D39-A486-1674F6476FE4}" destId="{98A5C1E2-8DF4-43C7-B72A-AB9E4249A0FE}" srcOrd="0" destOrd="2" presId="urn:microsoft.com/office/officeart/2005/8/layout/arrow2"/>
    <dgm:cxn modelId="{D9794A37-1064-45DF-B145-D51F664EB1FF}" srcId="{28471EDE-EE7E-429C-A327-26B81E0D907E}" destId="{AD7E651E-CDF1-47D7-AC6B-D0C0E443B46D}" srcOrd="0" destOrd="0" parTransId="{BB38134E-9A90-4F2A-B6D0-072421EAD44E}" sibTransId="{69761EAE-B9A7-48AC-AB58-F5F39BF642EF}"/>
    <dgm:cxn modelId="{9A79DC66-1544-4C4D-8ACC-D85C1E2C3EA8}" srcId="{5B1C9F2A-2D5E-44FE-BCCC-B9DB20DB8BF7}" destId="{EDBE1CB9-1E4B-46AF-AB5D-94D56E650A3C}" srcOrd="1" destOrd="0" parTransId="{5E10E003-EB7F-4BE6-8051-688EECA4BDBE}" sibTransId="{49A9C336-3A49-43E3-BA29-A3CBA1028BF4}"/>
    <dgm:cxn modelId="{96B7EFF7-2F84-45B4-AD96-4601A0FDFB38}" type="presOf" srcId="{28471EDE-EE7E-429C-A327-26B81E0D907E}" destId="{C721C849-0C2A-4F2A-84D5-DFA043D30649}" srcOrd="0" destOrd="0" presId="urn:microsoft.com/office/officeart/2005/8/layout/arrow2"/>
    <dgm:cxn modelId="{4497CF2D-CA6A-441C-B14E-6CB52D373947}" type="presOf" srcId="{DFE1C924-6778-46AD-B91D-442F7218637D}" destId="{B93F9B73-C81E-4DDE-A2F0-B491C10B5EEA}" srcOrd="0" destOrd="1" presId="urn:microsoft.com/office/officeart/2005/8/layout/arrow2"/>
    <dgm:cxn modelId="{17943982-304D-4A56-BBC4-338857CC35F5}" srcId="{65FD8BA5-E85D-40AA-B3A5-BE48C51FFA40}" destId="{BB783DFA-9C3F-4000-9581-E671478FFD9B}" srcOrd="0" destOrd="0" parTransId="{F096DC9F-2B68-4B91-8DBB-DCA2B77AC246}" sibTransId="{2CFC99CF-BE2A-4DC8-AAEE-447DB85B4E97}"/>
    <dgm:cxn modelId="{E6562BCC-B74F-478B-92C6-88FEF2DE8EED}" type="presOf" srcId="{5C5A929D-45CF-4C9D-9E1F-8F1D08AD68F4}" destId="{B93F9B73-C81E-4DDE-A2F0-B491C10B5EEA}" srcOrd="0" destOrd="2" presId="urn:microsoft.com/office/officeart/2005/8/layout/arrow2"/>
    <dgm:cxn modelId="{A07994BC-806A-48B9-860B-2FA68E398430}" type="presOf" srcId="{AD7E651E-CDF1-47D7-AC6B-D0C0E443B46D}" destId="{B93F9B73-C81E-4DDE-A2F0-B491C10B5EEA}" srcOrd="0" destOrd="0" presId="urn:microsoft.com/office/officeart/2005/8/layout/arrow2"/>
    <dgm:cxn modelId="{FFF35B02-3B8C-44B0-8D93-A92D23B6E809}" type="presParOf" srcId="{C721C849-0C2A-4F2A-84D5-DFA043D30649}" destId="{16A1A03E-B29E-404F-8BAE-6FF26B839117}" srcOrd="0" destOrd="0" presId="urn:microsoft.com/office/officeart/2005/8/layout/arrow2"/>
    <dgm:cxn modelId="{DEEEA581-B0AD-4610-9C8F-DA7ED085A23A}" type="presParOf" srcId="{C721C849-0C2A-4F2A-84D5-DFA043D30649}" destId="{3A838A6A-32C2-40E3-A26B-3D995A3F8226}" srcOrd="1" destOrd="0" presId="urn:microsoft.com/office/officeart/2005/8/layout/arrow2"/>
    <dgm:cxn modelId="{F7BF262F-F03B-4683-BE14-8FA6BE498E06}" type="presParOf" srcId="{3A838A6A-32C2-40E3-A26B-3D995A3F8226}" destId="{B5808910-F000-4D06-929D-8493CBB3B7B5}" srcOrd="0" destOrd="0" presId="urn:microsoft.com/office/officeart/2005/8/layout/arrow2"/>
    <dgm:cxn modelId="{59D63FF9-237F-4CE7-8BAB-10735BAFE5DC}" type="presParOf" srcId="{3A838A6A-32C2-40E3-A26B-3D995A3F8226}" destId="{B93F9B73-C81E-4DDE-A2F0-B491C10B5EEA}" srcOrd="1" destOrd="0" presId="urn:microsoft.com/office/officeart/2005/8/layout/arrow2"/>
    <dgm:cxn modelId="{817AF87C-3273-4B56-BA48-8996A12B3F91}" type="presParOf" srcId="{3A838A6A-32C2-40E3-A26B-3D995A3F8226}" destId="{7CB8902D-4206-447C-A6BD-C7DDEC480E7F}" srcOrd="2" destOrd="0" presId="urn:microsoft.com/office/officeart/2005/8/layout/arrow2"/>
    <dgm:cxn modelId="{D56589B6-42B8-47A8-8DA1-37F7E63BD3DF}" type="presParOf" srcId="{3A838A6A-32C2-40E3-A26B-3D995A3F8226}" destId="{98A5C1E2-8DF4-43C7-B72A-AB9E4249A0FE}" srcOrd="3" destOrd="0" presId="urn:microsoft.com/office/officeart/2005/8/layout/arrow2"/>
    <dgm:cxn modelId="{88313F45-0326-4C84-B67F-29370A2855C1}" type="presParOf" srcId="{3A838A6A-32C2-40E3-A26B-3D995A3F8226}" destId="{2DB7D39B-CA79-4CC3-A079-B268ACF0E7DB}" srcOrd="4" destOrd="0" presId="urn:microsoft.com/office/officeart/2005/8/layout/arrow2"/>
    <dgm:cxn modelId="{EDFC18AB-D659-47C1-9896-775DE04F05CF}" type="presParOf" srcId="{3A838A6A-32C2-40E3-A26B-3D995A3F8226}" destId="{EDC58BE3-1790-4071-A69F-D70B551A6C16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A1A03E-B29E-404F-8BAE-6FF26B839117}">
      <dsp:nvSpPr>
        <dsp:cNvPr id="0" name=""/>
        <dsp:cNvSpPr/>
      </dsp:nvSpPr>
      <dsp:spPr>
        <a:xfrm>
          <a:off x="143992" y="0"/>
          <a:ext cx="7834470" cy="4896544"/>
        </a:xfrm>
        <a:prstGeom prst="swooshArrow">
          <a:avLst>
            <a:gd name="adj1" fmla="val 25000"/>
            <a:gd name="adj2" fmla="val 25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808910-F000-4D06-929D-8493CBB3B7B5}">
      <dsp:nvSpPr>
        <dsp:cNvPr id="0" name=""/>
        <dsp:cNvSpPr/>
      </dsp:nvSpPr>
      <dsp:spPr>
        <a:xfrm>
          <a:off x="1326214" y="3379594"/>
          <a:ext cx="203696" cy="2036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3F9B73-C81E-4DDE-A2F0-B491C10B5EEA}">
      <dsp:nvSpPr>
        <dsp:cNvPr id="0" name=""/>
        <dsp:cNvSpPr/>
      </dsp:nvSpPr>
      <dsp:spPr>
        <a:xfrm>
          <a:off x="991026" y="3481442"/>
          <a:ext cx="2699503" cy="14151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34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kern="1200" dirty="0" smtClean="0"/>
            <a:t>2014</a:t>
          </a:r>
          <a:endParaRPr lang="nl-NL" sz="24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1900" kern="1200" dirty="0" smtClean="0"/>
            <a:t>13 + 32 Autokary</a:t>
          </a:r>
          <a:endParaRPr lang="nl-NL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1900" kern="1200" dirty="0" smtClean="0"/>
            <a:t>400-500 </a:t>
          </a:r>
          <a:r>
            <a:rPr lang="nl-NL" sz="1900" kern="1200" dirty="0" err="1" smtClean="0"/>
            <a:t>Spacery po</a:t>
          </a:r>
          <a:r>
            <a:rPr lang="nl-NL" sz="1900" kern="1200" dirty="0" smtClean="0"/>
            <a:t> gospodarstwach rolnych</a:t>
          </a:r>
          <a:endParaRPr lang="nl-NL" sz="1900" kern="1200" dirty="0"/>
        </a:p>
      </dsp:txBody>
      <dsp:txXfrm>
        <a:off x="991026" y="3481442"/>
        <a:ext cx="2699503" cy="1415101"/>
      </dsp:txXfrm>
    </dsp:sp>
    <dsp:sp modelId="{7CB8902D-4206-447C-A6BD-C7DDEC480E7F}">
      <dsp:nvSpPr>
        <dsp:cNvPr id="0" name=""/>
        <dsp:cNvSpPr/>
      </dsp:nvSpPr>
      <dsp:spPr>
        <a:xfrm>
          <a:off x="3124225" y="2048714"/>
          <a:ext cx="368220" cy="36822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A5C1E2-8DF4-43C7-B72A-AB9E4249A0FE}">
      <dsp:nvSpPr>
        <dsp:cNvPr id="0" name=""/>
        <dsp:cNvSpPr/>
      </dsp:nvSpPr>
      <dsp:spPr>
        <a:xfrm>
          <a:off x="3312359" y="2519706"/>
          <a:ext cx="1880272" cy="13687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5112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kern="1200" dirty="0" smtClean="0"/>
            <a:t>2015</a:t>
          </a:r>
          <a:endParaRPr lang="nl-NL" sz="24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1900" kern="1200" dirty="0" smtClean="0"/>
            <a:t>45 + 30</a:t>
          </a:r>
          <a:endParaRPr lang="nl-NL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1900" kern="1200" dirty="0" smtClean="0"/>
            <a:t>500 + 1000</a:t>
          </a:r>
          <a:endParaRPr lang="nl-NL" sz="1900" kern="1200" dirty="0"/>
        </a:p>
      </dsp:txBody>
      <dsp:txXfrm>
        <a:off x="3312359" y="2519706"/>
        <a:ext cx="1880272" cy="1368725"/>
      </dsp:txXfrm>
    </dsp:sp>
    <dsp:sp modelId="{2DB7D39B-CA79-4CC3-A079-B268ACF0E7DB}">
      <dsp:nvSpPr>
        <dsp:cNvPr id="0" name=""/>
        <dsp:cNvSpPr/>
      </dsp:nvSpPr>
      <dsp:spPr>
        <a:xfrm>
          <a:off x="5286539" y="1238825"/>
          <a:ext cx="509240" cy="5092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C58BE3-1790-4071-A69F-D70B551A6C16}">
      <dsp:nvSpPr>
        <dsp:cNvPr id="0" name=""/>
        <dsp:cNvSpPr/>
      </dsp:nvSpPr>
      <dsp:spPr>
        <a:xfrm>
          <a:off x="5401746" y="1493445"/>
          <a:ext cx="2159098" cy="3403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9836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kern="1200" dirty="0" smtClean="0">
              <a:solidFill>
                <a:schemeClr val="bg1"/>
              </a:solidFill>
            </a:rPr>
            <a:t>2016</a:t>
          </a:r>
          <a:endParaRPr lang="nl-NL" sz="2400" kern="1200" dirty="0">
            <a:solidFill>
              <a:schemeClr val="bg1"/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1900" kern="1200" dirty="0" smtClean="0"/>
            <a:t>75</a:t>
          </a:r>
          <a:endParaRPr lang="nl-NL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1900" kern="1200" dirty="0" smtClean="0"/>
            <a:t>1500 + 1500</a:t>
          </a:r>
          <a:endParaRPr lang="nl-NL" sz="1900" kern="1200" dirty="0"/>
        </a:p>
      </dsp:txBody>
      <dsp:txXfrm>
        <a:off x="5401746" y="1493445"/>
        <a:ext cx="2159098" cy="34030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9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0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2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0.85528</cdr:x>
      <cdr:y>0.44794</cdr:y>
    </cdr:from>
    <cdr:to>
      <cdr:x>0.98723</cdr:x>
      <cdr:y>0.67908</cdr:y>
    </cdr:to>
    <cdr:grpSp>
      <cdr:nvGrpSpPr>
        <cdr:cNvPr id="4" name="Grupp 3"/>
        <cdr:cNvGrpSpPr/>
      </cdr:nvGrpSpPr>
      <cdr:grpSpPr>
        <a:xfrm xmlns:a="http://schemas.openxmlformats.org/drawingml/2006/main">
          <a:off x="6625318" y="1854271"/>
          <a:ext cx="1022134" cy="956817"/>
          <a:chOff x="7738281" y="1967931"/>
          <a:chExt cx="770719" cy="1050878"/>
        </a:xfrm>
      </cdr:grpSpPr>
      <cdr:sp macro="" textlink="">
        <cdr:nvSpPr>
          <cdr:cNvPr id="2" name="textruta 1"/>
          <cdr:cNvSpPr txBox="1"/>
        </cdr:nvSpPr>
        <cdr:spPr>
          <a:xfrm xmlns:a="http://schemas.openxmlformats.org/drawingml/2006/main">
            <a:off x="7738281" y="1967931"/>
            <a:ext cx="770719" cy="245660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bg1"/>
          </a:solidFill>
        </cdr:spPr>
        <cdr:txBody>
          <a:bodyPr xmlns:a="http://schemas.openxmlformats.org/drawingml/2006/main" vertOverflow="clip" wrap="square" rtlCol="0"/>
          <a:lstStyle xmlns:a="http://schemas.openxmlformats.org/drawingml/2006/main"/>
          <a:p xmlns:a="http://schemas.openxmlformats.org/drawingml/2006/main">
            <a:r>
              <a:rPr lang="pl-PL" sz="1400" dirty="0" smtClean="0"/>
              <a:t>Trawy</a:t>
            </a:r>
            <a:endParaRPr lang="sv-SE" sz="1400" dirty="0"/>
          </a:p>
        </cdr:txBody>
      </cdr:sp>
      <cdr:sp macro="" textlink="">
        <cdr:nvSpPr>
          <cdr:cNvPr id="3" name="textruta 1"/>
          <cdr:cNvSpPr txBox="1"/>
        </cdr:nvSpPr>
        <cdr:spPr>
          <a:xfrm xmlns:a="http://schemas.openxmlformats.org/drawingml/2006/main">
            <a:off x="7738281" y="2264391"/>
            <a:ext cx="770719" cy="754418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bg1"/>
          </a:solidFill>
        </cdr:spPr>
        <cdr:txBody>
          <a:bodyPr xmlns:a="http://schemas.openxmlformats.org/drawingml/2006/main" wrap="squar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pl-PL" sz="1400" dirty="0" smtClean="0"/>
              <a:t>Mieszanka traw z koniczyną</a:t>
            </a:r>
            <a:endParaRPr lang="sv-SE" sz="1400" dirty="0"/>
          </a:p>
        </cdr:txBody>
      </cdr:sp>
    </cdr:grp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518D9A-E7BE-A247-87DB-598A53E20B53}" type="datetimeFigureOut">
              <a:t>28-12-2019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A1252F-7E05-D249-9933-A1BA420DA2D5}" type="slidenum"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66793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AF8C6C-1830-4D4D-9ECE-84B6837C3646}" type="datetimeFigureOut">
              <a:t>28-12-2019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E90364-92BF-BA4E-BBA3-CA6381F41C98}" type="slidenum"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487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1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2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3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4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5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6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8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9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0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3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4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8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7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1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3FFA64-1D88-47BF-A270-A8C500BCCBA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700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IE" altLang="en-US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>
              <a:defRPr b="1">
                <a:solidFill>
                  <a:schemeClr val="bg1"/>
                </a:solidFill>
                <a:latin typeface="Arial" charset="0"/>
              </a:defRPr>
            </a:lvl1pPr>
            <a:lvl2pPr marL="742950" indent="-285750" defTabSz="930275">
              <a:defRPr b="1">
                <a:solidFill>
                  <a:schemeClr val="bg1"/>
                </a:solidFill>
                <a:latin typeface="Arial" charset="0"/>
              </a:defRPr>
            </a:lvl2pPr>
            <a:lvl3pPr marL="1143000" indent="-228600" defTabSz="930275">
              <a:defRPr b="1">
                <a:solidFill>
                  <a:schemeClr val="bg1"/>
                </a:solidFill>
                <a:latin typeface="Arial" charset="0"/>
              </a:defRPr>
            </a:lvl3pPr>
            <a:lvl4pPr marL="1600200" indent="-228600" defTabSz="930275">
              <a:defRPr b="1">
                <a:solidFill>
                  <a:schemeClr val="bg1"/>
                </a:solidFill>
                <a:latin typeface="Arial" charset="0"/>
              </a:defRPr>
            </a:lvl4pPr>
            <a:lvl5pPr marL="2057400" indent="-228600" defTabSz="930275">
              <a:defRPr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defTabSz="930275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defTabSz="930275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defTabSz="930275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defTabSz="930275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9pPr>
          </a:lstStyle>
          <a:p>
            <a:pPr marL="0" marR="0" lvl="0" indent="0" algn="r" defTabSz="930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71EE51-6778-4164-99DB-B3B17BE24128}" type="slidenum">
              <a:rPr kumimoji="0" lang="en-IE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02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IE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0651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497674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IE" altLang="en-US" dirty="0" err="1" smtClean="0"/>
              <a:t>Nasz</a:t>
            </a:r>
            <a:r>
              <a:rPr lang="en-IE" altLang="en-US" dirty="0" smtClean="0"/>
              <a:t> system </a:t>
            </a:r>
            <a:r>
              <a:rPr lang="en-IE" altLang="en-US" dirty="0" err="1" smtClean="0"/>
              <a:t>produkcyjny</a:t>
            </a:r>
            <a:r>
              <a:rPr lang="en-IE" altLang="en-US" dirty="0" smtClean="0"/>
              <a:t> jest </a:t>
            </a:r>
            <a:r>
              <a:rPr lang="en-IE" altLang="en-US" dirty="0" err="1" smtClean="0"/>
              <a:t>zintegrowany</a:t>
            </a:r>
            <a:r>
              <a:rPr lang="en-IE" altLang="en-US" dirty="0" smtClean="0"/>
              <a:t>, </a:t>
            </a:r>
            <a:r>
              <a:rPr lang="en-IE" altLang="en-US" dirty="0" err="1" smtClean="0"/>
              <a:t>tzn</a:t>
            </a:r>
            <a:r>
              <a:rPr lang="en-IE" altLang="en-US" dirty="0" smtClean="0"/>
              <a:t>. </a:t>
            </a:r>
            <a:r>
              <a:rPr lang="en-IE" altLang="en-US" dirty="0" err="1" smtClean="0"/>
              <a:t>łączy</a:t>
            </a:r>
            <a:r>
              <a:rPr lang="en-IE" altLang="en-US" dirty="0" smtClean="0"/>
              <a:t> w </a:t>
            </a:r>
            <a:r>
              <a:rPr lang="en-IE" altLang="en-US" dirty="0" err="1" smtClean="0"/>
              <a:t>sobie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decyzje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dotyczące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wyboru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krowy</a:t>
            </a:r>
            <a:r>
              <a:rPr lang="en-IE" altLang="en-US" dirty="0" smtClean="0"/>
              <a:t>, </a:t>
            </a:r>
            <a:r>
              <a:rPr lang="en-IE" altLang="en-US" dirty="0" err="1" smtClean="0"/>
              <a:t>sposobu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i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daty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wycielenia</a:t>
            </a:r>
            <a:r>
              <a:rPr lang="en-IE" altLang="en-US" dirty="0" smtClean="0"/>
              <a:t>, </a:t>
            </a:r>
            <a:r>
              <a:rPr lang="en-IE" altLang="en-US" dirty="0" err="1" smtClean="0"/>
              <a:t>poziomu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paszy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uzupełniającej</a:t>
            </a:r>
            <a:r>
              <a:rPr lang="en-IE" altLang="en-US" dirty="0" smtClean="0"/>
              <a:t>, </a:t>
            </a:r>
            <a:r>
              <a:rPr lang="en-IE" altLang="en-US" dirty="0" err="1" smtClean="0"/>
              <a:t>strategii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wypasu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itd</a:t>
            </a:r>
            <a:r>
              <a:rPr lang="en-IE" altLang="en-US" dirty="0" smtClean="0"/>
              <a:t>. </a:t>
            </a:r>
          </a:p>
          <a:p>
            <a:endParaRPr lang="en-IE" altLang="en-US" dirty="0" smtClean="0"/>
          </a:p>
          <a:p>
            <a:r>
              <a:rPr lang="en-IE" altLang="en-US" dirty="0" smtClean="0"/>
              <a:t>W </a:t>
            </a:r>
            <a:r>
              <a:rPr lang="en-IE" altLang="en-US" dirty="0" err="1" smtClean="0"/>
              <a:t>związku</a:t>
            </a:r>
            <a:r>
              <a:rPr lang="en-IE" altLang="en-US" dirty="0" smtClean="0"/>
              <a:t> z </a:t>
            </a:r>
            <a:r>
              <a:rPr lang="en-IE" altLang="en-US" dirty="0" err="1" smtClean="0"/>
              <a:t>tym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wprowadzenie</a:t>
            </a:r>
            <a:r>
              <a:rPr lang="en-IE" altLang="en-US" dirty="0" smtClean="0"/>
              <a:t> do </a:t>
            </a:r>
            <a:r>
              <a:rPr lang="en-IE" altLang="en-US" dirty="0" err="1" smtClean="0"/>
              <a:t>tego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systemu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konkretnych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indywidualnych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zmian</a:t>
            </a:r>
            <a:r>
              <a:rPr lang="en-IE" altLang="en-US" dirty="0" smtClean="0"/>
              <a:t> w </a:t>
            </a:r>
            <a:r>
              <a:rPr lang="en-IE" altLang="en-US" dirty="0" err="1" smtClean="0"/>
              <a:t>związku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ze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zniesieniem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kwot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może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mieć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niezamierzone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skutki</a:t>
            </a:r>
            <a:r>
              <a:rPr lang="en-IE" altLang="en-US" dirty="0" smtClean="0"/>
              <a:t>, </a:t>
            </a:r>
            <a:r>
              <a:rPr lang="en-IE" altLang="en-US" dirty="0" err="1" smtClean="0"/>
              <a:t>które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zaburzają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równowagę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innych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aspektów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tego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ogólnego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systemu</a:t>
            </a:r>
            <a:r>
              <a:rPr lang="en-IE" altLang="en-US" dirty="0" smtClean="0"/>
              <a:t> - mam </a:t>
            </a:r>
            <a:r>
              <a:rPr lang="en-IE" altLang="en-US" dirty="0" err="1" smtClean="0"/>
              <a:t>tu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na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myśli</a:t>
            </a:r>
            <a:r>
              <a:rPr lang="en-IE" altLang="en-US" dirty="0" smtClean="0"/>
              <a:t> z </a:t>
            </a:r>
            <a:r>
              <a:rPr lang="en-IE" altLang="en-US" dirty="0" err="1" smtClean="0"/>
              <a:t>naszej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niedawnej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historii</a:t>
            </a:r>
            <a:r>
              <a:rPr lang="en-IE" altLang="en-US" dirty="0" smtClean="0"/>
              <a:t>, </a:t>
            </a:r>
            <a:r>
              <a:rPr lang="en-IE" altLang="en-US" dirty="0" err="1" smtClean="0"/>
              <a:t>że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potencjalny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wybór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wyższej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wydajności</a:t>
            </a:r>
            <a:r>
              <a:rPr lang="en-IE" altLang="en-US" dirty="0" smtClean="0"/>
              <a:t>, ale </a:t>
            </a:r>
            <a:r>
              <a:rPr lang="en-IE" altLang="en-US" dirty="0" err="1" smtClean="0"/>
              <a:t>zagroził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płodności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zwierząt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mlecznych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lub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zwiększone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uzupełnianie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wypasu</a:t>
            </a:r>
            <a:r>
              <a:rPr lang="en-IE" altLang="en-US" dirty="0" smtClean="0"/>
              <a:t>, </a:t>
            </a:r>
            <a:r>
              <a:rPr lang="en-IE" altLang="en-US" dirty="0" err="1" smtClean="0"/>
              <a:t>jako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potencjalne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zmiany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mające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na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celu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zwiększenie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kwot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produkcji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mleka</a:t>
            </a:r>
            <a:r>
              <a:rPr lang="en-IE" altLang="en-US" dirty="0" smtClean="0"/>
              <a:t>, ale </a:t>
            </a:r>
            <a:r>
              <a:rPr lang="en-IE" altLang="en-US" dirty="0" err="1" smtClean="0"/>
              <a:t>które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mogłyby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poważnie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osłabić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zwartość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wycielenia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i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wykorzystania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trawy</a:t>
            </a:r>
            <a:r>
              <a:rPr lang="en-IE" altLang="en-US" dirty="0" smtClean="0"/>
              <a:t> w </a:t>
            </a:r>
            <a:r>
              <a:rPr lang="en-IE" altLang="en-US" dirty="0" err="1" smtClean="0"/>
              <a:t>naszych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systemach</a:t>
            </a:r>
            <a:r>
              <a:rPr lang="en-IE" altLang="en-US" dirty="0" smtClean="0"/>
              <a:t>. </a:t>
            </a:r>
          </a:p>
          <a:p>
            <a:endParaRPr lang="en-IE" altLang="en-US" dirty="0" smtClean="0"/>
          </a:p>
          <a:p>
            <a:r>
              <a:rPr lang="en-IE" altLang="en-US" dirty="0" err="1" smtClean="0"/>
              <a:t>Głównym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założeniem</a:t>
            </a:r>
            <a:r>
              <a:rPr lang="en-IE" altLang="en-US" dirty="0" smtClean="0"/>
              <a:t> jest to, </a:t>
            </a:r>
            <a:r>
              <a:rPr lang="en-IE" altLang="en-US" dirty="0" err="1" smtClean="0"/>
              <a:t>że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wszystkie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zmiany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muszą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być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uważnie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rozważone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i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należy</a:t>
            </a:r>
            <a:r>
              <a:rPr lang="en-IE" altLang="en-US" dirty="0" smtClean="0"/>
              <a:t> je </a:t>
            </a:r>
            <a:r>
              <a:rPr lang="en-IE" altLang="en-US" dirty="0" err="1" smtClean="0"/>
              <a:t>oceniać</a:t>
            </a:r>
            <a:r>
              <a:rPr lang="en-IE" altLang="en-US" dirty="0" smtClean="0"/>
              <a:t> w </a:t>
            </a:r>
            <a:r>
              <a:rPr lang="en-IE" altLang="en-US" dirty="0" err="1" smtClean="0"/>
              <a:t>ramach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systemów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zintegrowanych</a:t>
            </a:r>
            <a:r>
              <a:rPr lang="en-IE" altLang="en-US" dirty="0" smtClean="0"/>
              <a:t>.</a:t>
            </a:r>
          </a:p>
          <a:p>
            <a:endParaRPr lang="en-IE" altLang="en-US" dirty="0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07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0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69074-3327-4394-85E2-5BC94FF33C1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ヒラギノ角ゴ Pro W3" pitchFamily="96" charset="-128"/>
                <a:cs typeface="+mn-cs"/>
              </a:rPr>
              <a:pPr marL="0" marR="0" lvl="0" indent="0" algn="r" defTabSz="920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ヒラギノ角ゴ Pro W3" pitchFamily="9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07890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IE" dirty="0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>
              <a:defRPr b="1">
                <a:solidFill>
                  <a:schemeClr val="bg1"/>
                </a:solidFill>
                <a:latin typeface="Arial" charset="0"/>
              </a:defRPr>
            </a:lvl1pPr>
            <a:lvl2pPr marL="742950" indent="-285750" defTabSz="930275">
              <a:defRPr b="1">
                <a:solidFill>
                  <a:schemeClr val="bg1"/>
                </a:solidFill>
                <a:latin typeface="Arial" charset="0"/>
              </a:defRPr>
            </a:lvl2pPr>
            <a:lvl3pPr marL="1143000" indent="-228600" defTabSz="930275">
              <a:defRPr b="1">
                <a:solidFill>
                  <a:schemeClr val="bg1"/>
                </a:solidFill>
                <a:latin typeface="Arial" charset="0"/>
              </a:defRPr>
            </a:lvl3pPr>
            <a:lvl4pPr marL="1600200" indent="-228600" defTabSz="930275">
              <a:defRPr b="1">
                <a:solidFill>
                  <a:schemeClr val="bg1"/>
                </a:solidFill>
                <a:latin typeface="Arial" charset="0"/>
              </a:defRPr>
            </a:lvl4pPr>
            <a:lvl5pPr marL="2057400" indent="-228600" defTabSz="930275">
              <a:defRPr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defTabSz="930275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defTabSz="930275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defTabSz="930275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defTabSz="930275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9pPr>
          </a:lstStyle>
          <a:p>
            <a:pPr marL="0" marR="0" lvl="0" indent="0" algn="r" defTabSz="930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EBBCBB-E9F9-4E1D-B1D1-A7220361F4C3}" type="slidenum">
              <a:rPr kumimoji="0" lang="en-I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02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1646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IE" dirty="0" smtClean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>
              <a:defRPr b="1">
                <a:solidFill>
                  <a:schemeClr val="bg1"/>
                </a:solidFill>
                <a:latin typeface="Arial" charset="0"/>
              </a:defRPr>
            </a:lvl1pPr>
            <a:lvl2pPr marL="742950" indent="-285750" defTabSz="930275">
              <a:defRPr b="1">
                <a:solidFill>
                  <a:schemeClr val="bg1"/>
                </a:solidFill>
                <a:latin typeface="Arial" charset="0"/>
              </a:defRPr>
            </a:lvl2pPr>
            <a:lvl3pPr marL="1143000" indent="-228600" defTabSz="930275">
              <a:defRPr b="1">
                <a:solidFill>
                  <a:schemeClr val="bg1"/>
                </a:solidFill>
                <a:latin typeface="Arial" charset="0"/>
              </a:defRPr>
            </a:lvl3pPr>
            <a:lvl4pPr marL="1600200" indent="-228600" defTabSz="930275">
              <a:defRPr b="1">
                <a:solidFill>
                  <a:schemeClr val="bg1"/>
                </a:solidFill>
                <a:latin typeface="Arial" charset="0"/>
              </a:defRPr>
            </a:lvl4pPr>
            <a:lvl5pPr marL="2057400" indent="-228600" defTabSz="930275">
              <a:defRPr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defTabSz="930275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defTabSz="930275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defTabSz="930275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defTabSz="930275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9pPr>
          </a:lstStyle>
          <a:p>
            <a:pPr marL="0" marR="0" lvl="0" indent="0" algn="r" defTabSz="930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C15F7-9970-42D8-9556-3373C48D69DC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02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IE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3080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IE" smtClean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>
              <a:defRPr b="1">
                <a:solidFill>
                  <a:schemeClr val="bg1"/>
                </a:solidFill>
                <a:latin typeface="Arial" charset="0"/>
              </a:defRPr>
            </a:lvl1pPr>
            <a:lvl2pPr marL="742950" indent="-285750" defTabSz="930275">
              <a:defRPr b="1">
                <a:solidFill>
                  <a:schemeClr val="bg1"/>
                </a:solidFill>
                <a:latin typeface="Arial" charset="0"/>
              </a:defRPr>
            </a:lvl2pPr>
            <a:lvl3pPr marL="1143000" indent="-228600" defTabSz="930275">
              <a:defRPr b="1">
                <a:solidFill>
                  <a:schemeClr val="bg1"/>
                </a:solidFill>
                <a:latin typeface="Arial" charset="0"/>
              </a:defRPr>
            </a:lvl3pPr>
            <a:lvl4pPr marL="1600200" indent="-228600" defTabSz="930275">
              <a:defRPr b="1">
                <a:solidFill>
                  <a:schemeClr val="bg1"/>
                </a:solidFill>
                <a:latin typeface="Arial" charset="0"/>
              </a:defRPr>
            </a:lvl4pPr>
            <a:lvl5pPr marL="2057400" indent="-228600" defTabSz="930275">
              <a:defRPr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defTabSz="930275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defTabSz="930275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defTabSz="930275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defTabSz="930275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9pPr>
          </a:lstStyle>
          <a:p>
            <a:pPr marL="0" marR="0" lvl="0" indent="0" algn="r" defTabSz="930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482304-789C-42F2-B33D-0BB683A41E32}" type="slidenum">
              <a:rPr kumimoji="0" lang="en-I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02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8003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IE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>
              <a:defRPr b="1">
                <a:solidFill>
                  <a:schemeClr val="bg1"/>
                </a:solidFill>
                <a:latin typeface="Arial" charset="0"/>
              </a:defRPr>
            </a:lvl1pPr>
            <a:lvl2pPr marL="742950" indent="-285750" defTabSz="930275">
              <a:defRPr b="1">
                <a:solidFill>
                  <a:schemeClr val="bg1"/>
                </a:solidFill>
                <a:latin typeface="Arial" charset="0"/>
              </a:defRPr>
            </a:lvl2pPr>
            <a:lvl3pPr marL="1143000" indent="-228600" defTabSz="930275">
              <a:defRPr b="1">
                <a:solidFill>
                  <a:schemeClr val="bg1"/>
                </a:solidFill>
                <a:latin typeface="Arial" charset="0"/>
              </a:defRPr>
            </a:lvl3pPr>
            <a:lvl4pPr marL="1600200" indent="-228600" defTabSz="930275">
              <a:defRPr b="1">
                <a:solidFill>
                  <a:schemeClr val="bg1"/>
                </a:solidFill>
                <a:latin typeface="Arial" charset="0"/>
              </a:defRPr>
            </a:lvl4pPr>
            <a:lvl5pPr marL="2057400" indent="-228600" defTabSz="930275">
              <a:defRPr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defTabSz="930275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defTabSz="930275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defTabSz="930275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defTabSz="930275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9pPr>
          </a:lstStyle>
          <a:p>
            <a:pPr marL="0" marR="0" lvl="0" indent="0" algn="r" defTabSz="930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ABA531-8E58-4B57-8C04-800D3FADB6F5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02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IE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4340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IE" smtClean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>
              <a:defRPr b="1">
                <a:solidFill>
                  <a:schemeClr val="bg1"/>
                </a:solidFill>
                <a:latin typeface="Arial" charset="0"/>
              </a:defRPr>
            </a:lvl1pPr>
            <a:lvl2pPr marL="742950" indent="-285750" defTabSz="930275">
              <a:defRPr b="1">
                <a:solidFill>
                  <a:schemeClr val="bg1"/>
                </a:solidFill>
                <a:latin typeface="Arial" charset="0"/>
              </a:defRPr>
            </a:lvl2pPr>
            <a:lvl3pPr marL="1143000" indent="-228600" defTabSz="930275">
              <a:defRPr b="1">
                <a:solidFill>
                  <a:schemeClr val="bg1"/>
                </a:solidFill>
                <a:latin typeface="Arial" charset="0"/>
              </a:defRPr>
            </a:lvl3pPr>
            <a:lvl4pPr marL="1600200" indent="-228600" defTabSz="930275">
              <a:defRPr b="1">
                <a:solidFill>
                  <a:schemeClr val="bg1"/>
                </a:solidFill>
                <a:latin typeface="Arial" charset="0"/>
              </a:defRPr>
            </a:lvl4pPr>
            <a:lvl5pPr marL="2057400" indent="-228600" defTabSz="930275">
              <a:defRPr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defTabSz="930275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defTabSz="930275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defTabSz="930275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defTabSz="930275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9pPr>
          </a:lstStyle>
          <a:p>
            <a:pPr marL="0" marR="0" lvl="0" indent="0" algn="r" defTabSz="930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C15F7-9970-42D8-9556-3373C48D69DC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02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IE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9635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3FFA64-1D88-47BF-A270-A8C500BCCBAC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9217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600">
                <a:solidFill>
                  <a:schemeClr val="bg1"/>
                </a:solidFill>
                <a:latin typeface="Arial" charset="0"/>
              </a:defRPr>
            </a:lvl1pPr>
            <a:lvl2pPr marL="804763" indent="-309524">
              <a:defRPr sz="2600">
                <a:solidFill>
                  <a:schemeClr val="bg1"/>
                </a:solidFill>
                <a:latin typeface="Arial" charset="0"/>
              </a:defRPr>
            </a:lvl2pPr>
            <a:lvl3pPr marL="1238098" indent="-247620">
              <a:defRPr sz="2600">
                <a:solidFill>
                  <a:schemeClr val="bg1"/>
                </a:solidFill>
                <a:latin typeface="Arial" charset="0"/>
              </a:defRPr>
            </a:lvl3pPr>
            <a:lvl4pPr marL="1733337" indent="-247620">
              <a:defRPr sz="2600">
                <a:solidFill>
                  <a:schemeClr val="bg1"/>
                </a:solidFill>
                <a:latin typeface="Arial" charset="0"/>
              </a:defRPr>
            </a:lvl4pPr>
            <a:lvl5pPr marL="2228576" indent="-247620">
              <a:defRPr sz="2600">
                <a:solidFill>
                  <a:schemeClr val="bg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5000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5000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5000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5000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39F44D-70B2-44D0-A5C4-3AC1F9BB55D0}" type="slidenum">
              <a:rPr kumimoji="0" lang="en-US" altLang="nl-NL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altLang="nl-NL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52475" y="852488"/>
            <a:ext cx="5570538" cy="4178300"/>
          </a:xfrm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1053" y="5289108"/>
            <a:ext cx="5150585" cy="304770"/>
          </a:xfrm>
          <a:noFill/>
        </p:spPr>
        <p:txBody>
          <a:bodyPr/>
          <a:lstStyle/>
          <a:p>
            <a:pPr eaLnBrk="1" hangingPunct="1"/>
            <a:endParaRPr lang="en-US" altLang="nl-NL" smtClean="0"/>
          </a:p>
        </p:txBody>
      </p:sp>
    </p:spTree>
    <p:extLst>
      <p:ext uri="{BB962C8B-B14F-4D97-AF65-F5344CB8AC3E}">
        <p14:creationId xmlns:p14="http://schemas.microsoft.com/office/powerpoint/2010/main" val="923289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Platshållare för bildobjekt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4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sv-SE" smtClean="0"/>
          </a:p>
        </p:txBody>
      </p:sp>
      <p:sp>
        <p:nvSpPr>
          <p:cNvPr id="54275" name="Platshållare för bild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301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30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30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30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30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8C3308-9A0A-407E-AF9C-9349F6B963D7}" type="slidenum">
              <a:rPr kumimoji="0" lang="en-US" altLang="sv-S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6001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E90364-92BF-BA4E-BBA3-CA6381F41C9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7999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995637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1pPr>
            <a:lvl2pPr marL="804763" indent="-309524" defTabSz="995637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2pPr>
            <a:lvl3pPr marL="1238098" indent="-247620" defTabSz="995637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3pPr>
            <a:lvl4pPr marL="1733337" indent="-247620" defTabSz="995637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4pPr>
            <a:lvl5pPr marL="2228576" indent="-247620" defTabSz="995637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5pPr>
            <a:lvl6pPr marL="2723815" indent="-247620" defTabSz="99563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3219054" indent="-247620" defTabSz="99563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714293" indent="-247620" defTabSz="99563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4209532" indent="-247620" defTabSz="99563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9563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E0F0E5-C457-4043-8973-8178FD5F7F43}" type="slidenum"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ws Gothic" pitchFamily="34" charset="0"/>
                <a:ea typeface="+mn-ea"/>
                <a:cs typeface="+mn-cs"/>
              </a:rPr>
              <a:pPr marL="0" marR="0" lvl="0" indent="0" algn="r" defTabSz="99563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en-US" alt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ws Gothic" pitchFamily="34" charset="0"/>
              <a:ea typeface="+mn-ea"/>
              <a:cs typeface="+mn-cs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8796" y="5276470"/>
            <a:ext cx="5159263" cy="303693"/>
          </a:xfr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91431" tIns="45715" rIns="91431" bIns="45715"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896704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1018E459-31FC-479A-91EA-46324AD0A8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A95845-FB8B-42F1-AECC-0588440ED3E6}" type="slidenum">
              <a:rPr kumimoji="0" lang="fr-FR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137</a:t>
            </a:fld>
            <a:endParaRPr kumimoji="0" lang="fr-FR" alt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D8E5B44A-D204-42EC-9EED-B10684AEF5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24D10AA2-4147-4D68-88ED-B25C6883EE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8156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6AD18B84-17CC-4F4E-9E91-FAEF48F68E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E1C40D-761F-4EB7-B727-2F68F9CE3219}" type="slidenum">
              <a:rPr kumimoji="0" lang="fr-FR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138</a:t>
            </a:fld>
            <a:endParaRPr kumimoji="0" lang="fr-FR" alt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F2389CBB-3B9E-4CB5-B07E-E83B2B4E43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E2F892F4-5248-488D-99D1-7D8466EC77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6477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0737AE79-F777-40EE-90BA-D2C6ADFD49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AD3779-55DE-4833-8B0D-2598ED0396BD}" type="slidenum">
              <a:rPr kumimoji="0" lang="fr-FR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139</a:t>
            </a:fld>
            <a:endParaRPr kumimoji="0" lang="fr-FR" alt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E7131F30-B664-4DF7-AD46-76DEAB53C5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FECA327B-61F8-470D-8C24-3359D53249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7370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FB38EB85-30CF-4A17-95D6-7C5FB575DE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833D82-1DDE-4828-A41E-2F7A0B26CC47}" type="slidenum">
              <a:rPr kumimoji="0" lang="fr-FR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140</a:t>
            </a:fld>
            <a:endParaRPr kumimoji="0" lang="fr-FR" alt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1267" name="Rectangle 1026">
            <a:extLst>
              <a:ext uri="{FF2B5EF4-FFF2-40B4-BE49-F238E27FC236}">
                <a16:creationId xmlns:a16="http://schemas.microsoft.com/office/drawing/2014/main" id="{496668C8-94DE-4770-9A53-C771C8AC6B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1027">
            <a:extLst>
              <a:ext uri="{FF2B5EF4-FFF2-40B4-BE49-F238E27FC236}">
                <a16:creationId xmlns:a16="http://schemas.microsoft.com/office/drawing/2014/main" id="{9974EA23-41F0-4443-895F-CA5E5B07A7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9031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7E32F941-697D-4FC6-A76C-4328A55461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801005-CEC8-45F1-AAAD-32E36F158639}" type="slidenum">
              <a:rPr kumimoji="0" lang="fr-FR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141</a:t>
            </a:fld>
            <a:endParaRPr kumimoji="0" lang="fr-FR" alt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3315" name="Rectangle 1026">
            <a:extLst>
              <a:ext uri="{FF2B5EF4-FFF2-40B4-BE49-F238E27FC236}">
                <a16:creationId xmlns:a16="http://schemas.microsoft.com/office/drawing/2014/main" id="{A406D7DF-E959-4668-98E0-BDB7DB46D7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1027">
            <a:extLst>
              <a:ext uri="{FF2B5EF4-FFF2-40B4-BE49-F238E27FC236}">
                <a16:creationId xmlns:a16="http://schemas.microsoft.com/office/drawing/2014/main" id="{F71400FA-1F69-4228-89C0-E11133FB9C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4905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98D4BFF0-E457-42CE-A13E-91979F7D26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48E42F-85D1-45E1-933B-9A2C59ADC511}" type="slidenum">
              <a:rPr kumimoji="0" lang="fr-FR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142</a:t>
            </a:fld>
            <a:endParaRPr kumimoji="0" lang="fr-FR" alt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83F1DECB-9DA2-4BB5-8D77-0BF0238E53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26C633B4-0460-47B1-8D20-A37107DE6E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742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34894405-3B6F-4B17-8D8D-91CB27BE01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6BCE70-ED2A-468A-8649-C363CC8220FC}" type="slidenum">
              <a:rPr kumimoji="0" lang="fr-FR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143</a:t>
            </a:fld>
            <a:endParaRPr kumimoji="0" lang="fr-FR" alt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C19ECFE5-7CAA-4885-BB97-E81C145549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96576593-BD96-45A4-9027-71ABBDC7C3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3325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A5A6CD6D-E14D-4FD4-8123-3A436944CD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34B4C0-AE3C-4EF7-ACC5-694BB641469A}" type="slidenum">
              <a:rPr kumimoji="0" lang="fr-FR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144</a:t>
            </a:fld>
            <a:endParaRPr kumimoji="0" lang="fr-FR" alt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BFF0DA71-E7E9-4BB7-9FB8-A9B416DCBF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CAF95BCF-2F00-47D6-88CB-A1947F8D1B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866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E90364-92BF-BA4E-BBA3-CA6381F41C9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1386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608EF786-D92C-4622-BFF1-F1389BF118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0D11BC-7119-4A30-B973-0C07EE82034E}" type="slidenum">
              <a:rPr kumimoji="0" lang="fr-FR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145</a:t>
            </a:fld>
            <a:endParaRPr kumimoji="0" lang="fr-FR" alt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250E9C4D-BCBC-4F1C-980D-13BB573A41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C642E86C-81A3-4E84-9C2E-3E8BAED39D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1838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E937C02C-086E-4AEF-8EEC-40A4AE872C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BBC061-395C-41A3-AF3F-09AD02F3702D}" type="slidenum">
              <a:rPr kumimoji="0" lang="fr-FR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146</a:t>
            </a:fld>
            <a:endParaRPr kumimoji="0" lang="fr-FR" alt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1CFD0BAD-7F77-4FDF-AF6E-6AD8888F1D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D1B5EBE6-A7F5-43A3-A655-70D3804894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7591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CFE2386E-3F00-427E-8BC9-EB9487C8C3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F39DBD-642D-45BC-AB28-3F1DFB151ACC}" type="slidenum">
              <a:rPr kumimoji="0" lang="fr-FR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147</a:t>
            </a:fld>
            <a:endParaRPr kumimoji="0" lang="fr-FR" alt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5603" name="Rectangle 1026">
            <a:extLst>
              <a:ext uri="{FF2B5EF4-FFF2-40B4-BE49-F238E27FC236}">
                <a16:creationId xmlns:a16="http://schemas.microsoft.com/office/drawing/2014/main" id="{2739E2A4-6C98-4693-9E57-8E1BF59536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4" name="Rectangle 1027">
            <a:extLst>
              <a:ext uri="{FF2B5EF4-FFF2-40B4-BE49-F238E27FC236}">
                <a16:creationId xmlns:a16="http://schemas.microsoft.com/office/drawing/2014/main" id="{DC0625FF-3082-4130-BB87-2823E8D524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4028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5E4F0106-5945-4B0E-908B-EF121BFE5A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9FA31E-07C8-476C-9FEF-0117B067D6A5}" type="slidenum">
              <a:rPr kumimoji="0" lang="fr-FR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148</a:t>
            </a:fld>
            <a:endParaRPr kumimoji="0" lang="fr-FR" alt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8C04CCD7-3175-4F11-A646-1E1148B83D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39AB3151-6F8E-4A1D-9D76-A6AD342B5E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8638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C66550B8-BD1D-4825-8FDF-5A17EF8C14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505419-1E20-47BF-9390-303761B3995C}" type="slidenum">
              <a:rPr kumimoji="0" lang="fr-FR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149</a:t>
            </a:fld>
            <a:endParaRPr kumimoji="0" lang="fr-FR" alt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0A898913-63C5-4DF5-B3D5-6213F2C480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7926670C-7CC2-4E74-9B83-E2D9DFD95E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4626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333FA391-AB1F-41C1-B58B-0F3FE93509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4A9253-D1A8-4F32-B447-8805DA9BA101}" type="slidenum">
              <a:rPr kumimoji="0" lang="fr-FR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150</a:t>
            </a:fld>
            <a:endParaRPr kumimoji="0" lang="fr-FR" alt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E88A5661-888D-42AE-873C-EA98D0CCBC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730DF1B6-50F9-4248-95C6-E935500CFA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2914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DEAA59B1-5EC4-41AC-987D-6E7F450E7F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EA07CC-5BDA-49EC-93E4-89015286BF2D}" type="slidenum">
              <a:rPr kumimoji="0" lang="fr-FR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151</a:t>
            </a:fld>
            <a:endParaRPr kumimoji="0" lang="fr-FR" alt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AAE90F33-F42C-4EA6-95E4-89A0D61024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0E47F62C-49AA-429E-B8A4-402694B7A2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581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E3F9F0E3-D23A-4C78-88CE-32802FB1FF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23FF6A-BB97-4233-945F-4B8039F969E0}" type="slidenum">
              <a:rPr kumimoji="0" lang="fr-FR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152</a:t>
            </a:fld>
            <a:endParaRPr kumimoji="0" lang="fr-FR" alt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6D2EDAEA-479D-4E92-B0BB-670B959970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7AF56EBC-2568-4E0B-A077-6AB5ADCE69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4835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2BBE7857-3239-4130-9F79-3DF3B03D18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979458-67C5-4CB2-8AA1-3CB25330322E}" type="slidenum">
              <a:rPr kumimoji="0" lang="fr-FR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153</a:t>
            </a:fld>
            <a:endParaRPr kumimoji="0" lang="fr-FR" alt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572AE80E-F118-45E9-9404-143CB04F2B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922D6A46-3A63-4875-BEAA-AA97E17C9C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42356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E52539E7-CF70-45D5-AA8A-E7228CC8A1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2CCC63-AD99-46FA-A207-AD38A4608883}" type="slidenum">
              <a:rPr kumimoji="0" lang="fr-FR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154</a:t>
            </a:fld>
            <a:endParaRPr kumimoji="0" lang="fr-FR" alt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D5ED6225-BFBA-4C15-8E9F-AA0CDA827F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D23F14D4-7652-4301-B10D-96060AADF8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364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Platshållare för bildobjekt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Platshållare för anteckninga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sv-SE" smtClean="0"/>
          </a:p>
        </p:txBody>
      </p:sp>
      <p:sp>
        <p:nvSpPr>
          <p:cNvPr id="38915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092392-8B96-482A-97ED-85797312C12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24676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312D8922-B892-4164-B21F-BE4A04E024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E654E8-331B-4ABC-AB6A-34F6AF45D412}" type="slidenum">
              <a:rPr kumimoji="0" lang="fr-FR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155</a:t>
            </a:fld>
            <a:endParaRPr kumimoji="0" lang="fr-FR" alt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DCC32563-785C-4176-BE1E-D43D0225DE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5A814FAE-2163-498A-924D-331D90B622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63536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9DCD2E50-17E5-4360-84AD-D878D94011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635A97-E88E-4CC3-939D-9603B0B05B89}" type="slidenum">
              <a:rPr kumimoji="0" lang="fr-FR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156</a:t>
            </a:fld>
            <a:endParaRPr kumimoji="0" lang="fr-FR" alt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853CB493-7F94-4B52-ACE6-4521713E17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790740FD-9410-4FDA-A206-8380E31A5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6428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67A1FCF7-7CCE-49A7-A4B9-70C8A9EE81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B6C037-417D-4710-9BC3-FEDFCA1C9B8E}" type="slidenum">
              <a:rPr kumimoji="0" lang="fr-FR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157</a:t>
            </a:fld>
            <a:endParaRPr kumimoji="0" lang="fr-FR" alt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7EF49EB5-07B3-41D9-843F-14DE6C7805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379C7138-40DB-489E-B71A-264F4CB7DB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59939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8506B550-8268-43F6-9701-BA24B6592F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65ECD7-8D73-4949-9BD0-1EE32978817B}" type="slidenum">
              <a:rPr kumimoji="0" lang="fr-FR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158</a:t>
            </a:fld>
            <a:endParaRPr kumimoji="0" lang="fr-FR" alt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0C0D1039-BC68-4B6D-8779-3A91DF6133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80F3DCA5-415F-42B8-8A16-2179D13BDE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41826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4E501D1D-1D6F-46F9-9642-B2A7689BB7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E957D4-99FF-4FDE-B4F2-6C9589F511AD}" type="slidenum">
              <a:rPr kumimoji="0" lang="fr-FR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159</a:t>
            </a:fld>
            <a:endParaRPr kumimoji="0" lang="fr-FR" alt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D4FD0E92-2DE7-4EA5-9043-6997154612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AC1D5199-8D3D-4571-9AFB-3202E84564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53760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id="{04C17923-117E-4A34-A983-274DCF64ED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0D564F-CE35-43C2-BEFB-E485B8F6BD7C}" type="slidenum">
              <a:rPr kumimoji="0" lang="fr-FR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160</a:t>
            </a:fld>
            <a:endParaRPr kumimoji="0" lang="fr-FR" alt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405E66D9-A5DE-4B8B-9683-C15B56320B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F289942D-2B73-4966-AE72-57DB8589A3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80743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49E91BFD-9B21-4EE6-8803-29EC9D6408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317CED-C81B-40F5-8DDB-A06592BC6595}" type="slidenum">
              <a:rPr kumimoji="0" lang="fr-FR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161</a:t>
            </a:fld>
            <a:endParaRPr kumimoji="0" lang="fr-FR" alt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554F08AA-0F9F-4118-9C08-A3B905E74A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944569BF-37AF-4A79-BB41-31978294D8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2746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7F272343-4941-4D9B-B7DD-BEB5F07F87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25A8CD-ACD1-4C60-B2D3-6A79E1AF9727}" type="slidenum">
              <a:rPr kumimoji="0" lang="fr-FR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162</a:t>
            </a:fld>
            <a:endParaRPr kumimoji="0" lang="fr-FR" alt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6323" name="Rectangle 1026">
            <a:extLst>
              <a:ext uri="{FF2B5EF4-FFF2-40B4-BE49-F238E27FC236}">
                <a16:creationId xmlns:a16="http://schemas.microsoft.com/office/drawing/2014/main" id="{49AC747F-6096-4477-9B54-1526C6EE1A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1027">
            <a:extLst>
              <a:ext uri="{FF2B5EF4-FFF2-40B4-BE49-F238E27FC236}">
                <a16:creationId xmlns:a16="http://schemas.microsoft.com/office/drawing/2014/main" id="{8E03235C-7359-41E3-BE0E-AF9EB8158C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61221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>
            <a:extLst>
              <a:ext uri="{FF2B5EF4-FFF2-40B4-BE49-F238E27FC236}">
                <a16:creationId xmlns:a16="http://schemas.microsoft.com/office/drawing/2014/main" id="{D946854F-2CDA-4B81-91B6-B3B991C541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C60CCE-B8CD-4165-B16F-A62FA1086F9E}" type="slidenum">
              <a:rPr kumimoji="0" lang="fr-FR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163</a:t>
            </a:fld>
            <a:endParaRPr kumimoji="0" lang="fr-FR" alt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D11183D9-9817-45EB-A522-E1FE3D30D2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EF4BA64E-3254-42D2-9D59-33229E2B92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35566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>
            <a:extLst>
              <a:ext uri="{FF2B5EF4-FFF2-40B4-BE49-F238E27FC236}">
                <a16:creationId xmlns:a16="http://schemas.microsoft.com/office/drawing/2014/main" id="{99716E70-672F-4D98-AABD-D3300FA4AF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E0BE41-031C-410B-908C-6F672EFB8FDD}" type="slidenum">
              <a:rPr kumimoji="0" lang="fr-FR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164</a:t>
            </a:fld>
            <a:endParaRPr kumimoji="0" lang="fr-FR" alt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0419" name="Rectangle 2">
            <a:extLst>
              <a:ext uri="{FF2B5EF4-FFF2-40B4-BE49-F238E27FC236}">
                <a16:creationId xmlns:a16="http://schemas.microsoft.com/office/drawing/2014/main" id="{7192ED8D-7F4D-4180-B461-D545B485B3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>
            <a:extLst>
              <a:ext uri="{FF2B5EF4-FFF2-40B4-BE49-F238E27FC236}">
                <a16:creationId xmlns:a16="http://schemas.microsoft.com/office/drawing/2014/main" id="{4CE138CE-5051-4630-8559-E0070312AF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840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Platshållare för bildobjekt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Platshållare för anteckninga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sv-SE" smtClean="0"/>
          </a:p>
        </p:txBody>
      </p:sp>
      <p:sp>
        <p:nvSpPr>
          <p:cNvPr id="38915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092392-8B96-482A-97ED-85797312C12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98911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C99E710A-7706-4123-BEE4-BCE7BFE491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6B1D45-CAF3-4319-8D4B-8B1F6D831025}" type="slidenum">
              <a:rPr kumimoji="0" lang="fr-FR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165</a:t>
            </a:fld>
            <a:endParaRPr kumimoji="0" lang="fr-FR" alt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2467" name="Rectangle 1026">
            <a:extLst>
              <a:ext uri="{FF2B5EF4-FFF2-40B4-BE49-F238E27FC236}">
                <a16:creationId xmlns:a16="http://schemas.microsoft.com/office/drawing/2014/main" id="{678BBA29-6271-4090-A02B-C832BEB39B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1027">
            <a:extLst>
              <a:ext uri="{FF2B5EF4-FFF2-40B4-BE49-F238E27FC236}">
                <a16:creationId xmlns:a16="http://schemas.microsoft.com/office/drawing/2014/main" id="{680487FB-DEC6-4FC3-BF27-536FA16910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46813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>
            <a:extLst>
              <a:ext uri="{FF2B5EF4-FFF2-40B4-BE49-F238E27FC236}">
                <a16:creationId xmlns:a16="http://schemas.microsoft.com/office/drawing/2014/main" id="{C1D692F6-E25B-4731-B8CD-F09040237D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738659-BF5A-4D83-BC75-CE4E7F0052BE}" type="slidenum">
              <a:rPr kumimoji="0" lang="fr-FR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166</a:t>
            </a:fld>
            <a:endParaRPr kumimoji="0" lang="fr-FR" alt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73AF3353-691F-499C-93F7-47105EBC36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8ABCB2B8-61BD-46D8-98B5-5883D6B21A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87253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>
            <a:extLst>
              <a:ext uri="{FF2B5EF4-FFF2-40B4-BE49-F238E27FC236}">
                <a16:creationId xmlns:a16="http://schemas.microsoft.com/office/drawing/2014/main" id="{2841AEB8-20A0-4A57-B4F7-7C686DB8F9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7B8AE8-BE9E-4B85-8C68-062707C9D455}" type="slidenum">
              <a:rPr kumimoji="0" lang="fr-FR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167</a:t>
            </a:fld>
            <a:endParaRPr kumimoji="0" lang="fr-FR" alt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704FEA0A-D1E3-48DA-897E-68EE9F7205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>
            <a:extLst>
              <a:ext uri="{FF2B5EF4-FFF2-40B4-BE49-F238E27FC236}">
                <a16:creationId xmlns:a16="http://schemas.microsoft.com/office/drawing/2014/main" id="{6E55EF32-87A9-4C49-BFAF-F9B0E70DE8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9907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>
            <a:extLst>
              <a:ext uri="{FF2B5EF4-FFF2-40B4-BE49-F238E27FC236}">
                <a16:creationId xmlns:a16="http://schemas.microsoft.com/office/drawing/2014/main" id="{AA328E32-F9D8-4013-A8F7-258794DA9F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5C6450-EF15-4E37-9F14-3BA1B9EC07F2}" type="slidenum">
              <a:rPr kumimoji="0" lang="fr-FR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168</a:t>
            </a:fld>
            <a:endParaRPr kumimoji="0" lang="fr-FR" alt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8611" name="Rectangle 2">
            <a:extLst>
              <a:ext uri="{FF2B5EF4-FFF2-40B4-BE49-F238E27FC236}">
                <a16:creationId xmlns:a16="http://schemas.microsoft.com/office/drawing/2014/main" id="{48B17ABA-ADE2-4A74-A0B7-DE0BE6F6E0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>
            <a:extLst>
              <a:ext uri="{FF2B5EF4-FFF2-40B4-BE49-F238E27FC236}">
                <a16:creationId xmlns:a16="http://schemas.microsoft.com/office/drawing/2014/main" id="{9FD4E659-AB70-49C6-BC20-ED85239066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75328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>
            <a:extLst>
              <a:ext uri="{FF2B5EF4-FFF2-40B4-BE49-F238E27FC236}">
                <a16:creationId xmlns:a16="http://schemas.microsoft.com/office/drawing/2014/main" id="{B03A40E6-048B-4874-8E92-DDBE1684EC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57F566-00F4-472A-96EF-2DD02924F89B}" type="slidenum">
              <a:rPr kumimoji="0" lang="fr-FR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169</a:t>
            </a:fld>
            <a:endParaRPr kumimoji="0" lang="fr-FR" alt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0659" name="Rectangle 2">
            <a:extLst>
              <a:ext uri="{FF2B5EF4-FFF2-40B4-BE49-F238E27FC236}">
                <a16:creationId xmlns:a16="http://schemas.microsoft.com/office/drawing/2014/main" id="{6A60706E-3B75-4BAC-8991-0910646ABD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>
            <a:extLst>
              <a:ext uri="{FF2B5EF4-FFF2-40B4-BE49-F238E27FC236}">
                <a16:creationId xmlns:a16="http://schemas.microsoft.com/office/drawing/2014/main" id="{93C3709C-3DD6-48D7-B3C9-EA0ACCB059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22073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>
            <a:extLst>
              <a:ext uri="{FF2B5EF4-FFF2-40B4-BE49-F238E27FC236}">
                <a16:creationId xmlns:a16="http://schemas.microsoft.com/office/drawing/2014/main" id="{6F4ECF5B-3413-46C9-808B-D24A553ECF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3411A1-8D20-4287-ACB2-253B8FD52905}" type="slidenum">
              <a:rPr kumimoji="0" lang="fr-FR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170</a:t>
            </a:fld>
            <a:endParaRPr kumimoji="0" lang="fr-FR" alt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id="{8F697447-0E48-4153-B041-D91CD47F72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>
            <a:extLst>
              <a:ext uri="{FF2B5EF4-FFF2-40B4-BE49-F238E27FC236}">
                <a16:creationId xmlns:a16="http://schemas.microsoft.com/office/drawing/2014/main" id="{7D1EE248-82A5-48B8-9FA3-8FFDC35F39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47435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>
            <a:extLst>
              <a:ext uri="{FF2B5EF4-FFF2-40B4-BE49-F238E27FC236}">
                <a16:creationId xmlns:a16="http://schemas.microsoft.com/office/drawing/2014/main" id="{EE277F4E-C571-44F1-BF07-80B1ED219C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A19002-277F-4110-ABEC-BAC648298B40}" type="slidenum">
              <a:rPr kumimoji="0" lang="fr-FR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171</a:t>
            </a:fld>
            <a:endParaRPr kumimoji="0" lang="fr-FR" alt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4755" name="Rectangle 2">
            <a:extLst>
              <a:ext uri="{FF2B5EF4-FFF2-40B4-BE49-F238E27FC236}">
                <a16:creationId xmlns:a16="http://schemas.microsoft.com/office/drawing/2014/main" id="{AE23C1B7-0A76-4509-866D-60BF83F74C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>
            <a:extLst>
              <a:ext uri="{FF2B5EF4-FFF2-40B4-BE49-F238E27FC236}">
                <a16:creationId xmlns:a16="http://schemas.microsoft.com/office/drawing/2014/main" id="{49ACD31C-6473-4889-96C5-EB8A7FEC09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56522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>
            <a:extLst>
              <a:ext uri="{FF2B5EF4-FFF2-40B4-BE49-F238E27FC236}">
                <a16:creationId xmlns:a16="http://schemas.microsoft.com/office/drawing/2014/main" id="{947B6179-DF92-411B-AE1C-A723316FBD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ECD67D-AA11-44EE-939B-C49991D9B3A6}" type="slidenum">
              <a:rPr kumimoji="0" lang="fr-FR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172</a:t>
            </a:fld>
            <a:endParaRPr kumimoji="0" lang="fr-FR" alt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6803" name="Rectangle 2">
            <a:extLst>
              <a:ext uri="{FF2B5EF4-FFF2-40B4-BE49-F238E27FC236}">
                <a16:creationId xmlns:a16="http://schemas.microsoft.com/office/drawing/2014/main" id="{501DBD75-30ED-4492-BAD5-A3173B86D5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>
            <a:extLst>
              <a:ext uri="{FF2B5EF4-FFF2-40B4-BE49-F238E27FC236}">
                <a16:creationId xmlns:a16="http://schemas.microsoft.com/office/drawing/2014/main" id="{FF12FB49-8EDB-4439-85B5-18DD832C03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52226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>
            <a:extLst>
              <a:ext uri="{FF2B5EF4-FFF2-40B4-BE49-F238E27FC236}">
                <a16:creationId xmlns:a16="http://schemas.microsoft.com/office/drawing/2014/main" id="{895108E5-5B08-4456-87F3-1E24BB241C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DAFABF-2168-4A4F-BF4A-8873450CC4FE}" type="slidenum">
              <a:rPr kumimoji="0" lang="fr-FR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173</a:t>
            </a:fld>
            <a:endParaRPr kumimoji="0" lang="fr-FR" alt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8851" name="Rectangle 2">
            <a:extLst>
              <a:ext uri="{FF2B5EF4-FFF2-40B4-BE49-F238E27FC236}">
                <a16:creationId xmlns:a16="http://schemas.microsoft.com/office/drawing/2014/main" id="{D4F3E7F6-EFEC-441B-B471-A1F2D5B819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>
            <a:extLst>
              <a:ext uri="{FF2B5EF4-FFF2-40B4-BE49-F238E27FC236}">
                <a16:creationId xmlns:a16="http://schemas.microsoft.com/office/drawing/2014/main" id="{C1287DAB-0349-48D2-A725-5A065081FB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95854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>
            <a:extLst>
              <a:ext uri="{FF2B5EF4-FFF2-40B4-BE49-F238E27FC236}">
                <a16:creationId xmlns:a16="http://schemas.microsoft.com/office/drawing/2014/main" id="{E4335016-A538-4220-A028-478D7B1D21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1A4872-1CCD-4C6A-A016-C3A548DD8B66}" type="slidenum">
              <a:rPr kumimoji="0" lang="fr-FR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174</a:t>
            </a:fld>
            <a:endParaRPr kumimoji="0" lang="fr-FR" altLang="nl-N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0899" name="Rectangle 1026">
            <a:extLst>
              <a:ext uri="{FF2B5EF4-FFF2-40B4-BE49-F238E27FC236}">
                <a16:creationId xmlns:a16="http://schemas.microsoft.com/office/drawing/2014/main" id="{02B85F50-E388-46F1-8CA0-53EAB3EE94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1027">
            <a:extLst>
              <a:ext uri="{FF2B5EF4-FFF2-40B4-BE49-F238E27FC236}">
                <a16:creationId xmlns:a16="http://schemas.microsoft.com/office/drawing/2014/main" id="{95C87651-116E-43F6-BB4B-88E26A1989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9626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Platshållare för bildobjekt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Platshållare för anteckninga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sv-SE" smtClean="0"/>
          </a:p>
        </p:txBody>
      </p:sp>
      <p:sp>
        <p:nvSpPr>
          <p:cNvPr id="38915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092392-8B96-482A-97ED-85797312C12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54009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E90364-92BF-BA4E-BBA3-CA6381F41C9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60186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 smtClean="0">
                <a:solidFill>
                  <a:srgbClr val="1730ED"/>
                </a:solidFill>
                <a:sym typeface="Wingdings" panose="05000000000000000000" pitchFamily="2" charset="2"/>
              </a:rPr>
              <a:t>lepsza sprawność odzysku N wynosząca 0,1 kg/kg N Wsad oznacza oszczędność 20 kg N/ha przy obecnym poziomie wydajności (196 x 0,1 = 19,6 kg N/ha)</a:t>
            </a:r>
            <a:endParaRPr lang="de-DE" b="1" dirty="0" smtClean="0">
              <a:solidFill>
                <a:srgbClr val="1730ED"/>
              </a:solidFill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F2328-64A3-4721-8D0B-3B7C55CEF49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21199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90364-92BF-BA4E-BBA3-CA6381F41C98}" type="slidenum">
              <a:rPr lang="pl-PL" smtClean="0"/>
              <a:t>227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263549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Według Rispe'a tylko około 50% plonu życicy niemieckiej osiągnęło poziom 50%. </a:t>
            </a:r>
            <a:r>
              <a:rPr lang="de-DE" baseline="0" dirty="0" smtClean="0"/>
              <a:t>Nawet najgorsza odmiana DW w najgorszym roku daje o 10% więcej plonów.</a:t>
            </a:r>
          </a:p>
          <a:p>
            <a:r>
              <a:rPr lang="de-DE" baseline="0" dirty="0" smtClean="0"/>
              <a:t>Gem. panicle bardzo zależne od opadów deszczu w lecie i odpowiednio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M. Komainda, Abt. 3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525DEE-FD31-412A-BA02-154CCEEEC7A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228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20173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90364-92BF-BA4E-BBA3-CA6381F41C98}" type="slidenum">
              <a:rPr lang="pl-PL" smtClean="0"/>
              <a:t>231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709630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pl-PL" smtClean="0"/>
          </a:p>
        </p:txBody>
      </p:sp>
    </p:spTree>
    <p:extLst>
      <p:ext uri="{BB962C8B-B14F-4D97-AF65-F5344CB8AC3E}">
        <p14:creationId xmlns:p14="http://schemas.microsoft.com/office/powerpoint/2010/main" val="248311502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pl-PL" smtClean="0"/>
          </a:p>
        </p:txBody>
      </p:sp>
    </p:spTree>
    <p:extLst>
      <p:ext uri="{BB962C8B-B14F-4D97-AF65-F5344CB8AC3E}">
        <p14:creationId xmlns:p14="http://schemas.microsoft.com/office/powerpoint/2010/main" val="84695158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pl-PL" smtClean="0"/>
          </a:p>
        </p:txBody>
      </p:sp>
    </p:spTree>
    <p:extLst>
      <p:ext uri="{BB962C8B-B14F-4D97-AF65-F5344CB8AC3E}">
        <p14:creationId xmlns:p14="http://schemas.microsoft.com/office/powerpoint/2010/main" val="156403115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pl-PL" smtClean="0"/>
          </a:p>
        </p:txBody>
      </p:sp>
    </p:spTree>
    <p:extLst>
      <p:ext uri="{BB962C8B-B14F-4D97-AF65-F5344CB8AC3E}">
        <p14:creationId xmlns:p14="http://schemas.microsoft.com/office/powerpoint/2010/main" val="282335463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 smtClean="0"/>
          </a:p>
        </p:txBody>
      </p:sp>
    </p:spTree>
    <p:extLst>
      <p:ext uri="{BB962C8B-B14F-4D97-AF65-F5344CB8AC3E}">
        <p14:creationId xmlns:p14="http://schemas.microsoft.com/office/powerpoint/2010/main" val="4074430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Platshållare för bildobjekt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0" name="Platshållare för anteckninga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sv-SE" smtClean="0"/>
          </a:p>
        </p:txBody>
      </p:sp>
      <p:sp>
        <p:nvSpPr>
          <p:cNvPr id="68611" name="Platshållare för bild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685817" indent="-263776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055103" indent="-211021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477145" indent="-211021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899186" indent="-211021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321227" indent="-21102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743269" indent="-21102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165310" indent="-21102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587351" indent="-21102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98F5E6-3AAE-4CFF-8A52-0754CB977D84}" type="slidenum">
              <a:rPr kumimoji="0" lang="fr-FR" altLang="sv-S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fr-FR" alt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31896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dirty="0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74936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48869" y="10052445"/>
            <a:ext cx="2942512" cy="5290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692FCC-FBFD-45BA-8820-9C982087E701}" type="slidenum">
              <a:rPr kumimoji="0" lang="pl-PL" altLang="pl-PL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257</a:t>
            </a:fld>
            <a:endParaRPr kumimoji="0" lang="pl-PL" altLang="pl-P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pl-PL" smtClean="0"/>
          </a:p>
        </p:txBody>
      </p:sp>
    </p:spTree>
    <p:extLst>
      <p:ext uri="{BB962C8B-B14F-4D97-AF65-F5344CB8AC3E}">
        <p14:creationId xmlns:p14="http://schemas.microsoft.com/office/powerpoint/2010/main" val="40355935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52016" y="9430306"/>
            <a:ext cx="2945659" cy="49633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EC485F-015F-4BF8-ABE3-EEE107973B32}" type="slidenum">
              <a:rPr kumimoji="0" lang="pl-PL" altLang="pl-P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259</a:t>
            </a:fld>
            <a:endParaRPr kumimoji="0" lang="pl-PL" altLang="pl-PL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50888" y="792163"/>
            <a:ext cx="5291137" cy="3968750"/>
          </a:xfrm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pl-PL" smtClean="0"/>
          </a:p>
        </p:txBody>
      </p:sp>
    </p:spTree>
    <p:extLst>
      <p:ext uri="{BB962C8B-B14F-4D97-AF65-F5344CB8AC3E}">
        <p14:creationId xmlns:p14="http://schemas.microsoft.com/office/powerpoint/2010/main" val="260765144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 smtClean="0"/>
          </a:p>
        </p:txBody>
      </p:sp>
    </p:spTree>
    <p:extLst>
      <p:ext uri="{BB962C8B-B14F-4D97-AF65-F5344CB8AC3E}">
        <p14:creationId xmlns:p14="http://schemas.microsoft.com/office/powerpoint/2010/main" val="78022708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 smtClean="0"/>
          </a:p>
        </p:txBody>
      </p:sp>
    </p:spTree>
    <p:extLst>
      <p:ext uri="{BB962C8B-B14F-4D97-AF65-F5344CB8AC3E}">
        <p14:creationId xmlns:p14="http://schemas.microsoft.com/office/powerpoint/2010/main" val="122480952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dirty="0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70966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dirty="0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37572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l-PL" altLang="pl-PL" dirty="0" smtClean="0"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8418213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pl-PL" smtClean="0"/>
          </a:p>
        </p:txBody>
      </p:sp>
    </p:spTree>
    <p:extLst>
      <p:ext uri="{BB962C8B-B14F-4D97-AF65-F5344CB8AC3E}">
        <p14:creationId xmlns:p14="http://schemas.microsoft.com/office/powerpoint/2010/main" val="400096410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pl-PL" smtClean="0"/>
          </a:p>
        </p:txBody>
      </p:sp>
    </p:spTree>
    <p:extLst>
      <p:ext uri="{BB962C8B-B14F-4D97-AF65-F5344CB8AC3E}">
        <p14:creationId xmlns:p14="http://schemas.microsoft.com/office/powerpoint/2010/main" val="17337017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IE" altLang="en-US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2338">
              <a:defRPr b="1">
                <a:solidFill>
                  <a:schemeClr val="bg1"/>
                </a:solidFill>
                <a:latin typeface="Arial" charset="0"/>
              </a:defRPr>
            </a:lvl1pPr>
            <a:lvl2pPr marL="742950" indent="-285750" defTabSz="922338">
              <a:defRPr b="1">
                <a:solidFill>
                  <a:schemeClr val="bg1"/>
                </a:solidFill>
                <a:latin typeface="Arial" charset="0"/>
              </a:defRPr>
            </a:lvl2pPr>
            <a:lvl3pPr marL="1143000" indent="-228600" defTabSz="922338">
              <a:defRPr b="1">
                <a:solidFill>
                  <a:schemeClr val="bg1"/>
                </a:solidFill>
                <a:latin typeface="Arial" charset="0"/>
              </a:defRPr>
            </a:lvl3pPr>
            <a:lvl4pPr marL="1600200" indent="-228600" defTabSz="922338">
              <a:defRPr b="1">
                <a:solidFill>
                  <a:schemeClr val="bg1"/>
                </a:solidFill>
                <a:latin typeface="Arial" charset="0"/>
              </a:defRPr>
            </a:lvl4pPr>
            <a:lvl5pPr marL="2057400" indent="-228600" defTabSz="922338">
              <a:defRPr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defTabSz="92233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defTabSz="92233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defTabSz="92233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defTabSz="92233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9pPr>
          </a:lstStyle>
          <a:p>
            <a:pPr marL="0" marR="0" lvl="0" indent="0" algn="r" defTabSz="922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DB93D6-7A99-4069-97D5-E0FB48EFD54F}" type="slidenum">
              <a:rPr kumimoji="0" lang="en-IE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23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IE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26144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pl-PL" smtClean="0"/>
          </a:p>
        </p:txBody>
      </p:sp>
    </p:spTree>
    <p:extLst>
      <p:ext uri="{BB962C8B-B14F-4D97-AF65-F5344CB8AC3E}">
        <p14:creationId xmlns:p14="http://schemas.microsoft.com/office/powerpoint/2010/main" val="131226604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pl-PL" smtClean="0"/>
          </a:p>
        </p:txBody>
      </p:sp>
    </p:spTree>
    <p:extLst>
      <p:ext uri="{BB962C8B-B14F-4D97-AF65-F5344CB8AC3E}">
        <p14:creationId xmlns:p14="http://schemas.microsoft.com/office/powerpoint/2010/main" val="96672824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pl-PL" smtClean="0"/>
          </a:p>
        </p:txBody>
      </p:sp>
    </p:spTree>
    <p:extLst>
      <p:ext uri="{BB962C8B-B14F-4D97-AF65-F5344CB8AC3E}">
        <p14:creationId xmlns:p14="http://schemas.microsoft.com/office/powerpoint/2010/main" val="121925931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fld id="{DE58540B-E664-40C5-BAFF-A2199FDFA865}" type="slidenum">
              <a:rPr kumimoji="0" lang="pl-PL" altLang="pl-PL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l" defTabSz="449263" rtl="0" eaLnBrk="1" fontAlgn="base" latinLnBrk="0" hangingPunct="1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t>275</a:t>
            </a:fld>
            <a:endParaRPr kumimoji="0" lang="pl-PL" altLang="pl-P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pl-PL" smtClean="0"/>
          </a:p>
        </p:txBody>
      </p:sp>
    </p:spTree>
    <p:extLst>
      <p:ext uri="{BB962C8B-B14F-4D97-AF65-F5344CB8AC3E}">
        <p14:creationId xmlns:p14="http://schemas.microsoft.com/office/powerpoint/2010/main" val="213013773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53617F1-2D69-4B65-BC07-41668758D2C0}" type="slidenum">
              <a:rPr kumimoji="0" lang="pl-PL" altLang="pl-PL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276</a:t>
            </a:fld>
            <a:endParaRPr kumimoji="0" lang="pl-PL" altLang="pl-P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349264902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53617F1-2D69-4B65-BC07-41668758D2C0}" type="slidenum">
              <a:rPr kumimoji="0" lang="pl-PL" altLang="pl-PL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277</a:t>
            </a:fld>
            <a:endParaRPr kumimoji="0" lang="pl-PL" altLang="pl-P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890374583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353617F1-2D69-4B65-BC07-41668758D2C0}" type="slidenum">
              <a:rPr kumimoji="0" lang="pl-PL" altLang="pl-PL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280</a:t>
            </a:fld>
            <a:endParaRPr kumimoji="0" lang="pl-PL" altLang="pl-P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406087945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48869" y="10052445"/>
            <a:ext cx="2942512" cy="5290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19426F-1035-460B-805D-3D483FEE4367}" type="slidenum">
              <a:rPr kumimoji="0" lang="pl-PL" altLang="pl-PL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283</a:t>
            </a:fld>
            <a:endParaRPr kumimoji="0" lang="pl-PL" altLang="pl-P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52475" y="793750"/>
            <a:ext cx="5289550" cy="3967163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784" y="5027084"/>
            <a:ext cx="4981815" cy="476168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3472298275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pl-PL" smtClean="0"/>
          </a:p>
        </p:txBody>
      </p:sp>
    </p:spTree>
    <p:extLst>
      <p:ext uri="{BB962C8B-B14F-4D97-AF65-F5344CB8AC3E}">
        <p14:creationId xmlns:p14="http://schemas.microsoft.com/office/powerpoint/2010/main" val="243545484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pl-PL" smtClean="0"/>
          </a:p>
        </p:txBody>
      </p:sp>
    </p:spTree>
    <p:extLst>
      <p:ext uri="{BB962C8B-B14F-4D97-AF65-F5344CB8AC3E}">
        <p14:creationId xmlns:p14="http://schemas.microsoft.com/office/powerpoint/2010/main" val="777402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IE" altLang="en-US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2338">
              <a:defRPr b="1">
                <a:solidFill>
                  <a:schemeClr val="bg1"/>
                </a:solidFill>
                <a:latin typeface="Arial" charset="0"/>
              </a:defRPr>
            </a:lvl1pPr>
            <a:lvl2pPr marL="742950" indent="-285750" defTabSz="922338">
              <a:defRPr b="1">
                <a:solidFill>
                  <a:schemeClr val="bg1"/>
                </a:solidFill>
                <a:latin typeface="Arial" charset="0"/>
              </a:defRPr>
            </a:lvl2pPr>
            <a:lvl3pPr marL="1143000" indent="-228600" defTabSz="922338">
              <a:defRPr b="1">
                <a:solidFill>
                  <a:schemeClr val="bg1"/>
                </a:solidFill>
                <a:latin typeface="Arial" charset="0"/>
              </a:defRPr>
            </a:lvl3pPr>
            <a:lvl4pPr marL="1600200" indent="-228600" defTabSz="922338">
              <a:defRPr b="1">
                <a:solidFill>
                  <a:schemeClr val="bg1"/>
                </a:solidFill>
                <a:latin typeface="Arial" charset="0"/>
              </a:defRPr>
            </a:lvl4pPr>
            <a:lvl5pPr marL="2057400" indent="-228600" defTabSz="922338">
              <a:defRPr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defTabSz="92233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defTabSz="92233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defTabSz="92233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defTabSz="92233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9pPr>
          </a:lstStyle>
          <a:p>
            <a:pPr marL="0" marR="0" lvl="0" indent="0" algn="r" defTabSz="922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702234-151D-41CD-91F7-FDD856AB5EA3}" type="slidenum">
              <a:rPr kumimoji="0" lang="en-IE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23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IE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59926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pl-PL" smtClean="0"/>
          </a:p>
        </p:txBody>
      </p:sp>
    </p:spTree>
    <p:extLst>
      <p:ext uri="{BB962C8B-B14F-4D97-AF65-F5344CB8AC3E}">
        <p14:creationId xmlns:p14="http://schemas.microsoft.com/office/powerpoint/2010/main" val="1513492535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49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4926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7A3148CE-8914-4A75-8857-AE96CC2F1C5A}" type="slidenum">
              <a:rPr kumimoji="0" lang="pl-PL" altLang="pl-PL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l" defTabSz="449263" rtl="0" eaLnBrk="0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291</a:t>
            </a:fld>
            <a:endParaRPr kumimoji="0" lang="pl-PL" altLang="pl-PL" sz="20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993303944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49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4926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1B86B67-2D09-4BBE-B628-7E0FA77B5FF5}" type="slidenum">
              <a:rPr kumimoji="0" lang="pl-PL" altLang="pl-PL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l" defTabSz="449263" rtl="0" eaLnBrk="0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297</a:t>
            </a:fld>
            <a:endParaRPr kumimoji="0" lang="pl-PL" altLang="pl-PL" sz="20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1007238855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90364-92BF-BA4E-BBA3-CA6381F41C98}" type="slidenum">
              <a:rPr lang="pl-PL" smtClean="0"/>
              <a:t>301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568357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Im bardziej aktualne są odniesienia, tym bardziej umiarkowane jest nawożenie, a nawet ma tendencję do tłumienia.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74E52-0AF3-4447-B43C-126C177705D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137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3649134" y="2700867"/>
            <a:ext cx="4848794" cy="226906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</a:lstStyle>
          <a:p>
            <a:r>
              <a:rPr lang="es-ES_tradnl"/>
              <a:t>Edit Title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9248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636951" y="1913955"/>
            <a:ext cx="3921125" cy="4492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="1" i="0">
                <a:latin typeface="Arial"/>
                <a:cs typeface="Arial"/>
              </a:defRPr>
            </a:lvl1pPr>
          </a:lstStyle>
          <a:p>
            <a:pPr lvl="0"/>
            <a:r>
              <a:rPr lang="es-ES"/>
              <a:t>Click to edit title of chapter</a:t>
            </a:r>
          </a:p>
        </p:txBody>
      </p:sp>
      <p:sp>
        <p:nvSpPr>
          <p:cNvPr id="4" name="Título 1"/>
          <p:cNvSpPr>
            <a:spLocks noGrp="1"/>
          </p:cNvSpPr>
          <p:nvPr>
            <p:ph type="ctrTitle" hasCustomPrompt="1"/>
          </p:nvPr>
        </p:nvSpPr>
        <p:spPr>
          <a:xfrm>
            <a:off x="664308" y="710631"/>
            <a:ext cx="6439227" cy="24675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100" baseline="0">
                <a:latin typeface="Arial"/>
              </a:defRPr>
            </a:lvl1pPr>
          </a:lstStyle>
          <a:p>
            <a:r>
              <a:rPr lang="es-ES_tradnl"/>
              <a:t>Click to edit title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7970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82A5E3-FEF6-4F5D-AEBD-7EB638EE072D}" type="slidenum">
              <a:rPr kumimoji="0" lang="sv-SE" sz="105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sv-SE" sz="10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2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88C38-93E0-4D86-AF80-03E537161366}" type="slidenum">
              <a:rPr kumimoji="0" lang="de-DE" sz="105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0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8639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68313" y="2276874"/>
            <a:ext cx="5831880" cy="1470025"/>
          </a:xfrm>
        </p:spPr>
        <p:txBody>
          <a:bodyPr anchor="ctr" anchorCtr="0"/>
          <a:lstStyle>
            <a:lvl1pPr algn="l">
              <a:defRPr sz="44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68313" y="3813044"/>
            <a:ext cx="5831880" cy="960107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78F62-9005-4F33-B3BD-5A2E02E0B5B8}" type="slidenum">
              <a:rPr kumimoji="0" lang="de-DE" sz="105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0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21"/>
          <a:stretch/>
        </p:blipFill>
        <p:spPr>
          <a:xfrm>
            <a:off x="6156176" y="73272"/>
            <a:ext cx="2874664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42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3" y="230190"/>
            <a:ext cx="8442796" cy="839787"/>
          </a:xfrm>
        </p:spPr>
        <p:txBody>
          <a:bodyPr/>
          <a:lstStyle/>
          <a:p>
            <a:r>
              <a:rPr lang="en-GB"/>
              <a:t>Klik om de stijl te bewerken</a:t>
            </a:r>
            <a:endParaRPr lang="en-GB" dirty="0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8521188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/>
              <a:t>Klik om de modelstijlen te bewerken</a:t>
            </a:r>
          </a:p>
          <a:p>
            <a:pPr lvl="1"/>
            <a:r>
              <a:rPr lang="en-GB"/>
              <a:t>Tweede niveau</a:t>
            </a:r>
          </a:p>
          <a:p>
            <a:pPr lvl="2"/>
            <a:r>
              <a:rPr lang="en-GB"/>
              <a:t>Derde niveau</a:t>
            </a:r>
          </a:p>
          <a:p>
            <a:pPr lvl="3"/>
            <a:r>
              <a:rPr lang="en-GB"/>
              <a:t>Vierde niveau</a:t>
            </a:r>
          </a:p>
          <a:p>
            <a:pPr lvl="4"/>
            <a:r>
              <a:rPr lang="en-GB"/>
              <a:t>Vijfde 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99581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slide me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3" y="230190"/>
            <a:ext cx="8442796" cy="839787"/>
          </a:xfrm>
        </p:spPr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8521188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3253149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3313" y="274640"/>
            <a:ext cx="6872513" cy="647019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104312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636951" y="1913955"/>
            <a:ext cx="3921125" cy="4492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="1" i="0">
                <a:latin typeface="Arial"/>
                <a:cs typeface="Arial"/>
              </a:defRPr>
            </a:lvl1pPr>
          </a:lstStyle>
          <a:p>
            <a:pPr lvl="0"/>
            <a:r>
              <a:rPr lang="es-ES"/>
              <a:t>Click to edit title of chapter</a:t>
            </a:r>
          </a:p>
        </p:txBody>
      </p:sp>
      <p:sp>
        <p:nvSpPr>
          <p:cNvPr id="4" name="Título 1"/>
          <p:cNvSpPr>
            <a:spLocks noGrp="1"/>
          </p:cNvSpPr>
          <p:nvPr>
            <p:ph type="ctrTitle" hasCustomPrompt="1"/>
          </p:nvPr>
        </p:nvSpPr>
        <p:spPr>
          <a:xfrm>
            <a:off x="664308" y="710631"/>
            <a:ext cx="6439227" cy="24675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100" baseline="0">
                <a:latin typeface="Arial"/>
              </a:defRPr>
            </a:lvl1pPr>
          </a:lstStyle>
          <a:p>
            <a:r>
              <a:rPr lang="es-ES_tradnl"/>
              <a:t>Click to edit title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92366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664308" y="710631"/>
            <a:ext cx="6439227" cy="24675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100" baseline="0">
                <a:latin typeface="Arial"/>
              </a:defRPr>
            </a:lvl1pPr>
          </a:lstStyle>
          <a:p>
            <a:r>
              <a:rPr lang="es-ES_tradnl"/>
              <a:t>Click to edit title</a:t>
            </a: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19DFA-9842-B048-97A4-517B69E601F3}" type="slidenum">
              <a:rPr>
                <a:solidFill>
                  <a:prstClr val="black"/>
                </a:solidFill>
              </a:rPr>
              <a:pPr/>
              <a:t>‹nr.›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9881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ctrTitle" hasCustomPrompt="1"/>
          </p:nvPr>
        </p:nvSpPr>
        <p:spPr>
          <a:xfrm>
            <a:off x="931333" y="863031"/>
            <a:ext cx="7247467" cy="24675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600" b="1" baseline="0">
                <a:latin typeface="Arial"/>
              </a:defRPr>
            </a:lvl1pPr>
          </a:lstStyle>
          <a:p>
            <a:r>
              <a:rPr lang="es-ES_tradnl"/>
              <a:t>Click to edit title</a:t>
            </a:r>
            <a:endParaRPr lang="es-ES"/>
          </a:p>
        </p:txBody>
      </p:sp>
      <p:sp>
        <p:nvSpPr>
          <p:cNvPr id="11" name="CuadroTexto 10"/>
          <p:cNvSpPr txBox="1"/>
          <p:nvPr userDrawn="1"/>
        </p:nvSpPr>
        <p:spPr>
          <a:xfrm>
            <a:off x="762000" y="2831643"/>
            <a:ext cx="78855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/>
              <a:t>Inno4Grass PARTNERS</a:t>
            </a:r>
          </a:p>
        </p:txBody>
      </p:sp>
    </p:spTree>
    <p:extLst>
      <p:ext uri="{BB962C8B-B14F-4D97-AF65-F5344CB8AC3E}">
        <p14:creationId xmlns:p14="http://schemas.microsoft.com/office/powerpoint/2010/main" val="347481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68313" y="2276874"/>
            <a:ext cx="5831880" cy="1470025"/>
          </a:xfrm>
        </p:spPr>
        <p:txBody>
          <a:bodyPr anchor="ctr" anchorCtr="0"/>
          <a:lstStyle>
            <a:lvl1pPr algn="l">
              <a:defRPr sz="44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68313" y="3813044"/>
            <a:ext cx="5831880" cy="960107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90D78F62-9005-4F33-B3BD-5A2E02E0B5B8}" type="slidenum">
              <a:rPr lang="de-DE" smtClean="0"/>
              <a:t>‹nr.›</a:t>
            </a:fld>
            <a:endParaRPr lang="de-DE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21"/>
          <a:stretch/>
        </p:blipFill>
        <p:spPr>
          <a:xfrm>
            <a:off x="6156176" y="73272"/>
            <a:ext cx="2874664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0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636951" y="1913955"/>
            <a:ext cx="3921125" cy="4492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="1" i="0">
                <a:latin typeface="Arial"/>
                <a:cs typeface="Arial"/>
              </a:defRPr>
            </a:lvl1pPr>
          </a:lstStyle>
          <a:p>
            <a:pPr lvl="0"/>
            <a:r>
              <a:rPr lang="es-ES"/>
              <a:t>Click to edit title of chapter</a:t>
            </a:r>
          </a:p>
        </p:txBody>
      </p:sp>
      <p:sp>
        <p:nvSpPr>
          <p:cNvPr id="4" name="Título 1"/>
          <p:cNvSpPr>
            <a:spLocks noGrp="1"/>
          </p:cNvSpPr>
          <p:nvPr>
            <p:ph type="ctrTitle" hasCustomPrompt="1"/>
          </p:nvPr>
        </p:nvSpPr>
        <p:spPr>
          <a:xfrm>
            <a:off x="664308" y="710631"/>
            <a:ext cx="6439227" cy="24675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100" baseline="0">
                <a:latin typeface="Arial"/>
              </a:defRPr>
            </a:lvl1pPr>
          </a:lstStyle>
          <a:p>
            <a:r>
              <a:rPr lang="es-ES_tradnl"/>
              <a:t>Click to edit title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84641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68313" y="2276874"/>
            <a:ext cx="5831880" cy="1470025"/>
          </a:xfrm>
        </p:spPr>
        <p:txBody>
          <a:bodyPr anchor="ctr" anchorCtr="0"/>
          <a:lstStyle>
            <a:lvl1pPr algn="l">
              <a:defRPr sz="44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68313" y="3813044"/>
            <a:ext cx="5831880" cy="960107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90D78F62-9005-4F33-B3BD-5A2E02E0B5B8}" type="slidenum">
              <a:rPr lang="de-DE" smtClean="0"/>
              <a:t>‹nr.›</a:t>
            </a:fld>
            <a:endParaRPr lang="de-DE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21"/>
          <a:stretch/>
        </p:blipFill>
        <p:spPr>
          <a:xfrm>
            <a:off x="6156176" y="73272"/>
            <a:ext cx="2874664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33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664308" y="710631"/>
            <a:ext cx="6439227" cy="24675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100" baseline="0">
                <a:latin typeface="Arial"/>
              </a:defRPr>
            </a:lvl1pPr>
          </a:lstStyle>
          <a:p>
            <a:r>
              <a:rPr lang="es-ES_tradnl"/>
              <a:t>Click to edit title</a:t>
            </a: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19DFA-9842-B048-97A4-517B69E601F3}" type="slidenum"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6142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88C38-93E0-4D86-AF80-03E5371613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14822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88C38-93E0-4D86-AF80-03E5371613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7894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88C38-93E0-4D86-AF80-03E5371613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19413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3649134" y="2700867"/>
            <a:ext cx="4848794" cy="226906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</a:lstStyle>
          <a:p>
            <a:r>
              <a:rPr lang="es-ES_tradnl"/>
              <a:t>Edit Title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94201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636951" y="1913955"/>
            <a:ext cx="3921125" cy="4492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="1" i="0">
                <a:latin typeface="Arial"/>
                <a:cs typeface="Arial"/>
              </a:defRPr>
            </a:lvl1pPr>
          </a:lstStyle>
          <a:p>
            <a:pPr lvl="0"/>
            <a:r>
              <a:rPr lang="es-ES"/>
              <a:t>Click to edit title of chapter</a:t>
            </a:r>
          </a:p>
        </p:txBody>
      </p:sp>
      <p:sp>
        <p:nvSpPr>
          <p:cNvPr id="4" name="Título 1"/>
          <p:cNvSpPr>
            <a:spLocks noGrp="1"/>
          </p:cNvSpPr>
          <p:nvPr>
            <p:ph type="ctrTitle" hasCustomPrompt="1"/>
          </p:nvPr>
        </p:nvSpPr>
        <p:spPr>
          <a:xfrm>
            <a:off x="664308" y="710631"/>
            <a:ext cx="6439227" cy="24675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100" baseline="0">
                <a:latin typeface="Arial"/>
              </a:defRPr>
            </a:lvl1pPr>
          </a:lstStyle>
          <a:p>
            <a:r>
              <a:rPr lang="es-ES_tradnl"/>
              <a:t>Click to edit title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75082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sv-SE">
              <a:solidFill>
                <a:prstClr val="black"/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sv-SE">
              <a:solidFill>
                <a:prstClr val="black"/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2A5E3-FEF6-4F5D-AEBD-7EB638EE072D}" type="slidenum">
              <a:rPr lang="sv-SE" smtClean="0">
                <a:solidFill>
                  <a:prstClr val="black"/>
                </a:solidFill>
              </a:rPr>
              <a:pPr/>
              <a:t>‹nr.›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6433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78F62-9005-4F33-B3BD-5A2E02E0B5B8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968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664308" y="710631"/>
            <a:ext cx="6439227" cy="24675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100" baseline="0">
                <a:latin typeface="Arial"/>
              </a:defRPr>
            </a:lvl1pPr>
          </a:lstStyle>
          <a:p>
            <a:r>
              <a:rPr lang="es-ES_tradnl"/>
              <a:t>Click to edit title</a:t>
            </a: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19DFA-9842-B048-97A4-517B69E601F3}" type="slidenum"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54431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48623"/>
            <a:ext cx="6203032" cy="926976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78F62-9005-4F33-B3BD-5A2E02E0B5B8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 dirty="0">
              <a:solidFill>
                <a:prstClr val="black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1413"/>
          <a:stretch/>
        </p:blipFill>
        <p:spPr>
          <a:xfrm>
            <a:off x="6869527" y="138847"/>
            <a:ext cx="1806931" cy="113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386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5875" y="1981200"/>
            <a:ext cx="38158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2338" y="1981200"/>
            <a:ext cx="38158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  <a:defRPr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49263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  <a:defRPr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>
                <a:latin typeface="Arial" panose="020B0604020202020204" pitchFamily="34" charset="0"/>
              </a:defRPr>
            </a:lvl1pPr>
          </a:lstStyle>
          <a:p>
            <a:fld id="{D55B6EEC-2B63-471D-B3C6-7812C4A8C65A}" type="slidenum">
              <a:rPr lang="pl-PL" altLang="pl-PL"/>
              <a:pPr/>
              <a:t>‹nr.›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099367097"/>
      </p:ext>
    </p:extLst>
  </p:cSld>
  <p:clrMapOvr>
    <a:masterClrMapping/>
  </p:clrMapOvr>
  <p:transition spd="med">
    <p:zoom dir="in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44624"/>
            <a:ext cx="6412325" cy="926976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78F62-9005-4F33-B3BD-5A2E02E0B5B8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7" name="Inhaltsplatzhalter 2"/>
          <p:cNvSpPr>
            <a:spLocks noGrp="1"/>
          </p:cNvSpPr>
          <p:nvPr>
            <p:ph sz="half" idx="1"/>
          </p:nvPr>
        </p:nvSpPr>
        <p:spPr>
          <a:xfrm>
            <a:off x="446614" y="1196752"/>
            <a:ext cx="3536241" cy="4536504"/>
          </a:xfrm>
        </p:spPr>
        <p:txBody>
          <a:bodyPr/>
          <a:lstStyle>
            <a:lvl1pPr marL="176213" indent="-176213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40000"/>
              </a:spcAft>
              <a:buFont typeface="Wingdings" pitchFamily="2" charset="2"/>
              <a:buChar char="§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40000"/>
              </a:spcAft>
              <a:buFont typeface="Wingdings" pitchFamily="2" charset="2"/>
              <a:buChar char="§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778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40000"/>
              </a:spcAft>
              <a:buFont typeface="Wingdings" pitchFamily="2" charset="2"/>
              <a:buChar char="§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40000"/>
              </a:spcAft>
              <a:buFont typeface="Wingdings" pitchFamily="2" charset="2"/>
              <a:buChar char="§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40000"/>
              </a:spcAft>
              <a:buFont typeface="Wingdings" pitchFamily="2" charset="2"/>
              <a:buChar char="§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8" name="Inhaltsplatzhalter 3"/>
          <p:cNvSpPr>
            <a:spLocks noGrp="1"/>
          </p:cNvSpPr>
          <p:nvPr>
            <p:ph sz="half" idx="2"/>
          </p:nvPr>
        </p:nvSpPr>
        <p:spPr>
          <a:xfrm>
            <a:off x="4113173" y="1196752"/>
            <a:ext cx="3537599" cy="4536504"/>
          </a:xfrm>
        </p:spPr>
        <p:txBody>
          <a:bodyPr/>
          <a:lstStyle>
            <a:lvl1pPr marL="176213" indent="-176213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40000"/>
              </a:spcAft>
              <a:buFont typeface="Wingdings" pitchFamily="2" charset="2"/>
              <a:buChar char="§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40000"/>
              </a:spcAft>
              <a:buFont typeface="Wingdings" pitchFamily="2" charset="2"/>
              <a:buChar char="§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778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40000"/>
              </a:spcAft>
              <a:buFont typeface="Wingdings" pitchFamily="2" charset="2"/>
              <a:buChar char="§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40000"/>
              </a:spcAft>
              <a:buFont typeface="Wingdings" pitchFamily="2" charset="2"/>
              <a:buChar char="§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40000"/>
              </a:spcAft>
              <a:buFont typeface="Wingdings" pitchFamily="2" charset="2"/>
              <a:buChar char="§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1413"/>
          <a:stretch/>
        </p:blipFill>
        <p:spPr>
          <a:xfrm>
            <a:off x="6869527" y="138847"/>
            <a:ext cx="1806931" cy="113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541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664308" y="710631"/>
            <a:ext cx="6439227" cy="24675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100" baseline="0">
                <a:latin typeface="Arial"/>
              </a:defRPr>
            </a:lvl1pPr>
          </a:lstStyle>
          <a:p>
            <a:r>
              <a:rPr lang="es-ES_tradnl"/>
              <a:t>Click to edit title</a:t>
            </a: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19DFA-9842-B048-97A4-517B69E601F3}" type="slidenum"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81331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3649134" y="2700867"/>
            <a:ext cx="4848794" cy="226906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</a:lstStyle>
          <a:p>
            <a:r>
              <a:rPr lang="es-ES_tradnl"/>
              <a:t>Edit Title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23707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68313" y="2276874"/>
            <a:ext cx="5831880" cy="1470025"/>
          </a:xfrm>
        </p:spPr>
        <p:txBody>
          <a:bodyPr anchor="ctr" anchorCtr="0"/>
          <a:lstStyle>
            <a:lvl1pPr algn="l">
              <a:defRPr sz="44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68313" y="3813044"/>
            <a:ext cx="5831880" cy="960107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90D78F62-9005-4F33-B3BD-5A2E02E0B5B8}" type="slidenum">
              <a:rPr lang="de-DE" smtClean="0"/>
              <a:t>‹nr.›</a:t>
            </a:fld>
            <a:endParaRPr lang="de-DE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21"/>
          <a:stretch/>
        </p:blipFill>
        <p:spPr>
          <a:xfrm>
            <a:off x="6156176" y="73272"/>
            <a:ext cx="2874664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70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88C38-93E0-4D86-AF80-03E5371613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70634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636951" y="1913955"/>
            <a:ext cx="3921125" cy="4492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="1" i="0">
                <a:latin typeface="Arial"/>
                <a:cs typeface="Arial"/>
              </a:defRPr>
            </a:lvl1pPr>
          </a:lstStyle>
          <a:p>
            <a:pPr lvl="0"/>
            <a:r>
              <a:rPr lang="es-ES"/>
              <a:t>Click to edit title of chapter</a:t>
            </a:r>
          </a:p>
        </p:txBody>
      </p:sp>
      <p:sp>
        <p:nvSpPr>
          <p:cNvPr id="4" name="Título 1"/>
          <p:cNvSpPr>
            <a:spLocks noGrp="1"/>
          </p:cNvSpPr>
          <p:nvPr>
            <p:ph type="ctrTitle" hasCustomPrompt="1"/>
          </p:nvPr>
        </p:nvSpPr>
        <p:spPr>
          <a:xfrm>
            <a:off x="664308" y="710631"/>
            <a:ext cx="6439227" cy="24675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100" baseline="0">
                <a:latin typeface="Arial"/>
              </a:defRPr>
            </a:lvl1pPr>
          </a:lstStyle>
          <a:p>
            <a:r>
              <a:rPr lang="es-ES_tradnl"/>
              <a:t>Click to edit title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2707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sv-SE">
              <a:solidFill>
                <a:prstClr val="black"/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sv-SE">
              <a:solidFill>
                <a:prstClr val="black"/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2A5E3-FEF6-4F5D-AEBD-7EB638EE072D}" type="slidenum">
              <a:rPr lang="sv-SE" smtClean="0">
                <a:solidFill>
                  <a:prstClr val="black"/>
                </a:solidFill>
              </a:rPr>
              <a:pPr/>
              <a:t>‹nr.›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4570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88C38-93E0-4D86-AF80-03E5371613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3299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88C38-93E0-4D86-AF80-03E537161366}" type="slidenum">
              <a:rPr kumimoji="0" lang="de-DE" sz="105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0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2407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3" y="230190"/>
            <a:ext cx="8442796" cy="839787"/>
          </a:xfrm>
        </p:spPr>
        <p:txBody>
          <a:bodyPr/>
          <a:lstStyle/>
          <a:p>
            <a:r>
              <a:rPr lang="en-GB"/>
              <a:t>Klik om de stijl te bewerken</a:t>
            </a:r>
            <a:endParaRPr lang="en-GB" dirty="0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8521188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/>
              <a:t>Klik om de modelstijlen te bewerken</a:t>
            </a:r>
          </a:p>
          <a:p>
            <a:pPr lvl="1"/>
            <a:r>
              <a:rPr lang="en-GB"/>
              <a:t>Tweede niveau</a:t>
            </a:r>
          </a:p>
          <a:p>
            <a:pPr lvl="2"/>
            <a:r>
              <a:rPr lang="en-GB"/>
              <a:t>Derde niveau</a:t>
            </a:r>
          </a:p>
          <a:p>
            <a:pPr lvl="3"/>
            <a:r>
              <a:rPr lang="en-GB"/>
              <a:t>Vierde niveau</a:t>
            </a:r>
          </a:p>
          <a:p>
            <a:pPr lvl="4"/>
            <a:r>
              <a:rPr lang="en-GB"/>
              <a:t>Vijfde 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19358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slide me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3" y="230190"/>
            <a:ext cx="8442796" cy="839787"/>
          </a:xfrm>
        </p:spPr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8521188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41457072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3313" y="274640"/>
            <a:ext cx="6872513" cy="647019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29892838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78F62-9005-4F33-B3BD-5A2E02E0B5B8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6414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48623"/>
            <a:ext cx="6203032" cy="926976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78F62-9005-4F33-B3BD-5A2E02E0B5B8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 dirty="0">
              <a:solidFill>
                <a:prstClr val="black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1413"/>
          <a:stretch/>
        </p:blipFill>
        <p:spPr>
          <a:xfrm>
            <a:off x="6869527" y="138847"/>
            <a:ext cx="1806931" cy="113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367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5875" y="1981200"/>
            <a:ext cx="38158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2338" y="1981200"/>
            <a:ext cx="38158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  <a:defRPr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49263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  <a:defRPr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>
                <a:latin typeface="Arial" panose="020B0604020202020204" pitchFamily="34" charset="0"/>
              </a:defRPr>
            </a:lvl1pPr>
          </a:lstStyle>
          <a:p>
            <a:fld id="{D55B6EEC-2B63-471D-B3C6-7812C4A8C65A}" type="slidenum">
              <a:rPr lang="pl-PL" altLang="pl-PL"/>
              <a:pPr/>
              <a:t>‹nr.›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071445289"/>
      </p:ext>
    </p:extLst>
  </p:cSld>
  <p:clrMapOvr>
    <a:masterClrMapping/>
  </p:clrMapOvr>
  <p:transition spd="med">
    <p:zoom dir="in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44624"/>
            <a:ext cx="6412325" cy="926976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78F62-9005-4F33-B3BD-5A2E02E0B5B8}" type="slidenum">
              <a:rPr lang="de-DE" smtClean="0">
                <a:solidFill>
                  <a:prstClr val="black"/>
                </a:solidFill>
              </a:rPr>
              <a:pPr/>
              <a:t>‹nr.›</a:t>
            </a:fld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7" name="Inhaltsplatzhalter 2"/>
          <p:cNvSpPr>
            <a:spLocks noGrp="1"/>
          </p:cNvSpPr>
          <p:nvPr>
            <p:ph sz="half" idx="1"/>
          </p:nvPr>
        </p:nvSpPr>
        <p:spPr>
          <a:xfrm>
            <a:off x="446614" y="1196752"/>
            <a:ext cx="3536241" cy="4536504"/>
          </a:xfrm>
        </p:spPr>
        <p:txBody>
          <a:bodyPr/>
          <a:lstStyle>
            <a:lvl1pPr marL="176213" indent="-176213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40000"/>
              </a:spcAft>
              <a:buFont typeface="Wingdings" pitchFamily="2" charset="2"/>
              <a:buChar char="§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40000"/>
              </a:spcAft>
              <a:buFont typeface="Wingdings" pitchFamily="2" charset="2"/>
              <a:buChar char="§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778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40000"/>
              </a:spcAft>
              <a:buFont typeface="Wingdings" pitchFamily="2" charset="2"/>
              <a:buChar char="§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40000"/>
              </a:spcAft>
              <a:buFont typeface="Wingdings" pitchFamily="2" charset="2"/>
              <a:buChar char="§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40000"/>
              </a:spcAft>
              <a:buFont typeface="Wingdings" pitchFamily="2" charset="2"/>
              <a:buChar char="§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8" name="Inhaltsplatzhalter 3"/>
          <p:cNvSpPr>
            <a:spLocks noGrp="1"/>
          </p:cNvSpPr>
          <p:nvPr>
            <p:ph sz="half" idx="2"/>
          </p:nvPr>
        </p:nvSpPr>
        <p:spPr>
          <a:xfrm>
            <a:off x="4113173" y="1196752"/>
            <a:ext cx="3537599" cy="4536504"/>
          </a:xfrm>
        </p:spPr>
        <p:txBody>
          <a:bodyPr/>
          <a:lstStyle>
            <a:lvl1pPr marL="176213" indent="-176213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40000"/>
              </a:spcAft>
              <a:buFont typeface="Wingdings" pitchFamily="2" charset="2"/>
              <a:buChar char="§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40000"/>
              </a:spcAft>
              <a:buFont typeface="Wingdings" pitchFamily="2" charset="2"/>
              <a:buChar char="§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778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40000"/>
              </a:spcAft>
              <a:buFont typeface="Wingdings" pitchFamily="2" charset="2"/>
              <a:buChar char="§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40000"/>
              </a:spcAft>
              <a:buFont typeface="Wingdings" pitchFamily="2" charset="2"/>
              <a:buChar char="§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40000"/>
              </a:spcAft>
              <a:buFont typeface="Wingdings" pitchFamily="2" charset="2"/>
              <a:buChar char="§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1413"/>
          <a:stretch/>
        </p:blipFill>
        <p:spPr>
          <a:xfrm>
            <a:off x="6869527" y="138847"/>
            <a:ext cx="1806931" cy="113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937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ctrTitle" hasCustomPrompt="1"/>
          </p:nvPr>
        </p:nvSpPr>
        <p:spPr>
          <a:xfrm>
            <a:off x="931333" y="863031"/>
            <a:ext cx="7247467" cy="24675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600" b="1" baseline="0">
                <a:latin typeface="Arial"/>
              </a:defRPr>
            </a:lvl1pPr>
          </a:lstStyle>
          <a:p>
            <a:r>
              <a:rPr lang="es-ES_tradnl"/>
              <a:t>Click to edit title</a:t>
            </a:r>
            <a:endParaRPr lang="es-ES"/>
          </a:p>
        </p:txBody>
      </p:sp>
      <p:sp>
        <p:nvSpPr>
          <p:cNvPr id="11" name="CuadroTexto 10"/>
          <p:cNvSpPr txBox="1"/>
          <p:nvPr userDrawn="1"/>
        </p:nvSpPr>
        <p:spPr>
          <a:xfrm>
            <a:off x="762000" y="2831643"/>
            <a:ext cx="78855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/>
              <a:t>Inno4Grass PARTNERS</a:t>
            </a:r>
          </a:p>
        </p:txBody>
      </p:sp>
    </p:spTree>
    <p:extLst>
      <p:ext uri="{BB962C8B-B14F-4D97-AF65-F5344CB8AC3E}">
        <p14:creationId xmlns:p14="http://schemas.microsoft.com/office/powerpoint/2010/main" val="39825115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44624"/>
            <a:ext cx="6412325" cy="926976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43636"/>
            <a:ext cx="802432" cy="365125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78F62-9005-4F33-B3BD-5A2E02E0B5B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sz="half" idx="1"/>
          </p:nvPr>
        </p:nvSpPr>
        <p:spPr>
          <a:xfrm>
            <a:off x="446614" y="1196752"/>
            <a:ext cx="3536241" cy="4536504"/>
          </a:xfrm>
          <a:prstGeom prst="rect">
            <a:avLst/>
          </a:prstGeom>
        </p:spPr>
        <p:txBody>
          <a:bodyPr/>
          <a:lstStyle>
            <a:lvl1pPr marL="176213" indent="-176213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40000"/>
              </a:spcAft>
              <a:buFont typeface="Wingdings" pitchFamily="2" charset="2"/>
              <a:buChar char="§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40000"/>
              </a:spcAft>
              <a:buFont typeface="Wingdings" pitchFamily="2" charset="2"/>
              <a:buChar char="§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778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40000"/>
              </a:spcAft>
              <a:buFont typeface="Wingdings" pitchFamily="2" charset="2"/>
              <a:buChar char="§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40000"/>
              </a:spcAft>
              <a:buFont typeface="Wingdings" pitchFamily="2" charset="2"/>
              <a:buChar char="§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40000"/>
              </a:spcAft>
              <a:buFont typeface="Wingdings" pitchFamily="2" charset="2"/>
              <a:buChar char="§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8" name="Inhaltsplatzhalter 3"/>
          <p:cNvSpPr>
            <a:spLocks noGrp="1"/>
          </p:cNvSpPr>
          <p:nvPr>
            <p:ph sz="half" idx="2"/>
          </p:nvPr>
        </p:nvSpPr>
        <p:spPr>
          <a:xfrm>
            <a:off x="4113173" y="1196752"/>
            <a:ext cx="3537599" cy="4536504"/>
          </a:xfrm>
          <a:prstGeom prst="rect">
            <a:avLst/>
          </a:prstGeom>
        </p:spPr>
        <p:txBody>
          <a:bodyPr/>
          <a:lstStyle>
            <a:lvl1pPr marL="176213" indent="-176213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40000"/>
              </a:spcAft>
              <a:buFont typeface="Wingdings" pitchFamily="2" charset="2"/>
              <a:buChar char="§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40000"/>
              </a:spcAft>
              <a:buFont typeface="Wingdings" pitchFamily="2" charset="2"/>
              <a:buChar char="§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778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40000"/>
              </a:spcAft>
              <a:buFont typeface="Wingdings" pitchFamily="2" charset="2"/>
              <a:buChar char="§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40000"/>
              </a:spcAft>
              <a:buFont typeface="Wingdings" pitchFamily="2" charset="2"/>
              <a:buChar char="§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40000"/>
              </a:spcAft>
              <a:buFont typeface="Wingdings" pitchFamily="2" charset="2"/>
              <a:buChar char="§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1413"/>
          <a:stretch/>
        </p:blipFill>
        <p:spPr>
          <a:xfrm>
            <a:off x="6869527" y="138847"/>
            <a:ext cx="1806931" cy="113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442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48623"/>
            <a:ext cx="6203032" cy="926976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43636"/>
            <a:ext cx="802432" cy="365125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78F62-9005-4F33-B3BD-5A2E02E0B5B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1413"/>
          <a:stretch/>
        </p:blipFill>
        <p:spPr>
          <a:xfrm>
            <a:off x="6869527" y="138847"/>
            <a:ext cx="1806931" cy="113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85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636951" y="1913955"/>
            <a:ext cx="3921125" cy="4492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="1" i="0">
                <a:latin typeface="Arial"/>
                <a:cs typeface="Arial"/>
              </a:defRPr>
            </a:lvl1pPr>
          </a:lstStyle>
          <a:p>
            <a:pPr lvl="0"/>
            <a:r>
              <a:rPr lang="es-ES"/>
              <a:t>Click to edit title of chapter</a:t>
            </a:r>
          </a:p>
        </p:txBody>
      </p:sp>
      <p:sp>
        <p:nvSpPr>
          <p:cNvPr id="4" name="Título 1"/>
          <p:cNvSpPr>
            <a:spLocks noGrp="1"/>
          </p:cNvSpPr>
          <p:nvPr>
            <p:ph type="ctrTitle" hasCustomPrompt="1"/>
          </p:nvPr>
        </p:nvSpPr>
        <p:spPr>
          <a:xfrm>
            <a:off x="664308" y="710631"/>
            <a:ext cx="6439227" cy="24675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100" baseline="0">
                <a:latin typeface="Arial"/>
              </a:defRPr>
            </a:lvl1pPr>
          </a:lstStyle>
          <a:p>
            <a:r>
              <a:rPr lang="es-ES_tradnl"/>
              <a:t>Click to edit title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6553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43636"/>
            <a:ext cx="802432" cy="365125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78F62-9005-4F33-B3BD-5A2E02E0B5B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1413"/>
          <a:stretch/>
        </p:blipFill>
        <p:spPr>
          <a:xfrm>
            <a:off x="6869527" y="138847"/>
            <a:ext cx="1806931" cy="113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766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43636"/>
            <a:ext cx="802432" cy="365125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78F62-9005-4F33-B3BD-5A2E02E0B5B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18014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44624"/>
            <a:ext cx="6412325" cy="926976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43636"/>
            <a:ext cx="802432" cy="365125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78F62-9005-4F33-B3BD-5A2E02E0B5B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sz="half" idx="1"/>
          </p:nvPr>
        </p:nvSpPr>
        <p:spPr>
          <a:xfrm>
            <a:off x="446614" y="1196752"/>
            <a:ext cx="3536241" cy="4536504"/>
          </a:xfrm>
          <a:prstGeom prst="rect">
            <a:avLst/>
          </a:prstGeom>
        </p:spPr>
        <p:txBody>
          <a:bodyPr/>
          <a:lstStyle>
            <a:lvl1pPr marL="176213" indent="-176213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40000"/>
              </a:spcAft>
              <a:buFont typeface="Wingdings" pitchFamily="2" charset="2"/>
              <a:buChar char="§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40000"/>
              </a:spcAft>
              <a:buFont typeface="Wingdings" pitchFamily="2" charset="2"/>
              <a:buChar char="§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778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40000"/>
              </a:spcAft>
              <a:buFont typeface="Wingdings" pitchFamily="2" charset="2"/>
              <a:buChar char="§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40000"/>
              </a:spcAft>
              <a:buFont typeface="Wingdings" pitchFamily="2" charset="2"/>
              <a:buChar char="§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40000"/>
              </a:spcAft>
              <a:buFont typeface="Wingdings" pitchFamily="2" charset="2"/>
              <a:buChar char="§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8" name="Inhaltsplatzhalter 3"/>
          <p:cNvSpPr>
            <a:spLocks noGrp="1"/>
          </p:cNvSpPr>
          <p:nvPr>
            <p:ph sz="half" idx="2"/>
          </p:nvPr>
        </p:nvSpPr>
        <p:spPr>
          <a:xfrm>
            <a:off x="4113173" y="1196752"/>
            <a:ext cx="3537599" cy="4536504"/>
          </a:xfrm>
          <a:prstGeom prst="rect">
            <a:avLst/>
          </a:prstGeom>
        </p:spPr>
        <p:txBody>
          <a:bodyPr/>
          <a:lstStyle>
            <a:lvl1pPr marL="176213" indent="-176213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40000"/>
              </a:spcAft>
              <a:buFont typeface="Wingdings" pitchFamily="2" charset="2"/>
              <a:buChar char="§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40000"/>
              </a:spcAft>
              <a:buFont typeface="Wingdings" pitchFamily="2" charset="2"/>
              <a:buChar char="§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778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40000"/>
              </a:spcAft>
              <a:buFont typeface="Wingdings" pitchFamily="2" charset="2"/>
              <a:buChar char="§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40000"/>
              </a:spcAft>
              <a:buFont typeface="Wingdings" pitchFamily="2" charset="2"/>
              <a:buChar char="§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40000"/>
              </a:spcAft>
              <a:buFont typeface="Wingdings" pitchFamily="2" charset="2"/>
              <a:buChar char="§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1413"/>
          <a:stretch/>
        </p:blipFill>
        <p:spPr>
          <a:xfrm>
            <a:off x="6869527" y="138847"/>
            <a:ext cx="1806931" cy="113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326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48623"/>
            <a:ext cx="6203032" cy="926976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43636"/>
            <a:ext cx="802432" cy="365125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78F62-9005-4F33-B3BD-5A2E02E0B5B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1413"/>
          <a:stretch/>
        </p:blipFill>
        <p:spPr>
          <a:xfrm>
            <a:off x="6869527" y="138847"/>
            <a:ext cx="1806931" cy="113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373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43636"/>
            <a:ext cx="802432" cy="365125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78F62-9005-4F33-B3BD-5A2E02E0B5B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1413"/>
          <a:stretch/>
        </p:blipFill>
        <p:spPr>
          <a:xfrm>
            <a:off x="6869527" y="138847"/>
            <a:ext cx="1806931" cy="113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030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43636"/>
            <a:ext cx="802432" cy="365125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78F62-9005-4F33-B3BD-5A2E02E0B5B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899963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3649134" y="2700867"/>
            <a:ext cx="4848794" cy="226906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</a:lstStyle>
          <a:p>
            <a:r>
              <a:rPr lang="es-ES_tradnl"/>
              <a:t>Edit Title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97335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68313" y="2276874"/>
            <a:ext cx="5831880" cy="1470025"/>
          </a:xfrm>
        </p:spPr>
        <p:txBody>
          <a:bodyPr anchor="ctr" anchorCtr="0"/>
          <a:lstStyle>
            <a:lvl1pPr algn="l">
              <a:defRPr sz="44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68313" y="3813044"/>
            <a:ext cx="5831880" cy="960107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90D78F62-9005-4F33-B3BD-5A2E02E0B5B8}" type="slidenum">
              <a:rPr lang="de-DE" smtClean="0"/>
              <a:t>‹nr.›</a:t>
            </a:fld>
            <a:endParaRPr lang="de-DE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21"/>
          <a:stretch/>
        </p:blipFill>
        <p:spPr>
          <a:xfrm>
            <a:off x="6156176" y="73272"/>
            <a:ext cx="2874664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21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664308" y="710631"/>
            <a:ext cx="6439227" cy="24675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100" baseline="0">
                <a:latin typeface="Arial"/>
              </a:defRPr>
            </a:lvl1pPr>
          </a:lstStyle>
          <a:p>
            <a:r>
              <a:rPr lang="es-ES_tradnl"/>
              <a:t>Click to edit title</a:t>
            </a: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19DFA-9842-B048-97A4-517B69E601F3}" type="slidenum">
              <a:rPr>
                <a:solidFill>
                  <a:prstClr val="black"/>
                </a:solidFill>
              </a:rPr>
              <a:pPr/>
              <a:t>‹nr.›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9850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sv-SE">
              <a:solidFill>
                <a:prstClr val="black"/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sv-SE">
              <a:solidFill>
                <a:prstClr val="black"/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2A5E3-FEF6-4F5D-AEBD-7EB638EE072D}" type="slidenum">
              <a:rPr lang="sv-SE" smtClean="0">
                <a:solidFill>
                  <a:prstClr val="black"/>
                </a:solidFill>
              </a:rPr>
              <a:pPr/>
              <a:t>‹nr.›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211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ctrTitle" hasCustomPrompt="1"/>
          </p:nvPr>
        </p:nvSpPr>
        <p:spPr>
          <a:xfrm>
            <a:off x="931333" y="863031"/>
            <a:ext cx="7247467" cy="24675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600" b="1" baseline="0">
                <a:latin typeface="Arial"/>
              </a:defRPr>
            </a:lvl1pPr>
          </a:lstStyle>
          <a:p>
            <a:r>
              <a:rPr lang="es-ES_tradnl"/>
              <a:t>Click to edit title</a:t>
            </a:r>
            <a:endParaRPr lang="es-ES"/>
          </a:p>
        </p:txBody>
      </p:sp>
      <p:sp>
        <p:nvSpPr>
          <p:cNvPr id="11" name="CuadroTexto 10"/>
          <p:cNvSpPr txBox="1"/>
          <p:nvPr userDrawn="1"/>
        </p:nvSpPr>
        <p:spPr>
          <a:xfrm>
            <a:off x="762000" y="2831643"/>
            <a:ext cx="78855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/>
              <a:t>Inno4Grass PARTNERS</a:t>
            </a:r>
          </a:p>
        </p:txBody>
      </p:sp>
    </p:spTree>
    <p:extLst>
      <p:ext uri="{BB962C8B-B14F-4D97-AF65-F5344CB8AC3E}">
        <p14:creationId xmlns:p14="http://schemas.microsoft.com/office/powerpoint/2010/main" val="112603379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sv-SE">
              <a:solidFill>
                <a:prstClr val="black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sv-SE">
              <a:solidFill>
                <a:prstClr val="black"/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2A5E3-FEF6-4F5D-AEBD-7EB638EE072D}" type="slidenum">
              <a:rPr lang="sv-SE" smtClean="0">
                <a:solidFill>
                  <a:prstClr val="black"/>
                </a:solidFill>
              </a:rPr>
              <a:pPr/>
              <a:t>‹nr.›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9099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636951" y="1913955"/>
            <a:ext cx="3921125" cy="4492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="1" i="0">
                <a:latin typeface="Arial"/>
                <a:cs typeface="Arial"/>
              </a:defRPr>
            </a:lvl1pPr>
          </a:lstStyle>
          <a:p>
            <a:pPr lvl="0"/>
            <a:r>
              <a:rPr lang="es-ES"/>
              <a:t>Click to edit title of chapter</a:t>
            </a:r>
          </a:p>
        </p:txBody>
      </p:sp>
      <p:sp>
        <p:nvSpPr>
          <p:cNvPr id="4" name="Título 1"/>
          <p:cNvSpPr>
            <a:spLocks noGrp="1"/>
          </p:cNvSpPr>
          <p:nvPr>
            <p:ph type="ctrTitle" hasCustomPrompt="1"/>
          </p:nvPr>
        </p:nvSpPr>
        <p:spPr>
          <a:xfrm>
            <a:off x="664308" y="710631"/>
            <a:ext cx="6439227" cy="24675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100" baseline="0">
                <a:latin typeface="Arial"/>
              </a:defRPr>
            </a:lvl1pPr>
          </a:lstStyle>
          <a:p>
            <a:r>
              <a:rPr lang="es-ES_tradnl"/>
              <a:t>Click to edit title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70208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68313" y="2276874"/>
            <a:ext cx="5831880" cy="1470025"/>
          </a:xfrm>
        </p:spPr>
        <p:txBody>
          <a:bodyPr anchor="ctr" anchorCtr="0"/>
          <a:lstStyle>
            <a:lvl1pPr algn="l">
              <a:defRPr sz="44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68313" y="3813044"/>
            <a:ext cx="5831880" cy="960107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/>
          <a:p>
            <a:fld id="{90D78F62-9005-4F33-B3BD-5A2E02E0B5B8}" type="slidenum">
              <a:rPr lang="de-DE" smtClean="0"/>
              <a:t>‹nr.›</a:t>
            </a:fld>
            <a:endParaRPr lang="de-DE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21"/>
          <a:stretch/>
        </p:blipFill>
        <p:spPr>
          <a:xfrm>
            <a:off x="6156176" y="73272"/>
            <a:ext cx="2874664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768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6336704" cy="936104"/>
          </a:xfrm>
        </p:spPr>
        <p:txBody>
          <a:bodyPr lIns="0" tIns="0" rIns="0" bIns="0" anchor="ctr" anchorCtr="0">
            <a:noAutofit/>
          </a:bodyPr>
          <a:lstStyle>
            <a:lvl1pPr algn="l">
              <a:defRPr sz="24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968" y="1196753"/>
            <a:ext cx="8218488" cy="463251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 marL="714375" indent="-176213">
              <a:defRPr/>
            </a:lvl4pPr>
            <a:lvl5pPr marL="898525" indent="-184150">
              <a:defRPr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78F62-9005-4F33-B3BD-5A2E02E0B5B8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1413"/>
          <a:stretch/>
        </p:blipFill>
        <p:spPr>
          <a:xfrm>
            <a:off x="6869527" y="138847"/>
            <a:ext cx="1806931" cy="113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677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44624"/>
            <a:ext cx="6412325" cy="926976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78F62-9005-4F33-B3BD-5A2E02E0B5B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sz="half" idx="1"/>
          </p:nvPr>
        </p:nvSpPr>
        <p:spPr>
          <a:xfrm>
            <a:off x="446614" y="1196752"/>
            <a:ext cx="3536241" cy="4536504"/>
          </a:xfrm>
        </p:spPr>
        <p:txBody>
          <a:bodyPr/>
          <a:lstStyle>
            <a:lvl1pPr marL="176213" indent="-176213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40000"/>
              </a:spcAft>
              <a:buFont typeface="Wingdings" pitchFamily="2" charset="2"/>
              <a:buChar char="§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40000"/>
              </a:spcAft>
              <a:buFont typeface="Wingdings" pitchFamily="2" charset="2"/>
              <a:buChar char="§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778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40000"/>
              </a:spcAft>
              <a:buFont typeface="Wingdings" pitchFamily="2" charset="2"/>
              <a:buChar char="§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40000"/>
              </a:spcAft>
              <a:buFont typeface="Wingdings" pitchFamily="2" charset="2"/>
              <a:buChar char="§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40000"/>
              </a:spcAft>
              <a:buFont typeface="Wingdings" pitchFamily="2" charset="2"/>
              <a:buChar char="§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8" name="Inhaltsplatzhalter 3"/>
          <p:cNvSpPr>
            <a:spLocks noGrp="1"/>
          </p:cNvSpPr>
          <p:nvPr>
            <p:ph sz="half" idx="2"/>
          </p:nvPr>
        </p:nvSpPr>
        <p:spPr>
          <a:xfrm>
            <a:off x="4113173" y="1196752"/>
            <a:ext cx="3537599" cy="4536504"/>
          </a:xfrm>
        </p:spPr>
        <p:txBody>
          <a:bodyPr/>
          <a:lstStyle>
            <a:lvl1pPr marL="176213" indent="-176213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40000"/>
              </a:spcAft>
              <a:buFont typeface="Wingdings" pitchFamily="2" charset="2"/>
              <a:buChar char="§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40000"/>
              </a:spcAft>
              <a:buFont typeface="Wingdings" pitchFamily="2" charset="2"/>
              <a:buChar char="§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778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40000"/>
              </a:spcAft>
              <a:buFont typeface="Wingdings" pitchFamily="2" charset="2"/>
              <a:buChar char="§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40000"/>
              </a:spcAft>
              <a:buFont typeface="Wingdings" pitchFamily="2" charset="2"/>
              <a:buChar char="§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40000"/>
              </a:spcAft>
              <a:buFont typeface="Wingdings" pitchFamily="2" charset="2"/>
              <a:buChar char="§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1413"/>
          <a:stretch/>
        </p:blipFill>
        <p:spPr>
          <a:xfrm>
            <a:off x="6869527" y="138847"/>
            <a:ext cx="1806931" cy="113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989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48623"/>
            <a:ext cx="6203032" cy="926976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78F62-9005-4F33-B3BD-5A2E02E0B5B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1413"/>
          <a:stretch/>
        </p:blipFill>
        <p:spPr>
          <a:xfrm>
            <a:off x="6869527" y="138847"/>
            <a:ext cx="1806931" cy="113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599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78F62-9005-4F33-B3BD-5A2E02E0B5B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1413"/>
          <a:stretch/>
        </p:blipFill>
        <p:spPr>
          <a:xfrm>
            <a:off x="6869527" y="138847"/>
            <a:ext cx="1806931" cy="113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92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78F62-9005-4F33-B3BD-5A2E02E0B5B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9823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664308" y="710631"/>
            <a:ext cx="6439227" cy="24675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100" baseline="0">
                <a:latin typeface="Arial"/>
              </a:defRPr>
            </a:lvl1pPr>
          </a:lstStyle>
          <a:p>
            <a:r>
              <a:rPr lang="es-ES_tradnl"/>
              <a:t>Click to edit title</a:t>
            </a: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19DFA-9842-B048-97A4-517B69E601F3}" type="slidenum"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5575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3649134" y="2700867"/>
            <a:ext cx="4848794" cy="226906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</a:lstStyle>
          <a:p>
            <a:r>
              <a:rPr lang="es-ES_tradnl"/>
              <a:t>Edit Title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9542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88C38-93E0-4D86-AF80-03E537161366}" type="slidenum">
              <a:rPr kumimoji="0" lang="de-DE" sz="105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0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9202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.png"/><Relationship Id="rId4" Type="http://schemas.openxmlformats.org/officeDocument/2006/relationships/image" Target="../media/image3.emf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image" Target="../media/image5.png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theme" Target="../theme/theme12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.emf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.png"/><Relationship Id="rId5" Type="http://schemas.openxmlformats.org/officeDocument/2006/relationships/theme" Target="../theme/theme14.xml"/><Relationship Id="rId4" Type="http://schemas.openxmlformats.org/officeDocument/2006/relationships/slideLayout" Target="../slideLayouts/slideLayout6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slideLayout" Target="../slideLayouts/slideLayout64.xml"/><Relationship Id="rId7" Type="http://schemas.openxmlformats.org/officeDocument/2006/relationships/theme" Target="../theme/theme15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5.xml"/><Relationship Id="rId9" Type="http://schemas.openxmlformats.org/officeDocument/2006/relationships/image" Target="../media/image8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emf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theme" Target="../theme/theme5.xml"/><Relationship Id="rId4" Type="http://schemas.openxmlformats.org/officeDocument/2006/relationships/image" Target="../media/image3.e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.emf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B71E5731-8D22-4779-BA02-E43717BDA6E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6598" y="157905"/>
            <a:ext cx="1620000" cy="1620000"/>
          </a:xfrm>
          <a:prstGeom prst="rect">
            <a:avLst/>
          </a:prstGeom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FCEF53FD-D573-4DEA-AB01-FA9618E1BF70}"/>
              </a:ext>
            </a:extLst>
          </p:cNvPr>
          <p:cNvGrpSpPr/>
          <p:nvPr userDrawn="1"/>
        </p:nvGrpSpPr>
        <p:grpSpPr>
          <a:xfrm>
            <a:off x="4091951" y="826478"/>
            <a:ext cx="2648818" cy="504207"/>
            <a:chOff x="4091951" y="826478"/>
            <a:chExt cx="2648818" cy="504207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DEEA5124-5B0B-492C-A4A4-0A19AC5A60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4091951" y="826478"/>
              <a:ext cx="738555" cy="504207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BB57567A-F86F-469C-BC23-33991EDE776E}"/>
                </a:ext>
              </a:extLst>
            </p:cNvPr>
            <p:cNvSpPr txBox="1"/>
            <p:nvPr userDrawn="1"/>
          </p:nvSpPr>
          <p:spPr>
            <a:xfrm>
              <a:off x="4848092" y="862498"/>
              <a:ext cx="1892677" cy="43245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l"/>
              <a:r>
                <a:rPr lang="en-US" sz="800" dirty="0">
                  <a:solidFill>
                    <a:schemeClr val="tx1"/>
                  </a:solidFill>
                </a:rPr>
                <a:t>The Inno4Grass Project has received funding from the </a:t>
              </a:r>
              <a:r>
                <a:rPr lang="en-US" sz="800" b="1" dirty="0">
                  <a:solidFill>
                    <a:schemeClr val="tx1"/>
                  </a:solidFill>
                </a:rPr>
                <a:t>European</a:t>
              </a:r>
              <a:r>
                <a:rPr lang="en-US" sz="800" b="1" baseline="0" dirty="0">
                  <a:solidFill>
                    <a:schemeClr val="tx1"/>
                  </a:solidFill>
                </a:rPr>
                <a:t> </a:t>
              </a:r>
              <a:r>
                <a:rPr lang="en-US" sz="800" b="1" dirty="0">
                  <a:solidFill>
                    <a:schemeClr val="tx1"/>
                  </a:solidFill>
                </a:rPr>
                <a:t>Union’s Horizon 2020 </a:t>
              </a:r>
              <a:r>
                <a:rPr lang="en-US" sz="800" dirty="0">
                  <a:solidFill>
                    <a:schemeClr val="tx1"/>
                  </a:solidFill>
                </a:rPr>
                <a:t>research and</a:t>
              </a:r>
              <a:r>
                <a:rPr lang="en-US" sz="800" baseline="0" dirty="0">
                  <a:solidFill>
                    <a:schemeClr val="tx1"/>
                  </a:solidFill>
                </a:rPr>
                <a:t> </a:t>
              </a:r>
              <a:r>
                <a:rPr lang="en-US" sz="800" dirty="0">
                  <a:solidFill>
                    <a:schemeClr val="tx1"/>
                  </a:solidFill>
                </a:rPr>
                <a:t>innovation </a:t>
              </a:r>
              <a:r>
                <a:rPr lang="en-US" sz="800" dirty="0" err="1">
                  <a:solidFill>
                    <a:schemeClr val="tx1"/>
                  </a:solidFill>
                </a:rPr>
                <a:t>programme</a:t>
              </a:r>
              <a:r>
                <a:rPr lang="en-US" sz="800" dirty="0">
                  <a:solidFill>
                    <a:schemeClr val="tx1"/>
                  </a:solidFill>
                </a:rPr>
                <a:t> under grant agreement </a:t>
              </a:r>
              <a:r>
                <a:rPr lang="en-US" sz="800" b="1" dirty="0">
                  <a:solidFill>
                    <a:schemeClr val="tx1"/>
                  </a:solidFill>
                </a:rPr>
                <a:t>No 727368</a:t>
              </a:r>
              <a:endParaRPr lang="de-DE" sz="8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9" name="Grafik 8">
            <a:extLst>
              <a:ext uri="{FF2B5EF4-FFF2-40B4-BE49-F238E27FC236}">
                <a16:creationId xmlns:a16="http://schemas.microsoft.com/office/drawing/2014/main" id="{A1AED919-0213-4E52-9E4D-F0FE76C3DB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982" r="48174" b="14216"/>
          <a:stretch/>
        </p:blipFill>
        <p:spPr>
          <a:xfrm>
            <a:off x="-1" y="6093296"/>
            <a:ext cx="9144001" cy="78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44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785" r:id="rId2"/>
  </p:sldLayoutIdLst>
  <p:hf sldNum="0" hdr="0" ftr="0" dt="0"/>
  <p:txStyles>
    <p:titleStyle>
      <a:lvl1pPr algn="r" defTabSz="457200" rtl="0" eaLnBrk="1" latinLnBrk="0" hangingPunct="1">
        <a:spcBef>
          <a:spcPct val="0"/>
        </a:spcBef>
        <a:buNone/>
        <a:defRPr sz="20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84C48C6B-0371-4C26-A3C7-4400C1344E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982" r="48174" b="14216"/>
          <a:stretch/>
        </p:blipFill>
        <p:spPr>
          <a:xfrm>
            <a:off x="-1" y="6093296"/>
            <a:ext cx="9144001" cy="78723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9E2015E-C348-43BB-B235-5AB04EA6641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3090" y="0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7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</p:sldLayoutIdLst>
  <p:hf sldNum="0" hdr="0" ftr="0" dt="0"/>
  <p:txStyles>
    <p:titleStyle>
      <a:lvl1pPr algn="r" defTabSz="457200" rtl="0" eaLnBrk="1" latinLnBrk="0" hangingPunct="1">
        <a:spcBef>
          <a:spcPct val="0"/>
        </a:spcBef>
        <a:buNone/>
        <a:defRPr sz="1200" b="1" kern="1200">
          <a:solidFill>
            <a:schemeClr val="tx1">
              <a:lumMod val="50000"/>
              <a:lumOff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4"/>
          </p:nvPr>
        </p:nvSpPr>
        <p:spPr>
          <a:xfrm>
            <a:off x="6553200" y="624542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17719DFA-9842-B048-97A4-517B69E601F3}" type="slidenum">
              <a:rPr lang="es-ES"/>
              <a:pPr/>
              <a:t>‹nr.›</a:t>
            </a:fld>
            <a:endParaRPr lang="es-E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BEF7CC8-3685-445B-A4CA-77243A158DA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6800" y="-6217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530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hf sldNum="0" hdr="0" ftr="0" dt="0"/>
  <p:txStyles>
    <p:titleStyle>
      <a:lvl1pPr algn="r" defTabSz="457200" rtl="0" eaLnBrk="1" latinLnBrk="0" hangingPunct="1">
        <a:spcBef>
          <a:spcPct val="0"/>
        </a:spcBef>
        <a:buNone/>
        <a:defRPr sz="1200" b="1" kern="1200">
          <a:solidFill>
            <a:schemeClr val="tx1">
              <a:lumMod val="50000"/>
              <a:lumOff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4"/>
          </p:nvPr>
        </p:nvSpPr>
        <p:spPr>
          <a:xfrm>
            <a:off x="6553200" y="624542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17719DFA-9842-B048-97A4-517B69E601F3}" type="slidenum">
              <a:rPr lang="es-ES"/>
              <a:pPr/>
              <a:t>‹nr.›</a:t>
            </a:fld>
            <a:endParaRPr lang="es-E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BEF7CC8-3685-445B-A4CA-77243A158DA5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6800" y="-6217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58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  <p:sldLayoutId id="2147483850" r:id="rId13"/>
    <p:sldLayoutId id="2147483851" r:id="rId14"/>
    <p:sldLayoutId id="2147483852" r:id="rId15"/>
    <p:sldLayoutId id="2147483853" r:id="rId16"/>
    <p:sldLayoutId id="2147483854" r:id="rId17"/>
    <p:sldLayoutId id="2147483855" r:id="rId18"/>
    <p:sldLayoutId id="2147483856" r:id="rId19"/>
    <p:sldLayoutId id="2147483857" r:id="rId20"/>
    <p:sldLayoutId id="2147483858" r:id="rId21"/>
    <p:sldLayoutId id="2147483859" r:id="rId22"/>
    <p:sldLayoutId id="2147483860" r:id="rId23"/>
  </p:sldLayoutIdLst>
  <p:hf sldNum="0" hdr="0" ftr="0" dt="0"/>
  <p:txStyles>
    <p:titleStyle>
      <a:lvl1pPr algn="r" defTabSz="457200" rtl="0" eaLnBrk="1" latinLnBrk="0" hangingPunct="1">
        <a:spcBef>
          <a:spcPct val="0"/>
        </a:spcBef>
        <a:buNone/>
        <a:defRPr sz="1200" b="1" kern="1200">
          <a:solidFill>
            <a:schemeClr val="tx1">
              <a:lumMod val="50000"/>
              <a:lumOff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B71E5731-8D22-4779-BA02-E43717BDA6E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6598" y="157905"/>
            <a:ext cx="1620000" cy="1620000"/>
          </a:xfrm>
          <a:prstGeom prst="rect">
            <a:avLst/>
          </a:prstGeom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FCEF53FD-D573-4DEA-AB01-FA9618E1BF70}"/>
              </a:ext>
            </a:extLst>
          </p:cNvPr>
          <p:cNvGrpSpPr/>
          <p:nvPr userDrawn="1"/>
        </p:nvGrpSpPr>
        <p:grpSpPr>
          <a:xfrm>
            <a:off x="4091951" y="826478"/>
            <a:ext cx="2648818" cy="504207"/>
            <a:chOff x="4091951" y="826478"/>
            <a:chExt cx="2648818" cy="504207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DEEA5124-5B0B-492C-A4A4-0A19AC5A60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4091951" y="826478"/>
              <a:ext cx="738555" cy="504207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BB57567A-F86F-469C-BC23-33991EDE776E}"/>
                </a:ext>
              </a:extLst>
            </p:cNvPr>
            <p:cNvSpPr txBox="1"/>
            <p:nvPr userDrawn="1"/>
          </p:nvSpPr>
          <p:spPr>
            <a:xfrm>
              <a:off x="4848092" y="862498"/>
              <a:ext cx="1892677" cy="43245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l"/>
              <a:r>
                <a:rPr lang="en-US" sz="800" dirty="0">
                  <a:solidFill>
                    <a:schemeClr val="tx1"/>
                  </a:solidFill>
                </a:rPr>
                <a:t>Projekt Inno4Grass otrzymał finansowanie z </a:t>
              </a:r>
              <a:r>
                <a:rPr lang="en-US" sz="800" b="1" dirty="0">
                  <a:solidFill>
                    <a:schemeClr val="tx1"/>
                  </a:solidFill>
                </a:rPr>
                <a:t>unijnego </a:t>
              </a:r>
              <a:r>
                <a:rPr lang="en-US" sz="800" dirty="0" err="1">
                  <a:solidFill>
                    <a:schemeClr val="tx1"/>
                  </a:solidFill>
                </a:rPr>
                <a:t>programu</a:t>
              </a:r>
              <a:r>
                <a:rPr lang="en-US" sz="800" dirty="0">
                  <a:solidFill>
                    <a:schemeClr val="tx1"/>
                  </a:solidFill>
                </a:rPr>
                <a:t> badań naukowych i innowacji </a:t>
              </a:r>
              <a:r>
                <a:rPr lang="en-US" sz="800" b="1" dirty="0">
                  <a:solidFill>
                    <a:schemeClr val="tx1"/>
                  </a:solidFill>
                </a:rPr>
                <a:t>"Horyzont 2020" </a:t>
              </a:r>
              <a:r>
                <a:rPr lang="en-US" sz="800" dirty="0">
                  <a:solidFill>
                    <a:schemeClr val="tx1"/>
                  </a:solidFill>
                </a:rPr>
                <a:t>w ramach umowy o dotację </a:t>
              </a:r>
              <a:r>
                <a:rPr lang="en-US" sz="800" b="1" dirty="0">
                  <a:solidFill>
                    <a:schemeClr val="tx1"/>
                  </a:solidFill>
                </a:rPr>
                <a:t>nr 727368.</a:t>
              </a:r>
              <a:endParaRPr lang="de-DE" sz="8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9" name="Grafik 8">
            <a:extLst>
              <a:ext uri="{FF2B5EF4-FFF2-40B4-BE49-F238E27FC236}">
                <a16:creationId xmlns:a16="http://schemas.microsoft.com/office/drawing/2014/main" id="{A1AED919-0213-4E52-9E4D-F0FE76C3DB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982" r="48174" b="14216"/>
          <a:stretch/>
        </p:blipFill>
        <p:spPr>
          <a:xfrm>
            <a:off x="-1" y="6093296"/>
            <a:ext cx="9144001" cy="78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937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</p:sldLayoutIdLst>
  <p:hf sldNum="0" hdr="0" ftr="0" dt="0"/>
  <p:txStyles>
    <p:titleStyle>
      <a:lvl1pPr algn="r" defTabSz="457200" rtl="0" eaLnBrk="1" latinLnBrk="0" hangingPunct="1">
        <a:spcBef>
          <a:spcPct val="0"/>
        </a:spcBef>
        <a:buNone/>
        <a:defRPr sz="20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4"/>
          </p:nvPr>
        </p:nvSpPr>
        <p:spPr>
          <a:xfrm>
            <a:off x="6553200" y="624542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17719DFA-9842-B048-97A4-517B69E601F3}" type="slidenum">
              <a:rPr lang="es-ES">
                <a:solidFill>
                  <a:prstClr val="black"/>
                </a:solidFill>
              </a:rPr>
              <a:pPr/>
              <a:t>‹nr.›</a:t>
            </a:fld>
            <a:endParaRPr lang="es-ES">
              <a:solidFill>
                <a:prstClr val="black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BEF7CC8-3685-445B-A4CA-77243A158DA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6800" y="-6217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524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</p:sldLayoutIdLst>
  <p:hf sldNum="0" hdr="0" ftr="0" dt="0"/>
  <p:txStyles>
    <p:titleStyle>
      <a:lvl1pPr algn="r" defTabSz="457200" rtl="0" eaLnBrk="1" latinLnBrk="0" hangingPunct="1">
        <a:spcBef>
          <a:spcPct val="0"/>
        </a:spcBef>
        <a:buNone/>
        <a:defRPr sz="1200" b="1" kern="1200">
          <a:solidFill>
            <a:schemeClr val="tx1">
              <a:lumMod val="50000"/>
              <a:lumOff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982" r="48174" b="14216"/>
          <a:stretch/>
        </p:blipFill>
        <p:spPr>
          <a:xfrm>
            <a:off x="-1" y="6093296"/>
            <a:ext cx="9144001" cy="787235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199" y="116632"/>
            <a:ext cx="8229600" cy="92697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de-DE" dirty="0" smtClean="0"/>
              <a:t>Edycja formatu tytułu głównego poprzez kliknięcie przycisku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96753"/>
            <a:ext cx="8229600" cy="453650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43636"/>
            <a:ext cx="80243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86471" y="6343636"/>
            <a:ext cx="28803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0D78F62-9005-4F33-B3BD-5A2E02E0B5B8}" type="slidenum">
              <a:rPr lang="de-DE" smtClean="0"/>
              <a:pPr/>
              <a:t>‹nr.›</a:t>
            </a:fld>
            <a:endParaRPr lang="de-DE" dirty="0"/>
          </a:p>
        </p:txBody>
      </p:sp>
      <p:grpSp>
        <p:nvGrpSpPr>
          <p:cNvPr id="9" name="Gruppieren 8"/>
          <p:cNvGrpSpPr/>
          <p:nvPr userDrawn="1"/>
        </p:nvGrpSpPr>
        <p:grpSpPr>
          <a:xfrm>
            <a:off x="6588224" y="6329702"/>
            <a:ext cx="2259162" cy="432903"/>
            <a:chOff x="6411272" y="4582358"/>
            <a:chExt cx="2259162" cy="432902"/>
          </a:xfrm>
        </p:grpSpPr>
        <p:pic>
          <p:nvPicPr>
            <p:cNvPr id="10" name="Grafik 9"/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33637" y="4582358"/>
              <a:ext cx="636797" cy="432902"/>
            </a:xfrm>
            <a:prstGeom prst="rect">
              <a:avLst/>
            </a:prstGeom>
          </p:spPr>
        </p:pic>
        <p:sp>
          <p:nvSpPr>
            <p:cNvPr id="11" name="Textfeld 10"/>
            <p:cNvSpPr txBox="1"/>
            <p:nvPr userDrawn="1"/>
          </p:nvSpPr>
          <p:spPr>
            <a:xfrm>
              <a:off x="6411272" y="4731990"/>
              <a:ext cx="1545104" cy="21602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r"/>
              <a:r>
                <a:rPr lang="en-US" sz="500" dirty="0" smtClean="0">
                  <a:solidFill>
                    <a:schemeClr val="tx1"/>
                  </a:solidFill>
                </a:rPr>
                <a:t>Projekt Inno4Grass otrzymał finansowanie z unijnego</a:t>
              </a:r>
              <a:r>
                <a:rPr lang="en-US" sz="500" dirty="0" err="1" smtClean="0">
                  <a:solidFill>
                    <a:schemeClr val="tx1"/>
                  </a:solidFill>
                </a:rPr>
                <a:t> programu</a:t>
              </a:r>
              <a:r>
                <a:rPr lang="en-US" sz="500" dirty="0" smtClean="0">
                  <a:solidFill>
                    <a:schemeClr val="tx1"/>
                  </a:solidFill>
                </a:rPr>
                <a:t> badań naukowych i innowacji "Horyzont 2020" w ramach umowy o dotację nr 727368.</a:t>
              </a:r>
              <a:endParaRPr lang="de-DE" sz="5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3025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6213" indent="-176213" algn="l" defTabSz="914400" rtl="0" eaLnBrk="1" latinLnBrk="0" hangingPunct="1">
        <a:spcBef>
          <a:spcPct val="20000"/>
        </a:spcBef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84150" algn="l" defTabSz="914400" rtl="0" eaLnBrk="1" latinLnBrk="0" hangingPunct="1">
        <a:spcBef>
          <a:spcPct val="20000"/>
        </a:spcBef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38163" indent="-177800" algn="l" defTabSz="914400" rtl="0" eaLnBrk="1" latinLnBrk="0" hangingPunct="1">
        <a:spcBef>
          <a:spcPct val="20000"/>
        </a:spcBef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4"/>
          </p:nvPr>
        </p:nvSpPr>
        <p:spPr>
          <a:xfrm>
            <a:off x="6553200" y="624542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17719DFA-9842-B048-97A4-517B69E601F3}" type="slidenum">
              <a:rPr lang="es-ES"/>
              <a:pPr/>
              <a:t>‹nr.›</a:t>
            </a:fld>
            <a:endParaRPr lang="es-E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BEF7CC8-3685-445B-A4CA-77243A158DA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6800" y="-6217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273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869" r:id="rId2"/>
  </p:sldLayoutIdLst>
  <p:hf sldNum="0" hdr="0" ftr="0" dt="0"/>
  <p:txStyles>
    <p:titleStyle>
      <a:lvl1pPr algn="r" defTabSz="457200" rtl="0" eaLnBrk="1" latinLnBrk="0" hangingPunct="1">
        <a:spcBef>
          <a:spcPct val="0"/>
        </a:spcBef>
        <a:buNone/>
        <a:defRPr sz="1200" b="1" kern="1200">
          <a:solidFill>
            <a:schemeClr val="tx1">
              <a:lumMod val="50000"/>
              <a:lumOff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84C48C6B-0371-4C26-A3C7-4400C1344E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982" r="48174" b="14216"/>
          <a:stretch/>
        </p:blipFill>
        <p:spPr>
          <a:xfrm>
            <a:off x="-1" y="6093296"/>
            <a:ext cx="9144001" cy="78723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9E2015E-C348-43BB-B235-5AB04EA6641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3090" y="0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791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hf sldNum="0" hdr="0" ftr="0" dt="0"/>
  <p:txStyles>
    <p:titleStyle>
      <a:lvl1pPr algn="r" defTabSz="457200" rtl="0" eaLnBrk="1" latinLnBrk="0" hangingPunct="1">
        <a:spcBef>
          <a:spcPct val="0"/>
        </a:spcBef>
        <a:buNone/>
        <a:defRPr sz="1200" b="1" kern="1200">
          <a:solidFill>
            <a:schemeClr val="tx1">
              <a:lumMod val="50000"/>
              <a:lumOff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FD02A6F-F280-42C4-97BA-767CB8F231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8828" y="1156962"/>
            <a:ext cx="1980000" cy="1980000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866EB2BB-0834-4343-B542-4B9EE86B0838}"/>
              </a:ext>
            </a:extLst>
          </p:cNvPr>
          <p:cNvGrpSpPr/>
          <p:nvPr userDrawn="1"/>
        </p:nvGrpSpPr>
        <p:grpSpPr>
          <a:xfrm>
            <a:off x="2081443" y="1951888"/>
            <a:ext cx="2648818" cy="504207"/>
            <a:chOff x="4091951" y="826478"/>
            <a:chExt cx="2648818" cy="504207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4222E159-CBB1-41B6-8CF0-93A3738B25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091951" y="826478"/>
              <a:ext cx="738555" cy="504207"/>
            </a:xfrm>
            <a:prstGeom prst="rect">
              <a:avLst/>
            </a:prstGeom>
          </p:spPr>
        </p:pic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66884BA1-0FE4-4FB8-9C45-BE8D83B05A80}"/>
                </a:ext>
              </a:extLst>
            </p:cNvPr>
            <p:cNvSpPr txBox="1"/>
            <p:nvPr userDrawn="1"/>
          </p:nvSpPr>
          <p:spPr>
            <a:xfrm>
              <a:off x="4848092" y="862498"/>
              <a:ext cx="1892677" cy="43245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l"/>
              <a:r>
                <a:rPr lang="en-US" sz="800" dirty="0">
                  <a:solidFill>
                    <a:schemeClr val="tx1"/>
                  </a:solidFill>
                </a:rPr>
                <a:t>The Inno4Grass Project has received funding from the </a:t>
              </a:r>
              <a:r>
                <a:rPr lang="en-US" sz="800" b="1" dirty="0">
                  <a:solidFill>
                    <a:schemeClr val="tx1"/>
                  </a:solidFill>
                </a:rPr>
                <a:t>European</a:t>
              </a:r>
              <a:r>
                <a:rPr lang="en-US" sz="800" b="1" baseline="0" dirty="0">
                  <a:solidFill>
                    <a:schemeClr val="tx1"/>
                  </a:solidFill>
                </a:rPr>
                <a:t> </a:t>
              </a:r>
              <a:r>
                <a:rPr lang="en-US" sz="800" b="1" dirty="0">
                  <a:solidFill>
                    <a:schemeClr val="tx1"/>
                  </a:solidFill>
                </a:rPr>
                <a:t>Union’s Horizon 2020 </a:t>
              </a:r>
              <a:r>
                <a:rPr lang="en-US" sz="800" dirty="0">
                  <a:solidFill>
                    <a:schemeClr val="tx1"/>
                  </a:solidFill>
                </a:rPr>
                <a:t>research and</a:t>
              </a:r>
              <a:r>
                <a:rPr lang="en-US" sz="800" baseline="0" dirty="0">
                  <a:solidFill>
                    <a:schemeClr val="tx1"/>
                  </a:solidFill>
                </a:rPr>
                <a:t> </a:t>
              </a:r>
              <a:r>
                <a:rPr lang="en-US" sz="800" dirty="0">
                  <a:solidFill>
                    <a:schemeClr val="tx1"/>
                  </a:solidFill>
                </a:rPr>
                <a:t>innovation </a:t>
              </a:r>
              <a:r>
                <a:rPr lang="en-US" sz="800" dirty="0" err="1">
                  <a:solidFill>
                    <a:schemeClr val="tx1"/>
                  </a:solidFill>
                </a:rPr>
                <a:t>programme</a:t>
              </a:r>
              <a:r>
                <a:rPr lang="en-US" sz="800" dirty="0">
                  <a:solidFill>
                    <a:schemeClr val="tx1"/>
                  </a:solidFill>
                </a:rPr>
                <a:t> under grant agreement </a:t>
              </a:r>
              <a:r>
                <a:rPr lang="en-US" sz="800" b="1" dirty="0">
                  <a:solidFill>
                    <a:schemeClr val="tx1"/>
                  </a:solidFill>
                </a:rPr>
                <a:t>No 727368</a:t>
              </a:r>
              <a:endParaRPr lang="de-DE" sz="8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5" name="Grafik 14">
            <a:extLst>
              <a:ext uri="{FF2B5EF4-FFF2-40B4-BE49-F238E27FC236}">
                <a16:creationId xmlns:a16="http://schemas.microsoft.com/office/drawing/2014/main" id="{9C6E4A42-51E4-4A57-9AA7-3779F440FB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514" y="3051264"/>
            <a:ext cx="5884985" cy="369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899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B71E5731-8D22-4779-BA02-E43717BDA6E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6598" y="157905"/>
            <a:ext cx="1620000" cy="1620000"/>
          </a:xfrm>
          <a:prstGeom prst="rect">
            <a:avLst/>
          </a:prstGeom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FCEF53FD-D573-4DEA-AB01-FA9618E1BF70}"/>
              </a:ext>
            </a:extLst>
          </p:cNvPr>
          <p:cNvGrpSpPr/>
          <p:nvPr/>
        </p:nvGrpSpPr>
        <p:grpSpPr>
          <a:xfrm>
            <a:off x="4091951" y="826478"/>
            <a:ext cx="2648818" cy="504207"/>
            <a:chOff x="4091951" y="826478"/>
            <a:chExt cx="2648818" cy="504207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DEEA5124-5B0B-492C-A4A4-0A19AC5A60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091951" y="826478"/>
              <a:ext cx="738555" cy="504207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BB57567A-F86F-469C-BC23-33991EDE776E}"/>
                </a:ext>
              </a:extLst>
            </p:cNvPr>
            <p:cNvSpPr txBox="1"/>
            <p:nvPr userDrawn="1"/>
          </p:nvSpPr>
          <p:spPr>
            <a:xfrm>
              <a:off x="4848092" y="862498"/>
              <a:ext cx="1892677" cy="43245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l"/>
              <a:r>
                <a:rPr lang="en-US" sz="800" dirty="0">
                  <a:solidFill>
                    <a:schemeClr val="tx1"/>
                  </a:solidFill>
                </a:rPr>
                <a:t>The Inno4Grass Project has received funding from the </a:t>
              </a:r>
              <a:r>
                <a:rPr lang="en-US" sz="800" b="1" dirty="0">
                  <a:solidFill>
                    <a:schemeClr val="tx1"/>
                  </a:solidFill>
                </a:rPr>
                <a:t>European</a:t>
              </a:r>
              <a:r>
                <a:rPr lang="en-US" sz="800" b="1" baseline="0" dirty="0">
                  <a:solidFill>
                    <a:schemeClr val="tx1"/>
                  </a:solidFill>
                </a:rPr>
                <a:t> </a:t>
              </a:r>
              <a:r>
                <a:rPr lang="en-US" sz="800" b="1" dirty="0">
                  <a:solidFill>
                    <a:schemeClr val="tx1"/>
                  </a:solidFill>
                </a:rPr>
                <a:t>Union’s Horizon 2020 </a:t>
              </a:r>
              <a:r>
                <a:rPr lang="en-US" sz="800" dirty="0">
                  <a:solidFill>
                    <a:schemeClr val="tx1"/>
                  </a:solidFill>
                </a:rPr>
                <a:t>research and</a:t>
              </a:r>
              <a:r>
                <a:rPr lang="en-US" sz="800" baseline="0" dirty="0">
                  <a:solidFill>
                    <a:schemeClr val="tx1"/>
                  </a:solidFill>
                </a:rPr>
                <a:t> </a:t>
              </a:r>
              <a:r>
                <a:rPr lang="en-US" sz="800" dirty="0">
                  <a:solidFill>
                    <a:schemeClr val="tx1"/>
                  </a:solidFill>
                </a:rPr>
                <a:t>innovation </a:t>
              </a:r>
              <a:r>
                <a:rPr lang="en-US" sz="800" dirty="0" err="1">
                  <a:solidFill>
                    <a:schemeClr val="tx1"/>
                  </a:solidFill>
                </a:rPr>
                <a:t>programme</a:t>
              </a:r>
              <a:r>
                <a:rPr lang="en-US" sz="800" dirty="0">
                  <a:solidFill>
                    <a:schemeClr val="tx1"/>
                  </a:solidFill>
                </a:rPr>
                <a:t> under grant agreement </a:t>
              </a:r>
              <a:r>
                <a:rPr lang="en-US" sz="800" b="1" dirty="0">
                  <a:solidFill>
                    <a:schemeClr val="tx1"/>
                  </a:solidFill>
                </a:rPr>
                <a:t>No 727368</a:t>
              </a:r>
              <a:endParaRPr lang="de-DE" sz="8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9" name="Grafik 8">
            <a:extLst>
              <a:ext uri="{FF2B5EF4-FFF2-40B4-BE49-F238E27FC236}">
                <a16:creationId xmlns:a16="http://schemas.microsoft.com/office/drawing/2014/main" id="{A1AED919-0213-4E52-9E4D-F0FE76C3DB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982" r="48174" b="14216"/>
          <a:stretch/>
        </p:blipFill>
        <p:spPr>
          <a:xfrm>
            <a:off x="-1" y="6093296"/>
            <a:ext cx="9144001" cy="78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60069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txStyles>
    <p:titleStyle>
      <a:lvl1pPr algn="r" defTabSz="457200" rtl="0" eaLnBrk="1" latinLnBrk="0" hangingPunct="1">
        <a:spcBef>
          <a:spcPct val="0"/>
        </a:spcBef>
        <a:buNone/>
        <a:defRPr sz="20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4"/>
          </p:nvPr>
        </p:nvSpPr>
        <p:spPr>
          <a:xfrm>
            <a:off x="6553200" y="624542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17719DFA-9842-B048-97A4-517B69E601F3}" type="slidenum">
              <a:rPr lang="es-ES"/>
              <a:pPr/>
              <a:t>‹nr.›</a:t>
            </a:fld>
            <a:endParaRPr lang="es-E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BEF7CC8-3685-445B-A4CA-77243A158DA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6800" y="-6217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39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16" r:id="rId2"/>
    <p:sldLayoutId id="2147483817" r:id="rId3"/>
    <p:sldLayoutId id="2147483818" r:id="rId4"/>
    <p:sldLayoutId id="2147483819" r:id="rId5"/>
    <p:sldLayoutId id="2147483832" r:id="rId6"/>
    <p:sldLayoutId id="2147483833" r:id="rId7"/>
    <p:sldLayoutId id="2147483834" r:id="rId8"/>
    <p:sldLayoutId id="2147483835" r:id="rId9"/>
    <p:sldLayoutId id="2147483836" r:id="rId10"/>
  </p:sldLayoutIdLst>
  <p:hf sldNum="0" hdr="0" ftr="0" dt="0"/>
  <p:txStyles>
    <p:titleStyle>
      <a:lvl1pPr algn="r" defTabSz="457200" rtl="0" eaLnBrk="1" latinLnBrk="0" hangingPunct="1">
        <a:spcBef>
          <a:spcPct val="0"/>
        </a:spcBef>
        <a:buNone/>
        <a:defRPr sz="1200" b="1" kern="1200">
          <a:solidFill>
            <a:schemeClr val="tx1">
              <a:lumMod val="50000"/>
              <a:lumOff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84C48C6B-0371-4C26-A3C7-4400C1344E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982" r="48174" b="14216"/>
          <a:stretch/>
        </p:blipFill>
        <p:spPr>
          <a:xfrm>
            <a:off x="-1" y="6093296"/>
            <a:ext cx="9144001" cy="78723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9E2015E-C348-43BB-B235-5AB04EA6641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3090" y="0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522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</p:sldLayoutIdLst>
  <p:hf sldNum="0" hdr="0" ftr="0" dt="0"/>
  <p:txStyles>
    <p:titleStyle>
      <a:lvl1pPr algn="r" defTabSz="457200" rtl="0" eaLnBrk="1" latinLnBrk="0" hangingPunct="1">
        <a:spcBef>
          <a:spcPct val="0"/>
        </a:spcBef>
        <a:buNone/>
        <a:defRPr sz="1200" b="1" kern="1200">
          <a:solidFill>
            <a:schemeClr val="tx1">
              <a:lumMod val="50000"/>
              <a:lumOff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4"/>
          </p:nvPr>
        </p:nvSpPr>
        <p:spPr>
          <a:xfrm>
            <a:off x="6553200" y="624542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17719DFA-9842-B048-97A4-517B69E601F3}" type="slidenum">
              <a:rPr lang="es-ES">
                <a:solidFill>
                  <a:prstClr val="black"/>
                </a:solidFill>
              </a:rPr>
              <a:pPr/>
              <a:t>‹nr.›</a:t>
            </a:fld>
            <a:endParaRPr lang="es-ES">
              <a:solidFill>
                <a:prstClr val="black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BEF7CC8-3685-445B-A4CA-77243A158D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6800" y="-6217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804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</p:sldLayoutIdLst>
  <p:hf sldNum="0" hdr="0" ftr="0" dt="0"/>
  <p:txStyles>
    <p:titleStyle>
      <a:lvl1pPr algn="r" defTabSz="457200" rtl="0" eaLnBrk="1" latinLnBrk="0" hangingPunct="1">
        <a:spcBef>
          <a:spcPct val="0"/>
        </a:spcBef>
        <a:buNone/>
        <a:defRPr sz="1200" b="1" kern="1200">
          <a:solidFill>
            <a:schemeClr val="tx1">
              <a:lumMod val="50000"/>
              <a:lumOff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FD02A6F-F280-42C4-97BA-767CB8F231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8828" y="1156962"/>
            <a:ext cx="1980000" cy="1980000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866EB2BB-0834-4343-B542-4B9EE86B0838}"/>
              </a:ext>
            </a:extLst>
          </p:cNvPr>
          <p:cNvGrpSpPr/>
          <p:nvPr/>
        </p:nvGrpSpPr>
        <p:grpSpPr>
          <a:xfrm>
            <a:off x="2081443" y="1951888"/>
            <a:ext cx="2648818" cy="504207"/>
            <a:chOff x="4091951" y="826478"/>
            <a:chExt cx="2648818" cy="504207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4222E159-CBB1-41B6-8CF0-93A3738B25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091951" y="826478"/>
              <a:ext cx="738555" cy="504207"/>
            </a:xfrm>
            <a:prstGeom prst="rect">
              <a:avLst/>
            </a:prstGeom>
          </p:spPr>
        </p:pic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66884BA1-0FE4-4FB8-9C45-BE8D83B05A80}"/>
                </a:ext>
              </a:extLst>
            </p:cNvPr>
            <p:cNvSpPr txBox="1"/>
            <p:nvPr userDrawn="1"/>
          </p:nvSpPr>
          <p:spPr>
            <a:xfrm>
              <a:off x="4848092" y="862498"/>
              <a:ext cx="1892677" cy="43245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l"/>
              <a:r>
                <a:rPr lang="en-US" sz="800" dirty="0">
                  <a:solidFill>
                    <a:schemeClr val="tx1"/>
                  </a:solidFill>
                </a:rPr>
                <a:t>The Inno4Grass Project has received funding from the </a:t>
              </a:r>
              <a:r>
                <a:rPr lang="en-US" sz="800" b="1" dirty="0">
                  <a:solidFill>
                    <a:schemeClr val="tx1"/>
                  </a:solidFill>
                </a:rPr>
                <a:t>European</a:t>
              </a:r>
              <a:r>
                <a:rPr lang="en-US" sz="800" b="1" baseline="0" dirty="0">
                  <a:solidFill>
                    <a:schemeClr val="tx1"/>
                  </a:solidFill>
                </a:rPr>
                <a:t> </a:t>
              </a:r>
              <a:r>
                <a:rPr lang="en-US" sz="800" b="1" dirty="0">
                  <a:solidFill>
                    <a:schemeClr val="tx1"/>
                  </a:solidFill>
                </a:rPr>
                <a:t>Union’s Horizon 2020 </a:t>
              </a:r>
              <a:r>
                <a:rPr lang="en-US" sz="800" dirty="0">
                  <a:solidFill>
                    <a:schemeClr val="tx1"/>
                  </a:solidFill>
                </a:rPr>
                <a:t>research and</a:t>
              </a:r>
              <a:r>
                <a:rPr lang="en-US" sz="800" baseline="0" dirty="0">
                  <a:solidFill>
                    <a:schemeClr val="tx1"/>
                  </a:solidFill>
                </a:rPr>
                <a:t> </a:t>
              </a:r>
              <a:r>
                <a:rPr lang="en-US" sz="800" dirty="0">
                  <a:solidFill>
                    <a:schemeClr val="tx1"/>
                  </a:solidFill>
                </a:rPr>
                <a:t>innovation </a:t>
              </a:r>
              <a:r>
                <a:rPr lang="en-US" sz="800" dirty="0" err="1">
                  <a:solidFill>
                    <a:schemeClr val="tx1"/>
                  </a:solidFill>
                </a:rPr>
                <a:t>programme</a:t>
              </a:r>
              <a:r>
                <a:rPr lang="en-US" sz="800" dirty="0">
                  <a:solidFill>
                    <a:schemeClr val="tx1"/>
                  </a:solidFill>
                </a:rPr>
                <a:t> under grant agreement </a:t>
              </a:r>
              <a:r>
                <a:rPr lang="en-US" sz="800" b="1" dirty="0">
                  <a:solidFill>
                    <a:schemeClr val="tx1"/>
                  </a:solidFill>
                </a:rPr>
                <a:t>No 727368</a:t>
              </a:r>
              <a:endParaRPr lang="de-DE" sz="8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5" name="Grafik 14">
            <a:extLst>
              <a:ext uri="{FF2B5EF4-FFF2-40B4-BE49-F238E27FC236}">
                <a16:creationId xmlns:a16="http://schemas.microsoft.com/office/drawing/2014/main" id="{9C6E4A42-51E4-4A57-9AA7-3779F440FB8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514" y="3051264"/>
            <a:ext cx="5884985" cy="369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587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5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7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0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1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w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4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15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4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hyperlink" Target="https://www.cr-delta.nl/sap/galerij9/images/Mts%20Hofstra_jpg.jpg" TargetMode="External"/><Relationship Id="rId1" Type="http://schemas.openxmlformats.org/officeDocument/2006/relationships/slideLayout" Target="../slideLayouts/slideLayout9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9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hyperlink" Target="https://www.youtube.com/watch?v=9zp8PRConnM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3.pn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jpeg"/><Relationship Id="rId3" Type="http://schemas.openxmlformats.org/officeDocument/2006/relationships/image" Target="../media/image144.png"/><Relationship Id="rId7" Type="http://schemas.openxmlformats.org/officeDocument/2006/relationships/image" Target="../media/image148.png"/><Relationship Id="rId2" Type="http://schemas.openxmlformats.org/officeDocument/2006/relationships/hyperlink" Target="https://www.youtube.com/watch?v=1cnERj9fooc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53.png"/><Relationship Id="rId4" Type="http://schemas.openxmlformats.org/officeDocument/2006/relationships/image" Target="../media/image152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4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0.jpeg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3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8.png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9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3.png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jpeg"/><Relationship Id="rId3" Type="http://schemas.openxmlformats.org/officeDocument/2006/relationships/image" Target="../media/image175.jpeg"/><Relationship Id="rId7" Type="http://schemas.openxmlformats.org/officeDocument/2006/relationships/image" Target="../media/image179.emf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8.emf"/><Relationship Id="rId11" Type="http://schemas.openxmlformats.org/officeDocument/2006/relationships/image" Target="../media/image183.png"/><Relationship Id="rId5" Type="http://schemas.openxmlformats.org/officeDocument/2006/relationships/image" Target="../media/image177.emf"/><Relationship Id="rId10" Type="http://schemas.openxmlformats.org/officeDocument/2006/relationships/image" Target="../media/image182.png"/><Relationship Id="rId4" Type="http://schemas.openxmlformats.org/officeDocument/2006/relationships/image" Target="../media/image176.emf"/><Relationship Id="rId9" Type="http://schemas.openxmlformats.org/officeDocument/2006/relationships/image" Target="../media/image181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emf"/><Relationship Id="rId1" Type="http://schemas.openxmlformats.org/officeDocument/2006/relationships/slideLayout" Target="../slideLayouts/slideLayout14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emf"/><Relationship Id="rId2" Type="http://schemas.openxmlformats.org/officeDocument/2006/relationships/hyperlink" Target="http://www.stichtingweidegang.nl/images/RobotenWeiden/Eindproducten/RobotWeiden_Concepten_102015.pdf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9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93.png"/><Relationship Id="rId4" Type="http://schemas.openxmlformats.org/officeDocument/2006/relationships/image" Target="../media/image192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97.png"/><Relationship Id="rId4" Type="http://schemas.openxmlformats.org/officeDocument/2006/relationships/image" Target="../media/image196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emf"/><Relationship Id="rId2" Type="http://schemas.openxmlformats.org/officeDocument/2006/relationships/image" Target="../media/image198.emf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02.png"/><Relationship Id="rId5" Type="http://schemas.openxmlformats.org/officeDocument/2006/relationships/image" Target="../media/image201.emf"/><Relationship Id="rId4" Type="http://schemas.openxmlformats.org/officeDocument/2006/relationships/image" Target="../media/image200.png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png"/><Relationship Id="rId3" Type="http://schemas.openxmlformats.org/officeDocument/2006/relationships/image" Target="../media/image203.png"/><Relationship Id="rId7" Type="http://schemas.openxmlformats.org/officeDocument/2006/relationships/image" Target="../media/image206.pn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3.xml"/><Relationship Id="rId6" Type="http://schemas.openxmlformats.org/officeDocument/2006/relationships/image" Target="../media/image205.png"/><Relationship Id="rId5" Type="http://schemas.openxmlformats.org/officeDocument/2006/relationships/slide" Target="slide135.xml"/><Relationship Id="rId4" Type="http://schemas.openxmlformats.org/officeDocument/2006/relationships/image" Target="../media/image204.png"/><Relationship Id="rId9" Type="http://schemas.openxmlformats.org/officeDocument/2006/relationships/image" Target="../media/image208.png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6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211.png"/><Relationship Id="rId4" Type="http://schemas.openxmlformats.org/officeDocument/2006/relationships/image" Target="../media/image21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15.png"/><Relationship Id="rId5" Type="http://schemas.openxmlformats.org/officeDocument/2006/relationships/image" Target="../media/image214.png"/><Relationship Id="rId4" Type="http://schemas.openxmlformats.org/officeDocument/2006/relationships/image" Target="../media/image213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0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0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0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0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0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220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10.emf"/><Relationship Id="rId5" Type="http://schemas.openxmlformats.org/officeDocument/2006/relationships/image" Target="../media/image219.emf"/><Relationship Id="rId4" Type="http://schemas.openxmlformats.org/officeDocument/2006/relationships/oleObject" Target="../embeddings/oleObject10.bin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7" Type="http://schemas.openxmlformats.org/officeDocument/2006/relationships/image" Target="../media/image22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3.png"/><Relationship Id="rId5" Type="http://schemas.openxmlformats.org/officeDocument/2006/relationships/image" Target="../media/image222.png"/><Relationship Id="rId4" Type="http://schemas.openxmlformats.org/officeDocument/2006/relationships/image" Target="../media/image221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220.jpe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9.jpeg"/><Relationship Id="rId4" Type="http://schemas.openxmlformats.org/officeDocument/2006/relationships/image" Target="../media/image228.jpe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1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2.png"/><Relationship Id="rId4" Type="http://schemas.openxmlformats.org/officeDocument/2006/relationships/image" Target="../media/image210.emf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1.bin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5.png"/><Relationship Id="rId5" Type="http://schemas.openxmlformats.org/officeDocument/2006/relationships/image" Target="../media/image234.png"/><Relationship Id="rId4" Type="http://schemas.openxmlformats.org/officeDocument/2006/relationships/image" Target="../media/image210.emf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gi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9.jpeg"/><Relationship Id="rId5" Type="http://schemas.openxmlformats.org/officeDocument/2006/relationships/image" Target="../media/image238.gif"/><Relationship Id="rId4" Type="http://schemas.openxmlformats.org/officeDocument/2006/relationships/image" Target="../media/image237.gif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5.png"/><Relationship Id="rId5" Type="http://schemas.openxmlformats.org/officeDocument/2006/relationships/image" Target="../media/image244.png"/><Relationship Id="rId4" Type="http://schemas.openxmlformats.org/officeDocument/2006/relationships/image" Target="../media/image243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48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23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54.png"/><Relationship Id="rId5" Type="http://schemas.openxmlformats.org/officeDocument/2006/relationships/image" Target="../media/image253.png"/><Relationship Id="rId4" Type="http://schemas.openxmlformats.org/officeDocument/2006/relationships/image" Target="../media/image2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54.png"/><Relationship Id="rId5" Type="http://schemas.openxmlformats.org/officeDocument/2006/relationships/image" Target="../media/image253.png"/><Relationship Id="rId4" Type="http://schemas.openxmlformats.org/officeDocument/2006/relationships/image" Target="../media/image252.png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23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23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23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23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emf"/><Relationship Id="rId1" Type="http://schemas.openxmlformats.org/officeDocument/2006/relationships/slideLayout" Target="../slideLayouts/slideLayout23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3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3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emf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23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54.png"/><Relationship Id="rId5" Type="http://schemas.openxmlformats.org/officeDocument/2006/relationships/image" Target="../media/image253.png"/><Relationship Id="rId4" Type="http://schemas.openxmlformats.org/officeDocument/2006/relationships/image" Target="../media/image252.png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23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4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23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23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emf"/><Relationship Id="rId2" Type="http://schemas.openxmlformats.org/officeDocument/2006/relationships/image" Target="../media/image269.emf"/><Relationship Id="rId1" Type="http://schemas.openxmlformats.org/officeDocument/2006/relationships/slideLayout" Target="../slideLayouts/slideLayout23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73.png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23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23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23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jpeg"/><Relationship Id="rId7" Type="http://schemas.openxmlformats.org/officeDocument/2006/relationships/image" Target="../media/image282.png"/><Relationship Id="rId2" Type="http://schemas.openxmlformats.org/officeDocument/2006/relationships/image" Target="../media/image277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1.png"/><Relationship Id="rId5" Type="http://schemas.openxmlformats.org/officeDocument/2006/relationships/image" Target="../media/image280.png"/><Relationship Id="rId4" Type="http://schemas.openxmlformats.org/officeDocument/2006/relationships/image" Target="../media/image279.jpeg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23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png"/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85.png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png"/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23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93.png"/><Relationship Id="rId4" Type="http://schemas.openxmlformats.org/officeDocument/2006/relationships/image" Target="../media/image292.png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23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23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5.png"/><Relationship Id="rId1" Type="http://schemas.openxmlformats.org/officeDocument/2006/relationships/slideLayout" Target="../slideLayouts/slideLayout23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6.png"/><Relationship Id="rId1" Type="http://schemas.openxmlformats.org/officeDocument/2006/relationships/slideLayout" Target="../slideLayouts/slideLayout24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7.png"/><Relationship Id="rId1" Type="http://schemas.openxmlformats.org/officeDocument/2006/relationships/slideLayout" Target="../slideLayouts/slideLayout23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8.png"/><Relationship Id="rId1" Type="http://schemas.openxmlformats.org/officeDocument/2006/relationships/slideLayout" Target="../slideLayouts/slideLayout23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9.png"/><Relationship Id="rId1" Type="http://schemas.openxmlformats.org/officeDocument/2006/relationships/slideLayout" Target="../slideLayouts/slideLayout23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4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24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5.png"/><Relationship Id="rId5" Type="http://schemas.openxmlformats.org/officeDocument/2006/relationships/image" Target="../media/image304.png"/><Relationship Id="rId4" Type="http://schemas.openxmlformats.org/officeDocument/2006/relationships/image" Target="../media/image303.png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em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4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png"/><Relationship Id="rId2" Type="http://schemas.openxmlformats.org/officeDocument/2006/relationships/image" Target="../media/image307.jpe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4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4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4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24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24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3.png"/><Relationship Id="rId1" Type="http://schemas.openxmlformats.org/officeDocument/2006/relationships/slideLayout" Target="../slideLayouts/slideLayout24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4.png"/><Relationship Id="rId1" Type="http://schemas.openxmlformats.org/officeDocument/2006/relationships/slideLayout" Target="../slideLayouts/slideLayout24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5.png"/><Relationship Id="rId1" Type="http://schemas.openxmlformats.org/officeDocument/2006/relationships/slideLayout" Target="../slideLayouts/slideLayout24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6.png"/><Relationship Id="rId1" Type="http://schemas.openxmlformats.org/officeDocument/2006/relationships/slideLayout" Target="../slideLayouts/slideLayout24.xml"/></Relationships>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jpeg"/><Relationship Id="rId2" Type="http://schemas.openxmlformats.org/officeDocument/2006/relationships/image" Target="../media/image317.jpeg"/><Relationship Id="rId1" Type="http://schemas.openxmlformats.org/officeDocument/2006/relationships/slideLayout" Target="../slideLayouts/slideLayout23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8.jpeg"/><Relationship Id="rId1" Type="http://schemas.openxmlformats.org/officeDocument/2006/relationships/slideLayout" Target="../slideLayouts/slideLayout24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9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18.jpeg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20.e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318.jpeg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4.xml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4.xml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18.jpeg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0.xml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318.jpeg"/><Relationship Id="rId1" Type="http://schemas.openxmlformats.org/officeDocument/2006/relationships/slideLayout" Target="../slideLayouts/slideLayout24.xml"/><Relationship Id="rId4" Type="http://schemas.openxmlformats.org/officeDocument/2006/relationships/chart" Target="../charts/char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jpeg"/><Relationship Id="rId2" Type="http://schemas.openxmlformats.org/officeDocument/2006/relationships/image" Target="../media/image318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23.jpeg"/><Relationship Id="rId4" Type="http://schemas.openxmlformats.org/officeDocument/2006/relationships/image" Target="../media/image322.jpeg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8.jpeg"/><Relationship Id="rId1" Type="http://schemas.openxmlformats.org/officeDocument/2006/relationships/slideLayout" Target="../slideLayouts/slideLayout24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8.jpeg"/><Relationship Id="rId1" Type="http://schemas.openxmlformats.org/officeDocument/2006/relationships/slideLayout" Target="../slideLayouts/slideLayout24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8.jpeg"/><Relationship Id="rId1" Type="http://schemas.openxmlformats.org/officeDocument/2006/relationships/slideLayout" Target="../slideLayouts/slideLayout24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8.jpeg"/><Relationship Id="rId1" Type="http://schemas.openxmlformats.org/officeDocument/2006/relationships/slideLayout" Target="../slideLayouts/slideLayout24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8.jpeg"/><Relationship Id="rId1" Type="http://schemas.openxmlformats.org/officeDocument/2006/relationships/slideLayout" Target="../slideLayouts/slideLayout24.xml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jpeg"/><Relationship Id="rId2" Type="http://schemas.openxmlformats.org/officeDocument/2006/relationships/image" Target="../media/image32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5.emf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4.xml"/></Relationships>
</file>

<file path=ppt/slides/_rels/slide2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.jpeg"/><Relationship Id="rId2" Type="http://schemas.openxmlformats.org/officeDocument/2006/relationships/image" Target="../media/image326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29.jpeg"/><Relationship Id="rId4" Type="http://schemas.openxmlformats.org/officeDocument/2006/relationships/image" Target="../media/image328.jpeg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0.xml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0.xml"/><Relationship Id="rId4" Type="http://schemas.openxmlformats.org/officeDocument/2006/relationships/chart" Target="../charts/chart12.xml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0.xml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0.xml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0.xml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0.xml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0.xml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0.xml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18.jpeg"/><Relationship Id="rId5" Type="http://schemas.openxmlformats.org/officeDocument/2006/relationships/image" Target="../media/image333.png"/><Relationship Id="rId4" Type="http://schemas.openxmlformats.org/officeDocument/2006/relationships/image" Target="../media/image332.png"/></Relationships>
</file>

<file path=ppt/slides/_rels/slide2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jpeg"/><Relationship Id="rId3" Type="http://schemas.openxmlformats.org/officeDocument/2006/relationships/image" Target="../media/image335.jpeg"/><Relationship Id="rId7" Type="http://schemas.openxmlformats.org/officeDocument/2006/relationships/image" Target="../media/image339.jpeg"/><Relationship Id="rId2" Type="http://schemas.openxmlformats.org/officeDocument/2006/relationships/image" Target="../media/image334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38.jpeg"/><Relationship Id="rId5" Type="http://schemas.openxmlformats.org/officeDocument/2006/relationships/image" Target="../media/image337.jpeg"/><Relationship Id="rId4" Type="http://schemas.openxmlformats.org/officeDocument/2006/relationships/image" Target="../media/image336.jpeg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43.jpeg"/><Relationship Id="rId5" Type="http://schemas.openxmlformats.org/officeDocument/2006/relationships/image" Target="../media/image342.jpeg"/><Relationship Id="rId4" Type="http://schemas.openxmlformats.org/officeDocument/2006/relationships/image" Target="../media/image341.png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5.png"/><Relationship Id="rId2" Type="http://schemas.openxmlformats.org/officeDocument/2006/relationships/image" Target="../media/image344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47.png"/><Relationship Id="rId4" Type="http://schemas.openxmlformats.org/officeDocument/2006/relationships/image" Target="../media/image346.png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8.jpeg"/><Relationship Id="rId1" Type="http://schemas.openxmlformats.org/officeDocument/2006/relationships/slideLayout" Target="../slideLayouts/slideLayout30.xml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8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8.xml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18.jpeg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50.png"/><Relationship Id="rId4" Type="http://schemas.openxmlformats.org/officeDocument/2006/relationships/image" Target="../media/image349.jpeg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2.wmf"/><Relationship Id="rId7" Type="http://schemas.openxmlformats.org/officeDocument/2006/relationships/image" Target="../media/image355.png"/><Relationship Id="rId2" Type="http://schemas.openxmlformats.org/officeDocument/2006/relationships/image" Target="../media/image351.em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8.jpeg"/><Relationship Id="rId5" Type="http://schemas.openxmlformats.org/officeDocument/2006/relationships/image" Target="../media/image354.jpeg"/><Relationship Id="rId4" Type="http://schemas.openxmlformats.org/officeDocument/2006/relationships/image" Target="../media/image353.jpeg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7.png"/><Relationship Id="rId2" Type="http://schemas.openxmlformats.org/officeDocument/2006/relationships/image" Target="../media/image356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60.png"/><Relationship Id="rId5" Type="http://schemas.openxmlformats.org/officeDocument/2006/relationships/image" Target="../media/image359.png"/><Relationship Id="rId4" Type="http://schemas.openxmlformats.org/officeDocument/2006/relationships/image" Target="../media/image35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61.jpeg"/></Relationships>
</file>

<file path=ppt/slides/_rels/slide2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8.jpeg"/><Relationship Id="rId1" Type="http://schemas.openxmlformats.org/officeDocument/2006/relationships/slideLayout" Target="../slideLayouts/slideLayout24.xml"/></Relationships>
</file>

<file path=ppt/slides/_rels/slide2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8.jpeg"/><Relationship Id="rId3" Type="http://schemas.openxmlformats.org/officeDocument/2006/relationships/notesSlide" Target="../notesSlides/notesSlide87.xml"/><Relationship Id="rId7" Type="http://schemas.openxmlformats.org/officeDocument/2006/relationships/image" Target="../media/image366.jpeg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65.jpeg"/><Relationship Id="rId5" Type="http://schemas.openxmlformats.org/officeDocument/2006/relationships/image" Target="../media/image364.jpeg"/><Relationship Id="rId10" Type="http://schemas.openxmlformats.org/officeDocument/2006/relationships/image" Target="../media/image362.emf"/><Relationship Id="rId4" Type="http://schemas.openxmlformats.org/officeDocument/2006/relationships/image" Target="../media/image363.png"/><Relationship Id="rId9" Type="http://schemas.openxmlformats.org/officeDocument/2006/relationships/oleObject" Target="../embeddings/oleObject12.bin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67.png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8.jpeg"/><Relationship Id="rId1" Type="http://schemas.openxmlformats.org/officeDocument/2006/relationships/slideLayout" Target="../slideLayouts/slideLayout24.xml"/></Relationships>
</file>

<file path=ppt/slides/_rels/slide2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3.jpeg"/><Relationship Id="rId3" Type="http://schemas.openxmlformats.org/officeDocument/2006/relationships/image" Target="../media/image368.jpeg"/><Relationship Id="rId7" Type="http://schemas.openxmlformats.org/officeDocument/2006/relationships/image" Target="../media/image372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71.jpeg"/><Relationship Id="rId5" Type="http://schemas.openxmlformats.org/officeDocument/2006/relationships/image" Target="../media/image370.jpeg"/><Relationship Id="rId4" Type="http://schemas.openxmlformats.org/officeDocument/2006/relationships/image" Target="../media/image369.jpeg"/><Relationship Id="rId9" Type="http://schemas.openxmlformats.org/officeDocument/2006/relationships/image" Target="../media/image318.jpeg"/></Relationships>
</file>

<file path=ppt/slides/_rels/slide2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9.jpeg"/><Relationship Id="rId3" Type="http://schemas.openxmlformats.org/officeDocument/2006/relationships/image" Target="../media/image374.jpeg"/><Relationship Id="rId7" Type="http://schemas.openxmlformats.org/officeDocument/2006/relationships/image" Target="../media/image378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77.jpeg"/><Relationship Id="rId5" Type="http://schemas.openxmlformats.org/officeDocument/2006/relationships/image" Target="../media/image376.jpeg"/><Relationship Id="rId4" Type="http://schemas.openxmlformats.org/officeDocument/2006/relationships/image" Target="../media/image375.jpeg"/><Relationship Id="rId9" Type="http://schemas.openxmlformats.org/officeDocument/2006/relationships/image" Target="../media/image318.jpeg"/></Relationships>
</file>

<file path=ppt/slides/_rels/slide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1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8.jpeg"/><Relationship Id="rId5" Type="http://schemas.openxmlformats.org/officeDocument/2006/relationships/image" Target="../media/image383.jpeg"/><Relationship Id="rId4" Type="http://schemas.openxmlformats.org/officeDocument/2006/relationships/image" Target="../media/image38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autograssmilk.dk/" TargetMode="External"/><Relationship Id="rId1" Type="http://schemas.openxmlformats.org/officeDocument/2006/relationships/slideLayout" Target="../slideLayouts/slideLayout7.xml"/></Relationships>
</file>

<file path=ppt/slides/_rels/slide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2.png"/><Relationship Id="rId2" Type="http://schemas.openxmlformats.org/officeDocument/2006/relationships/image" Target="../media/image384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18.jpeg"/><Relationship Id="rId4" Type="http://schemas.openxmlformats.org/officeDocument/2006/relationships/image" Target="../media/image385.jpeg"/></Relationships>
</file>

<file path=ppt/slides/_rels/slide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6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88.jpeg"/><Relationship Id="rId4" Type="http://schemas.openxmlformats.org/officeDocument/2006/relationships/image" Target="../media/image387.jpeg"/></Relationships>
</file>

<file path=ppt/slides/_rels/slide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jpeg"/><Relationship Id="rId2" Type="http://schemas.openxmlformats.org/officeDocument/2006/relationships/image" Target="../media/image389.png"/><Relationship Id="rId1" Type="http://schemas.openxmlformats.org/officeDocument/2006/relationships/slideLayout" Target="../slideLayouts/slideLayout24.xml"/></Relationships>
</file>

<file path=ppt/slides/_rels/slide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jpeg"/><Relationship Id="rId2" Type="http://schemas.openxmlformats.org/officeDocument/2006/relationships/image" Target="../media/image38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18.jpeg"/></Relationships>
</file>

<file path=ppt/slides/_rels/slide2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2.jpeg"/><Relationship Id="rId2" Type="http://schemas.openxmlformats.org/officeDocument/2006/relationships/image" Target="../media/image391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8.jpeg"/><Relationship Id="rId5" Type="http://schemas.openxmlformats.org/officeDocument/2006/relationships/image" Target="../media/image394.emf"/><Relationship Id="rId4" Type="http://schemas.openxmlformats.org/officeDocument/2006/relationships/image" Target="../media/image393.jpeg"/></Relationships>
</file>

<file path=ppt/slides/_rels/slide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jpeg"/><Relationship Id="rId2" Type="http://schemas.openxmlformats.org/officeDocument/2006/relationships/image" Target="../media/image395.png"/><Relationship Id="rId1" Type="http://schemas.openxmlformats.org/officeDocument/2006/relationships/slideLayout" Target="../slideLayouts/slideLayout29.xml"/></Relationships>
</file>

<file path=ppt/slides/_rels/slide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6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18.jpeg"/></Relationships>
</file>

<file path=ppt/slides/_rels/slide2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jpeg"/><Relationship Id="rId2" Type="http://schemas.openxmlformats.org/officeDocument/2006/relationships/image" Target="../media/image39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9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305.xml"/><Relationship Id="rId3" Type="http://schemas.openxmlformats.org/officeDocument/2006/relationships/slide" Target="slide47.xml"/><Relationship Id="rId7" Type="http://schemas.openxmlformats.org/officeDocument/2006/relationships/slide" Target="slide240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75.xml"/><Relationship Id="rId5" Type="http://schemas.openxmlformats.org/officeDocument/2006/relationships/slide" Target="slide136.xml"/><Relationship Id="rId4" Type="http://schemas.openxmlformats.org/officeDocument/2006/relationships/slide" Target="slide92.xml"/><Relationship Id="rId9" Type="http://schemas.openxmlformats.org/officeDocument/2006/relationships/slide" Target="slide31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jpeg"/><Relationship Id="rId2" Type="http://schemas.openxmlformats.org/officeDocument/2006/relationships/image" Target="../media/image399.png"/><Relationship Id="rId1" Type="http://schemas.openxmlformats.org/officeDocument/2006/relationships/slideLayout" Target="../slideLayouts/slideLayout24.xml"/></Relationships>
</file>

<file path=ppt/slides/_rels/slide3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4.jpeg"/><Relationship Id="rId3" Type="http://schemas.openxmlformats.org/officeDocument/2006/relationships/image" Target="../media/image318.jpeg"/><Relationship Id="rId7" Type="http://schemas.openxmlformats.org/officeDocument/2006/relationships/image" Target="../media/image403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02.jpeg"/><Relationship Id="rId5" Type="http://schemas.openxmlformats.org/officeDocument/2006/relationships/image" Target="../media/image401.jpeg"/><Relationship Id="rId4" Type="http://schemas.openxmlformats.org/officeDocument/2006/relationships/image" Target="../media/image400.jpeg"/></Relationships>
</file>

<file path=ppt/slides/_rels/slide3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1.jpeg"/><Relationship Id="rId3" Type="http://schemas.openxmlformats.org/officeDocument/2006/relationships/image" Target="../media/image406.jpeg"/><Relationship Id="rId7" Type="http://schemas.openxmlformats.org/officeDocument/2006/relationships/image" Target="../media/image410.jpeg"/><Relationship Id="rId2" Type="http://schemas.openxmlformats.org/officeDocument/2006/relationships/image" Target="../media/image405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09.jpeg"/><Relationship Id="rId5" Type="http://schemas.openxmlformats.org/officeDocument/2006/relationships/image" Target="../media/image408.jpeg"/><Relationship Id="rId10" Type="http://schemas.openxmlformats.org/officeDocument/2006/relationships/image" Target="../media/image318.jpeg"/><Relationship Id="rId4" Type="http://schemas.openxmlformats.org/officeDocument/2006/relationships/image" Target="../media/image407.png"/><Relationship Id="rId9" Type="http://schemas.openxmlformats.org/officeDocument/2006/relationships/image" Target="../media/image412.jpeg"/></Relationships>
</file>

<file path=ppt/slides/_rels/slide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4.jpeg"/><Relationship Id="rId2" Type="http://schemas.openxmlformats.org/officeDocument/2006/relationships/image" Target="../media/image413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15.jpeg"/></Relationships>
</file>

<file path=ppt/slides/_rels/slide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8.jpeg"/><Relationship Id="rId1" Type="http://schemas.openxmlformats.org/officeDocument/2006/relationships/slideLayout" Target="../slideLayouts/slideLayout32.xml"/></Relationships>
</file>

<file path=ppt/slides/_rels/slide3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7.png"/><Relationship Id="rId2" Type="http://schemas.openxmlformats.org/officeDocument/2006/relationships/image" Target="../media/image416.png"/><Relationship Id="rId1" Type="http://schemas.openxmlformats.org/officeDocument/2006/relationships/slideLayout" Target="../slideLayouts/slideLayout25.xml"/></Relationships>
</file>

<file path=ppt/slides/_rels/slide3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8.png"/><Relationship Id="rId1" Type="http://schemas.openxmlformats.org/officeDocument/2006/relationships/slideLayout" Target="../slideLayouts/slideLayout59.xml"/></Relationships>
</file>

<file path=ppt/slides/_rels/slide3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419.png"/><Relationship Id="rId1" Type="http://schemas.openxmlformats.org/officeDocument/2006/relationships/slideLayout" Target="../slideLayouts/slideLayout5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1.png"/><Relationship Id="rId1" Type="http://schemas.openxmlformats.org/officeDocument/2006/relationships/slideLayout" Target="../slideLayouts/slideLayout59.xml"/></Relationships>
</file>

<file path=ppt/slides/_rels/slide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3.png"/><Relationship Id="rId2" Type="http://schemas.openxmlformats.org/officeDocument/2006/relationships/image" Target="../media/image422.pn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425.png"/><Relationship Id="rId4" Type="http://schemas.openxmlformats.org/officeDocument/2006/relationships/image" Target="../media/image424.png"/></Relationships>
</file>

<file path=ppt/slides/_rels/slide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6.jpeg"/><Relationship Id="rId1" Type="http://schemas.openxmlformats.org/officeDocument/2006/relationships/slideLayout" Target="../slideLayouts/slideLayout59.xml"/></Relationships>
</file>

<file path=ppt/slides/_rels/slide3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59.xml"/></Relationships>
</file>

<file path=ppt/slides/_rels/slide3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3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59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427.png"/></Relationships>
</file>

<file path=ppt/slides/_rels/slide3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3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3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9.png"/><Relationship Id="rId2" Type="http://schemas.openxmlformats.org/officeDocument/2006/relationships/image" Target="../media/image428.png"/><Relationship Id="rId1" Type="http://schemas.openxmlformats.org/officeDocument/2006/relationships/slideLayout" Target="../slideLayouts/slideLayout60.xml"/></Relationships>
</file>

<file path=ppt/slides/_rels/slide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6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1.png"/><Relationship Id="rId1" Type="http://schemas.openxmlformats.org/officeDocument/2006/relationships/slideLayout" Target="../slideLayouts/slideLayout60.xml"/></Relationships>
</file>

<file path=ppt/slides/_rels/slide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2.png"/><Relationship Id="rId1" Type="http://schemas.openxmlformats.org/officeDocument/2006/relationships/slideLayout" Target="../slideLayouts/slideLayout60.xml"/></Relationships>
</file>

<file path=ppt/slides/_rels/slide3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4.png"/><Relationship Id="rId2" Type="http://schemas.openxmlformats.org/officeDocument/2006/relationships/image" Target="../media/image433.png"/><Relationship Id="rId1" Type="http://schemas.openxmlformats.org/officeDocument/2006/relationships/slideLayout" Target="../slideLayouts/slideLayout60.xml"/></Relationships>
</file>

<file path=ppt/slides/_rels/slide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5.png"/><Relationship Id="rId1" Type="http://schemas.openxmlformats.org/officeDocument/2006/relationships/slideLayout" Target="../slideLayouts/slideLayout60.xml"/></Relationships>
</file>

<file path=ppt/slides/_rels/slide3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3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7.png"/><Relationship Id="rId2" Type="http://schemas.openxmlformats.org/officeDocument/2006/relationships/image" Target="../media/image436.png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439.png"/><Relationship Id="rId4" Type="http://schemas.openxmlformats.org/officeDocument/2006/relationships/image" Target="../media/image438.png"/></Relationships>
</file>

<file path=ppt/slides/_rels/slide3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1.pn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60.xml"/></Relationships>
</file>

<file path=ppt/slides/_rels/slide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2.jpeg"/><Relationship Id="rId1" Type="http://schemas.openxmlformats.org/officeDocument/2006/relationships/slideLayout" Target="../slideLayouts/slideLayout60.xml"/></Relationships>
</file>

<file path=ppt/slides/_rels/slide3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4.jpeg"/><Relationship Id="rId2" Type="http://schemas.openxmlformats.org/officeDocument/2006/relationships/image" Target="../media/image443.jpe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447.jpeg"/><Relationship Id="rId5" Type="http://schemas.openxmlformats.org/officeDocument/2006/relationships/image" Target="../media/image446.jpeg"/><Relationship Id="rId4" Type="http://schemas.openxmlformats.org/officeDocument/2006/relationships/image" Target="../media/image44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0.xml"/></Relationships>
</file>

<file path=ppt/slides/_rels/slide3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8.wmf"/><Relationship Id="rId1" Type="http://schemas.openxmlformats.org/officeDocument/2006/relationships/slideLayout" Target="../slideLayouts/slideLayout60.xml"/></Relationships>
</file>

<file path=ppt/slides/_rels/slide3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jpeg"/><Relationship Id="rId2" Type="http://schemas.openxmlformats.org/officeDocument/2006/relationships/image" Target="../media/image449.jpeg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452.png"/><Relationship Id="rId4" Type="http://schemas.openxmlformats.org/officeDocument/2006/relationships/image" Target="../media/image451.jpeg"/></Relationships>
</file>

<file path=ppt/slides/_rels/slide3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4.png"/><Relationship Id="rId2" Type="http://schemas.openxmlformats.org/officeDocument/2006/relationships/image" Target="../media/image453.jpeg"/><Relationship Id="rId1" Type="http://schemas.openxmlformats.org/officeDocument/2006/relationships/slideLayout" Target="../slideLayouts/slideLayout60.xml"/></Relationships>
</file>

<file path=ppt/slides/_rels/slide3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6.jpeg"/><Relationship Id="rId2" Type="http://schemas.openxmlformats.org/officeDocument/2006/relationships/image" Target="../media/image455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457.png"/></Relationships>
</file>

<file path=ppt/slides/_rels/slide3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8.wmf"/><Relationship Id="rId1" Type="http://schemas.openxmlformats.org/officeDocument/2006/relationships/slideLayout" Target="../slideLayouts/slideLayout60.xml"/></Relationships>
</file>

<file path=ppt/slides/_rels/slide3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9.png"/><Relationship Id="rId1" Type="http://schemas.openxmlformats.org/officeDocument/2006/relationships/slideLayout" Target="../slideLayouts/slideLayout60.xml"/></Relationships>
</file>

<file path=ppt/slides/_rels/slide3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6.png"/><Relationship Id="rId3" Type="http://schemas.openxmlformats.org/officeDocument/2006/relationships/image" Target="../media/image461.png"/><Relationship Id="rId7" Type="http://schemas.openxmlformats.org/officeDocument/2006/relationships/image" Target="../media/image465.wmf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464.png"/><Relationship Id="rId5" Type="http://schemas.openxmlformats.org/officeDocument/2006/relationships/image" Target="../media/image463.png"/><Relationship Id="rId4" Type="http://schemas.openxmlformats.org/officeDocument/2006/relationships/image" Target="../media/image462.png"/></Relationships>
</file>

<file path=ppt/slides/_rels/slide3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1.png"/><Relationship Id="rId7" Type="http://schemas.openxmlformats.org/officeDocument/2006/relationships/image" Target="../media/image470.jpe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469.jpeg"/><Relationship Id="rId5" Type="http://schemas.openxmlformats.org/officeDocument/2006/relationships/image" Target="../media/image468.jpeg"/><Relationship Id="rId4" Type="http://schemas.openxmlformats.org/officeDocument/2006/relationships/image" Target="../media/image467.jpeg"/></Relationships>
</file>

<file path=ppt/slides/_rels/slide3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1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472.png"/><Relationship Id="rId4" Type="http://schemas.openxmlformats.org/officeDocument/2006/relationships/image" Target="../media/image471.wmf"/></Relationships>
</file>

<file path=ppt/slides/_rels/slide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3.jpeg"/><Relationship Id="rId1" Type="http://schemas.openxmlformats.org/officeDocument/2006/relationships/slideLayout" Target="../slideLayouts/slideLayout6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7.xml"/></Relationships>
</file>

<file path=ppt/slides/_rels/slide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4.jpeg"/><Relationship Id="rId1" Type="http://schemas.openxmlformats.org/officeDocument/2006/relationships/slideLayout" Target="../slideLayouts/slideLayout60.xml"/></Relationships>
</file>

<file path=ppt/slides/_rels/slide3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6.jpeg"/><Relationship Id="rId2" Type="http://schemas.openxmlformats.org/officeDocument/2006/relationships/image" Target="../media/image475.jpeg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478.jpeg"/><Relationship Id="rId4" Type="http://schemas.openxmlformats.org/officeDocument/2006/relationships/image" Target="../media/image477.jpeg"/></Relationships>
</file>

<file path=ppt/slides/_rels/slide3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jpeg"/><Relationship Id="rId2" Type="http://schemas.openxmlformats.org/officeDocument/2006/relationships/image" Target="../media/image479.jpeg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482.jpeg"/><Relationship Id="rId4" Type="http://schemas.openxmlformats.org/officeDocument/2006/relationships/image" Target="../media/image481.jpeg"/></Relationships>
</file>

<file path=ppt/slides/_rels/slide3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3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3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3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3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3.png"/><Relationship Id="rId1" Type="http://schemas.openxmlformats.org/officeDocument/2006/relationships/slideLayout" Target="../slideLayouts/slideLayout63.xml"/></Relationships>
</file>

<file path=ppt/slides/_rels/slide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4.png"/><Relationship Id="rId1" Type="http://schemas.openxmlformats.org/officeDocument/2006/relationships/slideLayout" Target="../slideLayouts/slideLayout6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6.jpeg"/><Relationship Id="rId7" Type="http://schemas.openxmlformats.org/officeDocument/2006/relationships/image" Target="../media/image490.jpeg"/><Relationship Id="rId2" Type="http://schemas.openxmlformats.org/officeDocument/2006/relationships/image" Target="../media/image485.jpe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489.jpeg"/><Relationship Id="rId5" Type="http://schemas.openxmlformats.org/officeDocument/2006/relationships/image" Target="../media/image488.jpeg"/><Relationship Id="rId4" Type="http://schemas.openxmlformats.org/officeDocument/2006/relationships/image" Target="../media/image487.jpeg"/></Relationships>
</file>

<file path=ppt/slides/_rels/slide3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3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3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3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1.png"/><Relationship Id="rId1" Type="http://schemas.openxmlformats.org/officeDocument/2006/relationships/slideLayout" Target="../slideLayouts/slideLayout63.xml"/></Relationships>
</file>

<file path=ppt/slides/_rels/slide3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3.jpeg"/><Relationship Id="rId2" Type="http://schemas.openxmlformats.org/officeDocument/2006/relationships/image" Target="../media/image492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494.jpeg"/></Relationships>
</file>

<file path=ppt/slides/_rels/slide3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3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6.png"/><Relationship Id="rId2" Type="http://schemas.openxmlformats.org/officeDocument/2006/relationships/image" Target="../media/image495.png"/><Relationship Id="rId1" Type="http://schemas.openxmlformats.org/officeDocument/2006/relationships/slideLayout" Target="../slideLayouts/slideLayout63.xml"/></Relationships>
</file>

<file path=ppt/slides/_rels/slide3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8.jpeg"/><Relationship Id="rId2" Type="http://schemas.openxmlformats.org/officeDocument/2006/relationships/image" Target="../media/image497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499.jpeg"/></Relationships>
</file>

<file path=ppt/slides/_rels/slide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6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3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2.emf"/><Relationship Id="rId2" Type="http://schemas.openxmlformats.org/officeDocument/2006/relationships/image" Target="../media/image501.emf"/><Relationship Id="rId1" Type="http://schemas.openxmlformats.org/officeDocument/2006/relationships/slideLayout" Target="../slideLayouts/slideLayout63.xml"/></Relationships>
</file>

<file path=ppt/slides/_rels/slide3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3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3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3.emf"/><Relationship Id="rId1" Type="http://schemas.openxmlformats.org/officeDocument/2006/relationships/slideLayout" Target="../slideLayouts/slideLayout63.xml"/></Relationships>
</file>

<file path=ppt/slides/_rels/slide3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5.jpeg"/><Relationship Id="rId2" Type="http://schemas.openxmlformats.org/officeDocument/2006/relationships/image" Target="../media/image504.jpeg"/><Relationship Id="rId1" Type="http://schemas.openxmlformats.org/officeDocument/2006/relationships/slideLayout" Target="../slideLayouts/slideLayout63.xml"/></Relationships>
</file>

<file path=ppt/slides/_rels/slide3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7.jpeg"/><Relationship Id="rId2" Type="http://schemas.openxmlformats.org/officeDocument/2006/relationships/image" Target="../media/image506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509.jpeg"/><Relationship Id="rId4" Type="http://schemas.openxmlformats.org/officeDocument/2006/relationships/image" Target="../media/image508.jpeg"/></Relationships>
</file>

<file path=ppt/slides/_rels/slide3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3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7.xml"/></Relationships>
</file>

<file path=ppt/slides/_rels/slide3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3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3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37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63.xml"/></Relationships>
</file>

<file path=ppt/slides/_rels/slide3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1.jpg"/><Relationship Id="rId2" Type="http://schemas.openxmlformats.org/officeDocument/2006/relationships/image" Target="../media/image510.jp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512.jpg"/></Relationships>
</file>

<file path=ppt/slides/_rels/slide3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4.jpeg"/><Relationship Id="rId7" Type="http://schemas.openxmlformats.org/officeDocument/2006/relationships/image" Target="../media/image518.jpg"/><Relationship Id="rId2" Type="http://schemas.openxmlformats.org/officeDocument/2006/relationships/image" Target="../media/image513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517.jpg"/><Relationship Id="rId5" Type="http://schemas.openxmlformats.org/officeDocument/2006/relationships/image" Target="../media/image516.jpg"/><Relationship Id="rId4" Type="http://schemas.openxmlformats.org/officeDocument/2006/relationships/image" Target="../media/image515.jpeg"/></Relationships>
</file>

<file path=ppt/slides/_rels/slide3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9.png"/><Relationship Id="rId1" Type="http://schemas.openxmlformats.org/officeDocument/2006/relationships/slideLayout" Target="../slideLayouts/slideLayout63.xml"/></Relationships>
</file>

<file path=ppt/slides/_rels/slide3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1.jpg"/><Relationship Id="rId2" Type="http://schemas.openxmlformats.org/officeDocument/2006/relationships/image" Target="../media/image520.jpeg"/><Relationship Id="rId1" Type="http://schemas.openxmlformats.org/officeDocument/2006/relationships/slideLayout" Target="../slideLayouts/slideLayout63.xml"/></Relationships>
</file>

<file path=ppt/slides/_rels/slide3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2.emf"/><Relationship Id="rId1" Type="http://schemas.openxmlformats.org/officeDocument/2006/relationships/slideLayout" Target="../slideLayouts/slideLayout63.xml"/></Relationships>
</file>

<file path=ppt/slides/_rels/slide3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3.png"/><Relationship Id="rId1" Type="http://schemas.openxmlformats.org/officeDocument/2006/relationships/slideLayout" Target="../slideLayouts/slideLayout6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3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5.png"/><Relationship Id="rId2" Type="http://schemas.openxmlformats.org/officeDocument/2006/relationships/image" Target="../media/image524.png"/><Relationship Id="rId1" Type="http://schemas.openxmlformats.org/officeDocument/2006/relationships/slideLayout" Target="../slideLayouts/slideLayout63.xml"/></Relationships>
</file>

<file path=ppt/slides/_rels/slide3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7.jpeg"/><Relationship Id="rId2" Type="http://schemas.openxmlformats.org/officeDocument/2006/relationships/image" Target="../media/image526.jpeg"/><Relationship Id="rId1" Type="http://schemas.openxmlformats.org/officeDocument/2006/relationships/slideLayout" Target="../slideLayouts/slideLayout63.xml"/></Relationships>
</file>

<file path=ppt/slides/_rels/slide3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9.jpeg"/><Relationship Id="rId2" Type="http://schemas.openxmlformats.org/officeDocument/2006/relationships/image" Target="../media/image528.jpeg"/><Relationship Id="rId1" Type="http://schemas.openxmlformats.org/officeDocument/2006/relationships/slideLayout" Target="../slideLayouts/slideLayout63.xml"/></Relationships>
</file>

<file path=ppt/slides/_rels/slide3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4.emf"/><Relationship Id="rId4" Type="http://schemas.openxmlformats.org/officeDocument/2006/relationships/oleObject" Target="../embeddings/oleObject3.bin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8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59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4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6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67.emf"/><Relationship Id="rId4" Type="http://schemas.openxmlformats.org/officeDocument/2006/relationships/oleObject" Target="../embeddings/oleObject7.bin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68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https://www.google.ie/url?sa=i&amp;rct=j&amp;q=&amp;esrc=s&amp;source=images&amp;cd=&amp;cad=rja&amp;uact=8&amp;ved=0ahUKEwiLodyshL_YAhWIA8AKHbiVB4QQjRwIBw&amp;url=https://www.grasstecgroup.com/agri-services/2014/01/01/grass-rotation-planner/&amp;psig=AOvVaw0xrFQpbFTDBP2ifxPIMVoH&amp;ust=1515180222955498" TargetMode="Externa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2.png"/><Relationship Id="rId4" Type="http://schemas.openxmlformats.org/officeDocument/2006/relationships/image" Target="../media/image86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2.png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06.emf"/><Relationship Id="rId4" Type="http://schemas.openxmlformats.org/officeDocument/2006/relationships/oleObject" Target="../embeddings/oleObject9.bin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4255" y="1671783"/>
            <a:ext cx="7823673" cy="3879272"/>
          </a:xfrm>
        </p:spPr>
        <p:txBody>
          <a:bodyPr/>
          <a:lstStyle/>
          <a:p>
            <a:pPr algn="l"/>
            <a:r>
              <a:rPr lang="en-GB" sz="1600" dirty="0"/>
              <a:t>Shared Innovation Space for Sustainable Productivity of Grasslands in Europe</a:t>
            </a:r>
            <a:r>
              <a:rPr lang="nl-NL" sz="1600" dirty="0"/>
              <a:t/>
            </a:r>
            <a:br>
              <a:rPr lang="nl-NL" sz="1600" dirty="0"/>
            </a:br>
            <a:r>
              <a:rPr lang="nl-NL" sz="1600" dirty="0" smtClean="0"/>
              <a:t/>
            </a:r>
            <a:br>
              <a:rPr lang="nl-NL" sz="1600" dirty="0" smtClean="0"/>
            </a:br>
            <a:r>
              <a:rPr lang="en-GB" sz="1600" dirty="0" smtClean="0"/>
              <a:t>Project </a:t>
            </a:r>
            <a:r>
              <a:rPr lang="en-GB" sz="1600" dirty="0"/>
              <a:t>Acronym: </a:t>
            </a:r>
            <a:r>
              <a:rPr lang="en-GB" sz="1600" u="sng" dirty="0"/>
              <a:t>Inno4Grass</a:t>
            </a:r>
            <a:r>
              <a:rPr lang="nl-NL" sz="1600" dirty="0"/>
              <a:t/>
            </a:r>
            <a:br>
              <a:rPr lang="nl-NL" sz="1600" dirty="0"/>
            </a:br>
            <a:r>
              <a:rPr lang="en-GB" sz="1600" dirty="0"/>
              <a:t>Project Number: 727368</a:t>
            </a:r>
            <a:r>
              <a:rPr lang="nl-NL" sz="1600" dirty="0"/>
              <a:t/>
            </a:r>
            <a:br>
              <a:rPr lang="nl-NL" sz="1600" dirty="0"/>
            </a:br>
            <a:r>
              <a:rPr lang="nl-NL" sz="1600" dirty="0" smtClean="0"/>
              <a:t/>
            </a:r>
            <a:br>
              <a:rPr lang="nl-NL" sz="1600" dirty="0" smtClean="0"/>
            </a:br>
            <a:r>
              <a:rPr lang="en-GB" sz="1600" dirty="0" smtClean="0"/>
              <a:t>Deliverable </a:t>
            </a:r>
            <a:r>
              <a:rPr lang="en-GB" sz="1600" dirty="0"/>
              <a:t>5.3. </a:t>
            </a:r>
            <a:r>
              <a:rPr lang="en-GB" sz="1600" dirty="0" smtClean="0"/>
              <a:t>Power </a:t>
            </a:r>
            <a:r>
              <a:rPr lang="en-GB" sz="1600" dirty="0"/>
              <a:t>point presentations available for young farmers and advisors</a:t>
            </a:r>
            <a:r>
              <a:rPr lang="nl-NL" sz="1600" dirty="0"/>
              <a:t/>
            </a:r>
            <a:br>
              <a:rPr lang="nl-NL" sz="1600" dirty="0"/>
            </a:br>
            <a:r>
              <a:rPr lang="nl-NL" sz="1600" dirty="0" smtClean="0"/>
              <a:t/>
            </a:r>
            <a:br>
              <a:rPr lang="nl-NL" sz="1600" dirty="0" smtClean="0"/>
            </a:br>
            <a:r>
              <a:rPr lang="en-GB" sz="1600" dirty="0" smtClean="0"/>
              <a:t>Responsible </a:t>
            </a:r>
            <a:r>
              <a:rPr lang="en-GB" sz="1600" dirty="0"/>
              <a:t>partner: TEAGASC (WP leader</a:t>
            </a:r>
            <a:r>
              <a:rPr lang="en-GB" sz="1600" dirty="0" smtClean="0"/>
              <a:t>)</a:t>
            </a:r>
            <a:br>
              <a:rPr lang="en-GB" sz="1600" dirty="0" smtClean="0"/>
            </a:br>
            <a:r>
              <a:rPr lang="en-GB" sz="1600" dirty="0" smtClean="0"/>
              <a:t/>
            </a:r>
            <a:br>
              <a:rPr lang="en-GB" sz="1600" dirty="0" smtClean="0"/>
            </a:br>
            <a:r>
              <a:rPr lang="en-GB" sz="1600" dirty="0" smtClean="0"/>
              <a:t>Task leader and lead editor: AERES (</a:t>
            </a:r>
            <a:r>
              <a:rPr lang="en-GB" sz="1600" dirty="0" err="1" smtClean="0"/>
              <a:t>Eds</a:t>
            </a:r>
            <a:r>
              <a:rPr lang="en-GB" sz="1600" dirty="0" smtClean="0"/>
              <a:t>)</a:t>
            </a:r>
            <a:r>
              <a:rPr lang="nl-NL" sz="1600" dirty="0"/>
              <a:t/>
            </a:r>
            <a:br>
              <a:rPr lang="nl-NL" sz="1600" dirty="0"/>
            </a:br>
            <a:r>
              <a:rPr lang="nl-NL" sz="1600" dirty="0" smtClean="0"/>
              <a:t/>
            </a:r>
            <a:br>
              <a:rPr lang="nl-NL" sz="1600" dirty="0" smtClean="0"/>
            </a:br>
            <a:r>
              <a:rPr lang="en-GB" sz="1600" dirty="0" smtClean="0"/>
              <a:t>Contributors</a:t>
            </a:r>
            <a:r>
              <a:rPr lang="en-GB" sz="1600" dirty="0"/>
              <a:t>: </a:t>
            </a:r>
            <a:r>
              <a:rPr lang="en-GB" sz="1600" dirty="0" smtClean="0"/>
              <a:t>AERES, GLZ, TEAGASC, WR, </a:t>
            </a:r>
            <a:r>
              <a:rPr lang="en-GB" sz="1600" dirty="0"/>
              <a:t>RHEA, IDELE, APCA, LWK, UGOE, TRAME, AWE, SLU, NLTO, CNR, PULS, WIR, AIA, LRC</a:t>
            </a:r>
            <a:r>
              <a:rPr lang="nl-NL" sz="1600" dirty="0"/>
              <a:t/>
            </a:r>
            <a:br>
              <a:rPr lang="nl-NL" sz="1600" dirty="0"/>
            </a:br>
            <a:r>
              <a:rPr lang="nl-NL" sz="1600" dirty="0" smtClean="0"/>
              <a:t/>
            </a:r>
            <a:br>
              <a:rPr lang="nl-NL" sz="1600" dirty="0" smtClean="0"/>
            </a:br>
            <a:r>
              <a:rPr lang="en-GB" sz="1600" dirty="0" smtClean="0"/>
              <a:t>Submission </a:t>
            </a:r>
            <a:r>
              <a:rPr lang="en-GB" sz="1600" dirty="0"/>
              <a:t>date: 28 February 2019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4495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ell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692423"/>
              </p:ext>
            </p:extLst>
          </p:nvPr>
        </p:nvGraphicFramePr>
        <p:xfrm>
          <a:off x="127920" y="3303525"/>
          <a:ext cx="8911305" cy="316743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884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299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970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64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Rok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Dawka</a:t>
                      </a:r>
                      <a:r>
                        <a:rPr lang="en-GB" sz="1800" dirty="0" smtClean="0">
                          <a:effectLst/>
                        </a:rPr>
                        <a:t> pokarmowa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Wydajność</a:t>
                      </a:r>
                      <a:r>
                        <a:rPr lang="en-GB" sz="1800" dirty="0" smtClean="0">
                          <a:effectLst/>
                        </a:rPr>
                        <a:t> mleka </a:t>
                      </a:r>
                      <a:r>
                        <a:rPr lang="en-GB" sz="1800" dirty="0">
                          <a:effectLst/>
                        </a:rPr>
                        <a:t>na krowę/rok (kg)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64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1975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7 kg </a:t>
                      </a:r>
                      <a:r>
                        <a:rPr lang="en-GB" sz="1800" dirty="0" err="1" smtClean="0">
                          <a:effectLst/>
                        </a:rPr>
                        <a:t>sian</a:t>
                      </a:r>
                      <a:r>
                        <a:rPr lang="pl-PL" sz="1800" dirty="0" smtClean="0">
                          <a:effectLst/>
                        </a:rPr>
                        <a:t>a</a:t>
                      </a:r>
                      <a:r>
                        <a:rPr lang="en-GB" sz="1800" dirty="0" smtClean="0">
                          <a:effectLst/>
                        </a:rPr>
                        <a:t> </a:t>
                      </a:r>
                      <a:r>
                        <a:rPr lang="en-GB" sz="1800" dirty="0">
                          <a:effectLst/>
                        </a:rPr>
                        <a:t>+ 10 kg koncentratu* (przejście </a:t>
                      </a:r>
                      <a:r>
                        <a:rPr lang="en-GB" sz="1800" dirty="0" smtClean="0">
                          <a:effectLst/>
                        </a:rPr>
                        <a:t>z siana </a:t>
                      </a:r>
                      <a:r>
                        <a:rPr lang="en-GB" sz="1800" dirty="0">
                          <a:effectLst/>
                        </a:rPr>
                        <a:t>na kiszonkę)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21005" algn="dec"/>
                        </a:tabLst>
                      </a:pPr>
                      <a:r>
                        <a:rPr lang="en-GB" sz="1800" dirty="0" smtClean="0">
                          <a:effectLst/>
                        </a:rPr>
                        <a:t>5500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64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1982</a:t>
                      </a:r>
                      <a:endParaRPr lang="sv-SE" sz="180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11 kg </a:t>
                      </a:r>
                      <a:r>
                        <a:rPr lang="pl-PL" sz="1800" dirty="0" err="1" smtClean="0">
                          <a:effectLst/>
                        </a:rPr>
                        <a:t>s.m</a:t>
                      </a:r>
                      <a:r>
                        <a:rPr lang="pl-PL" sz="1800" dirty="0" smtClean="0">
                          <a:effectLst/>
                        </a:rPr>
                        <a:t>. </a:t>
                      </a:r>
                      <a:r>
                        <a:rPr lang="en-GB" sz="1800" dirty="0" err="1" smtClean="0">
                          <a:effectLst/>
                        </a:rPr>
                        <a:t>kiszonki</a:t>
                      </a:r>
                      <a:r>
                        <a:rPr lang="en-GB" sz="1800" dirty="0" smtClean="0">
                          <a:effectLst/>
                        </a:rPr>
                        <a:t> + </a:t>
                      </a:r>
                      <a:r>
                        <a:rPr lang="en-GB" sz="1800" dirty="0">
                          <a:effectLst/>
                        </a:rPr>
                        <a:t>10 kg koncentratu (75/10/15)*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21005" algn="dec"/>
                        </a:tabLst>
                      </a:pPr>
                      <a:r>
                        <a:rPr lang="en-GB" sz="1800" dirty="0" smtClean="0">
                          <a:effectLst/>
                        </a:rPr>
                        <a:t>6200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64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1986</a:t>
                      </a:r>
                      <a:endParaRPr lang="sv-SE" sz="180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9 kg </a:t>
                      </a:r>
                      <a:r>
                        <a:rPr lang="pl-PL" sz="1800" dirty="0" err="1" smtClean="0">
                          <a:effectLst/>
                        </a:rPr>
                        <a:t>s.m</a:t>
                      </a:r>
                      <a:r>
                        <a:rPr lang="pl-PL" sz="1800" dirty="0" smtClean="0">
                          <a:effectLst/>
                        </a:rPr>
                        <a:t>. </a:t>
                      </a:r>
                      <a:r>
                        <a:rPr lang="en-GB" sz="1800" dirty="0" err="1" smtClean="0">
                          <a:effectLst/>
                        </a:rPr>
                        <a:t>kiszonki</a:t>
                      </a:r>
                      <a:r>
                        <a:rPr lang="en-GB" sz="1800" dirty="0" smtClean="0">
                          <a:effectLst/>
                        </a:rPr>
                        <a:t> </a:t>
                      </a:r>
                      <a:r>
                        <a:rPr lang="en-GB" sz="1800" dirty="0">
                          <a:effectLst/>
                        </a:rPr>
                        <a:t>+ 13 kg koncentratu (60/20/20)*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21005" algn="dec"/>
                        </a:tabLst>
                      </a:pPr>
                      <a:r>
                        <a:rPr lang="en-GB" sz="1800" dirty="0" smtClean="0">
                          <a:effectLst/>
                        </a:rPr>
                        <a:t>6700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64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1994</a:t>
                      </a:r>
                      <a:endParaRPr lang="sv-SE" sz="180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7 kg </a:t>
                      </a:r>
                      <a:r>
                        <a:rPr lang="pl-PL" sz="1800" dirty="0" err="1" smtClean="0">
                          <a:effectLst/>
                        </a:rPr>
                        <a:t>s.m</a:t>
                      </a:r>
                      <a:r>
                        <a:rPr lang="pl-PL" sz="1800" dirty="0" smtClean="0">
                          <a:effectLst/>
                        </a:rPr>
                        <a:t>. </a:t>
                      </a:r>
                      <a:r>
                        <a:rPr lang="en-GB" sz="1800" dirty="0" err="1" smtClean="0">
                          <a:effectLst/>
                        </a:rPr>
                        <a:t>kiszonki</a:t>
                      </a:r>
                      <a:r>
                        <a:rPr lang="en-GB" sz="1800" dirty="0" smtClean="0">
                          <a:effectLst/>
                        </a:rPr>
                        <a:t> + </a:t>
                      </a:r>
                      <a:r>
                        <a:rPr lang="en-GB" sz="1800" dirty="0">
                          <a:effectLst/>
                        </a:rPr>
                        <a:t>16 kg koncentratu (50/30/20)*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21005" algn="dec"/>
                        </a:tabLst>
                      </a:pPr>
                      <a:r>
                        <a:rPr lang="en-GB" sz="1800" dirty="0" smtClean="0">
                          <a:effectLst/>
                        </a:rPr>
                        <a:t>7600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64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2005</a:t>
                      </a:r>
                      <a:endParaRPr lang="sv-SE" sz="180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9 kg </a:t>
                      </a:r>
                      <a:r>
                        <a:rPr lang="pl-PL" sz="1800" dirty="0" err="1" smtClean="0">
                          <a:effectLst/>
                        </a:rPr>
                        <a:t>s.m</a:t>
                      </a:r>
                      <a:r>
                        <a:rPr lang="pl-PL" sz="1800" dirty="0" smtClean="0">
                          <a:effectLst/>
                        </a:rPr>
                        <a:t>. </a:t>
                      </a:r>
                      <a:r>
                        <a:rPr lang="en-GB" sz="1800" dirty="0" err="1" smtClean="0">
                          <a:effectLst/>
                        </a:rPr>
                        <a:t>kiszonki</a:t>
                      </a:r>
                      <a:r>
                        <a:rPr lang="pl-PL" sz="1800" dirty="0" smtClean="0">
                          <a:effectLst/>
                        </a:rPr>
                        <a:t> </a:t>
                      </a:r>
                      <a:r>
                        <a:rPr lang="en-GB" sz="1800" dirty="0" smtClean="0">
                          <a:effectLst/>
                        </a:rPr>
                        <a:t>+ </a:t>
                      </a:r>
                      <a:r>
                        <a:rPr lang="en-GB" sz="1800" dirty="0">
                          <a:effectLst/>
                        </a:rPr>
                        <a:t>16 kg koncentratu (50/30/20)*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21005" algn="dec"/>
                        </a:tabLst>
                      </a:pPr>
                      <a:r>
                        <a:rPr lang="en-GB" sz="1800" dirty="0" smtClean="0">
                          <a:effectLst/>
                        </a:rPr>
                        <a:t>8500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64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2015</a:t>
                      </a:r>
                      <a:endParaRPr lang="sv-SE" sz="180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12 kg </a:t>
                      </a:r>
                      <a:r>
                        <a:rPr lang="pl-PL" sz="1800" dirty="0" err="1" smtClean="0">
                          <a:effectLst/>
                        </a:rPr>
                        <a:t>s.m</a:t>
                      </a:r>
                      <a:r>
                        <a:rPr lang="pl-PL" sz="1800" dirty="0" smtClean="0">
                          <a:effectLst/>
                        </a:rPr>
                        <a:t>. </a:t>
                      </a:r>
                      <a:r>
                        <a:rPr lang="en-GB" sz="1800" dirty="0" err="1" smtClean="0">
                          <a:effectLst/>
                        </a:rPr>
                        <a:t>kiszonki</a:t>
                      </a:r>
                      <a:r>
                        <a:rPr lang="en-GB" sz="1800" dirty="0" smtClean="0">
                          <a:effectLst/>
                        </a:rPr>
                        <a:t> + 15 kg koncentratu (50/30/20)*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21005" algn="dec"/>
                        </a:tabLst>
                      </a:pPr>
                      <a:r>
                        <a:rPr lang="en-GB" sz="1800" dirty="0">
                          <a:effectLst/>
                        </a:rPr>
                        <a:t>10 000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Rubrik 1"/>
          <p:cNvSpPr txBox="1">
            <a:spLocks/>
          </p:cNvSpPr>
          <p:nvPr/>
        </p:nvSpPr>
        <p:spPr>
          <a:xfrm>
            <a:off x="369343" y="364805"/>
            <a:ext cx="6645068" cy="617514"/>
          </a:xfrm>
          <a:prstGeom prst="rect">
            <a:avLst/>
          </a:prstGeom>
        </p:spPr>
        <p:txBody>
          <a:bodyPr lIns="0" tIns="0" rIns="0" bIns="0"/>
          <a:lstStyle>
            <a:lvl1pPr algn="l" defTabSz="457200" rtl="0" eaLnBrk="1" latinLnBrk="0" hangingPunct="1">
              <a:spcBef>
                <a:spcPct val="0"/>
              </a:spcBef>
              <a:buNone/>
              <a:defRPr sz="1100" b="1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sv-S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Typowa</a:t>
            </a:r>
            <a:r>
              <a:rPr kumimoji="0" lang="en-US" altLang="sv-S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pl-PL" altLang="sv-S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wydajność mleczna </a:t>
            </a:r>
            <a:r>
              <a:rPr kumimoji="0" lang="en-US" altLang="sv-S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wysokowydajnych</a:t>
            </a:r>
            <a:r>
              <a:rPr kumimoji="0" lang="en-US" altLang="sv-S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altLang="sv-S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krów</a:t>
            </a:r>
            <a:endParaRPr kumimoji="0" lang="en-US" altLang="sv-S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" name="Platshållare för innehåll 2"/>
          <p:cNvSpPr txBox="1">
            <a:spLocks/>
          </p:cNvSpPr>
          <p:nvPr/>
        </p:nvSpPr>
        <p:spPr>
          <a:xfrm>
            <a:off x="478525" y="1181561"/>
            <a:ext cx="7886700" cy="227100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/>
              <a:buChar char="•"/>
              <a:tabLst/>
              <a:defRPr/>
            </a:pPr>
            <a:r>
              <a:rPr kumimoji="0" lang="en-GB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11-13 kg </a:t>
            </a:r>
            <a:r>
              <a:rPr kumimoji="0" lang="pl-PL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siano </a:t>
            </a:r>
            <a:r>
              <a:rPr kumimoji="0" lang="en-GB" altLang="sv-S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kiszonki</a:t>
            </a:r>
            <a:r>
              <a:rPr kumimoji="0" lang="pl-PL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en-GB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Trawa/koniczyna, </a:t>
            </a:r>
            <a:r>
              <a:rPr kumimoji="0" lang="en-GB" altLang="sv-S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wstępnie</a:t>
            </a:r>
            <a:r>
              <a:rPr kumimoji="0" lang="en-GB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l-PL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podsuszona</a:t>
            </a:r>
            <a:endParaRPr kumimoji="0" lang="en-GB" altLang="sv-SE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/>
              <a:buChar char="•"/>
              <a:tabLst/>
              <a:defRPr/>
            </a:pPr>
            <a:r>
              <a:rPr kumimoji="0" lang="en-GB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7-9 kg zbóż miażdżonych. Jęczmień, owies, pszenica, pszenica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/>
              <a:buChar char="•"/>
              <a:tabLst/>
              <a:defRPr/>
            </a:pPr>
            <a:r>
              <a:rPr kumimoji="0" lang="en-GB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5-7 kg koncentratów białkowych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/>
              <a:buChar char="•"/>
              <a:tabLst/>
              <a:defRPr/>
            </a:pPr>
            <a:r>
              <a:rPr kumimoji="0" lang="en-GB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Mączka z nasion rzepaku jest najczęstszą paszą białkową, a następnie śruta sojowa. </a:t>
            </a:r>
            <a:r>
              <a:rPr kumimoji="0" lang="pl-PL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Makuch </a:t>
            </a:r>
            <a:r>
              <a:rPr kumimoji="0" lang="en-GB" altLang="sv-S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palmow</a:t>
            </a:r>
            <a:r>
              <a:rPr kumimoji="0" lang="pl-PL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</a:t>
            </a:r>
            <a:r>
              <a:rPr kumimoji="0" lang="en-GB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 wysłodki buraczane są ważnymi składnikami koncentratu.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sv-S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70770" y="6488668"/>
            <a:ext cx="68471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 = </a:t>
            </a:r>
            <a:r>
              <a:rPr lang="pl-PL" dirty="0" smtClean="0">
                <a:solidFill>
                  <a:prstClr val="black"/>
                </a:solidFill>
                <a:latin typeface="Calibri"/>
              </a:rPr>
              <a:t>śruta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zbożowa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wysłodki 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buraczan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e, 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makuchy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 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nasion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oleisty</a:t>
            </a:r>
            <a:r>
              <a:rPr kumimoji="0" lang="pl-P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(%).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26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80060"/>
            <a:ext cx="8442796" cy="791650"/>
          </a:xfrm>
        </p:spPr>
        <p:txBody>
          <a:bodyPr/>
          <a:lstStyle/>
          <a:p>
            <a:pPr algn="l"/>
            <a:r>
              <a:rPr lang="pl-PL" sz="2800" b="1" dirty="0" smtClean="0">
                <a:solidFill>
                  <a:schemeClr val="tx1"/>
                </a:solidFill>
              </a:rPr>
              <a:t>Konwencja pastwiskowa </a:t>
            </a:r>
            <a:br>
              <a:rPr lang="pl-PL" sz="2800" b="1" dirty="0" smtClean="0">
                <a:solidFill>
                  <a:schemeClr val="tx1"/>
                </a:solidFill>
              </a:rPr>
            </a:br>
            <a:r>
              <a:rPr lang="pl-PL" sz="2800" b="1" dirty="0" smtClean="0">
                <a:solidFill>
                  <a:schemeClr val="tx1"/>
                </a:solidFill>
              </a:rPr>
              <a:t>- </a:t>
            </a:r>
            <a:r>
              <a:rPr lang="pl-PL" sz="2800" b="1" dirty="0" err="1" smtClean="0">
                <a:solidFill>
                  <a:schemeClr val="tx1"/>
                </a:solidFill>
              </a:rPr>
              <a:t>sygnotariusze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76447" y="1035125"/>
            <a:ext cx="3935513" cy="4089600"/>
          </a:xfrm>
        </p:spPr>
        <p:txBody>
          <a:bodyPr/>
          <a:lstStyle/>
          <a:p>
            <a:pPr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GB" sz="1600" dirty="0" smtClean="0"/>
              <a:t>Rolnicy prowadzący </a:t>
            </a:r>
            <a:r>
              <a:rPr lang="en-GB" sz="1600" dirty="0" err="1" smtClean="0"/>
              <a:t>gospodarstwa</a:t>
            </a:r>
            <a:r>
              <a:rPr lang="en-GB" sz="1600" dirty="0" smtClean="0"/>
              <a:t> </a:t>
            </a:r>
            <a:r>
              <a:rPr lang="en-GB" sz="1600" dirty="0" err="1" smtClean="0"/>
              <a:t>mlecz</a:t>
            </a:r>
            <a:r>
              <a:rPr lang="pl-PL" sz="1600" dirty="0" smtClean="0"/>
              <a:t>n</a:t>
            </a:r>
            <a:r>
              <a:rPr lang="en-GB" sz="1600" dirty="0" smtClean="0"/>
              <a:t>e: np. LTO Nederland</a:t>
            </a:r>
          </a:p>
          <a:p>
            <a:pPr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GB" sz="1600" dirty="0" smtClean="0"/>
              <a:t>Przemysł mleczarski</a:t>
            </a:r>
          </a:p>
          <a:p>
            <a:pPr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GB" sz="1600" dirty="0" smtClean="0"/>
              <a:t>Przemysł paszowy: np. </a:t>
            </a:r>
            <a:r>
              <a:rPr lang="en-GB" sz="1600" dirty="0" err="1" smtClean="0"/>
              <a:t>Agrifirm</a:t>
            </a:r>
            <a:r>
              <a:rPr lang="en-GB" sz="1600" dirty="0" smtClean="0"/>
              <a:t>, Dla rolników</a:t>
            </a:r>
          </a:p>
          <a:p>
            <a:pPr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GB" sz="1600" dirty="0" smtClean="0"/>
              <a:t>ABN AMRO, </a:t>
            </a:r>
            <a:r>
              <a:rPr lang="en-GB" sz="1600" dirty="0" err="1" smtClean="0"/>
              <a:t>Rabobank.</a:t>
            </a:r>
            <a:endParaRPr lang="en-GB" sz="1600" dirty="0" smtClean="0"/>
          </a:p>
          <a:p>
            <a:pPr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GB" sz="1600" dirty="0" smtClean="0"/>
              <a:t>Księgowi: np. </a:t>
            </a:r>
            <a:r>
              <a:rPr lang="en-GB" sz="1600" dirty="0" err="1" smtClean="0"/>
              <a:t>Accon</a:t>
            </a:r>
            <a:r>
              <a:rPr lang="en-GB" sz="1600" dirty="0"/>
              <a:t> AVM, </a:t>
            </a:r>
            <a:r>
              <a:rPr lang="en-GB" sz="1600" dirty="0" smtClean="0"/>
              <a:t>Alfa.</a:t>
            </a:r>
          </a:p>
          <a:p>
            <a:pPr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GB" sz="1600" dirty="0" smtClean="0"/>
              <a:t>Przemysł nasienny, weterynarze, sprzedawcy serów</a:t>
            </a:r>
          </a:p>
          <a:p>
            <a:pPr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GB" sz="1600" dirty="0" smtClean="0"/>
              <a:t>Przemysł AMS: Lely, </a:t>
            </a:r>
            <a:r>
              <a:rPr lang="en-GB" sz="1600" dirty="0" err="1" smtClean="0"/>
              <a:t>DeLaval</a:t>
            </a:r>
            <a:endParaRPr lang="en-GB" sz="1600" dirty="0"/>
          </a:p>
          <a:p>
            <a:pPr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GB" sz="1600" dirty="0" smtClean="0"/>
              <a:t>Handel detaliczny: Albert </a:t>
            </a:r>
            <a:r>
              <a:rPr lang="en-GB" sz="1600" dirty="0" err="1" smtClean="0"/>
              <a:t>Heijn</a:t>
            </a:r>
            <a:r>
              <a:rPr lang="en-GB" sz="1600" dirty="0" smtClean="0"/>
              <a:t>, </a:t>
            </a:r>
            <a:r>
              <a:rPr lang="en-GB" sz="1600" dirty="0"/>
              <a:t>Jumbo </a:t>
            </a:r>
            <a:r>
              <a:rPr lang="en-GB" sz="1600" dirty="0" err="1" smtClean="0"/>
              <a:t>Supermarkten</a:t>
            </a:r>
            <a:endParaRPr lang="en-GB" sz="1600" dirty="0"/>
          </a:p>
          <a:p>
            <a:pPr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GB" sz="1600" dirty="0" smtClean="0"/>
              <a:t>Organizacje pozarządowe: </a:t>
            </a:r>
            <a:r>
              <a:rPr lang="en-GB" sz="1600" dirty="0" err="1" smtClean="0"/>
              <a:t>Dierenbescherming</a:t>
            </a:r>
            <a:r>
              <a:rPr lang="en-GB" sz="1600" dirty="0" smtClean="0"/>
              <a:t>, </a:t>
            </a:r>
            <a:r>
              <a:rPr lang="en-GB" sz="1600" dirty="0" err="1" smtClean="0"/>
              <a:t>Natuur</a:t>
            </a:r>
            <a:r>
              <a:rPr lang="en-GB" sz="1600" dirty="0"/>
              <a:t> &amp; Milieu</a:t>
            </a:r>
          </a:p>
          <a:p>
            <a:pPr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GB" sz="1600" dirty="0" smtClean="0"/>
              <a:t>Ochrona przyrody: </a:t>
            </a:r>
            <a:r>
              <a:rPr lang="en-GB" sz="1600" dirty="0" err="1" smtClean="0"/>
              <a:t>Staatsbosbeheer</a:t>
            </a:r>
            <a:r>
              <a:rPr lang="en-GB" sz="1600" dirty="0"/>
              <a:t>, </a:t>
            </a:r>
            <a:r>
              <a:rPr lang="en-GB" sz="1600" dirty="0" err="1" smtClean="0"/>
              <a:t>Natuurmonumenten</a:t>
            </a:r>
            <a:endParaRPr lang="en-GB" sz="1600" dirty="0"/>
          </a:p>
          <a:p>
            <a:pPr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GB" sz="1600" dirty="0" smtClean="0"/>
              <a:t>Rząd</a:t>
            </a:r>
          </a:p>
          <a:p>
            <a:pPr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GB" sz="1600" dirty="0" smtClean="0"/>
              <a:t>Edukacja i nauka</a:t>
            </a:r>
            <a:endParaRPr lang="en-GB" sz="1600" dirty="0"/>
          </a:p>
          <a:p>
            <a:endParaRPr lang="en-GB" sz="16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1762" y="99116"/>
            <a:ext cx="4602238" cy="322800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782" y="3428850"/>
            <a:ext cx="4579218" cy="339175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9112" y="6061482"/>
            <a:ext cx="2152650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82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sz="3200" b="1" dirty="0" smtClean="0">
                <a:solidFill>
                  <a:schemeClr val="tx1"/>
                </a:solidFill>
              </a:rPr>
              <a:t>Premia za wypas</a:t>
            </a:r>
            <a:endParaRPr lang="en-GB" sz="3200" b="1" dirty="0">
              <a:solidFill>
                <a:schemeClr val="tx1"/>
              </a:solidFill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sz="2000" dirty="0"/>
              <a:t>Premia </a:t>
            </a:r>
            <a:r>
              <a:rPr lang="nl-NL" sz="2000" dirty="0" err="1"/>
              <a:t>za wypas: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800" dirty="0"/>
              <a:t>CONO jako pierwsze przedsiębiorstwo</a:t>
            </a:r>
            <a:r>
              <a:rPr lang="nl-NL" sz="1800" dirty="0" err="1"/>
              <a:t> mleczarskie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800" dirty="0"/>
              <a:t>2012: </a:t>
            </a:r>
            <a:r>
              <a:rPr lang="nl-NL" sz="1800" dirty="0" err="1"/>
              <a:t>FrieslandCampina</a:t>
            </a:r>
            <a:r>
              <a:rPr lang="nl-NL" sz="1800" dirty="0"/>
              <a:t> (0,5 </a:t>
            </a:r>
            <a:r>
              <a:rPr lang="nl-NL" sz="1800" dirty="0" err="1"/>
              <a:t>ct/kg</a:t>
            </a:r>
            <a:r>
              <a:rPr lang="nl-NL" sz="1800" dirty="0"/>
              <a:t>), Rouveen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800" dirty="0"/>
              <a:t>2013: DOC Kaas, Vreugdenhil, Bel Leerdammer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800" dirty="0"/>
              <a:t>2015: </a:t>
            </a:r>
            <a:r>
              <a:rPr lang="nl-NL" sz="1800" dirty="0" err="1"/>
              <a:t>FrieslandCampina</a:t>
            </a:r>
            <a:r>
              <a:rPr lang="nl-NL" sz="1800" dirty="0"/>
              <a:t> (1 </a:t>
            </a:r>
            <a:r>
              <a:rPr lang="nl-NL" sz="1800" dirty="0" err="1"/>
              <a:t>ct/kg</a:t>
            </a:r>
            <a:r>
              <a:rPr lang="nl-NL" sz="1800" dirty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800" dirty="0"/>
              <a:t>2016: CONO (2 </a:t>
            </a:r>
            <a:r>
              <a:rPr lang="nl-NL" sz="1800" dirty="0" err="1"/>
              <a:t>ct/kg</a:t>
            </a:r>
            <a:r>
              <a:rPr lang="nl-NL" sz="1800" dirty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800" dirty="0"/>
              <a:t>2017 i 2018: </a:t>
            </a:r>
            <a:r>
              <a:rPr lang="nl-NL" sz="1800" dirty="0" err="1"/>
              <a:t>FrieslandCampina</a:t>
            </a:r>
            <a:r>
              <a:rPr lang="nl-NL" sz="1800" dirty="0"/>
              <a:t> (1,5 </a:t>
            </a:r>
            <a:r>
              <a:rPr lang="nl-NL" sz="1800" dirty="0" err="1"/>
              <a:t>ct/kg</a:t>
            </a:r>
            <a:r>
              <a:rPr lang="nl-NL" sz="1800" dirty="0"/>
              <a:t>)</a:t>
            </a:r>
          </a:p>
          <a:p>
            <a:endParaRPr lang="nl-NL" sz="2000" dirty="0"/>
          </a:p>
          <a:p>
            <a:r>
              <a:rPr lang="nl-NL" sz="2000" dirty="0"/>
              <a:t>Gospodarstwo </a:t>
            </a:r>
            <a:r>
              <a:rPr lang="nl-NL" sz="2000" dirty="0" smtClean="0"/>
              <a:t>mlecz</a:t>
            </a:r>
            <a:r>
              <a:rPr lang="pl-PL" sz="2000" dirty="0" smtClean="0"/>
              <a:t>n</a:t>
            </a:r>
            <a:r>
              <a:rPr lang="nl-NL" sz="2000" dirty="0" smtClean="0"/>
              <a:t>e </a:t>
            </a:r>
            <a:r>
              <a:rPr lang="nl-NL" sz="2000" dirty="0"/>
              <a:t>o </a:t>
            </a:r>
            <a:r>
              <a:rPr lang="pl-PL" sz="2000" dirty="0" smtClean="0"/>
              <a:t>produkcji </a:t>
            </a:r>
            <a:r>
              <a:rPr lang="nl-NL" sz="2000" dirty="0" smtClean="0"/>
              <a:t>1.000.000 </a:t>
            </a:r>
            <a:r>
              <a:rPr lang="nl-NL" sz="2000" dirty="0"/>
              <a:t>kg mleka: 15.000 EUR</a:t>
            </a:r>
          </a:p>
          <a:p>
            <a:endParaRPr lang="nl-NL" sz="2000" dirty="0"/>
          </a:p>
          <a:p>
            <a:r>
              <a:rPr lang="pl-PL" sz="2000" dirty="0" smtClean="0"/>
              <a:t>Kryteria </a:t>
            </a:r>
            <a:r>
              <a:rPr lang="nl-NL" sz="2000" dirty="0" smtClean="0"/>
              <a:t>wypasu </a:t>
            </a:r>
            <a:r>
              <a:rPr lang="nl-NL" sz="2000" dirty="0"/>
              <a:t>w celu uzyskania </a:t>
            </a:r>
            <a:r>
              <a:rPr lang="nl-NL" sz="2000" dirty="0" smtClean="0"/>
              <a:t>premii</a:t>
            </a:r>
            <a:r>
              <a:rPr lang="pl-PL" sz="2000" dirty="0" smtClean="0"/>
              <a:t>:</a:t>
            </a:r>
            <a:endParaRPr lang="nl-NL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pl-PL" sz="1800" dirty="0" smtClean="0"/>
              <a:t>- pełna – c</a:t>
            </a:r>
            <a:r>
              <a:rPr lang="nl-NL" sz="1800" dirty="0" smtClean="0"/>
              <a:t>o </a:t>
            </a:r>
            <a:r>
              <a:rPr lang="nl-NL" sz="1800" dirty="0"/>
              <a:t>najmniej 120 dni 6 godzin dziennie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l-PL" sz="1800" dirty="0" smtClean="0"/>
              <a:t>- dostępna jest r</a:t>
            </a:r>
            <a:r>
              <a:rPr lang="nl-NL" sz="1800" dirty="0" smtClean="0"/>
              <a:t>ównież </a:t>
            </a:r>
            <a:r>
              <a:rPr lang="nl-NL" sz="1800" dirty="0"/>
              <a:t>mniejsza premia </a:t>
            </a:r>
            <a:r>
              <a:rPr lang="nl-NL" sz="1800" dirty="0" smtClean="0"/>
              <a:t>dla wypasu </a:t>
            </a:r>
            <a:r>
              <a:rPr lang="pl-PL" sz="1800" dirty="0" smtClean="0"/>
              <a:t>min. 25% </a:t>
            </a:r>
            <a:r>
              <a:rPr lang="nl-NL" sz="1800" dirty="0" smtClean="0"/>
              <a:t>stada</a:t>
            </a:r>
            <a:endParaRPr lang="nl-NL" sz="1800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8497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9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sz="3200" b="1" err="1">
                <a:solidFill>
                  <a:schemeClr val="tx1"/>
                </a:solidFill>
              </a:rPr>
              <a:t>Przyczyny </a:t>
            </a:r>
            <a:r>
              <a:rPr lang="pl-PL" sz="3200" b="1" smtClean="0">
                <a:solidFill>
                  <a:schemeClr val="tx1"/>
                </a:solidFill>
              </a:rPr>
              <a:t>ograniczania</a:t>
            </a:r>
            <a:r>
              <a:rPr lang="nl-NL" sz="3200" b="1" smtClean="0">
                <a:solidFill>
                  <a:schemeClr val="tx1"/>
                </a:solidFill>
              </a:rPr>
              <a:t> </a:t>
            </a:r>
            <a:r>
              <a:rPr lang="nl-NL" sz="3200" b="1" dirty="0" err="1">
                <a:solidFill>
                  <a:schemeClr val="tx1"/>
                </a:solidFill>
              </a:rPr>
              <a:t>wypasu</a:t>
            </a:r>
            <a:endParaRPr lang="nl-NL" sz="3200" b="1" dirty="0">
              <a:solidFill>
                <a:schemeClr val="tx1"/>
              </a:solidFill>
            </a:endParaRPr>
          </a:p>
        </p:txBody>
      </p:sp>
      <p:sp>
        <p:nvSpPr>
          <p:cNvPr id="238600" name="Rectangle 8"/>
          <p:cNvSpPr>
            <a:spLocks noGrp="1" noChangeArrowheads="1"/>
          </p:cNvSpPr>
          <p:nvPr>
            <p:ph idx="4294967295"/>
          </p:nvPr>
        </p:nvSpPr>
        <p:spPr>
          <a:xfrm>
            <a:off x="491643" y="1347942"/>
            <a:ext cx="8218487" cy="463232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l-PL" sz="2400" dirty="0" smtClean="0"/>
              <a:t>Dążenie do k</a:t>
            </a:r>
            <a:r>
              <a:rPr lang="nl-NL" sz="2400" dirty="0" smtClean="0"/>
              <a:t>ontroli </a:t>
            </a:r>
            <a:r>
              <a:rPr lang="nl-NL" sz="2400" dirty="0"/>
              <a:t>dawek pokarmowych i optymalizacji</a:t>
            </a:r>
            <a:r>
              <a:rPr lang="nl-NL" sz="2400" dirty="0" smtClean="0"/>
              <a:t> wykorzystania</a:t>
            </a:r>
            <a:r>
              <a:rPr lang="nl-NL" sz="2400" dirty="0"/>
              <a:t> użytków zielonych</a:t>
            </a:r>
            <a:endParaRPr lang="nl-NL" sz="24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W </a:t>
            </a:r>
            <a:r>
              <a:rPr lang="en-US" sz="2400" dirty="0" err="1"/>
              <a:t>przypadku</a:t>
            </a:r>
            <a:r>
              <a:rPr lang="en-US" sz="2400" dirty="0"/>
              <a:t> </a:t>
            </a:r>
            <a:r>
              <a:rPr lang="pl-PL" sz="2400" dirty="0" smtClean="0"/>
              <a:t>żywienia</a:t>
            </a:r>
            <a:r>
              <a:rPr lang="en-US" sz="2400" dirty="0" smtClean="0"/>
              <a:t> </a:t>
            </a:r>
            <a:r>
              <a:rPr lang="en-US" sz="2400" dirty="0" err="1"/>
              <a:t>wyłącznie</a:t>
            </a:r>
            <a:r>
              <a:rPr lang="en-US" sz="2400" dirty="0"/>
              <a:t> </a:t>
            </a:r>
            <a:r>
              <a:rPr lang="pl-PL" sz="2400" dirty="0" smtClean="0"/>
              <a:t>runią trawiastą</a:t>
            </a:r>
            <a:r>
              <a:rPr lang="en-US" sz="2400" dirty="0" smtClean="0"/>
              <a:t>, </a:t>
            </a:r>
            <a:r>
              <a:rPr lang="en-US" sz="2400" dirty="0"/>
              <a:t>DMI = ilość wystarczająca do spełnienia wymogów konserwacji i 22-28 kg </a:t>
            </a:r>
            <a:r>
              <a:rPr lang="en-US" sz="2400" dirty="0" err="1" smtClean="0"/>
              <a:t>mleka</a:t>
            </a: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2400" dirty="0" err="1" smtClean="0"/>
              <a:t>Zwiększenie</a:t>
            </a:r>
            <a:r>
              <a:rPr lang="nl-NL" sz="2400" dirty="0" err="1"/>
              <a:t> liczebności stada</a:t>
            </a:r>
            <a:endParaRPr lang="nl-NL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2400" dirty="0" err="1"/>
              <a:t>Zwiększone</a:t>
            </a:r>
            <a:r>
              <a:rPr lang="nl-NL" sz="2400" dirty="0"/>
              <a:t> wykorzystanie </a:t>
            </a:r>
            <a:r>
              <a:rPr lang="nl-NL" sz="2400" dirty="0" err="1"/>
              <a:t>zautomatyzowanych</a:t>
            </a:r>
            <a:r>
              <a:rPr lang="nl-NL" sz="2400" dirty="0"/>
              <a:t> systemów</a:t>
            </a:r>
            <a:r>
              <a:rPr lang="nl-NL" sz="2400" dirty="0" err="1"/>
              <a:t> udojowych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2400" dirty="0"/>
              <a:t>Zmniejszony wzrost </a:t>
            </a:r>
            <a:r>
              <a:rPr lang="pl-PL" sz="2400" dirty="0" smtClean="0"/>
              <a:t>runi </a:t>
            </a:r>
            <a:r>
              <a:rPr lang="nl-NL" sz="2400" dirty="0" smtClean="0"/>
              <a:t>w okresie</a:t>
            </a:r>
            <a:r>
              <a:rPr lang="nl-NL" sz="2400" dirty="0"/>
              <a:t> letnim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2400" dirty="0" smtClean="0"/>
              <a:t>Pastwisko "nie sprzedaje się"</a:t>
            </a:r>
            <a:endParaRPr lang="nl-NL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2400" dirty="0" err="1"/>
              <a:t>Potrzeba zmniejszenia strat mineralnych</a:t>
            </a:r>
            <a:endParaRPr lang="nl-NL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2400" dirty="0"/>
              <a:t>Efektywność pracy</a:t>
            </a:r>
          </a:p>
        </p:txBody>
      </p:sp>
      <p:pic>
        <p:nvPicPr>
          <p:cNvPr id="2385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8963" y="4899804"/>
            <a:ext cx="2443424" cy="1706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8597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5799" y="3019245"/>
            <a:ext cx="1713175" cy="1265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232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6899654" cy="966564"/>
          </a:xfrm>
          <a:noFill/>
        </p:spPr>
        <p:txBody>
          <a:bodyPr/>
          <a:lstStyle/>
          <a:p>
            <a:pPr algn="l"/>
            <a:r>
              <a:rPr lang="en-GB" sz="2800" b="1" dirty="0" smtClean="0">
                <a:solidFill>
                  <a:schemeClr val="tx1"/>
                </a:solidFill>
              </a:rPr>
              <a:t>Wypas </a:t>
            </a:r>
            <a:r>
              <a:rPr lang="en-GB" sz="2800" b="1" smtClean="0">
                <a:solidFill>
                  <a:schemeClr val="tx1"/>
                </a:solidFill>
              </a:rPr>
              <a:t>w </a:t>
            </a:r>
            <a:r>
              <a:rPr lang="pl-PL" sz="2800" b="1" smtClean="0">
                <a:solidFill>
                  <a:schemeClr val="tx1"/>
                </a:solidFill>
              </a:rPr>
              <a:t>Holandii</a:t>
            </a:r>
            <a:r>
              <a:rPr lang="en-GB" sz="2800" b="1" smtClean="0">
                <a:solidFill>
                  <a:schemeClr val="tx1"/>
                </a:solidFill>
              </a:rPr>
              <a:t>, </a:t>
            </a:r>
            <a:r>
              <a:rPr lang="en-GB" sz="2800" b="1" dirty="0" smtClean="0">
                <a:solidFill>
                  <a:schemeClr val="tx1"/>
                </a:solidFill>
              </a:rPr>
              <a:t>% wypasanych krów</a:t>
            </a:r>
            <a:endParaRPr lang="en-GB" sz="2800" b="1" dirty="0">
              <a:solidFill>
                <a:schemeClr val="tx1"/>
              </a:solidFill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32" y="1769971"/>
            <a:ext cx="4148541" cy="427409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296" y="5822174"/>
            <a:ext cx="944962" cy="377985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4644008" y="2403011"/>
            <a:ext cx="4248472" cy="81049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Wpływ wielkości stada - duże stada rozpoczynają wypas (% wypasu)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0973" y="3356992"/>
            <a:ext cx="4886879" cy="251069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6018" y="6906874"/>
            <a:ext cx="566030" cy="226412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320484" y="1380071"/>
            <a:ext cx="26166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%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wypasu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krów w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danym regionie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61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1145309"/>
            <a:ext cx="5344500" cy="278132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791650"/>
          </a:xfrm>
          <a:noFill/>
        </p:spPr>
        <p:txBody>
          <a:bodyPr/>
          <a:lstStyle/>
          <a:p>
            <a:pPr algn="l"/>
            <a:r>
              <a:rPr lang="en-GB" sz="3200" b="1" dirty="0" smtClean="0">
                <a:solidFill>
                  <a:schemeClr val="tx1"/>
                </a:solidFill>
              </a:rPr>
              <a:t>Wypas </a:t>
            </a:r>
            <a:r>
              <a:rPr lang="en-GB" sz="3200" b="1" smtClean="0">
                <a:solidFill>
                  <a:schemeClr val="tx1"/>
                </a:solidFill>
              </a:rPr>
              <a:t>w </a:t>
            </a:r>
            <a:r>
              <a:rPr lang="pl-PL" sz="3200" b="1" smtClean="0">
                <a:solidFill>
                  <a:schemeClr val="tx1"/>
                </a:solidFill>
              </a:rPr>
              <a:t>Holandii</a:t>
            </a:r>
            <a:endParaRPr lang="en-GB" sz="3200" b="1" dirty="0">
              <a:solidFill>
                <a:schemeClr val="tx1"/>
              </a:solidFill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323528" y="3851132"/>
            <a:ext cx="910827" cy="3231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CBS, </a:t>
            </a:r>
            <a:r>
              <a:rPr kumimoji="0" lang="nl-NL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2017 R.</a:t>
            </a: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srgbClr val="00517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0163" y="3817030"/>
            <a:ext cx="5098004" cy="3007211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4345710" y="3582140"/>
            <a:ext cx="4546910" cy="64701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Odsetek gospodarstw rolnych </a:t>
            </a:r>
            <a:r>
              <a:rPr kumimoji="0" lang="nl-N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z wypasem ponownie wzrasta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7151463" y="6633623"/>
            <a:ext cx="1797287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685800">
              <a:defRPr/>
            </a:pPr>
            <a:r>
              <a:rPr kumimoji="0" lang="nl-NL" sz="1013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Źródło: </a:t>
            </a:r>
            <a:r>
              <a:rPr lang="nl-NL" sz="1013" dirty="0">
                <a:solidFill>
                  <a:prstClr val="black"/>
                </a:solidFill>
              </a:rPr>
              <a:t>Convenant Weidegang</a:t>
            </a:r>
            <a:endParaRPr kumimoji="0" lang="nl-NL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15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3" y="230190"/>
            <a:ext cx="7000978" cy="839787"/>
          </a:xfrm>
          <a:noFill/>
        </p:spPr>
        <p:txBody>
          <a:bodyPr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</a:rPr>
              <a:t> </a:t>
            </a:r>
            <a:r>
              <a:rPr lang="pl-PL" sz="3200" dirty="0" smtClean="0">
                <a:solidFill>
                  <a:schemeClr val="tx1"/>
                </a:solidFill>
              </a:rPr>
              <a:t>Krzywa plonowania runi użytków zielonych </a:t>
            </a:r>
            <a:r>
              <a:rPr lang="en-GB" sz="3200" b="1" dirty="0" smtClean="0">
                <a:solidFill>
                  <a:schemeClr val="tx1"/>
                </a:solidFill>
              </a:rPr>
              <a:t>w latach 2014-2017</a:t>
            </a:r>
            <a:r>
              <a:rPr lang="en-GB" sz="3200" b="1" dirty="0" smtClean="0"/>
              <a:t/>
            </a:r>
            <a:br>
              <a:rPr lang="en-GB" sz="3200" b="1" dirty="0" smtClean="0"/>
            </a:br>
            <a:r>
              <a:rPr lang="en-GB" sz="3200" dirty="0" smtClean="0">
                <a:solidFill>
                  <a:schemeClr val="tx1"/>
                </a:solidFill>
              </a:rPr>
              <a:t>       </a:t>
            </a:r>
            <a:endParaRPr lang="en-GB" sz="3200" b="1" dirty="0">
              <a:solidFill>
                <a:schemeClr val="tx1"/>
              </a:solidFill>
            </a:endParaRPr>
          </a:p>
        </p:txBody>
      </p:sp>
      <p:pic>
        <p:nvPicPr>
          <p:cNvPr id="8" name="Tijdelijke aanduiding voor inhoud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237" y="1645227"/>
            <a:ext cx="6864320" cy="426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86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6476" y="95530"/>
            <a:ext cx="7506268" cy="565007"/>
          </a:xfrm>
        </p:spPr>
        <p:txBody>
          <a:bodyPr/>
          <a:lstStyle/>
          <a:p>
            <a:pPr algn="ctr"/>
            <a:r>
              <a:rPr lang="en-GB" sz="2800" b="1" dirty="0" smtClean="0">
                <a:solidFill>
                  <a:schemeClr val="tx1"/>
                </a:solidFill>
              </a:rPr>
              <a:t>Wpływ wypasu na </a:t>
            </a:r>
            <a:r>
              <a:rPr lang="en-GB" sz="2800" b="1" dirty="0" err="1" smtClean="0">
                <a:solidFill>
                  <a:schemeClr val="tx1"/>
                </a:solidFill>
              </a:rPr>
              <a:t>różne</a:t>
            </a:r>
            <a:r>
              <a:rPr lang="en-GB" sz="2800" b="1" dirty="0" smtClean="0">
                <a:solidFill>
                  <a:schemeClr val="tx1"/>
                </a:solidFill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</a:rPr>
              <a:t>aspekty</a:t>
            </a:r>
            <a:r>
              <a:rPr lang="pl-PL" sz="2800" b="1" dirty="0" smtClean="0">
                <a:solidFill>
                  <a:schemeClr val="tx1"/>
                </a:solidFill>
              </a:rPr>
              <a:t> w technologii produkcji mleka</a:t>
            </a:r>
            <a:br>
              <a:rPr lang="pl-PL" sz="2800" b="1" dirty="0" smtClean="0">
                <a:solidFill>
                  <a:schemeClr val="tx1"/>
                </a:solidFill>
              </a:rPr>
            </a:br>
            <a:endParaRPr lang="en-GB" sz="2800" b="1" dirty="0">
              <a:solidFill>
                <a:schemeClr val="tx1"/>
              </a:solidFill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4267200" y="6340359"/>
            <a:ext cx="3144707" cy="3231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Van den Pol-van 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Dasselaar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2008 r.</a:t>
            </a:r>
            <a:endParaRPr kumimoji="0" lang="nl-NL" sz="1400" b="0" i="0" u="none" strike="noStrike" kern="1200" cap="none" spc="0" normalizeH="0" baseline="0" noProof="0" dirty="0" err="1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7042614"/>
              </p:ext>
            </p:extLst>
          </p:nvPr>
        </p:nvGraphicFramePr>
        <p:xfrm>
          <a:off x="1451507" y="1030629"/>
          <a:ext cx="6105833" cy="53141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187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26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19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25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3863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 err="1">
                          <a:effectLst/>
                        </a:rPr>
                        <a:t>Wypas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613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 err="1">
                          <a:effectLst/>
                        </a:rPr>
                        <a:t>nieograniczony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ograniczony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brak wypasu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7223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 dirty="0">
                          <a:effectLst/>
                        </a:rPr>
                        <a:t>Plon </a:t>
                      </a:r>
                      <a:r>
                        <a:rPr lang="pl-PL" sz="1400" u="none" strike="noStrike" dirty="0" smtClean="0">
                          <a:effectLst/>
                        </a:rPr>
                        <a:t>runi użytkó</a:t>
                      </a:r>
                      <a:r>
                        <a:rPr lang="pl-PL" sz="1400" u="none" strike="noStrike" baseline="0" dirty="0" smtClean="0">
                          <a:effectLst/>
                        </a:rPr>
                        <a:t>w zielonych</a:t>
                      </a:r>
                      <a:r>
                        <a:rPr lang="pl-PL" sz="1400" u="none" strike="noStrike" dirty="0" smtClean="0">
                          <a:effectLst/>
                        </a:rPr>
                        <a:t> </a:t>
                      </a:r>
                      <a:r>
                        <a:rPr lang="pl-PL" sz="1400" u="none" strike="noStrike" dirty="0">
                          <a:effectLst/>
                        </a:rPr>
                        <a:t>i jej wykorzystanie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-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+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+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7223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Zbilansowana dawka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-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+/-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++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7223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 err="1">
                          <a:effectLst/>
                        </a:rPr>
                        <a:t>Naturalne</a:t>
                      </a:r>
                      <a:r>
                        <a:rPr lang="en-GB" sz="1400" u="none" strike="noStrike" dirty="0">
                          <a:effectLst/>
                        </a:rPr>
                        <a:t> </a:t>
                      </a:r>
                      <a:r>
                        <a:rPr lang="en-GB" sz="1400" u="none" strike="noStrike" dirty="0" err="1">
                          <a:effectLst/>
                        </a:rPr>
                        <a:t>zachowanie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++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++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+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8613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Zdrowie zwierząt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++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+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+/-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7223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Wypłukiwanie azotu, emisja N2O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-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+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++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7223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Uwalnianie amoniaku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++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+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+/-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8613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Straty azotu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-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+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++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8613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Straty fosforu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-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+/-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+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25836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Wykorzystanie energii, emisja CH4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+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-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--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7223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Kwasy tłuszczowe w mleku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++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+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+/-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17223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Zapotrzebowanie na siłę roboczą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++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+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+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8613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Ekonomika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+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+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-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17223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 err="1">
                          <a:effectLst/>
                        </a:rPr>
                        <a:t>Wizerunek</a:t>
                      </a:r>
                      <a:r>
                        <a:rPr lang="en-GB" sz="1400" u="none" strike="noStrike" dirty="0">
                          <a:effectLst/>
                        </a:rPr>
                        <a:t> </a:t>
                      </a:r>
                      <a:r>
                        <a:rPr lang="en-GB" sz="1400" u="none" strike="noStrike" dirty="0" err="1">
                          <a:effectLst/>
                        </a:rPr>
                        <a:t>gospodarstwa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++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+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-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03" marR="8703" marT="8703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69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134652"/>
            <a:ext cx="6427773" cy="791650"/>
          </a:xfrm>
        </p:spPr>
        <p:txBody>
          <a:bodyPr/>
          <a:lstStyle/>
          <a:p>
            <a:pPr algn="ctr"/>
            <a:r>
              <a:rPr lang="pl-PL" sz="2800" b="1" dirty="0" smtClean="0">
                <a:solidFill>
                  <a:schemeClr val="tx1"/>
                </a:solidFill>
              </a:rPr>
              <a:t>Ekonomika</a:t>
            </a:r>
            <a:r>
              <a:rPr lang="en-GB" sz="2800" b="1" dirty="0" smtClean="0">
                <a:solidFill>
                  <a:schemeClr val="tx1"/>
                </a:solidFill>
              </a:rPr>
              <a:t> – </a:t>
            </a:r>
            <a:r>
              <a:rPr lang="pl-PL" sz="2800" b="1" dirty="0" smtClean="0">
                <a:solidFill>
                  <a:schemeClr val="tx1"/>
                </a:solidFill>
              </a:rPr>
              <a:t>pobranie runi jako czynnik krytyczny</a:t>
            </a:r>
            <a:r>
              <a:rPr lang="en-GB" sz="2800" b="1" dirty="0" smtClean="0">
                <a:solidFill>
                  <a:schemeClr val="tx1"/>
                </a:solidFill>
              </a:rPr>
              <a:t> </a:t>
            </a:r>
            <a:endParaRPr lang="en-GB" sz="2800" b="1" dirty="0">
              <a:solidFill>
                <a:schemeClr val="tx1"/>
              </a:solidFill>
            </a:endParaRP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836" y="1266191"/>
            <a:ext cx="7824858" cy="4778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3507475" y="1248259"/>
            <a:ext cx="46074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Źródło</a:t>
            </a:r>
            <a:r>
              <a:rPr kumimoji="0" 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:</a:t>
            </a:r>
            <a:r>
              <a:rPr kumimoji="0" lang="nl-NL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Van den Pol-van Dasselaar </a:t>
            </a:r>
            <a:r>
              <a:rPr kumimoji="0" lang="nl-NL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et al.</a:t>
            </a:r>
            <a:r>
              <a:rPr kumimoji="0" lang="nl-NL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2014 r.</a:t>
            </a:r>
          </a:p>
        </p:txBody>
      </p:sp>
    </p:spTree>
    <p:extLst>
      <p:ext uri="{BB962C8B-B14F-4D97-AF65-F5344CB8AC3E}">
        <p14:creationId xmlns:p14="http://schemas.microsoft.com/office/powerpoint/2010/main" val="355415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>
          <a:xfrm>
            <a:off x="491643" y="230190"/>
            <a:ext cx="6481812" cy="839787"/>
          </a:xfrm>
        </p:spPr>
        <p:txBody>
          <a:bodyPr/>
          <a:lstStyle/>
          <a:p>
            <a:pPr algn="l"/>
            <a:r>
              <a:rPr lang="nl-NL" sz="2800" b="1" dirty="0" smtClean="0">
                <a:solidFill>
                  <a:schemeClr val="tx1"/>
                </a:solidFill>
              </a:rPr>
              <a:t>Ale </a:t>
            </a:r>
            <a:r>
              <a:rPr lang="nl-NL" sz="2800" b="1" dirty="0" err="1" smtClean="0">
                <a:solidFill>
                  <a:schemeClr val="tx1"/>
                </a:solidFill>
              </a:rPr>
              <a:t>co </a:t>
            </a:r>
            <a:r>
              <a:rPr lang="nl-NL" sz="2800" b="1" err="1" smtClean="0">
                <a:solidFill>
                  <a:schemeClr val="tx1"/>
                </a:solidFill>
              </a:rPr>
              <a:t>z </a:t>
            </a:r>
            <a:r>
              <a:rPr lang="nl-NL" sz="2800" b="1" smtClean="0">
                <a:solidFill>
                  <a:schemeClr val="tx1"/>
                </a:solidFill>
              </a:rPr>
              <a:t>ekonomi</a:t>
            </a:r>
            <a:r>
              <a:rPr lang="pl-PL" sz="2800" b="1" smtClean="0">
                <a:solidFill>
                  <a:schemeClr val="tx1"/>
                </a:solidFill>
              </a:rPr>
              <a:t>k</a:t>
            </a:r>
            <a:r>
              <a:rPr lang="nl-NL" sz="2800" b="1" smtClean="0">
                <a:solidFill>
                  <a:schemeClr val="tx1"/>
                </a:solidFill>
              </a:rPr>
              <a:t>ą </a:t>
            </a:r>
            <a:r>
              <a:rPr lang="pl-PL" sz="2800" b="1" smtClean="0">
                <a:solidFill>
                  <a:schemeClr val="tx1"/>
                </a:solidFill>
              </a:rPr>
              <a:t>w</a:t>
            </a:r>
            <a:r>
              <a:rPr lang="nl-NL" sz="2800" b="1" smtClean="0">
                <a:solidFill>
                  <a:schemeClr val="tx1"/>
                </a:solidFill>
              </a:rPr>
              <a:t> </a:t>
            </a:r>
            <a:r>
              <a:rPr lang="nl-NL" sz="2800" b="1" dirty="0" err="1" smtClean="0">
                <a:solidFill>
                  <a:schemeClr val="tx1"/>
                </a:solidFill>
              </a:rPr>
              <a:t>mniej korzystnych warunkach</a:t>
            </a:r>
            <a:r>
              <a:rPr lang="nl-NL" sz="2800" b="1" dirty="0" smtClean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>
          <a:xfrm>
            <a:off x="491643" y="1526109"/>
            <a:ext cx="8521188" cy="4089600"/>
          </a:xfrm>
        </p:spPr>
        <p:txBody>
          <a:bodyPr/>
          <a:lstStyle/>
          <a:p>
            <a:r>
              <a:rPr lang="en-US" sz="2400" dirty="0"/>
              <a:t>Cel: zbadanie ekonomiki wypasu </a:t>
            </a:r>
            <a:r>
              <a:rPr lang="en-US" sz="2400"/>
              <a:t>i </a:t>
            </a:r>
            <a:r>
              <a:rPr lang="pl-PL" sz="2400" smtClean="0"/>
              <a:t>braku </a:t>
            </a:r>
            <a:r>
              <a:rPr lang="en-US" sz="2400" smtClean="0"/>
              <a:t>wypasu w </a:t>
            </a:r>
            <a:r>
              <a:rPr lang="en-US" sz="2400" dirty="0"/>
              <a:t>gospodarstwach o mniej </a:t>
            </a:r>
            <a:r>
              <a:rPr lang="en-US" sz="2400" dirty="0" err="1"/>
              <a:t>korzystnych</a:t>
            </a:r>
            <a:r>
              <a:rPr lang="en-US" sz="2400" dirty="0"/>
              <a:t> warunkach do wypasu: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Dój automatyczny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Mała powierzchnia wypasu (25% zamiast 75%)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Większe stada (150 zwierząt zamiast 75)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Wyższa wydajność mleczna na krowę (9 500 zamiast 8 000)</a:t>
            </a:r>
          </a:p>
          <a:p>
            <a:pPr lvl="1">
              <a:buFont typeface="Arial" panose="020B0604020202020204" pitchFamily="34" charset="0"/>
              <a:buChar char="•"/>
            </a:pPr>
            <a:endParaRPr lang="nl-NL" dirty="0"/>
          </a:p>
        </p:txBody>
      </p:sp>
      <p:pic>
        <p:nvPicPr>
          <p:cNvPr id="21509" name="Picture 5" descr="1037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0107" y="4251234"/>
            <a:ext cx="1820087" cy="136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koppel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3080" y="4242229"/>
            <a:ext cx="1802994" cy="137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robot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384" y="4235829"/>
            <a:ext cx="1836838" cy="137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grazende koe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6052" y="4242229"/>
            <a:ext cx="1818130" cy="137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508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sz="3200" smtClean="0">
                <a:solidFill>
                  <a:schemeClr val="tx1"/>
                </a:solidFill>
              </a:rPr>
              <a:t>Ekonomi</a:t>
            </a:r>
            <a:r>
              <a:rPr lang="pl-PL" sz="3200" smtClean="0">
                <a:solidFill>
                  <a:schemeClr val="tx1"/>
                </a:solidFill>
              </a:rPr>
              <a:t>k</a:t>
            </a:r>
            <a:r>
              <a:rPr lang="nl-NL" sz="3200" smtClean="0">
                <a:solidFill>
                  <a:schemeClr val="tx1"/>
                </a:solidFill>
              </a:rPr>
              <a:t>a </a:t>
            </a:r>
            <a:r>
              <a:rPr lang="nl-NL" sz="3200" dirty="0" err="1">
                <a:solidFill>
                  <a:schemeClr val="tx1"/>
                </a:solidFill>
              </a:rPr>
              <a:t>wypasu</a:t>
            </a:r>
            <a:r>
              <a:rPr lang="nl-NL" sz="3200" b="1" dirty="0" smtClean="0">
                <a:solidFill>
                  <a:schemeClr val="tx1"/>
                </a:solidFill>
              </a:rPr>
              <a:t/>
            </a:r>
            <a:br>
              <a:rPr lang="nl-NL" sz="3200" b="1" dirty="0" smtClean="0">
                <a:solidFill>
                  <a:schemeClr val="tx1"/>
                </a:solidFill>
              </a:rPr>
            </a:br>
            <a:r>
              <a:rPr lang="nl-NL" sz="3200" dirty="0" smtClean="0">
                <a:solidFill>
                  <a:schemeClr val="tx1"/>
                </a:solidFill>
              </a:rPr>
              <a:t>    </a:t>
            </a:r>
            <a:endParaRPr lang="nl-NL" sz="3200" b="1" dirty="0" smtClean="0">
              <a:solidFill>
                <a:schemeClr val="tx1"/>
              </a:solidFill>
            </a:endParaRPr>
          </a:p>
        </p:txBody>
      </p:sp>
      <p:pic>
        <p:nvPicPr>
          <p:cNvPr id="23555" name="Picture 4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66" t="-2690" r="24197" b="2690"/>
          <a:stretch/>
        </p:blipFill>
        <p:spPr bwMode="auto">
          <a:xfrm>
            <a:off x="697583" y="1003877"/>
            <a:ext cx="7423345" cy="4464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robot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8038" y="1989138"/>
            <a:ext cx="719137" cy="54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koppel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725" y="1557338"/>
            <a:ext cx="792163" cy="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9" name="Picture 7" descr="1037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6100" y="2349500"/>
            <a:ext cx="719138" cy="5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grazende koe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25" y="1412875"/>
            <a:ext cx="720725" cy="54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3618502" y="5629275"/>
            <a:ext cx="3745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Van den Pol-van 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Dasselaar</a:t>
            </a:r>
            <a:r>
              <a:rPr kumimoji="0" lang="en-GB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al.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2010 r.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05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0535" y="696473"/>
            <a:ext cx="6887375" cy="1086639"/>
          </a:xfrm>
        </p:spPr>
        <p:txBody>
          <a:bodyPr/>
          <a:lstStyle/>
          <a:p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Wysoki</a:t>
            </a:r>
            <a:r>
              <a:rPr lang="pl-PL" sz="2400" dirty="0" smtClean="0">
                <a:solidFill>
                  <a:schemeClr val="tx1"/>
                </a:solidFill>
                <a:latin typeface="+mn-lt"/>
              </a:rPr>
              <a:t>e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pobr</a:t>
            </a:r>
            <a:r>
              <a:rPr lang="pl-PL" sz="2400" dirty="0" err="1" smtClean="0">
                <a:solidFill>
                  <a:schemeClr val="tx1"/>
                </a:solidFill>
                <a:latin typeface="+mn-lt"/>
              </a:rPr>
              <a:t>anie</a:t>
            </a:r>
            <a:r>
              <a:rPr lang="pl-PL" sz="2400" dirty="0" smtClean="0">
                <a:solidFill>
                  <a:schemeClr val="tx1"/>
                </a:solidFill>
                <a:latin typeface="+mn-lt"/>
              </a:rPr>
              <a:t> suchej masy 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jest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całkowicie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zależn</a:t>
            </a:r>
            <a:r>
              <a:rPr lang="pl-PL" sz="2400" dirty="0" smtClean="0">
                <a:solidFill>
                  <a:schemeClr val="tx1"/>
                </a:solidFill>
                <a:latin typeface="+mn-lt"/>
              </a:rPr>
              <a:t>e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od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jakości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paszy</a:t>
            </a:r>
            <a:r>
              <a:rPr lang="pl-PL" sz="2400" dirty="0" smtClean="0">
                <a:solidFill>
                  <a:schemeClr val="tx1"/>
                </a:solidFill>
                <a:latin typeface="+mn-lt"/>
              </a:rPr>
              <a:t> - z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domin</a:t>
            </a:r>
            <a:r>
              <a:rPr lang="pl-PL" sz="2400" dirty="0" err="1" smtClean="0">
                <a:solidFill>
                  <a:schemeClr val="tx1"/>
                </a:solidFill>
                <a:latin typeface="+mn-lt"/>
              </a:rPr>
              <a:t>acją</a:t>
            </a:r>
            <a:r>
              <a:rPr lang="pl-PL" sz="2400" dirty="0" smtClean="0">
                <a:solidFill>
                  <a:schemeClr val="tx1"/>
                </a:solidFill>
                <a:latin typeface="+mn-lt"/>
              </a:rPr>
              <a:t> runi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traw</a:t>
            </a:r>
            <a:r>
              <a:rPr lang="pl-PL" sz="2400" dirty="0" err="1" smtClean="0">
                <a:solidFill>
                  <a:schemeClr val="tx1"/>
                </a:solidFill>
                <a:latin typeface="+mn-lt"/>
              </a:rPr>
              <a:t>iasto</a:t>
            </a:r>
            <a:r>
              <a:rPr lang="pl-PL" sz="2400" dirty="0" smtClean="0">
                <a:solidFill>
                  <a:schemeClr val="tx1"/>
                </a:solidFill>
                <a:latin typeface="+mn-lt"/>
              </a:rPr>
              <a:t>-k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oniczyn</a:t>
            </a:r>
            <a:r>
              <a:rPr lang="pl-PL" sz="2400" dirty="0" smtClean="0">
                <a:solidFill>
                  <a:schemeClr val="tx1"/>
                </a:solidFill>
                <a:latin typeface="+mn-lt"/>
              </a:rPr>
              <a:t>owej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endParaRPr lang="en-US" sz="2400" dirty="0"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6586706"/>
              </p:ext>
            </p:extLst>
          </p:nvPr>
        </p:nvGraphicFramePr>
        <p:xfrm>
          <a:off x="762627" y="1905647"/>
          <a:ext cx="7746373" cy="41395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650449" y="6045200"/>
            <a:ext cx="785855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Tx/>
              <a:buNone/>
              <a:tabLst>
                <a:tab pos="3138488" algn="l"/>
              </a:tabLst>
              <a:defRPr/>
            </a:pPr>
            <a:r>
              <a:rPr lang="pl-PL" altLang="sv-SE" sz="2000" dirty="0" smtClean="0">
                <a:solidFill>
                  <a:prstClr val="black"/>
                </a:solidFill>
                <a:latin typeface="Calibri"/>
              </a:rPr>
              <a:t>Termin</a:t>
            </a:r>
            <a:r>
              <a:rPr kumimoji="0" lang="en-US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zbioru jest </a:t>
            </a:r>
            <a:r>
              <a:rPr kumimoji="0" lang="en-US" altLang="sv-S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ważniejsz</a:t>
            </a:r>
            <a:r>
              <a:rPr kumimoji="0" lang="pl-PL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</a:t>
            </a:r>
            <a:r>
              <a:rPr kumimoji="0" lang="en-US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 </a:t>
            </a:r>
            <a:r>
              <a:rPr kumimoji="0" lang="pl-PL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runi </a:t>
            </a:r>
            <a:r>
              <a:rPr kumimoji="0" lang="en-US" altLang="sv-S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traw</a:t>
            </a:r>
            <a:r>
              <a:rPr kumimoji="0" lang="pl-PL" altLang="sv-S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iastej</a:t>
            </a:r>
            <a:r>
              <a:rPr kumimoji="0" lang="en-US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niż w </a:t>
            </a:r>
            <a:r>
              <a:rPr kumimoji="0" lang="pl-PL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runi</a:t>
            </a:r>
            <a:r>
              <a:rPr kumimoji="0" lang="en-US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sv-S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mieszan</a:t>
            </a:r>
            <a:r>
              <a:rPr kumimoji="0" lang="pl-PL" altLang="sv-S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ek</a:t>
            </a:r>
            <a:r>
              <a:rPr kumimoji="0" lang="pl-PL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trawiasto-koniczynowych</a:t>
            </a:r>
            <a:endParaRPr kumimoji="0" lang="en-US" altLang="sv-S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80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sz="3200" b="1" dirty="0" err="1" smtClean="0">
                <a:solidFill>
                  <a:schemeClr val="tx1"/>
                </a:solidFill>
              </a:rPr>
              <a:t>Wnioski</a:t>
            </a:r>
            <a:endParaRPr lang="nl-NL" sz="3200" b="1" dirty="0" smtClean="0">
              <a:solidFill>
                <a:schemeClr val="tx1"/>
              </a:solidFill>
            </a:endParaRPr>
          </a:p>
        </p:txBody>
      </p:sp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>
          <a:xfrm>
            <a:off x="452447" y="1207177"/>
            <a:ext cx="8521188" cy="4089600"/>
          </a:xfrm>
        </p:spPr>
        <p:txBody>
          <a:bodyPr/>
          <a:lstStyle/>
          <a:p>
            <a:r>
              <a:rPr lang="pl-PL" sz="2000" dirty="0" smtClean="0"/>
              <a:t>Uogólniając</a:t>
            </a:r>
            <a:r>
              <a:rPr lang="en-US" sz="2000" dirty="0" smtClean="0"/>
              <a:t>, </a:t>
            </a:r>
            <a:r>
              <a:rPr lang="en-US" sz="2000" dirty="0"/>
              <a:t>wypas jest ekonomicznie bardziej atrakcyjny </a:t>
            </a:r>
            <a:r>
              <a:rPr lang="en-US" sz="2000" dirty="0" err="1"/>
              <a:t>niż</a:t>
            </a:r>
            <a:r>
              <a:rPr lang="en-US" sz="2000" dirty="0"/>
              <a:t> </a:t>
            </a:r>
            <a:r>
              <a:rPr lang="pl-PL" sz="2000" dirty="0" smtClean="0"/>
              <a:t>brak</a:t>
            </a:r>
            <a:r>
              <a:rPr lang="en-US" sz="2000" dirty="0" smtClean="0"/>
              <a:t> </a:t>
            </a:r>
            <a:r>
              <a:rPr lang="pl-PL" sz="2000" dirty="0" smtClean="0"/>
              <a:t>wypasu</a:t>
            </a:r>
            <a:endParaRPr lang="en-US" sz="2000" dirty="0"/>
          </a:p>
          <a:p>
            <a:r>
              <a:rPr lang="en-US" sz="2000" dirty="0"/>
              <a:t>Jedynym wyjątkiem jest sytuacja, gdy dostępny obszar wypasu jest zbyt mały (</a:t>
            </a:r>
            <a:r>
              <a:rPr lang="en-US" sz="2000" dirty="0" err="1"/>
              <a:t>spożycie</a:t>
            </a:r>
            <a:r>
              <a:rPr lang="en-US" sz="2000" dirty="0"/>
              <a:t> </a:t>
            </a:r>
            <a:r>
              <a:rPr lang="pl-PL" sz="2000" dirty="0" smtClean="0"/>
              <a:t>runi pastwiskowej </a:t>
            </a:r>
            <a:r>
              <a:rPr lang="en-US" sz="2000" dirty="0" err="1" smtClean="0"/>
              <a:t>poniżej</a:t>
            </a:r>
            <a:r>
              <a:rPr lang="en-US" sz="2000" dirty="0" smtClean="0"/>
              <a:t> </a:t>
            </a:r>
            <a:r>
              <a:rPr lang="en-US" sz="2000" dirty="0"/>
              <a:t>700 kg suchej </a:t>
            </a:r>
            <a:r>
              <a:rPr lang="en-US" sz="2000" dirty="0" err="1"/>
              <a:t>masy</a:t>
            </a:r>
            <a:r>
              <a:rPr lang="en-US" sz="2000" dirty="0"/>
              <a:t> </a:t>
            </a:r>
            <a:r>
              <a:rPr lang="pl-PL" sz="2000" dirty="0" smtClean="0"/>
              <a:t>na </a:t>
            </a:r>
            <a:r>
              <a:rPr lang="en-US" sz="2000" dirty="0" err="1" smtClean="0"/>
              <a:t>krow</a:t>
            </a:r>
            <a:r>
              <a:rPr lang="pl-PL" sz="2000" dirty="0" smtClean="0"/>
              <a:t>ę i rok</a:t>
            </a:r>
            <a:r>
              <a:rPr lang="en-US" sz="2000" dirty="0" smtClean="0"/>
              <a:t>).</a:t>
            </a:r>
            <a:endParaRPr lang="en-US" sz="2000" dirty="0"/>
          </a:p>
          <a:p>
            <a:r>
              <a:rPr lang="en-US" sz="2000" dirty="0"/>
              <a:t>Im </a:t>
            </a:r>
            <a:r>
              <a:rPr lang="en-US" sz="2000" dirty="0" err="1"/>
              <a:t>więcej</a:t>
            </a:r>
            <a:r>
              <a:rPr lang="en-US" sz="2000" dirty="0"/>
              <a:t> </a:t>
            </a:r>
            <a:r>
              <a:rPr lang="pl-PL" sz="2000" dirty="0" smtClean="0"/>
              <a:t>runi</a:t>
            </a:r>
            <a:r>
              <a:rPr lang="en-US" sz="2000" dirty="0" smtClean="0"/>
              <a:t> </a:t>
            </a:r>
            <a:r>
              <a:rPr lang="en-US" sz="2000" dirty="0" err="1"/>
              <a:t>krowy</a:t>
            </a:r>
            <a:r>
              <a:rPr lang="en-US" sz="2000" dirty="0"/>
              <a:t> </a:t>
            </a:r>
            <a:r>
              <a:rPr lang="pl-PL" sz="2000" dirty="0" smtClean="0"/>
              <a:t>z</a:t>
            </a:r>
            <a:r>
              <a:rPr lang="en-US" sz="2000" dirty="0" err="1" smtClean="0"/>
              <a:t>jedzą</a:t>
            </a:r>
            <a:r>
              <a:rPr lang="en-US" sz="2000" dirty="0" smtClean="0"/>
              <a:t> </a:t>
            </a:r>
            <a:r>
              <a:rPr lang="en-US" sz="2000" dirty="0"/>
              <a:t>na pastwisku, tym większy jest </a:t>
            </a:r>
            <a:r>
              <a:rPr lang="en-US" sz="2000" dirty="0" err="1" smtClean="0"/>
              <a:t>zysk</a:t>
            </a:r>
            <a:endParaRPr lang="en-US" sz="2000" dirty="0"/>
          </a:p>
          <a:p>
            <a:r>
              <a:rPr lang="pl-PL" sz="2000" dirty="0" smtClean="0"/>
              <a:t>Ekonomika</a:t>
            </a:r>
            <a:r>
              <a:rPr lang="en-US" sz="2000" dirty="0" smtClean="0"/>
              <a:t> </a:t>
            </a:r>
            <a:r>
              <a:rPr lang="en-US" sz="2000" dirty="0"/>
              <a:t>nie jest najważniejszym czynnikiem wpływającym na wypas w </a:t>
            </a:r>
            <a:r>
              <a:rPr lang="en-US" sz="2000" dirty="0" err="1"/>
              <a:t>Europie</a:t>
            </a:r>
            <a:r>
              <a:rPr lang="en-US" sz="2000" dirty="0"/>
              <a:t> </a:t>
            </a:r>
            <a:r>
              <a:rPr lang="en-US" sz="2000" dirty="0" err="1" smtClean="0"/>
              <a:t>Północno-Zachodniej</a:t>
            </a: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endParaRPr lang="en-US" sz="2000" dirty="0"/>
          </a:p>
          <a:p>
            <a:r>
              <a:rPr lang="en-US" sz="2000" dirty="0" err="1"/>
              <a:t>Jeśli</a:t>
            </a:r>
            <a:r>
              <a:rPr lang="en-US" sz="2000" dirty="0"/>
              <a:t> </a:t>
            </a:r>
            <a:r>
              <a:rPr lang="en-US" sz="2000" dirty="0" err="1" smtClean="0"/>
              <a:t>ekonomi</a:t>
            </a:r>
            <a:r>
              <a:rPr lang="pl-PL" sz="2000" dirty="0" smtClean="0"/>
              <a:t>k</a:t>
            </a:r>
            <a:r>
              <a:rPr lang="en-US" sz="2000" dirty="0" smtClean="0"/>
              <a:t>a </a:t>
            </a:r>
            <a:r>
              <a:rPr lang="en-US" sz="2000" dirty="0"/>
              <a:t>nie jest, to co jest?</a:t>
            </a:r>
          </a:p>
          <a:p>
            <a:endParaRPr lang="en-US" sz="2000" dirty="0"/>
          </a:p>
          <a:p>
            <a:r>
              <a:rPr lang="pl-PL" sz="2000" dirty="0" smtClean="0"/>
              <a:t>Holandia</a:t>
            </a:r>
            <a:r>
              <a:rPr lang="en-US" sz="2000" dirty="0" smtClean="0"/>
              <a:t>: </a:t>
            </a:r>
            <a:r>
              <a:rPr lang="en-US" sz="2000" dirty="0"/>
              <a:t>badania z udziałem rolników w 60 gospodarstwach mlecznych (</a:t>
            </a:r>
            <a:r>
              <a:rPr lang="en-US" sz="2000" dirty="0" err="1"/>
              <a:t>Koe&amp;Wij</a:t>
            </a:r>
            <a:r>
              <a:rPr lang="en-US" sz="2000" dirty="0"/>
              <a:t>)</a:t>
            </a:r>
          </a:p>
          <a:p>
            <a:r>
              <a:rPr lang="en-US" sz="2000" dirty="0"/>
              <a:t>Ostatecznie, osobiste preferencje, doświadczenia i zwyczaje rolnika będą miały decydujące znaczenie przy wyborze pomiędzy wypasem a </a:t>
            </a:r>
            <a:r>
              <a:rPr lang="pl-PL" sz="2000" dirty="0" smtClean="0"/>
              <a:t>jego brakiem</a:t>
            </a:r>
            <a:endParaRPr lang="en-US" dirty="0"/>
          </a:p>
          <a:p>
            <a:endParaRPr lang="nl-NL" dirty="0"/>
          </a:p>
        </p:txBody>
      </p:sp>
      <p:pic>
        <p:nvPicPr>
          <p:cNvPr id="4" name="Picture 5" descr="FIETSKO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1927" y="3554082"/>
            <a:ext cx="1544926" cy="1047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569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nl-NL" sz="3200" b="1" dirty="0" err="1" smtClean="0"/>
              <a:t>Jak zwiększyć zysk</a:t>
            </a:r>
            <a:r>
              <a:rPr lang="nl-NL" sz="3200" b="1" dirty="0" smtClean="0"/>
              <a:t>?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l-PL" sz="2000" dirty="0" smtClean="0"/>
              <a:t>Dodatki paszowe</a:t>
            </a:r>
            <a:r>
              <a:rPr lang="en-US" sz="2000" dirty="0" smtClean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 smtClean="0"/>
              <a:t>pob</a:t>
            </a:r>
            <a:r>
              <a:rPr lang="pl-PL" sz="2000" dirty="0" smtClean="0"/>
              <a:t>ranie runi pastwiskowej </a:t>
            </a:r>
            <a:r>
              <a:rPr lang="en-US" sz="2000" dirty="0" err="1" smtClean="0"/>
              <a:t>są</a:t>
            </a:r>
            <a:r>
              <a:rPr lang="en-US" sz="2000" dirty="0" smtClean="0"/>
              <a:t> </a:t>
            </a:r>
            <a:r>
              <a:rPr lang="en-US" sz="2000" dirty="0"/>
              <a:t>kluczowymi czynnikami</a:t>
            </a:r>
          </a:p>
          <a:p>
            <a:endParaRPr lang="en-US" sz="2000" dirty="0"/>
          </a:p>
          <a:p>
            <a:r>
              <a:rPr lang="en-US" sz="2000" dirty="0" err="1"/>
              <a:t>Doradcy</a:t>
            </a:r>
            <a:r>
              <a:rPr lang="en-US" sz="2000" dirty="0"/>
              <a:t> </a:t>
            </a:r>
            <a:r>
              <a:rPr lang="en-US" sz="2000" dirty="0" err="1" smtClean="0"/>
              <a:t>twierdzą</a:t>
            </a:r>
            <a:r>
              <a:rPr lang="pl-PL" sz="2000" dirty="0" smtClean="0"/>
              <a:t>, że</a:t>
            </a:r>
            <a:r>
              <a:rPr lang="en-US" sz="2000" dirty="0" smtClean="0"/>
              <a:t> </a:t>
            </a:r>
            <a:r>
              <a:rPr lang="en-US" sz="2000" dirty="0"/>
              <a:t>wiele gospodarstw rolnych może zwiększyć swój zysk nawet do 10.000 </a:t>
            </a:r>
            <a:r>
              <a:rPr lang="pl-PL" sz="2000" dirty="0" smtClean="0"/>
              <a:t>E</a:t>
            </a:r>
            <a:r>
              <a:rPr lang="en-US" sz="2000" dirty="0" err="1" smtClean="0"/>
              <a:t>uro</a:t>
            </a:r>
            <a:r>
              <a:rPr lang="pl-PL" sz="2000" dirty="0" smtClean="0"/>
              <a:t> poprzez:</a:t>
            </a:r>
            <a:endParaRPr lang="en-US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err="1"/>
              <a:t>Zwiększenie</a:t>
            </a:r>
            <a:r>
              <a:rPr lang="en-US" sz="2000" dirty="0"/>
              <a:t> </a:t>
            </a:r>
            <a:r>
              <a:rPr lang="en-US" sz="2000" dirty="0" err="1" smtClean="0"/>
              <a:t>pob</a:t>
            </a:r>
            <a:r>
              <a:rPr lang="pl-PL" sz="2000" dirty="0" err="1" smtClean="0"/>
              <a:t>rania</a:t>
            </a:r>
            <a:r>
              <a:rPr lang="pl-PL" sz="2000" dirty="0" smtClean="0"/>
              <a:t> runi pastwiskowej</a:t>
            </a:r>
            <a:endParaRPr lang="en-US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err="1" smtClean="0"/>
              <a:t>Mniej</a:t>
            </a:r>
            <a:r>
              <a:rPr lang="pl-PL" sz="2000" dirty="0" err="1" smtClean="0"/>
              <a:t>szą</a:t>
            </a:r>
            <a:r>
              <a:rPr lang="en-US" sz="2000" dirty="0" smtClean="0"/>
              <a:t> </a:t>
            </a:r>
            <a:r>
              <a:rPr lang="en-US" sz="2000" dirty="0" err="1" smtClean="0"/>
              <a:t>suplementacj</a:t>
            </a:r>
            <a:r>
              <a:rPr lang="pl-PL" sz="2000" dirty="0" smtClean="0"/>
              <a:t>ę</a:t>
            </a:r>
            <a:endParaRPr lang="en-US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Brak kukurydzy w pobliżu gospodarstwa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err="1"/>
              <a:t>Optymalizacja</a:t>
            </a:r>
            <a:r>
              <a:rPr lang="en-US" sz="2000" dirty="0"/>
              <a:t> zarządzania użytkami zielonymi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Rozpocząć </a:t>
            </a:r>
            <a:r>
              <a:rPr lang="en-US" sz="2000" dirty="0" err="1"/>
              <a:t>wcześnie</a:t>
            </a:r>
            <a:r>
              <a:rPr lang="en-US" sz="2000" dirty="0"/>
              <a:t> </a:t>
            </a:r>
            <a:r>
              <a:rPr lang="pl-PL" sz="2000" dirty="0" smtClean="0"/>
              <a:t>wypas w sezonie </a:t>
            </a:r>
            <a:r>
              <a:rPr lang="en-US" sz="2000" dirty="0" err="1" smtClean="0"/>
              <a:t>i</a:t>
            </a:r>
            <a:r>
              <a:rPr lang="en-US" sz="2000" dirty="0" smtClean="0"/>
              <a:t> </a:t>
            </a:r>
            <a:r>
              <a:rPr lang="en-US" sz="2000" dirty="0"/>
              <a:t>zakończyć </a:t>
            </a:r>
            <a:r>
              <a:rPr lang="en-US" sz="2000" dirty="0" smtClean="0"/>
              <a:t>późno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Koszt za kg SM w </a:t>
            </a:r>
            <a:r>
              <a:rPr lang="en-US" sz="2000" dirty="0" err="1"/>
              <a:t>przypadku</a:t>
            </a:r>
            <a:r>
              <a:rPr lang="en-US" sz="2000" dirty="0"/>
              <a:t> </a:t>
            </a:r>
            <a:r>
              <a:rPr lang="pl-PL" sz="2000" dirty="0" smtClean="0"/>
              <a:t>runi pastwiskowej</a:t>
            </a:r>
            <a:r>
              <a:rPr lang="en-US" sz="2000" dirty="0" smtClean="0"/>
              <a:t> </a:t>
            </a:r>
            <a:r>
              <a:rPr lang="en-US" sz="2000" dirty="0"/>
              <a:t>średnio o 10 </a:t>
            </a:r>
            <a:r>
              <a:rPr lang="en-US" sz="2000" dirty="0" err="1"/>
              <a:t>ct</a:t>
            </a:r>
            <a:r>
              <a:rPr lang="en-US" sz="2000" dirty="0"/>
              <a:t> </a:t>
            </a:r>
            <a:r>
              <a:rPr lang="en-US" sz="2000" dirty="0" err="1" smtClean="0"/>
              <a:t>mniej</a:t>
            </a:r>
            <a:r>
              <a:rPr lang="pl-PL" sz="2000" dirty="0" err="1" smtClean="0"/>
              <a:t>szy</a:t>
            </a:r>
            <a:r>
              <a:rPr lang="en-US" sz="2000" dirty="0" smtClean="0"/>
              <a:t> </a:t>
            </a:r>
            <a:r>
              <a:rPr lang="en-US" sz="2000" dirty="0"/>
              <a:t>niż w </a:t>
            </a:r>
            <a:r>
              <a:rPr lang="en-US" sz="2000" dirty="0" err="1"/>
              <a:t>przypadku</a:t>
            </a:r>
            <a:r>
              <a:rPr lang="en-US" sz="2000" dirty="0"/>
              <a:t> </a:t>
            </a:r>
            <a:r>
              <a:rPr lang="pl-PL" sz="2000" dirty="0" smtClean="0"/>
              <a:t>runi</a:t>
            </a:r>
            <a:r>
              <a:rPr lang="en-US" sz="2000" dirty="0" smtClean="0"/>
              <a:t> </a:t>
            </a:r>
            <a:r>
              <a:rPr lang="en-US" sz="2000" dirty="0"/>
              <a:t>konserwowanej</a:t>
            </a:r>
          </a:p>
          <a:p>
            <a:endParaRPr lang="en-US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7897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974289" y="80062"/>
            <a:ext cx="6504683" cy="839787"/>
          </a:xfrm>
        </p:spPr>
        <p:txBody>
          <a:bodyPr/>
          <a:lstStyle/>
          <a:p>
            <a:pPr algn="ctr"/>
            <a:r>
              <a:rPr lang="en-GB" sz="2800" b="1" dirty="0" smtClean="0">
                <a:solidFill>
                  <a:schemeClr val="tx1"/>
                </a:solidFill>
              </a:rPr>
              <a:t>Wpływ wypasu na dochody gospodarstw rolnych </a:t>
            </a:r>
            <a:r>
              <a:rPr lang="en-GB" sz="1800" dirty="0" smtClean="0">
                <a:solidFill>
                  <a:schemeClr val="tx1"/>
                </a:solidFill>
              </a:rPr>
              <a:t>(</a:t>
            </a:r>
            <a:r>
              <a:rPr lang="en-GB" sz="1800" dirty="0" err="1" smtClean="0">
                <a:solidFill>
                  <a:schemeClr val="tx1"/>
                </a:solidFill>
              </a:rPr>
              <a:t>Reijs</a:t>
            </a:r>
            <a:r>
              <a:rPr lang="en-GB" sz="1800" i="1" dirty="0" smtClean="0">
                <a:solidFill>
                  <a:schemeClr val="tx1"/>
                </a:solidFill>
              </a:rPr>
              <a:t> et al.</a:t>
            </a:r>
            <a:r>
              <a:rPr lang="en-GB" sz="1800" dirty="0" smtClean="0">
                <a:solidFill>
                  <a:schemeClr val="tx1"/>
                </a:solidFill>
              </a:rPr>
              <a:t>, 2013)</a:t>
            </a:r>
            <a:endParaRPr lang="en-GB" sz="1800" dirty="0">
              <a:solidFill>
                <a:schemeClr val="tx1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4290" y="1113440"/>
            <a:ext cx="7317260" cy="5369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282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6987331" cy="1353086"/>
          </a:xfrm>
        </p:spPr>
        <p:txBody>
          <a:bodyPr/>
          <a:lstStyle/>
          <a:p>
            <a:pPr algn="l"/>
            <a:r>
              <a:rPr lang="nl-NL" sz="2800" b="1" dirty="0" smtClean="0">
                <a:solidFill>
                  <a:schemeClr val="tx1"/>
                </a:solidFill>
              </a:rPr>
              <a:t>Marża na krowę </a:t>
            </a:r>
            <a:r>
              <a:rPr lang="pl-PL" sz="2800" dirty="0" smtClean="0">
                <a:solidFill>
                  <a:schemeClr val="tx1"/>
                </a:solidFill>
              </a:rPr>
              <a:t>w zależności od </a:t>
            </a:r>
            <a:r>
              <a:rPr lang="nl-NL" sz="2800" b="1" dirty="0" smtClean="0">
                <a:solidFill>
                  <a:schemeClr val="tx1"/>
                </a:solidFill>
              </a:rPr>
              <a:t>godzin wypasu i </a:t>
            </a:r>
            <a:r>
              <a:rPr lang="pl-PL" sz="2800" b="1" dirty="0" smtClean="0">
                <a:solidFill>
                  <a:schemeClr val="tx1"/>
                </a:solidFill>
              </a:rPr>
              <a:t>poziomów produkcji mleka </a:t>
            </a:r>
            <a:r>
              <a:rPr lang="nl-NL" sz="1600" dirty="0" smtClean="0">
                <a:solidFill>
                  <a:schemeClr val="tx1"/>
                </a:solidFill>
              </a:rPr>
              <a:t>(Booij, 2015 r.)</a:t>
            </a:r>
            <a:endParaRPr lang="nl-NL" sz="1600" dirty="0">
              <a:solidFill>
                <a:schemeClr val="tx1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43001" y="684126"/>
            <a:ext cx="13856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517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493" y="1583274"/>
            <a:ext cx="7737762" cy="4349991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5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3680" y="1427266"/>
            <a:ext cx="2856222" cy="840125"/>
          </a:xfrm>
        </p:spPr>
        <p:txBody>
          <a:bodyPr/>
          <a:lstStyle/>
          <a:p>
            <a:pPr algn="l"/>
            <a:r>
              <a:rPr lang="en-GB" sz="2400" b="0" dirty="0" smtClean="0">
                <a:solidFill>
                  <a:schemeClr val="tx1"/>
                </a:solidFill>
              </a:rPr>
              <a:t>Wyniki za 2013 r.</a:t>
            </a:r>
            <a:endParaRPr lang="en-GB" sz="2400" b="0" dirty="0">
              <a:solidFill>
                <a:schemeClr val="tx1"/>
              </a:solidFill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179512" y="1847329"/>
            <a:ext cx="3862768" cy="40896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sz="1800" dirty="0" smtClean="0"/>
              <a:t>Brak wpływu na produkcję mleka na jedną krowę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800" dirty="0" smtClean="0"/>
              <a:t>Z wypasem: mniejsze koszty paszy treściwej, większe koszty pasz objętościowych (ze względu na niższą roczną </a:t>
            </a:r>
            <a:r>
              <a:rPr lang="en-GB" sz="1800" dirty="0" err="1" smtClean="0"/>
              <a:t>produkcję</a:t>
            </a:r>
            <a:r>
              <a:rPr lang="en-GB" sz="1800" dirty="0" smtClean="0"/>
              <a:t> </a:t>
            </a:r>
            <a:r>
              <a:rPr lang="pl-PL" sz="1800" dirty="0" smtClean="0"/>
              <a:t>runi pastwiskowej</a:t>
            </a:r>
            <a:r>
              <a:rPr lang="en-GB" sz="1800" dirty="0" smtClean="0"/>
              <a:t>), brak wpływu na całkowite </a:t>
            </a:r>
            <a:r>
              <a:rPr lang="en-GB" sz="1800" dirty="0" err="1" smtClean="0"/>
              <a:t>koszty</a:t>
            </a:r>
            <a:r>
              <a:rPr lang="en-GB" sz="1800" dirty="0" smtClean="0"/>
              <a:t> </a:t>
            </a:r>
            <a:r>
              <a:rPr lang="pl-PL" sz="1800" dirty="0" smtClean="0"/>
              <a:t>żywienia</a:t>
            </a:r>
            <a:endParaRPr lang="en-GB" sz="18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GB" sz="1800" dirty="0" smtClean="0"/>
              <a:t>Z wypasem: mniejsze koszty maszyn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1800" dirty="0" smtClean="0"/>
              <a:t>Średnio</a:t>
            </a:r>
            <a:r>
              <a:rPr lang="nl-NL" sz="1800" dirty="0"/>
              <a:t> ponad </a:t>
            </a:r>
            <a:r>
              <a:rPr lang="pl-PL" sz="1800" dirty="0" smtClean="0"/>
              <a:t>1 </a:t>
            </a:r>
            <a:r>
              <a:rPr lang="nl-NL" sz="1800" dirty="0" smtClean="0"/>
              <a:t>€ za 100 kg mleka z wypasem: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600" dirty="0" smtClean="0"/>
              <a:t>&lt; 1000: 0,27 EUR (</a:t>
            </a:r>
            <a:r>
              <a:rPr lang="nl-NL" sz="1600" i="1" dirty="0" smtClean="0"/>
              <a:t>nieistotne)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600" dirty="0" smtClean="0"/>
              <a:t>1000-2000: 0,82 EUR (</a:t>
            </a:r>
            <a:r>
              <a:rPr lang="nl-NL" sz="1600" i="1" dirty="0" smtClean="0"/>
              <a:t>znaczące</a:t>
            </a:r>
            <a:r>
              <a:rPr lang="nl-NL" sz="1600" dirty="0" smtClean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600" dirty="0" smtClean="0"/>
              <a:t>&gt;2000 € </a:t>
            </a:r>
            <a:r>
              <a:rPr lang="nl-NL" sz="1600" dirty="0"/>
              <a:t>0,</a:t>
            </a:r>
            <a:r>
              <a:rPr lang="nl-NL" sz="1600" dirty="0" smtClean="0"/>
              <a:t>74 (</a:t>
            </a:r>
            <a:r>
              <a:rPr lang="nl-NL" sz="1600" i="1" dirty="0" smtClean="0"/>
              <a:t>nieistotne)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600" dirty="0" err="1" smtClean="0"/>
              <a:t>Uwaga</a:t>
            </a:r>
            <a:r>
              <a:rPr lang="nl-NL" sz="1600" dirty="0" smtClean="0"/>
              <a:t>: premia </a:t>
            </a:r>
            <a:r>
              <a:rPr lang="nl-NL" sz="1600" dirty="0" err="1" smtClean="0"/>
              <a:t>za wypas</a:t>
            </a:r>
            <a:r>
              <a:rPr lang="nl-NL" sz="1600" dirty="0"/>
              <a:t> wynosiła </a:t>
            </a:r>
            <a:r>
              <a:rPr lang="nl-NL" sz="1600" dirty="0" smtClean="0"/>
              <a:t>0,50 </a:t>
            </a:r>
            <a:r>
              <a:rPr lang="nl-NL" sz="1600" dirty="0"/>
              <a:t>EUR.</a:t>
            </a:r>
            <a:endParaRPr lang="en-GB" sz="1600" dirty="0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4435933" y="1256376"/>
            <a:ext cx="4506454" cy="7916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Wyniki </a:t>
            </a: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za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2014</a:t>
            </a: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r.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Tijdelijke aanduiding voor tekst 2"/>
          <p:cNvSpPr txBox="1">
            <a:spLocks/>
          </p:cNvSpPr>
          <p:nvPr/>
        </p:nvSpPr>
        <p:spPr>
          <a:xfrm>
            <a:off x="4394090" y="1835249"/>
            <a:ext cx="4548297" cy="4089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6213" indent="-176213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9144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778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Wyższa wydajność mleczna (0,5 </a:t>
            </a:r>
            <a:r>
              <a:rPr kumimoji="0" lang="en-GB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ct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premii za wypas w 2014 r.)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Mniej</a:t>
            </a:r>
            <a:r>
              <a:rPr kumimoji="0" lang="pl-P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sze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koszt</a:t>
            </a: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 </a:t>
            </a:r>
            <a:r>
              <a:rPr kumimoji="0" lang="en-GB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koncentra</a:t>
            </a:r>
            <a:r>
              <a:rPr kumimoji="0" lang="pl-P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tów</a:t>
            </a: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Mniej</a:t>
            </a:r>
            <a:r>
              <a:rPr kumimoji="0" lang="pl-P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sze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całkowit</a:t>
            </a: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koszt</a:t>
            </a: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żywienia</a:t>
            </a: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Wyższy zysk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Jednakże: ogromna różnorodność</a:t>
            </a: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wyników</a:t>
            </a:r>
            <a:endParaRPr kumimoji="0" lang="nl-NL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9899" y="4659568"/>
            <a:ext cx="4392488" cy="1957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kstvak 6"/>
          <p:cNvSpPr txBox="1"/>
          <p:nvPr/>
        </p:nvSpPr>
        <p:spPr>
          <a:xfrm>
            <a:off x="413422" y="6533680"/>
            <a:ext cx="48136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Van den Pol-van Dasselaar, 2016 r.</a:t>
            </a: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367332" y="-127358"/>
            <a:ext cx="8442796" cy="7916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Dane rachunkowe gospodarstw komercyjnych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9" name="Tijdelijke aanduiding voor tekst 3"/>
          <p:cNvSpPr txBox="1">
            <a:spLocks/>
          </p:cNvSpPr>
          <p:nvPr/>
        </p:nvSpPr>
        <p:spPr>
          <a:xfrm>
            <a:off x="413422" y="346921"/>
            <a:ext cx="7961336" cy="11771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6213" indent="-176213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9144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778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2013 en 2014: ~ 1000 gospodarstw rolnych &gt; 4 </a:t>
            </a:r>
            <a:r>
              <a:rPr kumimoji="0" lang="nl-NL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grupy</a:t>
            </a:r>
            <a:endParaRPr kumimoji="0" lang="nl-NL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60363" marR="0" lvl="1" indent="-1841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AF278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nl-NL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Nie ma </a:t>
            </a:r>
            <a:r>
              <a:rPr kumimoji="0" lang="nl-NL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wypasu.</a:t>
            </a:r>
            <a:endParaRPr kumimoji="0" lang="nl-NL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60363" marR="0" lvl="1" indent="-1841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AF278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nl-NL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</a:t>
            </a:r>
            <a:r>
              <a:rPr kumimoji="0" lang="nl-NL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grupy wypasu</a:t>
            </a:r>
            <a:r>
              <a:rPr kumimoji="0" lang="nl-NL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nl-NL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</a:t>
            </a:r>
            <a:r>
              <a:rPr kumimoji="0" lang="nl-NL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różną liczbą </a:t>
            </a:r>
            <a:r>
              <a:rPr kumimoji="0" lang="nl-NL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godzin wypasu</a:t>
            </a:r>
            <a:r>
              <a:rPr kumimoji="0" lang="nl-NL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 </a:t>
            </a:r>
            <a:r>
              <a:rPr kumimoji="0" lang="nl-NL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roku</a:t>
            </a:r>
            <a:endParaRPr kumimoji="0" lang="nl-NL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60363" marR="0" lvl="1" indent="-1841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AF278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nl-NL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60363" marR="0" lvl="1" indent="-1841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AF278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nl-NL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24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>
          <a:xfrm>
            <a:off x="491642" y="230188"/>
            <a:ext cx="5376502" cy="791650"/>
          </a:xfrm>
          <a:noFill/>
        </p:spPr>
        <p:txBody>
          <a:bodyPr/>
          <a:lstStyle/>
          <a:p>
            <a:pPr algn="l"/>
            <a:r>
              <a:rPr lang="pl-PL" sz="2400" dirty="0" smtClean="0">
                <a:solidFill>
                  <a:schemeClr val="tx1"/>
                </a:solidFill>
              </a:rPr>
              <a:t>W</a:t>
            </a:r>
            <a:r>
              <a:rPr lang="nl-NL" sz="2400" dirty="0" smtClean="0">
                <a:solidFill>
                  <a:schemeClr val="tx1"/>
                </a:solidFill>
              </a:rPr>
              <a:t>ypasać </a:t>
            </a:r>
            <a:r>
              <a:rPr lang="pl-PL" sz="2400" dirty="0" smtClean="0">
                <a:solidFill>
                  <a:schemeClr val="tx1"/>
                </a:solidFill>
              </a:rPr>
              <a:t>czy nie </a:t>
            </a:r>
            <a:r>
              <a:rPr lang="nl-NL" sz="2400" dirty="0" smtClean="0">
                <a:solidFill>
                  <a:schemeClr val="tx1"/>
                </a:solidFill>
              </a:rPr>
              <a:t>wypasać</a:t>
            </a:r>
            <a:r>
              <a:rPr lang="pl-PL" sz="2400" dirty="0" err="1">
                <a:solidFill>
                  <a:schemeClr val="tx1"/>
                </a:solidFill>
              </a:rPr>
              <a:t>?</a:t>
            </a:r>
            <a:endParaRPr lang="nl-NL" sz="2400" dirty="0">
              <a:solidFill>
                <a:schemeClr val="tx1"/>
              </a:solidFill>
            </a:endParaRPr>
          </a:p>
        </p:txBody>
      </p:sp>
      <p:sp>
        <p:nvSpPr>
          <p:cNvPr id="224259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908720"/>
            <a:ext cx="8218488" cy="4632515"/>
          </a:xfrm>
        </p:spPr>
        <p:txBody>
          <a:bodyPr/>
          <a:lstStyle/>
          <a:p>
            <a:endParaRPr lang="nl-NL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1800" dirty="0"/>
              <a:t>Tendencja zmniejszania się odsetka bydła mlecznego z </a:t>
            </a:r>
            <a:r>
              <a:rPr lang="nl-NL" sz="1800" dirty="0" smtClean="0"/>
              <a:t>nieograniczon</a:t>
            </a:r>
            <a:r>
              <a:rPr lang="pl-PL" sz="1800" dirty="0" smtClean="0"/>
              <a:t>ą obsadą </a:t>
            </a:r>
            <a:r>
              <a:rPr lang="nl-NL" sz="1800" dirty="0" smtClean="0"/>
              <a:t>w </a:t>
            </a:r>
            <a:r>
              <a:rPr lang="nl-NL" sz="1800" dirty="0"/>
              <a:t>Europie będzie się </a:t>
            </a:r>
            <a:r>
              <a:rPr lang="nl-NL" sz="1800" dirty="0" smtClean="0"/>
              <a:t>utrzymywać</a:t>
            </a:r>
            <a:endParaRPr lang="nl-NL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1800" dirty="0"/>
              <a:t>Za tym spadkiem kryją się motywy ekonomiczne, praktyczne i </a:t>
            </a:r>
            <a:r>
              <a:rPr lang="nl-NL" sz="1800" dirty="0" smtClean="0"/>
              <a:t>osobiste</a:t>
            </a:r>
            <a:endParaRPr lang="nl-NL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1800" dirty="0"/>
              <a:t>Na liczbę wypasanego bydła mlecznego mogą mieć wpływ przepisy prawne, transfer wiedzy i rozwój stosunkowo prostych</a:t>
            </a:r>
            <a:r>
              <a:rPr lang="nl-NL" sz="1800" dirty="0" smtClean="0"/>
              <a:t> systemów</a:t>
            </a:r>
            <a:r>
              <a:rPr lang="nl-NL" sz="1800" dirty="0"/>
              <a:t> </a:t>
            </a:r>
            <a:r>
              <a:rPr lang="nl-NL" sz="1800" dirty="0" smtClean="0"/>
              <a:t>wypasu</a:t>
            </a:r>
            <a:endParaRPr lang="nl-NL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1800" dirty="0" err="1"/>
              <a:t>Rozwój hodowli bydła mlecznego</a:t>
            </a:r>
            <a:r>
              <a:rPr lang="nl-NL" sz="1800" dirty="0"/>
              <a:t>, </a:t>
            </a:r>
            <a:r>
              <a:rPr lang="nl-NL" sz="1800" dirty="0" err="1"/>
              <a:t>w szczególności wzrost liczebności stada</a:t>
            </a:r>
            <a:endParaRPr lang="nl-NL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1800" dirty="0"/>
              <a:t>Pasące się zwierzęta dobrze radzą sobie na całym </a:t>
            </a:r>
            <a:r>
              <a:rPr lang="nl-NL" sz="1800" dirty="0" smtClean="0"/>
              <a:t>świecie</a:t>
            </a:r>
            <a:endParaRPr lang="nl-NL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1800" dirty="0"/>
              <a:t>Preferencje osobiste rolnika określają stosowany system </a:t>
            </a:r>
            <a:r>
              <a:rPr lang="nl-NL" sz="1800" dirty="0" smtClean="0"/>
              <a:t>wypasu</a:t>
            </a:r>
            <a:endParaRPr lang="nl-NL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1800" dirty="0"/>
              <a:t>Na wiedzę na temat skutków wypasu mają wpływ osobiste preferencje i </a:t>
            </a:r>
            <a:r>
              <a:rPr lang="nl-NL" sz="1800" dirty="0" smtClean="0"/>
              <a:t>doświadczenia</a:t>
            </a:r>
            <a:endParaRPr lang="nl-NL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1800" dirty="0" err="1"/>
              <a:t>Preferencje mogą</a:t>
            </a:r>
            <a:r>
              <a:rPr lang="nl-NL" sz="1800" dirty="0"/>
              <a:t> ulec zmianie: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600" dirty="0" err="1"/>
              <a:t>Z</a:t>
            </a:r>
            <a:r>
              <a:rPr lang="nl-NL" sz="1600" dirty="0"/>
              <a:t> czasem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600" dirty="0" err="1"/>
              <a:t>Podczas</a:t>
            </a:r>
            <a:r>
              <a:rPr lang="nl-NL" sz="1600" dirty="0"/>
              <a:t> ważnych wydarzeń życiowych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600" dirty="0"/>
              <a:t>Komunikacja </a:t>
            </a:r>
            <a:r>
              <a:rPr lang="nl-NL" sz="1600" dirty="0" err="1"/>
              <a:t>ze</a:t>
            </a:r>
            <a:r>
              <a:rPr lang="nl-NL" sz="1600" dirty="0" smtClean="0"/>
              <a:t> społeczeństwem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1800" dirty="0"/>
              <a:t>Jest jednak jeszcze jeden ważny czynnik wpływający obok już opisanych elementów: </a:t>
            </a:r>
            <a:r>
              <a:rPr lang="pl-PL" sz="1800" dirty="0" smtClean="0"/>
              <a:t>decyzja </a:t>
            </a:r>
            <a:r>
              <a:rPr lang="nl-NL" sz="1800" dirty="0" smtClean="0"/>
              <a:t>INDYWIDUALNEGO ROLNIKA</a:t>
            </a:r>
            <a:endParaRPr lang="nl-NL" dirty="0"/>
          </a:p>
          <a:p>
            <a:endParaRPr lang="nl-NL" dirty="0"/>
          </a:p>
        </p:txBody>
      </p:sp>
      <p:pic>
        <p:nvPicPr>
          <p:cNvPr id="224260" name="Picture 4" descr="Mts%20Hofstra_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6291" y="4433704"/>
            <a:ext cx="2567709" cy="128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523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67544" y="116632"/>
            <a:ext cx="6336704" cy="93610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Dylemat: wysokie spożycie </a:t>
            </a:r>
            <a:r>
              <a:rPr kumimoji="0" lang="nl-NL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ziół</a:t>
            </a:r>
            <a:r>
              <a:rPr kumimoji="0" lang="nl-N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czy wysokie </a:t>
            </a:r>
            <a:r>
              <a:rPr kumimoji="0" lang="nl-NL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wykorzystanie</a:t>
            </a:r>
            <a:r>
              <a:rPr kumimoji="0" lang="nl-N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?</a:t>
            </a: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57968" y="1196753"/>
            <a:ext cx="8218488" cy="46325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6213" indent="-176213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778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6213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415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</a:t>
            </a:r>
            <a:r>
              <a:rPr kumimoji="0" 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produktywność </a:t>
            </a:r>
            <a:r>
              <a:rPr kumimoji="0" lang="nl-N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bydła mlecznego ma wpływ</a:t>
            </a:r>
            <a:r>
              <a:rPr kumimoji="0" 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spożycie </a:t>
            </a:r>
            <a:r>
              <a:rPr kumimoji="0" lang="nl-N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roślin i wartość odżywcza roślinności.</a:t>
            </a:r>
            <a:endParaRPr kumimoji="0" lang="nl-NL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Bardzo skutecznym sposobem na zwiększenie DMI jest zwiększenie dodatku </a:t>
            </a: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ziół</a:t>
            </a:r>
            <a:r>
              <a:rPr kumimoji="0" 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Skutkuje</a:t>
            </a:r>
            <a:r>
              <a:rPr kumimoji="0" 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jednak </a:t>
            </a:r>
            <a:r>
              <a:rPr kumimoji="0" lang="nl-N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niższym wykorzystaniem roślinności.</a:t>
            </a:r>
            <a:endParaRPr kumimoji="0" lang="nl-NL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Negatywny</a:t>
            </a:r>
            <a:r>
              <a:rPr kumimoji="0" 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wpływ </a:t>
            </a:r>
            <a:r>
              <a:rPr kumimoji="0" lang="nl-N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wyższych pozostałości</a:t>
            </a:r>
            <a:r>
              <a:rPr kumimoji="0" 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na </a:t>
            </a:r>
            <a:r>
              <a:rPr kumimoji="0" lang="nl-N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kolejne pastwiska</a:t>
            </a:r>
            <a:endParaRPr kumimoji="0" lang="nl-NL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76213" marR="0" lvl="0" indent="-176213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Strategie</a:t>
            </a: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60363" marR="0" lvl="1" indent="-1841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Wczesne wypasanie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60363" marR="0" lvl="1" indent="-1841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Ograniczony wypas zmusza krowę do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bardziej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efektywnego wypasu.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60363" marR="0" lvl="1" indent="-1841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System </a:t>
            </a: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</a:t>
            </a:r>
            <a:r>
              <a:rPr kumimoji="0" lang="pl-P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ider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l-P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Follower</a:t>
            </a: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(wysoka wydajność - niska wydajność lub bydło mleczne - jałówki lub owce)</a:t>
            </a:r>
          </a:p>
          <a:p>
            <a:pPr marL="360363" marR="0" lvl="1" indent="-1841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Zabiegi</a:t>
            </a:r>
            <a:r>
              <a:rPr kumimoji="0" lang="pl-PL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pielęgnacyjne</a:t>
            </a: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76213" marR="0" lvl="0" indent="-176213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Istnieją możliwości zwiększenia DMI poprzez wypasanie krów mlecznych, ale są one dość </a:t>
            </a:r>
            <a:r>
              <a:rPr kumimoji="0" 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złożone</a:t>
            </a: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nl-NL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60363" marR="0" lvl="1" indent="-1841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4" descr="ONDERZOE"/>
          <p:cNvPicPr>
            <a:picLocks noChangeAspect="1" noChangeArrowheads="1"/>
          </p:cNvPicPr>
          <p:nvPr/>
        </p:nvPicPr>
        <p:blipFill>
          <a:blip r:embed="rId2" cstate="screen">
            <a:lum bright="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3654" y="5973285"/>
            <a:ext cx="2164484" cy="1435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LelyVoyag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7815" y="6040108"/>
            <a:ext cx="2195398" cy="1435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848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l"/>
            <a:r>
              <a:rPr lang="nl-NL" sz="3200" dirty="0" smtClean="0">
                <a:solidFill>
                  <a:schemeClr val="tx1"/>
                </a:solidFill>
              </a:rPr>
              <a:t>Narzędzia do pomiaru </a:t>
            </a:r>
            <a:r>
              <a:rPr lang="pl-PL" sz="3200" dirty="0" smtClean="0">
                <a:solidFill>
                  <a:schemeClr val="tx1"/>
                </a:solidFill>
              </a:rPr>
              <a:t>plonowania runi</a:t>
            </a:r>
            <a:r>
              <a:rPr lang="nl-NL" dirty="0" smtClean="0"/>
              <a:t/>
            </a:r>
            <a:br>
              <a:rPr lang="nl-NL" dirty="0" smtClean="0"/>
            </a:b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l-PL" sz="2000" dirty="0" smtClean="0"/>
              <a:t>Pomiar</a:t>
            </a:r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pl-PL" sz="1800" dirty="0" err="1" smtClean="0"/>
              <a:t>Platometr</a:t>
            </a:r>
            <a:r>
              <a:rPr lang="pl-PL" sz="1800" dirty="0" smtClean="0"/>
              <a:t> (</a:t>
            </a:r>
            <a:r>
              <a:rPr lang="pl-PL" sz="1800" dirty="0" err="1" smtClean="0"/>
              <a:t>herbometr</a:t>
            </a:r>
            <a:r>
              <a:rPr lang="pl-PL" sz="1800" dirty="0" smtClean="0"/>
              <a:t>)</a:t>
            </a:r>
            <a:endParaRPr lang="en-US" sz="1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pl-PL" sz="1800" dirty="0" smtClean="0"/>
              <a:t>Ścinanie</a:t>
            </a:r>
            <a:r>
              <a:rPr lang="en-US" sz="1800" dirty="0" smtClean="0"/>
              <a:t> </a:t>
            </a:r>
            <a:r>
              <a:rPr lang="en-US" sz="1800" dirty="0" err="1"/>
              <a:t>i</a:t>
            </a:r>
            <a:r>
              <a:rPr lang="en-US" sz="1800" dirty="0"/>
              <a:t> </a:t>
            </a:r>
            <a:r>
              <a:rPr lang="en-US" sz="1800" dirty="0" err="1" smtClean="0"/>
              <a:t>ważenie</a:t>
            </a:r>
            <a:r>
              <a:rPr lang="pl-PL" sz="1800" dirty="0" smtClean="0"/>
              <a:t> runi</a:t>
            </a:r>
            <a:endParaRPr lang="en-US" sz="1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pl-PL" sz="1800" dirty="0" smtClean="0"/>
              <a:t>Własne d</a:t>
            </a:r>
            <a:r>
              <a:rPr lang="en-US" sz="1800" dirty="0" err="1" smtClean="0"/>
              <a:t>oświadczenie</a:t>
            </a:r>
            <a:r>
              <a:rPr lang="pl-PL" sz="1800" dirty="0" smtClean="0"/>
              <a:t> (oszacowanie)</a:t>
            </a:r>
            <a:endParaRPr lang="en-US" sz="1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Satelity / drony</a:t>
            </a:r>
          </a:p>
          <a:p>
            <a:endParaRPr lang="en-US" sz="2000" dirty="0"/>
          </a:p>
          <a:p>
            <a:r>
              <a:rPr lang="en-US" sz="2000" b="1" dirty="0" smtClean="0"/>
              <a:t>Mierzyć </a:t>
            </a:r>
            <a:r>
              <a:rPr lang="en-US" sz="2000" b="1" dirty="0"/>
              <a:t>co tydzień!</a:t>
            </a:r>
          </a:p>
          <a:p>
            <a:endParaRPr lang="en-US" sz="2000" dirty="0"/>
          </a:p>
          <a:p>
            <a:r>
              <a:rPr lang="en-US" sz="2000" dirty="0"/>
              <a:t>Kilka </a:t>
            </a:r>
            <a:r>
              <a:rPr lang="en-US" sz="2000" dirty="0" err="1"/>
              <a:t>rodzajów</a:t>
            </a:r>
            <a:r>
              <a:rPr lang="en-US" sz="2000" dirty="0"/>
              <a:t> </a:t>
            </a:r>
            <a:r>
              <a:rPr lang="pl-PL" sz="2000" dirty="0" err="1" smtClean="0"/>
              <a:t>platometrów</a:t>
            </a:r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pl-PL" sz="1800" dirty="0" smtClean="0"/>
              <a:t>Ręczne</a:t>
            </a:r>
            <a:endParaRPr lang="en-US" sz="1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Automatyczne</a:t>
            </a:r>
          </a:p>
          <a:p>
            <a:r>
              <a:rPr lang="en-US" sz="2000" dirty="0" smtClean="0">
                <a:hlinkClick r:id="rId2"/>
              </a:rPr>
              <a:t>https://www.youtube.com/watch?v=9zp8PRConnM</a:t>
            </a: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nl-NL" b="1" dirty="0"/>
          </a:p>
          <a:p>
            <a:endParaRPr lang="nl-NL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5996" y="1320198"/>
            <a:ext cx="1879255" cy="1540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2541" y="3231162"/>
            <a:ext cx="2382441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978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15637" y="82550"/>
            <a:ext cx="7254406" cy="1353086"/>
          </a:xfrm>
          <a:noFill/>
        </p:spPr>
        <p:txBody>
          <a:bodyPr/>
          <a:lstStyle/>
          <a:p>
            <a:pPr algn="l"/>
            <a:r>
              <a:rPr lang="en-GB" altLang="en-US" sz="3200" b="1" dirty="0" smtClean="0">
                <a:solidFill>
                  <a:schemeClr val="tx1"/>
                </a:solidFill>
              </a:rPr>
              <a:t>Prawodawstwo: dyrektywa azotanowa </a:t>
            </a:r>
            <a:r>
              <a:rPr lang="en-GB" altLang="en-US" sz="3200" b="1" dirty="0" err="1" smtClean="0">
                <a:solidFill>
                  <a:schemeClr val="tx1"/>
                </a:solidFill>
              </a:rPr>
              <a:t>oraz</a:t>
            </a:r>
            <a:r>
              <a:rPr lang="en-GB" altLang="en-US" sz="3200" b="1" dirty="0" smtClean="0">
                <a:solidFill>
                  <a:schemeClr val="tx1"/>
                </a:solidFill>
              </a:rPr>
              <a:t> </a:t>
            </a:r>
            <a:r>
              <a:rPr lang="pl-PL" altLang="en-US" sz="3200" b="1" dirty="0" smtClean="0">
                <a:solidFill>
                  <a:schemeClr val="tx1"/>
                </a:solidFill>
              </a:rPr>
              <a:t>Holenderski Program Operacyjny</a:t>
            </a:r>
            <a:endParaRPr lang="en-GB" altLang="en-US" sz="3200" b="1" dirty="0" smtClean="0">
              <a:solidFill>
                <a:schemeClr val="tx1"/>
              </a:solidFill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466580" y="1225472"/>
            <a:ext cx="8229600" cy="489743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altLang="en-US" sz="1800" dirty="0" smtClean="0"/>
              <a:t>Maks. 170 kg N z nawozu zwierzęcego na hektar związany z wypłukiwaniem (dyrektywa azotanowa)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altLang="en-US" sz="1800" dirty="0" smtClean="0"/>
              <a:t>Holandia</a:t>
            </a:r>
            <a:r>
              <a:rPr lang="en-GB" altLang="en-US" sz="1800" dirty="0" smtClean="0"/>
              <a:t>: wyższy poziom absorpcji azotu ze względu na dobre warunki klimatyczne -&gt; odstępstwo do 250 kg N (w </a:t>
            </a:r>
            <a:r>
              <a:rPr lang="en-GB" altLang="en-US" sz="1800" dirty="0" err="1" smtClean="0"/>
              <a:t>sytuacjach</a:t>
            </a:r>
            <a:r>
              <a:rPr lang="pl-PL" altLang="en-US" sz="1800" dirty="0" smtClean="0"/>
              <a:t> min</a:t>
            </a:r>
            <a:r>
              <a:rPr lang="en-GB" altLang="en-US" sz="1800" dirty="0" smtClean="0"/>
              <a:t> 80 % trawy)</a:t>
            </a:r>
            <a:endParaRPr lang="en-GB" sz="18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GB" sz="1800" dirty="0" smtClean="0"/>
              <a:t>Normy nawozowe </a:t>
            </a:r>
            <a:r>
              <a:rPr lang="en-GB" sz="1800" dirty="0" err="1" smtClean="0"/>
              <a:t>zostały</a:t>
            </a:r>
            <a:r>
              <a:rPr lang="en-GB" sz="1800" dirty="0" smtClean="0"/>
              <a:t> </a:t>
            </a:r>
            <a:r>
              <a:rPr lang="en-GB" sz="1800" dirty="0" err="1" smtClean="0"/>
              <a:t>zdefiniowane</a:t>
            </a:r>
            <a:endParaRPr lang="en-GB" sz="1800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sz="1800" dirty="0" smtClean="0"/>
              <a:t>Systemy oparte na użytkach zielonych maks. 250 kg N/ha</a:t>
            </a:r>
            <a:endParaRPr lang="en-GB" sz="1800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sz="1800" dirty="0" smtClean="0"/>
              <a:t>Maks. aktywne N/ha</a:t>
            </a:r>
            <a:r>
              <a:rPr lang="en-GB" sz="1800" dirty="0"/>
              <a:t>: </a:t>
            </a:r>
            <a:r>
              <a:rPr lang="en-GB" sz="1800" dirty="0" smtClean="0"/>
              <a:t>z nawozów organicznych i syntetycznych: 320 </a:t>
            </a:r>
            <a:r>
              <a:rPr lang="en-GB" sz="1800" dirty="0"/>
              <a:t>- 250 </a:t>
            </a:r>
            <a:r>
              <a:rPr lang="en-GB" sz="1800" dirty="0" smtClean="0"/>
              <a:t>kg/ha, w zależności od rodzaju gleby i sposobu wypasu</a:t>
            </a:r>
            <a:endParaRPr lang="en-GB" sz="1800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sz="1800" dirty="0" smtClean="0"/>
              <a:t>Ograniczenia w stosowaniu fosforanów, brak rozróżnienia między nawozami organicznymi </a:t>
            </a:r>
            <a:r>
              <a:rPr lang="en-GB" sz="1800" dirty="0" err="1" smtClean="0"/>
              <a:t>i</a:t>
            </a:r>
            <a:r>
              <a:rPr lang="en-GB" sz="1800" dirty="0" smtClean="0"/>
              <a:t> </a:t>
            </a:r>
            <a:r>
              <a:rPr lang="en-GB" sz="1800" dirty="0" err="1" smtClean="0"/>
              <a:t>syntetycznymi</a:t>
            </a:r>
            <a:endParaRPr lang="en-GB" sz="18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GB" sz="1800" dirty="0"/>
              <a:t>Wysokowydajne systemy hodowli bydła mlecznego w Holandii charakteryzujące się wysokimi strumieniami N i </a:t>
            </a:r>
            <a:r>
              <a:rPr lang="en-GB" sz="1800" dirty="0" smtClean="0"/>
              <a:t>P</a:t>
            </a:r>
            <a:endParaRPr lang="en-GB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1800" dirty="0"/>
              <a:t>Badania mające na celu uniknięcie strat dla środowiska i zwiększenie wydajności produkcji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800" dirty="0"/>
              <a:t>Wgląd w przepływ minerałów na poziomie gospodarstwa rolnego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800" dirty="0"/>
              <a:t>Praktyczne narzędzia dla rolników, np. </a:t>
            </a:r>
            <a:r>
              <a:rPr lang="en-US" sz="1800" dirty="0"/>
              <a:t>ANCA (Annual Nutrient Cycle Assessment - roczna ocena cyklu </a:t>
            </a:r>
            <a:r>
              <a:rPr lang="en-US" sz="1800" dirty="0" err="1"/>
              <a:t>żywieniowego</a:t>
            </a:r>
            <a:r>
              <a:rPr lang="en-US" sz="1800" dirty="0" smtClean="0"/>
              <a:t>)</a:t>
            </a:r>
            <a:endParaRPr lang="en-US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Począwszy od 2015 r., ANCA jako </a:t>
            </a:r>
            <a:r>
              <a:rPr lang="en-US" sz="1800" dirty="0" err="1"/>
              <a:t>licencja na produkcję</a:t>
            </a:r>
          </a:p>
          <a:p>
            <a:pPr>
              <a:defRPr/>
            </a:pPr>
            <a:endParaRPr lang="en-GB" dirty="0"/>
          </a:p>
          <a:p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6509589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Grp="1" noChangeArrowheads="1"/>
          </p:cNvSpPr>
          <p:nvPr>
            <p:ph type="title"/>
          </p:nvPr>
        </p:nvSpPr>
        <p:spPr>
          <a:xfrm>
            <a:off x="491642" y="230188"/>
            <a:ext cx="8442796" cy="840125"/>
          </a:xfrm>
          <a:noFill/>
        </p:spPr>
        <p:txBody>
          <a:bodyPr/>
          <a:lstStyle/>
          <a:p>
            <a:pPr algn="l" eaLnBrk="1" hangingPunct="1"/>
            <a:r>
              <a:rPr lang="en-GB" altLang="en-US" sz="3200" b="1" dirty="0" smtClean="0">
                <a:solidFill>
                  <a:schemeClr val="tx1"/>
                </a:solidFill>
              </a:rPr>
              <a:t>Wydalanie w gospodarstwie rolnym (BEX)</a:t>
            </a:r>
          </a:p>
        </p:txBody>
      </p:sp>
      <p:sp>
        <p:nvSpPr>
          <p:cNvPr id="4099" name="Rectangle 5"/>
          <p:cNvSpPr>
            <a:spLocks noGrp="1" noChangeArrowheads="1"/>
          </p:cNvSpPr>
          <p:nvPr>
            <p:ph idx="1"/>
          </p:nvPr>
        </p:nvSpPr>
        <p:spPr>
          <a:xfrm>
            <a:off x="548186" y="1457593"/>
            <a:ext cx="8348353" cy="499745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GB" sz="2000" dirty="0" smtClean="0"/>
              <a:t>Stosowanie standardów: łatwe w użyciu, eksport obornika jest znany.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en-GB" sz="2000" dirty="0" smtClean="0"/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GB" sz="2000" dirty="0" smtClean="0"/>
              <a:t>Używanie specyficznego dla danego gospodarstwa wydalania BEX: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GB" sz="1800" dirty="0" smtClean="0"/>
              <a:t>Ministerstwo Spraw </a:t>
            </a:r>
            <a:r>
              <a:rPr lang="en-GB" sz="1800" dirty="0" err="1" smtClean="0"/>
              <a:t>Gospodarczych</a:t>
            </a:r>
            <a:r>
              <a:rPr lang="en-GB" sz="1800" dirty="0" smtClean="0"/>
              <a:t> </a:t>
            </a:r>
            <a:r>
              <a:rPr lang="pl-PL" sz="1800" dirty="0" smtClean="0"/>
              <a:t>zainicjowało projekt</a:t>
            </a:r>
            <a:r>
              <a:rPr lang="en-GB" sz="1800" dirty="0" smtClean="0"/>
              <a:t>.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GB" sz="1800" dirty="0" smtClean="0"/>
              <a:t>Wyzwanie: obliczyć wydalanie N i P właściwe dla danego gospodarstwa.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GB" sz="1800" dirty="0" smtClean="0"/>
              <a:t>System jest oparty na dowodach, przejrzysty i możliwy do utrzymania.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n-GB" dirty="0" smtClean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sz="2000" dirty="0" smtClean="0"/>
              <a:t>Stymuluje rolników do poprawy </a:t>
            </a:r>
            <a:r>
              <a:rPr lang="en-GB" sz="2000" dirty="0" err="1" smtClean="0"/>
              <a:t>wydajności</a:t>
            </a:r>
            <a:r>
              <a:rPr lang="en-GB" sz="2000" dirty="0" smtClean="0"/>
              <a:t> </a:t>
            </a:r>
            <a:r>
              <a:rPr lang="en-GB" sz="2000" dirty="0" err="1" smtClean="0"/>
              <a:t>składników</a:t>
            </a:r>
            <a:endParaRPr lang="pl-PL" sz="2000" dirty="0" smtClean="0"/>
          </a:p>
          <a:p>
            <a:pPr marL="0" indent="0">
              <a:buNone/>
              <a:defRPr/>
            </a:pPr>
            <a:r>
              <a:rPr lang="pl-PL" sz="2000" dirty="0"/>
              <a:t> </a:t>
            </a:r>
            <a:r>
              <a:rPr lang="pl-PL" sz="2000" dirty="0" smtClean="0"/>
              <a:t>    </a:t>
            </a:r>
            <a:r>
              <a:rPr lang="en-GB" sz="2000" dirty="0" smtClean="0"/>
              <a:t> </a:t>
            </a:r>
            <a:r>
              <a:rPr lang="en-GB" sz="2000" dirty="0" err="1" smtClean="0"/>
              <a:t>odżywczych</a:t>
            </a:r>
            <a:endParaRPr lang="en-GB" sz="2000" dirty="0" smtClean="0"/>
          </a:p>
          <a:p>
            <a:pPr>
              <a:buFont typeface="Arial" panose="020B0604020202020204" pitchFamily="34" charset="0"/>
              <a:buChar char="•"/>
              <a:defRPr/>
            </a:pPr>
            <a:endParaRPr lang="en-GB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sz="2000" dirty="0" smtClean="0"/>
              <a:t>W</a:t>
            </a:r>
            <a:r>
              <a:rPr lang="pl-PL" sz="2000" dirty="0" err="1" smtClean="0"/>
              <a:t>ięcej</a:t>
            </a:r>
            <a:r>
              <a:rPr lang="pl-PL" sz="2000" dirty="0" smtClean="0"/>
              <a:t> informacji</a:t>
            </a:r>
            <a:r>
              <a:rPr lang="en-GB" sz="2000" dirty="0" smtClean="0"/>
              <a:t>:</a:t>
            </a:r>
          </a:p>
          <a:p>
            <a:pPr marL="0" indent="0">
              <a:buNone/>
              <a:defRPr/>
            </a:pPr>
            <a:r>
              <a:rPr lang="en-GB" sz="2000" dirty="0" smtClean="0">
                <a:hlinkClick r:id="rId2"/>
              </a:rPr>
              <a:t>https://www.youtube.com/watch?v=1cnERj9fooc</a:t>
            </a:r>
            <a:endParaRPr lang="en-GB" sz="2000" dirty="0" smtClean="0"/>
          </a:p>
          <a:p>
            <a:pPr marL="0" indent="0">
              <a:buNone/>
              <a:defRPr/>
            </a:pPr>
            <a:endParaRPr lang="en-GB" dirty="0" smtClean="0"/>
          </a:p>
          <a:p>
            <a:pPr eaLnBrk="1" hangingPunct="1">
              <a:defRPr/>
            </a:pPr>
            <a:endParaRPr lang="en-GB" dirty="0" smtClean="0"/>
          </a:p>
        </p:txBody>
      </p:sp>
      <p:pic>
        <p:nvPicPr>
          <p:cNvPr id="4" name="Picture 2" descr="M:\Koeien en Kansen\kringloopwijzer\kringloopwijzer-puzzel-BEX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8114" y="3799151"/>
            <a:ext cx="2686452" cy="250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M:\Koeien en Kansen\kringloopwijzer\kringloopwijzer-puzzel-BEA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0022" y="3825831"/>
            <a:ext cx="2703978" cy="251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M:\Koeien en Kansen\kringloopwijzer\kringloopwijzer-puzzel-BEP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0022" y="3825831"/>
            <a:ext cx="2703978" cy="251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M:\Koeien en Kansen\kringloopwijzer\kringloopwijzer-puzzel-BEN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0022" y="3825831"/>
            <a:ext cx="2703978" cy="251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M:\Koeien en Kansen\kringloopwijzer\kringloopwijzer-puzzel-BEC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1393" y="3799151"/>
            <a:ext cx="2732607" cy="2546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0138" y="1102545"/>
            <a:ext cx="753610" cy="49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77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825" y="2192339"/>
            <a:ext cx="8528050" cy="3569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4970" y="434287"/>
            <a:ext cx="6887375" cy="784166"/>
          </a:xfrm>
        </p:spPr>
        <p:txBody>
          <a:bodyPr/>
          <a:lstStyle/>
          <a:p>
            <a:r>
              <a:rPr lang="pl-PL" sz="2400" dirty="0" smtClean="0">
                <a:solidFill>
                  <a:schemeClr val="tx1"/>
                </a:solidFill>
                <a:latin typeface="+mn-lt"/>
              </a:rPr>
              <a:t>Termin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zbioru ma </a:t>
            </a:r>
            <a:r>
              <a:rPr lang="pl-PL" sz="2400" dirty="0" smtClean="0">
                <a:solidFill>
                  <a:schemeClr val="tx1"/>
                </a:solidFill>
                <a:latin typeface="+mn-lt"/>
              </a:rPr>
              <a:t>bardzo duży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wpływ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na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jakość paszy ze względu na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większe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po</a:t>
            </a:r>
            <a:r>
              <a:rPr lang="pl-PL" sz="2400" dirty="0" smtClean="0">
                <a:solidFill>
                  <a:schemeClr val="tx1"/>
                </a:solidFill>
                <a:latin typeface="+mn-lt"/>
              </a:rPr>
              <a:t>branie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pl-PL" sz="2400" dirty="0" smtClean="0">
                <a:solidFill>
                  <a:schemeClr val="tx1"/>
                </a:solidFill>
                <a:latin typeface="+mn-lt"/>
              </a:rPr>
              <a:t>paszy z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wczesnych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zbiorów</a:t>
            </a:r>
            <a:endParaRPr lang="en-US"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4737471" y="1768094"/>
            <a:ext cx="19304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Wczesne zbiory</a:t>
            </a:r>
            <a:endParaRPr kumimoji="0" lang="sv-SE" sz="1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ruta 6"/>
          <p:cNvSpPr txBox="1"/>
          <p:nvPr/>
        </p:nvSpPr>
        <p:spPr>
          <a:xfrm>
            <a:off x="2256337" y="1772451"/>
            <a:ext cx="19304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Późne </a:t>
            </a:r>
            <a:r>
              <a:rPr kumimoji="0" lang="sv-SE" sz="16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zbiory</a:t>
            </a:r>
            <a:endParaRPr kumimoji="0" lang="sv-SE" sz="1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ruta 3"/>
          <p:cNvSpPr txBox="1"/>
          <p:nvPr/>
        </p:nvSpPr>
        <p:spPr>
          <a:xfrm>
            <a:off x="431226" y="3119718"/>
            <a:ext cx="1487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Pobór kiszonki</a:t>
            </a: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ruta 8"/>
          <p:cNvSpPr txBox="1"/>
          <p:nvPr/>
        </p:nvSpPr>
        <p:spPr>
          <a:xfrm>
            <a:off x="6858460" y="3112533"/>
            <a:ext cx="1487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Pobór kiszonki</a:t>
            </a: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ruta 4"/>
          <p:cNvSpPr txBox="1"/>
          <p:nvPr/>
        </p:nvSpPr>
        <p:spPr>
          <a:xfrm>
            <a:off x="8362950" y="6296025"/>
            <a:ext cx="5838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Afgeronde rechthoek 5"/>
          <p:cNvSpPr/>
          <p:nvPr/>
        </p:nvSpPr>
        <p:spPr>
          <a:xfrm>
            <a:off x="123825" y="1587785"/>
            <a:ext cx="8822952" cy="4311126"/>
          </a:xfrm>
          <a:prstGeom prst="roundRect">
            <a:avLst/>
          </a:prstGeom>
          <a:solidFill>
            <a:schemeClr val="accent3">
              <a:alpha val="31000"/>
            </a:schemeClr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35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altLang="nl-NL" sz="3200" b="1" dirty="0" smtClean="0">
                <a:solidFill>
                  <a:schemeClr val="tx1"/>
                </a:solidFill>
              </a:rPr>
              <a:t>„</a:t>
            </a:r>
            <a:r>
              <a:rPr lang="nl-NL" altLang="nl-NL" sz="3200" b="1" dirty="0" smtClean="0">
                <a:solidFill>
                  <a:schemeClr val="tx1"/>
                </a:solidFill>
              </a:rPr>
              <a:t>Nowe" nawozy</a:t>
            </a:r>
          </a:p>
        </p:txBody>
      </p:sp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>
          <a:xfrm>
            <a:off x="452447" y="1160218"/>
            <a:ext cx="8521188" cy="4089600"/>
          </a:xfrm>
        </p:spPr>
        <p:txBody>
          <a:bodyPr/>
          <a:lstStyle/>
          <a:p>
            <a:r>
              <a:rPr lang="en-US" sz="2000" dirty="0"/>
              <a:t>Nawóz płynny</a:t>
            </a:r>
          </a:p>
          <a:p>
            <a:r>
              <a:rPr lang="pl-PL" sz="2000" dirty="0" smtClean="0"/>
              <a:t>Przerabianie</a:t>
            </a:r>
            <a:r>
              <a:rPr lang="en-US" sz="2000" dirty="0" smtClean="0"/>
              <a:t> </a:t>
            </a:r>
            <a:r>
              <a:rPr lang="en-US" sz="2000" dirty="0"/>
              <a:t>gnojowicy</a:t>
            </a:r>
          </a:p>
          <a:p>
            <a:r>
              <a:rPr lang="pl-PL" sz="2000" dirty="0" smtClean="0"/>
              <a:t>Rozdzielenie gnojowicy</a:t>
            </a:r>
            <a:r>
              <a:rPr lang="en-US" sz="2000" dirty="0" smtClean="0"/>
              <a:t> </a:t>
            </a:r>
            <a:r>
              <a:rPr lang="en-US" sz="2000" dirty="0"/>
              <a:t>na składnik stały (głównie P) i płynny (głównie N)</a:t>
            </a:r>
          </a:p>
          <a:p>
            <a:endParaRPr lang="nl-NL" dirty="0"/>
          </a:p>
        </p:txBody>
      </p:sp>
      <p:pic>
        <p:nvPicPr>
          <p:cNvPr id="29700" name="Picture 4" descr="vloeibarekunstm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0010" y="3205018"/>
            <a:ext cx="3349432" cy="219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916360" y="2730061"/>
            <a:ext cx="4173650" cy="3130757"/>
            <a:chOff x="558" y="192"/>
            <a:chExt cx="5350" cy="3631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" y="192"/>
              <a:ext cx="2723" cy="19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6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8" y="1301"/>
              <a:ext cx="2620" cy="17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" y="2069"/>
              <a:ext cx="2631" cy="17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1063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sz="3200" dirty="0" err="1">
                <a:solidFill>
                  <a:schemeClr val="tx1"/>
                </a:solidFill>
              </a:rPr>
              <a:t>FarmWalk®</a:t>
            </a:r>
            <a:r>
              <a:rPr lang="nl-NL" sz="3200" b="1" dirty="0" smtClean="0"/>
              <a:t/>
            </a:r>
            <a:br>
              <a:rPr lang="nl-NL" sz="3200" b="1" dirty="0" smtClean="0"/>
            </a:br>
            <a:r>
              <a:rPr lang="nl-NL" sz="3200" dirty="0" smtClean="0"/>
              <a:t>    </a:t>
            </a:r>
            <a:endParaRPr lang="nl-NL" sz="3200" b="1" baseline="30000" dirty="0">
              <a:solidFill>
                <a:schemeClr val="tx1"/>
              </a:solidFill>
            </a:endParaRP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5314582" cy="4089600"/>
          </a:xfrm>
        </p:spPr>
        <p:txBody>
          <a:bodyPr/>
          <a:lstStyle/>
          <a:p>
            <a:r>
              <a:rPr lang="en-US" sz="2400" dirty="0"/>
              <a:t>Cotygodniowa wycieczka po polach</a:t>
            </a:r>
          </a:p>
          <a:p>
            <a:r>
              <a:rPr lang="en-US" sz="2400" dirty="0"/>
              <a:t>Indywidualnie i w grupach</a:t>
            </a:r>
          </a:p>
          <a:p>
            <a:r>
              <a:rPr lang="en-US" sz="2400" dirty="0"/>
              <a:t>Słuchaj, zmierz, zdecyduj, </a:t>
            </a:r>
            <a:r>
              <a:rPr lang="en-US" sz="2400" dirty="0" err="1" smtClean="0"/>
              <a:t>zrób</a:t>
            </a:r>
            <a:r>
              <a:rPr lang="en-US" sz="2400" dirty="0" smtClean="0"/>
              <a:t> </a:t>
            </a:r>
            <a:r>
              <a:rPr lang="en-US" sz="2400" dirty="0"/>
              <a:t>to.</a:t>
            </a:r>
          </a:p>
          <a:p>
            <a:r>
              <a:rPr lang="pl-PL" sz="2400" dirty="0" smtClean="0"/>
              <a:t>Decyzje w oparciu o dobre informacje </a:t>
            </a:r>
            <a:r>
              <a:rPr lang="en-US" sz="2400" dirty="0" err="1" smtClean="0"/>
              <a:t>wybór</a:t>
            </a:r>
            <a:r>
              <a:rPr lang="en-US" sz="2400" dirty="0" smtClean="0"/>
              <a:t> </a:t>
            </a:r>
            <a:r>
              <a:rPr lang="en-US" sz="2400" dirty="0"/>
              <a:t>na nadchodzące dni, tygodnie, miesiące.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Wynik: w kontroli</a:t>
            </a:r>
          </a:p>
          <a:p>
            <a:endParaRPr lang="nl-NL" dirty="0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1011" y="4297999"/>
            <a:ext cx="4137494" cy="2494494"/>
          </a:xfrm>
          <a:prstGeom prst="rect">
            <a:avLst/>
          </a:prstGeom>
        </p:spPr>
      </p:pic>
      <p:pic>
        <p:nvPicPr>
          <p:cNvPr id="12" name="Picture 5" descr="C:\Users\Gebruiker\AppData\Local\Microsoft\Windows\Temporary Internet Files\Content.Outlook\QBK0N1ZQ\stichtingweidegan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51633" y="1187121"/>
            <a:ext cx="2736304" cy="259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966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fbeelding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69775" y="3233347"/>
            <a:ext cx="2715257" cy="362034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791650"/>
          </a:xfrm>
        </p:spPr>
        <p:txBody>
          <a:bodyPr/>
          <a:lstStyle/>
          <a:p>
            <a:pPr algn="l"/>
            <a:r>
              <a:rPr lang="pl-PL" sz="3200" b="1" dirty="0" smtClean="0">
                <a:solidFill>
                  <a:schemeClr val="tx1"/>
                </a:solidFill>
              </a:rPr>
              <a:t>Trenerzy </a:t>
            </a:r>
            <a:r>
              <a:rPr lang="nl-NL" sz="3200" b="1" dirty="0" smtClean="0">
                <a:solidFill>
                  <a:schemeClr val="tx1"/>
                </a:solidFill>
              </a:rPr>
              <a:t>wypasu</a:t>
            </a:r>
            <a:endParaRPr lang="nl-NL" sz="3200" b="1" dirty="0">
              <a:solidFill>
                <a:schemeClr val="tx1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5600" y="1493672"/>
            <a:ext cx="8229600" cy="4824536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pl-PL" altLang="nl-NL" sz="2400" dirty="0" smtClean="0"/>
              <a:t>Trenerzy </a:t>
            </a:r>
            <a:r>
              <a:rPr lang="nl-NL" altLang="nl-NL" sz="2400" dirty="0" smtClean="0"/>
              <a:t>wypasu szkolą hodowców bydła mlecznego w FarmWalk®.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altLang="nl-NL" sz="2000" dirty="0" err="1" smtClean="0"/>
              <a:t>kilka</a:t>
            </a:r>
            <a:r>
              <a:rPr lang="nl-NL" altLang="nl-NL" sz="2000" dirty="0" smtClean="0"/>
              <a:t> spotkań </a:t>
            </a:r>
            <a:r>
              <a:rPr lang="nl-NL" altLang="nl-NL" sz="2000" dirty="0" err="1" smtClean="0"/>
              <a:t>w trakcie sezonu wegetacyjnego</a:t>
            </a:r>
            <a:r>
              <a:rPr lang="nl-NL" altLang="nl-NL" sz="2000" dirty="0" smtClean="0"/>
              <a:t>, </a:t>
            </a:r>
            <a:r>
              <a:rPr lang="nl-NL" altLang="nl-NL" sz="2000" dirty="0" err="1" smtClean="0"/>
              <a:t>grupy</a:t>
            </a:r>
            <a:r>
              <a:rPr lang="nl-NL" altLang="nl-NL" sz="2000" dirty="0" smtClean="0"/>
              <a:t> po 10 osób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altLang="nl-NL" sz="2400" dirty="0" err="1" smtClean="0"/>
              <a:t>Sami się szkolą.</a:t>
            </a:r>
            <a:endParaRPr lang="nl-NL" altLang="nl-NL" sz="2000" dirty="0" smtClean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517" y="3237657"/>
            <a:ext cx="4821378" cy="3616033"/>
          </a:xfrm>
          <a:prstGeom prst="rect">
            <a:avLst/>
          </a:prstGeom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4920381"/>
            <a:ext cx="2602244" cy="1951683"/>
          </a:xfrm>
          <a:prstGeom prst="rect">
            <a:avLst/>
          </a:prstGeom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7375" y="4302439"/>
            <a:ext cx="2489287" cy="1866966"/>
          </a:xfrm>
          <a:prstGeom prst="rect">
            <a:avLst/>
          </a:prstGeom>
        </p:spPr>
      </p:pic>
      <p:pic>
        <p:nvPicPr>
          <p:cNvPr id="13" name="Afbeelding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69496" y="2590816"/>
            <a:ext cx="3078102" cy="1711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965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sz="3200" dirty="0">
                <a:solidFill>
                  <a:schemeClr val="tx1"/>
                </a:solidFill>
              </a:rPr>
              <a:t>Development </a:t>
            </a:r>
            <a:r>
              <a:rPr lang="nl-NL" sz="3200" dirty="0" err="1">
                <a:solidFill>
                  <a:schemeClr val="tx1"/>
                </a:solidFill>
              </a:rPr>
              <a:t>FarmWalk®</a:t>
            </a:r>
            <a:r>
              <a:rPr lang="nl-NL" sz="3200" b="1" dirty="0" smtClean="0">
                <a:solidFill>
                  <a:schemeClr val="tx1"/>
                </a:solidFill>
              </a:rPr>
              <a:t/>
            </a:r>
            <a:br>
              <a:rPr lang="nl-NL" sz="3200" b="1" dirty="0" smtClean="0">
                <a:solidFill>
                  <a:schemeClr val="tx1"/>
                </a:solidFill>
              </a:rPr>
            </a:br>
            <a:r>
              <a:rPr lang="nl-NL" sz="3200" dirty="0" smtClean="0">
                <a:solidFill>
                  <a:schemeClr val="tx1"/>
                </a:solidFill>
              </a:rPr>
              <a:t>    </a:t>
            </a:r>
            <a:endParaRPr lang="nl-NL" sz="3200" b="1" baseline="30000" dirty="0">
              <a:solidFill>
                <a:schemeClr val="tx1"/>
              </a:solidFill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27184996"/>
              </p:ext>
            </p:extLst>
          </p:nvPr>
        </p:nvGraphicFramePr>
        <p:xfrm>
          <a:off x="323528" y="1059616"/>
          <a:ext cx="8496944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0301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6618842" cy="791650"/>
          </a:xfrm>
        </p:spPr>
        <p:txBody>
          <a:bodyPr/>
          <a:lstStyle/>
          <a:p>
            <a:pPr algn="l"/>
            <a:r>
              <a:rPr lang="pl-PL" sz="3200" b="1" dirty="0" err="1" smtClean="0">
                <a:solidFill>
                  <a:schemeClr val="tx1"/>
                </a:solidFill>
              </a:rPr>
              <a:t>Grip</a:t>
            </a:r>
            <a:r>
              <a:rPr lang="pl-PL" sz="3200" b="1" dirty="0" smtClean="0">
                <a:solidFill>
                  <a:schemeClr val="tx1"/>
                </a:solidFill>
              </a:rPr>
              <a:t> </a:t>
            </a:r>
            <a:r>
              <a:rPr lang="nl-NL" sz="3200" b="1" dirty="0" smtClean="0">
                <a:solidFill>
                  <a:schemeClr val="tx1"/>
                </a:solidFill>
              </a:rPr>
              <a:t>op Gras: narzędzie do </a:t>
            </a:r>
            <a:r>
              <a:rPr lang="pl-PL" sz="3200" b="1" dirty="0" smtClean="0">
                <a:solidFill>
                  <a:schemeClr val="tx1"/>
                </a:solidFill>
              </a:rPr>
              <a:t>zarządzania klinem trawiastym</a:t>
            </a:r>
            <a:br>
              <a:rPr lang="pl-PL" sz="3200" b="1" dirty="0" smtClean="0">
                <a:solidFill>
                  <a:schemeClr val="tx1"/>
                </a:solidFill>
              </a:rPr>
            </a:br>
            <a:endParaRPr lang="nl-NL" sz="3200" b="1" dirty="0">
              <a:solidFill>
                <a:schemeClr val="tx1"/>
              </a:solidFill>
            </a:endParaRPr>
          </a:p>
        </p:txBody>
      </p:sp>
      <p:pic>
        <p:nvPicPr>
          <p:cNvPr id="5" name="Picture 2" descr="Afbeeldingsresultaat voor grip op gr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518" y="1597891"/>
            <a:ext cx="7141025" cy="405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7090" y="962226"/>
            <a:ext cx="1226197" cy="1192755"/>
          </a:xfrm>
          <a:prstGeom prst="rect">
            <a:avLst/>
          </a:prstGeom>
        </p:spPr>
      </p:pic>
      <p:pic>
        <p:nvPicPr>
          <p:cNvPr id="2052" name="Picture 4" descr="Afbeeldingsresultaat voor grip op gr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4328" y="2492896"/>
            <a:ext cx="1497647" cy="2553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6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004" name="Picture 12" descr="koppel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6600" y="935038"/>
            <a:ext cx="2057400" cy="135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005" name="Picture 13" descr="1037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6600" y="2266950"/>
            <a:ext cx="205740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006" name="Picture 14" descr="robot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6600" y="3787775"/>
            <a:ext cx="2057400" cy="15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007" name="Picture 15" descr="grazende koe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6600" y="5302250"/>
            <a:ext cx="2057400" cy="155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3008" name="Rectangle 16"/>
          <p:cNvSpPr>
            <a:spLocks noChangeArrowheads="1"/>
          </p:cNvSpPr>
          <p:nvPr/>
        </p:nvSpPr>
        <p:spPr bwMode="auto">
          <a:xfrm>
            <a:off x="7010400" y="990600"/>
            <a:ext cx="381000" cy="5867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12994" name="Picture 2" descr="koe &amp; wij powerpoint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15413" cy="101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995" name="Rectangle 3"/>
          <p:cNvSpPr>
            <a:spLocks noGrp="1" noChangeArrowheads="1"/>
          </p:cNvSpPr>
          <p:nvPr>
            <p:ph type="title"/>
          </p:nvPr>
        </p:nvSpPr>
        <p:spPr>
          <a:xfrm>
            <a:off x="323528" y="914400"/>
            <a:ext cx="6904360" cy="935038"/>
          </a:xfrm>
        </p:spPr>
        <p:txBody>
          <a:bodyPr/>
          <a:lstStyle/>
          <a:p>
            <a:pPr algn="l"/>
            <a:r>
              <a:rPr lang="en-GB" sz="2400" b="1" dirty="0" smtClean="0">
                <a:solidFill>
                  <a:schemeClr val="tx1"/>
                </a:solidFill>
              </a:rPr>
              <a:t/>
            </a:r>
            <a:br>
              <a:rPr lang="en-GB" sz="2400" b="1" dirty="0" smtClean="0">
                <a:solidFill>
                  <a:schemeClr val="tx1"/>
                </a:solidFill>
              </a:rPr>
            </a:br>
            <a:r>
              <a:rPr lang="en-GB" sz="2400" b="1" dirty="0" smtClean="0">
                <a:solidFill>
                  <a:schemeClr val="tx1"/>
                </a:solidFill>
              </a:rPr>
              <a:t>Porady dotyczące wypasu na pastwiskach od grup zadaniowych gospodarstw rolnych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213003" name="Rectangle 11"/>
          <p:cNvSpPr>
            <a:spLocks noGrp="1" noChangeArrowheads="1"/>
          </p:cNvSpPr>
          <p:nvPr>
            <p:ph idx="1"/>
          </p:nvPr>
        </p:nvSpPr>
        <p:spPr>
          <a:xfrm>
            <a:off x="251520" y="2078058"/>
            <a:ext cx="6976368" cy="4525962"/>
          </a:xfrm>
          <a:noFill/>
          <a:ln/>
        </p:spPr>
        <p:txBody>
          <a:bodyPr/>
          <a:lstStyle/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GB" sz="2800" dirty="0" smtClean="0"/>
              <a:t>1</a:t>
            </a:r>
            <a:r>
              <a:rPr lang="en-GB" sz="2400" dirty="0" smtClean="0"/>
              <a:t>. Istnieje system wypasu, który ci odpowiada.</a:t>
            </a:r>
          </a:p>
          <a:p>
            <a:pPr marL="1752600" lvl="3" indent="-381000">
              <a:lnSpc>
                <a:spcPct val="80000"/>
              </a:lnSpc>
              <a:buFontTx/>
              <a:buNone/>
            </a:pPr>
            <a:r>
              <a:rPr lang="en-GB" sz="1200" dirty="0" smtClean="0"/>
              <a:t>Tam, gdzie jest </a:t>
            </a:r>
            <a:r>
              <a:rPr lang="pl-PL" sz="1200" dirty="0" smtClean="0"/>
              <a:t>wola</a:t>
            </a:r>
            <a:r>
              <a:rPr lang="en-GB" sz="1200" dirty="0" smtClean="0"/>
              <a:t> jest sposób na wypasanie.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GB" sz="2400" dirty="0" smtClean="0"/>
              <a:t>2. Dobry menedżer pastwisk jest elastycznym menedżerem pastwisk.</a:t>
            </a:r>
          </a:p>
          <a:p>
            <a:pPr marL="1752600" lvl="3" indent="-381000">
              <a:lnSpc>
                <a:spcPct val="80000"/>
              </a:lnSpc>
              <a:buFontTx/>
              <a:buNone/>
            </a:pPr>
            <a:r>
              <a:rPr lang="en-GB" sz="1200" dirty="0" smtClean="0"/>
              <a:t>W końcu wszyscy stoimy w obliczu tej samej pogody, </a:t>
            </a:r>
          </a:p>
          <a:p>
            <a:pPr marL="1752600" lvl="3" indent="-381000">
              <a:lnSpc>
                <a:spcPct val="80000"/>
              </a:lnSpc>
              <a:buFontTx/>
              <a:buNone/>
            </a:pPr>
            <a:r>
              <a:rPr lang="en-GB" sz="1200" dirty="0" smtClean="0"/>
              <a:t>prawda?</a:t>
            </a:r>
            <a:endParaRPr lang="en-GB" sz="1600" dirty="0" smtClean="0"/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GB" sz="2400" dirty="0" smtClean="0"/>
              <a:t>3. Idź z prądem, krowa jest szefem.</a:t>
            </a:r>
          </a:p>
          <a:p>
            <a:pPr marL="1752600" lvl="3" indent="-381000">
              <a:lnSpc>
                <a:spcPct val="80000"/>
              </a:lnSpc>
              <a:buFontTx/>
              <a:buNone/>
            </a:pPr>
            <a:r>
              <a:rPr lang="en-GB" sz="1600" dirty="0" smtClean="0"/>
              <a:t>Zdrowa krowa ma swój własny rytm.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GB" sz="2400" dirty="0" smtClean="0"/>
              <a:t>4. Na mocznik można zdecydowanie wpływać. </a:t>
            </a:r>
          </a:p>
          <a:p>
            <a:pPr marL="1752600" lvl="3" indent="-381000">
              <a:lnSpc>
                <a:spcPct val="80000"/>
              </a:lnSpc>
              <a:buFontTx/>
              <a:buNone/>
            </a:pPr>
            <a:r>
              <a:rPr lang="en-GB" sz="1600" dirty="0" smtClean="0"/>
              <a:t> Mniej obornika i więcej paszy czyni cuda.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GB" sz="2400" dirty="0" smtClean="0"/>
              <a:t>5. Koszenie jako narzędzie do wypasu</a:t>
            </a:r>
          </a:p>
          <a:p>
            <a:pPr marL="1752600" lvl="3" indent="-381000">
              <a:lnSpc>
                <a:spcPct val="80000"/>
              </a:lnSpc>
              <a:buFontTx/>
              <a:buNone/>
            </a:pPr>
            <a:r>
              <a:rPr lang="en-GB" sz="1600" dirty="0" smtClean="0"/>
              <a:t>Więcej smaku dzięki koszeniu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endParaRPr lang="en-GB" sz="2800" dirty="0" smtClean="0"/>
          </a:p>
          <a:p>
            <a:pPr marL="609600" indent="-609600">
              <a:lnSpc>
                <a:spcPct val="80000"/>
              </a:lnSpc>
            </a:pP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359091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el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791650"/>
          </a:xfrm>
        </p:spPr>
        <p:txBody>
          <a:bodyPr/>
          <a:lstStyle/>
          <a:p>
            <a:pPr algn="l"/>
            <a:r>
              <a:rPr lang="en-US" altLang="nl-NL" sz="2400" b="1" dirty="0" smtClean="0">
                <a:solidFill>
                  <a:schemeClr val="tx1"/>
                </a:solidFill>
              </a:rPr>
              <a:t>Praktyczna rada: wypas i duże stada</a:t>
            </a:r>
            <a:endParaRPr lang="nl-NL" altLang="nl-NL" sz="2400" b="1" dirty="0" smtClean="0">
              <a:solidFill>
                <a:schemeClr val="tx1"/>
              </a:solidFill>
            </a:endParaRPr>
          </a:p>
        </p:txBody>
      </p:sp>
      <p:sp>
        <p:nvSpPr>
          <p:cNvPr id="41987" name="Tijdelijke aanduiding voor inhoud 3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40386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nl-NL" sz="2400" dirty="0" smtClean="0"/>
              <a:t>Po prostu to zrób!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nl-NL" sz="2400" dirty="0" smtClean="0"/>
              <a:t>Co to jest duże stado?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nl-NL" sz="2400" dirty="0" smtClean="0"/>
              <a:t>Wszystko większe....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nl-NL" sz="2400" dirty="0" smtClean="0"/>
              <a:t>również efekty...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nl-NL" sz="2400" dirty="0" smtClean="0"/>
              <a:t>Trasa dla krów, zaopatrzenie w wodę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nl-NL" sz="2400" dirty="0" smtClean="0"/>
              <a:t>Wystarczający dodatek na trawę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nl-NL" sz="2400" dirty="0" smtClean="0"/>
              <a:t>Podziel stado....</a:t>
            </a:r>
            <a:endParaRPr lang="en-US" altLang="nl-NL" sz="2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nl-NL" sz="2400" dirty="0" smtClean="0"/>
              <a:t>Wysoka i niska wydajność, wiek, etap laktacji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nl-NL" sz="2400" dirty="0" smtClean="0"/>
              <a:t>Krótka rotacja w sytuacjach tramplingu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nl-NL" sz="2400" dirty="0" smtClean="0"/>
              <a:t>Nie gonić, krowy powinny nadawać tempo.</a:t>
            </a:r>
          </a:p>
          <a:p>
            <a:endParaRPr lang="nl-NL" altLang="nl-NL" dirty="0" smtClean="0"/>
          </a:p>
        </p:txBody>
      </p:sp>
      <p:pic>
        <p:nvPicPr>
          <p:cNvPr id="419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5925" y="1125538"/>
            <a:ext cx="3648075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4871" y="5845976"/>
            <a:ext cx="7651838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60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l"/>
            <a:r>
              <a:rPr lang="en-US" sz="3200" dirty="0">
                <a:solidFill>
                  <a:schemeClr val="tx1"/>
                </a:solidFill>
              </a:rPr>
              <a:t>Innowacje i tematyka badawcza w NL</a:t>
            </a:r>
            <a:r>
              <a:rPr lang="en-GB" sz="3200" b="1" dirty="0" smtClean="0">
                <a:solidFill>
                  <a:schemeClr val="tx1"/>
                </a:solidFill>
              </a:rPr>
              <a:t/>
            </a:r>
            <a:br>
              <a:rPr lang="en-GB" sz="3200" b="1" dirty="0" smtClean="0">
                <a:solidFill>
                  <a:schemeClr val="tx1"/>
                </a:solidFill>
              </a:rPr>
            </a:br>
            <a:r>
              <a:rPr lang="en-GB" sz="3200" dirty="0" smtClean="0">
                <a:solidFill>
                  <a:schemeClr val="tx1"/>
                </a:solidFill>
              </a:rPr>
              <a:t>    </a:t>
            </a:r>
            <a:endParaRPr lang="en-GB" sz="3200" b="1" dirty="0">
              <a:solidFill>
                <a:schemeClr val="tx1"/>
              </a:solidFill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265" y="1523515"/>
            <a:ext cx="6703382" cy="44951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4288" y="1340768"/>
            <a:ext cx="1658937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2280" y="3357436"/>
            <a:ext cx="1318751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06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GNES_achtergrond pp_0516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03" y="359588"/>
            <a:ext cx="8995284" cy="6382173"/>
          </a:xfrm>
          <a:prstGeom prst="rect">
            <a:avLst/>
          </a:prstGeom>
        </p:spPr>
      </p:pic>
      <p:pic>
        <p:nvPicPr>
          <p:cNvPr id="7" name="Afbeelding 6" descr="achtergrond engels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087" y="1083735"/>
            <a:ext cx="8253781" cy="5637936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702" y="3031812"/>
            <a:ext cx="2568946" cy="838209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840203">
            <a:off x="2581962" y="2136208"/>
            <a:ext cx="2552700" cy="8255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410"/>
          <a:stretch/>
        </p:blipFill>
        <p:spPr>
          <a:xfrm>
            <a:off x="3551767" y="3865035"/>
            <a:ext cx="2959100" cy="2476498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200" y="3872313"/>
            <a:ext cx="2451100" cy="11049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6770" y="4055532"/>
            <a:ext cx="4279900" cy="6096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4673841" y="2087293"/>
            <a:ext cx="26138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Techniczne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Gospodarka / praca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Społeczne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8709" y="452582"/>
            <a:ext cx="1357746" cy="905164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8709" y="1458638"/>
            <a:ext cx="1345679" cy="70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8709" y="2273597"/>
            <a:ext cx="1357746" cy="776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07003" y="484680"/>
            <a:ext cx="1084910" cy="1583969"/>
          </a:xfrm>
          <a:prstGeom prst="rect">
            <a:avLst/>
          </a:prstGeom>
        </p:spPr>
      </p:pic>
      <p:sp>
        <p:nvSpPr>
          <p:cNvPr id="14" name="Tekstvak 13"/>
          <p:cNvSpPr txBox="1"/>
          <p:nvPr/>
        </p:nvSpPr>
        <p:spPr>
          <a:xfrm>
            <a:off x="2529386" y="522300"/>
            <a:ext cx="4058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Badania nad </a:t>
            </a:r>
            <a:r>
              <a:rPr kumimoji="0" lang="nl-N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wypasem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602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sz="3200" dirty="0" err="1">
                <a:solidFill>
                  <a:schemeClr val="tx1"/>
                </a:solidFill>
              </a:rPr>
              <a:t>Dój</a:t>
            </a:r>
            <a:r>
              <a:rPr lang="nl-NL" sz="3200" dirty="0">
                <a:solidFill>
                  <a:schemeClr val="tx1"/>
                </a:solidFill>
              </a:rPr>
              <a:t> mobilny</a:t>
            </a:r>
            <a:r>
              <a:rPr lang="nl-NL" sz="3200" b="1" dirty="0" smtClean="0">
                <a:solidFill>
                  <a:schemeClr val="tx1"/>
                </a:solidFill>
              </a:rPr>
              <a:t/>
            </a:r>
            <a:br>
              <a:rPr lang="nl-NL" sz="3200" b="1" dirty="0" smtClean="0">
                <a:solidFill>
                  <a:schemeClr val="tx1"/>
                </a:solidFill>
              </a:rPr>
            </a:br>
            <a:r>
              <a:rPr lang="nl-NL" sz="3200" dirty="0" smtClean="0">
                <a:solidFill>
                  <a:schemeClr val="tx1"/>
                </a:solidFill>
              </a:rPr>
              <a:t>    </a:t>
            </a:r>
            <a:endParaRPr lang="nl-NL" sz="3200" b="1" dirty="0">
              <a:solidFill>
                <a:schemeClr val="tx1"/>
              </a:solidFill>
            </a:endParaRPr>
          </a:p>
        </p:txBody>
      </p:sp>
      <p:sp>
        <p:nvSpPr>
          <p:cNvPr id="288772" name="Rectangle 4"/>
          <p:cNvSpPr>
            <a:spLocks noGrp="1" noChangeArrowheads="1"/>
          </p:cNvSpPr>
          <p:nvPr>
            <p:ph idx="4294967295"/>
          </p:nvPr>
        </p:nvSpPr>
        <p:spPr>
          <a:xfrm>
            <a:off x="314037" y="1567394"/>
            <a:ext cx="8520113" cy="4089400"/>
          </a:xfrm>
        </p:spPr>
        <p:txBody>
          <a:bodyPr/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Perspektywy 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 err="1"/>
              <a:t>Grunty</a:t>
            </a:r>
            <a:r>
              <a:rPr lang="en-US" sz="2000" dirty="0"/>
              <a:t> </a:t>
            </a:r>
            <a:r>
              <a:rPr lang="pl-PL" sz="2000" dirty="0" smtClean="0"/>
              <a:t>w</a:t>
            </a:r>
            <a:r>
              <a:rPr lang="en-US" sz="2000" dirty="0" smtClean="0"/>
              <a:t> </a:t>
            </a:r>
            <a:r>
              <a:rPr lang="en-US" sz="2000" dirty="0" err="1" smtClean="0"/>
              <a:t>duż</a:t>
            </a:r>
            <a:r>
              <a:rPr lang="pl-PL" sz="2000" dirty="0" smtClean="0"/>
              <a:t>ej</a:t>
            </a:r>
            <a:r>
              <a:rPr lang="en-US" sz="2000" dirty="0" smtClean="0"/>
              <a:t> </a:t>
            </a:r>
            <a:r>
              <a:rPr lang="en-US" sz="2000" dirty="0" err="1" smtClean="0"/>
              <a:t>odległości</a:t>
            </a:r>
            <a:r>
              <a:rPr lang="en-US" sz="2000" dirty="0" smtClean="0"/>
              <a:t> </a:t>
            </a:r>
            <a:r>
              <a:rPr lang="en-US" sz="2000" dirty="0"/>
              <a:t>od </a:t>
            </a:r>
            <a:r>
              <a:rPr lang="pl-PL" sz="2000" dirty="0" smtClean="0"/>
              <a:t>obór</a:t>
            </a:r>
            <a:endParaRPr lang="en-US" sz="2000" dirty="0"/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Częściowe wypasanie dużego stada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 err="1" smtClean="0"/>
              <a:t>Rolnictwo</a:t>
            </a:r>
            <a:r>
              <a:rPr lang="en-US" sz="2000" dirty="0"/>
              <a:t> </a:t>
            </a:r>
            <a:r>
              <a:rPr lang="pl-PL" sz="2000" dirty="0" smtClean="0"/>
              <a:t>naturalne</a:t>
            </a:r>
            <a:endParaRPr lang="en-US" sz="2000" dirty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Tematy</a:t>
            </a:r>
            <a:r>
              <a:rPr lang="en-US" sz="2400" dirty="0" smtClean="0"/>
              <a:t> badawcze </a:t>
            </a:r>
            <a:r>
              <a:rPr lang="en-US" sz="2400" dirty="0"/>
              <a:t>"</a:t>
            </a:r>
            <a:r>
              <a:rPr lang="en-US" sz="2400" dirty="0" err="1"/>
              <a:t>Natureluur</a:t>
            </a:r>
            <a:r>
              <a:rPr lang="en-US" sz="2400" dirty="0"/>
              <a:t>" (NL</a:t>
            </a:r>
            <a:r>
              <a:rPr lang="en-US" sz="2400" dirty="0" smtClean="0"/>
              <a:t>)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 smtClean="0"/>
              <a:t>       (2008-2010)</a:t>
            </a:r>
            <a:endParaRPr lang="en-US" sz="2400" dirty="0"/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Rozwój techniczny tej innowacji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Odkrywanie systemów wypasu za pomocą "</a:t>
            </a:r>
            <a:r>
              <a:rPr lang="en-US" sz="2000" dirty="0" err="1"/>
              <a:t>Natureluur</a:t>
            </a:r>
            <a:r>
              <a:rPr lang="en-US" sz="2000" dirty="0"/>
              <a:t>".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Jak będą się zachowywać krowy?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Optymalizacja zarządzania bydłem</a:t>
            </a:r>
          </a:p>
          <a:p>
            <a:pPr>
              <a:lnSpc>
                <a:spcPct val="90000"/>
              </a:lnSpc>
            </a:pPr>
            <a:endParaRPr lang="nl-NL" sz="2400" dirty="0"/>
          </a:p>
        </p:txBody>
      </p:sp>
      <p:pic>
        <p:nvPicPr>
          <p:cNvPr id="288773" name="Picture 5" descr="F:\foto's\persfoto's Natureluur\Natureluur pers 2 internet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0" y="332656"/>
            <a:ext cx="3200400" cy="210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F:\foto's\foto's fred\_RGB9293a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301" y="4881716"/>
            <a:ext cx="2771699" cy="1855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10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77959" y="696473"/>
            <a:ext cx="6887375" cy="1086639"/>
          </a:xfrm>
        </p:spPr>
        <p:txBody>
          <a:bodyPr/>
          <a:lstStyle/>
          <a:p>
            <a:r>
              <a:rPr lang="en-US" sz="2400" dirty="0" smtClean="0">
                <a:solidFill>
                  <a:schemeClr val="tx1"/>
                </a:solidFill>
                <a:latin typeface="+mn-lt"/>
              </a:rPr>
              <a:t>Doskonała kiszonka dla krów mlecznych</a:t>
            </a:r>
            <a:endParaRPr lang="en-US"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/>
        </p:nvSpPr>
        <p:spPr bwMode="auto">
          <a:xfrm>
            <a:off x="472186" y="1557385"/>
            <a:ext cx="6815200" cy="308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1000" indent="-3810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1047750" indent="-4762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81000" marR="0" lvl="0" indent="-381000" algn="l" defTabSz="914400" rtl="0" eaLnBrk="1" fontAlgn="auto" latinLnBrk="0" hangingPunct="1">
              <a:lnSpc>
                <a:spcPct val="100000"/>
              </a:lnSpc>
              <a:spcBef>
                <a:spcPct val="40000"/>
              </a:spcBef>
              <a:spcAft>
                <a:spcPts val="0"/>
              </a:spcAft>
              <a:buClrTx/>
              <a:buSzPct val="130000"/>
              <a:buFontTx/>
              <a:buChar char="•"/>
              <a:tabLst/>
              <a:defRPr/>
            </a:pPr>
            <a:r>
              <a:rPr kumimoji="0" lang="en-AU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Dobra wartość odżywcza</a:t>
            </a:r>
          </a:p>
          <a:p>
            <a:pPr marL="1047750" marR="0" lvl="1" indent="-476250" algn="l" defTabSz="914400" rtl="0" eaLnBrk="1" fontAlgn="auto" latinLnBrk="0" hangingPunct="1">
              <a:lnSpc>
                <a:spcPct val="100000"/>
              </a:lnSpc>
              <a:spcBef>
                <a:spcPct val="40000"/>
              </a:spcBef>
              <a:spcAft>
                <a:spcPts val="0"/>
              </a:spcAft>
              <a:buClrTx/>
              <a:buSzPct val="130000"/>
              <a:buFontTx/>
              <a:buChar char="–"/>
              <a:tabLst>
                <a:tab pos="3233738" algn="l"/>
              </a:tabLst>
              <a:defRPr/>
            </a:pPr>
            <a:r>
              <a:rPr kumimoji="0" lang="en-AU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Energia 11-11,5 MJ/kg </a:t>
            </a:r>
            <a:r>
              <a:rPr kumimoji="0" lang="pl-PL" alt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s.m</a:t>
            </a:r>
            <a:r>
              <a:rPr kumimoji="0" lang="pl-PL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AU" alt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047750" marR="0" lvl="1" indent="-476250" algn="l" defTabSz="914400" rtl="0" eaLnBrk="1" fontAlgn="auto" latinLnBrk="0" hangingPunct="1">
              <a:lnSpc>
                <a:spcPct val="100000"/>
              </a:lnSpc>
              <a:spcBef>
                <a:spcPct val="40000"/>
              </a:spcBef>
              <a:spcAft>
                <a:spcPts val="0"/>
              </a:spcAft>
              <a:buClrTx/>
              <a:buSzPct val="130000"/>
              <a:buFontTx/>
              <a:buChar char="–"/>
              <a:tabLst>
                <a:tab pos="3233738" algn="l"/>
              </a:tabLst>
              <a:defRPr/>
            </a:pPr>
            <a:r>
              <a:rPr kumimoji="0" lang="en-AU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Białko surowe 130-160 g/kg </a:t>
            </a:r>
            <a:r>
              <a:rPr kumimoji="0" lang="pl-PL" alt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s.m</a:t>
            </a:r>
            <a:r>
              <a:rPr kumimoji="0" lang="pl-PL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en-AU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1047750" marR="0" lvl="1" indent="-476250" algn="l" defTabSz="914400" rtl="0" eaLnBrk="1" fontAlgn="auto" latinLnBrk="0" hangingPunct="1">
              <a:lnSpc>
                <a:spcPct val="100000"/>
              </a:lnSpc>
              <a:spcBef>
                <a:spcPct val="40000"/>
              </a:spcBef>
              <a:spcAft>
                <a:spcPts val="0"/>
              </a:spcAft>
              <a:buClrTx/>
              <a:buSzPct val="130000"/>
              <a:buFontTx/>
              <a:buChar char="–"/>
              <a:tabLst>
                <a:tab pos="3233738" algn="l"/>
              </a:tabLst>
              <a:defRPr/>
            </a:pPr>
            <a:r>
              <a:rPr kumimoji="0" lang="pl-PL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Sucha masa 3</a:t>
            </a:r>
            <a:r>
              <a:rPr kumimoji="0" lang="en-AU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0-35%</a:t>
            </a:r>
          </a:p>
          <a:p>
            <a:pPr marL="1047750" marR="0" lvl="1" indent="-476250" algn="l" defTabSz="914400" rtl="0" eaLnBrk="1" fontAlgn="auto" latinLnBrk="0" hangingPunct="1">
              <a:lnSpc>
                <a:spcPct val="100000"/>
              </a:lnSpc>
              <a:spcBef>
                <a:spcPct val="40000"/>
              </a:spcBef>
              <a:spcAft>
                <a:spcPts val="0"/>
              </a:spcAft>
              <a:buClrTx/>
              <a:buSzPct val="130000"/>
              <a:buFontTx/>
              <a:buChar char="–"/>
              <a:tabLst>
                <a:tab pos="3233738" algn="l"/>
              </a:tabLst>
              <a:defRPr/>
            </a:pPr>
            <a:r>
              <a:rPr kumimoji="0" lang="en-AU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Włókno 450-550 g NDF/kg </a:t>
            </a:r>
            <a:r>
              <a:rPr kumimoji="0" lang="pl-PL" alt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s.m</a:t>
            </a:r>
            <a:r>
              <a:rPr kumimoji="0" lang="pl-PL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AU" alt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81000" marR="0" lvl="0" indent="-381000" algn="l" defTabSz="914400" rtl="0" eaLnBrk="1" fontAlgn="auto" latinLnBrk="0" hangingPunct="1">
              <a:lnSpc>
                <a:spcPct val="100000"/>
              </a:lnSpc>
              <a:spcBef>
                <a:spcPct val="40000"/>
              </a:spcBef>
              <a:spcAft>
                <a:spcPts val="0"/>
              </a:spcAft>
              <a:buClrTx/>
              <a:buSzPct val="130000"/>
              <a:buFontTx/>
              <a:buChar char="•"/>
              <a:tabLst/>
              <a:defRPr/>
            </a:pPr>
            <a:r>
              <a:rPr kumimoji="0" lang="en-AU" alt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Smakowit</a:t>
            </a:r>
            <a:r>
              <a:rPr kumimoji="0" lang="pl-PL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n-AU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wysoka </a:t>
            </a:r>
            <a:r>
              <a:rPr kumimoji="0" lang="en-AU" alt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zawartość</a:t>
            </a:r>
            <a:r>
              <a:rPr kumimoji="0" lang="en-AU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AU" alt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cukr</a:t>
            </a:r>
            <a:r>
              <a:rPr kumimoji="0" lang="pl-PL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ów</a:t>
            </a:r>
            <a:endParaRPr kumimoji="0" lang="en-AU" alt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81000" marR="0" lvl="0" indent="-381000" algn="l" defTabSz="914400" rtl="0" eaLnBrk="1" fontAlgn="auto" latinLnBrk="0" hangingPunct="1">
              <a:lnSpc>
                <a:spcPct val="100000"/>
              </a:lnSpc>
              <a:spcBef>
                <a:spcPct val="40000"/>
              </a:spcBef>
              <a:spcAft>
                <a:spcPts val="0"/>
              </a:spcAft>
              <a:buClrTx/>
              <a:buSzPct val="130000"/>
              <a:buFontTx/>
              <a:buChar char="•"/>
              <a:tabLst/>
              <a:defRPr/>
            </a:pPr>
            <a:r>
              <a:rPr kumimoji="0" lang="en-AU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Dobra jakość higieniczna</a:t>
            </a: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2238" y="3797982"/>
            <a:ext cx="3812988" cy="2859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ruta 5"/>
          <p:cNvSpPr txBox="1"/>
          <p:nvPr/>
        </p:nvSpPr>
        <p:spPr>
          <a:xfrm>
            <a:off x="7519442" y="6332368"/>
            <a:ext cx="15115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Zdjęcie: Rolf Spörndly</a:t>
            </a:r>
            <a:endParaRPr kumimoji="0" lang="sv-SE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36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1" y="230188"/>
            <a:ext cx="7054467" cy="791650"/>
          </a:xfrm>
        </p:spPr>
        <p:txBody>
          <a:bodyPr/>
          <a:lstStyle/>
          <a:p>
            <a:pPr algn="l"/>
            <a:r>
              <a:rPr lang="nl-NL" sz="2400" b="1" dirty="0" smtClean="0">
                <a:solidFill>
                  <a:schemeClr val="tx1"/>
                </a:solidFill>
              </a:rPr>
              <a:t>Dynamiczny wypas</a:t>
            </a:r>
            <a:r>
              <a:rPr lang="pl-PL" sz="2400" dirty="0">
                <a:solidFill>
                  <a:schemeClr val="tx1"/>
                </a:solidFill>
              </a:rPr>
              <a:t>;</a:t>
            </a:r>
            <a:r>
              <a:rPr lang="nl-NL" sz="2400" b="1" dirty="0" smtClean="0">
                <a:solidFill>
                  <a:schemeClr val="tx1"/>
                </a:solidFill>
              </a:rPr>
              <a:t> Wybierz odpowiedni system wypasu</a:t>
            </a:r>
            <a:endParaRPr lang="nl-NL" sz="2400" b="1" dirty="0">
              <a:solidFill>
                <a:schemeClr val="tx1"/>
              </a:solidFill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4070991" cy="4089600"/>
          </a:xfrm>
        </p:spPr>
        <p:txBody>
          <a:bodyPr/>
          <a:lstStyle/>
          <a:p>
            <a:r>
              <a:rPr lang="nl-NL" sz="2000" dirty="0" smtClean="0"/>
              <a:t>Wybierz system, który </a:t>
            </a:r>
            <a:r>
              <a:rPr lang="pl-PL" sz="2000" dirty="0" smtClean="0"/>
              <a:t>w</a:t>
            </a:r>
            <a:r>
              <a:rPr lang="nl-NL" sz="2000" dirty="0" smtClean="0"/>
              <a:t>p</a:t>
            </a:r>
            <a:r>
              <a:rPr lang="pl-PL" sz="2000" dirty="0" smtClean="0"/>
              <a:t>i</a:t>
            </a:r>
            <a:r>
              <a:rPr lang="nl-NL" sz="2000" dirty="0" smtClean="0"/>
              <a:t>suje</a:t>
            </a:r>
            <a:r>
              <a:rPr lang="pl-PL" sz="2000" dirty="0" smtClean="0"/>
              <a:t> się</a:t>
            </a:r>
            <a:r>
              <a:rPr lang="nl-NL" sz="2000" dirty="0" smtClean="0"/>
              <a:t>....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l-PL" sz="2000" dirty="0" smtClean="0"/>
              <a:t>w </a:t>
            </a:r>
            <a:r>
              <a:rPr lang="nl-NL" sz="2000" dirty="0" smtClean="0"/>
              <a:t>twoj</a:t>
            </a:r>
            <a:r>
              <a:rPr lang="pl-PL" sz="2000" dirty="0" smtClean="0"/>
              <a:t>ą</a:t>
            </a:r>
            <a:r>
              <a:rPr lang="nl-NL" sz="2000" dirty="0" smtClean="0"/>
              <a:t> farm</a:t>
            </a:r>
            <a:r>
              <a:rPr lang="pl-PL" sz="2000" dirty="0" smtClean="0"/>
              <a:t>ę</a:t>
            </a:r>
            <a:r>
              <a:rPr lang="nl-NL" sz="2000" dirty="0" smtClean="0"/>
              <a:t> 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l-PL" sz="2000" dirty="0" smtClean="0"/>
              <a:t>t</a:t>
            </a:r>
            <a:r>
              <a:rPr lang="nl-NL" sz="2000" dirty="0" smtClean="0"/>
              <a:t>woje preferencje</a:t>
            </a:r>
          </a:p>
          <a:p>
            <a:r>
              <a:rPr lang="nl-NL" sz="2000" dirty="0" smtClean="0"/>
              <a:t>Np. maksymalny wzrost i wykorzystanie </a:t>
            </a:r>
            <a:r>
              <a:rPr lang="pl-PL" sz="2000" dirty="0" smtClean="0"/>
              <a:t>runi pastwiskowej</a:t>
            </a:r>
            <a:r>
              <a:rPr lang="nl-NL" sz="2000" dirty="0" smtClean="0"/>
              <a:t>: wypas pasowy, wypas rotacyjny</a:t>
            </a:r>
          </a:p>
          <a:p>
            <a:r>
              <a:rPr lang="nl-NL" sz="2000" dirty="0" smtClean="0"/>
              <a:t>Np. minimalna siła robocza: </a:t>
            </a:r>
            <a:r>
              <a:rPr lang="pl-PL" sz="2000" dirty="0" smtClean="0"/>
              <a:t>wypas </a:t>
            </a:r>
            <a:r>
              <a:rPr lang="nl-NL" sz="2000" dirty="0" smtClean="0"/>
              <a:t>ciągł</a:t>
            </a:r>
            <a:r>
              <a:rPr lang="pl-PL" sz="2000" dirty="0" smtClean="0"/>
              <a:t>y</a:t>
            </a:r>
            <a:endParaRPr lang="nl-NL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0059"/>
          <a:stretch/>
        </p:blipFill>
        <p:spPr bwMode="auto">
          <a:xfrm>
            <a:off x="4582731" y="1678969"/>
            <a:ext cx="4563965" cy="2088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967"/>
          <a:stretch/>
        </p:blipFill>
        <p:spPr bwMode="auto">
          <a:xfrm>
            <a:off x="4585429" y="3782050"/>
            <a:ext cx="4558571" cy="2142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7578" y="1182596"/>
            <a:ext cx="4374269" cy="42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79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sz="3200" b="1" dirty="0" smtClean="0">
                <a:solidFill>
                  <a:schemeClr val="tx1"/>
                </a:solidFill>
              </a:rPr>
              <a:t>Robot </a:t>
            </a:r>
            <a:r>
              <a:rPr lang="nl-NL" sz="3200" b="1" dirty="0" err="1" smtClean="0">
                <a:solidFill>
                  <a:schemeClr val="tx1"/>
                </a:solidFill>
              </a:rPr>
              <a:t>i pastwisko</a:t>
            </a:r>
            <a:endParaRPr lang="nl-NL" sz="3200" b="1" dirty="0">
              <a:solidFill>
                <a:schemeClr val="tx1"/>
              </a:solidFill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413251" y="1613576"/>
            <a:ext cx="8521188" cy="40896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sz="2400" dirty="0" smtClean="0"/>
              <a:t>Patrz broszura (</a:t>
            </a:r>
            <a:r>
              <a:rPr lang="en-GB" sz="2400" dirty="0"/>
              <a:t>w języku niderlandzkim): </a:t>
            </a:r>
            <a:r>
              <a:rPr lang="en-GB" sz="2400" dirty="0">
                <a:hlinkClick r:id="rId2"/>
              </a:rPr>
              <a:t>http:</a:t>
            </a:r>
            <a:r>
              <a:rPr lang="en-GB" sz="2400" dirty="0" smtClean="0">
                <a:hlinkClick r:id="rId2"/>
              </a:rPr>
              <a:t>//www.stichtingweidegang.nl/images/RobotenWeiden/Eindproducten/RobotWeiden_Concepten_102015.pdf</a:t>
            </a:r>
            <a:endParaRPr lang="en-GB" sz="2400" dirty="0" smtClean="0"/>
          </a:p>
          <a:p>
            <a:endParaRPr lang="nl-N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996952"/>
            <a:ext cx="9144000" cy="2021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4" y="5012928"/>
            <a:ext cx="2915816" cy="53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8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791650"/>
          </a:xfrm>
        </p:spPr>
        <p:txBody>
          <a:bodyPr/>
          <a:lstStyle/>
          <a:p>
            <a:pPr algn="l"/>
            <a:r>
              <a:rPr lang="en-GB" sz="2400" b="1" dirty="0" smtClean="0">
                <a:solidFill>
                  <a:schemeClr val="tx1"/>
                </a:solidFill>
              </a:rPr>
              <a:t>Narzędzia; </a:t>
            </a:r>
            <a:r>
              <a:rPr lang="pl-PL" sz="2400" b="1" dirty="0" smtClean="0">
                <a:solidFill>
                  <a:schemeClr val="tx1"/>
                </a:solidFill>
              </a:rPr>
              <a:t>monitorowanie runi pastwiskowej</a:t>
            </a:r>
            <a:r>
              <a:rPr lang="en-GB" sz="2400" b="1" dirty="0" smtClean="0">
                <a:solidFill>
                  <a:schemeClr val="tx1"/>
                </a:solidFill>
              </a:rPr>
              <a:t/>
            </a:r>
            <a:br>
              <a:rPr lang="en-GB" sz="2400" b="1" dirty="0" smtClean="0">
                <a:solidFill>
                  <a:schemeClr val="tx1"/>
                </a:solidFill>
              </a:rPr>
            </a:br>
            <a:r>
              <a:rPr lang="en-GB" sz="2400" b="1" dirty="0" smtClean="0">
                <a:solidFill>
                  <a:schemeClr val="tx1"/>
                </a:solidFill>
              </a:rPr>
              <a:t>Lato 2013</a:t>
            </a:r>
            <a:endParaRPr lang="en-GB" sz="2400" b="1" dirty="0">
              <a:solidFill>
                <a:schemeClr val="tx1"/>
              </a:solidFill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1956" y="594648"/>
            <a:ext cx="3334108" cy="1125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5919" y="1660525"/>
            <a:ext cx="5164137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8876" y="3379479"/>
            <a:ext cx="4775200" cy="1782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05" y="5083947"/>
            <a:ext cx="4289425" cy="1784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2142130"/>
              </p:ext>
            </p:extLst>
          </p:nvPr>
        </p:nvGraphicFramePr>
        <p:xfrm>
          <a:off x="6660232" y="3719567"/>
          <a:ext cx="1752600" cy="1143000"/>
        </p:xfrm>
        <a:graphic>
          <a:graphicData uri="http://schemas.openxmlformats.org/drawingml/2006/table">
            <a:tbl>
              <a:tblPr/>
              <a:tblGrid>
                <a:gridCol w="3543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82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nl-N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Kg </a:t>
                      </a:r>
                      <a:r>
                        <a:rPr lang="nl-NL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DM na </a:t>
                      </a:r>
                      <a:r>
                        <a:rPr lang="nl-NL" sz="11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dzień od: </a:t>
                      </a:r>
                      <a:endParaRPr lang="nl-NL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33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Koncentra</a:t>
                      </a:r>
                      <a:r>
                        <a:rPr lang="pl-PL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ty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6B0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Inne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Kiszonka z kukurydzy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Kiszonka z traw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Wypas</a:t>
                      </a:r>
                      <a:r>
                        <a:rPr lang="nl-NL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l-PL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runi pastwiska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465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791650"/>
          </a:xfrm>
        </p:spPr>
        <p:txBody>
          <a:bodyPr/>
          <a:lstStyle/>
          <a:p>
            <a:pPr algn="l"/>
            <a:r>
              <a:rPr lang="en-US" sz="3200" b="1" dirty="0" smtClean="0">
                <a:solidFill>
                  <a:schemeClr val="tx1"/>
                </a:solidFill>
              </a:rPr>
              <a:t>Dane z czujników - czas wypasu</a:t>
            </a:r>
            <a:endParaRPr lang="en-GB" sz="3200" b="1" dirty="0">
              <a:solidFill>
                <a:schemeClr val="tx1"/>
              </a:solidFill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413250" y="1027810"/>
            <a:ext cx="8521188" cy="4089600"/>
          </a:xfrm>
        </p:spPr>
        <p:txBody>
          <a:bodyPr/>
          <a:lstStyle/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Praktyczne narzędzie dla rolników</a:t>
            </a:r>
          </a:p>
          <a:p>
            <a:pPr lvl="1"/>
            <a:r>
              <a:rPr lang="en-GB" dirty="0" smtClean="0"/>
              <a:t>Zrównoważony rozwój</a:t>
            </a:r>
          </a:p>
        </p:txBody>
      </p:sp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486" y="5234609"/>
            <a:ext cx="4229493" cy="1473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486" y="1202981"/>
            <a:ext cx="6145213" cy="284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7493" y="980739"/>
            <a:ext cx="3335337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3334" y="5117410"/>
            <a:ext cx="3578225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16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sz="2400" b="1" dirty="0" smtClean="0">
                <a:solidFill>
                  <a:schemeClr val="tx1"/>
                </a:solidFill>
              </a:rPr>
              <a:t>Innowacja: Wirtualne ogrodzenie</a:t>
            </a:r>
            <a:endParaRPr lang="nl-NL" sz="2400" b="1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67323" y="1313653"/>
            <a:ext cx="8521188" cy="4089600"/>
          </a:xfrm>
        </p:spPr>
        <p:txBody>
          <a:bodyPr/>
          <a:lstStyle/>
          <a:p>
            <a:pPr lvl="1"/>
            <a:endParaRPr lang="nl-NL" dirty="0" smtClean="0"/>
          </a:p>
          <a:p>
            <a:endParaRPr lang="nl-NL" dirty="0"/>
          </a:p>
        </p:txBody>
      </p:sp>
      <p:grpSp>
        <p:nvGrpSpPr>
          <p:cNvPr id="1024" name="Group 1023"/>
          <p:cNvGrpSpPr>
            <a:grpSpLocks noChangeAspect="1"/>
          </p:cNvGrpSpPr>
          <p:nvPr/>
        </p:nvGrpSpPr>
        <p:grpSpPr>
          <a:xfrm>
            <a:off x="4186582" y="819392"/>
            <a:ext cx="4856410" cy="5762538"/>
            <a:chOff x="331301" y="1238287"/>
            <a:chExt cx="3956613" cy="4694854"/>
          </a:xfrm>
        </p:grpSpPr>
        <p:sp>
          <p:nvSpPr>
            <p:cNvPr id="5" name="Rectangle 4"/>
            <p:cNvSpPr/>
            <p:nvPr/>
          </p:nvSpPr>
          <p:spPr>
            <a:xfrm>
              <a:off x="515772" y="1238297"/>
              <a:ext cx="360000" cy="3600000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875772" y="1238297"/>
              <a:ext cx="360000" cy="3600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235772" y="1238297"/>
              <a:ext cx="360000" cy="3600000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595772" y="1238297"/>
              <a:ext cx="360000" cy="3600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955772" y="1238297"/>
              <a:ext cx="360000" cy="3600000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315772" y="1238297"/>
              <a:ext cx="360000" cy="3600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675772" y="1238297"/>
              <a:ext cx="360000" cy="3600000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35772" y="1238297"/>
              <a:ext cx="360000" cy="3600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395772" y="1238297"/>
              <a:ext cx="360000" cy="3600000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755772" y="1238297"/>
              <a:ext cx="360000" cy="3600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1235772" y="1238295"/>
              <a:ext cx="0" cy="3710000"/>
            </a:xfrm>
            <a:prstGeom prst="line">
              <a:avLst/>
            </a:prstGeom>
            <a:ln w="317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1955772" y="1238293"/>
              <a:ext cx="0" cy="3814778"/>
            </a:xfrm>
            <a:prstGeom prst="line">
              <a:avLst/>
            </a:prstGeom>
            <a:ln w="3175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315772" y="1238292"/>
              <a:ext cx="0" cy="3867167"/>
            </a:xfrm>
            <a:prstGeom prst="line">
              <a:avLst/>
            </a:prstGeom>
            <a:ln w="317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675772" y="1238291"/>
              <a:ext cx="0" cy="3919556"/>
            </a:xfrm>
            <a:prstGeom prst="line">
              <a:avLst/>
            </a:prstGeom>
            <a:ln w="317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3035772" y="1238290"/>
              <a:ext cx="0" cy="3971945"/>
            </a:xfrm>
            <a:prstGeom prst="line">
              <a:avLst/>
            </a:prstGeom>
            <a:ln w="3175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395772" y="1238289"/>
              <a:ext cx="0" cy="4024334"/>
            </a:xfrm>
            <a:prstGeom prst="line">
              <a:avLst/>
            </a:prstGeom>
            <a:ln w="3175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755772" y="1238288"/>
              <a:ext cx="0" cy="4091819"/>
            </a:xfrm>
            <a:prstGeom prst="line">
              <a:avLst/>
            </a:prstGeom>
            <a:ln w="3175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4115772" y="1238287"/>
              <a:ext cx="0" cy="4163267"/>
            </a:xfrm>
            <a:prstGeom prst="line">
              <a:avLst/>
            </a:prstGeom>
            <a:ln w="3175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 flipV="1">
              <a:off x="515772" y="1238287"/>
              <a:ext cx="3600000" cy="10"/>
            </a:xfrm>
            <a:prstGeom prst="line">
              <a:avLst/>
            </a:prstGeom>
            <a:ln w="3175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622509" y="4948295"/>
              <a:ext cx="613264" cy="0"/>
            </a:xfrm>
            <a:prstGeom prst="line">
              <a:avLst/>
            </a:prstGeom>
            <a:ln w="317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674395" y="5000683"/>
              <a:ext cx="921377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730957" y="5053071"/>
              <a:ext cx="1224816" cy="0"/>
            </a:xfrm>
            <a:prstGeom prst="line">
              <a:avLst/>
            </a:prstGeom>
            <a:ln w="3175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785181" y="5105459"/>
              <a:ext cx="1530591" cy="0"/>
            </a:xfrm>
            <a:prstGeom prst="line">
              <a:avLst/>
            </a:prstGeom>
            <a:ln w="317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839405" y="5157847"/>
              <a:ext cx="1836368" cy="0"/>
            </a:xfrm>
            <a:prstGeom prst="line">
              <a:avLst/>
            </a:prstGeom>
            <a:ln w="317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893629" y="5210235"/>
              <a:ext cx="2142143" cy="0"/>
            </a:xfrm>
            <a:prstGeom prst="line">
              <a:avLst/>
            </a:prstGeom>
            <a:ln w="3175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947853" y="5262623"/>
              <a:ext cx="2447920" cy="0"/>
            </a:xfrm>
            <a:prstGeom prst="line">
              <a:avLst/>
            </a:prstGeom>
            <a:ln w="3175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 flipV="1">
              <a:off x="1002077" y="5315011"/>
              <a:ext cx="2753695" cy="15106"/>
            </a:xfrm>
            <a:prstGeom prst="line">
              <a:avLst/>
            </a:prstGeom>
            <a:ln w="3175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 flipV="1">
              <a:off x="1056301" y="5372159"/>
              <a:ext cx="3059471" cy="14698"/>
            </a:xfrm>
            <a:prstGeom prst="line">
              <a:avLst/>
            </a:prstGeom>
            <a:ln w="3175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622509" y="4948295"/>
              <a:ext cx="0" cy="615185"/>
            </a:xfrm>
            <a:prstGeom prst="line">
              <a:avLst/>
            </a:prstGeom>
            <a:ln w="317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 flipV="1">
              <a:off x="672058" y="5000683"/>
              <a:ext cx="4675" cy="562797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730957" y="5053071"/>
              <a:ext cx="0" cy="510409"/>
            </a:xfrm>
            <a:prstGeom prst="line">
              <a:avLst/>
            </a:prstGeom>
            <a:ln w="3175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785181" y="5105459"/>
              <a:ext cx="0" cy="458021"/>
            </a:xfrm>
            <a:prstGeom prst="line">
              <a:avLst/>
            </a:prstGeom>
            <a:ln w="317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839405" y="5157847"/>
              <a:ext cx="0" cy="405633"/>
            </a:xfrm>
            <a:prstGeom prst="line">
              <a:avLst/>
            </a:prstGeom>
            <a:ln w="317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893629" y="5210235"/>
              <a:ext cx="0" cy="353245"/>
            </a:xfrm>
            <a:prstGeom prst="line">
              <a:avLst/>
            </a:prstGeom>
            <a:ln w="317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947853" y="5255887"/>
              <a:ext cx="0" cy="307593"/>
            </a:xfrm>
            <a:prstGeom prst="line">
              <a:avLst/>
            </a:prstGeom>
            <a:ln w="3175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1002077" y="5308275"/>
              <a:ext cx="0" cy="255205"/>
            </a:xfrm>
            <a:prstGeom prst="line">
              <a:avLst/>
            </a:prstGeom>
            <a:ln w="3175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1056301" y="5384477"/>
              <a:ext cx="0" cy="179003"/>
            </a:xfrm>
            <a:prstGeom prst="line">
              <a:avLst/>
            </a:prstGeom>
            <a:ln w="3175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893629" y="1238287"/>
              <a:ext cx="707671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564710" y="4895907"/>
              <a:ext cx="311062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V="1">
              <a:off x="568285" y="4895908"/>
              <a:ext cx="0" cy="667571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/>
            <p:cNvSpPr/>
            <p:nvPr/>
          </p:nvSpPr>
          <p:spPr>
            <a:xfrm>
              <a:off x="511302" y="2792463"/>
              <a:ext cx="360000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smtClean="0">
                  <a:ln w="11430"/>
                  <a:gradFill>
                    <a:gsLst>
                      <a:gs pos="0">
                        <a:srgbClr val="00549F">
                          <a:tint val="90000"/>
                          <a:satMod val="120000"/>
                        </a:srgbClr>
                      </a:gs>
                      <a:gs pos="25000">
                        <a:srgbClr val="00549F">
                          <a:tint val="93000"/>
                          <a:satMod val="120000"/>
                        </a:srgbClr>
                      </a:gs>
                      <a:gs pos="50000">
                        <a:srgbClr val="00549F">
                          <a:shade val="89000"/>
                          <a:satMod val="110000"/>
                        </a:srgbClr>
                      </a:gs>
                      <a:gs pos="75000">
                        <a:srgbClr val="00549F">
                          <a:tint val="93000"/>
                          <a:satMod val="120000"/>
                        </a:srgbClr>
                      </a:gs>
                      <a:gs pos="100000">
                        <a:srgbClr val="00549F">
                          <a:tint val="90000"/>
                          <a:satMod val="120000"/>
                        </a:srgb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alibri" pitchFamily="34" charset="0"/>
                  <a:ea typeface="+mn-ea"/>
                  <a:cs typeface="+mn-cs"/>
                </a:rPr>
                <a:t>0</a:t>
              </a:r>
              <a:endParaRPr kumimoji="0" lang="en-US" sz="2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00549F">
                        <a:tint val="90000"/>
                        <a:satMod val="120000"/>
                      </a:srgbClr>
                    </a:gs>
                    <a:gs pos="25000">
                      <a:srgbClr val="00549F">
                        <a:tint val="93000"/>
                        <a:satMod val="120000"/>
                      </a:srgbClr>
                    </a:gs>
                    <a:gs pos="50000">
                      <a:srgbClr val="00549F">
                        <a:shade val="89000"/>
                        <a:satMod val="110000"/>
                      </a:srgbClr>
                    </a:gs>
                    <a:gs pos="75000">
                      <a:srgbClr val="00549F">
                        <a:tint val="93000"/>
                        <a:satMod val="120000"/>
                      </a:srgbClr>
                    </a:gs>
                    <a:gs pos="100000">
                      <a:srgbClr val="00549F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941038" y="2792463"/>
              <a:ext cx="360000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00549F">
                        <a:tint val="90000"/>
                        <a:satMod val="120000"/>
                      </a:srgbClr>
                    </a:gs>
                    <a:gs pos="25000">
                      <a:srgbClr val="00549F">
                        <a:tint val="93000"/>
                        <a:satMod val="120000"/>
                      </a:srgbClr>
                    </a:gs>
                    <a:gs pos="50000">
                      <a:srgbClr val="00549F">
                        <a:shade val="89000"/>
                        <a:satMod val="110000"/>
                      </a:srgbClr>
                    </a:gs>
                    <a:gs pos="75000">
                      <a:srgbClr val="00549F">
                        <a:tint val="93000"/>
                        <a:satMod val="120000"/>
                      </a:srgbClr>
                    </a:gs>
                    <a:gs pos="100000">
                      <a:srgbClr val="00549F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876301" y="2792463"/>
              <a:ext cx="360000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smtClean="0">
                  <a:ln w="11430"/>
                  <a:gradFill>
                    <a:gsLst>
                      <a:gs pos="0">
                        <a:srgbClr val="00549F">
                          <a:tint val="90000"/>
                          <a:satMod val="120000"/>
                        </a:srgbClr>
                      </a:gs>
                      <a:gs pos="25000">
                        <a:srgbClr val="00549F">
                          <a:tint val="93000"/>
                          <a:satMod val="120000"/>
                        </a:srgbClr>
                      </a:gs>
                      <a:gs pos="50000">
                        <a:srgbClr val="00549F">
                          <a:shade val="89000"/>
                          <a:satMod val="110000"/>
                        </a:srgbClr>
                      </a:gs>
                      <a:gs pos="75000">
                        <a:srgbClr val="00549F">
                          <a:tint val="93000"/>
                          <a:satMod val="120000"/>
                        </a:srgbClr>
                      </a:gs>
                      <a:gs pos="100000">
                        <a:srgbClr val="00549F">
                          <a:tint val="90000"/>
                          <a:satMod val="120000"/>
                        </a:srgb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alibri" pitchFamily="34" charset="0"/>
                  <a:ea typeface="+mn-ea"/>
                  <a:cs typeface="+mn-cs"/>
                </a:rPr>
                <a:t>1</a:t>
              </a:r>
              <a:endParaRPr kumimoji="0" lang="en-US" sz="2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00549F">
                        <a:tint val="90000"/>
                        <a:satMod val="120000"/>
                      </a:srgbClr>
                    </a:gs>
                    <a:gs pos="25000">
                      <a:srgbClr val="00549F">
                        <a:tint val="93000"/>
                        <a:satMod val="120000"/>
                      </a:srgbClr>
                    </a:gs>
                    <a:gs pos="50000">
                      <a:srgbClr val="00549F">
                        <a:shade val="89000"/>
                        <a:satMod val="110000"/>
                      </a:srgbClr>
                    </a:gs>
                    <a:gs pos="75000">
                      <a:srgbClr val="00549F">
                        <a:tint val="93000"/>
                        <a:satMod val="120000"/>
                      </a:srgbClr>
                    </a:gs>
                    <a:gs pos="100000">
                      <a:srgbClr val="00549F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241300" y="2792463"/>
              <a:ext cx="360000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smtClean="0">
                  <a:ln w="11430"/>
                  <a:gradFill>
                    <a:gsLst>
                      <a:gs pos="0">
                        <a:srgbClr val="00549F">
                          <a:tint val="90000"/>
                          <a:satMod val="120000"/>
                        </a:srgbClr>
                      </a:gs>
                      <a:gs pos="25000">
                        <a:srgbClr val="00549F">
                          <a:tint val="93000"/>
                          <a:satMod val="120000"/>
                        </a:srgbClr>
                      </a:gs>
                      <a:gs pos="50000">
                        <a:srgbClr val="00549F">
                          <a:shade val="89000"/>
                          <a:satMod val="110000"/>
                        </a:srgbClr>
                      </a:gs>
                      <a:gs pos="75000">
                        <a:srgbClr val="00549F">
                          <a:tint val="93000"/>
                          <a:satMod val="120000"/>
                        </a:srgbClr>
                      </a:gs>
                      <a:gs pos="100000">
                        <a:srgbClr val="00549F">
                          <a:tint val="90000"/>
                          <a:satMod val="120000"/>
                        </a:srgb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alibri" pitchFamily="34" charset="0"/>
                  <a:ea typeface="+mn-ea"/>
                  <a:cs typeface="+mn-cs"/>
                </a:rPr>
                <a:t>2</a:t>
              </a:r>
              <a:endParaRPr kumimoji="0" lang="en-US" sz="2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00549F">
                        <a:tint val="90000"/>
                        <a:satMod val="120000"/>
                      </a:srgbClr>
                    </a:gs>
                    <a:gs pos="25000">
                      <a:srgbClr val="00549F">
                        <a:tint val="93000"/>
                        <a:satMod val="120000"/>
                      </a:srgbClr>
                    </a:gs>
                    <a:gs pos="50000">
                      <a:srgbClr val="00549F">
                        <a:shade val="89000"/>
                        <a:satMod val="110000"/>
                      </a:srgbClr>
                    </a:gs>
                    <a:gs pos="75000">
                      <a:srgbClr val="00549F">
                        <a:tint val="93000"/>
                        <a:satMod val="120000"/>
                      </a:srgbClr>
                    </a:gs>
                    <a:gs pos="100000">
                      <a:srgbClr val="00549F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606299" y="2792463"/>
              <a:ext cx="360000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smtClean="0">
                  <a:ln w="11430"/>
                  <a:gradFill>
                    <a:gsLst>
                      <a:gs pos="0">
                        <a:srgbClr val="00549F">
                          <a:tint val="90000"/>
                          <a:satMod val="120000"/>
                        </a:srgbClr>
                      </a:gs>
                      <a:gs pos="25000">
                        <a:srgbClr val="00549F">
                          <a:tint val="93000"/>
                          <a:satMod val="120000"/>
                        </a:srgbClr>
                      </a:gs>
                      <a:gs pos="50000">
                        <a:srgbClr val="00549F">
                          <a:shade val="89000"/>
                          <a:satMod val="110000"/>
                        </a:srgbClr>
                      </a:gs>
                      <a:gs pos="75000">
                        <a:srgbClr val="00549F">
                          <a:tint val="93000"/>
                          <a:satMod val="120000"/>
                        </a:srgbClr>
                      </a:gs>
                      <a:gs pos="100000">
                        <a:srgbClr val="00549F">
                          <a:tint val="90000"/>
                          <a:satMod val="120000"/>
                        </a:srgb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alibri" pitchFamily="34" charset="0"/>
                  <a:ea typeface="+mn-ea"/>
                  <a:cs typeface="+mn-cs"/>
                </a:rPr>
                <a:t>3</a:t>
              </a:r>
              <a:endParaRPr kumimoji="0" lang="en-US" sz="2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00549F">
                        <a:tint val="90000"/>
                        <a:satMod val="120000"/>
                      </a:srgbClr>
                    </a:gs>
                    <a:gs pos="25000">
                      <a:srgbClr val="00549F">
                        <a:tint val="93000"/>
                        <a:satMod val="120000"/>
                      </a:srgbClr>
                    </a:gs>
                    <a:gs pos="50000">
                      <a:srgbClr val="00549F">
                        <a:shade val="89000"/>
                        <a:satMod val="110000"/>
                      </a:srgbClr>
                    </a:gs>
                    <a:gs pos="75000">
                      <a:srgbClr val="00549F">
                        <a:tint val="93000"/>
                        <a:satMod val="120000"/>
                      </a:srgbClr>
                    </a:gs>
                    <a:gs pos="100000">
                      <a:srgbClr val="00549F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971298" y="2792463"/>
              <a:ext cx="360000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smtClean="0">
                  <a:ln w="11430"/>
                  <a:gradFill>
                    <a:gsLst>
                      <a:gs pos="0">
                        <a:srgbClr val="00549F">
                          <a:tint val="90000"/>
                          <a:satMod val="120000"/>
                        </a:srgbClr>
                      </a:gs>
                      <a:gs pos="25000">
                        <a:srgbClr val="00549F">
                          <a:tint val="93000"/>
                          <a:satMod val="120000"/>
                        </a:srgbClr>
                      </a:gs>
                      <a:gs pos="50000">
                        <a:srgbClr val="00549F">
                          <a:shade val="89000"/>
                          <a:satMod val="110000"/>
                        </a:srgbClr>
                      </a:gs>
                      <a:gs pos="75000">
                        <a:srgbClr val="00549F">
                          <a:tint val="93000"/>
                          <a:satMod val="120000"/>
                        </a:srgbClr>
                      </a:gs>
                      <a:gs pos="100000">
                        <a:srgbClr val="00549F">
                          <a:tint val="90000"/>
                          <a:satMod val="120000"/>
                        </a:srgb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alibri" pitchFamily="34" charset="0"/>
                  <a:ea typeface="+mn-ea"/>
                  <a:cs typeface="+mn-cs"/>
                </a:rPr>
                <a:t>4</a:t>
              </a:r>
              <a:endParaRPr kumimoji="0" lang="en-US" sz="2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00549F">
                        <a:tint val="90000"/>
                        <a:satMod val="120000"/>
                      </a:srgbClr>
                    </a:gs>
                    <a:gs pos="25000">
                      <a:srgbClr val="00549F">
                        <a:tint val="93000"/>
                        <a:satMod val="120000"/>
                      </a:srgbClr>
                    </a:gs>
                    <a:gs pos="50000">
                      <a:srgbClr val="00549F">
                        <a:shade val="89000"/>
                        <a:satMod val="110000"/>
                      </a:srgbClr>
                    </a:gs>
                    <a:gs pos="75000">
                      <a:srgbClr val="00549F">
                        <a:tint val="93000"/>
                        <a:satMod val="120000"/>
                      </a:srgbClr>
                    </a:gs>
                    <a:gs pos="100000">
                      <a:srgbClr val="00549F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2336297" y="2792463"/>
              <a:ext cx="360000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smtClean="0">
                  <a:ln w="11430"/>
                  <a:gradFill>
                    <a:gsLst>
                      <a:gs pos="0">
                        <a:srgbClr val="00549F">
                          <a:tint val="90000"/>
                          <a:satMod val="120000"/>
                        </a:srgbClr>
                      </a:gs>
                      <a:gs pos="25000">
                        <a:srgbClr val="00549F">
                          <a:tint val="93000"/>
                          <a:satMod val="120000"/>
                        </a:srgbClr>
                      </a:gs>
                      <a:gs pos="50000">
                        <a:srgbClr val="00549F">
                          <a:shade val="89000"/>
                          <a:satMod val="110000"/>
                        </a:srgbClr>
                      </a:gs>
                      <a:gs pos="75000">
                        <a:srgbClr val="00549F">
                          <a:tint val="93000"/>
                          <a:satMod val="120000"/>
                        </a:srgbClr>
                      </a:gs>
                      <a:gs pos="100000">
                        <a:srgbClr val="00549F">
                          <a:tint val="90000"/>
                          <a:satMod val="120000"/>
                        </a:srgb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alibri" pitchFamily="34" charset="0"/>
                  <a:ea typeface="+mn-ea"/>
                  <a:cs typeface="+mn-cs"/>
                </a:rPr>
                <a:t>5</a:t>
              </a:r>
              <a:endParaRPr kumimoji="0" lang="en-US" sz="2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00549F">
                        <a:tint val="90000"/>
                        <a:satMod val="120000"/>
                      </a:srgbClr>
                    </a:gs>
                    <a:gs pos="25000">
                      <a:srgbClr val="00549F">
                        <a:tint val="93000"/>
                        <a:satMod val="120000"/>
                      </a:srgbClr>
                    </a:gs>
                    <a:gs pos="50000">
                      <a:srgbClr val="00549F">
                        <a:shade val="89000"/>
                        <a:satMod val="110000"/>
                      </a:srgbClr>
                    </a:gs>
                    <a:gs pos="75000">
                      <a:srgbClr val="00549F">
                        <a:tint val="93000"/>
                        <a:satMod val="120000"/>
                      </a:srgbClr>
                    </a:gs>
                    <a:gs pos="100000">
                      <a:srgbClr val="00549F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2701296" y="2792463"/>
              <a:ext cx="360000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smtClean="0">
                  <a:ln w="11430"/>
                  <a:gradFill>
                    <a:gsLst>
                      <a:gs pos="0">
                        <a:srgbClr val="00549F">
                          <a:tint val="90000"/>
                          <a:satMod val="120000"/>
                        </a:srgbClr>
                      </a:gs>
                      <a:gs pos="25000">
                        <a:srgbClr val="00549F">
                          <a:tint val="93000"/>
                          <a:satMod val="120000"/>
                        </a:srgbClr>
                      </a:gs>
                      <a:gs pos="50000">
                        <a:srgbClr val="00549F">
                          <a:shade val="89000"/>
                          <a:satMod val="110000"/>
                        </a:srgbClr>
                      </a:gs>
                      <a:gs pos="75000">
                        <a:srgbClr val="00549F">
                          <a:tint val="93000"/>
                          <a:satMod val="120000"/>
                        </a:srgbClr>
                      </a:gs>
                      <a:gs pos="100000">
                        <a:srgbClr val="00549F">
                          <a:tint val="90000"/>
                          <a:satMod val="120000"/>
                        </a:srgb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alibri" pitchFamily="34" charset="0"/>
                  <a:ea typeface="+mn-ea"/>
                  <a:cs typeface="+mn-cs"/>
                </a:rPr>
                <a:t>6</a:t>
              </a:r>
              <a:endParaRPr kumimoji="0" lang="en-US" sz="2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00549F">
                        <a:tint val="90000"/>
                        <a:satMod val="120000"/>
                      </a:srgbClr>
                    </a:gs>
                    <a:gs pos="25000">
                      <a:srgbClr val="00549F">
                        <a:tint val="93000"/>
                        <a:satMod val="120000"/>
                      </a:srgbClr>
                    </a:gs>
                    <a:gs pos="50000">
                      <a:srgbClr val="00549F">
                        <a:shade val="89000"/>
                        <a:satMod val="110000"/>
                      </a:srgbClr>
                    </a:gs>
                    <a:gs pos="75000">
                      <a:srgbClr val="00549F">
                        <a:tint val="93000"/>
                        <a:satMod val="120000"/>
                      </a:srgbClr>
                    </a:gs>
                    <a:gs pos="100000">
                      <a:srgbClr val="00549F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066295" y="2792463"/>
              <a:ext cx="360000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smtClean="0">
                  <a:ln w="11430"/>
                  <a:gradFill>
                    <a:gsLst>
                      <a:gs pos="0">
                        <a:srgbClr val="00549F">
                          <a:tint val="90000"/>
                          <a:satMod val="120000"/>
                        </a:srgbClr>
                      </a:gs>
                      <a:gs pos="25000">
                        <a:srgbClr val="00549F">
                          <a:tint val="93000"/>
                          <a:satMod val="120000"/>
                        </a:srgbClr>
                      </a:gs>
                      <a:gs pos="50000">
                        <a:srgbClr val="00549F">
                          <a:shade val="89000"/>
                          <a:satMod val="110000"/>
                        </a:srgbClr>
                      </a:gs>
                      <a:gs pos="75000">
                        <a:srgbClr val="00549F">
                          <a:tint val="93000"/>
                          <a:satMod val="120000"/>
                        </a:srgbClr>
                      </a:gs>
                      <a:gs pos="100000">
                        <a:srgbClr val="00549F">
                          <a:tint val="90000"/>
                          <a:satMod val="120000"/>
                        </a:srgb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alibri" pitchFamily="34" charset="0"/>
                  <a:ea typeface="+mn-ea"/>
                  <a:cs typeface="+mn-cs"/>
                </a:rPr>
                <a:t>7</a:t>
              </a:r>
              <a:endParaRPr kumimoji="0" lang="en-US" sz="2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00549F">
                        <a:tint val="90000"/>
                        <a:satMod val="120000"/>
                      </a:srgbClr>
                    </a:gs>
                    <a:gs pos="25000">
                      <a:srgbClr val="00549F">
                        <a:tint val="93000"/>
                        <a:satMod val="120000"/>
                      </a:srgbClr>
                    </a:gs>
                    <a:gs pos="50000">
                      <a:srgbClr val="00549F">
                        <a:shade val="89000"/>
                        <a:satMod val="110000"/>
                      </a:srgbClr>
                    </a:gs>
                    <a:gs pos="75000">
                      <a:srgbClr val="00549F">
                        <a:tint val="93000"/>
                        <a:satMod val="120000"/>
                      </a:srgbClr>
                    </a:gs>
                    <a:gs pos="100000">
                      <a:srgbClr val="00549F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431294" y="2792463"/>
              <a:ext cx="360000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smtClean="0">
                  <a:ln w="11430"/>
                  <a:gradFill>
                    <a:gsLst>
                      <a:gs pos="0">
                        <a:srgbClr val="00549F">
                          <a:tint val="90000"/>
                          <a:satMod val="120000"/>
                        </a:srgbClr>
                      </a:gs>
                      <a:gs pos="25000">
                        <a:srgbClr val="00549F">
                          <a:tint val="93000"/>
                          <a:satMod val="120000"/>
                        </a:srgbClr>
                      </a:gs>
                      <a:gs pos="50000">
                        <a:srgbClr val="00549F">
                          <a:shade val="89000"/>
                          <a:satMod val="110000"/>
                        </a:srgbClr>
                      </a:gs>
                      <a:gs pos="75000">
                        <a:srgbClr val="00549F">
                          <a:tint val="93000"/>
                          <a:satMod val="120000"/>
                        </a:srgbClr>
                      </a:gs>
                      <a:gs pos="100000">
                        <a:srgbClr val="00549F">
                          <a:tint val="90000"/>
                          <a:satMod val="120000"/>
                        </a:srgb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alibri" pitchFamily="34" charset="0"/>
                  <a:ea typeface="+mn-ea"/>
                  <a:cs typeface="+mn-cs"/>
                </a:rPr>
                <a:t>8</a:t>
              </a:r>
              <a:endParaRPr kumimoji="0" lang="en-US" sz="2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00549F">
                        <a:tint val="90000"/>
                        <a:satMod val="120000"/>
                      </a:srgbClr>
                    </a:gs>
                    <a:gs pos="25000">
                      <a:srgbClr val="00549F">
                        <a:tint val="93000"/>
                        <a:satMod val="120000"/>
                      </a:srgbClr>
                    </a:gs>
                    <a:gs pos="50000">
                      <a:srgbClr val="00549F">
                        <a:shade val="89000"/>
                        <a:satMod val="110000"/>
                      </a:srgbClr>
                    </a:gs>
                    <a:gs pos="75000">
                      <a:srgbClr val="00549F">
                        <a:tint val="93000"/>
                        <a:satMod val="120000"/>
                      </a:srgbClr>
                    </a:gs>
                    <a:gs pos="100000">
                      <a:srgbClr val="00549F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796293" y="2792463"/>
              <a:ext cx="360000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smtClean="0">
                  <a:ln w="11430"/>
                  <a:gradFill>
                    <a:gsLst>
                      <a:gs pos="0">
                        <a:srgbClr val="00549F">
                          <a:tint val="90000"/>
                          <a:satMod val="120000"/>
                        </a:srgbClr>
                      </a:gs>
                      <a:gs pos="25000">
                        <a:srgbClr val="00549F">
                          <a:tint val="93000"/>
                          <a:satMod val="120000"/>
                        </a:srgbClr>
                      </a:gs>
                      <a:gs pos="50000">
                        <a:srgbClr val="00549F">
                          <a:shade val="89000"/>
                          <a:satMod val="110000"/>
                        </a:srgbClr>
                      </a:gs>
                      <a:gs pos="75000">
                        <a:srgbClr val="00549F">
                          <a:tint val="93000"/>
                          <a:satMod val="120000"/>
                        </a:srgbClr>
                      </a:gs>
                      <a:gs pos="100000">
                        <a:srgbClr val="00549F">
                          <a:tint val="90000"/>
                          <a:satMod val="120000"/>
                        </a:srgb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alibri" pitchFamily="34" charset="0"/>
                  <a:ea typeface="+mn-ea"/>
                  <a:cs typeface="+mn-cs"/>
                </a:rPr>
                <a:t>9</a:t>
              </a:r>
              <a:endParaRPr kumimoji="0" lang="en-US" sz="2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00549F">
                        <a:tint val="90000"/>
                        <a:satMod val="120000"/>
                      </a:srgbClr>
                    </a:gs>
                    <a:gs pos="25000">
                      <a:srgbClr val="00549F">
                        <a:tint val="93000"/>
                        <a:satMod val="120000"/>
                      </a:srgbClr>
                    </a:gs>
                    <a:gs pos="50000">
                      <a:srgbClr val="00549F">
                        <a:shade val="89000"/>
                        <a:satMod val="110000"/>
                      </a:srgbClr>
                    </a:gs>
                    <a:gs pos="75000">
                      <a:srgbClr val="00549F">
                        <a:tint val="93000"/>
                        <a:satMod val="120000"/>
                      </a:srgbClr>
                    </a:gs>
                    <a:gs pos="100000">
                      <a:srgbClr val="00549F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336830" y="5563490"/>
              <a:ext cx="904470" cy="3696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Tablica rozdzielcza</a:t>
              </a:r>
              <a:endPara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1467325" y="5563490"/>
              <a:ext cx="1019355" cy="3696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Energiser</a:t>
              </a:r>
              <a:endPara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8" name="Straight Connector 57"/>
            <p:cNvCxnSpPr>
              <a:stCxn id="57" idx="1"/>
              <a:endCxn id="56" idx="3"/>
            </p:cNvCxnSpPr>
            <p:nvPr/>
          </p:nvCxnSpPr>
          <p:spPr>
            <a:xfrm flipH="1">
              <a:off x="1241300" y="5748316"/>
              <a:ext cx="226025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>
              <a:off x="1241300" y="5829694"/>
              <a:ext cx="226025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515772" y="1238297"/>
              <a:ext cx="0" cy="4325183"/>
            </a:xfrm>
            <a:prstGeom prst="line">
              <a:avLst/>
            </a:prstGeom>
            <a:ln w="3175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angle 60"/>
            <p:cNvSpPr/>
            <p:nvPr/>
          </p:nvSpPr>
          <p:spPr>
            <a:xfrm>
              <a:off x="331301" y="1343386"/>
              <a:ext cx="3956613" cy="3409025"/>
            </a:xfrm>
            <a:prstGeom prst="rect">
              <a:avLst/>
            </a:prstGeom>
            <a:noFill/>
            <a:ln w="63500">
              <a:solidFill>
                <a:srgbClr val="00206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2" name="Straight Connector 61"/>
            <p:cNvCxnSpPr/>
            <p:nvPr/>
          </p:nvCxnSpPr>
          <p:spPr>
            <a:xfrm>
              <a:off x="875772" y="1238296"/>
              <a:ext cx="0" cy="3657611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1595772" y="1238294"/>
              <a:ext cx="0" cy="3762389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9" name="Afbeelding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328158" y="1632939"/>
            <a:ext cx="415268" cy="419437"/>
          </a:xfrm>
          <a:prstGeom prst="rect">
            <a:avLst/>
          </a:prstGeom>
          <a:noFill/>
          <a:ln>
            <a:noFill/>
          </a:ln>
          <a:extLst/>
        </p:spPr>
      </p:pic>
      <p:grpSp>
        <p:nvGrpSpPr>
          <p:cNvPr id="70" name="Group 69"/>
          <p:cNvGrpSpPr/>
          <p:nvPr/>
        </p:nvGrpSpPr>
        <p:grpSpPr>
          <a:xfrm>
            <a:off x="4117339" y="1441344"/>
            <a:ext cx="168375" cy="232284"/>
            <a:chOff x="1628891" y="1138876"/>
            <a:chExt cx="123818" cy="169525"/>
          </a:xfrm>
        </p:grpSpPr>
        <p:sp>
          <p:nvSpPr>
            <p:cNvPr id="71" name="Oval 70"/>
            <p:cNvSpPr/>
            <p:nvPr/>
          </p:nvSpPr>
          <p:spPr>
            <a:xfrm>
              <a:off x="1628891" y="1242637"/>
              <a:ext cx="46715" cy="32638"/>
            </a:xfrm>
            <a:prstGeom prst="ellipse">
              <a:avLst/>
            </a:prstGeom>
            <a:solidFill>
              <a:srgbClr val="00B0F0"/>
            </a:solidFill>
            <a:ln w="254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+mn-cs"/>
                </a:rPr>
                <a:t> </a:t>
              </a:r>
            </a:p>
          </p:txBody>
        </p:sp>
        <p:cxnSp>
          <p:nvCxnSpPr>
            <p:cNvPr id="72" name="Straight Connector 71"/>
            <p:cNvCxnSpPr/>
            <p:nvPr/>
          </p:nvCxnSpPr>
          <p:spPr>
            <a:xfrm flipV="1">
              <a:off x="1676060" y="1145209"/>
              <a:ext cx="0" cy="121298"/>
            </a:xfrm>
            <a:prstGeom prst="line">
              <a:avLst/>
            </a:prstGeom>
            <a:solidFill>
              <a:srgbClr val="00B0F0"/>
            </a:solidFill>
            <a:ln w="25400" cap="flat" cmpd="sng" algn="ctr">
              <a:solidFill>
                <a:srgbClr val="00B0F0"/>
              </a:solidFill>
              <a:prstDash val="solid"/>
            </a:ln>
            <a:effectLst/>
          </p:spPr>
        </p:cxnSp>
        <p:cxnSp>
          <p:nvCxnSpPr>
            <p:cNvPr id="73" name="Straight Connector 72"/>
            <p:cNvCxnSpPr/>
            <p:nvPr/>
          </p:nvCxnSpPr>
          <p:spPr>
            <a:xfrm>
              <a:off x="1664268" y="1138876"/>
              <a:ext cx="88441" cy="46278"/>
            </a:xfrm>
            <a:prstGeom prst="line">
              <a:avLst/>
            </a:prstGeom>
            <a:solidFill>
              <a:srgbClr val="00B0F0"/>
            </a:solidFill>
            <a:ln w="25400" cap="flat" cmpd="sng" algn="ctr">
              <a:solidFill>
                <a:srgbClr val="00B0F0"/>
              </a:solidFill>
              <a:prstDash val="solid"/>
            </a:ln>
            <a:effectLst/>
          </p:spPr>
        </p:cxnSp>
        <p:sp>
          <p:nvSpPr>
            <p:cNvPr id="74" name="Oval 73"/>
            <p:cNvSpPr/>
            <p:nvPr/>
          </p:nvSpPr>
          <p:spPr>
            <a:xfrm>
              <a:off x="1688759" y="1275763"/>
              <a:ext cx="46715" cy="32638"/>
            </a:xfrm>
            <a:prstGeom prst="ellipse">
              <a:avLst/>
            </a:prstGeom>
            <a:solidFill>
              <a:srgbClr val="00B0F0"/>
            </a:solidFill>
            <a:ln w="254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+mn-cs"/>
                </a:rPr>
                <a:t> </a:t>
              </a:r>
            </a:p>
          </p:txBody>
        </p:sp>
        <p:cxnSp>
          <p:nvCxnSpPr>
            <p:cNvPr id="75" name="Straight Connector 74"/>
            <p:cNvCxnSpPr/>
            <p:nvPr/>
          </p:nvCxnSpPr>
          <p:spPr>
            <a:xfrm flipV="1">
              <a:off x="1735474" y="1178334"/>
              <a:ext cx="0" cy="121298"/>
            </a:xfrm>
            <a:prstGeom prst="line">
              <a:avLst/>
            </a:prstGeom>
            <a:solidFill>
              <a:srgbClr val="00B0F0"/>
            </a:solidFill>
            <a:ln w="25400" cap="flat" cmpd="sng" algn="ctr">
              <a:solidFill>
                <a:srgbClr val="00B0F0"/>
              </a:solidFill>
              <a:prstDash val="solid"/>
            </a:ln>
            <a:effectLst/>
          </p:spPr>
        </p:cxnSp>
      </p:grpSp>
      <p:sp>
        <p:nvSpPr>
          <p:cNvPr id="77" name="Lightning Bolt 76"/>
          <p:cNvSpPr/>
          <p:nvPr/>
        </p:nvSpPr>
        <p:spPr>
          <a:xfrm>
            <a:off x="4321159" y="1441344"/>
            <a:ext cx="111536" cy="166066"/>
          </a:xfrm>
          <a:prstGeom prst="lightningBolt">
            <a:avLst/>
          </a:prstGeom>
          <a:solidFill>
            <a:srgbClr val="1F497D"/>
          </a:solidFill>
          <a:ln w="25400" cap="flat" cmpd="sng" algn="ctr">
            <a:solidFill>
              <a:srgbClr val="1F497D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Times New Roman"/>
                <a:cs typeface="Times New Roman"/>
              </a:rPr>
              <a:t> </a:t>
            </a:r>
            <a:endParaRPr kumimoji="0" lang="en-GB" sz="8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pic>
        <p:nvPicPr>
          <p:cNvPr id="78" name="Afbeelding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3157" y="3141426"/>
            <a:ext cx="462319" cy="419437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79" name="Afbeelding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634109" y="3982083"/>
            <a:ext cx="415268" cy="419437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80" name="Afbeelding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411257" y="789720"/>
            <a:ext cx="372903" cy="419437"/>
          </a:xfrm>
          <a:prstGeom prst="rect">
            <a:avLst/>
          </a:prstGeom>
          <a:noFill/>
          <a:ln>
            <a:noFill/>
          </a:ln>
          <a:extLst/>
        </p:spPr>
      </p:pic>
      <p:grpSp>
        <p:nvGrpSpPr>
          <p:cNvPr id="81" name="Group 80"/>
          <p:cNvGrpSpPr/>
          <p:nvPr/>
        </p:nvGrpSpPr>
        <p:grpSpPr>
          <a:xfrm>
            <a:off x="4445204" y="557436"/>
            <a:ext cx="168375" cy="232284"/>
            <a:chOff x="1628891" y="1138876"/>
            <a:chExt cx="123818" cy="169525"/>
          </a:xfrm>
        </p:grpSpPr>
        <p:sp>
          <p:nvSpPr>
            <p:cNvPr id="82" name="Oval 81"/>
            <p:cNvSpPr/>
            <p:nvPr/>
          </p:nvSpPr>
          <p:spPr>
            <a:xfrm>
              <a:off x="1628891" y="1242637"/>
              <a:ext cx="46715" cy="32638"/>
            </a:xfrm>
            <a:prstGeom prst="ellipse">
              <a:avLst/>
            </a:prstGeom>
            <a:solidFill>
              <a:srgbClr val="00B0F0"/>
            </a:solidFill>
            <a:ln w="254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+mn-cs"/>
                </a:rPr>
                <a:t> </a:t>
              </a:r>
            </a:p>
          </p:txBody>
        </p:sp>
        <p:cxnSp>
          <p:nvCxnSpPr>
            <p:cNvPr id="83" name="Straight Connector 82"/>
            <p:cNvCxnSpPr/>
            <p:nvPr/>
          </p:nvCxnSpPr>
          <p:spPr>
            <a:xfrm flipV="1">
              <a:off x="1676060" y="1145209"/>
              <a:ext cx="0" cy="121298"/>
            </a:xfrm>
            <a:prstGeom prst="line">
              <a:avLst/>
            </a:prstGeom>
            <a:solidFill>
              <a:srgbClr val="00B0F0"/>
            </a:solidFill>
            <a:ln w="25400" cap="flat" cmpd="sng" algn="ctr">
              <a:solidFill>
                <a:srgbClr val="00B0F0"/>
              </a:solidFill>
              <a:prstDash val="solid"/>
            </a:ln>
            <a:effectLst/>
          </p:spPr>
        </p:cxnSp>
        <p:cxnSp>
          <p:nvCxnSpPr>
            <p:cNvPr id="84" name="Straight Connector 83"/>
            <p:cNvCxnSpPr/>
            <p:nvPr/>
          </p:nvCxnSpPr>
          <p:spPr>
            <a:xfrm>
              <a:off x="1664268" y="1138876"/>
              <a:ext cx="88441" cy="46278"/>
            </a:xfrm>
            <a:prstGeom prst="line">
              <a:avLst/>
            </a:prstGeom>
            <a:solidFill>
              <a:srgbClr val="00B0F0"/>
            </a:solidFill>
            <a:ln w="25400" cap="flat" cmpd="sng" algn="ctr">
              <a:solidFill>
                <a:srgbClr val="00B0F0"/>
              </a:solidFill>
              <a:prstDash val="solid"/>
            </a:ln>
            <a:effectLst/>
          </p:spPr>
        </p:cxnSp>
        <p:sp>
          <p:nvSpPr>
            <p:cNvPr id="85" name="Oval 84"/>
            <p:cNvSpPr/>
            <p:nvPr/>
          </p:nvSpPr>
          <p:spPr>
            <a:xfrm>
              <a:off x="1688759" y="1275763"/>
              <a:ext cx="46715" cy="32638"/>
            </a:xfrm>
            <a:prstGeom prst="ellipse">
              <a:avLst/>
            </a:prstGeom>
            <a:solidFill>
              <a:srgbClr val="00B0F0"/>
            </a:solidFill>
            <a:ln w="254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+mn-cs"/>
                </a:rPr>
                <a:t> </a:t>
              </a:r>
            </a:p>
          </p:txBody>
        </p:sp>
        <p:cxnSp>
          <p:nvCxnSpPr>
            <p:cNvPr id="86" name="Straight Connector 85"/>
            <p:cNvCxnSpPr/>
            <p:nvPr/>
          </p:nvCxnSpPr>
          <p:spPr>
            <a:xfrm flipV="1">
              <a:off x="1735474" y="1178334"/>
              <a:ext cx="0" cy="121298"/>
            </a:xfrm>
            <a:prstGeom prst="line">
              <a:avLst/>
            </a:prstGeom>
            <a:solidFill>
              <a:srgbClr val="00B0F0"/>
            </a:solidFill>
            <a:ln w="25400" cap="flat" cmpd="sng" algn="ctr">
              <a:solidFill>
                <a:srgbClr val="00B0F0"/>
              </a:solidFill>
              <a:prstDash val="solid"/>
            </a:ln>
            <a:effectLst/>
          </p:spPr>
        </p:cxnSp>
      </p:grpSp>
      <p:sp>
        <p:nvSpPr>
          <p:cNvPr id="87" name="Lightning Bolt 86"/>
          <p:cNvSpPr/>
          <p:nvPr/>
        </p:nvSpPr>
        <p:spPr>
          <a:xfrm>
            <a:off x="5144691" y="2981417"/>
            <a:ext cx="111536" cy="166066"/>
          </a:xfrm>
          <a:prstGeom prst="lightningBolt">
            <a:avLst/>
          </a:prstGeom>
          <a:solidFill>
            <a:srgbClr val="1F497D"/>
          </a:solidFill>
          <a:ln w="25400" cap="flat" cmpd="sng" algn="ctr">
            <a:solidFill>
              <a:srgbClr val="1F497D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8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pic>
        <p:nvPicPr>
          <p:cNvPr id="88" name="Afbeelding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8306" y="3560863"/>
            <a:ext cx="351824" cy="419437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804" y="3619541"/>
            <a:ext cx="2783371" cy="2586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6860" y="231303"/>
            <a:ext cx="1826351" cy="1931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4215" y="1084919"/>
            <a:ext cx="1440672" cy="107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9" name="Group 88"/>
          <p:cNvGrpSpPr/>
          <p:nvPr/>
        </p:nvGrpSpPr>
        <p:grpSpPr>
          <a:xfrm>
            <a:off x="4955942" y="2942094"/>
            <a:ext cx="168375" cy="232284"/>
            <a:chOff x="1628891" y="1138876"/>
            <a:chExt cx="123818" cy="169525"/>
          </a:xfrm>
        </p:grpSpPr>
        <p:sp>
          <p:nvSpPr>
            <p:cNvPr id="90" name="Oval 89"/>
            <p:cNvSpPr/>
            <p:nvPr/>
          </p:nvSpPr>
          <p:spPr>
            <a:xfrm>
              <a:off x="1628891" y="1242637"/>
              <a:ext cx="46715" cy="32638"/>
            </a:xfrm>
            <a:prstGeom prst="ellipse">
              <a:avLst/>
            </a:prstGeom>
            <a:solidFill>
              <a:srgbClr val="00B0F0"/>
            </a:solidFill>
            <a:ln w="254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+mn-cs"/>
                </a:rPr>
                <a:t> </a:t>
              </a:r>
            </a:p>
          </p:txBody>
        </p:sp>
        <p:cxnSp>
          <p:nvCxnSpPr>
            <p:cNvPr id="91" name="Straight Connector 90"/>
            <p:cNvCxnSpPr/>
            <p:nvPr/>
          </p:nvCxnSpPr>
          <p:spPr>
            <a:xfrm flipV="1">
              <a:off x="1676060" y="1145209"/>
              <a:ext cx="0" cy="121298"/>
            </a:xfrm>
            <a:prstGeom prst="line">
              <a:avLst/>
            </a:prstGeom>
            <a:solidFill>
              <a:srgbClr val="00B0F0"/>
            </a:solidFill>
            <a:ln w="25400" cap="flat" cmpd="sng" algn="ctr">
              <a:solidFill>
                <a:srgbClr val="00B0F0"/>
              </a:solidFill>
              <a:prstDash val="solid"/>
            </a:ln>
            <a:effectLst/>
          </p:spPr>
        </p:cxnSp>
        <p:cxnSp>
          <p:nvCxnSpPr>
            <p:cNvPr id="92" name="Straight Connector 91"/>
            <p:cNvCxnSpPr/>
            <p:nvPr/>
          </p:nvCxnSpPr>
          <p:spPr>
            <a:xfrm>
              <a:off x="1664268" y="1138876"/>
              <a:ext cx="88441" cy="46278"/>
            </a:xfrm>
            <a:prstGeom prst="line">
              <a:avLst/>
            </a:prstGeom>
            <a:solidFill>
              <a:srgbClr val="00B0F0"/>
            </a:solidFill>
            <a:ln w="25400" cap="flat" cmpd="sng" algn="ctr">
              <a:solidFill>
                <a:srgbClr val="00B0F0"/>
              </a:solidFill>
              <a:prstDash val="solid"/>
            </a:ln>
            <a:effectLst/>
          </p:spPr>
        </p:cxnSp>
        <p:sp>
          <p:nvSpPr>
            <p:cNvPr id="93" name="Oval 92"/>
            <p:cNvSpPr/>
            <p:nvPr/>
          </p:nvSpPr>
          <p:spPr>
            <a:xfrm>
              <a:off x="1688759" y="1275763"/>
              <a:ext cx="46715" cy="32638"/>
            </a:xfrm>
            <a:prstGeom prst="ellipse">
              <a:avLst/>
            </a:prstGeom>
            <a:solidFill>
              <a:srgbClr val="00B0F0"/>
            </a:solidFill>
            <a:ln w="254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+mn-cs"/>
                </a:rPr>
                <a:t> </a:t>
              </a:r>
            </a:p>
          </p:txBody>
        </p:sp>
        <p:cxnSp>
          <p:nvCxnSpPr>
            <p:cNvPr id="94" name="Straight Connector 93"/>
            <p:cNvCxnSpPr/>
            <p:nvPr/>
          </p:nvCxnSpPr>
          <p:spPr>
            <a:xfrm flipV="1">
              <a:off x="1735474" y="1178334"/>
              <a:ext cx="0" cy="121298"/>
            </a:xfrm>
            <a:prstGeom prst="line">
              <a:avLst/>
            </a:prstGeom>
            <a:solidFill>
              <a:srgbClr val="00B0F0"/>
            </a:solidFill>
            <a:ln w="25400" cap="flat" cmpd="sng" algn="ctr">
              <a:solidFill>
                <a:srgbClr val="00B0F0"/>
              </a:solidFill>
              <a:prstDash val="solid"/>
            </a:ln>
            <a:effectLst/>
          </p:spPr>
        </p:cxnSp>
      </p:grpSp>
      <p:pic>
        <p:nvPicPr>
          <p:cNvPr id="95" name="Afbeelding 9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067" y="1133469"/>
            <a:ext cx="3251630" cy="102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7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96238" y="468307"/>
            <a:ext cx="4055911" cy="1143000"/>
          </a:xfrm>
        </p:spPr>
        <p:txBody>
          <a:bodyPr/>
          <a:lstStyle/>
          <a:p>
            <a:r>
              <a:rPr lang="pl-PL" sz="2800" b="1" dirty="0" smtClean="0">
                <a:solidFill>
                  <a:srgbClr val="53565A"/>
                </a:solidFill>
                <a:cs typeface="Arial Narrow"/>
              </a:rPr>
              <a:t>Budowanie podstaw wypasu</a:t>
            </a:r>
            <a:endParaRPr lang="nl-NL" sz="2800" b="1" dirty="0"/>
          </a:p>
        </p:txBody>
      </p:sp>
      <p:pic>
        <p:nvPicPr>
          <p:cNvPr id="3" name="Afbeelding 2" descr="blok-grijs.png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549" y="1800721"/>
            <a:ext cx="1790997" cy="716188"/>
          </a:xfrm>
          <a:prstGeom prst="rect">
            <a:avLst/>
          </a:prstGeom>
        </p:spPr>
      </p:pic>
      <p:sp>
        <p:nvSpPr>
          <p:cNvPr id="4" name="Subtitel 2">
            <a:hlinkClick r:id="" action="ppaction://noaction"/>
          </p:cNvPr>
          <p:cNvSpPr txBox="1">
            <a:spLocks/>
          </p:cNvSpPr>
          <p:nvPr/>
        </p:nvSpPr>
        <p:spPr>
          <a:xfrm>
            <a:off x="872549" y="1899224"/>
            <a:ext cx="1790997" cy="61768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pl-PL" dirty="0" smtClean="0">
                <a:solidFill>
                  <a:prstClr val="white"/>
                </a:solidFill>
                <a:latin typeface="Calibri"/>
                <a:cs typeface="Arial Narrow"/>
              </a:rPr>
              <a:t>Pasza u</a:t>
            </a: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 Narrow"/>
              </a:rPr>
              <a:t>zupełniająca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 Narrow"/>
            </a:endParaRPr>
          </a:p>
        </p:txBody>
      </p:sp>
      <p:pic>
        <p:nvPicPr>
          <p:cNvPr id="5" name="Afbeelding 4" descr="blok-grijs.png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5849" y="1800721"/>
            <a:ext cx="1790997" cy="716188"/>
          </a:xfrm>
          <a:prstGeom prst="rect">
            <a:avLst/>
          </a:prstGeom>
        </p:spPr>
      </p:pic>
      <p:sp>
        <p:nvSpPr>
          <p:cNvPr id="6" name="Subtitel 2">
            <a:hlinkClick r:id="" action="ppaction://noaction"/>
          </p:cNvPr>
          <p:cNvSpPr txBox="1">
            <a:spLocks/>
          </p:cNvSpPr>
          <p:nvPr/>
        </p:nvSpPr>
        <p:spPr>
          <a:xfrm>
            <a:off x="6295849" y="1899224"/>
            <a:ext cx="1790997" cy="61768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 Narrow"/>
              </a:rPr>
              <a:t>Zachowanie krów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 Narrow"/>
            </a:endParaRPr>
          </a:p>
        </p:txBody>
      </p:sp>
      <p:pic>
        <p:nvPicPr>
          <p:cNvPr id="7" name="Afbeelding 6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1065" y="1371038"/>
            <a:ext cx="1789200" cy="1145871"/>
          </a:xfrm>
          <a:prstGeom prst="rect">
            <a:avLst/>
          </a:prstGeom>
        </p:spPr>
      </p:pic>
      <p:sp>
        <p:nvSpPr>
          <p:cNvPr id="8" name="Subtitel 2">
            <a:hlinkClick r:id="" action="ppaction://noaction"/>
          </p:cNvPr>
          <p:cNvSpPr txBox="1">
            <a:spLocks/>
          </p:cNvSpPr>
          <p:nvPr/>
        </p:nvSpPr>
        <p:spPr>
          <a:xfrm>
            <a:off x="3609826" y="1899225"/>
            <a:ext cx="1790997" cy="72567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 Narrow"/>
              </a:rPr>
              <a:t>Pobr</a:t>
            </a:r>
            <a:r>
              <a:rPr kumimoji="0" lang="pl-P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 Narrow"/>
              </a:rPr>
              <a:t>anie</a:t>
            </a: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 Narrow"/>
              </a:rPr>
              <a:t> runi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 Narrow"/>
            </a:endParaRPr>
          </a:p>
        </p:txBody>
      </p:sp>
      <p:cxnSp>
        <p:nvCxnSpPr>
          <p:cNvPr id="9" name="Rechte verbindingslijn 8"/>
          <p:cNvCxnSpPr/>
          <p:nvPr/>
        </p:nvCxnSpPr>
        <p:spPr>
          <a:xfrm flipH="1">
            <a:off x="5556369" y="2202653"/>
            <a:ext cx="591141" cy="0"/>
          </a:xfrm>
          <a:prstGeom prst="line">
            <a:avLst/>
          </a:prstGeom>
          <a:ln w="38100">
            <a:solidFill>
              <a:srgbClr val="3F9C00"/>
            </a:solidFill>
            <a:tailEnd type="triangle" w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/>
          <p:cNvCxnSpPr/>
          <p:nvPr/>
        </p:nvCxnSpPr>
        <p:spPr>
          <a:xfrm flipH="1">
            <a:off x="2809212" y="2202653"/>
            <a:ext cx="591141" cy="0"/>
          </a:xfrm>
          <a:prstGeom prst="line">
            <a:avLst/>
          </a:prstGeom>
          <a:ln w="38100">
            <a:solidFill>
              <a:srgbClr val="3F9C00"/>
            </a:solidFill>
            <a:headEnd type="triangle" w="lg" len="med"/>
            <a:tailEnd type="none" w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bogen verbindingslijn 24"/>
          <p:cNvCxnSpPr/>
          <p:nvPr/>
        </p:nvCxnSpPr>
        <p:spPr>
          <a:xfrm>
            <a:off x="1997364" y="2794000"/>
            <a:ext cx="1402989" cy="461818"/>
          </a:xfrm>
          <a:prstGeom prst="straightConnector1">
            <a:avLst/>
          </a:prstGeom>
          <a:ln w="38100">
            <a:solidFill>
              <a:srgbClr val="3F9C00"/>
            </a:solidFill>
            <a:headEnd type="triangle" w="lg" len="med"/>
            <a:tailEnd type="none" w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bogen verbindingslijn 24"/>
          <p:cNvCxnSpPr/>
          <p:nvPr/>
        </p:nvCxnSpPr>
        <p:spPr>
          <a:xfrm flipH="1">
            <a:off x="5556369" y="2794000"/>
            <a:ext cx="1163087" cy="461818"/>
          </a:xfrm>
          <a:prstGeom prst="straightConnector1">
            <a:avLst/>
          </a:prstGeom>
          <a:ln w="38100">
            <a:solidFill>
              <a:srgbClr val="3F9C00"/>
            </a:solidFill>
            <a:headEnd type="triangle" w="lg" len="med"/>
            <a:tailEnd type="none" w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Gebogen verbindingslijn 24"/>
          <p:cNvCxnSpPr/>
          <p:nvPr/>
        </p:nvCxnSpPr>
        <p:spPr>
          <a:xfrm flipH="1">
            <a:off x="5556371" y="2794000"/>
            <a:ext cx="1474812" cy="1570182"/>
          </a:xfrm>
          <a:prstGeom prst="straightConnector1">
            <a:avLst/>
          </a:prstGeom>
          <a:ln w="38100">
            <a:solidFill>
              <a:srgbClr val="3F9C00"/>
            </a:solidFill>
            <a:headEnd type="none" w="lg" len="med"/>
            <a:tailEnd type="triangle" w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Afbeelding 13" descr="blok-grijs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9826" y="2876758"/>
            <a:ext cx="1790997" cy="716188"/>
          </a:xfrm>
          <a:prstGeom prst="rect">
            <a:avLst/>
          </a:prstGeom>
        </p:spPr>
      </p:pic>
      <p:cxnSp>
        <p:nvCxnSpPr>
          <p:cNvPr id="15" name="Gebogen verbindingslijn 24"/>
          <p:cNvCxnSpPr/>
          <p:nvPr/>
        </p:nvCxnSpPr>
        <p:spPr>
          <a:xfrm flipH="1">
            <a:off x="5556369" y="2794000"/>
            <a:ext cx="1867358" cy="2632364"/>
          </a:xfrm>
          <a:prstGeom prst="straightConnector1">
            <a:avLst/>
          </a:prstGeom>
          <a:ln w="38100">
            <a:solidFill>
              <a:srgbClr val="3F9C00"/>
            </a:solidFill>
            <a:headEnd type="none" w="lg" len="med"/>
            <a:tailEnd type="triangle" w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Subtitel 2">
            <a:hlinkClick r:id="rId5" action="ppaction://hlinksldjump"/>
          </p:cNvPr>
          <p:cNvSpPr txBox="1">
            <a:spLocks/>
          </p:cNvSpPr>
          <p:nvPr/>
        </p:nvSpPr>
        <p:spPr>
          <a:xfrm>
            <a:off x="3609826" y="2955581"/>
            <a:ext cx="1790997" cy="6373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 Narrow"/>
              </a:rPr>
              <a:t>Zasilanie</a:t>
            </a: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 Narrow"/>
              </a:rPr>
              <a:t> trawą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 Narrow"/>
            </a:endParaRPr>
          </a:p>
        </p:txBody>
      </p:sp>
      <p:pic>
        <p:nvPicPr>
          <p:cNvPr id="17" name="Afbeelding 16" descr="blok-grijs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8421" y="3979475"/>
            <a:ext cx="1790997" cy="716188"/>
          </a:xfrm>
          <a:prstGeom prst="rect">
            <a:avLst/>
          </a:prstGeom>
        </p:spPr>
      </p:pic>
      <p:sp>
        <p:nvSpPr>
          <p:cNvPr id="18" name="Subtitel 2">
            <a:hlinkClick r:id="rId5" action="ppaction://hlinksldjump"/>
          </p:cNvPr>
          <p:cNvSpPr txBox="1">
            <a:spLocks/>
          </p:cNvSpPr>
          <p:nvPr/>
        </p:nvSpPr>
        <p:spPr>
          <a:xfrm>
            <a:off x="3609826" y="4058298"/>
            <a:ext cx="1790997" cy="6373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 Narrow"/>
              </a:rPr>
              <a:t>Wzrost</a:t>
            </a: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 Narrow"/>
              </a:rPr>
              <a:t> trawy 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 Narrow"/>
            </a:endParaRPr>
          </a:p>
        </p:txBody>
      </p:sp>
      <p:pic>
        <p:nvPicPr>
          <p:cNvPr id="19" name="Afbeelding 18" descr="blok-grijs.png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8421" y="5076555"/>
            <a:ext cx="1790997" cy="716188"/>
          </a:xfrm>
          <a:prstGeom prst="rect">
            <a:avLst/>
          </a:prstGeom>
        </p:spPr>
      </p:pic>
      <p:sp>
        <p:nvSpPr>
          <p:cNvPr id="20" name="Subtitel 2">
            <a:hlinkClick r:id="" action="ppaction://noaction"/>
          </p:cNvPr>
          <p:cNvSpPr txBox="1">
            <a:spLocks/>
          </p:cNvSpPr>
          <p:nvPr/>
        </p:nvSpPr>
        <p:spPr>
          <a:xfrm>
            <a:off x="3598421" y="5155378"/>
            <a:ext cx="1790997" cy="6373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 Narrow"/>
              </a:rPr>
              <a:t>Gleba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 Narrow"/>
            </a:endParaRPr>
          </a:p>
        </p:txBody>
      </p:sp>
      <p:cxnSp>
        <p:nvCxnSpPr>
          <p:cNvPr id="21" name="Rechte verbindingslijn 20"/>
          <p:cNvCxnSpPr/>
          <p:nvPr/>
        </p:nvCxnSpPr>
        <p:spPr>
          <a:xfrm rot="5400000" flipH="1">
            <a:off x="4387272" y="2688467"/>
            <a:ext cx="273845" cy="0"/>
          </a:xfrm>
          <a:prstGeom prst="line">
            <a:avLst/>
          </a:prstGeom>
          <a:ln w="38100">
            <a:solidFill>
              <a:srgbClr val="3F9C00"/>
            </a:solidFill>
            <a:headEnd type="triangle" w="lg" len="med"/>
            <a:tailEnd type="triangle" w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21"/>
          <p:cNvCxnSpPr/>
          <p:nvPr/>
        </p:nvCxnSpPr>
        <p:spPr>
          <a:xfrm rot="5400000" flipH="1">
            <a:off x="4387272" y="3784827"/>
            <a:ext cx="273845" cy="0"/>
          </a:xfrm>
          <a:prstGeom prst="line">
            <a:avLst/>
          </a:prstGeom>
          <a:ln w="38100">
            <a:solidFill>
              <a:srgbClr val="3F9C00"/>
            </a:solidFill>
            <a:headEnd type="triangle" w="lg" len="med"/>
            <a:tailEnd type="triangle" w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22"/>
          <p:cNvCxnSpPr/>
          <p:nvPr/>
        </p:nvCxnSpPr>
        <p:spPr>
          <a:xfrm rot="5400000" flipH="1">
            <a:off x="4376418" y="4881907"/>
            <a:ext cx="273845" cy="0"/>
          </a:xfrm>
          <a:prstGeom prst="line">
            <a:avLst/>
          </a:prstGeom>
          <a:ln w="38100">
            <a:solidFill>
              <a:srgbClr val="3F9C00"/>
            </a:solidFill>
            <a:headEnd type="triangle" w="lg" len="med"/>
            <a:tailEnd type="triangle" w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Afbeelding 23">
            <a:hlinkClick r:id="" action="ppaction://noaction"/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9125" y="5901637"/>
            <a:ext cx="762000" cy="499378"/>
          </a:xfrm>
          <a:prstGeom prst="rect">
            <a:avLst/>
          </a:prstGeom>
        </p:spPr>
      </p:pic>
      <p:pic>
        <p:nvPicPr>
          <p:cNvPr id="25" name="Afbeelding 2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395" y="5901637"/>
            <a:ext cx="413827" cy="499378"/>
          </a:xfrm>
          <a:prstGeom prst="rect">
            <a:avLst/>
          </a:prstGeom>
        </p:spPr>
      </p:pic>
      <p:pic>
        <p:nvPicPr>
          <p:cNvPr id="26" name="Afbeelding 25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6028" y="5901637"/>
            <a:ext cx="413827" cy="499377"/>
          </a:xfrm>
          <a:prstGeom prst="rect">
            <a:avLst/>
          </a:prstGeom>
        </p:spPr>
      </p:pic>
      <p:pic>
        <p:nvPicPr>
          <p:cNvPr id="27" name="Afbeelding 26" descr="LOGO-AmazingGrazing-RGB-6x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818" y="128898"/>
            <a:ext cx="2054370" cy="1376150"/>
          </a:xfrm>
          <a:prstGeom prst="rect">
            <a:avLst/>
          </a:prstGeom>
        </p:spPr>
      </p:pic>
      <p:sp>
        <p:nvSpPr>
          <p:cNvPr id="28" name="Rechthoek 27"/>
          <p:cNvSpPr/>
          <p:nvPr/>
        </p:nvSpPr>
        <p:spPr>
          <a:xfrm>
            <a:off x="245818" y="2929061"/>
            <a:ext cx="29714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nl-NL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Aby znaleźć rozwiązania dla wypasu</a:t>
            </a: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Przekładanie się na wiedzę, narzędzia zarządzania i systemy wypasu.</a:t>
            </a: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Stymuluje wykorzystanie i rozwój wypasu w Holandii, jako części nowoczesnego rzemiosła, teraz i w </a:t>
            </a:r>
            <a:r>
              <a:rPr kumimoji="0" lang="nl-N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przyszłości</a:t>
            </a: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407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sz="3200" dirty="0" smtClean="0"/>
              <a:t>Belgia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228255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91362204-5CA9-4B86-8EAE-435D2268F2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0700" y="2058460"/>
            <a:ext cx="8796620" cy="1606016"/>
          </a:xfrm>
          <a:noFill/>
        </p:spPr>
        <p:txBody>
          <a:bodyPr/>
          <a:lstStyle/>
          <a:p>
            <a:pPr algn="l" eaLnBrk="1" hangingPunct="1"/>
            <a:r>
              <a:rPr lang="pl-PL" altLang="nl-NL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R</a:t>
            </a:r>
            <a:r>
              <a:rPr lang="fr-FR" altLang="nl-NL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ośliny </a:t>
            </a:r>
            <a:r>
              <a:rPr lang="pl-PL" altLang="nl-NL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motylkowate klimatu umiarkowanego:</a:t>
            </a:r>
            <a:r>
              <a:rPr lang="fr-FR" altLang="nl-NL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fr-FR" altLang="nl-NL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/>
            </a:r>
            <a:br>
              <a:rPr lang="fr-FR" altLang="nl-NL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</a:br>
            <a:r>
              <a:rPr lang="pl-PL" altLang="nl-NL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K</a:t>
            </a:r>
            <a:r>
              <a:rPr lang="fr-FR" altLang="nl-NL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luczowe </a:t>
            </a:r>
            <a:r>
              <a:rPr lang="fr-FR" altLang="nl-NL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gatunki dla zrównoważonych</a:t>
            </a:r>
            <a:r>
              <a:rPr lang="fr-FR" altLang="nl-NL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mieszanek umiarkowan</a:t>
            </a:r>
            <a:r>
              <a:rPr lang="pl-PL" altLang="nl-NL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ego klimatu </a:t>
            </a:r>
            <a:r>
              <a:rPr lang="fr-FR" altLang="nl-NL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Belgii</a:t>
            </a:r>
            <a:endParaRPr lang="fr-FR" altLang="nl-NL" sz="28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442639BE-32BB-4EF9-A421-01F792EF748F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4069080"/>
            <a:ext cx="9144000" cy="1706880"/>
          </a:xfrm>
          <a:prstGeom prst="rect">
            <a:avLst/>
          </a:prstGeom>
          <a:solidFill>
            <a:srgbClr val="FFCC99">
              <a:alpha val="41176"/>
            </a:srgbClr>
          </a:solidFill>
        </p:spPr>
        <p:txBody>
          <a:bodyPr/>
          <a:lstStyle/>
          <a:p>
            <a:pPr eaLnBrk="1" hangingPunct="1"/>
            <a:r>
              <a:rPr lang="en-GB" altLang="nl-NL" sz="2400" b="1" dirty="0">
                <a:latin typeface="Times New Roman" panose="02020603050405020304" pitchFamily="18" charset="0"/>
              </a:rPr>
              <a:t>Peeters A.</a:t>
            </a:r>
            <a:r>
              <a:rPr lang="en-GB" altLang="nl-NL" sz="2400" b="1" baseline="30000" dirty="0">
                <a:latin typeface="Times New Roman" panose="02020603050405020304" pitchFamily="18" charset="0"/>
              </a:rPr>
              <a:t>1</a:t>
            </a:r>
            <a:r>
              <a:rPr lang="en-GB" altLang="nl-NL" sz="2400" b="1" dirty="0">
                <a:latin typeface="Times New Roman" panose="02020603050405020304" pitchFamily="18" charset="0"/>
              </a:rPr>
              <a:t>, </a:t>
            </a:r>
            <a:r>
              <a:rPr lang="en-GB" altLang="nl-NL" sz="2400" b="1" dirty="0" err="1">
                <a:latin typeface="Times New Roman" panose="02020603050405020304" pitchFamily="18" charset="0"/>
              </a:rPr>
              <a:t>Parente</a:t>
            </a:r>
            <a:r>
              <a:rPr lang="en-GB" altLang="nl-NL" sz="2400" b="1" dirty="0">
                <a:latin typeface="Times New Roman" panose="02020603050405020304" pitchFamily="18" charset="0"/>
              </a:rPr>
              <a:t> </a:t>
            </a:r>
            <a:r>
              <a:rPr lang="en-GB" altLang="nl-NL" sz="2400" b="1" dirty="0" smtClean="0">
                <a:latin typeface="Times New Roman" panose="02020603050405020304" pitchFamily="18" charset="0"/>
              </a:rPr>
              <a:t>G.</a:t>
            </a:r>
            <a:r>
              <a:rPr lang="en-GB" altLang="nl-NL" sz="2400" b="1" baseline="30000" dirty="0" smtClean="0">
                <a:latin typeface="Times New Roman" panose="02020603050405020304" pitchFamily="18" charset="0"/>
              </a:rPr>
              <a:t>2</a:t>
            </a:r>
            <a:r>
              <a:rPr lang="pl-PL" altLang="nl-NL" sz="2400" b="1" dirty="0">
                <a:latin typeface="Times New Roman" panose="02020603050405020304" pitchFamily="18" charset="0"/>
              </a:rPr>
              <a:t>,</a:t>
            </a:r>
            <a:r>
              <a:rPr lang="en-GB" altLang="nl-NL" sz="2400" b="1" dirty="0" smtClean="0">
                <a:latin typeface="Times New Roman" panose="02020603050405020304" pitchFamily="18" charset="0"/>
              </a:rPr>
              <a:t> </a:t>
            </a:r>
            <a:r>
              <a:rPr lang="en-GB" altLang="nl-NL" sz="2400" b="1" dirty="0">
                <a:latin typeface="Times New Roman" panose="02020603050405020304" pitchFamily="18" charset="0"/>
              </a:rPr>
              <a:t>Le Gall </a:t>
            </a:r>
            <a:r>
              <a:rPr lang="en-GB" altLang="nl-NL" sz="2400" b="1" dirty="0" smtClean="0">
                <a:latin typeface="Times New Roman" panose="02020603050405020304" pitchFamily="18" charset="0"/>
              </a:rPr>
              <a:t>A.</a:t>
            </a:r>
            <a:r>
              <a:rPr lang="en-GB" altLang="nl-NL" sz="2400" b="1" baseline="30000" dirty="0" smtClean="0">
                <a:latin typeface="Times New Roman" panose="02020603050405020304" pitchFamily="18" charset="0"/>
              </a:rPr>
              <a:t>3</a:t>
            </a:r>
            <a:endParaRPr lang="en-GB" altLang="nl-NL" sz="2400" b="1" dirty="0">
              <a:latin typeface="Times New Roman" panose="02020603050405020304" pitchFamily="18" charset="0"/>
            </a:endParaRPr>
          </a:p>
          <a:p>
            <a:pPr eaLnBrk="1" hangingPunct="1"/>
            <a:r>
              <a:rPr lang="en-GB" altLang="nl-NL" sz="2400" b="1" i="1" baseline="30000" dirty="0">
                <a:latin typeface="Times New Roman" panose="02020603050405020304" pitchFamily="18" charset="0"/>
              </a:rPr>
              <a:t>	1</a:t>
            </a:r>
            <a:r>
              <a:rPr lang="en-GB" altLang="nl-NL" sz="2400" b="1" i="1" dirty="0">
                <a:latin typeface="Times New Roman" panose="02020603050405020304" pitchFamily="18" charset="0"/>
              </a:rPr>
              <a:t>Unit of Grassland Ecology, UCL, Belgia</a:t>
            </a:r>
          </a:p>
          <a:p>
            <a:pPr eaLnBrk="1" hangingPunct="1"/>
            <a:r>
              <a:rPr lang="es-ES" altLang="nl-NL" sz="2400" b="1" i="1" baseline="30000" dirty="0">
                <a:latin typeface="Times New Roman" panose="02020603050405020304" pitchFamily="18" charset="0"/>
              </a:rPr>
              <a:t>	2</a:t>
            </a:r>
            <a:r>
              <a:rPr lang="es-ES" altLang="nl-NL" sz="2400" b="1" i="1" dirty="0">
                <a:latin typeface="Times New Roman" panose="02020603050405020304" pitchFamily="18" charset="0"/>
              </a:rPr>
              <a:t>ERSA, </a:t>
            </a:r>
            <a:r>
              <a:rPr lang="es-ES" altLang="nl-NL" sz="2400" b="1" i="1" dirty="0" err="1">
                <a:latin typeface="Times New Roman" panose="02020603050405020304" pitchFamily="18" charset="0"/>
              </a:rPr>
              <a:t>Włochy</a:t>
            </a:r>
            <a:endParaRPr lang="es-ES" altLang="nl-NL" sz="2400" b="1" i="1" dirty="0">
              <a:latin typeface="Times New Roman" panose="02020603050405020304" pitchFamily="18" charset="0"/>
            </a:endParaRPr>
          </a:p>
          <a:p>
            <a:pPr eaLnBrk="1" hangingPunct="1"/>
            <a:r>
              <a:rPr lang="en-GB" altLang="nl-NL" sz="2400" b="1" i="1" baseline="30000" dirty="0">
                <a:latin typeface="Times New Roman" panose="02020603050405020304" pitchFamily="18" charset="0"/>
              </a:rPr>
              <a:t>	3</a:t>
            </a:r>
            <a:r>
              <a:rPr lang="en-GB" altLang="nl-NL" sz="2400" b="1" i="1" dirty="0">
                <a:latin typeface="Times New Roman" panose="02020603050405020304" pitchFamily="18" charset="0"/>
              </a:rPr>
              <a:t>Institut de </a:t>
            </a:r>
            <a:r>
              <a:rPr lang="en-GB" altLang="nl-NL" sz="2400" b="1" i="1" dirty="0" err="1">
                <a:latin typeface="Times New Roman" panose="02020603050405020304" pitchFamily="18" charset="0"/>
              </a:rPr>
              <a:t>l</a:t>
            </a:r>
            <a:r>
              <a:rPr lang="en-GB" altLang="fr-FR" sz="2400" b="1" i="1" dirty="0" err="1"/>
              <a:t>'</a:t>
            </a:r>
            <a:r>
              <a:rPr lang="en-GB" altLang="ja-JP" sz="2400" b="1" i="1" dirty="0" err="1">
                <a:latin typeface="Times New Roman" panose="02020603050405020304" pitchFamily="18" charset="0"/>
              </a:rPr>
              <a:t>Elevage</a:t>
            </a:r>
            <a:r>
              <a:rPr lang="en-GB" altLang="ja-JP" sz="2400" b="1" i="1" dirty="0">
                <a:latin typeface="Times New Roman" panose="02020603050405020304" pitchFamily="18" charset="0"/>
              </a:rPr>
              <a:t>, Francja</a:t>
            </a:r>
            <a:endParaRPr lang="fr-FR" altLang="nl-NL" sz="2400" b="1" i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16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3">
            <a:extLst>
              <a:ext uri="{FF2B5EF4-FFF2-40B4-BE49-F238E27FC236}">
                <a16:creationId xmlns:a16="http://schemas.microsoft.com/office/drawing/2014/main" id="{DCE663BD-7BA4-4D1C-B765-4C22595C3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1265382"/>
            <a:ext cx="8953500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nl-NL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Wznowi</a:t>
            </a:r>
            <a:r>
              <a:rPr kumimoji="0" lang="pl-PL" altLang="nl-NL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enie</a:t>
            </a:r>
            <a:r>
              <a:rPr kumimoji="0" lang="en-GB" altLang="nl-N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zainteresowan</a:t>
            </a:r>
            <a:r>
              <a:rPr kumimoji="0" lang="pl-PL" altLang="nl-NL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ia</a:t>
            </a:r>
            <a:r>
              <a:rPr kumimoji="0" lang="en-GB" altLang="nl-N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roślinami</a:t>
            </a:r>
            <a:r>
              <a:rPr kumimoji="0" lang="en-GB" alt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lang="pl-PL" altLang="nl-NL" sz="2400" b="1" dirty="0" smtClean="0">
                <a:solidFill>
                  <a:prstClr val="black"/>
                </a:solidFill>
                <a:latin typeface="Calibri"/>
              </a:rPr>
              <a:t>motylkowatymi</a:t>
            </a:r>
            <a:r>
              <a:rPr kumimoji="0" lang="en-GB" altLang="nl-N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na</a:t>
            </a:r>
            <a:r>
              <a:rPr kumimoji="0" lang="en-GB" alt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paszę</a:t>
            </a:r>
            <a:r>
              <a:rPr kumimoji="0" lang="en-GB" altLang="nl-N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endParaRPr kumimoji="0" lang="en-GB" altLang="nl-N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nl-NL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nl-N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Najnowsze europejskie programy badawcze: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altLang="nl-NL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1028700" marR="0" lvl="1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alt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LEGSIL </a:t>
            </a:r>
            <a:r>
              <a:rPr kumimoji="0" lang="en-GB" alt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"</a:t>
            </a:r>
            <a:r>
              <a:rPr kumimoji="0" lang="en-GB" alt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Kiszonki z </a:t>
            </a:r>
            <a:r>
              <a:rPr kumimoji="0" lang="en-GB" altLang="nl-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roślin</a:t>
            </a:r>
            <a:r>
              <a:rPr kumimoji="0" lang="en-GB" alt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pl-PL" altLang="nl-NL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motylkowat</a:t>
            </a:r>
            <a:r>
              <a:rPr kumimoji="0" lang="en-GB" altLang="nl-NL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ych</a:t>
            </a:r>
            <a:r>
              <a:rPr kumimoji="0" lang="en-GB" altLang="nl-N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do produkcji zwierzęcej</a:t>
            </a:r>
            <a:r>
              <a:rPr kumimoji="0" lang="en-GB" alt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"</a:t>
            </a:r>
            <a:r>
              <a:rPr kumimoji="0" lang="en-GB" altLang="nl-N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, 1997-2001 r. </a:t>
            </a:r>
            <a:endParaRPr kumimoji="0" lang="en-GB" altLang="nl-N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1028700" marR="0" lvl="1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alt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LEGGRAZE </a:t>
            </a:r>
            <a:r>
              <a:rPr kumimoji="0" lang="en-GB" alt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"</a:t>
            </a:r>
            <a:r>
              <a:rPr kumimoji="0" lang="en-GB" alt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Niskonakładowa produkcja zwierzęca oparta na </a:t>
            </a:r>
            <a:r>
              <a:rPr kumimoji="0" lang="en-GB" altLang="nl-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roślinach</a:t>
            </a:r>
            <a:r>
              <a:rPr kumimoji="0" lang="en-GB" alt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pl-PL" altLang="nl-NL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motylkowat</a:t>
            </a:r>
            <a:r>
              <a:rPr kumimoji="0" lang="en-GB" altLang="nl-NL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ych</a:t>
            </a:r>
            <a:r>
              <a:rPr kumimoji="0" lang="en-GB" altLang="nl-N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przeznaczonych do wypasu</a:t>
            </a:r>
            <a:r>
              <a:rPr kumimoji="0" lang="en-GB" alt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",</a:t>
            </a:r>
            <a:r>
              <a:rPr kumimoji="0" lang="en-GB" alt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2001-2005 r.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altLang="nl-NL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nl-N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Europejska sieć badawcza: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altLang="nl-NL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1028700" marR="0" lvl="1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alt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Działanie COST 852 </a:t>
            </a:r>
            <a:r>
              <a:rPr kumimoji="0" lang="en-GB" alt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"</a:t>
            </a:r>
            <a:r>
              <a:rPr kumimoji="0" lang="en-GB" alt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Wysokiej jakości systemy paszowe oparte na surowcach paszowych dla </a:t>
            </a:r>
            <a:r>
              <a:rPr kumimoji="0" lang="pl-PL" altLang="nl-N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różnych </a:t>
            </a:r>
            <a:r>
              <a:rPr kumimoji="0" lang="en-GB" altLang="nl-NL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środowisk</a:t>
            </a:r>
            <a:r>
              <a:rPr kumimoji="0" lang="en-GB" alt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"</a:t>
            </a:r>
            <a:r>
              <a:rPr kumimoji="0" lang="en-GB" altLang="nl-N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, </a:t>
            </a:r>
            <a:r>
              <a:rPr kumimoji="0" lang="en-GB" alt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2001-2006 r.</a:t>
            </a:r>
            <a:endParaRPr kumimoji="0" lang="fr-FR" altLang="nl-N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64308" y="285121"/>
            <a:ext cx="6687837" cy="462387"/>
          </a:xfrm>
        </p:spPr>
        <p:txBody>
          <a:bodyPr/>
          <a:lstStyle/>
          <a:p>
            <a:r>
              <a:rPr lang="nl-NL" sz="2800" dirty="0" err="1" smtClean="0">
                <a:solidFill>
                  <a:schemeClr val="tx1"/>
                </a:solidFill>
              </a:rPr>
              <a:t>Wprowadzenie</a:t>
            </a:r>
            <a:endParaRPr lang="nl-NL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87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4C2A8A72-A1B6-4657-926A-CCFDBBF31A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fr-FR" altLang="nl-NL" sz="2800" b="1" dirty="0" err="1" smtClean="0">
                <a:solidFill>
                  <a:schemeClr val="tx1"/>
                </a:solidFill>
                <a:latin typeface="+mn-lt"/>
              </a:rPr>
              <a:t>Gatunki</a:t>
            </a:r>
            <a:endParaRPr lang="fr-FR" altLang="nl-NL" sz="28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8650" y="1576243"/>
            <a:ext cx="7886700" cy="4351338"/>
          </a:xfrm>
        </p:spPr>
        <p:txBody>
          <a:bodyPr/>
          <a:lstStyle/>
          <a:p>
            <a:r>
              <a:rPr lang="en-GB" altLang="nl-NL" sz="2400" b="1" dirty="0"/>
              <a:t>Koniczyna biała (</a:t>
            </a:r>
            <a:r>
              <a:rPr lang="en-GB" altLang="nl-NL" sz="2400" b="1" i="1" dirty="0" err="1"/>
              <a:t>Trifolium repens</a:t>
            </a:r>
            <a:r>
              <a:rPr lang="en-GB" altLang="nl-NL" sz="2400" b="1" dirty="0"/>
              <a:t>)</a:t>
            </a:r>
            <a:endParaRPr lang="en-GB" altLang="nl-NL" sz="2400" b="1" dirty="0" smtClean="0"/>
          </a:p>
          <a:p>
            <a:r>
              <a:rPr lang="en-GB" altLang="nl-NL" sz="2400" b="1" dirty="0"/>
              <a:t>Koniczyna</a:t>
            </a:r>
            <a:r>
              <a:rPr lang="en-GB" altLang="nl-NL" sz="2400" b="1" dirty="0" smtClean="0"/>
              <a:t> czerwona </a:t>
            </a:r>
            <a:r>
              <a:rPr lang="en-GB" altLang="nl-NL" sz="2400" b="1" dirty="0"/>
              <a:t>(</a:t>
            </a:r>
            <a:r>
              <a:rPr lang="en-GB" altLang="nl-NL" sz="2400" b="1" i="1" dirty="0" err="1"/>
              <a:t>Trifolium pratense</a:t>
            </a:r>
            <a:r>
              <a:rPr lang="en-GB" altLang="nl-NL" sz="2400" b="1" dirty="0" smtClean="0"/>
              <a:t>)</a:t>
            </a:r>
          </a:p>
          <a:p>
            <a:r>
              <a:rPr lang="en-GB" altLang="nl-NL" sz="2400" b="1" dirty="0" err="1" smtClean="0"/>
              <a:t>Lucerna</a:t>
            </a:r>
            <a:r>
              <a:rPr lang="en-GB" altLang="nl-NL" sz="2400" b="1" dirty="0" smtClean="0"/>
              <a:t> </a:t>
            </a:r>
            <a:r>
              <a:rPr lang="pl-PL" altLang="nl-NL" sz="2400" b="1" dirty="0" smtClean="0"/>
              <a:t>siewna </a:t>
            </a:r>
            <a:r>
              <a:rPr lang="en-GB" altLang="nl-NL" sz="2400" b="1" dirty="0" smtClean="0"/>
              <a:t>(</a:t>
            </a:r>
            <a:r>
              <a:rPr lang="en-GB" altLang="nl-NL" sz="2400" b="1" i="1" dirty="0" err="1" smtClean="0"/>
              <a:t>Medicago</a:t>
            </a:r>
            <a:r>
              <a:rPr lang="en-GB" altLang="nl-NL" sz="2400" b="1" i="1" dirty="0" smtClean="0"/>
              <a:t> </a:t>
            </a:r>
            <a:r>
              <a:rPr lang="en-GB" altLang="nl-NL" sz="2400" b="1" i="1" dirty="0" err="1"/>
              <a:t>sativa</a:t>
            </a:r>
            <a:r>
              <a:rPr lang="en-GB" altLang="nl-NL" sz="2400" b="1" dirty="0"/>
              <a:t>)</a:t>
            </a:r>
            <a:endParaRPr lang="nl-NL" sz="2400" dirty="0"/>
          </a:p>
        </p:txBody>
      </p:sp>
      <p:grpSp>
        <p:nvGrpSpPr>
          <p:cNvPr id="8196" name="Group 9">
            <a:extLst>
              <a:ext uri="{FF2B5EF4-FFF2-40B4-BE49-F238E27FC236}">
                <a16:creationId xmlns:a16="http://schemas.microsoft.com/office/drawing/2014/main" id="{490D7BB9-3A64-491D-935E-8C40582E436B}"/>
              </a:ext>
            </a:extLst>
          </p:cNvPr>
          <p:cNvGrpSpPr>
            <a:grpSpLocks/>
          </p:cNvGrpSpPr>
          <p:nvPr/>
        </p:nvGrpSpPr>
        <p:grpSpPr bwMode="auto">
          <a:xfrm>
            <a:off x="0" y="3260725"/>
            <a:ext cx="9144000" cy="3216275"/>
            <a:chOff x="471" y="2054"/>
            <a:chExt cx="4857" cy="1690"/>
          </a:xfrm>
        </p:grpSpPr>
        <p:pic>
          <p:nvPicPr>
            <p:cNvPr id="8197" name="Picture 5">
              <a:extLst>
                <a:ext uri="{FF2B5EF4-FFF2-40B4-BE49-F238E27FC236}">
                  <a16:creationId xmlns:a16="http://schemas.microsoft.com/office/drawing/2014/main" id="{9C9AA161-D6B2-495E-B710-BEEF70816C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" y="2054"/>
              <a:ext cx="1689" cy="1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8" name="Picture 6">
              <a:extLst>
                <a:ext uri="{FF2B5EF4-FFF2-40B4-BE49-F238E27FC236}">
                  <a16:creationId xmlns:a16="http://schemas.microsoft.com/office/drawing/2014/main" id="{138BA509-7820-42CF-93CE-9878F593D4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1" y="2064"/>
              <a:ext cx="1392" cy="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9" name="Picture 7">
              <a:extLst>
                <a:ext uri="{FF2B5EF4-FFF2-40B4-BE49-F238E27FC236}">
                  <a16:creationId xmlns:a16="http://schemas.microsoft.com/office/drawing/2014/main" id="{AF30367E-9FE4-4F7C-929E-58A83D9EA1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" y="2064"/>
              <a:ext cx="1785" cy="1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4928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23170" y="329751"/>
            <a:ext cx="49688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sv-SE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Pasza </a:t>
            </a:r>
            <a:r>
              <a:rPr kumimoji="0" lang="en-US" altLang="sv-S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musi być przechowywana przez </a:t>
            </a:r>
            <a:r>
              <a:rPr kumimoji="0" lang="en-US" altLang="sv-SE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8-miesięczny okres </a:t>
            </a:r>
            <a:r>
              <a:rPr kumimoji="0" lang="en-US" altLang="sv-S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zimowy</a:t>
            </a:r>
            <a:r>
              <a:rPr kumimoji="0" lang="en-US" altLang="sv-SE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sv-S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W </a:t>
            </a:r>
            <a:r>
              <a:rPr kumimoji="0" lang="en-US" altLang="sv-SE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przeszłości </a:t>
            </a:r>
            <a:r>
              <a:rPr kumimoji="0" lang="en-US" alt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produkcja siana</a:t>
            </a:r>
            <a:r>
              <a:rPr kumimoji="0" lang="en-US" altLang="sv-S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była jedyną </a:t>
            </a:r>
            <a:r>
              <a:rPr kumimoji="0" lang="en-US" altLang="sv-SE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dostępną</a:t>
            </a:r>
            <a:r>
              <a:rPr kumimoji="0" lang="en-US" altLang="sv-SE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sv-SE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metodą</a:t>
            </a:r>
            <a:r>
              <a:rPr kumimoji="0" lang="pl-PL" altLang="sv-SE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konserwacji</a:t>
            </a:r>
            <a:endParaRPr kumimoji="0" lang="en-US" altLang="sv-S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ruta 10"/>
          <p:cNvSpPr txBox="1"/>
          <p:nvPr/>
        </p:nvSpPr>
        <p:spPr>
          <a:xfrm>
            <a:off x="4728021" y="2158738"/>
            <a:ext cx="3951956" cy="301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ES"/>
            </a:defPPr>
            <a:lvl1pPr>
              <a:spcBef>
                <a:spcPct val="50000"/>
              </a:spcBef>
              <a:defRPr sz="2000" b="1">
                <a:cs typeface="Times New Roman" panose="02020603050405020304" pitchFamily="18" charset="0"/>
              </a:defRPr>
            </a:lvl1pPr>
            <a:lvl2pPr marL="742950" indent="-285750">
              <a:defRPr>
                <a:latin typeface="Calibri" panose="020F050202020403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Lata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70-te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80-te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- przejście od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siana do kiszonki</a:t>
            </a:r>
          </a:p>
          <a:p>
            <a:pPr marL="541338" marR="0" lvl="1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Większe </a:t>
            </a:r>
            <a:r>
              <a:rPr kumimoji="0" lang="en-US" alt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gospodarstwa rolne</a:t>
            </a:r>
          </a:p>
          <a:p>
            <a:pPr marL="541338" marR="0" lvl="1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sv-S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Mniej</a:t>
            </a:r>
            <a:r>
              <a:rPr kumimoji="0" lang="pl-PL" altLang="sv-S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sze</a:t>
            </a:r>
            <a:r>
              <a:rPr kumimoji="0" lang="en-US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pl-PL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u</a:t>
            </a:r>
            <a:r>
              <a:rPr kumimoji="0" lang="en-US" altLang="sv-S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zależn</a:t>
            </a:r>
            <a:r>
              <a:rPr kumimoji="0" lang="pl-PL" altLang="sv-S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ienie</a:t>
            </a:r>
            <a:r>
              <a:rPr kumimoji="0" lang="en-US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od pogody</a:t>
            </a:r>
            <a:endParaRPr kumimoji="0" lang="en-US" altLang="sv-S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  <a:p>
            <a:pPr marL="541338" marR="0" lvl="1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sv-S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Niższe</a:t>
            </a:r>
            <a:r>
              <a:rPr kumimoji="0" lang="en-US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sv-S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straty</a:t>
            </a:r>
            <a:r>
              <a:rPr kumimoji="0" lang="en-US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sv-S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składników</a:t>
            </a:r>
            <a:r>
              <a:rPr kumimoji="0" lang="en-US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lang="pl-PL" altLang="sv-SE" sz="2000" dirty="0" err="1" smtClean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pokarmow</a:t>
            </a:r>
            <a:r>
              <a:rPr kumimoji="0" lang="en-US" altLang="sv-S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ych</a:t>
            </a:r>
            <a:endParaRPr kumimoji="0" lang="en-US" altLang="sv-S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  <a:p>
            <a:pPr marL="541338" marR="0" lvl="1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sv-S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Wyższa</a:t>
            </a:r>
            <a:r>
              <a:rPr kumimoji="0" lang="en-US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produkcja mleka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427886" y="5022113"/>
            <a:ext cx="49688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sv-SE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Po 1980 r. produkcja</a:t>
            </a:r>
            <a:r>
              <a:rPr kumimoji="0" lang="en-US" altLang="sv-S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sv-SE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kiszonki</a:t>
            </a:r>
            <a:r>
              <a:rPr kumimoji="0" lang="en-US" altLang="sv-SE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pl-PL" altLang="sv-SE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stała się </a:t>
            </a:r>
            <a:r>
              <a:rPr kumimoji="0" lang="en-US" altLang="sv-SE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dominującą</a:t>
            </a:r>
            <a:r>
              <a:rPr kumimoji="0" lang="en-US" altLang="sv-SE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sv-SE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metodą</a:t>
            </a:r>
            <a:r>
              <a:rPr kumimoji="0" lang="en-US" altLang="sv-SE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pl-PL" altLang="sv-SE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konserwacji pasz</a:t>
            </a:r>
            <a:endParaRPr kumimoji="0" lang="en-US" altLang="sv-S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822" y="1571624"/>
            <a:ext cx="3794490" cy="2867928"/>
          </a:xfrm>
          <a:prstGeom prst="rect">
            <a:avLst/>
          </a:prstGeom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5541" y="4833257"/>
            <a:ext cx="3563118" cy="1853960"/>
          </a:xfrm>
          <a:prstGeom prst="rect">
            <a:avLst/>
          </a:prstGeom>
        </p:spPr>
      </p:pic>
      <p:sp>
        <p:nvSpPr>
          <p:cNvPr id="8" name="textruta 7"/>
          <p:cNvSpPr txBox="1"/>
          <p:nvPr/>
        </p:nvSpPr>
        <p:spPr>
          <a:xfrm>
            <a:off x="7458701" y="6352331"/>
            <a:ext cx="15115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Zdjęcie: Rolf Spörndly</a:t>
            </a:r>
            <a:endParaRPr kumimoji="0" lang="sv-SE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04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>
            <a:extLst>
              <a:ext uri="{FF2B5EF4-FFF2-40B4-BE49-F238E27FC236}">
                <a16:creationId xmlns:a16="http://schemas.microsoft.com/office/drawing/2014/main" id="{DB4E228E-09C9-4BCE-B5DB-A65A24290B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altLang="nl-NL" sz="2800" dirty="0" err="1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</a:rPr>
              <a:t>Gatunki</a:t>
            </a:r>
            <a:r>
              <a:rPr lang="en-GB" altLang="nl-NL" sz="280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</a:rPr>
              <a:t> </a:t>
            </a:r>
            <a:r>
              <a:rPr lang="pl-PL" altLang="nl-NL" sz="280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</a:rPr>
              <a:t>drugorzędne</a:t>
            </a:r>
            <a:endParaRPr lang="fr-FR" altLang="nl-NL" sz="28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628650" y="1536339"/>
            <a:ext cx="7886700" cy="4351338"/>
          </a:xfrm>
        </p:spPr>
        <p:txBody>
          <a:bodyPr/>
          <a:lstStyle/>
          <a:p>
            <a:r>
              <a:rPr lang="pl-PL" altLang="nl-NL" sz="2400" b="1" dirty="0" smtClean="0"/>
              <a:t>Esparceta siewna</a:t>
            </a:r>
            <a:r>
              <a:rPr lang="en-GB" altLang="nl-NL" sz="2400" b="1" dirty="0" smtClean="0"/>
              <a:t> </a:t>
            </a:r>
            <a:r>
              <a:rPr lang="en-GB" altLang="nl-NL" sz="2400" b="1" dirty="0"/>
              <a:t>(</a:t>
            </a:r>
            <a:r>
              <a:rPr lang="en-GB" altLang="nl-NL" sz="2400" b="1" i="1" dirty="0" err="1"/>
              <a:t>Onobrychis</a:t>
            </a:r>
            <a:r>
              <a:rPr lang="en-GB" altLang="nl-NL" sz="2400" b="1" i="1" dirty="0"/>
              <a:t> </a:t>
            </a:r>
            <a:r>
              <a:rPr lang="en-GB" altLang="nl-NL" sz="2400" b="1" i="1" dirty="0" err="1"/>
              <a:t>viciifolia</a:t>
            </a:r>
            <a:r>
              <a:rPr lang="en-GB" altLang="nl-NL" sz="2400" b="1" dirty="0" smtClean="0"/>
              <a:t>)</a:t>
            </a:r>
          </a:p>
          <a:p>
            <a:r>
              <a:rPr lang="pl-PL" altLang="nl-NL" sz="2400" b="1" dirty="0" smtClean="0"/>
              <a:t>Komonica rożkowa</a:t>
            </a:r>
            <a:r>
              <a:rPr lang="en-GB" altLang="nl-NL" sz="2400" b="1" dirty="0" smtClean="0"/>
              <a:t> </a:t>
            </a:r>
            <a:r>
              <a:rPr lang="en-GB" altLang="nl-NL" sz="2400" b="1" dirty="0"/>
              <a:t>(</a:t>
            </a:r>
            <a:r>
              <a:rPr lang="en-GB" altLang="nl-NL" sz="2400" b="1" i="1" dirty="0"/>
              <a:t>Lotus</a:t>
            </a:r>
            <a:r>
              <a:rPr lang="en-GB" altLang="nl-NL" sz="2400" b="1" dirty="0"/>
              <a:t> spp</a:t>
            </a:r>
            <a:r>
              <a:rPr lang="en-GB" altLang="nl-NL" sz="2400" b="1" dirty="0" smtClean="0"/>
              <a:t>.)</a:t>
            </a:r>
          </a:p>
          <a:p>
            <a:r>
              <a:rPr lang="en-GB" altLang="nl-NL" sz="2400" b="1" dirty="0" err="1"/>
              <a:t>Koniczyna</a:t>
            </a:r>
            <a:r>
              <a:rPr lang="en-GB" altLang="nl-NL" sz="2400" b="1" dirty="0" smtClean="0"/>
              <a:t> </a:t>
            </a:r>
            <a:r>
              <a:rPr lang="pl-PL" altLang="nl-NL" sz="2400" b="1" dirty="0" smtClean="0"/>
              <a:t>białoróżowa</a:t>
            </a:r>
            <a:r>
              <a:rPr lang="en-GB" altLang="nl-NL" sz="2400" b="1" dirty="0" smtClean="0"/>
              <a:t> </a:t>
            </a:r>
            <a:r>
              <a:rPr lang="en-GB" altLang="nl-NL" sz="2400" b="1" dirty="0"/>
              <a:t>(</a:t>
            </a:r>
            <a:r>
              <a:rPr lang="en-GB" altLang="nl-NL" sz="2400" b="1" i="1" dirty="0" err="1"/>
              <a:t>Trifolium</a:t>
            </a:r>
            <a:r>
              <a:rPr lang="en-GB" altLang="nl-NL" sz="2400" b="1" i="1" dirty="0"/>
              <a:t> </a:t>
            </a:r>
            <a:r>
              <a:rPr lang="en-GB" altLang="nl-NL" sz="2400" b="1" i="1" dirty="0" err="1"/>
              <a:t>hybridum</a:t>
            </a:r>
            <a:r>
              <a:rPr lang="en-GB" altLang="nl-NL" sz="2400" b="1" dirty="0" smtClean="0"/>
              <a:t>)</a:t>
            </a:r>
          </a:p>
          <a:p>
            <a:r>
              <a:rPr lang="pl-PL" altLang="nl-NL" sz="2400" b="1" dirty="0" smtClean="0"/>
              <a:t>Rutwica wschodnia</a:t>
            </a:r>
            <a:r>
              <a:rPr lang="en-GB" altLang="nl-NL" sz="2400" b="1" dirty="0" smtClean="0"/>
              <a:t> </a:t>
            </a:r>
            <a:r>
              <a:rPr lang="en-GB" altLang="nl-NL" sz="2400" b="1" dirty="0"/>
              <a:t>(</a:t>
            </a:r>
            <a:r>
              <a:rPr lang="en-GB" altLang="nl-NL" sz="2400" b="1" i="1" dirty="0" err="1"/>
              <a:t>Galega</a:t>
            </a:r>
            <a:r>
              <a:rPr lang="en-GB" altLang="nl-NL" sz="2400" b="1" i="1" dirty="0"/>
              <a:t> </a:t>
            </a:r>
            <a:r>
              <a:rPr lang="en-GB" altLang="nl-NL" sz="2400" b="1" i="1" dirty="0" err="1"/>
              <a:t>orientalis</a:t>
            </a:r>
            <a:r>
              <a:rPr lang="en-GB" altLang="nl-NL" sz="2400" b="1" dirty="0"/>
              <a:t>)</a:t>
            </a:r>
            <a:endParaRPr lang="nl-NL" sz="2400" dirty="0"/>
          </a:p>
        </p:txBody>
      </p:sp>
      <p:grpSp>
        <p:nvGrpSpPr>
          <p:cNvPr id="10244" name="Group 1032">
            <a:extLst>
              <a:ext uri="{FF2B5EF4-FFF2-40B4-BE49-F238E27FC236}">
                <a16:creationId xmlns:a16="http://schemas.microsoft.com/office/drawing/2014/main" id="{935BE558-D24C-4FC1-AFAC-3E09DAD556AB}"/>
              </a:ext>
            </a:extLst>
          </p:cNvPr>
          <p:cNvGrpSpPr>
            <a:grpSpLocks/>
          </p:cNvGrpSpPr>
          <p:nvPr/>
        </p:nvGrpSpPr>
        <p:grpSpPr bwMode="auto">
          <a:xfrm>
            <a:off x="0" y="3673475"/>
            <a:ext cx="9144000" cy="3032125"/>
            <a:chOff x="0" y="2314"/>
            <a:chExt cx="5760" cy="1910"/>
          </a:xfrm>
        </p:grpSpPr>
        <p:pic>
          <p:nvPicPr>
            <p:cNvPr id="10245" name="Picture 1028">
              <a:extLst>
                <a:ext uri="{FF2B5EF4-FFF2-40B4-BE49-F238E27FC236}">
                  <a16:creationId xmlns:a16="http://schemas.microsoft.com/office/drawing/2014/main" id="{6C2DD05E-7751-4A06-B7A3-4B32337264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2314"/>
              <a:ext cx="2544" cy="1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6" name="Picture 1029">
              <a:extLst>
                <a:ext uri="{FF2B5EF4-FFF2-40B4-BE49-F238E27FC236}">
                  <a16:creationId xmlns:a16="http://schemas.microsoft.com/office/drawing/2014/main" id="{9F8E45FF-6C36-4A78-A4D2-035B66F1E1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lum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20"/>
              <a:ext cx="1428" cy="1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7" name="Picture 1030">
              <a:extLst>
                <a:ext uri="{FF2B5EF4-FFF2-40B4-BE49-F238E27FC236}">
                  <a16:creationId xmlns:a16="http://schemas.microsoft.com/office/drawing/2014/main" id="{F366A89F-2389-488F-8E0C-7A164A37CF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047"/>
            <a:stretch>
              <a:fillRect/>
            </a:stretch>
          </p:blipFill>
          <p:spPr bwMode="auto">
            <a:xfrm>
              <a:off x="3168" y="2314"/>
              <a:ext cx="1576" cy="1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8" name="Picture 1031">
              <a:extLst>
                <a:ext uri="{FF2B5EF4-FFF2-40B4-BE49-F238E27FC236}">
                  <a16:creationId xmlns:a16="http://schemas.microsoft.com/office/drawing/2014/main" id="{4BD1A672-624C-4AB2-B61F-F7A0E748F1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3" y="2314"/>
              <a:ext cx="1237" cy="1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9195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026">
            <a:extLst>
              <a:ext uri="{FF2B5EF4-FFF2-40B4-BE49-F238E27FC236}">
                <a16:creationId xmlns:a16="http://schemas.microsoft.com/office/drawing/2014/main" id="{013376E6-40AF-4D9A-A8C1-0998C96D48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GB" altLang="nl-NL" sz="2800" b="1" dirty="0">
                <a:solidFill>
                  <a:schemeClr val="tx1"/>
                </a:solidFill>
                <a:latin typeface="+mn-lt"/>
              </a:rPr>
              <a:t>Nowe gatunki </a:t>
            </a:r>
            <a:br>
              <a:rPr lang="en-GB" altLang="nl-NL" sz="2800" b="1" dirty="0">
                <a:solidFill>
                  <a:schemeClr val="tx1"/>
                </a:solidFill>
                <a:latin typeface="+mn-lt"/>
              </a:rPr>
            </a:br>
            <a:endParaRPr lang="fr-FR" altLang="nl-NL" sz="28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nl-NL" sz="2400" b="1" dirty="0"/>
              <a:t>Koniczyna kaukaska (</a:t>
            </a:r>
            <a:r>
              <a:rPr lang="en-GB" altLang="nl-NL" sz="2400" b="1" i="1" dirty="0" err="1"/>
              <a:t>Trifolium ambiguum</a:t>
            </a:r>
            <a:r>
              <a:rPr lang="en-GB" altLang="nl-NL" sz="2400" b="1" dirty="0"/>
              <a:t>)</a:t>
            </a:r>
            <a:endParaRPr lang="nl-NL" sz="2400" dirty="0"/>
          </a:p>
        </p:txBody>
      </p:sp>
      <p:pic>
        <p:nvPicPr>
          <p:cNvPr id="12292" name="Picture 1028">
            <a:extLst>
              <a:ext uri="{FF2B5EF4-FFF2-40B4-BE49-F238E27FC236}">
                <a16:creationId xmlns:a16="http://schemas.microsoft.com/office/drawing/2014/main" id="{CC177B0E-EA13-4B5A-99A8-ED1BCD06E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4437" y="2585690"/>
            <a:ext cx="3915641" cy="4017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017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>
            <a:extLst>
              <a:ext uri="{FF2B5EF4-FFF2-40B4-BE49-F238E27FC236}">
                <a16:creationId xmlns:a16="http://schemas.microsoft.com/office/drawing/2014/main" id="{FC12994D-1EB7-4153-8DF6-4DBA383B9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833878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nl-NL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Mieszanki</a:t>
            </a:r>
            <a:r>
              <a:rPr kumimoji="0" lang="en-GB" altLang="nl-N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trawiasto</a:t>
            </a:r>
            <a:r>
              <a:rPr kumimoji="0" lang="en-GB" altLang="nl-NL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-</a:t>
            </a:r>
            <a:r>
              <a:rPr kumimoji="0" lang="pl-PL" altLang="nl-NL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motylkowate</a:t>
            </a:r>
            <a:endParaRPr kumimoji="0" lang="fr-FR" altLang="nl-NL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14339" name="Picture 9" descr="image 5">
            <a:extLst>
              <a:ext uri="{FF2B5EF4-FFF2-40B4-BE49-F238E27FC236}">
                <a16:creationId xmlns:a16="http://schemas.microsoft.com/office/drawing/2014/main" id="{EC57C083-657D-43C0-89FE-E9A0BF0A5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lum bright="-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6513" y="839788"/>
            <a:ext cx="4205287" cy="601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14340" name="Text Box 10">
            <a:extLst>
              <a:ext uri="{FF2B5EF4-FFF2-40B4-BE49-F238E27FC236}">
                <a16:creationId xmlns:a16="http://schemas.microsoft.com/office/drawing/2014/main" id="{2DBA177C-7F76-4D9E-86D6-06174C70D9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773" y="807115"/>
            <a:ext cx="84070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Kompatybilność między odmianami dwóch gatunków</a:t>
            </a:r>
            <a:endParaRPr kumimoji="0" lang="fr-FR" altLang="nl-N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4341" name="Text Box 11">
            <a:extLst>
              <a:ext uri="{FF2B5EF4-FFF2-40B4-BE49-F238E27FC236}">
                <a16:creationId xmlns:a16="http://schemas.microsoft.com/office/drawing/2014/main" id="{FC29F255-9963-476A-B416-E3984EF163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754" y="1539920"/>
            <a:ext cx="14978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nl-N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Późn</a:t>
            </a:r>
            <a:r>
              <a:rPr kumimoji="0" lang="pl-PL" altLang="nl-N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e</a:t>
            </a:r>
            <a:r>
              <a:rPr kumimoji="0" lang="fr-FR" altLang="nl-N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diploidaln</a:t>
            </a:r>
            <a:r>
              <a:rPr kumimoji="0" lang="pl-PL" altLang="nl-N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e</a:t>
            </a:r>
            <a:endParaRPr kumimoji="0" lang="fr-FR" altLang="nl-N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4342" name="Text Box 12">
            <a:extLst>
              <a:ext uri="{FF2B5EF4-FFF2-40B4-BE49-F238E27FC236}">
                <a16:creationId xmlns:a16="http://schemas.microsoft.com/office/drawing/2014/main" id="{23C8BE3B-FDAF-44CA-941F-8F630EA96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1306" y="3140120"/>
            <a:ext cx="159629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nl-N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Późn</a:t>
            </a:r>
            <a:r>
              <a:rPr kumimoji="0" lang="pl-PL" altLang="nl-N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e</a:t>
            </a:r>
            <a:r>
              <a:rPr kumimoji="0" lang="fr-FR" altLang="nl-N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tetraploid</a:t>
            </a:r>
            <a:r>
              <a:rPr kumimoji="0" lang="pl-PL" altLang="nl-NL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alne</a:t>
            </a:r>
            <a:endParaRPr kumimoji="0" lang="fr-FR" altLang="nl-N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4343" name="Text Box 13">
            <a:extLst>
              <a:ext uri="{FF2B5EF4-FFF2-40B4-BE49-F238E27FC236}">
                <a16:creationId xmlns:a16="http://schemas.microsoft.com/office/drawing/2014/main" id="{12D4D910-8C5C-4DE7-AA3F-8B3C54EA6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4748280"/>
            <a:ext cx="1676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Bardzo </a:t>
            </a:r>
            <a:r>
              <a:rPr kumimoji="0" lang="fr-FR" altLang="nl-N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późn</a:t>
            </a:r>
            <a:r>
              <a:rPr kumimoji="0" lang="pl-PL" altLang="nl-N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e</a:t>
            </a:r>
            <a:r>
              <a:rPr kumimoji="0" lang="fr-FR" altLang="nl-N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tetraploidaln</a:t>
            </a:r>
            <a:r>
              <a:rPr kumimoji="0" lang="pl-PL" altLang="nl-N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e</a:t>
            </a:r>
            <a:endParaRPr kumimoji="0" lang="fr-FR" altLang="nl-N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4344" name="Text Box 14">
            <a:extLst>
              <a:ext uri="{FF2B5EF4-FFF2-40B4-BE49-F238E27FC236}">
                <a16:creationId xmlns:a16="http://schemas.microsoft.com/office/drawing/2014/main" id="{363AA36F-45A5-4486-AE89-1916F241A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1549" y="1667846"/>
            <a:ext cx="1676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nl-N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Wielkolistne</a:t>
            </a:r>
            <a:endParaRPr kumimoji="0" lang="fr-FR" altLang="nl-N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4345" name="Text Box 15">
            <a:extLst>
              <a:ext uri="{FF2B5EF4-FFF2-40B4-BE49-F238E27FC236}">
                <a16:creationId xmlns:a16="http://schemas.microsoft.com/office/drawing/2014/main" id="{83EF35B1-E380-43F4-924F-DD8DD969D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8846" y="3276600"/>
            <a:ext cx="15097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nl-NL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Średniolistne</a:t>
            </a:r>
            <a:endParaRPr kumimoji="0" lang="fr-FR" altLang="nl-N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4346" name="Text Box 16">
            <a:extLst>
              <a:ext uri="{FF2B5EF4-FFF2-40B4-BE49-F238E27FC236}">
                <a16:creationId xmlns:a16="http://schemas.microsoft.com/office/drawing/2014/main" id="{6B7B09C8-5571-4DE6-B360-1FF8898B2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0607" y="4922838"/>
            <a:ext cx="1676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nl-N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Drobnolistne</a:t>
            </a:r>
            <a:endParaRPr kumimoji="0" lang="fr-FR" altLang="nl-N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4347" name="Text Box 17">
            <a:extLst>
              <a:ext uri="{FF2B5EF4-FFF2-40B4-BE49-F238E27FC236}">
                <a16:creationId xmlns:a16="http://schemas.microsoft.com/office/drawing/2014/main" id="{5231AEFC-C5C7-4CFA-B649-71EA6FA8F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1219200"/>
            <a:ext cx="6324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FF022B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Odmiany </a:t>
            </a:r>
            <a:r>
              <a:rPr kumimoji="0" lang="pl-PL" altLang="nl-NL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22B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życicy trwałej              </a:t>
            </a:r>
            <a:r>
              <a:rPr kumimoji="0" lang="fr-FR" altLang="nl-NL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22B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Odmiany </a:t>
            </a:r>
            <a:r>
              <a:rPr kumimoji="0" lang="fr-FR" alt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FF022B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koniczyny </a:t>
            </a:r>
            <a:r>
              <a:rPr kumimoji="0" lang="fr-FR" altLang="nl-NL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22B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białej</a:t>
            </a:r>
            <a:endParaRPr kumimoji="0" lang="fr-FR" altLang="nl-NL" sz="1800" b="1" i="0" u="none" strike="noStrike" kern="1200" cap="none" spc="0" normalizeH="0" baseline="0" noProof="0" dirty="0">
              <a:ln>
                <a:noFill/>
              </a:ln>
              <a:solidFill>
                <a:srgbClr val="FF022B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73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3">
            <a:extLst>
              <a:ext uri="{FF2B5EF4-FFF2-40B4-BE49-F238E27FC236}">
                <a16:creationId xmlns:a16="http://schemas.microsoft.com/office/drawing/2014/main" id="{00245AF4-2F76-4546-BAA8-E49D5D781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295400"/>
            <a:ext cx="80772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l-PL" altLang="nl-N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K</a:t>
            </a:r>
            <a:r>
              <a:rPr kumimoji="0" lang="en-GB" altLang="nl-NL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oniczyna</a:t>
            </a:r>
            <a:r>
              <a:rPr kumimoji="0" lang="en-GB" altLang="nl-N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pl-PL" altLang="nl-N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biała </a:t>
            </a:r>
            <a:r>
              <a:rPr kumimoji="0" lang="en-GB" altLang="nl-N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w </a:t>
            </a:r>
            <a:r>
              <a:rPr kumimoji="0" lang="en-GB" altLang="nl-NL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czyst</a:t>
            </a:r>
            <a:r>
              <a:rPr kumimoji="0" lang="pl-PL" altLang="nl-NL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ym</a:t>
            </a:r>
            <a:r>
              <a:rPr kumimoji="0" lang="en-GB" altLang="nl-N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pl-PL" altLang="nl-N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siewie</a:t>
            </a:r>
            <a:r>
              <a:rPr kumimoji="0" lang="en-GB" altLang="nl-N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: </a:t>
            </a:r>
            <a:endParaRPr kumimoji="0" lang="en-GB" altLang="nl-N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nl-N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	około 6-9 t </a:t>
            </a:r>
            <a:r>
              <a:rPr kumimoji="0" lang="pl-PL" altLang="nl-N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S</a:t>
            </a:r>
            <a:r>
              <a:rPr kumimoji="0" lang="en-GB" altLang="nl-N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M ha</a:t>
            </a:r>
            <a:r>
              <a:rPr kumimoji="0" lang="en-GB" altLang="nl-NL" sz="2400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-1</a:t>
            </a:r>
            <a:endParaRPr kumimoji="0" lang="en-GB" altLang="nl-N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nl-N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Mieszanki koniczyny białej z </a:t>
            </a:r>
            <a:r>
              <a:rPr kumimoji="0" lang="en-GB" altLang="nl-NL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traw</a:t>
            </a:r>
            <a:r>
              <a:rPr kumimoji="0" lang="pl-PL" altLang="nl-NL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ami</a:t>
            </a:r>
            <a:r>
              <a:rPr kumimoji="0" lang="en-GB" altLang="nl-N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w dobrych warunkach na zachodzie Europy: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nl-N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	7-11 t </a:t>
            </a:r>
            <a:r>
              <a:rPr kumimoji="0" lang="pl-PL" altLang="nl-N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S</a:t>
            </a:r>
            <a:r>
              <a:rPr kumimoji="0" lang="en-GB" altLang="nl-N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M </a:t>
            </a:r>
            <a:r>
              <a:rPr kumimoji="0" lang="en-GB" alt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ha</a:t>
            </a:r>
            <a:r>
              <a:rPr kumimoji="0" lang="en-GB" altLang="nl-NL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-1</a:t>
            </a:r>
            <a:r>
              <a:rPr kumimoji="0" lang="en-GB" alt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pl-PL" altLang="nl-N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;</a:t>
            </a:r>
            <a:r>
              <a:rPr kumimoji="0" lang="en-GB" altLang="nl-N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do 20 t </a:t>
            </a:r>
            <a:r>
              <a:rPr kumimoji="0" lang="pl-PL" altLang="nl-N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S</a:t>
            </a:r>
            <a:r>
              <a:rPr kumimoji="0" lang="en-GB" altLang="nl-N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M </a:t>
            </a:r>
            <a:r>
              <a:rPr kumimoji="0" lang="en-GB" alt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ha</a:t>
            </a:r>
            <a:r>
              <a:rPr kumimoji="0" lang="en-GB" altLang="nl-NL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-1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nl-N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342900" lvl="0" indent="-342900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nl-NL" sz="2400" b="1" dirty="0" smtClean="0">
                <a:solidFill>
                  <a:prstClr val="black"/>
                </a:solidFill>
                <a:latin typeface="Calibri"/>
              </a:rPr>
              <a:t>M</a:t>
            </a:r>
            <a:r>
              <a:rPr lang="en-GB" altLang="nl-NL" sz="2400" b="1" dirty="0" err="1" smtClean="0">
                <a:solidFill>
                  <a:prstClr val="black"/>
                </a:solidFill>
                <a:latin typeface="Calibri"/>
              </a:rPr>
              <a:t>ieszanki</a:t>
            </a:r>
            <a:r>
              <a:rPr lang="en-GB" altLang="nl-NL" sz="24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pl-PL" altLang="nl-NL" sz="2400" b="1" dirty="0" smtClean="0">
                <a:solidFill>
                  <a:prstClr val="black"/>
                </a:solidFill>
                <a:latin typeface="Calibri"/>
              </a:rPr>
              <a:t>n</a:t>
            </a:r>
            <a:r>
              <a:rPr lang="en-GB" altLang="nl-NL" sz="2400" b="1" dirty="0" smtClean="0">
                <a:solidFill>
                  <a:prstClr val="black"/>
                </a:solidFill>
                <a:latin typeface="Calibri"/>
              </a:rPr>
              <a:t>a </a:t>
            </a:r>
            <a:r>
              <a:rPr kumimoji="0" lang="en-GB" altLang="nl-N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północy</a:t>
            </a:r>
            <a:r>
              <a:rPr kumimoji="0" lang="en-GB" alt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Europy</a:t>
            </a:r>
            <a:r>
              <a:rPr kumimoji="0" lang="en-GB" altLang="nl-N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: </a:t>
            </a:r>
            <a:endParaRPr kumimoji="0" lang="en-GB" altLang="nl-N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nl-N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	około 6-8 t </a:t>
            </a:r>
            <a:r>
              <a:rPr kumimoji="0" lang="pl-PL" altLang="nl-N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S</a:t>
            </a:r>
            <a:r>
              <a:rPr kumimoji="0" lang="en-GB" altLang="nl-N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M ha</a:t>
            </a:r>
            <a:r>
              <a:rPr kumimoji="0" lang="en-GB" altLang="nl-NL" sz="2400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-1</a:t>
            </a:r>
            <a:r>
              <a:rPr kumimoji="0" lang="en-GB" altLang="nl-N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endParaRPr kumimoji="0" lang="fr-FR" altLang="nl-N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16388" name="Picture 4">
            <a:extLst>
              <a:ext uri="{FF2B5EF4-FFF2-40B4-BE49-F238E27FC236}">
                <a16:creationId xmlns:a16="http://schemas.microsoft.com/office/drawing/2014/main" id="{BE9D26EE-0648-4E93-BE56-CDA3B2668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9745" y="4432251"/>
            <a:ext cx="3214255" cy="241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sz="3200" dirty="0" smtClean="0">
                <a:solidFill>
                  <a:schemeClr val="tx1"/>
                </a:solidFill>
              </a:rPr>
              <a:t>Roczn</a:t>
            </a:r>
            <a:r>
              <a:rPr lang="pl-PL" sz="3200" dirty="0" smtClean="0">
                <a:solidFill>
                  <a:schemeClr val="tx1"/>
                </a:solidFill>
              </a:rPr>
              <a:t>e</a:t>
            </a:r>
            <a:r>
              <a:rPr lang="nl-NL" sz="3200" dirty="0" smtClean="0">
                <a:solidFill>
                  <a:schemeClr val="tx1"/>
                </a:solidFill>
              </a:rPr>
              <a:t> p</a:t>
            </a:r>
            <a:r>
              <a:rPr lang="pl-PL" sz="3200" dirty="0" err="1" smtClean="0">
                <a:solidFill>
                  <a:schemeClr val="tx1"/>
                </a:solidFill>
              </a:rPr>
              <a:t>lonowanie</a:t>
            </a:r>
            <a:r>
              <a:rPr lang="nl-NL" sz="3200" dirty="0" smtClean="0">
                <a:solidFill>
                  <a:schemeClr val="tx1"/>
                </a:solidFill>
              </a:rPr>
              <a:t> koniczyny białej</a:t>
            </a:r>
            <a:endParaRPr lang="nl-NL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21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5" name="Group 43">
            <a:extLst>
              <a:ext uri="{FF2B5EF4-FFF2-40B4-BE49-F238E27FC236}">
                <a16:creationId xmlns:a16="http://schemas.microsoft.com/office/drawing/2014/main" id="{25F5A93E-95CA-4A60-AE4D-B3A75DD470FA}"/>
              </a:ext>
            </a:extLst>
          </p:cNvPr>
          <p:cNvGrpSpPr>
            <a:grpSpLocks/>
          </p:cNvGrpSpPr>
          <p:nvPr/>
        </p:nvGrpSpPr>
        <p:grpSpPr bwMode="auto">
          <a:xfrm>
            <a:off x="361956" y="1295400"/>
            <a:ext cx="8631244" cy="5086350"/>
            <a:chOff x="420" y="912"/>
            <a:chExt cx="5437" cy="3204"/>
          </a:xfrm>
        </p:grpSpPr>
        <p:sp>
          <p:nvSpPr>
            <p:cNvPr id="18438" name="Text Box 4">
              <a:extLst>
                <a:ext uri="{FF2B5EF4-FFF2-40B4-BE49-F238E27FC236}">
                  <a16:creationId xmlns:a16="http://schemas.microsoft.com/office/drawing/2014/main" id="{008899FC-FC5C-44B0-9EA3-82D5699CE4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8" y="3476"/>
              <a:ext cx="1248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altLang="nl-NL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EFF12"/>
                  </a:solidFill>
                  <a:effectLst/>
                  <a:uLnTx/>
                  <a:uFillTx/>
                  <a:latin typeface="Comic Sans MS" panose="030F0702030302020204" pitchFamily="66" charset="0"/>
                  <a:ea typeface="MS PGothic" panose="020B0600070205080204" pitchFamily="34" charset="-128"/>
                  <a:cs typeface="Times New Roman" panose="02020603050405020304" pitchFamily="18" charset="0"/>
                </a:rPr>
                <a:t>Optymalna </a:t>
              </a:r>
              <a:r>
                <a:rPr kumimoji="0" lang="pl-PL" altLang="nl-NL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EFF12"/>
                  </a:solidFill>
                  <a:effectLst/>
                  <a:uLnTx/>
                  <a:uFillTx/>
                  <a:latin typeface="Comic Sans MS" panose="030F0702030302020204" pitchFamily="66" charset="0"/>
                  <a:ea typeface="MS PGothic" panose="020B0600070205080204" pitchFamily="34" charset="-128"/>
                  <a:cs typeface="Times New Roman" panose="02020603050405020304" pitchFamily="18" charset="0"/>
                </a:rPr>
                <a:t>udział</a:t>
              </a:r>
              <a:r>
                <a:rPr kumimoji="0" lang="fr-BE" altLang="nl-NL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EFF12"/>
                  </a:solidFill>
                  <a:effectLst/>
                  <a:uLnTx/>
                  <a:uFillTx/>
                  <a:latin typeface="Comic Sans MS" panose="030F0702030302020204" pitchFamily="66" charset="0"/>
                  <a:ea typeface="MS PGothic" panose="020B0600070205080204" pitchFamily="34" charset="-128"/>
                  <a:cs typeface="Times New Roman" panose="02020603050405020304" pitchFamily="18" charset="0"/>
                </a:rPr>
                <a:t> </a:t>
              </a:r>
              <a:r>
                <a:rPr kumimoji="0" lang="fr-BE" altLang="nl-NL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EFF12"/>
                  </a:solidFill>
                  <a:effectLst/>
                  <a:uLnTx/>
                  <a:uFillTx/>
                  <a:latin typeface="Comic Sans MS" panose="030F0702030302020204" pitchFamily="66" charset="0"/>
                  <a:ea typeface="MS PGothic" panose="020B0600070205080204" pitchFamily="34" charset="-128"/>
                  <a:cs typeface="Times New Roman" panose="02020603050405020304" pitchFamily="18" charset="0"/>
                </a:rPr>
                <a:t>koniczyny</a:t>
              </a:r>
              <a:endParaRPr kumimoji="0" lang="fr-FR" alt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EFF12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8439" name="Line 5">
              <a:extLst>
                <a:ext uri="{FF2B5EF4-FFF2-40B4-BE49-F238E27FC236}">
                  <a16:creationId xmlns:a16="http://schemas.microsoft.com/office/drawing/2014/main" id="{F2B09728-05E7-4AC1-BDE3-1FE850F241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120"/>
              <a:ext cx="0" cy="86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8440" name="Line 6">
              <a:extLst>
                <a:ext uri="{FF2B5EF4-FFF2-40B4-BE49-F238E27FC236}">
                  <a16:creationId xmlns:a16="http://schemas.microsoft.com/office/drawing/2014/main" id="{E5741E21-FDEA-4697-AD3A-25E8041A9C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3120"/>
              <a:ext cx="0" cy="86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8441" name="Line 7">
              <a:extLst>
                <a:ext uri="{FF2B5EF4-FFF2-40B4-BE49-F238E27FC236}">
                  <a16:creationId xmlns:a16="http://schemas.microsoft.com/office/drawing/2014/main" id="{5B3F7087-154F-48B7-AC3B-8A335AA3C4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84" y="3120"/>
              <a:ext cx="0" cy="86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8442" name="Text Box 8">
              <a:extLst>
                <a:ext uri="{FF2B5EF4-FFF2-40B4-BE49-F238E27FC236}">
                  <a16:creationId xmlns:a16="http://schemas.microsoft.com/office/drawing/2014/main" id="{7DA14927-40DF-40BE-9416-AAB554F8FA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6" y="3552"/>
              <a:ext cx="864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altLang="nl-NL" sz="2000" b="1" i="0" u="none" strike="noStrike" kern="1200" cap="none" spc="0" normalizeH="0" baseline="0" noProof="0">
                  <a:ln>
                    <a:noFill/>
                  </a:ln>
                  <a:solidFill>
                    <a:srgbClr val="FEFF12"/>
                  </a:solidFill>
                  <a:effectLst/>
                  <a:uLnTx/>
                  <a:uFillTx/>
                  <a:latin typeface="Comic Sans MS" panose="030F0702030302020204" pitchFamily="66" charset="0"/>
                  <a:ea typeface="MS PGothic" panose="020B0600070205080204" pitchFamily="34" charset="-128"/>
                  <a:cs typeface="Times New Roman" panose="02020603050405020304" pitchFamily="18" charset="0"/>
                </a:rPr>
                <a:t>20-30%</a:t>
              </a:r>
              <a:endParaRPr kumimoji="0" lang="fr-FR" altLang="nl-NL" sz="2000" b="1" i="0" u="none" strike="noStrike" kern="1200" cap="none" spc="0" normalizeH="0" baseline="0" noProof="0">
                <a:ln>
                  <a:noFill/>
                </a:ln>
                <a:solidFill>
                  <a:srgbClr val="FEFF12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8443" name="Text Box 9">
              <a:extLst>
                <a:ext uri="{FF2B5EF4-FFF2-40B4-BE49-F238E27FC236}">
                  <a16:creationId xmlns:a16="http://schemas.microsoft.com/office/drawing/2014/main" id="{C824B621-C83C-41D1-BD88-1DD2A9070A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6" y="3552"/>
              <a:ext cx="960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altLang="nl-NL" sz="2000" b="1" i="0" u="none" strike="noStrike" kern="1200" cap="none" spc="0" normalizeH="0" baseline="0" noProof="0">
                  <a:ln>
                    <a:noFill/>
                  </a:ln>
                  <a:solidFill>
                    <a:srgbClr val="FEFF12"/>
                  </a:solidFill>
                  <a:effectLst/>
                  <a:uLnTx/>
                  <a:uFillTx/>
                  <a:latin typeface="Comic Sans MS" panose="030F0702030302020204" pitchFamily="66" charset="0"/>
                  <a:ea typeface="MS PGothic" panose="020B0600070205080204" pitchFamily="34" charset="-128"/>
                  <a:cs typeface="Times New Roman" panose="02020603050405020304" pitchFamily="18" charset="0"/>
                </a:rPr>
                <a:t>40-50%</a:t>
              </a:r>
              <a:endParaRPr kumimoji="0" lang="fr-FR" altLang="nl-NL" sz="2000" b="1" i="0" u="none" strike="noStrike" kern="1200" cap="none" spc="0" normalizeH="0" baseline="0" noProof="0">
                <a:ln>
                  <a:noFill/>
                </a:ln>
                <a:solidFill>
                  <a:srgbClr val="FEFF12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8444" name="Line 11">
              <a:extLst>
                <a:ext uri="{FF2B5EF4-FFF2-40B4-BE49-F238E27FC236}">
                  <a16:creationId xmlns:a16="http://schemas.microsoft.com/office/drawing/2014/main" id="{EC82E22B-3331-435A-8F4A-A45EFA6717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0" y="3120"/>
              <a:ext cx="3744" cy="0"/>
            </a:xfrm>
            <a:prstGeom prst="line">
              <a:avLst/>
            </a:prstGeom>
            <a:noFill/>
            <a:ln w="38100">
              <a:solidFill>
                <a:srgbClr val="FEFF1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83980" name="Freeform 12">
              <a:extLst>
                <a:ext uri="{FF2B5EF4-FFF2-40B4-BE49-F238E27FC236}">
                  <a16:creationId xmlns:a16="http://schemas.microsoft.com/office/drawing/2014/main" id="{9BADB663-1C00-44F1-8EE8-BFA2134F18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4" y="1536"/>
              <a:ext cx="3456" cy="1344"/>
            </a:xfrm>
            <a:custGeom>
              <a:avLst/>
              <a:gdLst>
                <a:gd name="T0" fmla="*/ 0 w 3456"/>
                <a:gd name="T1" fmla="*/ 1296 h 1344"/>
                <a:gd name="T2" fmla="*/ 144 w 3456"/>
                <a:gd name="T3" fmla="*/ 1152 h 1344"/>
                <a:gd name="T4" fmla="*/ 176 w 3456"/>
                <a:gd name="T5" fmla="*/ 1104 h 1344"/>
                <a:gd name="T6" fmla="*/ 240 w 3456"/>
                <a:gd name="T7" fmla="*/ 1008 h 1344"/>
                <a:gd name="T8" fmla="*/ 336 w 3456"/>
                <a:gd name="T9" fmla="*/ 816 h 1344"/>
                <a:gd name="T10" fmla="*/ 432 w 3456"/>
                <a:gd name="T11" fmla="*/ 624 h 1344"/>
                <a:gd name="T12" fmla="*/ 528 w 3456"/>
                <a:gd name="T13" fmla="*/ 384 h 1344"/>
                <a:gd name="T14" fmla="*/ 624 w 3456"/>
                <a:gd name="T15" fmla="*/ 192 h 1344"/>
                <a:gd name="T16" fmla="*/ 720 w 3456"/>
                <a:gd name="T17" fmla="*/ 96 h 1344"/>
                <a:gd name="T18" fmla="*/ 816 w 3456"/>
                <a:gd name="T19" fmla="*/ 48 h 1344"/>
                <a:gd name="T20" fmla="*/ 1008 w 3456"/>
                <a:gd name="T21" fmla="*/ 0 h 1344"/>
                <a:gd name="T22" fmla="*/ 1152 w 3456"/>
                <a:gd name="T23" fmla="*/ 48 h 1344"/>
                <a:gd name="T24" fmla="*/ 1296 w 3456"/>
                <a:gd name="T25" fmla="*/ 144 h 1344"/>
                <a:gd name="T26" fmla="*/ 1440 w 3456"/>
                <a:gd name="T27" fmla="*/ 384 h 1344"/>
                <a:gd name="T28" fmla="*/ 1536 w 3456"/>
                <a:gd name="T29" fmla="*/ 624 h 1344"/>
                <a:gd name="T30" fmla="*/ 1656 w 3456"/>
                <a:gd name="T31" fmla="*/ 856 h 1344"/>
                <a:gd name="T32" fmla="*/ 1776 w 3456"/>
                <a:gd name="T33" fmla="*/ 1008 h 1344"/>
                <a:gd name="T34" fmla="*/ 1968 w 3456"/>
                <a:gd name="T35" fmla="*/ 1056 h 1344"/>
                <a:gd name="T36" fmla="*/ 2160 w 3456"/>
                <a:gd name="T37" fmla="*/ 1008 h 1344"/>
                <a:gd name="T38" fmla="*/ 2256 w 3456"/>
                <a:gd name="T39" fmla="*/ 912 h 1344"/>
                <a:gd name="T40" fmla="*/ 2352 w 3456"/>
                <a:gd name="T41" fmla="*/ 720 h 1344"/>
                <a:gd name="T42" fmla="*/ 2448 w 3456"/>
                <a:gd name="T43" fmla="*/ 576 h 1344"/>
                <a:gd name="T44" fmla="*/ 2592 w 3456"/>
                <a:gd name="T45" fmla="*/ 528 h 1344"/>
                <a:gd name="T46" fmla="*/ 2784 w 3456"/>
                <a:gd name="T47" fmla="*/ 528 h 1344"/>
                <a:gd name="T48" fmla="*/ 2928 w 3456"/>
                <a:gd name="T49" fmla="*/ 608 h 1344"/>
                <a:gd name="T50" fmla="*/ 3072 w 3456"/>
                <a:gd name="T51" fmla="*/ 768 h 1344"/>
                <a:gd name="T52" fmla="*/ 3216 w 3456"/>
                <a:gd name="T53" fmla="*/ 960 h 1344"/>
                <a:gd name="T54" fmla="*/ 3328 w 3456"/>
                <a:gd name="T55" fmla="*/ 1128 h 1344"/>
                <a:gd name="T56" fmla="*/ 3456 w 3456"/>
                <a:gd name="T57" fmla="*/ 1344 h 134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456" h="1344">
                  <a:moveTo>
                    <a:pt x="0" y="1296"/>
                  </a:moveTo>
                  <a:cubicBezTo>
                    <a:pt x="56" y="1240"/>
                    <a:pt x="115" y="1184"/>
                    <a:pt x="144" y="1152"/>
                  </a:cubicBezTo>
                  <a:cubicBezTo>
                    <a:pt x="173" y="1120"/>
                    <a:pt x="160" y="1128"/>
                    <a:pt x="176" y="1104"/>
                  </a:cubicBezTo>
                  <a:cubicBezTo>
                    <a:pt x="192" y="1080"/>
                    <a:pt x="213" y="1056"/>
                    <a:pt x="240" y="1008"/>
                  </a:cubicBezTo>
                  <a:cubicBezTo>
                    <a:pt x="267" y="960"/>
                    <a:pt x="304" y="880"/>
                    <a:pt x="336" y="816"/>
                  </a:cubicBezTo>
                  <a:cubicBezTo>
                    <a:pt x="368" y="752"/>
                    <a:pt x="400" y="696"/>
                    <a:pt x="432" y="624"/>
                  </a:cubicBezTo>
                  <a:cubicBezTo>
                    <a:pt x="464" y="552"/>
                    <a:pt x="496" y="456"/>
                    <a:pt x="528" y="384"/>
                  </a:cubicBezTo>
                  <a:cubicBezTo>
                    <a:pt x="560" y="312"/>
                    <a:pt x="592" y="240"/>
                    <a:pt x="624" y="192"/>
                  </a:cubicBezTo>
                  <a:cubicBezTo>
                    <a:pt x="656" y="144"/>
                    <a:pt x="688" y="120"/>
                    <a:pt x="720" y="96"/>
                  </a:cubicBezTo>
                  <a:cubicBezTo>
                    <a:pt x="752" y="72"/>
                    <a:pt x="768" y="64"/>
                    <a:pt x="816" y="48"/>
                  </a:cubicBezTo>
                  <a:cubicBezTo>
                    <a:pt x="864" y="32"/>
                    <a:pt x="952" y="0"/>
                    <a:pt x="1008" y="0"/>
                  </a:cubicBezTo>
                  <a:cubicBezTo>
                    <a:pt x="1064" y="0"/>
                    <a:pt x="1104" y="24"/>
                    <a:pt x="1152" y="48"/>
                  </a:cubicBezTo>
                  <a:cubicBezTo>
                    <a:pt x="1200" y="72"/>
                    <a:pt x="1248" y="88"/>
                    <a:pt x="1296" y="144"/>
                  </a:cubicBezTo>
                  <a:cubicBezTo>
                    <a:pt x="1344" y="200"/>
                    <a:pt x="1400" y="304"/>
                    <a:pt x="1440" y="384"/>
                  </a:cubicBezTo>
                  <a:cubicBezTo>
                    <a:pt x="1480" y="464"/>
                    <a:pt x="1500" y="545"/>
                    <a:pt x="1536" y="624"/>
                  </a:cubicBezTo>
                  <a:cubicBezTo>
                    <a:pt x="1572" y="703"/>
                    <a:pt x="1616" y="792"/>
                    <a:pt x="1656" y="856"/>
                  </a:cubicBezTo>
                  <a:cubicBezTo>
                    <a:pt x="1696" y="920"/>
                    <a:pt x="1724" y="975"/>
                    <a:pt x="1776" y="1008"/>
                  </a:cubicBezTo>
                  <a:cubicBezTo>
                    <a:pt x="1828" y="1041"/>
                    <a:pt x="1904" y="1056"/>
                    <a:pt x="1968" y="1056"/>
                  </a:cubicBezTo>
                  <a:cubicBezTo>
                    <a:pt x="2032" y="1056"/>
                    <a:pt x="2112" y="1032"/>
                    <a:pt x="2160" y="1008"/>
                  </a:cubicBezTo>
                  <a:cubicBezTo>
                    <a:pt x="2208" y="984"/>
                    <a:pt x="2224" y="960"/>
                    <a:pt x="2256" y="912"/>
                  </a:cubicBezTo>
                  <a:cubicBezTo>
                    <a:pt x="2288" y="864"/>
                    <a:pt x="2320" y="776"/>
                    <a:pt x="2352" y="720"/>
                  </a:cubicBezTo>
                  <a:cubicBezTo>
                    <a:pt x="2384" y="664"/>
                    <a:pt x="2408" y="608"/>
                    <a:pt x="2448" y="576"/>
                  </a:cubicBezTo>
                  <a:cubicBezTo>
                    <a:pt x="2488" y="544"/>
                    <a:pt x="2536" y="536"/>
                    <a:pt x="2592" y="528"/>
                  </a:cubicBezTo>
                  <a:cubicBezTo>
                    <a:pt x="2648" y="520"/>
                    <a:pt x="2728" y="515"/>
                    <a:pt x="2784" y="528"/>
                  </a:cubicBezTo>
                  <a:cubicBezTo>
                    <a:pt x="2840" y="541"/>
                    <a:pt x="2880" y="568"/>
                    <a:pt x="2928" y="608"/>
                  </a:cubicBezTo>
                  <a:cubicBezTo>
                    <a:pt x="2976" y="648"/>
                    <a:pt x="3024" y="709"/>
                    <a:pt x="3072" y="768"/>
                  </a:cubicBezTo>
                  <a:cubicBezTo>
                    <a:pt x="3120" y="827"/>
                    <a:pt x="3173" y="900"/>
                    <a:pt x="3216" y="960"/>
                  </a:cubicBezTo>
                  <a:cubicBezTo>
                    <a:pt x="3259" y="1020"/>
                    <a:pt x="3288" y="1064"/>
                    <a:pt x="3328" y="1128"/>
                  </a:cubicBezTo>
                  <a:cubicBezTo>
                    <a:pt x="3368" y="1192"/>
                    <a:pt x="3429" y="1299"/>
                    <a:pt x="3456" y="1344"/>
                  </a:cubicBezTo>
                </a:path>
              </a:pathLst>
            </a:custGeom>
            <a:noFill/>
            <a:ln w="50800" cap="flat" cmpd="sng">
              <a:solidFill>
                <a:srgbClr val="09FF3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83981" name="Freeform 13">
              <a:extLst>
                <a:ext uri="{FF2B5EF4-FFF2-40B4-BE49-F238E27FC236}">
                  <a16:creationId xmlns:a16="http://schemas.microsoft.com/office/drawing/2014/main" id="{60949062-FF2D-4454-8357-5916B9EA17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0" y="1632"/>
              <a:ext cx="1032" cy="772"/>
            </a:xfrm>
            <a:custGeom>
              <a:avLst/>
              <a:gdLst>
                <a:gd name="T0" fmla="*/ 0 w 1032"/>
                <a:gd name="T1" fmla="*/ 0 h 772"/>
                <a:gd name="T2" fmla="*/ 120 w 1032"/>
                <a:gd name="T3" fmla="*/ 136 h 772"/>
                <a:gd name="T4" fmla="*/ 192 w 1032"/>
                <a:gd name="T5" fmla="*/ 240 h 772"/>
                <a:gd name="T6" fmla="*/ 288 w 1032"/>
                <a:gd name="T7" fmla="*/ 384 h 772"/>
                <a:gd name="T8" fmla="*/ 432 w 1032"/>
                <a:gd name="T9" fmla="*/ 528 h 772"/>
                <a:gd name="T10" fmla="*/ 528 w 1032"/>
                <a:gd name="T11" fmla="*/ 624 h 772"/>
                <a:gd name="T12" fmla="*/ 672 w 1032"/>
                <a:gd name="T13" fmla="*/ 720 h 772"/>
                <a:gd name="T14" fmla="*/ 728 w 1032"/>
                <a:gd name="T15" fmla="*/ 744 h 772"/>
                <a:gd name="T16" fmla="*/ 864 w 1032"/>
                <a:gd name="T17" fmla="*/ 768 h 772"/>
                <a:gd name="T18" fmla="*/ 960 w 1032"/>
                <a:gd name="T19" fmla="*/ 720 h 772"/>
                <a:gd name="T20" fmla="*/ 1032 w 1032"/>
                <a:gd name="T21" fmla="*/ 672 h 7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32" h="772">
                  <a:moveTo>
                    <a:pt x="0" y="0"/>
                  </a:moveTo>
                  <a:cubicBezTo>
                    <a:pt x="20" y="23"/>
                    <a:pt x="88" y="96"/>
                    <a:pt x="120" y="136"/>
                  </a:cubicBezTo>
                  <a:cubicBezTo>
                    <a:pt x="152" y="176"/>
                    <a:pt x="164" y="199"/>
                    <a:pt x="192" y="240"/>
                  </a:cubicBezTo>
                  <a:cubicBezTo>
                    <a:pt x="220" y="281"/>
                    <a:pt x="248" y="336"/>
                    <a:pt x="288" y="384"/>
                  </a:cubicBezTo>
                  <a:cubicBezTo>
                    <a:pt x="328" y="432"/>
                    <a:pt x="392" y="488"/>
                    <a:pt x="432" y="528"/>
                  </a:cubicBezTo>
                  <a:cubicBezTo>
                    <a:pt x="472" y="568"/>
                    <a:pt x="488" y="592"/>
                    <a:pt x="528" y="624"/>
                  </a:cubicBezTo>
                  <a:cubicBezTo>
                    <a:pt x="568" y="656"/>
                    <a:pt x="639" y="700"/>
                    <a:pt x="672" y="720"/>
                  </a:cubicBezTo>
                  <a:cubicBezTo>
                    <a:pt x="705" y="740"/>
                    <a:pt x="696" y="736"/>
                    <a:pt x="728" y="744"/>
                  </a:cubicBezTo>
                  <a:cubicBezTo>
                    <a:pt x="760" y="752"/>
                    <a:pt x="825" y="772"/>
                    <a:pt x="864" y="768"/>
                  </a:cubicBezTo>
                  <a:cubicBezTo>
                    <a:pt x="903" y="764"/>
                    <a:pt x="932" y="736"/>
                    <a:pt x="960" y="720"/>
                  </a:cubicBezTo>
                  <a:cubicBezTo>
                    <a:pt x="988" y="704"/>
                    <a:pt x="1017" y="682"/>
                    <a:pt x="1032" y="672"/>
                  </a:cubicBezTo>
                </a:path>
              </a:pathLst>
            </a:custGeom>
            <a:noFill/>
            <a:ln w="38100" cap="flat" cmpd="sng">
              <a:solidFill>
                <a:srgbClr val="FF022B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8447" name="Line 14">
              <a:extLst>
                <a:ext uri="{FF2B5EF4-FFF2-40B4-BE49-F238E27FC236}">
                  <a16:creationId xmlns:a16="http://schemas.microsoft.com/office/drawing/2014/main" id="{B2606AD2-F756-4762-922B-9737A115DB1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80" y="1344"/>
              <a:ext cx="0" cy="1776"/>
            </a:xfrm>
            <a:prstGeom prst="line">
              <a:avLst/>
            </a:prstGeom>
            <a:noFill/>
            <a:ln w="38100">
              <a:solidFill>
                <a:srgbClr val="FEFF1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8448" name="Text Box 15">
              <a:extLst>
                <a:ext uri="{FF2B5EF4-FFF2-40B4-BE49-F238E27FC236}">
                  <a16:creationId xmlns:a16="http://schemas.microsoft.com/office/drawing/2014/main" id="{A53FA7D7-2E6D-4CD7-863C-884BC88560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0" y="1344"/>
              <a:ext cx="128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nl-NL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EFF12"/>
                  </a:solidFill>
                  <a:effectLst/>
                  <a:uLnTx/>
                  <a:uFillTx/>
                  <a:latin typeface="Comic Sans MS" panose="030F0702030302020204" pitchFamily="66" charset="0"/>
                  <a:ea typeface="MS PGothic" panose="020B0600070205080204" pitchFamily="34" charset="-128"/>
                  <a:cs typeface="Times New Roman" panose="02020603050405020304" pitchFamily="18" charset="0"/>
                </a:rPr>
                <a:t>Tempo</a:t>
              </a:r>
              <a:r>
                <a:rPr kumimoji="0" lang="fr-BE" altLang="nl-NL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EFF12"/>
                  </a:solidFill>
                  <a:effectLst/>
                  <a:uLnTx/>
                  <a:uFillTx/>
                  <a:latin typeface="Comic Sans MS" panose="030F0702030302020204" pitchFamily="66" charset="0"/>
                  <a:ea typeface="MS PGothic" panose="020B0600070205080204" pitchFamily="34" charset="-128"/>
                  <a:cs typeface="Times New Roman" panose="02020603050405020304" pitchFamily="18" charset="0"/>
                </a:rPr>
                <a:t> </a:t>
              </a:r>
              <a:r>
                <a:rPr kumimoji="0" lang="pl-PL" altLang="nl-NL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EFF12"/>
                  </a:solidFill>
                  <a:effectLst/>
                  <a:uLnTx/>
                  <a:uFillTx/>
                  <a:latin typeface="Comic Sans MS" panose="030F0702030302020204" pitchFamily="66" charset="0"/>
                  <a:ea typeface="MS PGothic" panose="020B0600070205080204" pitchFamily="34" charset="-128"/>
                  <a:cs typeface="Times New Roman" panose="02020603050405020304" pitchFamily="18" charset="0"/>
                </a:rPr>
                <a:t>w</a:t>
              </a:r>
              <a:r>
                <a:rPr kumimoji="0" lang="fr-BE" altLang="nl-NL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EFF12"/>
                  </a:solidFill>
                  <a:effectLst/>
                  <a:uLnTx/>
                  <a:uFillTx/>
                  <a:latin typeface="Comic Sans MS" panose="030F0702030302020204" pitchFamily="66" charset="0"/>
                  <a:ea typeface="MS PGothic" panose="020B0600070205080204" pitchFamily="34" charset="-128"/>
                  <a:cs typeface="Times New Roman" panose="02020603050405020304" pitchFamily="18" charset="0"/>
                </a:rPr>
                <a:t>zrostu</a:t>
              </a:r>
              <a:endParaRPr kumimoji="0" lang="fr-FR" alt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EFF12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8449" name="Text Box 16">
              <a:extLst>
                <a:ext uri="{FF2B5EF4-FFF2-40B4-BE49-F238E27FC236}">
                  <a16:creationId xmlns:a16="http://schemas.microsoft.com/office/drawing/2014/main" id="{0900EAFC-FD84-48C2-AC41-130A4E66C0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6" y="912"/>
              <a:ext cx="1200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altLang="nl-NL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9FF3C"/>
                  </a:solidFill>
                  <a:effectLst/>
                  <a:uLnTx/>
                  <a:uFillTx/>
                  <a:latin typeface="Comic Sans MS" panose="030F0702030302020204" pitchFamily="66" charset="0"/>
                  <a:ea typeface="MS PGothic" panose="020B0600070205080204" pitchFamily="34" charset="-128"/>
                  <a:cs typeface="Times New Roman" panose="02020603050405020304" pitchFamily="18" charset="0"/>
                </a:rPr>
                <a:t>Wcześniejszy wzrost </a:t>
              </a:r>
              <a:r>
                <a:rPr kumimoji="0" lang="fr-BE" altLang="nl-NL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9FF3C"/>
                  </a:solidFill>
                  <a:effectLst/>
                  <a:uLnTx/>
                  <a:uFillTx/>
                  <a:latin typeface="Comic Sans MS" panose="030F0702030302020204" pitchFamily="66" charset="0"/>
                  <a:ea typeface="MS PGothic" panose="020B0600070205080204" pitchFamily="34" charset="-128"/>
                  <a:cs typeface="Times New Roman" panose="02020603050405020304" pitchFamily="18" charset="0"/>
                </a:rPr>
                <a:t>traw</a:t>
              </a:r>
              <a:endParaRPr kumimoji="0" lang="fr-FR" alt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09FF3C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8450" name="Text Box 17">
              <a:extLst>
                <a:ext uri="{FF2B5EF4-FFF2-40B4-BE49-F238E27FC236}">
                  <a16:creationId xmlns:a16="http://schemas.microsoft.com/office/drawing/2014/main" id="{6E4FC166-D884-4425-8823-9F3A2D9A9B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8" y="1344"/>
              <a:ext cx="1210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altLang="nl-NL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22B"/>
                  </a:solidFill>
                  <a:effectLst/>
                  <a:uLnTx/>
                  <a:uFillTx/>
                  <a:latin typeface="Comic Sans MS" panose="030F0702030302020204" pitchFamily="66" charset="0"/>
                  <a:ea typeface="MS PGothic" panose="020B0600070205080204" pitchFamily="34" charset="-128"/>
                  <a:cs typeface="Times New Roman" panose="02020603050405020304" pitchFamily="18" charset="0"/>
                </a:rPr>
                <a:t>Rekompensata </a:t>
              </a:r>
              <a:r>
                <a:rPr kumimoji="0" lang="fr-BE" altLang="nl-NL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22B"/>
                  </a:solidFill>
                  <a:effectLst/>
                  <a:uLnTx/>
                  <a:uFillTx/>
                  <a:latin typeface="Comic Sans MS" panose="030F0702030302020204" pitchFamily="66" charset="0"/>
                  <a:ea typeface="MS PGothic" panose="020B0600070205080204" pitchFamily="34" charset="-128"/>
                  <a:cs typeface="Times New Roman" panose="02020603050405020304" pitchFamily="18" charset="0"/>
                </a:rPr>
                <a:t>l</a:t>
              </a:r>
              <a:r>
                <a:rPr kumimoji="0" lang="pl-PL" altLang="nl-NL" sz="2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22B"/>
                  </a:solidFill>
                  <a:effectLst/>
                  <a:uLnTx/>
                  <a:uFillTx/>
                  <a:latin typeface="Comic Sans MS" panose="030F0702030302020204" pitchFamily="66" charset="0"/>
                  <a:ea typeface="MS PGothic" panose="020B0600070205080204" pitchFamily="34" charset="-128"/>
                  <a:cs typeface="Times New Roman" panose="02020603050405020304" pitchFamily="18" charset="0"/>
                </a:rPr>
                <a:t>etnia</a:t>
              </a:r>
              <a:endParaRPr kumimoji="0" lang="fr-FR" alt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022B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8451" name="Line 18">
              <a:extLst>
                <a:ext uri="{FF2B5EF4-FFF2-40B4-BE49-F238E27FC236}">
                  <a16:creationId xmlns:a16="http://schemas.microsoft.com/office/drawing/2014/main" id="{F0EA841C-0C1A-4A91-8AFC-706191BB1A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48" y="1920"/>
              <a:ext cx="192" cy="240"/>
            </a:xfrm>
            <a:prstGeom prst="line">
              <a:avLst/>
            </a:prstGeom>
            <a:noFill/>
            <a:ln w="38100">
              <a:solidFill>
                <a:srgbClr val="FF022B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8452" name="Text Box 19">
              <a:extLst>
                <a:ext uri="{FF2B5EF4-FFF2-40B4-BE49-F238E27FC236}">
                  <a16:creationId xmlns:a16="http://schemas.microsoft.com/office/drawing/2014/main" id="{AD54880B-304D-4304-A8CE-BEC83A4D67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9" y="2609"/>
              <a:ext cx="2212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altLang="nl-NL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22B"/>
                  </a:solidFill>
                  <a:effectLst/>
                  <a:uLnTx/>
                  <a:uFillTx/>
                  <a:latin typeface="Comic Sans MS" panose="030F0702030302020204" pitchFamily="66" charset="0"/>
                  <a:ea typeface="MS PGothic" panose="020B0600070205080204" pitchFamily="34" charset="-128"/>
                  <a:cs typeface="Times New Roman" panose="02020603050405020304" pitchFamily="18" charset="0"/>
                </a:rPr>
                <a:t> </a:t>
              </a:r>
              <a:r>
                <a:rPr kumimoji="0" lang="pl-PL" altLang="nl-NL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22B"/>
                  </a:solidFill>
                  <a:effectLst/>
                  <a:uLnTx/>
                  <a:uFillTx/>
                  <a:latin typeface="Comic Sans MS" panose="030F0702030302020204" pitchFamily="66" charset="0"/>
                  <a:ea typeface="MS PGothic" panose="020B0600070205080204" pitchFamily="34" charset="-128"/>
                  <a:cs typeface="Times New Roman" panose="02020603050405020304" pitchFamily="18" charset="0"/>
                </a:rPr>
                <a:t>Mieszanka k</a:t>
              </a:r>
              <a:r>
                <a:rPr kumimoji="0" lang="fr-BE" altLang="nl-NL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22B"/>
                  </a:solidFill>
                  <a:effectLst/>
                  <a:uLnTx/>
                  <a:uFillTx/>
                  <a:latin typeface="Comic Sans MS" panose="030F0702030302020204" pitchFamily="66" charset="0"/>
                  <a:ea typeface="MS PGothic" panose="020B0600070205080204" pitchFamily="34" charset="-128"/>
                  <a:cs typeface="Times New Roman" panose="02020603050405020304" pitchFamily="18" charset="0"/>
                </a:rPr>
                <a:t>oniczyna biała/</a:t>
              </a:r>
              <a:r>
                <a:rPr kumimoji="0" lang="pl-PL" altLang="nl-NL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22B"/>
                  </a:solidFill>
                  <a:effectLst/>
                  <a:uLnTx/>
                  <a:uFillTx/>
                  <a:latin typeface="Comic Sans MS" panose="030F0702030302020204" pitchFamily="66" charset="0"/>
                  <a:ea typeface="MS PGothic" panose="020B0600070205080204" pitchFamily="34" charset="-128"/>
                  <a:cs typeface="Times New Roman" panose="02020603050405020304" pitchFamily="18" charset="0"/>
                </a:rPr>
                <a:t>trawy</a:t>
              </a:r>
              <a:endParaRPr kumimoji="0" lang="fr-FR" alt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022B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8453" name="Text Box 20">
              <a:extLst>
                <a:ext uri="{FF2B5EF4-FFF2-40B4-BE49-F238E27FC236}">
                  <a16:creationId xmlns:a16="http://schemas.microsoft.com/office/drawing/2014/main" id="{F9376CB6-A1AD-4978-B175-86EE77CC7F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66" y="1434"/>
              <a:ext cx="1191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l-PL" altLang="nl-NL" sz="2000" b="1" dirty="0" smtClean="0">
                  <a:solidFill>
                    <a:srgbClr val="09FF3C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Siew c</a:t>
              </a:r>
              <a:r>
                <a:rPr kumimoji="0" lang="fr-BE" altLang="nl-NL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9FF3C"/>
                  </a:solidFill>
                  <a:effectLst/>
                  <a:uLnTx/>
                  <a:uFillTx/>
                  <a:latin typeface="Comic Sans MS" panose="030F0702030302020204" pitchFamily="66" charset="0"/>
                  <a:ea typeface="MS PGothic" panose="020B0600070205080204" pitchFamily="34" charset="-128"/>
                  <a:cs typeface="Times New Roman" panose="02020603050405020304" pitchFamily="18" charset="0"/>
                </a:rPr>
                <a:t>zyst</a:t>
              </a:r>
              <a:r>
                <a:rPr kumimoji="0" lang="pl-PL" altLang="nl-NL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9FF3C"/>
                  </a:solidFill>
                  <a:effectLst/>
                  <a:uLnTx/>
                  <a:uFillTx/>
                  <a:latin typeface="Comic Sans MS" panose="030F0702030302020204" pitchFamily="66" charset="0"/>
                  <a:ea typeface="MS PGothic" panose="020B0600070205080204" pitchFamily="34" charset="-128"/>
                  <a:cs typeface="Times New Roman" panose="02020603050405020304" pitchFamily="18" charset="0"/>
                </a:rPr>
                <a:t>y</a:t>
              </a:r>
              <a:r>
                <a:rPr kumimoji="0" lang="fr-BE" altLang="nl-NL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9FF3C"/>
                  </a:solidFill>
                  <a:effectLst/>
                  <a:uLnTx/>
                  <a:uFillTx/>
                  <a:latin typeface="Comic Sans MS" panose="030F0702030302020204" pitchFamily="66" charset="0"/>
                  <a:ea typeface="MS PGothic" panose="020B0600070205080204" pitchFamily="34" charset="-128"/>
                  <a:cs typeface="Times New Roman" panose="02020603050405020304" pitchFamily="18" charset="0"/>
                </a:rPr>
                <a:t> traw</a:t>
              </a:r>
              <a:endParaRPr kumimoji="0" lang="fr-FR" alt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09FF3C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8454" name="Line 21">
              <a:extLst>
                <a:ext uri="{FF2B5EF4-FFF2-40B4-BE49-F238E27FC236}">
                  <a16:creationId xmlns:a16="http://schemas.microsoft.com/office/drawing/2014/main" id="{0677DCF5-F9C8-40F5-A05F-7A44D7F47A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44" y="2448"/>
              <a:ext cx="0" cy="19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8455" name="Line 22">
              <a:extLst>
                <a:ext uri="{FF2B5EF4-FFF2-40B4-BE49-F238E27FC236}">
                  <a16:creationId xmlns:a16="http://schemas.microsoft.com/office/drawing/2014/main" id="{77B9EDCA-36D8-4017-89FB-62585FA3F4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54" y="2748"/>
              <a:ext cx="240" cy="0"/>
            </a:xfrm>
            <a:prstGeom prst="line">
              <a:avLst/>
            </a:prstGeom>
            <a:noFill/>
            <a:ln w="38100">
              <a:solidFill>
                <a:srgbClr val="FF022B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8456" name="Line 23">
              <a:extLst>
                <a:ext uri="{FF2B5EF4-FFF2-40B4-BE49-F238E27FC236}">
                  <a16:creationId xmlns:a16="http://schemas.microsoft.com/office/drawing/2014/main" id="{B4C6BAB3-2415-42CC-83D8-A6C7327537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3145"/>
              <a:ext cx="0" cy="48"/>
            </a:xfrm>
            <a:prstGeom prst="line">
              <a:avLst/>
            </a:prstGeom>
            <a:noFill/>
            <a:ln w="38100">
              <a:solidFill>
                <a:srgbClr val="99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8457" name="Line 24">
              <a:extLst>
                <a:ext uri="{FF2B5EF4-FFF2-40B4-BE49-F238E27FC236}">
                  <a16:creationId xmlns:a16="http://schemas.microsoft.com/office/drawing/2014/main" id="{5BD60EDF-C2F5-4BCB-92FB-3FE71E671D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6" y="3145"/>
              <a:ext cx="0" cy="48"/>
            </a:xfrm>
            <a:prstGeom prst="line">
              <a:avLst/>
            </a:prstGeom>
            <a:noFill/>
            <a:ln w="38100">
              <a:solidFill>
                <a:srgbClr val="99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8458" name="Line 25">
              <a:extLst>
                <a:ext uri="{FF2B5EF4-FFF2-40B4-BE49-F238E27FC236}">
                  <a16:creationId xmlns:a16="http://schemas.microsoft.com/office/drawing/2014/main" id="{4BC6230A-8410-4877-BD1B-0DBD4997DA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3145"/>
              <a:ext cx="0" cy="48"/>
            </a:xfrm>
            <a:prstGeom prst="line">
              <a:avLst/>
            </a:prstGeom>
            <a:noFill/>
            <a:ln w="38100">
              <a:solidFill>
                <a:srgbClr val="99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8459" name="Line 26">
              <a:extLst>
                <a:ext uri="{FF2B5EF4-FFF2-40B4-BE49-F238E27FC236}">
                  <a16:creationId xmlns:a16="http://schemas.microsoft.com/office/drawing/2014/main" id="{EADFBC03-9B1A-44DC-8C40-EA181B2B6D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64" y="3145"/>
              <a:ext cx="0" cy="48"/>
            </a:xfrm>
            <a:prstGeom prst="line">
              <a:avLst/>
            </a:prstGeom>
            <a:noFill/>
            <a:ln w="38100">
              <a:solidFill>
                <a:srgbClr val="99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8460" name="Line 27">
              <a:extLst>
                <a:ext uri="{FF2B5EF4-FFF2-40B4-BE49-F238E27FC236}">
                  <a16:creationId xmlns:a16="http://schemas.microsoft.com/office/drawing/2014/main" id="{0D151874-2A9D-407E-844A-6F6BFA39D0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48" y="3145"/>
              <a:ext cx="0" cy="48"/>
            </a:xfrm>
            <a:prstGeom prst="line">
              <a:avLst/>
            </a:prstGeom>
            <a:noFill/>
            <a:ln w="38100">
              <a:solidFill>
                <a:srgbClr val="99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8461" name="Line 28">
              <a:extLst>
                <a:ext uri="{FF2B5EF4-FFF2-40B4-BE49-F238E27FC236}">
                  <a16:creationId xmlns:a16="http://schemas.microsoft.com/office/drawing/2014/main" id="{DF8C0A11-021C-4D20-A968-D0B6672BC1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2" y="3145"/>
              <a:ext cx="0" cy="48"/>
            </a:xfrm>
            <a:prstGeom prst="line">
              <a:avLst/>
            </a:prstGeom>
            <a:noFill/>
            <a:ln w="38100">
              <a:solidFill>
                <a:srgbClr val="99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8462" name="Line 29">
              <a:extLst>
                <a:ext uri="{FF2B5EF4-FFF2-40B4-BE49-F238E27FC236}">
                  <a16:creationId xmlns:a16="http://schemas.microsoft.com/office/drawing/2014/main" id="{B5734B6C-5A75-4763-83D8-A0F610D25C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16" y="3145"/>
              <a:ext cx="0" cy="48"/>
            </a:xfrm>
            <a:prstGeom prst="line">
              <a:avLst/>
            </a:prstGeom>
            <a:noFill/>
            <a:ln w="38100">
              <a:solidFill>
                <a:srgbClr val="99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8463" name="Line 30">
              <a:extLst>
                <a:ext uri="{FF2B5EF4-FFF2-40B4-BE49-F238E27FC236}">
                  <a16:creationId xmlns:a16="http://schemas.microsoft.com/office/drawing/2014/main" id="{09259C0D-602D-4311-9E77-42313D104D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0" y="3145"/>
              <a:ext cx="0" cy="48"/>
            </a:xfrm>
            <a:prstGeom prst="line">
              <a:avLst/>
            </a:prstGeom>
            <a:noFill/>
            <a:ln w="38100">
              <a:solidFill>
                <a:srgbClr val="99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8464" name="Text Box 31">
              <a:extLst>
                <a:ext uri="{FF2B5EF4-FFF2-40B4-BE49-F238E27FC236}">
                  <a16:creationId xmlns:a16="http://schemas.microsoft.com/office/drawing/2014/main" id="{74FA91C7-D3AE-4965-9858-EB4536BD05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4" y="3101"/>
              <a:ext cx="243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altLang="nl-NL" sz="1800" b="1" i="0" u="none" strike="noStrike" kern="1200" cap="none" spc="0" normalizeH="0" baseline="0" noProof="0">
                  <a:ln>
                    <a:noFill/>
                  </a:ln>
                  <a:solidFill>
                    <a:srgbClr val="FEFF12"/>
                  </a:solidFill>
                  <a:effectLst/>
                  <a:uLnTx/>
                  <a:uFillTx/>
                  <a:latin typeface="Comic Sans MS" panose="030F0702030302020204" pitchFamily="66" charset="0"/>
                  <a:ea typeface="MS PGothic" panose="020B0600070205080204" pitchFamily="34" charset="-128"/>
                  <a:cs typeface="Times New Roman" panose="02020603050405020304" pitchFamily="18" charset="0"/>
                </a:rPr>
                <a:t>M</a:t>
              </a:r>
              <a:endParaRPr kumimoji="0" lang="fr-FR" altLang="nl-NL" sz="1800" b="1" i="0" u="none" strike="noStrike" kern="1200" cap="none" spc="0" normalizeH="0" baseline="0" noProof="0">
                <a:ln>
                  <a:noFill/>
                </a:ln>
                <a:solidFill>
                  <a:srgbClr val="FEFF12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8465" name="Text Box 32">
              <a:extLst>
                <a:ext uri="{FF2B5EF4-FFF2-40B4-BE49-F238E27FC236}">
                  <a16:creationId xmlns:a16="http://schemas.microsoft.com/office/drawing/2014/main" id="{A689B6D7-E0B3-4B81-B03A-058243A515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8" y="3101"/>
              <a:ext cx="221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altLang="nl-NL" sz="1800" b="1" i="0" u="none" strike="noStrike" kern="1200" cap="none" spc="0" normalizeH="0" baseline="0" noProof="0">
                  <a:ln>
                    <a:noFill/>
                  </a:ln>
                  <a:solidFill>
                    <a:srgbClr val="FEFF12"/>
                  </a:solidFill>
                  <a:effectLst/>
                  <a:uLnTx/>
                  <a:uFillTx/>
                  <a:latin typeface="Comic Sans MS" panose="030F0702030302020204" pitchFamily="66" charset="0"/>
                  <a:ea typeface="MS PGothic" panose="020B0600070205080204" pitchFamily="34" charset="-128"/>
                  <a:cs typeface="Times New Roman" panose="02020603050405020304" pitchFamily="18" charset="0"/>
                </a:rPr>
                <a:t>A</a:t>
              </a:r>
              <a:endParaRPr kumimoji="0" lang="fr-FR" altLang="nl-NL" sz="1800" b="1" i="0" u="none" strike="noStrike" kern="1200" cap="none" spc="0" normalizeH="0" baseline="0" noProof="0">
                <a:ln>
                  <a:noFill/>
                </a:ln>
                <a:solidFill>
                  <a:srgbClr val="FEFF12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8466" name="Text Box 33">
              <a:extLst>
                <a:ext uri="{FF2B5EF4-FFF2-40B4-BE49-F238E27FC236}">
                  <a16:creationId xmlns:a16="http://schemas.microsoft.com/office/drawing/2014/main" id="{B2E9D59D-B3E2-464A-A95D-14D443873B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3094"/>
              <a:ext cx="243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altLang="nl-NL" sz="1800" b="1" i="0" u="none" strike="noStrike" kern="1200" cap="none" spc="0" normalizeH="0" baseline="0" noProof="0">
                  <a:ln>
                    <a:noFill/>
                  </a:ln>
                  <a:solidFill>
                    <a:srgbClr val="FEFF12"/>
                  </a:solidFill>
                  <a:effectLst/>
                  <a:uLnTx/>
                  <a:uFillTx/>
                  <a:latin typeface="Comic Sans MS" panose="030F0702030302020204" pitchFamily="66" charset="0"/>
                  <a:ea typeface="MS PGothic" panose="020B0600070205080204" pitchFamily="34" charset="-128"/>
                  <a:cs typeface="Times New Roman" panose="02020603050405020304" pitchFamily="18" charset="0"/>
                </a:rPr>
                <a:t>M</a:t>
              </a:r>
              <a:endParaRPr kumimoji="0" lang="fr-FR" altLang="nl-NL" sz="1800" b="1" i="0" u="none" strike="noStrike" kern="1200" cap="none" spc="0" normalizeH="0" baseline="0" noProof="0">
                <a:ln>
                  <a:noFill/>
                </a:ln>
                <a:solidFill>
                  <a:srgbClr val="FEFF12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8467" name="Text Box 34">
              <a:extLst>
                <a:ext uri="{FF2B5EF4-FFF2-40B4-BE49-F238E27FC236}">
                  <a16:creationId xmlns:a16="http://schemas.microsoft.com/office/drawing/2014/main" id="{6F0C0E02-2E41-422B-9F2C-71F2E9A4F2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66" y="3101"/>
              <a:ext cx="212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altLang="nl-NL" sz="1800" b="1" i="0" u="none" strike="noStrike" kern="1200" cap="none" spc="0" normalizeH="0" baseline="0" noProof="0">
                  <a:ln>
                    <a:noFill/>
                  </a:ln>
                  <a:solidFill>
                    <a:srgbClr val="FEFF12"/>
                  </a:solidFill>
                  <a:effectLst/>
                  <a:uLnTx/>
                  <a:uFillTx/>
                  <a:latin typeface="Comic Sans MS" panose="030F0702030302020204" pitchFamily="66" charset="0"/>
                  <a:ea typeface="MS PGothic" panose="020B0600070205080204" pitchFamily="34" charset="-128"/>
                  <a:cs typeface="Times New Roman" panose="02020603050405020304" pitchFamily="18" charset="0"/>
                </a:rPr>
                <a:t>J</a:t>
              </a:r>
              <a:endParaRPr kumimoji="0" lang="fr-FR" altLang="nl-NL" sz="1800" b="1" i="0" u="none" strike="noStrike" kern="1200" cap="none" spc="0" normalizeH="0" baseline="0" noProof="0">
                <a:ln>
                  <a:noFill/>
                </a:ln>
                <a:solidFill>
                  <a:srgbClr val="FEFF12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8468" name="Text Box 35">
              <a:extLst>
                <a:ext uri="{FF2B5EF4-FFF2-40B4-BE49-F238E27FC236}">
                  <a16:creationId xmlns:a16="http://schemas.microsoft.com/office/drawing/2014/main" id="{C8461BC9-C92A-4564-868A-7915AD2D88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50" y="3101"/>
              <a:ext cx="212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altLang="nl-NL" sz="1800" b="1" i="0" u="none" strike="noStrike" kern="1200" cap="none" spc="0" normalizeH="0" baseline="0" noProof="0">
                  <a:ln>
                    <a:noFill/>
                  </a:ln>
                  <a:solidFill>
                    <a:srgbClr val="FEFF12"/>
                  </a:solidFill>
                  <a:effectLst/>
                  <a:uLnTx/>
                  <a:uFillTx/>
                  <a:latin typeface="Comic Sans MS" panose="030F0702030302020204" pitchFamily="66" charset="0"/>
                  <a:ea typeface="MS PGothic" panose="020B0600070205080204" pitchFamily="34" charset="-128"/>
                  <a:cs typeface="Times New Roman" panose="02020603050405020304" pitchFamily="18" charset="0"/>
                </a:rPr>
                <a:t>J</a:t>
              </a:r>
              <a:endParaRPr kumimoji="0" lang="fr-FR" altLang="nl-NL" sz="1800" b="1" i="0" u="none" strike="noStrike" kern="1200" cap="none" spc="0" normalizeH="0" baseline="0" noProof="0">
                <a:ln>
                  <a:noFill/>
                </a:ln>
                <a:solidFill>
                  <a:srgbClr val="FEFF12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8469" name="Text Box 36">
              <a:extLst>
                <a:ext uri="{FF2B5EF4-FFF2-40B4-BE49-F238E27FC236}">
                  <a16:creationId xmlns:a16="http://schemas.microsoft.com/office/drawing/2014/main" id="{8DA5245E-7F61-442B-B9E1-44F46CEECA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34" y="3101"/>
              <a:ext cx="221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altLang="nl-NL" sz="1800" b="1" i="0" u="none" strike="noStrike" kern="1200" cap="none" spc="0" normalizeH="0" baseline="0" noProof="0">
                  <a:ln>
                    <a:noFill/>
                  </a:ln>
                  <a:solidFill>
                    <a:srgbClr val="FEFF12"/>
                  </a:solidFill>
                  <a:effectLst/>
                  <a:uLnTx/>
                  <a:uFillTx/>
                  <a:latin typeface="Comic Sans MS" panose="030F0702030302020204" pitchFamily="66" charset="0"/>
                  <a:ea typeface="MS PGothic" panose="020B0600070205080204" pitchFamily="34" charset="-128"/>
                  <a:cs typeface="Times New Roman" panose="02020603050405020304" pitchFamily="18" charset="0"/>
                </a:rPr>
                <a:t>A</a:t>
              </a:r>
              <a:endParaRPr kumimoji="0" lang="fr-FR" altLang="nl-NL" sz="1800" b="1" i="0" u="none" strike="noStrike" kern="1200" cap="none" spc="0" normalizeH="0" baseline="0" noProof="0">
                <a:ln>
                  <a:noFill/>
                </a:ln>
                <a:solidFill>
                  <a:srgbClr val="FEFF12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8470" name="Text Box 37">
              <a:extLst>
                <a:ext uri="{FF2B5EF4-FFF2-40B4-BE49-F238E27FC236}">
                  <a16:creationId xmlns:a16="http://schemas.microsoft.com/office/drawing/2014/main" id="{783776F0-3584-443E-949F-28EE209616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8" y="3094"/>
              <a:ext cx="216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altLang="nl-NL" sz="1800" b="1" i="0" u="none" strike="noStrike" kern="1200" cap="none" spc="0" normalizeH="0" baseline="0" noProof="0">
                  <a:ln>
                    <a:noFill/>
                  </a:ln>
                  <a:solidFill>
                    <a:srgbClr val="FEFF12"/>
                  </a:solidFill>
                  <a:effectLst/>
                  <a:uLnTx/>
                  <a:uFillTx/>
                  <a:latin typeface="Comic Sans MS" panose="030F0702030302020204" pitchFamily="66" charset="0"/>
                  <a:ea typeface="MS PGothic" panose="020B0600070205080204" pitchFamily="34" charset="-128"/>
                  <a:cs typeface="Times New Roman" panose="02020603050405020304" pitchFamily="18" charset="0"/>
                </a:rPr>
                <a:t>S</a:t>
              </a:r>
              <a:endParaRPr kumimoji="0" lang="fr-FR" altLang="nl-NL" sz="1800" b="1" i="0" u="none" strike="noStrike" kern="1200" cap="none" spc="0" normalizeH="0" baseline="0" noProof="0">
                <a:ln>
                  <a:noFill/>
                </a:ln>
                <a:solidFill>
                  <a:srgbClr val="FEFF12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8471" name="Text Box 38">
              <a:extLst>
                <a:ext uri="{FF2B5EF4-FFF2-40B4-BE49-F238E27FC236}">
                  <a16:creationId xmlns:a16="http://schemas.microsoft.com/office/drawing/2014/main" id="{5F6DB9AC-8F59-44C6-8610-3FE8D4F48E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50" y="3101"/>
              <a:ext cx="231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altLang="nl-NL" sz="1800" b="1" i="0" u="none" strike="noStrike" kern="1200" cap="none" spc="0" normalizeH="0" baseline="0" noProof="0">
                  <a:ln>
                    <a:noFill/>
                  </a:ln>
                  <a:solidFill>
                    <a:srgbClr val="FEFF12"/>
                  </a:solidFill>
                  <a:effectLst/>
                  <a:uLnTx/>
                  <a:uFillTx/>
                  <a:latin typeface="Comic Sans MS" panose="030F0702030302020204" pitchFamily="66" charset="0"/>
                  <a:ea typeface="MS PGothic" panose="020B0600070205080204" pitchFamily="34" charset="-128"/>
                  <a:cs typeface="Times New Roman" panose="02020603050405020304" pitchFamily="18" charset="0"/>
                </a:rPr>
                <a:t>O</a:t>
              </a:r>
              <a:endParaRPr kumimoji="0" lang="fr-FR" altLang="nl-NL" sz="1800" b="1" i="0" u="none" strike="noStrike" kern="1200" cap="none" spc="0" normalizeH="0" baseline="0" noProof="0">
                <a:ln>
                  <a:noFill/>
                </a:ln>
                <a:solidFill>
                  <a:srgbClr val="FEFF12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8472" name="Text Box 39">
              <a:extLst>
                <a:ext uri="{FF2B5EF4-FFF2-40B4-BE49-F238E27FC236}">
                  <a16:creationId xmlns:a16="http://schemas.microsoft.com/office/drawing/2014/main" id="{A20ADDE6-2A78-43A6-930C-D791565BF2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86" y="3101"/>
              <a:ext cx="233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altLang="nl-NL" sz="1800" b="1" i="0" u="none" strike="noStrike" kern="1200" cap="none" spc="0" normalizeH="0" baseline="0" noProof="0">
                  <a:ln>
                    <a:noFill/>
                  </a:ln>
                  <a:solidFill>
                    <a:srgbClr val="FEFF12"/>
                  </a:solidFill>
                  <a:effectLst/>
                  <a:uLnTx/>
                  <a:uFillTx/>
                  <a:latin typeface="Comic Sans MS" panose="030F0702030302020204" pitchFamily="66" charset="0"/>
                  <a:ea typeface="MS PGothic" panose="020B0600070205080204" pitchFamily="34" charset="-128"/>
                  <a:cs typeface="Times New Roman" panose="02020603050405020304" pitchFamily="18" charset="0"/>
                </a:rPr>
                <a:t>N</a:t>
              </a:r>
              <a:endParaRPr kumimoji="0" lang="fr-FR" altLang="nl-NL" sz="1800" b="1" i="0" u="none" strike="noStrike" kern="1200" cap="none" spc="0" normalizeH="0" baseline="0" noProof="0">
                <a:ln>
                  <a:noFill/>
                </a:ln>
                <a:solidFill>
                  <a:srgbClr val="FEFF12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84008" name="Freeform 40">
              <a:extLst>
                <a:ext uri="{FF2B5EF4-FFF2-40B4-BE49-F238E27FC236}">
                  <a16:creationId xmlns:a16="http://schemas.microsoft.com/office/drawing/2014/main" id="{2965E099-BD8A-4294-B1AD-732CA2347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0" y="1920"/>
              <a:ext cx="432" cy="1056"/>
            </a:xfrm>
            <a:custGeom>
              <a:avLst/>
              <a:gdLst>
                <a:gd name="T0" fmla="*/ 0 w 432"/>
                <a:gd name="T1" fmla="*/ 1056 h 1056"/>
                <a:gd name="T2" fmla="*/ 216 w 432"/>
                <a:gd name="T3" fmla="*/ 808 h 1056"/>
                <a:gd name="T4" fmla="*/ 336 w 432"/>
                <a:gd name="T5" fmla="*/ 568 h 1056"/>
                <a:gd name="T6" fmla="*/ 400 w 432"/>
                <a:gd name="T7" fmla="*/ 368 h 1056"/>
                <a:gd name="T8" fmla="*/ 424 w 432"/>
                <a:gd name="T9" fmla="*/ 184 h 1056"/>
                <a:gd name="T10" fmla="*/ 432 w 432"/>
                <a:gd name="T11" fmla="*/ 0 h 10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32" h="1056">
                  <a:moveTo>
                    <a:pt x="0" y="1056"/>
                  </a:moveTo>
                  <a:cubicBezTo>
                    <a:pt x="36" y="1015"/>
                    <a:pt x="160" y="889"/>
                    <a:pt x="216" y="808"/>
                  </a:cubicBezTo>
                  <a:cubicBezTo>
                    <a:pt x="272" y="727"/>
                    <a:pt x="305" y="641"/>
                    <a:pt x="336" y="568"/>
                  </a:cubicBezTo>
                  <a:cubicBezTo>
                    <a:pt x="408" y="416"/>
                    <a:pt x="385" y="432"/>
                    <a:pt x="400" y="368"/>
                  </a:cubicBezTo>
                  <a:cubicBezTo>
                    <a:pt x="415" y="304"/>
                    <a:pt x="419" y="245"/>
                    <a:pt x="424" y="184"/>
                  </a:cubicBezTo>
                  <a:cubicBezTo>
                    <a:pt x="429" y="123"/>
                    <a:pt x="430" y="38"/>
                    <a:pt x="432" y="0"/>
                  </a:cubicBezTo>
                </a:path>
              </a:pathLst>
            </a:custGeom>
            <a:noFill/>
            <a:ln w="38100" cap="flat" cmpd="sng">
              <a:solidFill>
                <a:srgbClr val="FF022B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8474" name="Line 41">
              <a:extLst>
                <a:ext uri="{FF2B5EF4-FFF2-40B4-BE49-F238E27FC236}">
                  <a16:creationId xmlns:a16="http://schemas.microsoft.com/office/drawing/2014/main" id="{C064D620-8997-4F87-92F4-A29A3EA8AD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16" y="1728"/>
              <a:ext cx="0" cy="768"/>
            </a:xfrm>
            <a:prstGeom prst="line">
              <a:avLst/>
            </a:prstGeom>
            <a:noFill/>
            <a:ln w="38100">
              <a:solidFill>
                <a:srgbClr val="09FF3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8475" name="Line 42">
              <a:extLst>
                <a:ext uri="{FF2B5EF4-FFF2-40B4-BE49-F238E27FC236}">
                  <a16:creationId xmlns:a16="http://schemas.microsoft.com/office/drawing/2014/main" id="{FDF10CFE-56BF-4001-9A68-010F3F85AE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896" y="1824"/>
              <a:ext cx="96" cy="336"/>
            </a:xfrm>
            <a:prstGeom prst="line">
              <a:avLst/>
            </a:prstGeom>
            <a:noFill/>
            <a:ln w="38100">
              <a:solidFill>
                <a:srgbClr val="09FF3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</p:grpSp>
      <p:pic>
        <p:nvPicPr>
          <p:cNvPr id="18436" name="Picture 45">
            <a:extLst>
              <a:ext uri="{FF2B5EF4-FFF2-40B4-BE49-F238E27FC236}">
                <a16:creationId xmlns:a16="http://schemas.microsoft.com/office/drawing/2014/main" id="{954868DF-AF3E-4896-AA2B-EFC8CAFAF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5069" y="46759"/>
            <a:ext cx="1225874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sz="2800" dirty="0" smtClean="0">
                <a:solidFill>
                  <a:schemeClr val="tx1"/>
                </a:solidFill>
              </a:rPr>
              <a:t>P</a:t>
            </a:r>
            <a:r>
              <a:rPr lang="pl-PL" sz="2800" dirty="0" err="1" smtClean="0">
                <a:solidFill>
                  <a:schemeClr val="tx1"/>
                </a:solidFill>
              </a:rPr>
              <a:t>lonowanie</a:t>
            </a:r>
            <a:r>
              <a:rPr lang="nl-NL" sz="2800" dirty="0" smtClean="0">
                <a:solidFill>
                  <a:schemeClr val="tx1"/>
                </a:solidFill>
              </a:rPr>
              <a:t> </a:t>
            </a:r>
            <a:r>
              <a:rPr lang="pl-PL" sz="2800" dirty="0" smtClean="0">
                <a:solidFill>
                  <a:schemeClr val="tx1"/>
                </a:solidFill>
              </a:rPr>
              <a:t>k</a:t>
            </a:r>
            <a:r>
              <a:rPr lang="nl-NL" sz="2800" dirty="0" smtClean="0">
                <a:solidFill>
                  <a:schemeClr val="tx1"/>
                </a:solidFill>
              </a:rPr>
              <a:t>oniczyn</a:t>
            </a:r>
            <a:r>
              <a:rPr lang="pl-PL" sz="2800" dirty="0" smtClean="0">
                <a:solidFill>
                  <a:schemeClr val="tx1"/>
                </a:solidFill>
              </a:rPr>
              <a:t>y</a:t>
            </a:r>
            <a:r>
              <a:rPr lang="nl-NL" sz="2800" dirty="0" smtClean="0">
                <a:solidFill>
                  <a:schemeClr val="tx1"/>
                </a:solidFill>
              </a:rPr>
              <a:t> biał</a:t>
            </a:r>
            <a:r>
              <a:rPr lang="pl-PL" sz="2800" dirty="0" smtClean="0">
                <a:solidFill>
                  <a:schemeClr val="tx1"/>
                </a:solidFill>
              </a:rPr>
              <a:t>ej</a:t>
            </a:r>
            <a:r>
              <a:rPr lang="nl-NL" sz="2800" dirty="0" smtClean="0">
                <a:solidFill>
                  <a:schemeClr val="tx1"/>
                </a:solidFill>
              </a:rPr>
              <a:t/>
            </a:r>
            <a:br>
              <a:rPr lang="nl-NL" sz="2800" dirty="0" smtClean="0">
                <a:solidFill>
                  <a:schemeClr val="tx1"/>
                </a:solidFill>
              </a:rPr>
            </a:br>
            <a:endParaRPr lang="nl-NL" sz="2800" dirty="0">
              <a:solidFill>
                <a:schemeClr val="tx1"/>
              </a:solidFill>
            </a:endParaRPr>
          </a:p>
        </p:txBody>
      </p:sp>
      <p:sp>
        <p:nvSpPr>
          <p:cNvPr id="4" name="Afgeronde rechthoek 3"/>
          <p:cNvSpPr/>
          <p:nvPr/>
        </p:nvSpPr>
        <p:spPr>
          <a:xfrm>
            <a:off x="332509" y="1043709"/>
            <a:ext cx="8682182" cy="5292436"/>
          </a:xfrm>
          <a:prstGeom prst="roundRect">
            <a:avLst/>
          </a:prstGeom>
          <a:noFill/>
          <a:ln w="57150"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56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3">
            <a:extLst>
              <a:ext uri="{FF2B5EF4-FFF2-40B4-BE49-F238E27FC236}">
                <a16:creationId xmlns:a16="http://schemas.microsoft.com/office/drawing/2014/main" id="{D9D16FCD-68CA-4011-9781-2FD598697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300232"/>
            <a:ext cx="9067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nl-N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Koniczyna czerwona jest bardziej wydajna niż </a:t>
            </a:r>
            <a:r>
              <a:rPr kumimoji="0" lang="en-GB" altLang="nl-NL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koniczyna</a:t>
            </a:r>
            <a:r>
              <a:rPr kumimoji="0" lang="en-GB" altLang="nl-N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biała</a:t>
            </a:r>
            <a:endParaRPr kumimoji="0" lang="en-GB" altLang="nl-NL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nl-N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Tabela 1. Typowe zbiory roczne (t </a:t>
            </a:r>
            <a:r>
              <a:rPr kumimoji="0" lang="pl-PL" altLang="nl-NL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S</a:t>
            </a:r>
            <a:r>
              <a:rPr kumimoji="0" lang="en-GB" altLang="nl-NL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M </a:t>
            </a:r>
            <a:r>
              <a:rPr kumimoji="0" lang="en-GB" altLang="nl-N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ha</a:t>
            </a:r>
            <a:r>
              <a:rPr kumimoji="0" lang="en-GB" altLang="nl-NL" sz="2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-1</a:t>
            </a:r>
            <a:r>
              <a:rPr kumimoji="0" lang="en-GB" altLang="nl-NL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)</a:t>
            </a:r>
            <a:endParaRPr kumimoji="0" lang="fr-FR" altLang="nl-NL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graphicFrame>
        <p:nvGraphicFramePr>
          <p:cNvPr id="86080" name="Group 64">
            <a:extLst>
              <a:ext uri="{FF2B5EF4-FFF2-40B4-BE49-F238E27FC236}">
                <a16:creationId xmlns:a16="http://schemas.microsoft.com/office/drawing/2014/main" id="{D2C9EC4C-48B7-452E-BE59-87CBD2C880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356026"/>
              </p:ext>
            </p:extLst>
          </p:nvPr>
        </p:nvGraphicFramePr>
        <p:xfrm>
          <a:off x="0" y="2124075"/>
          <a:ext cx="8682182" cy="3260726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45581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7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31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36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5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EFF12"/>
                        </a:solidFill>
                        <a:effectLst/>
                        <a:latin typeface="+mn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A1</a:t>
                      </a:r>
                      <a:endParaRPr kumimoji="0" lang="fr-FR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A2</a:t>
                      </a:r>
                      <a:endParaRPr kumimoji="0" lang="fr-FR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A3</a:t>
                      </a:r>
                      <a:endParaRPr kumimoji="0" lang="fr-FR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</a:rPr>
                        <a:t>Ruń z</a:t>
                      </a:r>
                      <a:r>
                        <a:rPr kumimoji="0" lang="en-GB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</a:rPr>
                        <a:t> </a:t>
                      </a:r>
                      <a:r>
                        <a:rPr kumimoji="0" lang="en-GB" sz="20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</a:rPr>
                        <a:t>koniczyn</a:t>
                      </a:r>
                      <a:r>
                        <a:rPr kumimoji="0" lang="pl-PL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</a:rPr>
                        <a:t>y </a:t>
                      </a:r>
                      <a:r>
                        <a:rPr kumimoji="0" lang="en-GB" sz="20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</a:rPr>
                        <a:t>czerwon</a:t>
                      </a:r>
                      <a:r>
                        <a:rPr kumimoji="0" lang="pl-PL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</a:rPr>
                        <a:t>ej</a:t>
                      </a:r>
                      <a:r>
                        <a:rPr kumimoji="0" lang="en-GB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</a:rPr>
                        <a:t> </a:t>
                      </a:r>
                      <a:endParaRPr kumimoji="0" lang="fr-FR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3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Zachód Europy</a:t>
                      </a:r>
                      <a:endParaRPr kumimoji="0" lang="fr-FR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10-14</a:t>
                      </a:r>
                      <a:endParaRPr kumimoji="0" lang="fr-FR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7-10</a:t>
                      </a:r>
                      <a:endParaRPr kumimoji="0" lang="fr-FR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3-4</a:t>
                      </a:r>
                      <a:endParaRPr kumimoji="0" lang="fr-FR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3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</a:t>
                      </a:r>
                      <a:r>
                        <a:rPr kumimoji="0" lang="en-GB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ołudnie</a:t>
                      </a:r>
                      <a:r>
                        <a:rPr kumimoji="0" lang="en-GB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GB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Europy</a:t>
                      </a:r>
                      <a:endParaRPr kumimoji="0" lang="fr-FR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13-21</a:t>
                      </a:r>
                      <a:endParaRPr kumimoji="0" lang="fr-FR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6-13</a:t>
                      </a:r>
                      <a:endParaRPr kumimoji="0" lang="fr-FR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-</a:t>
                      </a:r>
                      <a:endParaRPr kumimoji="0" lang="fr-FR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3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Północ</a:t>
                      </a:r>
                      <a:r>
                        <a:rPr kumimoji="0" lang="pl-PL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GB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Europy</a:t>
                      </a:r>
                      <a:endParaRPr kumimoji="0" lang="fr-FR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7-8</a:t>
                      </a:r>
                      <a:endParaRPr kumimoji="0" lang="fr-FR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7-8</a:t>
                      </a:r>
                      <a:endParaRPr kumimoji="0" lang="fr-FR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-</a:t>
                      </a:r>
                      <a:endParaRPr kumimoji="0" lang="fr-FR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7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</a:rPr>
                        <a:t>Mieszanki</a:t>
                      </a:r>
                      <a:r>
                        <a:rPr kumimoji="0" lang="en-GB" sz="20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</a:rPr>
                        <a:t> </a:t>
                      </a:r>
                      <a:r>
                        <a:rPr kumimoji="0" lang="en-GB" sz="20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</a:rPr>
                        <a:t>koniczyny</a:t>
                      </a:r>
                      <a:r>
                        <a:rPr kumimoji="0" lang="en-GB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</a:rPr>
                        <a:t> </a:t>
                      </a:r>
                      <a:r>
                        <a:rPr kumimoji="0" lang="en-GB" sz="20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</a:rPr>
                        <a:t>czerwonej</a:t>
                      </a:r>
                      <a:r>
                        <a:rPr kumimoji="0" lang="pl-PL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</a:rPr>
                        <a:t> z</a:t>
                      </a:r>
                      <a:r>
                        <a:rPr kumimoji="0" lang="en-GB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</a:rPr>
                        <a:t> </a:t>
                      </a:r>
                      <a:r>
                        <a:rPr kumimoji="0" lang="en-GB" sz="20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</a:rPr>
                        <a:t>traw</a:t>
                      </a:r>
                      <a:r>
                        <a:rPr kumimoji="0" lang="pl-PL" sz="20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</a:rPr>
                        <a:t>ami</a:t>
                      </a:r>
                      <a:endParaRPr kumimoji="0" lang="fr-FR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3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Zachód</a:t>
                      </a:r>
                      <a:r>
                        <a:rPr kumimoji="0" lang="en-GB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GB" sz="20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Europy</a:t>
                      </a:r>
                      <a:endParaRPr kumimoji="0" lang="fr-FR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11-17</a:t>
                      </a:r>
                      <a:endParaRPr kumimoji="0" lang="fr-FR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8-15</a:t>
                      </a:r>
                      <a:endParaRPr kumimoji="0" lang="fr-FR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-</a:t>
                      </a:r>
                      <a:endParaRPr kumimoji="0" lang="fr-FR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3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Północ</a:t>
                      </a:r>
                      <a:r>
                        <a:rPr kumimoji="0" lang="pl-PL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E</a:t>
                      </a:r>
                      <a:r>
                        <a:rPr kumimoji="0" lang="en-GB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uropy</a:t>
                      </a:r>
                      <a:endParaRPr kumimoji="0" lang="fr-FR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6-9</a:t>
                      </a:r>
                      <a:endParaRPr kumimoji="0" lang="fr-FR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7-9</a:t>
                      </a:r>
                      <a:endParaRPr kumimoji="0" lang="fr-FR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kumimoji="0" lang="fr-FR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0531" name="Rectangle 52">
            <a:extLst>
              <a:ext uri="{FF2B5EF4-FFF2-40B4-BE49-F238E27FC236}">
                <a16:creationId xmlns:a16="http://schemas.microsoft.com/office/drawing/2014/main" id="{E97D7421-CB4D-4254-9C5B-C75525E71A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83" y="6376988"/>
            <a:ext cx="87380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A1: pierwszy </a:t>
            </a:r>
            <a:r>
              <a:rPr kumimoji="0" lang="en-GB" alt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rok</a:t>
            </a:r>
            <a:r>
              <a:rPr kumimoji="0" lang="en-GB" alt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p</a:t>
            </a:r>
            <a:r>
              <a:rPr lang="pl-PL" altLang="nl-NL" sz="1800" dirty="0" err="1" smtClean="0">
                <a:solidFill>
                  <a:prstClr val="black"/>
                </a:solidFill>
                <a:latin typeface="Calibri"/>
              </a:rPr>
              <a:t>lonowania</a:t>
            </a:r>
            <a:r>
              <a:rPr kumimoji="0" lang="en-GB" alt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; </a:t>
            </a:r>
            <a:r>
              <a:rPr kumimoji="0" lang="en-GB" alt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A2: drugi </a:t>
            </a:r>
            <a:r>
              <a:rPr kumimoji="0" lang="en-GB" alt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rok</a:t>
            </a:r>
            <a:r>
              <a:rPr kumimoji="0" lang="en-GB" alt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p</a:t>
            </a:r>
            <a:r>
              <a:rPr kumimoji="0" lang="pl-PL" altLang="nl-N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lonowania</a:t>
            </a:r>
            <a:r>
              <a:rPr kumimoji="0" lang="en-GB" alt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; </a:t>
            </a:r>
            <a:r>
              <a:rPr kumimoji="0" lang="en-GB" alt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A3: trzeci </a:t>
            </a:r>
            <a:r>
              <a:rPr kumimoji="0" lang="en-GB" alt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rok</a:t>
            </a:r>
            <a:r>
              <a:rPr kumimoji="0" lang="en-GB" alt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p</a:t>
            </a:r>
            <a:r>
              <a:rPr kumimoji="0" lang="pl-PL" altLang="nl-N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rPr>
              <a:t>lonowania</a:t>
            </a:r>
            <a:endParaRPr kumimoji="0" lang="en-GB" alt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20532" name="Picture 65">
            <a:extLst>
              <a:ext uri="{FF2B5EF4-FFF2-40B4-BE49-F238E27FC236}">
                <a16:creationId xmlns:a16="http://schemas.microsoft.com/office/drawing/2014/main" id="{737B6076-B9B3-4D27-B860-A23346206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5163" y="0"/>
            <a:ext cx="884237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6634" y="365126"/>
            <a:ext cx="7886700" cy="1325563"/>
          </a:xfrm>
        </p:spPr>
        <p:txBody>
          <a:bodyPr/>
          <a:lstStyle/>
          <a:p>
            <a:pPr algn="l"/>
            <a:r>
              <a:rPr lang="nl-NL" sz="2800" dirty="0" smtClean="0">
                <a:solidFill>
                  <a:schemeClr val="tx1"/>
                </a:solidFill>
              </a:rPr>
              <a:t>P</a:t>
            </a:r>
            <a:r>
              <a:rPr lang="pl-PL" sz="2800" dirty="0" err="1" smtClean="0">
                <a:solidFill>
                  <a:schemeClr val="tx1"/>
                </a:solidFill>
              </a:rPr>
              <a:t>lonowanie</a:t>
            </a:r>
            <a:r>
              <a:rPr lang="nl-NL" sz="2800" dirty="0" smtClean="0">
                <a:solidFill>
                  <a:schemeClr val="tx1"/>
                </a:solidFill>
              </a:rPr>
              <a:t> </a:t>
            </a:r>
            <a:r>
              <a:rPr lang="pl-PL" sz="2800" dirty="0" smtClean="0">
                <a:solidFill>
                  <a:schemeClr val="tx1"/>
                </a:solidFill>
              </a:rPr>
              <a:t>k</a:t>
            </a:r>
            <a:r>
              <a:rPr lang="nl-NL" sz="2800" dirty="0" smtClean="0">
                <a:solidFill>
                  <a:schemeClr val="tx1"/>
                </a:solidFill>
              </a:rPr>
              <a:t>oniczyn</a:t>
            </a:r>
            <a:r>
              <a:rPr lang="pl-PL" sz="2800" dirty="0" smtClean="0">
                <a:solidFill>
                  <a:schemeClr val="tx1"/>
                </a:solidFill>
              </a:rPr>
              <a:t>y</a:t>
            </a:r>
            <a:r>
              <a:rPr lang="nl-NL" sz="2800" dirty="0" smtClean="0">
                <a:solidFill>
                  <a:schemeClr val="tx1"/>
                </a:solidFill>
              </a:rPr>
              <a:t> czerwon</a:t>
            </a:r>
            <a:r>
              <a:rPr lang="pl-PL" sz="2800" dirty="0" smtClean="0">
                <a:solidFill>
                  <a:schemeClr val="tx1"/>
                </a:solidFill>
              </a:rPr>
              <a:t>ej</a:t>
            </a:r>
            <a:endParaRPr lang="nl-NL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55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54">
            <a:extLst>
              <a:ext uri="{FF2B5EF4-FFF2-40B4-BE49-F238E27FC236}">
                <a16:creationId xmlns:a16="http://schemas.microsoft.com/office/drawing/2014/main" id="{1DFC3742-375B-4E1B-A9CE-3699F8D638C5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304800"/>
            <a:ext cx="6934200" cy="6324600"/>
            <a:chOff x="192" y="192"/>
            <a:chExt cx="4368" cy="3984"/>
          </a:xfrm>
        </p:grpSpPr>
        <p:graphicFrame>
          <p:nvGraphicFramePr>
            <p:cNvPr id="22536" name="Object 43">
              <a:extLst>
                <a:ext uri="{FF2B5EF4-FFF2-40B4-BE49-F238E27FC236}">
                  <a16:creationId xmlns:a16="http://schemas.microsoft.com/office/drawing/2014/main" id="{AB4CD049-74F4-4F1B-92E9-3A0F5214547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92" y="556"/>
            <a:ext cx="4032" cy="36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70" name="Feuille de calcul" r:id="rId4" imgW="14503400" imgH="9893300" progId="Excel.Sheet.8">
                    <p:embed/>
                  </p:oleObj>
                </mc:Choice>
                <mc:Fallback>
                  <p:oleObj name="Feuille de calcul" r:id="rId4" imgW="14503400" imgH="9893300" progId="Excel.Sheet.8">
                    <p:embed/>
                    <p:pic>
                      <p:nvPicPr>
                        <p:cNvPr id="22536" name="Object 43">
                          <a:extLst>
                            <a:ext uri="{FF2B5EF4-FFF2-40B4-BE49-F238E27FC236}">
                              <a16:creationId xmlns:a16="http://schemas.microsoft.com/office/drawing/2014/main" id="{AB4CD049-74F4-4F1B-92E9-3A0F5214547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" y="556"/>
                          <a:ext cx="4032" cy="36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000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">
                              <a:solidFill>
                                <a:srgbClr val="FFFFFF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537" name="Line 44">
              <a:extLst>
                <a:ext uri="{FF2B5EF4-FFF2-40B4-BE49-F238E27FC236}">
                  <a16:creationId xmlns:a16="http://schemas.microsoft.com/office/drawing/2014/main" id="{4516AFAC-511A-48BA-B5AA-E4E4A4CA3C0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86" y="357"/>
              <a:ext cx="1281" cy="562"/>
            </a:xfrm>
            <a:prstGeom prst="line">
              <a:avLst/>
            </a:prstGeom>
            <a:noFill/>
            <a:ln w="25400">
              <a:solidFill>
                <a:srgbClr val="DD080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2538" name="Text Box 45">
              <a:extLst>
                <a:ext uri="{FF2B5EF4-FFF2-40B4-BE49-F238E27FC236}">
                  <a16:creationId xmlns:a16="http://schemas.microsoft.com/office/drawing/2014/main" id="{A87D7B8D-F4D1-41D2-BC29-D723950D76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8" y="209"/>
              <a:ext cx="2602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nl-NL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MS PGothic" panose="020B0600070205080204" pitchFamily="34" charset="-128"/>
                  <a:cs typeface="+mn-cs"/>
                </a:rPr>
                <a:t>Plon</a:t>
              </a:r>
              <a:r>
                <a:rPr kumimoji="0" lang="fr-FR" altLang="nl-NL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MS PGothic" panose="020B0600070205080204" pitchFamily="34" charset="-128"/>
                  <a:cs typeface="+mn-cs"/>
                </a:rPr>
                <a:t> mieszanki </a:t>
              </a:r>
              <a:r>
                <a:rPr kumimoji="0" lang="fr-FR" altLang="nl-NL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MS PGothic" panose="020B0600070205080204" pitchFamily="34" charset="-128"/>
                  <a:cs typeface="+mn-cs"/>
                </a:rPr>
                <a:t>koniczyny </a:t>
              </a:r>
              <a:r>
                <a:rPr kumimoji="0" lang="pl-PL" altLang="nl-NL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MS PGothic" panose="020B0600070205080204" pitchFamily="34" charset="-128"/>
                  <a:cs typeface="+mn-cs"/>
                </a:rPr>
                <a:t>czerwonej </a:t>
              </a:r>
              <a:r>
                <a:rPr kumimoji="0" lang="fr-FR" altLang="nl-NL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MS PGothic" panose="020B0600070205080204" pitchFamily="34" charset="-128"/>
                  <a:cs typeface="+mn-cs"/>
                </a:rPr>
                <a:t>i traw</a:t>
              </a:r>
              <a:endParaRPr kumimoji="0" lang="fr-FR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2539" name="Text Box 46">
              <a:extLst>
                <a:ext uri="{FF2B5EF4-FFF2-40B4-BE49-F238E27FC236}">
                  <a16:creationId xmlns:a16="http://schemas.microsoft.com/office/drawing/2014/main" id="{91E26B8F-D249-42A4-B8D1-E6D3ABCB5E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6" y="3878"/>
              <a:ext cx="1865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nl-NL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MS PGothic" panose="020B0600070205080204" pitchFamily="34" charset="-128"/>
                  <a:cs typeface="+mn-cs"/>
                </a:rPr>
                <a:t>Nawóz N (kg/ha)</a:t>
              </a:r>
            </a:p>
          </p:txBody>
        </p:sp>
        <p:sp>
          <p:nvSpPr>
            <p:cNvPr id="22540" name="Text Box 47">
              <a:extLst>
                <a:ext uri="{FF2B5EF4-FFF2-40B4-BE49-F238E27FC236}">
                  <a16:creationId xmlns:a16="http://schemas.microsoft.com/office/drawing/2014/main" id="{19275971-758A-4F2A-82D6-556910E5E9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" y="192"/>
              <a:ext cx="1429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l-PL" altLang="nl-NL" sz="1800" b="1" dirty="0" smtClean="0">
                  <a:solidFill>
                    <a:prstClr val="black"/>
                  </a:solidFill>
                  <a:latin typeface="Comic Sans MS" panose="030F0702030302020204" pitchFamily="66" charset="0"/>
                </a:rPr>
                <a:t>Plon</a:t>
              </a:r>
              <a:r>
                <a:rPr kumimoji="0" lang="fr-FR" altLang="nl-NL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MS PGothic" panose="020B0600070205080204" pitchFamily="34" charset="-128"/>
                  <a:cs typeface="+mn-cs"/>
                </a:rPr>
                <a:t> </a:t>
              </a:r>
              <a:endParaRPr kumimoji="0" lang="pl-PL" altLang="nl-N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nl-NL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MS PGothic" panose="020B0600070205080204" pitchFamily="34" charset="-128"/>
                  <a:cs typeface="+mn-cs"/>
                </a:rPr>
                <a:t>(</a:t>
              </a:r>
              <a:r>
                <a:rPr kumimoji="0" lang="fr-FR" altLang="nl-NL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MS PGothic" panose="020B0600070205080204" pitchFamily="34" charset="-128"/>
                  <a:cs typeface="+mn-cs"/>
                </a:rPr>
                <a:t>t </a:t>
              </a:r>
              <a:r>
                <a:rPr kumimoji="0" lang="pl-PL" altLang="nl-NL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MS PGothic" panose="020B0600070205080204" pitchFamily="34" charset="-128"/>
                  <a:cs typeface="+mn-cs"/>
                </a:rPr>
                <a:t>S</a:t>
              </a:r>
              <a:r>
                <a:rPr kumimoji="0" lang="fr-FR" altLang="nl-NL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MS PGothic" panose="020B0600070205080204" pitchFamily="34" charset="-128"/>
                  <a:cs typeface="+mn-cs"/>
                </a:rPr>
                <a:t>M/ha</a:t>
              </a:r>
              <a:r>
                <a:rPr kumimoji="0" lang="fr-FR" altLang="nl-NL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MS PGothic" panose="020B0600070205080204" pitchFamily="34" charset="-128"/>
                  <a:cs typeface="+mn-cs"/>
                </a:rPr>
                <a:t>)</a:t>
              </a:r>
            </a:p>
          </p:txBody>
        </p:sp>
        <p:sp>
          <p:nvSpPr>
            <p:cNvPr id="22542" name="Text Box 51">
              <a:extLst>
                <a:ext uri="{FF2B5EF4-FFF2-40B4-BE49-F238E27FC236}">
                  <a16:creationId xmlns:a16="http://schemas.microsoft.com/office/drawing/2014/main" id="{4AC1338E-DF64-4FFB-B917-2E402B252E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8" y="2599"/>
              <a:ext cx="2074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nl-NL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MS PGothic" panose="020B0600070205080204" pitchFamily="34" charset="-128"/>
                  <a:cs typeface="+mn-cs"/>
                </a:rPr>
                <a:t>Plon traw nawożon</a:t>
              </a:r>
              <a:r>
                <a:rPr kumimoji="0" lang="pl-PL" altLang="nl-NL" sz="2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MS PGothic" panose="020B0600070205080204" pitchFamily="34" charset="-128"/>
                  <a:cs typeface="+mn-cs"/>
                </a:rPr>
                <a:t>ych</a:t>
              </a:r>
              <a:r>
                <a:rPr kumimoji="0" lang="fr-FR" altLang="nl-NL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MS PGothic" panose="020B0600070205080204" pitchFamily="34" charset="-128"/>
                  <a:cs typeface="+mn-cs"/>
                </a:rPr>
                <a:t> </a:t>
              </a:r>
              <a:r>
                <a:rPr kumimoji="0" lang="fr-FR" altLang="nl-NL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MS PGothic" panose="020B0600070205080204" pitchFamily="34" charset="-128"/>
                  <a:cs typeface="+mn-cs"/>
                </a:rPr>
                <a:t>azotem (N)</a:t>
              </a:r>
              <a:endParaRPr kumimoji="0" lang="fr-FR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2543" name="Line 53">
              <a:extLst>
                <a:ext uri="{FF2B5EF4-FFF2-40B4-BE49-F238E27FC236}">
                  <a16:creationId xmlns:a16="http://schemas.microsoft.com/office/drawing/2014/main" id="{A658F268-0010-4350-95D7-30084B00F6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160" y="1824"/>
              <a:ext cx="528" cy="720"/>
            </a:xfrm>
            <a:prstGeom prst="line">
              <a:avLst/>
            </a:prstGeom>
            <a:noFill/>
            <a:ln w="38100">
              <a:solidFill>
                <a:srgbClr val="FEFF1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</p:grpSp>
      <p:pic>
        <p:nvPicPr>
          <p:cNvPr id="22531" name="Picture 55">
            <a:extLst>
              <a:ext uri="{FF2B5EF4-FFF2-40B4-BE49-F238E27FC236}">
                <a16:creationId xmlns:a16="http://schemas.microsoft.com/office/drawing/2014/main" id="{84B7E04D-F049-49C9-B0B4-36CC35D4F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1676400"/>
            <a:ext cx="88423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2" name="Group 59">
            <a:extLst>
              <a:ext uri="{FF2B5EF4-FFF2-40B4-BE49-F238E27FC236}">
                <a16:creationId xmlns:a16="http://schemas.microsoft.com/office/drawing/2014/main" id="{275D9434-B924-49A6-A1E6-C6FC48302BE3}"/>
              </a:ext>
            </a:extLst>
          </p:cNvPr>
          <p:cNvGrpSpPr>
            <a:grpSpLocks/>
          </p:cNvGrpSpPr>
          <p:nvPr/>
        </p:nvGrpSpPr>
        <p:grpSpPr bwMode="auto">
          <a:xfrm>
            <a:off x="3485371" y="4803775"/>
            <a:ext cx="3657600" cy="1273175"/>
            <a:chOff x="2208" y="2894"/>
            <a:chExt cx="2304" cy="802"/>
          </a:xfrm>
        </p:grpSpPr>
        <p:pic>
          <p:nvPicPr>
            <p:cNvPr id="22533" name="Picture 56" descr="image 7">
              <a:extLst>
                <a:ext uri="{FF2B5EF4-FFF2-40B4-BE49-F238E27FC236}">
                  <a16:creationId xmlns:a16="http://schemas.microsoft.com/office/drawing/2014/main" id="{37A9E5C0-71E4-4E52-9FA2-A8F7F4BD58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lum bright="-18000" contras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1" y="2894"/>
              <a:ext cx="791" cy="8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4997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2534" name="Picture 57" descr="image 7">
              <a:extLst>
                <a:ext uri="{FF2B5EF4-FFF2-40B4-BE49-F238E27FC236}">
                  <a16:creationId xmlns:a16="http://schemas.microsoft.com/office/drawing/2014/main" id="{13431F94-3455-4663-BF46-15945DCDCC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lum bright="-18000" contras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2894"/>
              <a:ext cx="791" cy="8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4997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2535" name="Picture 58" descr="image 7">
              <a:extLst>
                <a:ext uri="{FF2B5EF4-FFF2-40B4-BE49-F238E27FC236}">
                  <a16:creationId xmlns:a16="http://schemas.microsoft.com/office/drawing/2014/main" id="{D3DCA0B4-E3FA-47F4-AEC2-5007D379A9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lum bright="-18000" contras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3" y="2894"/>
              <a:ext cx="791" cy="8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4997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359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1">
            <a:extLst>
              <a:ext uri="{FF2B5EF4-FFF2-40B4-BE49-F238E27FC236}">
                <a16:creationId xmlns:a16="http://schemas.microsoft.com/office/drawing/2014/main" id="{7C144CFF-56AB-4431-B3B9-2FA2AD9823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525" y="2630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graphicFrame>
        <p:nvGraphicFramePr>
          <p:cNvPr id="104514" name="Group 66">
            <a:extLst>
              <a:ext uri="{FF2B5EF4-FFF2-40B4-BE49-F238E27FC236}">
                <a16:creationId xmlns:a16="http://schemas.microsoft.com/office/drawing/2014/main" id="{C59BF965-C552-45F5-B8A9-F94DCD9CF4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4816526"/>
              </p:ext>
            </p:extLst>
          </p:nvPr>
        </p:nvGraphicFramePr>
        <p:xfrm>
          <a:off x="0" y="2667000"/>
          <a:ext cx="9067800" cy="3881120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502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charset="0"/>
                        <a:cs typeface="Calibri" panose="020F050202020403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Plon</a:t>
                      </a:r>
                      <a:r>
                        <a:rPr kumimoji="0" lang="en-GB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GB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roczn</a:t>
                      </a:r>
                      <a:r>
                        <a:rPr kumimoji="0" lang="pl-PL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y</a:t>
                      </a:r>
                      <a:r>
                        <a:rPr kumimoji="0" lang="en-GB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GB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(t </a:t>
                      </a:r>
                      <a:r>
                        <a:rPr kumimoji="0" lang="pl-PL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SM</a:t>
                      </a:r>
                      <a:r>
                        <a:rPr kumimoji="0" lang="en-GB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GB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ha</a:t>
                      </a:r>
                      <a:r>
                        <a:rPr kumimoji="0" lang="en-GB" sz="24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-1</a:t>
                      </a:r>
                      <a:r>
                        <a:rPr kumimoji="0" lang="en-GB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0" lang="fr-FR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charset="0"/>
                        <a:cs typeface="Calibri" panose="020F0502020204030204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Esparceta siewna </a:t>
                      </a:r>
                      <a:endParaRPr kumimoji="0" lang="fr-FR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charset="0"/>
                        <a:cs typeface="Calibri" panose="020F050202020403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7-15</a:t>
                      </a:r>
                      <a:endParaRPr kumimoji="0" lang="fr-FR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charset="0"/>
                        <a:cs typeface="Calibri" panose="020F0502020204030204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Komonica rożkowa </a:t>
                      </a:r>
                      <a:r>
                        <a:rPr kumimoji="0" lang="en-GB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</a:t>
                      </a:r>
                      <a:r>
                        <a:rPr kumimoji="0" lang="pl-PL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siew czysty</a:t>
                      </a:r>
                      <a:r>
                        <a:rPr kumimoji="0" lang="en-GB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0" lang="fr-FR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charset="0"/>
                        <a:cs typeface="Calibri" panose="020F050202020403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5-7</a:t>
                      </a:r>
                      <a:endParaRPr kumimoji="0" lang="fr-FR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charset="0"/>
                        <a:cs typeface="Calibri" panose="020F0502020204030204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9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Koniczyna</a:t>
                      </a:r>
                      <a:r>
                        <a:rPr kumimoji="0" lang="en-GB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pl-PL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białoróżowa</a:t>
                      </a:r>
                      <a:endParaRPr kumimoji="0" lang="fr-FR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charset="0"/>
                        <a:cs typeface="Calibri" panose="020F050202020403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poziom koniczyny c</a:t>
                      </a:r>
                      <a:r>
                        <a:rPr kumimoji="0" lang="en-GB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zerw</a:t>
                      </a:r>
                      <a:r>
                        <a:rPr kumimoji="0" lang="pl-PL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onej/</a:t>
                      </a:r>
                      <a:r>
                        <a:rPr kumimoji="0" lang="en-GB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białe</a:t>
                      </a:r>
                      <a:r>
                        <a:rPr kumimoji="0" lang="pl-PL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j</a:t>
                      </a:r>
                      <a:endParaRPr kumimoji="0" lang="fr-FR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charset="0"/>
                        <a:cs typeface="Calibri" panose="020F0502020204030204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9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Rutwica wschodnia</a:t>
                      </a:r>
                      <a:r>
                        <a:rPr kumimoji="0" lang="en-GB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(</a:t>
                      </a:r>
                      <a:r>
                        <a:rPr kumimoji="0" lang="pl-PL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siew czysty</a:t>
                      </a:r>
                      <a:r>
                        <a:rPr kumimoji="0" lang="en-GB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GB" sz="2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lub</a:t>
                      </a:r>
                      <a:r>
                        <a:rPr kumimoji="0" lang="en-GB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GB" sz="2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mieszanka</a:t>
                      </a:r>
                      <a:r>
                        <a:rPr kumimoji="0" lang="en-GB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0" lang="fr-FR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charset="0"/>
                        <a:cs typeface="Calibri" panose="020F050202020403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8-10</a:t>
                      </a:r>
                      <a:endParaRPr kumimoji="0" lang="fr-FR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charset="0"/>
                        <a:cs typeface="Calibri" panose="020F0502020204030204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Koniczyna kaukaska</a:t>
                      </a:r>
                      <a:endParaRPr kumimoji="0" lang="fr-FR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charset="0"/>
                        <a:cs typeface="Calibri" panose="020F050202020403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? w</a:t>
                      </a:r>
                      <a:r>
                        <a:rPr kumimoji="0" lang="en-GB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GB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Europie</a:t>
                      </a:r>
                      <a:endParaRPr kumimoji="0" lang="fr-FR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charset="0"/>
                        <a:cs typeface="Calibri" panose="020F0502020204030204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24602" name="Group 54">
            <a:extLst>
              <a:ext uri="{FF2B5EF4-FFF2-40B4-BE49-F238E27FC236}">
                <a16:creationId xmlns:a16="http://schemas.microsoft.com/office/drawing/2014/main" id="{D7FC8D22-8237-4418-BD34-D5FE6D8D8D3B}"/>
              </a:ext>
            </a:extLst>
          </p:cNvPr>
          <p:cNvGrpSpPr>
            <a:grpSpLocks/>
          </p:cNvGrpSpPr>
          <p:nvPr/>
        </p:nvGrpSpPr>
        <p:grpSpPr bwMode="auto">
          <a:xfrm>
            <a:off x="0" y="152400"/>
            <a:ext cx="9144000" cy="2438400"/>
            <a:chOff x="0" y="144"/>
            <a:chExt cx="5461" cy="1440"/>
          </a:xfrm>
        </p:grpSpPr>
        <p:grpSp>
          <p:nvGrpSpPr>
            <p:cNvPr id="24603" name="Group 48">
              <a:extLst>
                <a:ext uri="{FF2B5EF4-FFF2-40B4-BE49-F238E27FC236}">
                  <a16:creationId xmlns:a16="http://schemas.microsoft.com/office/drawing/2014/main" id="{A560D452-BC23-4C4D-BF48-FE4EABEAEA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44"/>
              <a:ext cx="4560" cy="1440"/>
              <a:chOff x="0" y="2314"/>
              <a:chExt cx="5760" cy="1910"/>
            </a:xfrm>
          </p:grpSpPr>
          <p:pic>
            <p:nvPicPr>
              <p:cNvPr id="24605" name="Picture 49">
                <a:extLst>
                  <a:ext uri="{FF2B5EF4-FFF2-40B4-BE49-F238E27FC236}">
                    <a16:creationId xmlns:a16="http://schemas.microsoft.com/office/drawing/2014/main" id="{56380A6C-73BD-4CB5-9254-233EF74662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2314"/>
                <a:ext cx="2545" cy="19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606" name="Picture 50">
                <a:extLst>
                  <a:ext uri="{FF2B5EF4-FFF2-40B4-BE49-F238E27FC236}">
                    <a16:creationId xmlns:a16="http://schemas.microsoft.com/office/drawing/2014/main" id="{59CFEE8E-65AC-4E56-9942-71C224E9EC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screen">
                <a:lum contrast="36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320"/>
                <a:ext cx="1428" cy="19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607" name="Picture 51">
                <a:extLst>
                  <a:ext uri="{FF2B5EF4-FFF2-40B4-BE49-F238E27FC236}">
                    <a16:creationId xmlns:a16="http://schemas.microsoft.com/office/drawing/2014/main" id="{CE3A2C92-0C21-4297-B935-8407556ADA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9" y="2314"/>
                <a:ext cx="1576" cy="1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608" name="Picture 52">
                <a:extLst>
                  <a:ext uri="{FF2B5EF4-FFF2-40B4-BE49-F238E27FC236}">
                    <a16:creationId xmlns:a16="http://schemas.microsoft.com/office/drawing/2014/main" id="{11E7C07F-34D0-49C7-B86E-2D51E33B44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23" y="2314"/>
                <a:ext cx="1237" cy="18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4604" name="Picture 53">
              <a:extLst>
                <a:ext uri="{FF2B5EF4-FFF2-40B4-BE49-F238E27FC236}">
                  <a16:creationId xmlns:a16="http://schemas.microsoft.com/office/drawing/2014/main" id="{FC01700A-E7E9-4C80-A6E7-246B9523AB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144"/>
              <a:ext cx="901" cy="1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703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 Box 3">
            <a:extLst>
              <a:ext uri="{FF2B5EF4-FFF2-40B4-BE49-F238E27FC236}">
                <a16:creationId xmlns:a16="http://schemas.microsoft.com/office/drawing/2014/main" id="{E1EDC89E-81E1-4CEC-882B-29C77F3FE6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50" y="3010189"/>
            <a:ext cx="8016586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	</a:t>
            </a:r>
            <a:r>
              <a:rPr kumimoji="0" lang="pl-PL" altLang="nl-N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      Motylkowate</a:t>
            </a:r>
            <a:r>
              <a:rPr kumimoji="0" lang="en-GB" altLang="nl-N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pl-PL" altLang="nl-N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         a           Trawy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nl-N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wyższa strawność, zawartość białka surowego (CP), </a:t>
            </a:r>
            <a:r>
              <a:rPr kumimoji="0" lang="en-GB" altLang="nl-NL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pektyn</a:t>
            </a:r>
            <a:r>
              <a:rPr kumimoji="0" lang="en-GB" altLang="nl-N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, lignin, </a:t>
            </a:r>
            <a:r>
              <a:rPr kumimoji="0" lang="en-GB" alt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popiołu, Ca i Mg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altLang="nl-N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uboższe w </a:t>
            </a:r>
            <a:r>
              <a:rPr kumimoji="0" lang="pl-PL" altLang="nl-N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składniki</a:t>
            </a:r>
            <a:r>
              <a:rPr kumimoji="0" lang="en-GB" altLang="nl-N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ścian</a:t>
            </a:r>
            <a:r>
              <a:rPr kumimoji="0" lang="pl-PL" altLang="nl-N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y</a:t>
            </a:r>
            <a:r>
              <a:rPr kumimoji="0" lang="en-GB" altLang="nl-N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komórkow</a:t>
            </a:r>
            <a:r>
              <a:rPr kumimoji="0" lang="pl-PL" altLang="nl-N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ej ogółem</a:t>
            </a:r>
            <a:r>
              <a:rPr kumimoji="0" lang="en-GB" altLang="nl-N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lub neutralne włókno detergentowe (NDF), </a:t>
            </a:r>
            <a:r>
              <a:rPr kumimoji="0" lang="en-GB" altLang="nl-NL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hemiceluloz</a:t>
            </a:r>
            <a:r>
              <a:rPr kumimoji="0" lang="pl-PL" altLang="nl-N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y</a:t>
            </a:r>
            <a:r>
              <a:rPr kumimoji="0" lang="en-GB" altLang="nl-N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i węglowodany rozpuszczalne w wodzie (WSC)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altLang="nl-N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pl-PL" altLang="nl-NL" sz="2400" b="1" dirty="0" err="1" smtClean="0">
                <a:solidFill>
                  <a:prstClr val="black"/>
                </a:solidFill>
                <a:latin typeface="Calibri"/>
              </a:rPr>
              <a:t>więk</a:t>
            </a:r>
            <a:r>
              <a:rPr kumimoji="0" lang="en-GB" altLang="nl-NL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sz</a:t>
            </a:r>
            <a:r>
              <a:rPr kumimoji="0" lang="pl-PL" altLang="nl-N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a wartość odżywcza </a:t>
            </a:r>
            <a:r>
              <a:rPr kumimoji="0" lang="en-GB" altLang="nl-NL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i</a:t>
            </a:r>
            <a:r>
              <a:rPr kumimoji="0" lang="en-GB" altLang="nl-N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w</a:t>
            </a:r>
            <a:r>
              <a:rPr kumimoji="0" lang="pl-PL" altLang="nl-NL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ięks</a:t>
            </a:r>
            <a:r>
              <a:rPr kumimoji="0" lang="en-GB" altLang="nl-N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z</a:t>
            </a:r>
            <a:r>
              <a:rPr kumimoji="0" lang="pl-PL" altLang="nl-N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e pobranie paszy</a:t>
            </a:r>
            <a:endParaRPr kumimoji="0" lang="fr-FR" altLang="nl-N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6628" name="Line 4">
            <a:extLst>
              <a:ext uri="{FF2B5EF4-FFF2-40B4-BE49-F238E27FC236}">
                <a16:creationId xmlns:a16="http://schemas.microsoft.com/office/drawing/2014/main" id="{3905CF0A-3073-4BC7-BB6A-3D95794E0AD0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3800" y="2206625"/>
            <a:ext cx="1295400" cy="0"/>
          </a:xfrm>
          <a:prstGeom prst="line">
            <a:avLst/>
          </a:prstGeom>
          <a:noFill/>
          <a:ln w="25400">
            <a:solidFill>
              <a:srgbClr val="FEFF12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grpSp>
        <p:nvGrpSpPr>
          <p:cNvPr id="26629" name="Group 11">
            <a:extLst>
              <a:ext uri="{FF2B5EF4-FFF2-40B4-BE49-F238E27FC236}">
                <a16:creationId xmlns:a16="http://schemas.microsoft.com/office/drawing/2014/main" id="{51E26F06-BFAE-4323-BA8F-A4551A5EC256}"/>
              </a:ext>
            </a:extLst>
          </p:cNvPr>
          <p:cNvGrpSpPr>
            <a:grpSpLocks/>
          </p:cNvGrpSpPr>
          <p:nvPr/>
        </p:nvGrpSpPr>
        <p:grpSpPr bwMode="auto">
          <a:xfrm>
            <a:off x="1246909" y="1737014"/>
            <a:ext cx="6781800" cy="1273175"/>
            <a:chOff x="768" y="384"/>
            <a:chExt cx="4272" cy="802"/>
          </a:xfrm>
        </p:grpSpPr>
        <p:pic>
          <p:nvPicPr>
            <p:cNvPr id="26630" name="Picture 6" descr="image 9">
              <a:extLst>
                <a:ext uri="{FF2B5EF4-FFF2-40B4-BE49-F238E27FC236}">
                  <a16:creationId xmlns:a16="http://schemas.microsoft.com/office/drawing/2014/main" id="{203DB250-725A-4B8A-9BE3-A106BD703A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lum bright="-20000" contras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384"/>
              <a:ext cx="1968" cy="7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4997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6631" name="Picture 8" descr="image 7">
              <a:extLst>
                <a:ext uri="{FF2B5EF4-FFF2-40B4-BE49-F238E27FC236}">
                  <a16:creationId xmlns:a16="http://schemas.microsoft.com/office/drawing/2014/main" id="{D4D16D7B-CB66-4EF6-8778-960CC83095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lum bright="-18000" contras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9" y="384"/>
              <a:ext cx="791" cy="8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4997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6632" name="Picture 9" descr="image 7">
              <a:extLst>
                <a:ext uri="{FF2B5EF4-FFF2-40B4-BE49-F238E27FC236}">
                  <a16:creationId xmlns:a16="http://schemas.microsoft.com/office/drawing/2014/main" id="{46B5F8A7-ABC3-4A1B-B1A4-59FF0AB6AB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lum bright="-18000" contras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384"/>
              <a:ext cx="791" cy="8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4997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6633" name="Picture 10" descr="image 7">
              <a:extLst>
                <a:ext uri="{FF2B5EF4-FFF2-40B4-BE49-F238E27FC236}">
                  <a16:creationId xmlns:a16="http://schemas.microsoft.com/office/drawing/2014/main" id="{542C077C-39E0-4CB8-8E65-EC014C2928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lum bright="-18000" contras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1" y="384"/>
              <a:ext cx="791" cy="8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4997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14301" y="215901"/>
            <a:ext cx="7886700" cy="930512"/>
          </a:xfrm>
        </p:spPr>
        <p:txBody>
          <a:bodyPr/>
          <a:lstStyle/>
          <a:p>
            <a:pPr algn="ctr"/>
            <a:r>
              <a:rPr lang="en-GB" altLang="nl-NL" sz="2800" dirty="0">
                <a:solidFill>
                  <a:schemeClr val="tx1"/>
                </a:solidFill>
                <a:latin typeface="+mn-lt"/>
                <a:ea typeface="MS PGothic" panose="020B0600070205080204" pitchFamily="34" charset="-128"/>
              </a:rPr>
              <a:t>Wartość odżywcza, </a:t>
            </a:r>
            <a:r>
              <a:rPr lang="pl-PL" altLang="nl-NL" sz="280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</a:rPr>
              <a:t>pobranie paszy</a:t>
            </a:r>
            <a:r>
              <a:rPr lang="en-GB" altLang="nl-NL" sz="280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</a:rPr>
              <a:t>, </a:t>
            </a:r>
            <a:r>
              <a:rPr lang="en-GB" altLang="nl-NL" sz="2800" dirty="0">
                <a:solidFill>
                  <a:schemeClr val="tx1"/>
                </a:solidFill>
                <a:latin typeface="+mn-lt"/>
                <a:ea typeface="MS PGothic" panose="020B0600070205080204" pitchFamily="34" charset="-128"/>
              </a:rPr>
              <a:t>wydajność zwierząt</a:t>
            </a:r>
            <a:r>
              <a:rPr lang="fr-FR" altLang="nl-NL" sz="2800" dirty="0">
                <a:solidFill>
                  <a:schemeClr val="tx1"/>
                </a:solidFill>
                <a:latin typeface="+mn-lt"/>
                <a:ea typeface="MS PGothic" panose="020B0600070205080204" pitchFamily="34" charset="-128"/>
              </a:rPr>
              <a:t/>
            </a:r>
            <a:br>
              <a:rPr lang="fr-FR" altLang="nl-NL" sz="2800" dirty="0">
                <a:solidFill>
                  <a:schemeClr val="tx1"/>
                </a:solidFill>
                <a:latin typeface="+mn-lt"/>
                <a:ea typeface="MS PGothic" panose="020B0600070205080204" pitchFamily="34" charset="-128"/>
              </a:rPr>
            </a:br>
            <a:endParaRPr lang="nl-NL" sz="28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5760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>
            <a:extLst>
              <a:ext uri="{FF2B5EF4-FFF2-40B4-BE49-F238E27FC236}">
                <a16:creationId xmlns:a16="http://schemas.microsoft.com/office/drawing/2014/main" id="{48749A24-79E5-4A85-A610-24C3AFCF9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756" y="86611"/>
            <a:ext cx="771098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GB" altLang="nl-NL" sz="2800" b="1" dirty="0" err="1">
                <a:latin typeface="+mn-lt"/>
              </a:rPr>
              <a:t>Wartość</a:t>
            </a:r>
            <a:r>
              <a:rPr lang="en-GB" altLang="nl-NL" sz="2800" b="1" dirty="0">
                <a:latin typeface="+mn-lt"/>
              </a:rPr>
              <a:t> </a:t>
            </a:r>
            <a:r>
              <a:rPr lang="en-GB" altLang="nl-NL" sz="2800" b="1" dirty="0" err="1">
                <a:latin typeface="+mn-lt"/>
              </a:rPr>
              <a:t>odżywcza</a:t>
            </a:r>
            <a:r>
              <a:rPr lang="en-GB" altLang="nl-NL" sz="2800" b="1" dirty="0">
                <a:latin typeface="+mn-lt"/>
              </a:rPr>
              <a:t>, </a:t>
            </a:r>
            <a:r>
              <a:rPr lang="pl-PL" altLang="nl-NL" sz="2800" b="1" dirty="0">
                <a:latin typeface="+mn-lt"/>
              </a:rPr>
              <a:t>pobranie paszy</a:t>
            </a:r>
            <a:r>
              <a:rPr lang="en-GB" altLang="nl-NL" sz="2800" b="1" dirty="0">
                <a:latin typeface="+mn-lt"/>
              </a:rPr>
              <a:t>, </a:t>
            </a:r>
            <a:r>
              <a:rPr lang="en-GB" altLang="nl-NL" sz="2800" b="1" dirty="0" err="1">
                <a:latin typeface="+mn-lt"/>
              </a:rPr>
              <a:t>wydajność</a:t>
            </a:r>
            <a:r>
              <a:rPr lang="en-GB" altLang="nl-NL" sz="2800" b="1" dirty="0">
                <a:latin typeface="+mn-lt"/>
              </a:rPr>
              <a:t> </a:t>
            </a:r>
            <a:r>
              <a:rPr lang="en-GB" altLang="nl-NL" sz="2800" b="1" dirty="0" err="1">
                <a:latin typeface="+mn-lt"/>
              </a:rPr>
              <a:t>zwierząt</a:t>
            </a:r>
            <a:r>
              <a:rPr lang="fr-FR" altLang="nl-NL" sz="2800" b="1" dirty="0">
                <a:latin typeface="+mn-lt"/>
              </a:rPr>
              <a:t/>
            </a:r>
            <a:br>
              <a:rPr lang="fr-FR" altLang="nl-NL" sz="2800" b="1" dirty="0">
                <a:latin typeface="+mn-lt"/>
              </a:rPr>
            </a:br>
            <a:endParaRPr kumimoji="0" lang="fr-FR" altLang="nl-NL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8675" name="Text Box 3">
            <a:extLst>
              <a:ext uri="{FF2B5EF4-FFF2-40B4-BE49-F238E27FC236}">
                <a16:creationId xmlns:a16="http://schemas.microsoft.com/office/drawing/2014/main" id="{053A2369-F216-439B-81C1-2B73C1402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445" y="3094386"/>
            <a:ext cx="80772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	</a:t>
            </a:r>
            <a:r>
              <a:rPr kumimoji="0" lang="pl-PL" altLang="nl-N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        Motylkowate                       trawy</a:t>
            </a:r>
            <a:endParaRPr kumimoji="0" lang="en-GB" altLang="nl-N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nl-N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Wysoka zawartość białka w </a:t>
            </a: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roślinach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kumimoji="0" lang="pl-PL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motylkowat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ych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również może </a:t>
            </a: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stanowić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problem</a:t>
            </a: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Nieefektywne wykorzystanie białka w żwaczu może prowadzić do wysokiego </a:t>
            </a: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poziomu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emisji azotu</a:t>
            </a:r>
            <a:endParaRPr kumimoji="0" lang="fr-FR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28676" name="Line 4">
            <a:extLst>
              <a:ext uri="{FF2B5EF4-FFF2-40B4-BE49-F238E27FC236}">
                <a16:creationId xmlns:a16="http://schemas.microsoft.com/office/drawing/2014/main" id="{B1AF4FE2-718D-4C2A-8108-965865066654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5350" y="3332884"/>
            <a:ext cx="1295400" cy="0"/>
          </a:xfrm>
          <a:prstGeom prst="line">
            <a:avLst/>
          </a:prstGeom>
          <a:noFill/>
          <a:ln w="25400">
            <a:solidFill>
              <a:srgbClr val="FEFF12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45" y="1484661"/>
            <a:ext cx="7639050" cy="1609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938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23367" y="873"/>
            <a:ext cx="6887375" cy="1086639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  <a:latin typeface="+mn-lt"/>
              </a:rPr>
              <a:t>Dane dotyczące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dziennego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po</a:t>
            </a:r>
            <a:r>
              <a:rPr lang="pl-PL" sz="2400" dirty="0" smtClean="0">
                <a:solidFill>
                  <a:schemeClr val="tx1"/>
                </a:solidFill>
                <a:latin typeface="+mn-lt"/>
              </a:rPr>
              <a:t>brani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a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paszy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pl-PL" sz="2400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pl-PL" sz="2400" dirty="0" smtClean="0">
                <a:solidFill>
                  <a:schemeClr val="tx1"/>
                </a:solidFill>
                <a:latin typeface="+mn-lt"/>
              </a:rPr>
            </a:b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i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wydajności zwierząt.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Wczesn</a:t>
            </a:r>
            <a:r>
              <a:rPr lang="pl-PL" sz="2400" dirty="0" smtClean="0">
                <a:solidFill>
                  <a:schemeClr val="tx1"/>
                </a:solidFill>
                <a:latin typeface="+mn-lt"/>
              </a:rPr>
              <a:t>y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pl-PL" sz="2400" dirty="0" smtClean="0">
                <a:solidFill>
                  <a:schemeClr val="tx1"/>
                </a:solidFill>
                <a:latin typeface="+mn-lt"/>
              </a:rPr>
              <a:t>zbiór runi w fazie kłoszenia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i 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późn</a:t>
            </a:r>
            <a:r>
              <a:rPr lang="pl-PL" sz="2400" dirty="0" smtClean="0">
                <a:solidFill>
                  <a:schemeClr val="tx1"/>
                </a:solidFill>
                <a:latin typeface="+mn-lt"/>
              </a:rPr>
              <a:t>y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pl-PL" sz="2400" dirty="0" smtClean="0">
                <a:solidFill>
                  <a:schemeClr val="tx1"/>
                </a:solidFill>
                <a:latin typeface="+mn-lt"/>
              </a:rPr>
              <a:t>zbiór 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10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dni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później</a:t>
            </a:r>
            <a:endParaRPr lang="en-US"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/>
        </p:nvSpPr>
        <p:spPr bwMode="auto">
          <a:xfrm>
            <a:off x="442089" y="4118880"/>
            <a:ext cx="8557532" cy="1719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1000" indent="-3810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1047750" indent="-4762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81000" marR="0" lvl="0" indent="-381000" algn="l" defTabSz="914400" rtl="0" eaLnBrk="1" fontAlgn="auto" latinLnBrk="0" hangingPunct="1">
              <a:lnSpc>
                <a:spcPct val="100000"/>
              </a:lnSpc>
              <a:spcBef>
                <a:spcPct val="40000"/>
              </a:spcBef>
              <a:spcAft>
                <a:spcPts val="0"/>
              </a:spcAft>
              <a:buClrTx/>
              <a:buSzPct val="130000"/>
              <a:buFontTx/>
              <a:buChar char="•"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Trzyletni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l-PL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przemienny użytek</a:t>
            </a: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l-PL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zielony </a:t>
            </a:r>
            <a:r>
              <a:rPr kumimoji="0" lang="en-US" alt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nawożony</a:t>
            </a: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89 kg N, </a:t>
            </a:r>
            <a:r>
              <a:rPr kumimoji="0" lang="en-US" alt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gatunki</a:t>
            </a:r>
            <a:r>
              <a:rPr kumimoji="0" lang="pl-PL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</a:t>
            </a:r>
            <a:r>
              <a:rPr kumimoji="0" lang="pl-PL" alt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ymotka</a:t>
            </a:r>
            <a:r>
              <a:rPr kumimoji="0" lang="pl-PL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łąkowa</a:t>
            </a: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kostrzewa łąkowa i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koniczyna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czerwona</a:t>
            </a:r>
            <a:endParaRPr kumimoji="0" lang="en-US" altLang="en-US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81000" marR="0" lvl="0" indent="-381000" algn="l" defTabSz="914400" rtl="0" eaLnBrk="1" fontAlgn="auto" latinLnBrk="0" hangingPunct="1">
              <a:lnSpc>
                <a:spcPct val="100000"/>
              </a:lnSpc>
              <a:spcBef>
                <a:spcPct val="40000"/>
              </a:spcBef>
              <a:spcAft>
                <a:spcPts val="0"/>
              </a:spcAft>
              <a:buClrTx/>
              <a:buSzPct val="130000"/>
              <a:buFontTx/>
              <a:buChar char="•"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Siano</a:t>
            </a: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l-PL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podsuszone </a:t>
            </a: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 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60% </a:t>
            </a:r>
            <a:r>
              <a:rPr kumimoji="0" lang="pl-PL" alt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s.m</a:t>
            </a:r>
            <a:r>
              <a:rPr kumimoji="0" lang="pl-PL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alt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</a:t>
            </a: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polu i 87% </a:t>
            </a:r>
            <a:r>
              <a:rPr kumimoji="0" lang="pl-PL" alt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s.m</a:t>
            </a:r>
            <a:r>
              <a:rPr kumimoji="0" lang="pl-PL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l-PL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 do</a:t>
            </a:r>
            <a:r>
              <a:rPr kumimoji="0" lang="en-US" alt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suszeniu</a:t>
            </a: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wewnątrz</a:t>
            </a: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budynków</a:t>
            </a:r>
            <a:endParaRPr kumimoji="0" lang="en-US" altLang="en-US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81000" marR="0" lvl="0" indent="-381000" algn="l" defTabSz="914400" rtl="0" eaLnBrk="1" fontAlgn="auto" latinLnBrk="0" hangingPunct="1">
              <a:lnSpc>
                <a:spcPct val="100000"/>
              </a:lnSpc>
              <a:spcBef>
                <a:spcPct val="40000"/>
              </a:spcBef>
              <a:spcAft>
                <a:spcPts val="0"/>
              </a:spcAft>
              <a:buClrTx/>
              <a:buSzPct val="130000"/>
              <a:buFontTx/>
              <a:buChar char="•"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Kiszonka</a:t>
            </a: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l-PL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koszona</a:t>
            </a: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bezpośrednio, 26% </a:t>
            </a:r>
            <a:r>
              <a:rPr lang="pl-PL" altLang="en-US" sz="1600" kern="0" dirty="0" err="1" smtClean="0">
                <a:solidFill>
                  <a:prstClr val="black"/>
                </a:solidFill>
                <a:latin typeface="Calibri"/>
              </a:rPr>
              <a:t>s.m</a:t>
            </a:r>
            <a:r>
              <a:rPr lang="pl-PL" altLang="en-US" sz="1600" kern="0" dirty="0" smtClean="0">
                <a:solidFill>
                  <a:prstClr val="black"/>
                </a:solidFill>
                <a:latin typeface="Calibri"/>
              </a:rPr>
              <a:t>.</a:t>
            </a:r>
            <a:endParaRPr kumimoji="0" lang="en-US" altLang="en-US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81000" marR="0" lvl="0" indent="-381000" algn="l" defTabSz="914400" rtl="0" eaLnBrk="1" fontAlgn="auto" latinLnBrk="0" hangingPunct="1">
              <a:lnSpc>
                <a:spcPct val="100000"/>
              </a:lnSpc>
              <a:spcBef>
                <a:spcPct val="40000"/>
              </a:spcBef>
              <a:spcAft>
                <a:spcPts val="0"/>
              </a:spcAft>
              <a:buClrTx/>
              <a:buSzPct val="130000"/>
              <a:buFontTx/>
              <a:buChar char="•"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Pasza</a:t>
            </a: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l-PL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treściwa s</a:t>
            </a:r>
            <a:r>
              <a:rPr kumimoji="0" lang="en-US" alt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karmi</a:t>
            </a:r>
            <a:r>
              <a:rPr kumimoji="0" lang="pl-PL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n-US" alt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</a:t>
            </a: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l-PL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 kontrolowanej ilości</a:t>
            </a: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alt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koncentrat</a:t>
            </a: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zależn</a:t>
            </a:r>
            <a:r>
              <a:rPr kumimoji="0" lang="pl-PL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</a:t>
            </a: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od </a:t>
            </a:r>
            <a:r>
              <a:rPr kumimoji="0" lang="en-US" alt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wydajności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mlecznej</a:t>
            </a:r>
            <a:endParaRPr kumimoji="0" lang="en-US" altLang="en-US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81000" marR="0" lvl="0" indent="-381000" algn="l" defTabSz="914400" rtl="0" eaLnBrk="1" fontAlgn="auto" latinLnBrk="0" hangingPunct="1">
              <a:lnSpc>
                <a:spcPct val="100000"/>
              </a:lnSpc>
              <a:spcBef>
                <a:spcPct val="40000"/>
              </a:spcBef>
              <a:spcAft>
                <a:spcPts val="0"/>
              </a:spcAft>
              <a:buClrTx/>
              <a:buSzPct val="130000"/>
              <a:buFontTx/>
              <a:buChar char="•"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Tydzień </a:t>
            </a: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laktacji 2-10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rok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sv-SE" altLang="en-US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" name="Tabel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4720902"/>
              </p:ext>
            </p:extLst>
          </p:nvPr>
        </p:nvGraphicFramePr>
        <p:xfrm>
          <a:off x="2" y="1205103"/>
          <a:ext cx="9091301" cy="2753289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36866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39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69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37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199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 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800" kern="1200" dirty="0" smtClean="0"/>
                        <a:t>Siano z w</a:t>
                      </a:r>
                      <a:r>
                        <a:rPr lang="en-GB" sz="1800" kern="1200" dirty="0" err="1" smtClean="0"/>
                        <a:t>czesn</a:t>
                      </a:r>
                      <a:r>
                        <a:rPr lang="pl-PL" sz="1800" kern="1200" dirty="0" smtClean="0"/>
                        <a:t>ego zbioru</a:t>
                      </a:r>
                      <a:endParaRPr lang="sv-SE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800" kern="1200" dirty="0" smtClean="0"/>
                        <a:t>Kiszonka z wczesnego zbioru</a:t>
                      </a:r>
                      <a:endParaRPr lang="sv-SE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kern="1200" dirty="0"/>
                        <a:t>Kiszonka z </a:t>
                      </a:r>
                      <a:r>
                        <a:rPr lang="en-GB" sz="1800" kern="1200" dirty="0" err="1"/>
                        <a:t>późnego</a:t>
                      </a:r>
                      <a:r>
                        <a:rPr lang="en-GB" sz="1800" kern="1200" dirty="0"/>
                        <a:t> </a:t>
                      </a:r>
                      <a:r>
                        <a:rPr lang="pl-PL" sz="1800" kern="1200" dirty="0" smtClean="0"/>
                        <a:t>zbioru</a:t>
                      </a:r>
                      <a:endParaRPr lang="sv-SE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85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800" dirty="0" smtClean="0">
                          <a:effectLst/>
                        </a:rPr>
                        <a:t>Pobranie</a:t>
                      </a:r>
                      <a:r>
                        <a:rPr lang="en-GB" sz="1800" dirty="0" smtClean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paszy</a:t>
                      </a:r>
                      <a:r>
                        <a:rPr lang="en-GB" sz="1800" dirty="0">
                          <a:effectLst/>
                        </a:rPr>
                        <a:t>, kg </a:t>
                      </a:r>
                      <a:r>
                        <a:rPr lang="pl-PL" sz="1800" dirty="0" err="1" smtClean="0">
                          <a:effectLst/>
                        </a:rPr>
                        <a:t>s.m</a:t>
                      </a:r>
                      <a:r>
                        <a:rPr lang="pl-PL" sz="1800" dirty="0" smtClean="0">
                          <a:effectLst/>
                        </a:rPr>
                        <a:t>.</a:t>
                      </a:r>
                      <a:r>
                        <a:rPr lang="en-GB" sz="1800" dirty="0" smtClean="0">
                          <a:effectLst/>
                        </a:rPr>
                        <a:t> </a:t>
                      </a:r>
                      <a:r>
                        <a:rPr lang="pl-PL" sz="1800" dirty="0" smtClean="0">
                          <a:effectLst/>
                        </a:rPr>
                        <a:t>dzień</a:t>
                      </a:r>
                      <a:r>
                        <a:rPr lang="en-GB" sz="1800" baseline="30000" dirty="0" smtClean="0">
                          <a:effectLst/>
                        </a:rPr>
                        <a:t>-1</a:t>
                      </a:r>
                      <a:endParaRPr lang="sv-SE" sz="1800" baseline="300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8.7</a:t>
                      </a:r>
                      <a:r>
                        <a:rPr lang="en-GB" sz="1800" baseline="30000" dirty="0">
                          <a:effectLst/>
                        </a:rPr>
                        <a:t>a</a:t>
                      </a:r>
                      <a:endParaRPr lang="sv-SE" sz="1800" baseline="300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8.4</a:t>
                      </a:r>
                      <a:r>
                        <a:rPr lang="en-GB" sz="1800" baseline="30000" dirty="0">
                          <a:effectLst/>
                        </a:rPr>
                        <a:t>b</a:t>
                      </a:r>
                      <a:endParaRPr lang="sv-SE" sz="1800" baseline="300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8.5</a:t>
                      </a:r>
                      <a:r>
                        <a:rPr lang="en-GB" sz="1800" baseline="30000" dirty="0">
                          <a:effectLst/>
                        </a:rPr>
                        <a:t>b</a:t>
                      </a:r>
                      <a:endParaRPr lang="sv-SE" sz="1800" baseline="300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884"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 smtClean="0">
                          <a:effectLst/>
                        </a:rPr>
                        <a:t>Pobranie</a:t>
                      </a:r>
                      <a:r>
                        <a:rPr lang="en-GB" sz="1800" dirty="0" smtClean="0">
                          <a:effectLst/>
                        </a:rPr>
                        <a:t> </a:t>
                      </a:r>
                      <a:r>
                        <a:rPr lang="en-GB" sz="1800" dirty="0">
                          <a:effectLst/>
                        </a:rPr>
                        <a:t>koncentratu, kg </a:t>
                      </a:r>
                      <a:r>
                        <a:rPr lang="pl-PL" sz="1800" dirty="0" err="1" smtClean="0">
                          <a:effectLst/>
                        </a:rPr>
                        <a:t>s.m</a:t>
                      </a:r>
                      <a:r>
                        <a:rPr lang="pl-PL" sz="1800" dirty="0" smtClean="0">
                          <a:effectLst/>
                        </a:rPr>
                        <a:t>. </a:t>
                      </a:r>
                      <a:r>
                        <a:rPr lang="en-GB" sz="1800" dirty="0" smtClean="0">
                          <a:effectLst/>
                        </a:rPr>
                        <a:t>dzień</a:t>
                      </a:r>
                      <a:r>
                        <a:rPr lang="en-GB" sz="1800" baseline="30000" dirty="0" smtClean="0">
                          <a:effectLst/>
                        </a:rPr>
                        <a:t>-1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8.1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8.4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8.6</a:t>
                      </a:r>
                      <a:endParaRPr lang="sv-SE" sz="180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4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 err="1" smtClean="0">
                          <a:effectLst/>
                        </a:rPr>
                        <a:t>Pobr</a:t>
                      </a:r>
                      <a:r>
                        <a:rPr lang="pl-PL" sz="1800" dirty="0" err="1" smtClean="0">
                          <a:effectLst/>
                        </a:rPr>
                        <a:t>anie</a:t>
                      </a:r>
                      <a:r>
                        <a:rPr lang="en-GB" sz="1800" dirty="0" smtClean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energii</a:t>
                      </a:r>
                      <a:r>
                        <a:rPr lang="en-GB" sz="1800" dirty="0">
                          <a:effectLst/>
                        </a:rPr>
                        <a:t>, </a:t>
                      </a:r>
                      <a:r>
                        <a:rPr lang="pl-PL" sz="1800" dirty="0" smtClean="0">
                          <a:effectLst/>
                        </a:rPr>
                        <a:t>MJ </a:t>
                      </a:r>
                      <a:r>
                        <a:rPr lang="en-GB" sz="1800" dirty="0" smtClean="0">
                          <a:effectLst/>
                        </a:rPr>
                        <a:t>dzień</a:t>
                      </a:r>
                      <a:r>
                        <a:rPr lang="en-GB" sz="1800" baseline="30000" dirty="0" smtClean="0">
                          <a:effectLst/>
                        </a:rPr>
                        <a:t>-1</a:t>
                      </a:r>
                      <a:endParaRPr lang="sv-SE" sz="1800" baseline="300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197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199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194</a:t>
                      </a:r>
                      <a:endParaRPr lang="sv-SE" sz="180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4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 err="1">
                          <a:effectLst/>
                        </a:rPr>
                        <a:t>Produkcja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mleka</a:t>
                      </a:r>
                      <a:r>
                        <a:rPr lang="en-GB" sz="1800" dirty="0">
                          <a:effectLst/>
                        </a:rPr>
                        <a:t>, kg </a:t>
                      </a:r>
                      <a:r>
                        <a:rPr lang="en-GB" sz="1800" dirty="0" smtClean="0">
                          <a:effectLst/>
                        </a:rPr>
                        <a:t>dzień</a:t>
                      </a:r>
                      <a:r>
                        <a:rPr lang="en-GB" sz="1800" baseline="30000" dirty="0" smtClean="0">
                          <a:effectLst/>
                        </a:rPr>
                        <a:t>-1</a:t>
                      </a:r>
                      <a:endParaRPr lang="sv-SE" sz="1800" baseline="300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26</a:t>
                      </a:r>
                      <a:r>
                        <a:rPr lang="en-GB" sz="1800" baseline="0" dirty="0">
                          <a:effectLst/>
                        </a:rPr>
                        <a:t>.1</a:t>
                      </a:r>
                      <a:r>
                        <a:rPr lang="en-GB" sz="1800" baseline="30000" dirty="0">
                          <a:effectLst/>
                        </a:rPr>
                        <a:t>a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27.4</a:t>
                      </a:r>
                      <a:r>
                        <a:rPr lang="en-GB" sz="1800" baseline="30000" dirty="0">
                          <a:effectLst/>
                        </a:rPr>
                        <a:t>b</a:t>
                      </a:r>
                      <a:endParaRPr lang="sv-SE" sz="1800" baseline="300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26.</a:t>
                      </a:r>
                      <a:r>
                        <a:rPr lang="en-GB" sz="1800" baseline="0" dirty="0">
                          <a:effectLst/>
                        </a:rPr>
                        <a:t>2</a:t>
                      </a:r>
                      <a:r>
                        <a:rPr lang="en-GB" sz="1800" baseline="30000" dirty="0">
                          <a:effectLst/>
                        </a:rPr>
                        <a:t>a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4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Zawartość tłuszczu mlecznego, </a:t>
                      </a:r>
                      <a:r>
                        <a:rPr lang="en-GB" sz="1800" dirty="0" smtClean="0">
                          <a:effectLst/>
                        </a:rPr>
                        <a:t>%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4.56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4.65</a:t>
                      </a:r>
                      <a:endParaRPr lang="sv-SE" sz="180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4.57</a:t>
                      </a:r>
                      <a:endParaRPr lang="sv-SE" sz="180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089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Mleko skorygowane pod względem zawartości tłuszczu, kg ECM </a:t>
                      </a:r>
                      <a:r>
                        <a:rPr lang="en-GB" sz="1800" dirty="0" smtClean="0">
                          <a:effectLst/>
                        </a:rPr>
                        <a:t>dzień</a:t>
                      </a:r>
                      <a:r>
                        <a:rPr lang="en-GB" sz="1800" baseline="30000" dirty="0" smtClean="0">
                          <a:effectLst/>
                        </a:rPr>
                        <a:t>-1</a:t>
                      </a:r>
                      <a:endParaRPr lang="sv-SE" sz="1800" baseline="300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28.6</a:t>
                      </a:r>
                      <a:r>
                        <a:rPr lang="en-GB" sz="1800" baseline="30000" dirty="0">
                          <a:effectLst/>
                        </a:rPr>
                        <a:t>a</a:t>
                      </a:r>
                      <a:endParaRPr lang="sv-SE" sz="1800" baseline="300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30.5</a:t>
                      </a:r>
                      <a:r>
                        <a:rPr lang="en-GB" sz="1800" baseline="30000" dirty="0">
                          <a:effectLst/>
                        </a:rPr>
                        <a:t>b</a:t>
                      </a:r>
                      <a:endParaRPr lang="sv-SE" sz="1800" baseline="300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28</a:t>
                      </a:r>
                      <a:r>
                        <a:rPr lang="en-GB" sz="1800" baseline="0" dirty="0">
                          <a:effectLst/>
                        </a:rPr>
                        <a:t>.3</a:t>
                      </a:r>
                      <a:r>
                        <a:rPr lang="en-GB" sz="1800" baseline="30000" dirty="0">
                          <a:effectLst/>
                        </a:rPr>
                        <a:t>a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Rectangle 3"/>
          <p:cNvSpPr>
            <a:spLocks noGrp="1" noChangeArrowheads="1"/>
          </p:cNvSpPr>
          <p:nvPr/>
        </p:nvSpPr>
        <p:spPr bwMode="auto">
          <a:xfrm>
            <a:off x="465826" y="6191951"/>
            <a:ext cx="8269100" cy="639295"/>
          </a:xfrm>
          <a:prstGeom prst="rect">
            <a:avLst/>
          </a:prstGeom>
          <a:solidFill>
            <a:schemeClr val="accent3"/>
          </a:solidFill>
          <a:ln>
            <a:noFill/>
          </a:ln>
          <a:extLst/>
        </p:spPr>
        <p:txBody>
          <a:bodyPr/>
          <a:lstStyle>
            <a:lvl1pPr marL="381000" indent="-3810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1047750" indent="-4762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40000"/>
              </a:spcBef>
              <a:spcAft>
                <a:spcPts val="0"/>
              </a:spcAft>
              <a:buClrTx/>
              <a:buSzPct val="130000"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Kluczem do wyższej produkcji </a:t>
            </a:r>
            <a:r>
              <a:rPr kumimoji="0" lang="en-US" alt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mleka</a:t>
            </a:r>
            <a:r>
              <a:rPr kumimoji="0" lang="en-US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l-PL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</a:t>
            </a:r>
            <a:r>
              <a:rPr kumimoji="0" lang="pl-PL" altLang="en-US" sz="20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bazie</a:t>
            </a:r>
            <a:r>
              <a:rPr kumimoji="0" lang="en-US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kiszonk</a:t>
            </a:r>
            <a:r>
              <a:rPr kumimoji="0" lang="pl-PL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jest </a:t>
            </a:r>
            <a:r>
              <a:rPr kumimoji="0" lang="en-US" alt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możliwość</a:t>
            </a:r>
            <a:r>
              <a:rPr kumimoji="0" lang="en-US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alt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wcze</a:t>
            </a:r>
            <a:r>
              <a:rPr kumimoji="0" lang="pl-PL" alt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sn</a:t>
            </a:r>
            <a:r>
              <a:rPr kumimoji="0" lang="en-US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ego </a:t>
            </a:r>
            <a:r>
              <a:rPr kumimoji="0" lang="pl-PL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skoszenia runi</a:t>
            </a:r>
            <a:r>
              <a:rPr kumimoji="0" lang="en-US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  <p:sp>
        <p:nvSpPr>
          <p:cNvPr id="8" name="Rektangel 3"/>
          <p:cNvSpPr/>
          <p:nvPr/>
        </p:nvSpPr>
        <p:spPr>
          <a:xfrm>
            <a:off x="7201042" y="6550223"/>
            <a:ext cx="18902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40000"/>
              </a:spcBef>
              <a:spcAft>
                <a:spcPts val="0"/>
              </a:spcAft>
              <a:buClrTx/>
              <a:buSzPct val="130000"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(Z </a:t>
            </a:r>
            <a:r>
              <a:rPr kumimoji="0" lang="en-US" alt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Bertilsson</a:t>
            </a: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1983)</a:t>
            </a:r>
            <a:endParaRPr kumimoji="0" lang="sv-SE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901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>
            <a:extLst>
              <a:ext uri="{FF2B5EF4-FFF2-40B4-BE49-F238E27FC236}">
                <a16:creationId xmlns:a16="http://schemas.microsoft.com/office/drawing/2014/main" id="{F1E76536-ECD9-4BD4-A19E-96204231A8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97848"/>
            <a:ext cx="719512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GB" altLang="nl-NL" sz="2800" b="1" dirty="0" err="1">
                <a:latin typeface="+mn-lt"/>
              </a:rPr>
              <a:t>Wartość</a:t>
            </a:r>
            <a:r>
              <a:rPr lang="en-GB" altLang="nl-NL" sz="2800" b="1" dirty="0">
                <a:latin typeface="+mn-lt"/>
              </a:rPr>
              <a:t> </a:t>
            </a:r>
            <a:r>
              <a:rPr lang="en-GB" altLang="nl-NL" sz="2800" b="1" dirty="0" err="1">
                <a:latin typeface="+mn-lt"/>
              </a:rPr>
              <a:t>odżywcza</a:t>
            </a:r>
            <a:r>
              <a:rPr lang="en-GB" altLang="nl-NL" sz="2800" b="1" dirty="0">
                <a:latin typeface="+mn-lt"/>
              </a:rPr>
              <a:t>, </a:t>
            </a:r>
            <a:r>
              <a:rPr lang="pl-PL" altLang="nl-NL" sz="2800" b="1" dirty="0" smtClean="0">
                <a:latin typeface="+mn-lt"/>
              </a:rPr>
              <a:t>pobranie </a:t>
            </a:r>
            <a:r>
              <a:rPr lang="pl-PL" altLang="nl-NL" sz="2800" b="1" dirty="0">
                <a:latin typeface="+mn-lt"/>
              </a:rPr>
              <a:t>paszy</a:t>
            </a:r>
            <a:r>
              <a:rPr lang="en-GB" altLang="nl-NL" sz="2800" b="1" dirty="0">
                <a:latin typeface="+mn-lt"/>
              </a:rPr>
              <a:t>, </a:t>
            </a:r>
            <a:r>
              <a:rPr lang="en-GB" altLang="nl-NL" sz="2800" b="1" dirty="0" err="1">
                <a:latin typeface="+mn-lt"/>
              </a:rPr>
              <a:t>wydajność</a:t>
            </a:r>
            <a:r>
              <a:rPr lang="en-GB" altLang="nl-NL" sz="2800" b="1" dirty="0">
                <a:latin typeface="+mn-lt"/>
              </a:rPr>
              <a:t> </a:t>
            </a:r>
            <a:r>
              <a:rPr lang="en-GB" altLang="nl-NL" sz="2800" b="1" dirty="0" err="1">
                <a:latin typeface="+mn-lt"/>
              </a:rPr>
              <a:t>zwierząt</a:t>
            </a:r>
            <a:r>
              <a:rPr lang="fr-FR" altLang="nl-NL" sz="2400" dirty="0">
                <a:latin typeface="Comic Sans MS" panose="030F0702030302020204" pitchFamily="66" charset="0"/>
              </a:rPr>
              <a:t/>
            </a:r>
            <a:br>
              <a:rPr lang="fr-FR" altLang="nl-NL" sz="2400" dirty="0">
                <a:latin typeface="Comic Sans MS" panose="030F0702030302020204" pitchFamily="66" charset="0"/>
              </a:rPr>
            </a:br>
            <a:endParaRPr kumimoji="0" lang="fr-FR" altLang="nl-N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30723" name="Text Box 3">
            <a:extLst>
              <a:ext uri="{FF2B5EF4-FFF2-40B4-BE49-F238E27FC236}">
                <a16:creationId xmlns:a16="http://schemas.microsoft.com/office/drawing/2014/main" id="{49673792-2BAA-465A-8883-9D21D2A376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49218"/>
            <a:ext cx="8077200" cy="526297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Wysoka zawartość białka: 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zmniejszenie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proteolizy może być sposobem na </a:t>
            </a: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rozwiązanie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problemu</a:t>
            </a: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marL="342900" lvl="0" indent="-342900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Esparceta siewna i komonica rożkowa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: </a:t>
            </a: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Skondensowane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taniny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zmniejszają </a:t>
            </a: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degradację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głównego</a:t>
            </a:r>
            <a:r>
              <a:rPr lang="en-GB" altLang="nl-NL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nl-NL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białka</a:t>
            </a:r>
            <a:r>
              <a:rPr lang="en-GB" altLang="nl-NL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altLang="nl-NL" sz="24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</a:t>
            </a:r>
            <a:r>
              <a:rPr lang="en-GB" altLang="nl-NL" sz="24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liścia</a:t>
            </a:r>
            <a:r>
              <a:rPr lang="pl-PL" altLang="nl-NL" sz="24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en-GB" altLang="nl-NL" sz="24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(Rubisco) i w mniejszym stopniu </a:t>
            </a: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jego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roz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kład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w 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żwaczu</a:t>
            </a:r>
            <a:endParaRPr kumimoji="0" lang="pl-PL" altLang="nl-NL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Więcej azotu nieamonowego jest 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dostarczan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e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do </a:t>
            </a: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jelita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cienkiego</a:t>
            </a: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Zawartość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tanin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na poziomie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20-40 g 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kg</a:t>
            </a:r>
            <a:r>
              <a:rPr kumimoji="0" lang="en-GB" altLang="nl-NL" sz="24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-1</a:t>
            </a:r>
            <a:r>
              <a:rPr lang="pl-PL" altLang="nl-NL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altLang="nl-NL" sz="24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oznacza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lepsz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ą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efektywność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wykorzystani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N, zapobieganie wzdęciom i 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reduk</a:t>
            </a:r>
            <a:r>
              <a:rPr kumimoji="0" lang="pl-PL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cję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negatyw</a:t>
            </a:r>
            <a:r>
              <a:rPr kumimoji="0" lang="pl-PL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nego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wpływ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u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pasożytów wewnętrznych u 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owiec</a:t>
            </a:r>
            <a:endParaRPr kumimoji="0" lang="fr-FR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1893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5">
            <a:extLst>
              <a:ext uri="{FF2B5EF4-FFF2-40B4-BE49-F238E27FC236}">
                <a16:creationId xmlns:a16="http://schemas.microsoft.com/office/drawing/2014/main" id="{E4D37205-90FF-4E69-BB0C-D3BD879895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564" y="544731"/>
            <a:ext cx="5457536" cy="400110"/>
          </a:xfrm>
          <a:prstGeom prst="rect">
            <a:avLst/>
          </a:prstGeom>
          <a:solidFill>
            <a:schemeClr val="accent3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altLang="nl-N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Times New Roman" panose="02020603050405020304" pitchFamily="18" charset="0"/>
              </a:rPr>
              <a:t>Cel: 40-50% </a:t>
            </a:r>
            <a:r>
              <a:rPr kumimoji="0" lang="pl-PL" altLang="nl-NL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Times New Roman" panose="02020603050405020304" pitchFamily="18" charset="0"/>
              </a:rPr>
              <a:t>udziału </a:t>
            </a:r>
            <a:r>
              <a:rPr kumimoji="0" lang="fr-BE" altLang="nl-NL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Times New Roman" panose="02020603050405020304" pitchFamily="18" charset="0"/>
              </a:rPr>
              <a:t>koniczyn</a:t>
            </a:r>
            <a:r>
              <a:rPr kumimoji="0" lang="pl-PL" altLang="nl-NL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Times New Roman" panose="02020603050405020304" pitchFamily="18" charset="0"/>
              </a:rPr>
              <a:t>y</a:t>
            </a:r>
            <a:r>
              <a:rPr kumimoji="0" lang="fr-BE" altLang="nl-NL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Times New Roman" panose="02020603050405020304" pitchFamily="18" charset="0"/>
              </a:rPr>
              <a:t> biał</a:t>
            </a:r>
            <a:r>
              <a:rPr kumimoji="0" lang="pl-PL" altLang="nl-NL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Times New Roman" panose="02020603050405020304" pitchFamily="18" charset="0"/>
              </a:rPr>
              <a:t>ej</a:t>
            </a:r>
            <a:r>
              <a:rPr kumimoji="0" lang="fr-BE" altLang="nl-NL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kumimoji="0" lang="pl-PL" altLang="nl-NL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Times New Roman" panose="02020603050405020304" pitchFamily="18" charset="0"/>
              </a:rPr>
              <a:t>w runi </a:t>
            </a:r>
            <a:r>
              <a:rPr kumimoji="0" lang="fr-BE" altLang="nl-NL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Times New Roman" panose="02020603050405020304" pitchFamily="18" charset="0"/>
              </a:rPr>
              <a:t>l</a:t>
            </a:r>
            <a:r>
              <a:rPr kumimoji="0" lang="pl-PL" altLang="nl-NL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Times New Roman" panose="02020603050405020304" pitchFamily="18" charset="0"/>
              </a:rPr>
              <a:t>atem</a:t>
            </a:r>
            <a:endParaRPr kumimoji="0" lang="fr-FR" altLang="nl-NL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32771" name="Line 13">
            <a:extLst>
              <a:ext uri="{FF2B5EF4-FFF2-40B4-BE49-F238E27FC236}">
                <a16:creationId xmlns:a16="http://schemas.microsoft.com/office/drawing/2014/main" id="{ED5CEF0F-27C0-468E-BA92-90F87876ED03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5257800"/>
            <a:ext cx="0" cy="228600"/>
          </a:xfrm>
          <a:prstGeom prst="line">
            <a:avLst/>
          </a:prstGeom>
          <a:noFill/>
          <a:ln w="38100">
            <a:solidFill>
              <a:srgbClr val="FEFF1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2772" name="Line 14">
            <a:extLst>
              <a:ext uri="{FF2B5EF4-FFF2-40B4-BE49-F238E27FC236}">
                <a16:creationId xmlns:a16="http://schemas.microsoft.com/office/drawing/2014/main" id="{399559D4-0E0A-4307-AD85-D16739A72467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2057400"/>
            <a:ext cx="0" cy="762000"/>
          </a:xfrm>
          <a:prstGeom prst="line">
            <a:avLst/>
          </a:prstGeom>
          <a:noFill/>
          <a:ln w="38100">
            <a:solidFill>
              <a:srgbClr val="FEFF1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2773" name="Line 15">
            <a:extLst>
              <a:ext uri="{FF2B5EF4-FFF2-40B4-BE49-F238E27FC236}">
                <a16:creationId xmlns:a16="http://schemas.microsoft.com/office/drawing/2014/main" id="{FF5FB570-641F-49CA-8A0A-E191F4B6D4C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34200" y="4191000"/>
            <a:ext cx="0" cy="304800"/>
          </a:xfrm>
          <a:prstGeom prst="line">
            <a:avLst/>
          </a:prstGeom>
          <a:noFill/>
          <a:ln w="38100">
            <a:solidFill>
              <a:srgbClr val="FEFF1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2774" name="Line 16">
            <a:extLst>
              <a:ext uri="{FF2B5EF4-FFF2-40B4-BE49-F238E27FC236}">
                <a16:creationId xmlns:a16="http://schemas.microsoft.com/office/drawing/2014/main" id="{58221E86-4B80-4EF7-A8D4-8E7569904406}"/>
              </a:ext>
            </a:extLst>
          </p:cNvPr>
          <p:cNvSpPr>
            <a:spLocks noChangeShapeType="1"/>
          </p:cNvSpPr>
          <p:nvPr/>
        </p:nvSpPr>
        <p:spPr bwMode="auto">
          <a:xfrm>
            <a:off x="7391400" y="2209800"/>
            <a:ext cx="0" cy="457200"/>
          </a:xfrm>
          <a:prstGeom prst="line">
            <a:avLst/>
          </a:prstGeom>
          <a:noFill/>
          <a:ln w="38100">
            <a:solidFill>
              <a:srgbClr val="FEFF1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2775" name="Line 17">
            <a:extLst>
              <a:ext uri="{FF2B5EF4-FFF2-40B4-BE49-F238E27FC236}">
                <a16:creationId xmlns:a16="http://schemas.microsoft.com/office/drawing/2014/main" id="{B17FC8A8-8487-4B37-B28D-AB8318D11590}"/>
              </a:ext>
            </a:extLst>
          </p:cNvPr>
          <p:cNvSpPr>
            <a:spLocks noChangeShapeType="1"/>
          </p:cNvSpPr>
          <p:nvPr/>
        </p:nvSpPr>
        <p:spPr bwMode="auto">
          <a:xfrm>
            <a:off x="3124200" y="6183313"/>
            <a:ext cx="48768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2776" name="Line 18">
            <a:extLst>
              <a:ext uri="{FF2B5EF4-FFF2-40B4-BE49-F238E27FC236}">
                <a16:creationId xmlns:a16="http://schemas.microsoft.com/office/drawing/2014/main" id="{907E39A2-006C-4DFB-AD3A-43F235221DE2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6183313"/>
            <a:ext cx="0" cy="1524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2777" name="Line 19">
            <a:extLst>
              <a:ext uri="{FF2B5EF4-FFF2-40B4-BE49-F238E27FC236}">
                <a16:creationId xmlns:a16="http://schemas.microsoft.com/office/drawing/2014/main" id="{160129B5-44D7-4A59-B8CC-CC54D909EE0E}"/>
              </a:ext>
            </a:extLst>
          </p:cNvPr>
          <p:cNvSpPr>
            <a:spLocks noChangeShapeType="1"/>
          </p:cNvSpPr>
          <p:nvPr/>
        </p:nvSpPr>
        <p:spPr bwMode="auto">
          <a:xfrm>
            <a:off x="7848600" y="6183313"/>
            <a:ext cx="0" cy="1524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2778" name="Rectangle 29">
            <a:extLst>
              <a:ext uri="{FF2B5EF4-FFF2-40B4-BE49-F238E27FC236}">
                <a16:creationId xmlns:a16="http://schemas.microsoft.com/office/drawing/2014/main" id="{4CEA6B2A-A9CB-4F30-9586-9E012E830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1524000"/>
            <a:ext cx="990600" cy="4114800"/>
          </a:xfrm>
          <a:prstGeom prst="rect">
            <a:avLst/>
          </a:pr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2779" name="Rectangle 30">
            <a:extLst>
              <a:ext uri="{FF2B5EF4-FFF2-40B4-BE49-F238E27FC236}">
                <a16:creationId xmlns:a16="http://schemas.microsoft.com/office/drawing/2014/main" id="{BC7C1810-F952-4395-928F-1AE048E3C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1524000"/>
            <a:ext cx="762000" cy="4114800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FF99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2780" name="Text Box 39">
            <a:extLst>
              <a:ext uri="{FF2B5EF4-FFF2-40B4-BE49-F238E27FC236}">
                <a16:creationId xmlns:a16="http://schemas.microsoft.com/office/drawing/2014/main" id="{EC267DC8-9F9A-4F23-9F34-DDC258213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1447800"/>
            <a:ext cx="18065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nl-N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Plon</a:t>
            </a:r>
            <a:r>
              <a:rPr kumimoji="0" lang="fr-FR" altLang="nl-N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fr-FR" alt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suchej masy (t/ha)</a:t>
            </a:r>
          </a:p>
        </p:txBody>
      </p:sp>
      <p:sp>
        <p:nvSpPr>
          <p:cNvPr id="32781" name="Text Box 40">
            <a:extLst>
              <a:ext uri="{FF2B5EF4-FFF2-40B4-BE49-F238E27FC236}">
                <a16:creationId xmlns:a16="http://schemas.microsoft.com/office/drawing/2014/main" id="{FCCDD8F2-A565-4D49-A0A1-E9A9C04A54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600200"/>
            <a:ext cx="18065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nl-NL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Produkcja na zwierzę</a:t>
            </a:r>
          </a:p>
        </p:txBody>
      </p:sp>
      <p:sp>
        <p:nvSpPr>
          <p:cNvPr id="32782" name="Text Box 41">
            <a:extLst>
              <a:ext uri="{FF2B5EF4-FFF2-40B4-BE49-F238E27FC236}">
                <a16:creationId xmlns:a16="http://schemas.microsoft.com/office/drawing/2014/main" id="{DE0CC79A-5EB6-4E8D-9349-757F3841C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4572000"/>
            <a:ext cx="18065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Ryzyko </a:t>
            </a:r>
            <a:r>
              <a:rPr kumimoji="0" lang="fr-FR" altLang="nl-N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wy</a:t>
            </a:r>
            <a:r>
              <a:rPr kumimoji="0" lang="pl-PL" altLang="nl-N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my</a:t>
            </a:r>
            <a:r>
              <a:rPr kumimoji="0" lang="fr-FR" altLang="nl-N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wania </a:t>
            </a:r>
            <a:r>
              <a:rPr kumimoji="0" lang="fr-FR" alt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azotanów</a:t>
            </a:r>
          </a:p>
        </p:txBody>
      </p:sp>
      <p:sp>
        <p:nvSpPr>
          <p:cNvPr id="32783" name="Text Box 42">
            <a:extLst>
              <a:ext uri="{FF2B5EF4-FFF2-40B4-BE49-F238E27FC236}">
                <a16:creationId xmlns:a16="http://schemas.microsoft.com/office/drawing/2014/main" id="{A17B9872-0776-4717-B0C6-9BEAC5B3D9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4572000"/>
            <a:ext cx="18065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nl-NL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Ryzyko wystąpienia wzdęć</a:t>
            </a:r>
          </a:p>
        </p:txBody>
      </p:sp>
      <p:sp>
        <p:nvSpPr>
          <p:cNvPr id="32784" name="Text Box 43">
            <a:extLst>
              <a:ext uri="{FF2B5EF4-FFF2-40B4-BE49-F238E27FC236}">
                <a16:creationId xmlns:a16="http://schemas.microsoft.com/office/drawing/2014/main" id="{D01E9E66-3D63-46DD-9D30-8E2DBB8543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5791200"/>
            <a:ext cx="2971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nl-NL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Optymalny     obszar ryzyka</a:t>
            </a:r>
          </a:p>
        </p:txBody>
      </p:sp>
      <p:sp>
        <p:nvSpPr>
          <p:cNvPr id="32785" name="Line 44">
            <a:extLst>
              <a:ext uri="{FF2B5EF4-FFF2-40B4-BE49-F238E27FC236}">
                <a16:creationId xmlns:a16="http://schemas.microsoft.com/office/drawing/2014/main" id="{CE7BA887-F01A-4DAB-AF41-221FFABD8BBC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5791200"/>
            <a:ext cx="990600" cy="0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2786" name="Line 45">
            <a:extLst>
              <a:ext uri="{FF2B5EF4-FFF2-40B4-BE49-F238E27FC236}">
                <a16:creationId xmlns:a16="http://schemas.microsoft.com/office/drawing/2014/main" id="{52B388E8-5C2F-4F88-89EB-061B87FB0598}"/>
              </a:ext>
            </a:extLst>
          </p:cNvPr>
          <p:cNvSpPr>
            <a:spLocks noChangeShapeType="1"/>
          </p:cNvSpPr>
          <p:nvPr/>
        </p:nvSpPr>
        <p:spPr bwMode="auto">
          <a:xfrm>
            <a:off x="5410200" y="5791200"/>
            <a:ext cx="76200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2787" name="Line 46">
            <a:extLst>
              <a:ext uri="{FF2B5EF4-FFF2-40B4-BE49-F238E27FC236}">
                <a16:creationId xmlns:a16="http://schemas.microsoft.com/office/drawing/2014/main" id="{5ED91E34-DF53-4E99-8939-9FE348834AED}"/>
              </a:ext>
            </a:extLst>
          </p:cNvPr>
          <p:cNvSpPr>
            <a:spLocks noChangeShapeType="1"/>
          </p:cNvSpPr>
          <p:nvPr/>
        </p:nvSpPr>
        <p:spPr bwMode="auto">
          <a:xfrm>
            <a:off x="3124200" y="6183313"/>
            <a:ext cx="4876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2788" name="Line 47">
            <a:extLst>
              <a:ext uri="{FF2B5EF4-FFF2-40B4-BE49-F238E27FC236}">
                <a16:creationId xmlns:a16="http://schemas.microsoft.com/office/drawing/2014/main" id="{991D2FFC-8EE0-4B4F-A4EA-85876D71BF9B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618331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2789" name="Line 48">
            <a:extLst>
              <a:ext uri="{FF2B5EF4-FFF2-40B4-BE49-F238E27FC236}">
                <a16:creationId xmlns:a16="http://schemas.microsoft.com/office/drawing/2014/main" id="{F782A809-E075-496B-B71A-181704A66816}"/>
              </a:ext>
            </a:extLst>
          </p:cNvPr>
          <p:cNvSpPr>
            <a:spLocks noChangeShapeType="1"/>
          </p:cNvSpPr>
          <p:nvPr/>
        </p:nvSpPr>
        <p:spPr bwMode="auto">
          <a:xfrm>
            <a:off x="7848600" y="618331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2790" name="Text Box 49">
            <a:extLst>
              <a:ext uri="{FF2B5EF4-FFF2-40B4-BE49-F238E27FC236}">
                <a16:creationId xmlns:a16="http://schemas.microsoft.com/office/drawing/2014/main" id="{A71410C0-6D0D-42AB-9BD6-C3BE677B93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345238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nl-NL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0</a:t>
            </a:r>
          </a:p>
        </p:txBody>
      </p:sp>
      <p:sp>
        <p:nvSpPr>
          <p:cNvPr id="32791" name="Text Box 50">
            <a:extLst>
              <a:ext uri="{FF2B5EF4-FFF2-40B4-BE49-F238E27FC236}">
                <a16:creationId xmlns:a16="http://schemas.microsoft.com/office/drawing/2014/main" id="{83A04B1A-B1EA-4262-B097-063EB0028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3535" y="6335713"/>
            <a:ext cx="609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nl-NL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100</a:t>
            </a:r>
          </a:p>
        </p:txBody>
      </p:sp>
      <p:sp>
        <p:nvSpPr>
          <p:cNvPr id="32792" name="Text Box 51">
            <a:extLst>
              <a:ext uri="{FF2B5EF4-FFF2-40B4-BE49-F238E27FC236}">
                <a16:creationId xmlns:a16="http://schemas.microsoft.com/office/drawing/2014/main" id="{E20CB846-EB19-46B5-A06A-776FBB895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6335713"/>
            <a:ext cx="2895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nl-NL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Udział koniczyny (%)</a:t>
            </a:r>
          </a:p>
        </p:txBody>
      </p:sp>
      <p:sp>
        <p:nvSpPr>
          <p:cNvPr id="32793" name="Text Box 54">
            <a:extLst>
              <a:ext uri="{FF2B5EF4-FFF2-40B4-BE49-F238E27FC236}">
                <a16:creationId xmlns:a16="http://schemas.microsoft.com/office/drawing/2014/main" id="{4DA717E0-2CAC-4E43-B00B-BD384DDB22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365875"/>
            <a:ext cx="2286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nl-NL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Źródło</a:t>
            </a:r>
            <a:r>
              <a:rPr kumimoji="0" lang="pl-PL" altLang="nl-NL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:</a:t>
            </a:r>
            <a:r>
              <a:rPr kumimoji="0" lang="fr-FR" altLang="nl-NL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fr-FR" altLang="nl-N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Pfimlin, 1993 r.</a:t>
            </a:r>
          </a:p>
        </p:txBody>
      </p:sp>
      <p:sp>
        <p:nvSpPr>
          <p:cNvPr id="90168" name="Freeform 56">
            <a:extLst>
              <a:ext uri="{FF2B5EF4-FFF2-40B4-BE49-F238E27FC236}">
                <a16:creationId xmlns:a16="http://schemas.microsoft.com/office/drawing/2014/main" id="{BDD43F75-CDC5-4BFF-8E08-D71910ADC84A}"/>
              </a:ext>
            </a:extLst>
          </p:cNvPr>
          <p:cNvSpPr>
            <a:spLocks/>
          </p:cNvSpPr>
          <p:nvPr/>
        </p:nvSpPr>
        <p:spPr bwMode="auto">
          <a:xfrm>
            <a:off x="3810000" y="3886200"/>
            <a:ext cx="2667000" cy="1676400"/>
          </a:xfrm>
          <a:custGeom>
            <a:avLst/>
            <a:gdLst>
              <a:gd name="T0" fmla="*/ 0 w 1680"/>
              <a:gd name="T1" fmla="*/ 1676400 h 1056"/>
              <a:gd name="T2" fmla="*/ 914400 w 1680"/>
              <a:gd name="T3" fmla="*/ 1447800 h 1056"/>
              <a:gd name="T4" fmla="*/ 1905000 w 1680"/>
              <a:gd name="T5" fmla="*/ 914400 h 1056"/>
              <a:gd name="T6" fmla="*/ 2667000 w 1680"/>
              <a:gd name="T7" fmla="*/ 0 h 105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680" h="1056">
                <a:moveTo>
                  <a:pt x="0" y="1056"/>
                </a:moveTo>
                <a:cubicBezTo>
                  <a:pt x="188" y="1024"/>
                  <a:pt x="376" y="992"/>
                  <a:pt x="576" y="912"/>
                </a:cubicBezTo>
                <a:cubicBezTo>
                  <a:pt x="776" y="832"/>
                  <a:pt x="1016" y="728"/>
                  <a:pt x="1200" y="576"/>
                </a:cubicBezTo>
                <a:cubicBezTo>
                  <a:pt x="1384" y="424"/>
                  <a:pt x="1532" y="212"/>
                  <a:pt x="1680" y="0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2795" name="Line 57">
            <a:extLst>
              <a:ext uri="{FF2B5EF4-FFF2-40B4-BE49-F238E27FC236}">
                <a16:creationId xmlns:a16="http://schemas.microsoft.com/office/drawing/2014/main" id="{CE07C516-8584-481B-B1C5-CCAFF39FFB2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38600" y="4038600"/>
            <a:ext cx="3124200" cy="175260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90170" name="Freeform 58">
            <a:extLst>
              <a:ext uri="{FF2B5EF4-FFF2-40B4-BE49-F238E27FC236}">
                <a16:creationId xmlns:a16="http://schemas.microsoft.com/office/drawing/2014/main" id="{7F8E3171-E8AD-47F7-A98E-186AA1DEC742}"/>
              </a:ext>
            </a:extLst>
          </p:cNvPr>
          <p:cNvSpPr>
            <a:spLocks/>
          </p:cNvSpPr>
          <p:nvPr/>
        </p:nvSpPr>
        <p:spPr bwMode="auto">
          <a:xfrm>
            <a:off x="3352800" y="1828800"/>
            <a:ext cx="4267200" cy="2146300"/>
          </a:xfrm>
          <a:custGeom>
            <a:avLst/>
            <a:gdLst>
              <a:gd name="T0" fmla="*/ 0 w 2688"/>
              <a:gd name="T1" fmla="*/ 2146300 h 1352"/>
              <a:gd name="T2" fmla="*/ 685800 w 2688"/>
              <a:gd name="T3" fmla="*/ 1155700 h 1352"/>
              <a:gd name="T4" fmla="*/ 1447800 w 2688"/>
              <a:gd name="T5" fmla="*/ 469900 h 1352"/>
              <a:gd name="T6" fmla="*/ 2209800 w 2688"/>
              <a:gd name="T7" fmla="*/ 165100 h 1352"/>
              <a:gd name="T8" fmla="*/ 3048000 w 2688"/>
              <a:gd name="T9" fmla="*/ 165100 h 1352"/>
              <a:gd name="T10" fmla="*/ 4267200 w 2688"/>
              <a:gd name="T11" fmla="*/ 1155700 h 135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688" h="1352">
                <a:moveTo>
                  <a:pt x="0" y="1352"/>
                </a:moveTo>
                <a:cubicBezTo>
                  <a:pt x="140" y="1128"/>
                  <a:pt x="280" y="904"/>
                  <a:pt x="432" y="728"/>
                </a:cubicBezTo>
                <a:cubicBezTo>
                  <a:pt x="584" y="552"/>
                  <a:pt x="752" y="400"/>
                  <a:pt x="912" y="296"/>
                </a:cubicBezTo>
                <a:cubicBezTo>
                  <a:pt x="1072" y="192"/>
                  <a:pt x="1224" y="136"/>
                  <a:pt x="1392" y="104"/>
                </a:cubicBezTo>
                <a:cubicBezTo>
                  <a:pt x="1560" y="72"/>
                  <a:pt x="1704" y="0"/>
                  <a:pt x="1920" y="104"/>
                </a:cubicBezTo>
                <a:cubicBezTo>
                  <a:pt x="2136" y="208"/>
                  <a:pt x="2560" y="624"/>
                  <a:pt x="2688" y="728"/>
                </a:cubicBezTo>
              </a:path>
            </a:pathLst>
          </a:custGeom>
          <a:noFill/>
          <a:ln w="38100" cap="flat" cmpd="sng">
            <a:solidFill>
              <a:srgbClr val="99CC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90171" name="Freeform 59">
            <a:extLst>
              <a:ext uri="{FF2B5EF4-FFF2-40B4-BE49-F238E27FC236}">
                <a16:creationId xmlns:a16="http://schemas.microsoft.com/office/drawing/2014/main" id="{2028E398-7F86-4261-8869-B44E254E6F32}"/>
              </a:ext>
            </a:extLst>
          </p:cNvPr>
          <p:cNvSpPr>
            <a:spLocks/>
          </p:cNvSpPr>
          <p:nvPr/>
        </p:nvSpPr>
        <p:spPr bwMode="auto">
          <a:xfrm>
            <a:off x="3581400" y="2209800"/>
            <a:ext cx="3581400" cy="1016000"/>
          </a:xfrm>
          <a:custGeom>
            <a:avLst/>
            <a:gdLst>
              <a:gd name="T0" fmla="*/ 3581400 w 2256"/>
              <a:gd name="T1" fmla="*/ 1016000 h 640"/>
              <a:gd name="T2" fmla="*/ 3048000 w 2256"/>
              <a:gd name="T3" fmla="*/ 330200 h 640"/>
              <a:gd name="T4" fmla="*/ 2514600 w 2256"/>
              <a:gd name="T5" fmla="*/ 25400 h 640"/>
              <a:gd name="T6" fmla="*/ 1676400 w 2256"/>
              <a:gd name="T7" fmla="*/ 177800 h 640"/>
              <a:gd name="T8" fmla="*/ 0 w 2256"/>
              <a:gd name="T9" fmla="*/ 787400 h 6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56" h="640">
                <a:moveTo>
                  <a:pt x="2256" y="640"/>
                </a:moveTo>
                <a:cubicBezTo>
                  <a:pt x="2144" y="476"/>
                  <a:pt x="2032" y="312"/>
                  <a:pt x="1920" y="208"/>
                </a:cubicBezTo>
                <a:cubicBezTo>
                  <a:pt x="1808" y="104"/>
                  <a:pt x="1728" y="32"/>
                  <a:pt x="1584" y="16"/>
                </a:cubicBezTo>
                <a:cubicBezTo>
                  <a:pt x="1440" y="0"/>
                  <a:pt x="1320" y="32"/>
                  <a:pt x="1056" y="112"/>
                </a:cubicBezTo>
                <a:cubicBezTo>
                  <a:pt x="792" y="192"/>
                  <a:pt x="396" y="344"/>
                  <a:pt x="0" y="496"/>
                </a:cubicBezTo>
              </a:path>
            </a:pathLst>
          </a:cu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32798" name="Picture 60">
            <a:extLst>
              <a:ext uri="{FF2B5EF4-FFF2-40B4-BE49-F238E27FC236}">
                <a16:creationId xmlns:a16="http://schemas.microsoft.com/office/drawing/2014/main" id="{2FA2F2EA-B57C-412A-9EEA-18A814C00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971800"/>
            <a:ext cx="1447800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8589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4">
            <a:extLst>
              <a:ext uri="{FF2B5EF4-FFF2-40B4-BE49-F238E27FC236}">
                <a16:creationId xmlns:a16="http://schemas.microsoft.com/office/drawing/2014/main" id="{6332443D-F0A1-4C85-BF34-7C1CFE756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1905000"/>
            <a:ext cx="1905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1200" b="1" i="0" u="none" strike="noStrike" kern="1200" cap="none" spc="0" normalizeH="0" baseline="0" noProof="0">
              <a:ln>
                <a:noFill/>
              </a:ln>
              <a:solidFill>
                <a:srgbClr val="FEFF12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34819" name="Text Box 5">
            <a:extLst>
              <a:ext uri="{FF2B5EF4-FFF2-40B4-BE49-F238E27FC236}">
                <a16:creationId xmlns:a16="http://schemas.microsoft.com/office/drawing/2014/main" id="{D23BD2E2-64D2-4B84-B8C3-0605DEF221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8648" y="304800"/>
            <a:ext cx="363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alt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FEFF12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Produkcja mięsa</a:t>
            </a:r>
            <a:endParaRPr kumimoji="0" lang="fr-FR" altLang="nl-NL" sz="2800" b="1" i="0" u="none" strike="noStrike" kern="1200" cap="none" spc="0" normalizeH="0" baseline="0" noProof="0" dirty="0">
              <a:ln>
                <a:noFill/>
              </a:ln>
              <a:solidFill>
                <a:srgbClr val="FEFF12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grpSp>
        <p:nvGrpSpPr>
          <p:cNvPr id="34820" name="Group 50">
            <a:extLst>
              <a:ext uri="{FF2B5EF4-FFF2-40B4-BE49-F238E27FC236}">
                <a16:creationId xmlns:a16="http://schemas.microsoft.com/office/drawing/2014/main" id="{04849AAF-6684-4453-82E6-B1AB22DA19FB}"/>
              </a:ext>
            </a:extLst>
          </p:cNvPr>
          <p:cNvGrpSpPr>
            <a:grpSpLocks/>
          </p:cNvGrpSpPr>
          <p:nvPr/>
        </p:nvGrpSpPr>
        <p:grpSpPr bwMode="auto">
          <a:xfrm>
            <a:off x="2286000" y="1344613"/>
            <a:ext cx="6400800" cy="5302250"/>
            <a:chOff x="1440" y="847"/>
            <a:chExt cx="4032" cy="3340"/>
          </a:xfrm>
        </p:grpSpPr>
        <p:sp>
          <p:nvSpPr>
            <p:cNvPr id="34822" name="Text Box 6">
              <a:extLst>
                <a:ext uri="{FF2B5EF4-FFF2-40B4-BE49-F238E27FC236}">
                  <a16:creationId xmlns:a16="http://schemas.microsoft.com/office/drawing/2014/main" id="{8A19F52C-2584-4A94-BDD8-EEBF967FD2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43" y="4013"/>
              <a:ext cx="2034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altLang="nl-NL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EFF12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Źródło: Institut de l'Elevage, 1993.</a:t>
              </a:r>
              <a:endParaRPr kumimoji="0" lang="fr-FR" altLang="nl-NL" sz="1200" b="1" i="0" u="none" strike="noStrike" kern="1200" cap="none" spc="0" normalizeH="0" baseline="0" noProof="0" dirty="0">
                <a:ln>
                  <a:noFill/>
                </a:ln>
                <a:solidFill>
                  <a:srgbClr val="FEFF12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4823" name="Text Box 7">
              <a:extLst>
                <a:ext uri="{FF2B5EF4-FFF2-40B4-BE49-F238E27FC236}">
                  <a16:creationId xmlns:a16="http://schemas.microsoft.com/office/drawing/2014/main" id="{C543F8EA-97E3-412B-8123-2106D290A7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0" y="1208"/>
              <a:ext cx="621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altLang="nl-NL" sz="1400" b="1" i="0" u="none" strike="noStrike" kern="1200" cap="none" spc="0" normalizeH="0" baseline="0" noProof="0">
                  <a:ln>
                    <a:noFill/>
                  </a:ln>
                  <a:solidFill>
                    <a:srgbClr val="FEFF12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1400</a:t>
              </a:r>
              <a:endParaRPr kumimoji="0" lang="fr-FR" altLang="nl-NL" sz="1400" b="1" i="0" u="none" strike="noStrike" kern="1200" cap="none" spc="0" normalizeH="0" baseline="0" noProof="0">
                <a:ln>
                  <a:noFill/>
                </a:ln>
                <a:solidFill>
                  <a:srgbClr val="FEFF12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4824" name="Text Box 8">
              <a:extLst>
                <a:ext uri="{FF2B5EF4-FFF2-40B4-BE49-F238E27FC236}">
                  <a16:creationId xmlns:a16="http://schemas.microsoft.com/office/drawing/2014/main" id="{022CF4E1-EEE3-4343-A0DD-7F3411C45A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0" y="1645"/>
              <a:ext cx="621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altLang="nl-NL" sz="1400" b="1" i="0" u="none" strike="noStrike" kern="1200" cap="none" spc="0" normalizeH="0" baseline="0" noProof="0">
                  <a:ln>
                    <a:noFill/>
                  </a:ln>
                  <a:solidFill>
                    <a:srgbClr val="FEFF12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1200</a:t>
              </a:r>
              <a:endParaRPr kumimoji="0" lang="fr-FR" altLang="nl-NL" sz="1400" b="1" i="0" u="none" strike="noStrike" kern="1200" cap="none" spc="0" normalizeH="0" baseline="0" noProof="0">
                <a:ln>
                  <a:noFill/>
                </a:ln>
                <a:solidFill>
                  <a:srgbClr val="FEFF12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4825" name="Text Box 9">
              <a:extLst>
                <a:ext uri="{FF2B5EF4-FFF2-40B4-BE49-F238E27FC236}">
                  <a16:creationId xmlns:a16="http://schemas.microsoft.com/office/drawing/2014/main" id="{B3FAE92D-AA77-4C45-8A8A-0C28B8C995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0" y="2078"/>
              <a:ext cx="347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altLang="nl-NL" sz="1400" b="1" i="0" u="none" strike="noStrike" kern="1200" cap="none" spc="0" normalizeH="0" baseline="0" noProof="0">
                  <a:ln>
                    <a:noFill/>
                  </a:ln>
                  <a:solidFill>
                    <a:srgbClr val="FEFF12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1000</a:t>
              </a:r>
              <a:endParaRPr kumimoji="0" lang="fr-FR" altLang="nl-NL" sz="1400" b="1" i="0" u="none" strike="noStrike" kern="1200" cap="none" spc="0" normalizeH="0" baseline="0" noProof="0">
                <a:ln>
                  <a:noFill/>
                </a:ln>
                <a:solidFill>
                  <a:srgbClr val="FEFF12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4826" name="Line 10">
              <a:extLst>
                <a:ext uri="{FF2B5EF4-FFF2-40B4-BE49-F238E27FC236}">
                  <a16:creationId xmlns:a16="http://schemas.microsoft.com/office/drawing/2014/main" id="{64FC3361-B3CC-4BC3-B385-DA70CB982A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25" y="1320"/>
              <a:ext cx="1" cy="2185"/>
            </a:xfrm>
            <a:prstGeom prst="line">
              <a:avLst/>
            </a:prstGeom>
            <a:noFill/>
            <a:ln w="38100">
              <a:solidFill>
                <a:srgbClr val="FEFF1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4827" name="Line 11">
              <a:extLst>
                <a:ext uri="{FF2B5EF4-FFF2-40B4-BE49-F238E27FC236}">
                  <a16:creationId xmlns:a16="http://schemas.microsoft.com/office/drawing/2014/main" id="{0F363A0C-46B5-43C8-8EA0-C9A5E8A245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25" y="3505"/>
              <a:ext cx="2763" cy="1"/>
            </a:xfrm>
            <a:prstGeom prst="line">
              <a:avLst/>
            </a:prstGeom>
            <a:noFill/>
            <a:ln w="38100">
              <a:solidFill>
                <a:srgbClr val="FEFF1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4828" name="Line 12">
              <a:extLst>
                <a:ext uri="{FF2B5EF4-FFF2-40B4-BE49-F238E27FC236}">
                  <a16:creationId xmlns:a16="http://schemas.microsoft.com/office/drawing/2014/main" id="{1CC25E6E-E6B5-4236-8F75-FBF6007ADF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12" y="1392"/>
              <a:ext cx="2693" cy="2129"/>
            </a:xfrm>
            <a:prstGeom prst="line">
              <a:avLst/>
            </a:prstGeom>
            <a:noFill/>
            <a:ln w="38100">
              <a:solidFill>
                <a:srgbClr val="FEFF1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4829" name="Line 13">
              <a:extLst>
                <a:ext uri="{FF2B5EF4-FFF2-40B4-BE49-F238E27FC236}">
                  <a16:creationId xmlns:a16="http://schemas.microsoft.com/office/drawing/2014/main" id="{4C4D4E7D-6F93-4C92-9FD9-ACD05A9A84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42" y="3057"/>
              <a:ext cx="70" cy="1"/>
            </a:xfrm>
            <a:prstGeom prst="line">
              <a:avLst/>
            </a:prstGeom>
            <a:noFill/>
            <a:ln w="38100">
              <a:solidFill>
                <a:srgbClr val="FEFF1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4830" name="Line 14">
              <a:extLst>
                <a:ext uri="{FF2B5EF4-FFF2-40B4-BE49-F238E27FC236}">
                  <a16:creationId xmlns:a16="http://schemas.microsoft.com/office/drawing/2014/main" id="{ED9AEEEB-6610-4D4C-A938-4691838BB0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42" y="2665"/>
              <a:ext cx="70" cy="1"/>
            </a:xfrm>
            <a:prstGeom prst="line">
              <a:avLst/>
            </a:prstGeom>
            <a:noFill/>
            <a:ln w="38100">
              <a:solidFill>
                <a:srgbClr val="FEFF1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4831" name="Line 15">
              <a:extLst>
                <a:ext uri="{FF2B5EF4-FFF2-40B4-BE49-F238E27FC236}">
                  <a16:creationId xmlns:a16="http://schemas.microsoft.com/office/drawing/2014/main" id="{9B2AE028-C02E-4258-937D-1BC1C089E7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42" y="2216"/>
              <a:ext cx="70" cy="1"/>
            </a:xfrm>
            <a:prstGeom prst="line">
              <a:avLst/>
            </a:prstGeom>
            <a:noFill/>
            <a:ln w="38100">
              <a:solidFill>
                <a:srgbClr val="FEFF1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4832" name="Line 16">
              <a:extLst>
                <a:ext uri="{FF2B5EF4-FFF2-40B4-BE49-F238E27FC236}">
                  <a16:creationId xmlns:a16="http://schemas.microsoft.com/office/drawing/2014/main" id="{77A6B703-4BD7-4C21-BB90-B81DF36B18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42" y="1768"/>
              <a:ext cx="70" cy="1"/>
            </a:xfrm>
            <a:prstGeom prst="line">
              <a:avLst/>
            </a:prstGeom>
            <a:noFill/>
            <a:ln w="38100">
              <a:solidFill>
                <a:srgbClr val="FEFF1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4833" name="Line 17">
              <a:extLst>
                <a:ext uri="{FF2B5EF4-FFF2-40B4-BE49-F238E27FC236}">
                  <a16:creationId xmlns:a16="http://schemas.microsoft.com/office/drawing/2014/main" id="{7DA89CFC-1DE5-487E-BA33-9FD8A4C001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4" y="1320"/>
              <a:ext cx="70" cy="1"/>
            </a:xfrm>
            <a:prstGeom prst="line">
              <a:avLst/>
            </a:prstGeom>
            <a:noFill/>
            <a:ln w="38100">
              <a:solidFill>
                <a:srgbClr val="FEFF1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4834" name="Line 18">
              <a:extLst>
                <a:ext uri="{FF2B5EF4-FFF2-40B4-BE49-F238E27FC236}">
                  <a16:creationId xmlns:a16="http://schemas.microsoft.com/office/drawing/2014/main" id="{D12B1539-02BE-4921-9065-B818E8899D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38" y="3505"/>
              <a:ext cx="1" cy="56"/>
            </a:xfrm>
            <a:prstGeom prst="line">
              <a:avLst/>
            </a:prstGeom>
            <a:noFill/>
            <a:ln w="38100">
              <a:solidFill>
                <a:srgbClr val="FEFF1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4835" name="Line 19">
              <a:extLst>
                <a:ext uri="{FF2B5EF4-FFF2-40B4-BE49-F238E27FC236}">
                  <a16:creationId xmlns:a16="http://schemas.microsoft.com/office/drawing/2014/main" id="{4B56ADDB-D1A8-4480-BB5A-C9AD6897D0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46" y="3505"/>
              <a:ext cx="1" cy="56"/>
            </a:xfrm>
            <a:prstGeom prst="line">
              <a:avLst/>
            </a:prstGeom>
            <a:noFill/>
            <a:ln w="38100">
              <a:solidFill>
                <a:srgbClr val="FEFF1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4836" name="Line 20">
              <a:extLst>
                <a:ext uri="{FF2B5EF4-FFF2-40B4-BE49-F238E27FC236}">
                  <a16:creationId xmlns:a16="http://schemas.microsoft.com/office/drawing/2014/main" id="{A77F3BA2-C91A-45A5-9DB7-0D35B1F517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55" y="3504"/>
              <a:ext cx="1" cy="56"/>
            </a:xfrm>
            <a:prstGeom prst="line">
              <a:avLst/>
            </a:prstGeom>
            <a:noFill/>
            <a:ln w="38100">
              <a:solidFill>
                <a:srgbClr val="FEFF1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4837" name="Line 21">
              <a:extLst>
                <a:ext uri="{FF2B5EF4-FFF2-40B4-BE49-F238E27FC236}">
                  <a16:creationId xmlns:a16="http://schemas.microsoft.com/office/drawing/2014/main" id="{55E38F64-99D4-4686-8ADD-DBB30F28FB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51" y="3505"/>
              <a:ext cx="1" cy="56"/>
            </a:xfrm>
            <a:prstGeom prst="line">
              <a:avLst/>
            </a:prstGeom>
            <a:noFill/>
            <a:ln w="38100">
              <a:solidFill>
                <a:srgbClr val="FEFF1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4838" name="Line 22">
              <a:extLst>
                <a:ext uri="{FF2B5EF4-FFF2-40B4-BE49-F238E27FC236}">
                  <a16:creationId xmlns:a16="http://schemas.microsoft.com/office/drawing/2014/main" id="{6788E867-977D-4934-A478-F4C2D37608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59" y="3505"/>
              <a:ext cx="1" cy="56"/>
            </a:xfrm>
            <a:prstGeom prst="line">
              <a:avLst/>
            </a:prstGeom>
            <a:noFill/>
            <a:ln w="38100">
              <a:solidFill>
                <a:srgbClr val="FEFF1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4839" name="Oval 23">
              <a:extLst>
                <a:ext uri="{FF2B5EF4-FFF2-40B4-BE49-F238E27FC236}">
                  <a16:creationId xmlns:a16="http://schemas.microsoft.com/office/drawing/2014/main" id="{D16CE0A1-01AA-4055-A3E6-212B07B05E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0" y="2328"/>
              <a:ext cx="68" cy="57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993366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altLang="nl-NL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4840" name="Oval 24">
              <a:extLst>
                <a:ext uri="{FF2B5EF4-FFF2-40B4-BE49-F238E27FC236}">
                  <a16:creationId xmlns:a16="http://schemas.microsoft.com/office/drawing/2014/main" id="{2F06D678-C388-45A5-94D3-3A60D8AA27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8" y="2385"/>
              <a:ext cx="68" cy="5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993366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altLang="nl-NL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4841" name="Oval 25">
              <a:extLst>
                <a:ext uri="{FF2B5EF4-FFF2-40B4-BE49-F238E27FC236}">
                  <a16:creationId xmlns:a16="http://schemas.microsoft.com/office/drawing/2014/main" id="{805E7BDE-11E9-4C9B-BFA2-82D9AC3EEC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5" y="2609"/>
              <a:ext cx="68" cy="5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993366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altLang="nl-NL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4842" name="Oval 26">
              <a:extLst>
                <a:ext uri="{FF2B5EF4-FFF2-40B4-BE49-F238E27FC236}">
                  <a16:creationId xmlns:a16="http://schemas.microsoft.com/office/drawing/2014/main" id="{B2AB0AC7-2470-4A22-8E8C-02E5BD4692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3" y="3001"/>
              <a:ext cx="68" cy="5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993366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altLang="nl-NL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4843" name="Oval 27">
              <a:extLst>
                <a:ext uri="{FF2B5EF4-FFF2-40B4-BE49-F238E27FC236}">
                  <a16:creationId xmlns:a16="http://schemas.microsoft.com/office/drawing/2014/main" id="{A16576FA-3897-4A1D-A59C-BA85C6F5F7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8" y="2328"/>
              <a:ext cx="70" cy="57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993366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altLang="nl-NL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4844" name="Oval 28">
              <a:extLst>
                <a:ext uri="{FF2B5EF4-FFF2-40B4-BE49-F238E27FC236}">
                  <a16:creationId xmlns:a16="http://schemas.microsoft.com/office/drawing/2014/main" id="{F9AFB017-0AA3-49A8-9FC0-DA96810BA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8" y="2441"/>
              <a:ext cx="70" cy="5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993366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altLang="nl-NL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4845" name="Oval 29">
              <a:extLst>
                <a:ext uri="{FF2B5EF4-FFF2-40B4-BE49-F238E27FC236}">
                  <a16:creationId xmlns:a16="http://schemas.microsoft.com/office/drawing/2014/main" id="{B9D44932-A1FB-46F5-96A3-D9B6176426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6" y="2553"/>
              <a:ext cx="68" cy="5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993366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altLang="nl-NL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4846" name="Oval 30">
              <a:extLst>
                <a:ext uri="{FF2B5EF4-FFF2-40B4-BE49-F238E27FC236}">
                  <a16:creationId xmlns:a16="http://schemas.microsoft.com/office/drawing/2014/main" id="{D8EEDCE3-425C-4ED0-B35D-CE0ED84B1B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6" y="2328"/>
              <a:ext cx="70" cy="57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993366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altLang="nl-NL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4847" name="Oval 31">
              <a:extLst>
                <a:ext uri="{FF2B5EF4-FFF2-40B4-BE49-F238E27FC236}">
                  <a16:creationId xmlns:a16="http://schemas.microsoft.com/office/drawing/2014/main" id="{00076A51-ABDB-47FB-AD68-FCF6E5F18F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3" y="2385"/>
              <a:ext cx="68" cy="5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993366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altLang="nl-NL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4848" name="Oval 32">
              <a:extLst>
                <a:ext uri="{FF2B5EF4-FFF2-40B4-BE49-F238E27FC236}">
                  <a16:creationId xmlns:a16="http://schemas.microsoft.com/office/drawing/2014/main" id="{5807FE40-6895-488E-81EA-528751BD02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1" y="2104"/>
              <a:ext cx="68" cy="5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993366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altLang="nl-NL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4849" name="Oval 33">
              <a:extLst>
                <a:ext uri="{FF2B5EF4-FFF2-40B4-BE49-F238E27FC236}">
                  <a16:creationId xmlns:a16="http://schemas.microsoft.com/office/drawing/2014/main" id="{1F19490E-5087-4AA9-A1B5-71BCB7D36E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4" y="1936"/>
              <a:ext cx="70" cy="5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993366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altLang="nl-NL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4850" name="Oval 34">
              <a:extLst>
                <a:ext uri="{FF2B5EF4-FFF2-40B4-BE49-F238E27FC236}">
                  <a16:creationId xmlns:a16="http://schemas.microsoft.com/office/drawing/2014/main" id="{C3B1FD78-5A0F-40C7-85BB-FE9D4E93B3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1" y="1936"/>
              <a:ext cx="68" cy="5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993366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altLang="nl-NL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4851" name="Oval 35">
              <a:extLst>
                <a:ext uri="{FF2B5EF4-FFF2-40B4-BE49-F238E27FC236}">
                  <a16:creationId xmlns:a16="http://schemas.microsoft.com/office/drawing/2014/main" id="{B41B12B9-9EDE-4C0E-BAF9-1F01935BFD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3" y="1656"/>
              <a:ext cx="68" cy="5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993366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altLang="nl-NL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4852" name="Text Box 36">
              <a:extLst>
                <a:ext uri="{FF2B5EF4-FFF2-40B4-BE49-F238E27FC236}">
                  <a16:creationId xmlns:a16="http://schemas.microsoft.com/office/drawing/2014/main" id="{2A233CA3-B0FF-472F-9C4F-B61DB39611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3" y="2538"/>
              <a:ext cx="289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altLang="nl-NL" sz="1400" b="1" i="0" u="none" strike="noStrike" kern="1200" cap="none" spc="0" normalizeH="0" baseline="0" noProof="0">
                  <a:ln>
                    <a:noFill/>
                  </a:ln>
                  <a:solidFill>
                    <a:srgbClr val="FEFF12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800</a:t>
              </a:r>
              <a:endParaRPr kumimoji="0" lang="fr-FR" altLang="nl-NL" sz="1400" b="1" i="0" u="none" strike="noStrike" kern="1200" cap="none" spc="0" normalizeH="0" baseline="0" noProof="0">
                <a:ln>
                  <a:noFill/>
                </a:ln>
                <a:solidFill>
                  <a:srgbClr val="FEFF12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4853" name="Text Box 37">
              <a:extLst>
                <a:ext uri="{FF2B5EF4-FFF2-40B4-BE49-F238E27FC236}">
                  <a16:creationId xmlns:a16="http://schemas.microsoft.com/office/drawing/2014/main" id="{9CD518AF-B26A-450E-81DA-AEF8A7BEF1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3" y="2918"/>
              <a:ext cx="289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altLang="nl-NL" sz="1400" b="1" i="0" u="none" strike="noStrike" kern="1200" cap="none" spc="0" normalizeH="0" baseline="0" noProof="0">
                  <a:ln>
                    <a:noFill/>
                  </a:ln>
                  <a:solidFill>
                    <a:srgbClr val="FEFF12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600</a:t>
              </a:r>
              <a:endParaRPr kumimoji="0" lang="fr-FR" altLang="nl-NL" sz="1400" b="1" i="0" u="none" strike="noStrike" kern="1200" cap="none" spc="0" normalizeH="0" baseline="0" noProof="0">
                <a:ln>
                  <a:noFill/>
                </a:ln>
                <a:solidFill>
                  <a:srgbClr val="FEFF12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4854" name="Text Box 38">
              <a:extLst>
                <a:ext uri="{FF2B5EF4-FFF2-40B4-BE49-F238E27FC236}">
                  <a16:creationId xmlns:a16="http://schemas.microsoft.com/office/drawing/2014/main" id="{D5EFA520-BF0E-4746-A398-D189043E78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0" y="3443"/>
              <a:ext cx="167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altLang="nl-NL" sz="1200" b="1" i="0" u="none" strike="noStrike" kern="1200" cap="none" spc="0" normalizeH="0" baseline="0" noProof="0">
                <a:ln>
                  <a:noFill/>
                </a:ln>
                <a:solidFill>
                  <a:srgbClr val="FEFF12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4855" name="Text Box 39">
              <a:extLst>
                <a:ext uri="{FF2B5EF4-FFF2-40B4-BE49-F238E27FC236}">
                  <a16:creationId xmlns:a16="http://schemas.microsoft.com/office/drawing/2014/main" id="{1B7E823B-CB44-4DF3-ABBA-B1EBAFA9F9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3" y="3338"/>
              <a:ext cx="289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altLang="nl-NL" sz="1400" b="1" i="0" u="none" strike="noStrike" kern="1200" cap="none" spc="0" normalizeH="0" baseline="0" noProof="0">
                  <a:ln>
                    <a:noFill/>
                  </a:ln>
                  <a:solidFill>
                    <a:srgbClr val="FEFF12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400</a:t>
              </a:r>
              <a:endParaRPr kumimoji="0" lang="fr-FR" altLang="nl-NL" sz="1400" b="1" i="0" u="none" strike="noStrike" kern="1200" cap="none" spc="0" normalizeH="0" baseline="0" noProof="0">
                <a:ln>
                  <a:noFill/>
                </a:ln>
                <a:solidFill>
                  <a:srgbClr val="FEFF12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4856" name="Text Box 40">
              <a:extLst>
                <a:ext uri="{FF2B5EF4-FFF2-40B4-BE49-F238E27FC236}">
                  <a16:creationId xmlns:a16="http://schemas.microsoft.com/office/drawing/2014/main" id="{B079C5EF-9FF9-477B-83C5-7426ED7B9A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0" y="3530"/>
              <a:ext cx="289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altLang="nl-NL" sz="1400" b="1" i="0" u="none" strike="noStrike" kern="1200" cap="none" spc="0" normalizeH="0" baseline="0" noProof="0">
                  <a:ln>
                    <a:noFill/>
                  </a:ln>
                  <a:solidFill>
                    <a:srgbClr val="FEFF12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400</a:t>
              </a:r>
              <a:endParaRPr kumimoji="0" lang="fr-FR" altLang="nl-NL" sz="1400" b="1" i="0" u="none" strike="noStrike" kern="1200" cap="none" spc="0" normalizeH="0" baseline="0" noProof="0">
                <a:ln>
                  <a:noFill/>
                </a:ln>
                <a:solidFill>
                  <a:srgbClr val="FEFF12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4857" name="Text Box 41">
              <a:extLst>
                <a:ext uri="{FF2B5EF4-FFF2-40B4-BE49-F238E27FC236}">
                  <a16:creationId xmlns:a16="http://schemas.microsoft.com/office/drawing/2014/main" id="{F6DA60F0-14E3-4C3A-ACBB-7FCCE5D561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66" y="3530"/>
              <a:ext cx="289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altLang="nl-NL" sz="1400" b="1" i="0" u="none" strike="noStrike" kern="1200" cap="none" spc="0" normalizeH="0" baseline="0" noProof="0">
                  <a:ln>
                    <a:noFill/>
                  </a:ln>
                  <a:solidFill>
                    <a:srgbClr val="FEFF12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600</a:t>
              </a:r>
              <a:endParaRPr kumimoji="0" lang="fr-FR" altLang="nl-NL" sz="1400" b="1" i="0" u="none" strike="noStrike" kern="1200" cap="none" spc="0" normalizeH="0" baseline="0" noProof="0">
                <a:ln>
                  <a:noFill/>
                </a:ln>
                <a:solidFill>
                  <a:srgbClr val="FEFF12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4858" name="Text Box 42">
              <a:extLst>
                <a:ext uri="{FF2B5EF4-FFF2-40B4-BE49-F238E27FC236}">
                  <a16:creationId xmlns:a16="http://schemas.microsoft.com/office/drawing/2014/main" id="{75D49E9F-0238-43B2-925A-3EF1105A53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74" y="3530"/>
              <a:ext cx="289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altLang="nl-NL" sz="1400" b="1" i="0" u="none" strike="noStrike" kern="1200" cap="none" spc="0" normalizeH="0" baseline="0" noProof="0">
                  <a:ln>
                    <a:noFill/>
                  </a:ln>
                  <a:solidFill>
                    <a:srgbClr val="FEFF12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800</a:t>
              </a:r>
              <a:endParaRPr kumimoji="0" lang="fr-FR" altLang="nl-NL" sz="1400" b="1" i="0" u="none" strike="noStrike" kern="1200" cap="none" spc="0" normalizeH="0" baseline="0" noProof="0">
                <a:ln>
                  <a:noFill/>
                </a:ln>
                <a:solidFill>
                  <a:srgbClr val="FEFF12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4859" name="Text Box 43">
              <a:extLst>
                <a:ext uri="{FF2B5EF4-FFF2-40B4-BE49-F238E27FC236}">
                  <a16:creationId xmlns:a16="http://schemas.microsoft.com/office/drawing/2014/main" id="{83F60D77-3FC9-4B14-8F19-B7E922A14B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3" y="3522"/>
              <a:ext cx="347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altLang="nl-NL" sz="1400" b="1" i="0" u="none" strike="noStrike" kern="1200" cap="none" spc="0" normalizeH="0" baseline="0" noProof="0">
                  <a:ln>
                    <a:noFill/>
                  </a:ln>
                  <a:solidFill>
                    <a:srgbClr val="FEFF12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1000</a:t>
              </a:r>
              <a:endParaRPr kumimoji="0" lang="fr-FR" altLang="nl-NL" sz="1400" b="1" i="0" u="none" strike="noStrike" kern="1200" cap="none" spc="0" normalizeH="0" baseline="0" noProof="0">
                <a:ln>
                  <a:noFill/>
                </a:ln>
                <a:solidFill>
                  <a:srgbClr val="FEFF12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4860" name="Text Box 44">
              <a:extLst>
                <a:ext uri="{FF2B5EF4-FFF2-40B4-BE49-F238E27FC236}">
                  <a16:creationId xmlns:a16="http://schemas.microsoft.com/office/drawing/2014/main" id="{88836E78-47F8-49C6-9180-E06FCD64B0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0" y="3522"/>
              <a:ext cx="347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altLang="nl-NL" sz="1400" b="1" i="0" u="none" strike="noStrike" kern="1200" cap="none" spc="0" normalizeH="0" baseline="0" noProof="0">
                  <a:ln>
                    <a:noFill/>
                  </a:ln>
                  <a:solidFill>
                    <a:srgbClr val="FEFF12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1200</a:t>
              </a:r>
              <a:endParaRPr kumimoji="0" lang="fr-FR" altLang="nl-NL" sz="1400" b="1" i="0" u="none" strike="noStrike" kern="1200" cap="none" spc="0" normalizeH="0" baseline="0" noProof="0">
                <a:ln>
                  <a:noFill/>
                </a:ln>
                <a:solidFill>
                  <a:srgbClr val="FEFF12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4861" name="Text Box 45">
              <a:extLst>
                <a:ext uri="{FF2B5EF4-FFF2-40B4-BE49-F238E27FC236}">
                  <a16:creationId xmlns:a16="http://schemas.microsoft.com/office/drawing/2014/main" id="{9DDC12DC-B6F3-4D99-A22E-F807B294BC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50" y="3522"/>
              <a:ext cx="347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altLang="nl-NL" sz="1400" b="1" i="0" u="none" strike="noStrike" kern="1200" cap="none" spc="0" normalizeH="0" baseline="0" noProof="0">
                  <a:ln>
                    <a:noFill/>
                  </a:ln>
                  <a:solidFill>
                    <a:srgbClr val="FEFF12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1400</a:t>
              </a:r>
              <a:endParaRPr kumimoji="0" lang="fr-FR" altLang="nl-NL" sz="1400" b="1" i="0" u="none" strike="noStrike" kern="1200" cap="none" spc="0" normalizeH="0" baseline="0" noProof="0">
                <a:ln>
                  <a:noFill/>
                </a:ln>
                <a:solidFill>
                  <a:srgbClr val="FEFF12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4862" name="Text Box 46">
              <a:extLst>
                <a:ext uri="{FF2B5EF4-FFF2-40B4-BE49-F238E27FC236}">
                  <a16:creationId xmlns:a16="http://schemas.microsoft.com/office/drawing/2014/main" id="{E5C76B47-F1B0-48AA-8B61-561A1DD617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847"/>
              <a:ext cx="2463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altLang="nl-NL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22B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DLWG w </a:t>
              </a:r>
              <a:r>
                <a:rPr kumimoji="0" lang="pl-PL" altLang="nl-NL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22B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mieszance</a:t>
              </a:r>
              <a:r>
                <a:rPr kumimoji="0" lang="fr-BE" altLang="nl-NL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22B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 koniczyny/</a:t>
              </a:r>
              <a:r>
                <a:rPr kumimoji="0" lang="pl-PL" altLang="nl-NL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22B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trawy</a:t>
              </a:r>
              <a:r>
                <a:rPr kumimoji="0" lang="fr-BE" altLang="nl-NL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22B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 </a:t>
              </a:r>
              <a:r>
                <a:rPr kumimoji="0" lang="fr-BE" altLang="nl-NL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22B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(g/d) </a:t>
              </a:r>
              <a:endParaRPr kumimoji="0" lang="fr-FR" alt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FF022B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4863" name="Text Box 47">
              <a:extLst>
                <a:ext uri="{FF2B5EF4-FFF2-40B4-BE49-F238E27FC236}">
                  <a16:creationId xmlns:a16="http://schemas.microsoft.com/office/drawing/2014/main" id="{86A0476C-4CD3-4750-A6B8-A88DD0884E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66" y="1328"/>
              <a:ext cx="219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altLang="nl-NL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22B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Średnia dla </a:t>
              </a:r>
              <a:r>
                <a:rPr kumimoji="0" lang="pl-PL" altLang="nl-NL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22B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mieszanki</a:t>
              </a:r>
              <a:r>
                <a:rPr kumimoji="0" lang="pl-PL" altLang="nl-NL" sz="1600" b="1" i="0" u="none" strike="noStrike" kern="1200" cap="none" spc="0" normalizeH="0" noProof="0" dirty="0" smtClean="0">
                  <a:ln>
                    <a:noFill/>
                  </a:ln>
                  <a:solidFill>
                    <a:srgbClr val="FF022B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 </a:t>
              </a:r>
              <a:r>
                <a:rPr kumimoji="0" lang="fr-BE" altLang="nl-NL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22B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koniczyny</a:t>
              </a:r>
              <a:r>
                <a:rPr kumimoji="0" lang="pl-PL" altLang="nl-NL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22B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 z </a:t>
              </a:r>
              <a:r>
                <a:rPr kumimoji="0" lang="fr-BE" altLang="nl-NL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22B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traw</a:t>
              </a:r>
              <a:r>
                <a:rPr kumimoji="0" lang="pl-PL" altLang="nl-NL" sz="1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22B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ami</a:t>
              </a:r>
              <a:r>
                <a:rPr kumimoji="0" lang="fr-BE" altLang="nl-NL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22B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 </a:t>
              </a:r>
              <a:r>
                <a:rPr kumimoji="0" lang="fr-BE" altLang="nl-NL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22B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= 940</a:t>
              </a:r>
              <a:endParaRPr kumimoji="0" lang="fr-FR" alt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FEFF12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4864" name="Text Box 48">
              <a:extLst>
                <a:ext uri="{FF2B5EF4-FFF2-40B4-BE49-F238E27FC236}">
                  <a16:creationId xmlns:a16="http://schemas.microsoft.com/office/drawing/2014/main" id="{F95C14FD-C423-4BCC-A7C6-41FDC35001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60" y="2673"/>
              <a:ext cx="2012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altLang="nl-NL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9FF3C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Średnia dla </a:t>
              </a:r>
              <a:r>
                <a:rPr kumimoji="0" lang="fr-BE" altLang="nl-NL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9FF3C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traw </a:t>
              </a:r>
              <a:r>
                <a:rPr kumimoji="0" lang="fr-BE" altLang="nl-NL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9FF3C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= 908</a:t>
              </a:r>
              <a:endParaRPr kumimoji="0" lang="fr-FR" alt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FEFF12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4865" name="Text Box 49">
              <a:extLst>
                <a:ext uri="{FF2B5EF4-FFF2-40B4-BE49-F238E27FC236}">
                  <a16:creationId xmlns:a16="http://schemas.microsoft.com/office/drawing/2014/main" id="{8F67C05A-743E-4073-A630-8D9B567693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0" y="3700"/>
              <a:ext cx="1321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altLang="nl-NL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9FF3C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DLWG </a:t>
              </a:r>
              <a:r>
                <a:rPr kumimoji="0" lang="pl-PL" altLang="nl-NL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9FF3C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dla życicy (</a:t>
              </a:r>
              <a:r>
                <a:rPr kumimoji="0" lang="fr-BE" altLang="nl-NL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9FF3C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g/d</a:t>
              </a:r>
              <a:r>
                <a:rPr kumimoji="0" lang="pl-PL" altLang="nl-NL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9FF3C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)</a:t>
              </a:r>
              <a:endParaRPr kumimoji="0" lang="fr-FR" alt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09FF3C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</p:grpSp>
      <p:pic>
        <p:nvPicPr>
          <p:cNvPr id="34821" name="Picture 51" descr="image 1">
            <a:extLst>
              <a:ext uri="{FF2B5EF4-FFF2-40B4-BE49-F238E27FC236}">
                <a16:creationId xmlns:a16="http://schemas.microsoft.com/office/drawing/2014/main" id="{F3A5DF63-C4D5-45A3-B71D-E22158D47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981200"/>
            <a:ext cx="1138238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511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5">
            <a:extLst>
              <a:ext uri="{FF2B5EF4-FFF2-40B4-BE49-F238E27FC236}">
                <a16:creationId xmlns:a16="http://schemas.microsoft.com/office/drawing/2014/main" id="{85968C60-26FA-4C07-80B5-C419840B50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1756" y="381000"/>
            <a:ext cx="33289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alt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FEFF12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Produkcja </a:t>
            </a:r>
            <a:r>
              <a:rPr kumimoji="0" lang="fr-BE" alt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EFF12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mleka</a:t>
            </a:r>
            <a:endParaRPr kumimoji="0" lang="fr-FR" altLang="nl-NL" sz="2800" b="1" i="0" u="none" strike="noStrike" kern="1200" cap="none" spc="0" normalizeH="0" baseline="0" noProof="0" dirty="0">
              <a:ln>
                <a:noFill/>
              </a:ln>
              <a:solidFill>
                <a:srgbClr val="FEFF12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grpSp>
        <p:nvGrpSpPr>
          <p:cNvPr id="36867" name="Group 45">
            <a:extLst>
              <a:ext uri="{FF2B5EF4-FFF2-40B4-BE49-F238E27FC236}">
                <a16:creationId xmlns:a16="http://schemas.microsoft.com/office/drawing/2014/main" id="{381059AA-3CDF-484F-AA05-B1EFCBF339A2}"/>
              </a:ext>
            </a:extLst>
          </p:cNvPr>
          <p:cNvGrpSpPr>
            <a:grpSpLocks/>
          </p:cNvGrpSpPr>
          <p:nvPr/>
        </p:nvGrpSpPr>
        <p:grpSpPr bwMode="auto">
          <a:xfrm>
            <a:off x="2514600" y="1219200"/>
            <a:ext cx="5821363" cy="5454650"/>
            <a:chOff x="1584" y="768"/>
            <a:chExt cx="3667" cy="3436"/>
          </a:xfrm>
        </p:grpSpPr>
        <p:sp>
          <p:nvSpPr>
            <p:cNvPr id="36869" name="Text Box 4">
              <a:extLst>
                <a:ext uri="{FF2B5EF4-FFF2-40B4-BE49-F238E27FC236}">
                  <a16:creationId xmlns:a16="http://schemas.microsoft.com/office/drawing/2014/main" id="{03F4BD80-362C-410D-B9D3-E6DAB475AD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4010"/>
              <a:ext cx="201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altLang="nl-NL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EFF12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Źródło</a:t>
              </a:r>
              <a:r>
                <a:rPr kumimoji="0" lang="pl-PL" altLang="nl-NL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EFF12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:</a:t>
              </a:r>
              <a:r>
                <a:rPr kumimoji="0" lang="fr-BE" altLang="nl-NL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EFF12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 </a:t>
              </a:r>
              <a:r>
                <a:rPr kumimoji="0" lang="fr-BE" altLang="nl-NL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EFF12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Pflimlin et al., 1993 r.</a:t>
              </a:r>
              <a:endParaRPr kumimoji="0" lang="fr-FR" altLang="nl-NL" sz="1400" b="1" i="0" u="none" strike="noStrike" kern="1200" cap="none" spc="0" normalizeH="0" baseline="0" noProof="0" dirty="0">
                <a:ln>
                  <a:noFill/>
                </a:ln>
                <a:solidFill>
                  <a:srgbClr val="FEFF12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6870" name="Text Box 7">
              <a:extLst>
                <a:ext uri="{FF2B5EF4-FFF2-40B4-BE49-F238E27FC236}">
                  <a16:creationId xmlns:a16="http://schemas.microsoft.com/office/drawing/2014/main" id="{981074EB-076A-4235-A9D5-5574AFBA19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1" y="815"/>
              <a:ext cx="1691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altLang="nl-NL" sz="1400" b="1" i="0" u="none" strike="noStrike" kern="1200" cap="none" spc="0" normalizeH="0" baseline="0" noProof="0">
                <a:ln>
                  <a:noFill/>
                </a:ln>
                <a:solidFill>
                  <a:srgbClr val="FEFF12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6871" name="Line 8">
              <a:extLst>
                <a:ext uri="{FF2B5EF4-FFF2-40B4-BE49-F238E27FC236}">
                  <a16:creationId xmlns:a16="http://schemas.microsoft.com/office/drawing/2014/main" id="{ED27C603-6553-45C8-922C-794FCA13D5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36" y="1248"/>
              <a:ext cx="1" cy="2118"/>
            </a:xfrm>
            <a:prstGeom prst="line">
              <a:avLst/>
            </a:prstGeom>
            <a:noFill/>
            <a:ln w="38100">
              <a:solidFill>
                <a:srgbClr val="FEFF1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6872" name="Line 9">
              <a:extLst>
                <a:ext uri="{FF2B5EF4-FFF2-40B4-BE49-F238E27FC236}">
                  <a16:creationId xmlns:a16="http://schemas.microsoft.com/office/drawing/2014/main" id="{0F674A70-14A6-4640-BE77-CA274CA884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36" y="3366"/>
              <a:ext cx="2892" cy="1"/>
            </a:xfrm>
            <a:prstGeom prst="line">
              <a:avLst/>
            </a:prstGeom>
            <a:noFill/>
            <a:ln w="38100">
              <a:solidFill>
                <a:srgbClr val="FEFF1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6873" name="Line 10">
              <a:extLst>
                <a:ext uri="{FF2B5EF4-FFF2-40B4-BE49-F238E27FC236}">
                  <a16:creationId xmlns:a16="http://schemas.microsoft.com/office/drawing/2014/main" id="{C00DE5B3-E4FE-43D6-8B07-9C5F9AABB9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7" y="2823"/>
              <a:ext cx="69" cy="1"/>
            </a:xfrm>
            <a:prstGeom prst="line">
              <a:avLst/>
            </a:prstGeom>
            <a:noFill/>
            <a:ln w="38100">
              <a:solidFill>
                <a:srgbClr val="FEFF1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6874" name="Line 11">
              <a:extLst>
                <a:ext uri="{FF2B5EF4-FFF2-40B4-BE49-F238E27FC236}">
                  <a16:creationId xmlns:a16="http://schemas.microsoft.com/office/drawing/2014/main" id="{DA7DBAC7-1336-4B7A-BE7B-396E76114B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7" y="2335"/>
              <a:ext cx="69" cy="1"/>
            </a:xfrm>
            <a:prstGeom prst="line">
              <a:avLst/>
            </a:prstGeom>
            <a:noFill/>
            <a:ln w="38100">
              <a:solidFill>
                <a:srgbClr val="FEFF1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6875" name="Line 12">
              <a:extLst>
                <a:ext uri="{FF2B5EF4-FFF2-40B4-BE49-F238E27FC236}">
                  <a16:creationId xmlns:a16="http://schemas.microsoft.com/office/drawing/2014/main" id="{2D4E0497-78AF-4E77-BDF4-CCEDBC9D58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7" y="1737"/>
              <a:ext cx="69" cy="2"/>
            </a:xfrm>
            <a:prstGeom prst="line">
              <a:avLst/>
            </a:prstGeom>
            <a:noFill/>
            <a:ln w="38100">
              <a:solidFill>
                <a:srgbClr val="FEFF1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6876" name="Line 13">
              <a:extLst>
                <a:ext uri="{FF2B5EF4-FFF2-40B4-BE49-F238E27FC236}">
                  <a16:creationId xmlns:a16="http://schemas.microsoft.com/office/drawing/2014/main" id="{7C9D15A0-1850-4A4B-B2A3-4E5DADFE0A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7" y="1248"/>
              <a:ext cx="69" cy="1"/>
            </a:xfrm>
            <a:prstGeom prst="line">
              <a:avLst/>
            </a:prstGeom>
            <a:noFill/>
            <a:ln w="38100">
              <a:solidFill>
                <a:srgbClr val="FEFF1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6877" name="Line 14">
              <a:extLst>
                <a:ext uri="{FF2B5EF4-FFF2-40B4-BE49-F238E27FC236}">
                  <a16:creationId xmlns:a16="http://schemas.microsoft.com/office/drawing/2014/main" id="{721A9F59-79CF-416A-AA33-A1739257D3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36" y="1248"/>
              <a:ext cx="2892" cy="2118"/>
            </a:xfrm>
            <a:prstGeom prst="line">
              <a:avLst/>
            </a:prstGeom>
            <a:noFill/>
            <a:ln w="38100">
              <a:solidFill>
                <a:srgbClr val="FEFF1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6878" name="Line 15">
              <a:extLst>
                <a:ext uri="{FF2B5EF4-FFF2-40B4-BE49-F238E27FC236}">
                  <a16:creationId xmlns:a16="http://schemas.microsoft.com/office/drawing/2014/main" id="{3992862B-DD68-4958-BDC1-0103878419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2" y="3366"/>
              <a:ext cx="1" cy="55"/>
            </a:xfrm>
            <a:prstGeom prst="line">
              <a:avLst/>
            </a:prstGeom>
            <a:noFill/>
            <a:ln w="38100">
              <a:solidFill>
                <a:srgbClr val="FEFF1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6879" name="Line 16">
              <a:extLst>
                <a:ext uri="{FF2B5EF4-FFF2-40B4-BE49-F238E27FC236}">
                  <a16:creationId xmlns:a16="http://schemas.microsoft.com/office/drawing/2014/main" id="{9EFEBA9A-1E0C-405F-8DC5-0BE65BDE62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18" y="3366"/>
              <a:ext cx="1" cy="55"/>
            </a:xfrm>
            <a:prstGeom prst="line">
              <a:avLst/>
            </a:prstGeom>
            <a:noFill/>
            <a:ln w="38100">
              <a:solidFill>
                <a:srgbClr val="FEFF1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6880" name="Line 17">
              <a:extLst>
                <a:ext uri="{FF2B5EF4-FFF2-40B4-BE49-F238E27FC236}">
                  <a16:creationId xmlns:a16="http://schemas.microsoft.com/office/drawing/2014/main" id="{7179C12C-DE23-47C6-A773-D2956C2658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4" y="3366"/>
              <a:ext cx="1" cy="55"/>
            </a:xfrm>
            <a:prstGeom prst="line">
              <a:avLst/>
            </a:prstGeom>
            <a:noFill/>
            <a:ln w="38100">
              <a:solidFill>
                <a:srgbClr val="FEFF1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6881" name="Line 18">
              <a:extLst>
                <a:ext uri="{FF2B5EF4-FFF2-40B4-BE49-F238E27FC236}">
                  <a16:creationId xmlns:a16="http://schemas.microsoft.com/office/drawing/2014/main" id="{C2B218DE-9703-4E72-BF39-2E7D0DDFF9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28" y="3366"/>
              <a:ext cx="1" cy="55"/>
            </a:xfrm>
            <a:prstGeom prst="line">
              <a:avLst/>
            </a:prstGeom>
            <a:noFill/>
            <a:ln w="38100">
              <a:solidFill>
                <a:srgbClr val="FEFF1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6882" name="Oval 19">
              <a:extLst>
                <a:ext uri="{FF2B5EF4-FFF2-40B4-BE49-F238E27FC236}">
                  <a16:creationId xmlns:a16="http://schemas.microsoft.com/office/drawing/2014/main" id="{32D89509-3E81-4132-8798-8718E41854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1" y="2880"/>
              <a:ext cx="70" cy="54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993366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altLang="nl-NL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6883" name="Oval 20">
              <a:extLst>
                <a:ext uri="{FF2B5EF4-FFF2-40B4-BE49-F238E27FC236}">
                  <a16:creationId xmlns:a16="http://schemas.microsoft.com/office/drawing/2014/main" id="{D3001690-94E1-415B-BFFC-E8760CC949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5" y="2657"/>
              <a:ext cx="70" cy="54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993366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altLang="nl-NL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6884" name="Oval 21">
              <a:extLst>
                <a:ext uri="{FF2B5EF4-FFF2-40B4-BE49-F238E27FC236}">
                  <a16:creationId xmlns:a16="http://schemas.microsoft.com/office/drawing/2014/main" id="{A5B4204B-B085-4133-B353-71A1E6400A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5" y="2440"/>
              <a:ext cx="70" cy="53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993366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altLang="nl-NL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6885" name="Oval 22">
              <a:extLst>
                <a:ext uri="{FF2B5EF4-FFF2-40B4-BE49-F238E27FC236}">
                  <a16:creationId xmlns:a16="http://schemas.microsoft.com/office/drawing/2014/main" id="{A33AA5E6-E268-4D41-9A55-F4D34C092C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5" y="2548"/>
              <a:ext cx="70" cy="54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993366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altLang="nl-NL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6886" name="Oval 23">
              <a:extLst>
                <a:ext uri="{FF2B5EF4-FFF2-40B4-BE49-F238E27FC236}">
                  <a16:creationId xmlns:a16="http://schemas.microsoft.com/office/drawing/2014/main" id="{799D4D17-75C6-4D38-B580-6C01230E6A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5" y="2440"/>
              <a:ext cx="71" cy="53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993366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altLang="nl-NL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6887" name="Oval 24">
              <a:extLst>
                <a:ext uri="{FF2B5EF4-FFF2-40B4-BE49-F238E27FC236}">
                  <a16:creationId xmlns:a16="http://schemas.microsoft.com/office/drawing/2014/main" id="{F6C8E178-5448-4AD7-BC0E-91C2C6A898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7" y="2385"/>
              <a:ext cx="70" cy="55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993366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altLang="nl-NL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6888" name="Oval 25">
              <a:extLst>
                <a:ext uri="{FF2B5EF4-FFF2-40B4-BE49-F238E27FC236}">
                  <a16:creationId xmlns:a16="http://schemas.microsoft.com/office/drawing/2014/main" id="{0DFA44B3-2568-414E-A6AA-426C74F430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7" y="2223"/>
              <a:ext cx="70" cy="53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993366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altLang="nl-NL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6889" name="Oval 26">
              <a:extLst>
                <a:ext uri="{FF2B5EF4-FFF2-40B4-BE49-F238E27FC236}">
                  <a16:creationId xmlns:a16="http://schemas.microsoft.com/office/drawing/2014/main" id="{C5F09F39-6E7B-4D3E-A16E-C0ACCE900B1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3418" y="2331"/>
              <a:ext cx="71" cy="54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993366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altLang="nl-NL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6890" name="Oval 27">
              <a:extLst>
                <a:ext uri="{FF2B5EF4-FFF2-40B4-BE49-F238E27FC236}">
                  <a16:creationId xmlns:a16="http://schemas.microsoft.com/office/drawing/2014/main" id="{19481119-21D7-4EDB-8A68-B8A7F2E93C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9" y="2223"/>
              <a:ext cx="70" cy="53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993366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altLang="nl-NL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6891" name="Oval 28">
              <a:extLst>
                <a:ext uri="{FF2B5EF4-FFF2-40B4-BE49-F238E27FC236}">
                  <a16:creationId xmlns:a16="http://schemas.microsoft.com/office/drawing/2014/main" id="{147D4094-CD23-40E1-899F-A8CBA9CCF6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2" y="1787"/>
              <a:ext cx="71" cy="55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993366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altLang="nl-NL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6892" name="Oval 29">
              <a:extLst>
                <a:ext uri="{FF2B5EF4-FFF2-40B4-BE49-F238E27FC236}">
                  <a16:creationId xmlns:a16="http://schemas.microsoft.com/office/drawing/2014/main" id="{9D7BF550-8716-49D7-AB21-FFB76D3609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4" y="1625"/>
              <a:ext cx="69" cy="54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993366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altLang="nl-NL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6893" name="Oval 30">
              <a:extLst>
                <a:ext uri="{FF2B5EF4-FFF2-40B4-BE49-F238E27FC236}">
                  <a16:creationId xmlns:a16="http://schemas.microsoft.com/office/drawing/2014/main" id="{7D04AB3A-0F7B-4902-8965-80E30AC643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3" y="1570"/>
              <a:ext cx="71" cy="55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rgbClr val="993366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altLang="nl-NL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6894" name="Text Box 31">
              <a:extLst>
                <a:ext uri="{FF2B5EF4-FFF2-40B4-BE49-F238E27FC236}">
                  <a16:creationId xmlns:a16="http://schemas.microsoft.com/office/drawing/2014/main" id="{19C80196-620A-4D7E-BF4F-4680960C75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6" y="3362"/>
              <a:ext cx="352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altLang="nl-NL" sz="1400" b="1" i="0" u="none" strike="noStrike" kern="1200" cap="none" spc="0" normalizeH="0" baseline="0" noProof="0">
                  <a:ln>
                    <a:noFill/>
                  </a:ln>
                  <a:solidFill>
                    <a:srgbClr val="FEFF12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10</a:t>
              </a:r>
              <a:endParaRPr kumimoji="0" lang="fr-FR" altLang="nl-NL" sz="1400" b="1" i="0" u="none" strike="noStrike" kern="1200" cap="none" spc="0" normalizeH="0" baseline="0" noProof="0">
                <a:ln>
                  <a:noFill/>
                </a:ln>
                <a:solidFill>
                  <a:srgbClr val="FEFF12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6895" name="Text Box 32">
              <a:extLst>
                <a:ext uri="{FF2B5EF4-FFF2-40B4-BE49-F238E27FC236}">
                  <a16:creationId xmlns:a16="http://schemas.microsoft.com/office/drawing/2014/main" id="{5D3E4C53-B174-4708-8A9D-E21EBBA785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1" y="3362"/>
              <a:ext cx="352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altLang="nl-NL" sz="1400" b="1" i="0" u="none" strike="noStrike" kern="1200" cap="none" spc="0" normalizeH="0" baseline="0" noProof="0">
                  <a:ln>
                    <a:noFill/>
                  </a:ln>
                  <a:solidFill>
                    <a:srgbClr val="FEFF12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15</a:t>
              </a:r>
              <a:endParaRPr kumimoji="0" lang="fr-FR" altLang="nl-NL" sz="1400" b="1" i="0" u="none" strike="noStrike" kern="1200" cap="none" spc="0" normalizeH="0" baseline="0" noProof="0">
                <a:ln>
                  <a:noFill/>
                </a:ln>
                <a:solidFill>
                  <a:srgbClr val="FEFF12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6896" name="Text Box 33">
              <a:extLst>
                <a:ext uri="{FF2B5EF4-FFF2-40B4-BE49-F238E27FC236}">
                  <a16:creationId xmlns:a16="http://schemas.microsoft.com/office/drawing/2014/main" id="{A7BFB22F-FBF6-40D1-A81D-DFE8AE0E31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7" y="3362"/>
              <a:ext cx="352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altLang="nl-NL" sz="1400" b="1" i="0" u="none" strike="noStrike" kern="1200" cap="none" spc="0" normalizeH="0" baseline="0" noProof="0">
                  <a:ln>
                    <a:noFill/>
                  </a:ln>
                  <a:solidFill>
                    <a:srgbClr val="FEFF12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20</a:t>
              </a:r>
              <a:endParaRPr kumimoji="0" lang="fr-FR" altLang="nl-NL" sz="1400" b="1" i="0" u="none" strike="noStrike" kern="1200" cap="none" spc="0" normalizeH="0" baseline="0" noProof="0">
                <a:ln>
                  <a:noFill/>
                </a:ln>
                <a:solidFill>
                  <a:srgbClr val="FEFF12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6897" name="Text Box 34">
              <a:extLst>
                <a:ext uri="{FF2B5EF4-FFF2-40B4-BE49-F238E27FC236}">
                  <a16:creationId xmlns:a16="http://schemas.microsoft.com/office/drawing/2014/main" id="{AAECB1F5-530E-4ED3-8A16-84360CCAC6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2" y="3362"/>
              <a:ext cx="494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altLang="nl-NL" sz="1400" b="1" i="0" u="none" strike="noStrike" kern="1200" cap="none" spc="0" normalizeH="0" baseline="0" noProof="0">
                  <a:ln>
                    <a:noFill/>
                  </a:ln>
                  <a:solidFill>
                    <a:srgbClr val="FEFF12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25</a:t>
              </a:r>
              <a:endParaRPr kumimoji="0" lang="fr-FR" altLang="nl-NL" sz="1400" b="1" i="0" u="none" strike="noStrike" kern="1200" cap="none" spc="0" normalizeH="0" baseline="0" noProof="0">
                <a:ln>
                  <a:noFill/>
                </a:ln>
                <a:solidFill>
                  <a:srgbClr val="FEFF12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6898" name="Text Box 35">
              <a:extLst>
                <a:ext uri="{FF2B5EF4-FFF2-40B4-BE49-F238E27FC236}">
                  <a16:creationId xmlns:a16="http://schemas.microsoft.com/office/drawing/2014/main" id="{812CD3B7-EE35-467C-BC2E-1B23A383BD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17" y="3362"/>
              <a:ext cx="423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altLang="nl-NL" sz="1400" b="1" i="0" u="none" strike="noStrike" kern="1200" cap="none" spc="0" normalizeH="0" baseline="0" noProof="0">
                  <a:ln>
                    <a:noFill/>
                  </a:ln>
                  <a:solidFill>
                    <a:srgbClr val="FEFF12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30</a:t>
              </a:r>
              <a:endParaRPr kumimoji="0" lang="fr-FR" altLang="nl-NL" sz="1400" b="1" i="0" u="none" strike="noStrike" kern="1200" cap="none" spc="0" normalizeH="0" baseline="0" noProof="0">
                <a:ln>
                  <a:noFill/>
                </a:ln>
                <a:solidFill>
                  <a:srgbClr val="FEFF12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6899" name="Text Box 36">
              <a:extLst>
                <a:ext uri="{FF2B5EF4-FFF2-40B4-BE49-F238E27FC236}">
                  <a16:creationId xmlns:a16="http://schemas.microsoft.com/office/drawing/2014/main" id="{5AAB1F5A-4BBE-4879-B62C-9F6BA4D35E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4" y="3200"/>
              <a:ext cx="423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altLang="nl-NL" sz="1400" b="1" i="0" u="none" strike="noStrike" kern="1200" cap="none" spc="0" normalizeH="0" baseline="0" noProof="0">
                  <a:ln>
                    <a:noFill/>
                  </a:ln>
                  <a:solidFill>
                    <a:srgbClr val="FEFF12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10</a:t>
              </a:r>
              <a:endParaRPr kumimoji="0" lang="fr-FR" altLang="nl-NL" sz="1400" b="1" i="0" u="none" strike="noStrike" kern="1200" cap="none" spc="0" normalizeH="0" baseline="0" noProof="0">
                <a:ln>
                  <a:noFill/>
                </a:ln>
                <a:solidFill>
                  <a:srgbClr val="FEFF12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6900" name="Text Box 37">
              <a:extLst>
                <a:ext uri="{FF2B5EF4-FFF2-40B4-BE49-F238E27FC236}">
                  <a16:creationId xmlns:a16="http://schemas.microsoft.com/office/drawing/2014/main" id="{EC8E0E34-2BF0-46AF-A56F-F50819EA7F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4" y="2711"/>
              <a:ext cx="352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altLang="nl-NL" sz="1400" b="1" i="0" u="none" strike="noStrike" kern="1200" cap="none" spc="0" normalizeH="0" baseline="0" noProof="0">
                  <a:ln>
                    <a:noFill/>
                  </a:ln>
                  <a:solidFill>
                    <a:srgbClr val="FEFF12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15</a:t>
              </a:r>
              <a:endParaRPr kumimoji="0" lang="fr-FR" altLang="nl-NL" sz="1400" b="1" i="0" u="none" strike="noStrike" kern="1200" cap="none" spc="0" normalizeH="0" baseline="0" noProof="0">
                <a:ln>
                  <a:noFill/>
                </a:ln>
                <a:solidFill>
                  <a:srgbClr val="FEFF12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6901" name="Text Box 38">
              <a:extLst>
                <a:ext uri="{FF2B5EF4-FFF2-40B4-BE49-F238E27FC236}">
                  <a16:creationId xmlns:a16="http://schemas.microsoft.com/office/drawing/2014/main" id="{8BB82078-377B-4F4C-BC2D-CE1AE14DFA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4" y="2223"/>
              <a:ext cx="352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altLang="nl-NL" sz="1400" b="1" i="0" u="none" strike="noStrike" kern="1200" cap="none" spc="0" normalizeH="0" baseline="0" noProof="0">
                  <a:ln>
                    <a:noFill/>
                  </a:ln>
                  <a:solidFill>
                    <a:srgbClr val="FEFF12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20</a:t>
              </a:r>
              <a:endParaRPr kumimoji="0" lang="fr-FR" altLang="nl-NL" sz="1400" b="1" i="0" u="none" strike="noStrike" kern="1200" cap="none" spc="0" normalizeH="0" baseline="0" noProof="0">
                <a:ln>
                  <a:noFill/>
                </a:ln>
                <a:solidFill>
                  <a:srgbClr val="FEFF12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6902" name="Text Box 39">
              <a:extLst>
                <a:ext uri="{FF2B5EF4-FFF2-40B4-BE49-F238E27FC236}">
                  <a16:creationId xmlns:a16="http://schemas.microsoft.com/office/drawing/2014/main" id="{0A7A2224-D02A-4F09-9160-5F9BC17480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4" y="1625"/>
              <a:ext cx="352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altLang="nl-NL" sz="1400" b="1" i="0" u="none" strike="noStrike" kern="1200" cap="none" spc="0" normalizeH="0" baseline="0" noProof="0">
                  <a:ln>
                    <a:noFill/>
                  </a:ln>
                  <a:solidFill>
                    <a:srgbClr val="FEFF12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25</a:t>
              </a:r>
              <a:endParaRPr kumimoji="0" lang="fr-FR" altLang="nl-NL" sz="1400" b="1" i="0" u="none" strike="noStrike" kern="1200" cap="none" spc="0" normalizeH="0" baseline="0" noProof="0">
                <a:ln>
                  <a:noFill/>
                </a:ln>
                <a:solidFill>
                  <a:srgbClr val="FEFF12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6903" name="Text Box 40">
              <a:extLst>
                <a:ext uri="{FF2B5EF4-FFF2-40B4-BE49-F238E27FC236}">
                  <a16:creationId xmlns:a16="http://schemas.microsoft.com/office/drawing/2014/main" id="{6E078E81-A5D3-424C-8E59-B18FF4EB18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4" y="1136"/>
              <a:ext cx="352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altLang="nl-NL" sz="1400" b="1" i="0" u="none" strike="noStrike" kern="1200" cap="none" spc="0" normalizeH="0" baseline="0" noProof="0">
                  <a:ln>
                    <a:noFill/>
                  </a:ln>
                  <a:solidFill>
                    <a:srgbClr val="FEFF12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30</a:t>
              </a:r>
              <a:endParaRPr kumimoji="0" lang="fr-FR" altLang="nl-NL" sz="1400" b="1" i="0" u="none" strike="noStrike" kern="1200" cap="none" spc="0" normalizeH="0" baseline="0" noProof="0">
                <a:ln>
                  <a:noFill/>
                </a:ln>
                <a:solidFill>
                  <a:srgbClr val="FEFF12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6904" name="Text Box 41">
              <a:extLst>
                <a:ext uri="{FF2B5EF4-FFF2-40B4-BE49-F238E27FC236}">
                  <a16:creationId xmlns:a16="http://schemas.microsoft.com/office/drawing/2014/main" id="{FA36EC0A-0AFC-4B95-8A92-AA70F5ADFC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0" y="768"/>
              <a:ext cx="2712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nl-NL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22B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Wydajność m</a:t>
              </a:r>
              <a:r>
                <a:rPr kumimoji="0" lang="fr-BE" altLang="nl-NL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22B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lek</a:t>
              </a:r>
              <a:r>
                <a:rPr kumimoji="0" lang="pl-PL" altLang="nl-NL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22B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a</a:t>
              </a:r>
              <a:r>
                <a:rPr kumimoji="0" lang="fr-BE" altLang="nl-NL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22B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 </a:t>
              </a:r>
              <a:r>
                <a:rPr kumimoji="0" lang="pl-PL" altLang="nl-NL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22B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od</a:t>
              </a:r>
              <a:r>
                <a:rPr kumimoji="0" lang="fr-BE" altLang="nl-NL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22B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 krow</a:t>
              </a:r>
              <a:r>
                <a:rPr kumimoji="0" lang="pl-PL" altLang="nl-NL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22B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y</a:t>
              </a:r>
              <a:r>
                <a:rPr kumimoji="0" lang="fr-BE" altLang="nl-NL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22B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 </a:t>
              </a:r>
              <a:r>
                <a:rPr kumimoji="0" lang="pl-PL" altLang="nl-NL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22B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z mieszanki</a:t>
              </a:r>
              <a:r>
                <a:rPr kumimoji="0" lang="pl-PL" altLang="nl-NL" sz="1600" b="1" i="0" u="none" strike="noStrike" kern="1200" cap="none" spc="0" normalizeH="0" noProof="0" dirty="0" smtClean="0">
                  <a:ln>
                    <a:noFill/>
                  </a:ln>
                  <a:solidFill>
                    <a:srgbClr val="FF022B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 </a:t>
              </a:r>
              <a:r>
                <a:rPr kumimoji="0" lang="fr-BE" altLang="nl-NL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22B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koniczyn</a:t>
              </a:r>
              <a:r>
                <a:rPr kumimoji="0" lang="pl-PL" altLang="nl-NL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22B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owo-trawiastej</a:t>
              </a:r>
              <a:r>
                <a:rPr kumimoji="0" lang="fr-BE" altLang="nl-NL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22B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 </a:t>
              </a:r>
              <a:r>
                <a:rPr kumimoji="0" lang="fr-BE" altLang="nl-NL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22B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(kg/dzień)</a:t>
              </a:r>
              <a:endParaRPr kumimoji="0" lang="fr-FR" alt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FF022B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6905" name="Text Box 42">
              <a:extLst>
                <a:ext uri="{FF2B5EF4-FFF2-40B4-BE49-F238E27FC236}">
                  <a16:creationId xmlns:a16="http://schemas.microsoft.com/office/drawing/2014/main" id="{8719591F-C942-4EC8-B688-8388813EC9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8" y="3648"/>
              <a:ext cx="206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nl-NL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9FF3C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Wydajność m</a:t>
              </a:r>
              <a:r>
                <a:rPr kumimoji="0" lang="fr-BE" altLang="nl-NL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9FF3C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lek</a:t>
              </a:r>
              <a:r>
                <a:rPr kumimoji="0" lang="pl-PL" altLang="nl-NL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9FF3C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a</a:t>
              </a:r>
              <a:r>
                <a:rPr kumimoji="0" lang="fr-BE" altLang="nl-NL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9FF3C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 </a:t>
              </a:r>
              <a:r>
                <a:rPr kumimoji="0" lang="pl-PL" altLang="nl-NL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9FF3C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od</a:t>
              </a:r>
              <a:r>
                <a:rPr kumimoji="0" lang="fr-BE" altLang="nl-NL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9FF3C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 krow</a:t>
              </a:r>
              <a:r>
                <a:rPr kumimoji="0" lang="pl-PL" altLang="nl-NL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9FF3C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y</a:t>
              </a:r>
              <a:r>
                <a:rPr kumimoji="0" lang="fr-BE" altLang="nl-NL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9FF3C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 </a:t>
              </a:r>
              <a:r>
                <a:rPr kumimoji="0" lang="pl-PL" altLang="nl-NL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9FF3C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z</a:t>
              </a:r>
              <a:r>
                <a:rPr kumimoji="0" lang="fr-BE" altLang="nl-NL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9FF3C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 </a:t>
              </a:r>
              <a:r>
                <a:rPr kumimoji="0" lang="pl-PL" altLang="nl-NL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9FF3C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runi </a:t>
              </a:r>
              <a:r>
                <a:rPr kumimoji="0" lang="fr-BE" altLang="nl-NL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9FF3C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trawi</a:t>
              </a:r>
              <a:r>
                <a:rPr kumimoji="0" lang="pl-PL" altLang="nl-NL" sz="1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9FF3C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astej</a:t>
              </a:r>
              <a:r>
                <a:rPr kumimoji="0" lang="fr-BE" altLang="nl-NL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9FF3C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 </a:t>
              </a:r>
              <a:r>
                <a:rPr kumimoji="0" lang="fr-BE" altLang="nl-NL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9FF3C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(kg/dzień)</a:t>
              </a:r>
              <a:endParaRPr kumimoji="0" lang="fr-FR" alt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09FF3C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6906" name="Text Box 43">
              <a:extLst>
                <a:ext uri="{FF2B5EF4-FFF2-40B4-BE49-F238E27FC236}">
                  <a16:creationId xmlns:a16="http://schemas.microsoft.com/office/drawing/2014/main" id="{3C54D711-7955-4139-A722-B09CA973F2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0" y="1204"/>
              <a:ext cx="213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altLang="nl-NL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22B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Średnia dla </a:t>
              </a:r>
              <a:r>
                <a:rPr kumimoji="0" lang="pl-PL" altLang="nl-NL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22B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mieszanki </a:t>
              </a:r>
              <a:r>
                <a:rPr kumimoji="0" lang="fr-BE" altLang="nl-NL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22B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koniczyny</a:t>
              </a:r>
              <a:r>
                <a:rPr kumimoji="0" lang="pl-PL" altLang="nl-NL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22B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 z </a:t>
              </a:r>
              <a:r>
                <a:rPr kumimoji="0" lang="fr-BE" altLang="nl-NL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22B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traw</a:t>
              </a:r>
              <a:r>
                <a:rPr kumimoji="0" lang="pl-PL" altLang="nl-NL" sz="1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22B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ami</a:t>
              </a:r>
              <a:r>
                <a:rPr kumimoji="0" lang="fr-BE" altLang="nl-NL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22B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 </a:t>
              </a:r>
              <a:r>
                <a:rPr kumimoji="0" lang="fr-BE" altLang="nl-NL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22B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= 20,2</a:t>
              </a:r>
              <a:endParaRPr kumimoji="0" lang="fr-FR" alt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FF022B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6907" name="Text Box 44">
              <a:extLst>
                <a:ext uri="{FF2B5EF4-FFF2-40B4-BE49-F238E27FC236}">
                  <a16:creationId xmlns:a16="http://schemas.microsoft.com/office/drawing/2014/main" id="{E30583A9-9E7C-49E2-9AA1-ED90E0DB6E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47" y="2592"/>
              <a:ext cx="1904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altLang="nl-NL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9FF3C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Średnia dla </a:t>
              </a:r>
              <a:r>
                <a:rPr kumimoji="0" lang="pl-PL" altLang="nl-NL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9FF3C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runi </a:t>
              </a:r>
              <a:r>
                <a:rPr kumimoji="0" lang="fr-BE" altLang="nl-NL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9FF3C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traw</a:t>
              </a:r>
              <a:r>
                <a:rPr kumimoji="0" lang="pl-PL" altLang="nl-NL" sz="1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9FF3C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iastej</a:t>
              </a:r>
              <a:r>
                <a:rPr kumimoji="0" lang="fr-BE" altLang="nl-NL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9FF3C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 </a:t>
              </a:r>
              <a:r>
                <a:rPr kumimoji="0" lang="fr-BE" altLang="nl-NL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9FF3C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= 19,9</a:t>
              </a:r>
              <a:endParaRPr kumimoji="0" lang="fr-FR" alt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09FF3C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endParaRPr>
            </a:p>
          </p:txBody>
        </p:sp>
      </p:grpSp>
      <p:pic>
        <p:nvPicPr>
          <p:cNvPr id="36868" name="Picture 46" descr="image 1">
            <a:extLst>
              <a:ext uri="{FF2B5EF4-FFF2-40B4-BE49-F238E27FC236}">
                <a16:creationId xmlns:a16="http://schemas.microsoft.com/office/drawing/2014/main" id="{4E017567-39E7-43C9-8A36-80CCD9D57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981200"/>
            <a:ext cx="106521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990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>
            <a:extLst>
              <a:ext uri="{FF2B5EF4-FFF2-40B4-BE49-F238E27FC236}">
                <a16:creationId xmlns:a16="http://schemas.microsoft.com/office/drawing/2014/main" id="{869A01C4-1F43-49F4-B195-432ACE0053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319" y="76200"/>
            <a:ext cx="657795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GB" altLang="nl-NL" sz="2800" b="1" dirty="0" err="1">
                <a:latin typeface="+mn-lt"/>
              </a:rPr>
              <a:t>Wartość</a:t>
            </a:r>
            <a:r>
              <a:rPr lang="en-GB" altLang="nl-NL" sz="2800" b="1" dirty="0">
                <a:latin typeface="+mn-lt"/>
              </a:rPr>
              <a:t> </a:t>
            </a:r>
            <a:r>
              <a:rPr lang="en-GB" altLang="nl-NL" sz="2800" b="1" dirty="0" err="1">
                <a:latin typeface="+mn-lt"/>
              </a:rPr>
              <a:t>odżywcza</a:t>
            </a:r>
            <a:r>
              <a:rPr lang="en-GB" altLang="nl-NL" sz="2800" b="1" dirty="0">
                <a:latin typeface="+mn-lt"/>
              </a:rPr>
              <a:t>, </a:t>
            </a:r>
            <a:r>
              <a:rPr lang="pl-PL" altLang="nl-NL" sz="2800" b="1" dirty="0" smtClean="0">
                <a:latin typeface="+mn-lt"/>
              </a:rPr>
              <a:t>pobranie </a:t>
            </a:r>
            <a:r>
              <a:rPr lang="pl-PL" altLang="nl-NL" sz="2800" b="1" dirty="0">
                <a:latin typeface="+mn-lt"/>
              </a:rPr>
              <a:t>paszy</a:t>
            </a:r>
            <a:r>
              <a:rPr lang="en-GB" altLang="nl-NL" sz="2800" b="1" dirty="0">
                <a:latin typeface="+mn-lt"/>
              </a:rPr>
              <a:t>, </a:t>
            </a:r>
            <a:r>
              <a:rPr lang="en-GB" altLang="nl-NL" sz="2800" b="1" dirty="0" err="1">
                <a:latin typeface="+mn-lt"/>
              </a:rPr>
              <a:t>wydajność</a:t>
            </a:r>
            <a:r>
              <a:rPr lang="en-GB" altLang="nl-NL" sz="2800" b="1" dirty="0">
                <a:latin typeface="+mn-lt"/>
              </a:rPr>
              <a:t> </a:t>
            </a:r>
            <a:r>
              <a:rPr lang="en-GB" altLang="nl-NL" sz="2800" b="1" dirty="0" err="1">
                <a:latin typeface="+mn-lt"/>
              </a:rPr>
              <a:t>zwierząt</a:t>
            </a:r>
            <a:r>
              <a:rPr lang="fr-FR" altLang="nl-NL" sz="2400" dirty="0">
                <a:latin typeface="Comic Sans MS" panose="030F0702030302020204" pitchFamily="66" charset="0"/>
              </a:rPr>
              <a:t/>
            </a:r>
            <a:br>
              <a:rPr lang="fr-FR" altLang="nl-NL" sz="2400" dirty="0">
                <a:latin typeface="Comic Sans MS" panose="030F0702030302020204" pitchFamily="66" charset="0"/>
              </a:rPr>
            </a:br>
            <a:endParaRPr kumimoji="0" lang="fr-FR" altLang="nl-N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38915" name="Text Box 3">
            <a:extLst>
              <a:ext uri="{FF2B5EF4-FFF2-40B4-BE49-F238E27FC236}">
                <a16:creationId xmlns:a16="http://schemas.microsoft.com/office/drawing/2014/main" id="{5B71DD3D-AB11-49B2-B816-336D545AE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55" y="1698025"/>
            <a:ext cx="8763000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W kiszonce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altLang="nl-NL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pl-PL" altLang="nl-NL" sz="2400" noProof="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ieszanki</a:t>
            </a:r>
            <a:r>
              <a:rPr lang="pl-PL" altLang="nl-NL" sz="2400" noProof="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oniczyn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y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czerwon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ej z trawami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:</a:t>
            </a: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marL="1257300" marR="0" lvl="2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Podobna 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zawartość energii i wyższa zawartość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białka 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surowego</a:t>
            </a:r>
          </a:p>
          <a:p>
            <a:pPr marL="1257300" marR="0" lvl="2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Lepsze 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wykorzystanie energii i lepszy 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przyrost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energii</a:t>
            </a:r>
          </a:p>
          <a:p>
            <a:pPr marL="1257300" marR="0" lvl="2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Lepsze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po</a:t>
            </a:r>
            <a:r>
              <a:rPr kumimoji="0" lang="pl-PL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bran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ie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lang="pl-PL" altLang="nl-NL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przy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podobnej strawności </a:t>
            </a:r>
          </a:p>
          <a:p>
            <a:pPr marL="1257300" marR="0" lvl="2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Lepsza 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wydajność zwierząt w produkcji wołowiny i krów mlecznych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ALE....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część wartości odżywczej </a:t>
            </a: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roślin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kumimoji="0" lang="pl-PL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motylko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w</a:t>
            </a:r>
            <a:r>
              <a:rPr kumimoji="0" lang="pl-PL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at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ych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można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stracić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poprzez utratę liści podczas więdnięcia </a:t>
            </a: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i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zbiorów</a:t>
            </a: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38916" name="Line 4">
            <a:extLst>
              <a:ext uri="{FF2B5EF4-FFF2-40B4-BE49-F238E27FC236}">
                <a16:creationId xmlns:a16="http://schemas.microsoft.com/office/drawing/2014/main" id="{317EB10F-9BFF-44D2-A004-53BEE2463C29}"/>
              </a:ext>
            </a:extLst>
          </p:cNvPr>
          <p:cNvSpPr>
            <a:spLocks noChangeShapeType="1"/>
          </p:cNvSpPr>
          <p:nvPr/>
        </p:nvSpPr>
        <p:spPr bwMode="auto">
          <a:xfrm>
            <a:off x="4821382" y="1804685"/>
            <a:ext cx="1066800" cy="0"/>
          </a:xfrm>
          <a:prstGeom prst="line">
            <a:avLst/>
          </a:prstGeom>
          <a:noFill/>
          <a:ln w="38100">
            <a:solidFill>
              <a:srgbClr val="FEFF12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38917" name="Picture 5">
            <a:extLst>
              <a:ext uri="{FF2B5EF4-FFF2-40B4-BE49-F238E27FC236}">
                <a16:creationId xmlns:a16="http://schemas.microsoft.com/office/drawing/2014/main" id="{E3C5A426-7881-4742-8847-B2D592EC7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" y="0"/>
            <a:ext cx="88423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7" descr="image 9">
            <a:extLst>
              <a:ext uri="{FF2B5EF4-FFF2-40B4-BE49-F238E27FC236}">
                <a16:creationId xmlns:a16="http://schemas.microsoft.com/office/drawing/2014/main" id="{A0781C13-852E-4A01-B1C2-5E58E7CC5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lum bright="-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9251" y="1463154"/>
            <a:ext cx="2036762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grpSp>
        <p:nvGrpSpPr>
          <p:cNvPr id="38919" name="Group 12">
            <a:extLst>
              <a:ext uri="{FF2B5EF4-FFF2-40B4-BE49-F238E27FC236}">
                <a16:creationId xmlns:a16="http://schemas.microsoft.com/office/drawing/2014/main" id="{136DDC0E-BDBF-401B-8C0E-938164561D95}"/>
              </a:ext>
            </a:extLst>
          </p:cNvPr>
          <p:cNvGrpSpPr>
            <a:grpSpLocks/>
          </p:cNvGrpSpPr>
          <p:nvPr/>
        </p:nvGrpSpPr>
        <p:grpSpPr bwMode="auto">
          <a:xfrm>
            <a:off x="5888182" y="1461567"/>
            <a:ext cx="2382837" cy="684212"/>
            <a:chOff x="3251" y="384"/>
            <a:chExt cx="1501" cy="431"/>
          </a:xfrm>
        </p:grpSpPr>
        <p:pic>
          <p:nvPicPr>
            <p:cNvPr id="38920" name="Picture 8" descr="image 7">
              <a:extLst>
                <a:ext uri="{FF2B5EF4-FFF2-40B4-BE49-F238E27FC236}">
                  <a16:creationId xmlns:a16="http://schemas.microsoft.com/office/drawing/2014/main" id="{33133CA6-D5B6-431B-B5BA-BEC9F2F579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lum bright="-18000" contras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7" y="384"/>
              <a:ext cx="515" cy="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4997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38921" name="Picture 9" descr="image 7">
              <a:extLst>
                <a:ext uri="{FF2B5EF4-FFF2-40B4-BE49-F238E27FC236}">
                  <a16:creationId xmlns:a16="http://schemas.microsoft.com/office/drawing/2014/main" id="{A6A5836B-ABFC-4E79-A0A3-3E47E7B9F5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lum bright="-18000" contras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1" y="384"/>
              <a:ext cx="515" cy="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4997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38922" name="Picture 10" descr="image 7">
              <a:extLst>
                <a:ext uri="{FF2B5EF4-FFF2-40B4-BE49-F238E27FC236}">
                  <a16:creationId xmlns:a16="http://schemas.microsoft.com/office/drawing/2014/main" id="{8A9FC439-64ED-4C4F-ADBE-BFF358D398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lum bright="-18000" contras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6" y="384"/>
              <a:ext cx="516" cy="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4997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628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3">
            <a:extLst>
              <a:ext uri="{FF2B5EF4-FFF2-40B4-BE49-F238E27FC236}">
                <a16:creationId xmlns:a16="http://schemas.microsoft.com/office/drawing/2014/main" id="{3DD73D9C-AAAA-49A1-8AA0-AA5BC250D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52400"/>
            <a:ext cx="7315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grpSp>
        <p:nvGrpSpPr>
          <p:cNvPr id="40964" name="Group 5">
            <a:extLst>
              <a:ext uri="{FF2B5EF4-FFF2-40B4-BE49-F238E27FC236}">
                <a16:creationId xmlns:a16="http://schemas.microsoft.com/office/drawing/2014/main" id="{575C8A2C-2322-46AA-9DE0-EF4DA97DF23B}"/>
              </a:ext>
            </a:extLst>
          </p:cNvPr>
          <p:cNvGrpSpPr>
            <a:grpSpLocks/>
          </p:cNvGrpSpPr>
          <p:nvPr/>
        </p:nvGrpSpPr>
        <p:grpSpPr bwMode="auto">
          <a:xfrm>
            <a:off x="3082925" y="2244725"/>
            <a:ext cx="6061075" cy="4613275"/>
            <a:chOff x="1995" y="1723"/>
            <a:chExt cx="3490" cy="2474"/>
          </a:xfrm>
        </p:grpSpPr>
        <p:pic>
          <p:nvPicPr>
            <p:cNvPr id="41063" name="Picture 6" descr="rumen">
              <a:extLst>
                <a:ext uri="{FF2B5EF4-FFF2-40B4-BE49-F238E27FC236}">
                  <a16:creationId xmlns:a16="http://schemas.microsoft.com/office/drawing/2014/main" id="{12B06B04-3876-4F71-A808-1CCA17C155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5" y="1723"/>
              <a:ext cx="3490" cy="2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64" name="Line 7">
              <a:extLst>
                <a:ext uri="{FF2B5EF4-FFF2-40B4-BE49-F238E27FC236}">
                  <a16:creationId xmlns:a16="http://schemas.microsoft.com/office/drawing/2014/main" id="{6F354F80-3369-4499-A5AA-743FE10042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8" y="2496"/>
              <a:ext cx="256" cy="72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41065" name="Line 8">
              <a:extLst>
                <a:ext uri="{FF2B5EF4-FFF2-40B4-BE49-F238E27FC236}">
                  <a16:creationId xmlns:a16="http://schemas.microsoft.com/office/drawing/2014/main" id="{4F8D6034-72B8-4926-A7D9-D7FBB3F5B6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68" y="2488"/>
              <a:ext cx="272" cy="88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41066" name="Line 9">
              <a:extLst>
                <a:ext uri="{FF2B5EF4-FFF2-40B4-BE49-F238E27FC236}">
                  <a16:creationId xmlns:a16="http://schemas.microsoft.com/office/drawing/2014/main" id="{088E63DB-B4AE-4FB0-B592-F1764DF360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44" y="2448"/>
              <a:ext cx="231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41067" name="Line 10">
              <a:extLst>
                <a:ext uri="{FF2B5EF4-FFF2-40B4-BE49-F238E27FC236}">
                  <a16:creationId xmlns:a16="http://schemas.microsoft.com/office/drawing/2014/main" id="{BFB8D8F1-84B1-41AF-B349-33210DF866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92" y="2368"/>
              <a:ext cx="264" cy="8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41068" name="Line 11">
              <a:extLst>
                <a:ext uri="{FF2B5EF4-FFF2-40B4-BE49-F238E27FC236}">
                  <a16:creationId xmlns:a16="http://schemas.microsoft.com/office/drawing/2014/main" id="{83F509DE-922E-428E-9C71-7F347D1985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48" y="2336"/>
              <a:ext cx="271" cy="88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41069" name="Line 12">
              <a:extLst>
                <a:ext uri="{FF2B5EF4-FFF2-40B4-BE49-F238E27FC236}">
                  <a16:creationId xmlns:a16="http://schemas.microsoft.com/office/drawing/2014/main" id="{B8CEDFB2-5C39-41CC-9661-1577FAC737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68" y="2448"/>
              <a:ext cx="64" cy="12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41070" name="Line 13">
              <a:extLst>
                <a:ext uri="{FF2B5EF4-FFF2-40B4-BE49-F238E27FC236}">
                  <a16:creationId xmlns:a16="http://schemas.microsoft.com/office/drawing/2014/main" id="{6E78413E-D59B-41CF-83DF-9FC6391919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08" y="2464"/>
              <a:ext cx="272" cy="4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41071" name="Line 14">
              <a:extLst>
                <a:ext uri="{FF2B5EF4-FFF2-40B4-BE49-F238E27FC236}">
                  <a16:creationId xmlns:a16="http://schemas.microsoft.com/office/drawing/2014/main" id="{0815B2B6-E41B-465B-977F-C338627832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44" y="2336"/>
              <a:ext cx="272" cy="128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41072" name="Line 15">
              <a:extLst>
                <a:ext uri="{FF2B5EF4-FFF2-40B4-BE49-F238E27FC236}">
                  <a16:creationId xmlns:a16="http://schemas.microsoft.com/office/drawing/2014/main" id="{1070A6BC-6C8C-4437-99C1-9BCCDA401B3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64" y="2336"/>
              <a:ext cx="232" cy="72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41073" name="Line 16">
              <a:extLst>
                <a:ext uri="{FF2B5EF4-FFF2-40B4-BE49-F238E27FC236}">
                  <a16:creationId xmlns:a16="http://schemas.microsoft.com/office/drawing/2014/main" id="{3B59AAE9-0CC2-4AE9-8C0C-0B940E9830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96" y="2344"/>
              <a:ext cx="232" cy="72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41074" name="Line 17">
              <a:extLst>
                <a:ext uri="{FF2B5EF4-FFF2-40B4-BE49-F238E27FC236}">
                  <a16:creationId xmlns:a16="http://schemas.microsoft.com/office/drawing/2014/main" id="{2523CE0C-F43D-4EE4-8FE5-6B4B079434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68" y="2440"/>
              <a:ext cx="256" cy="16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41075" name="Line 18">
              <a:extLst>
                <a:ext uri="{FF2B5EF4-FFF2-40B4-BE49-F238E27FC236}">
                  <a16:creationId xmlns:a16="http://schemas.microsoft.com/office/drawing/2014/main" id="{4EFA324B-EE78-473E-9353-39D552D6D4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96" y="2496"/>
              <a:ext cx="232" cy="72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41076" name="Line 19">
              <a:extLst>
                <a:ext uri="{FF2B5EF4-FFF2-40B4-BE49-F238E27FC236}">
                  <a16:creationId xmlns:a16="http://schemas.microsoft.com/office/drawing/2014/main" id="{10F7A643-21F5-4FAB-A04A-D1AC242516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52" y="2528"/>
              <a:ext cx="192" cy="112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41077" name="Line 20">
              <a:extLst>
                <a:ext uri="{FF2B5EF4-FFF2-40B4-BE49-F238E27FC236}">
                  <a16:creationId xmlns:a16="http://schemas.microsoft.com/office/drawing/2014/main" id="{3FF0D2C8-B01E-4F1D-AACE-3625A06708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24" y="2552"/>
              <a:ext cx="232" cy="72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41078" name="Line 21">
              <a:extLst>
                <a:ext uri="{FF2B5EF4-FFF2-40B4-BE49-F238E27FC236}">
                  <a16:creationId xmlns:a16="http://schemas.microsoft.com/office/drawing/2014/main" id="{B226FBC9-80DE-45A2-8027-00017D8D197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28" y="2352"/>
              <a:ext cx="231" cy="72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41079" name="Line 22">
              <a:extLst>
                <a:ext uri="{FF2B5EF4-FFF2-40B4-BE49-F238E27FC236}">
                  <a16:creationId xmlns:a16="http://schemas.microsoft.com/office/drawing/2014/main" id="{B24978E5-4EA3-4E07-8FDA-6ED1456897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2" y="2328"/>
              <a:ext cx="232" cy="8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41080" name="Line 23">
              <a:extLst>
                <a:ext uri="{FF2B5EF4-FFF2-40B4-BE49-F238E27FC236}">
                  <a16:creationId xmlns:a16="http://schemas.microsoft.com/office/drawing/2014/main" id="{2BD12862-EE42-4C99-9BDC-8320F315F5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96" y="2408"/>
              <a:ext cx="240" cy="15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41081" name="Line 24">
              <a:extLst>
                <a:ext uri="{FF2B5EF4-FFF2-40B4-BE49-F238E27FC236}">
                  <a16:creationId xmlns:a16="http://schemas.microsoft.com/office/drawing/2014/main" id="{4C28E7F2-F723-4E36-B9B9-1EFBA27118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00" y="2344"/>
              <a:ext cx="232" cy="72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41082" name="Line 25">
              <a:extLst>
                <a:ext uri="{FF2B5EF4-FFF2-40B4-BE49-F238E27FC236}">
                  <a16:creationId xmlns:a16="http://schemas.microsoft.com/office/drawing/2014/main" id="{3D16A34D-D6F4-46D6-99E7-D04D44AD92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28" y="2368"/>
              <a:ext cx="232" cy="72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41083" name="Line 26">
              <a:extLst>
                <a:ext uri="{FF2B5EF4-FFF2-40B4-BE49-F238E27FC236}">
                  <a16:creationId xmlns:a16="http://schemas.microsoft.com/office/drawing/2014/main" id="{979B67D0-120F-4187-855A-85DC9BF754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96" y="2312"/>
              <a:ext cx="184" cy="128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41084" name="Line 27">
              <a:extLst>
                <a:ext uri="{FF2B5EF4-FFF2-40B4-BE49-F238E27FC236}">
                  <a16:creationId xmlns:a16="http://schemas.microsoft.com/office/drawing/2014/main" id="{822CFB8F-73C3-4E19-A469-40125BC457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96" y="2504"/>
              <a:ext cx="232" cy="72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41085" name="Line 28">
              <a:extLst>
                <a:ext uri="{FF2B5EF4-FFF2-40B4-BE49-F238E27FC236}">
                  <a16:creationId xmlns:a16="http://schemas.microsoft.com/office/drawing/2014/main" id="{80950B52-5DE7-466D-9D71-81C695A1FE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80" y="2448"/>
              <a:ext cx="216" cy="64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41086" name="Line 29">
              <a:extLst>
                <a:ext uri="{FF2B5EF4-FFF2-40B4-BE49-F238E27FC236}">
                  <a16:creationId xmlns:a16="http://schemas.microsoft.com/office/drawing/2014/main" id="{346EF38A-F155-4E66-8CF2-8D478177BC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80" y="2512"/>
              <a:ext cx="216" cy="64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41087" name="Line 30">
              <a:extLst>
                <a:ext uri="{FF2B5EF4-FFF2-40B4-BE49-F238E27FC236}">
                  <a16:creationId xmlns:a16="http://schemas.microsoft.com/office/drawing/2014/main" id="{AAF7FB96-1271-4046-A5AB-44BE47B772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32" y="2448"/>
              <a:ext cx="217" cy="64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41088" name="Line 31">
              <a:extLst>
                <a:ext uri="{FF2B5EF4-FFF2-40B4-BE49-F238E27FC236}">
                  <a16:creationId xmlns:a16="http://schemas.microsoft.com/office/drawing/2014/main" id="{D7FC0734-7DC4-4892-8781-1EE1DEF3F0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60" y="2480"/>
              <a:ext cx="216" cy="64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41089" name="Line 32">
              <a:extLst>
                <a:ext uri="{FF2B5EF4-FFF2-40B4-BE49-F238E27FC236}">
                  <a16:creationId xmlns:a16="http://schemas.microsoft.com/office/drawing/2014/main" id="{8D046A86-5B7A-43C7-B4C9-1CBF75849B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08" y="2496"/>
              <a:ext cx="217" cy="64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41090" name="Line 33">
              <a:extLst>
                <a:ext uri="{FF2B5EF4-FFF2-40B4-BE49-F238E27FC236}">
                  <a16:creationId xmlns:a16="http://schemas.microsoft.com/office/drawing/2014/main" id="{28A94065-8C89-4945-B0C0-79D5DC5FE1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16" y="2480"/>
              <a:ext cx="231" cy="72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41091" name="Line 34">
              <a:extLst>
                <a:ext uri="{FF2B5EF4-FFF2-40B4-BE49-F238E27FC236}">
                  <a16:creationId xmlns:a16="http://schemas.microsoft.com/office/drawing/2014/main" id="{D8B7996D-9F71-4DC9-AFD9-E2ED9B2960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56" y="2496"/>
              <a:ext cx="232" cy="72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41092" name="Line 35">
              <a:extLst>
                <a:ext uri="{FF2B5EF4-FFF2-40B4-BE49-F238E27FC236}">
                  <a16:creationId xmlns:a16="http://schemas.microsoft.com/office/drawing/2014/main" id="{752EC2FE-BBFA-479C-8C58-62E9D4835A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80" y="2488"/>
              <a:ext cx="232" cy="72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41093" name="Line 36">
              <a:extLst>
                <a:ext uri="{FF2B5EF4-FFF2-40B4-BE49-F238E27FC236}">
                  <a16:creationId xmlns:a16="http://schemas.microsoft.com/office/drawing/2014/main" id="{2B96BC0A-48A6-4EF2-BA28-4F5027D3C6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44" y="2544"/>
              <a:ext cx="231" cy="72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41094" name="Line 37">
              <a:extLst>
                <a:ext uri="{FF2B5EF4-FFF2-40B4-BE49-F238E27FC236}">
                  <a16:creationId xmlns:a16="http://schemas.microsoft.com/office/drawing/2014/main" id="{15C7DF62-6994-4159-8FEE-C500D4E0E6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88" y="2496"/>
              <a:ext cx="232" cy="72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41095" name="Line 38">
              <a:extLst>
                <a:ext uri="{FF2B5EF4-FFF2-40B4-BE49-F238E27FC236}">
                  <a16:creationId xmlns:a16="http://schemas.microsoft.com/office/drawing/2014/main" id="{DE1A75A5-9ED6-44D7-ADF1-C687CDA742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24" y="2448"/>
              <a:ext cx="232" cy="72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</p:grpSp>
      <p:sp>
        <p:nvSpPr>
          <p:cNvPr id="49191" name="Text Box 39">
            <a:extLst>
              <a:ext uri="{FF2B5EF4-FFF2-40B4-BE49-F238E27FC236}">
                <a16:creationId xmlns:a16="http://schemas.microsoft.com/office/drawing/2014/main" id="{9B41FD39-D49D-43B9-A8DD-F543DB52E1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3363" y="2859088"/>
            <a:ext cx="1625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altLang="nl-NL" sz="1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CO</a:t>
            </a:r>
            <a:r>
              <a:rPr kumimoji="0" lang="fr-BE" altLang="nl-NL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2</a:t>
            </a:r>
            <a:r>
              <a:rPr kumimoji="0" lang="fr-BE" alt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, CH</a:t>
            </a:r>
            <a:r>
              <a:rPr kumimoji="0" lang="fr-BE" altLang="nl-NL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4</a:t>
            </a:r>
            <a:r>
              <a:rPr kumimoji="0" lang="fr-BE" alt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itd.</a:t>
            </a:r>
            <a:endParaRPr kumimoji="0" lang="fr-FR" altLang="nl-NL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grpSp>
        <p:nvGrpSpPr>
          <p:cNvPr id="49193" name="Group 41">
            <a:extLst>
              <a:ext uri="{FF2B5EF4-FFF2-40B4-BE49-F238E27FC236}">
                <a16:creationId xmlns:a16="http://schemas.microsoft.com/office/drawing/2014/main" id="{B47D1866-36AA-49B4-8203-0D460CE2489A}"/>
              </a:ext>
            </a:extLst>
          </p:cNvPr>
          <p:cNvGrpSpPr>
            <a:grpSpLocks/>
          </p:cNvGrpSpPr>
          <p:nvPr/>
        </p:nvGrpSpPr>
        <p:grpSpPr bwMode="auto">
          <a:xfrm>
            <a:off x="3949700" y="2997200"/>
            <a:ext cx="3886200" cy="774700"/>
            <a:chOff x="2488" y="1984"/>
            <a:chExt cx="2448" cy="488"/>
          </a:xfrm>
        </p:grpSpPr>
        <p:sp>
          <p:nvSpPr>
            <p:cNvPr id="41004" name="Oval 42">
              <a:extLst>
                <a:ext uri="{FF2B5EF4-FFF2-40B4-BE49-F238E27FC236}">
                  <a16:creationId xmlns:a16="http://schemas.microsoft.com/office/drawing/2014/main" id="{7E4009C7-5B30-4937-AAC1-376A0C90CF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6" y="2232"/>
              <a:ext cx="80" cy="88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rgbClr val="80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altLang="nl-NL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grpSp>
          <p:nvGrpSpPr>
            <p:cNvPr id="41005" name="Group 43">
              <a:extLst>
                <a:ext uri="{FF2B5EF4-FFF2-40B4-BE49-F238E27FC236}">
                  <a16:creationId xmlns:a16="http://schemas.microsoft.com/office/drawing/2014/main" id="{70DF3B7E-579F-4CED-B5E7-B71C0A38FF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04" y="2208"/>
              <a:ext cx="472" cy="248"/>
              <a:chOff x="2504" y="2208"/>
              <a:chExt cx="472" cy="248"/>
            </a:xfrm>
          </p:grpSpPr>
          <p:sp>
            <p:nvSpPr>
              <p:cNvPr id="41054" name="Oval 44">
                <a:extLst>
                  <a:ext uri="{FF2B5EF4-FFF2-40B4-BE49-F238E27FC236}">
                    <a16:creationId xmlns:a16="http://schemas.microsoft.com/office/drawing/2014/main" id="{10BF69CC-8D52-4B6E-AAA2-590A6DD682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6" y="2208"/>
                <a:ext cx="80" cy="88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alt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41055" name="Oval 45">
                <a:extLst>
                  <a:ext uri="{FF2B5EF4-FFF2-40B4-BE49-F238E27FC236}">
                    <a16:creationId xmlns:a16="http://schemas.microsoft.com/office/drawing/2014/main" id="{B3B6DC43-9B34-4D4D-84F0-3B65671AFD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6" y="2224"/>
                <a:ext cx="80" cy="88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alt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41056" name="Oval 46">
                <a:extLst>
                  <a:ext uri="{FF2B5EF4-FFF2-40B4-BE49-F238E27FC236}">
                    <a16:creationId xmlns:a16="http://schemas.microsoft.com/office/drawing/2014/main" id="{BC0CEFBE-747C-409A-8929-21378DFCBE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4" y="2288"/>
                <a:ext cx="80" cy="88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alt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41057" name="Oval 47">
                <a:extLst>
                  <a:ext uri="{FF2B5EF4-FFF2-40B4-BE49-F238E27FC236}">
                    <a16:creationId xmlns:a16="http://schemas.microsoft.com/office/drawing/2014/main" id="{1F0F2E34-8DD6-4568-A195-32741F97D8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4" y="2232"/>
                <a:ext cx="80" cy="88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alt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41058" name="Oval 48">
                <a:extLst>
                  <a:ext uri="{FF2B5EF4-FFF2-40B4-BE49-F238E27FC236}">
                    <a16:creationId xmlns:a16="http://schemas.microsoft.com/office/drawing/2014/main" id="{C6F23EBF-8DEA-470B-A39B-97BA0DB512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0" y="2264"/>
                <a:ext cx="80" cy="88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alt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41059" name="Oval 49">
                <a:extLst>
                  <a:ext uri="{FF2B5EF4-FFF2-40B4-BE49-F238E27FC236}">
                    <a16:creationId xmlns:a16="http://schemas.microsoft.com/office/drawing/2014/main" id="{42F8C157-6438-4D57-837B-FDBB0F4F6C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2280"/>
                <a:ext cx="80" cy="88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alt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41060" name="Oval 50">
                <a:extLst>
                  <a:ext uri="{FF2B5EF4-FFF2-40B4-BE49-F238E27FC236}">
                    <a16:creationId xmlns:a16="http://schemas.microsoft.com/office/drawing/2014/main" id="{75D5D0D5-4B4E-491F-871D-75D06E9B18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4" y="2328"/>
                <a:ext cx="80" cy="88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alt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41061" name="Oval 51">
                <a:extLst>
                  <a:ext uri="{FF2B5EF4-FFF2-40B4-BE49-F238E27FC236}">
                    <a16:creationId xmlns:a16="http://schemas.microsoft.com/office/drawing/2014/main" id="{48525CD2-347F-4E0C-9C5B-F63C2CBE52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56" y="2328"/>
                <a:ext cx="80" cy="88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alt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41062" name="Oval 52">
                <a:extLst>
                  <a:ext uri="{FF2B5EF4-FFF2-40B4-BE49-F238E27FC236}">
                    <a16:creationId xmlns:a16="http://schemas.microsoft.com/office/drawing/2014/main" id="{A16BB568-E140-4D43-BA0A-AE277CE01B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4" y="2368"/>
                <a:ext cx="80" cy="88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alt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endParaRPr>
              </a:p>
            </p:txBody>
          </p:sp>
        </p:grpSp>
        <p:sp>
          <p:nvSpPr>
            <p:cNvPr id="41006" name="Oval 53">
              <a:extLst>
                <a:ext uri="{FF2B5EF4-FFF2-40B4-BE49-F238E27FC236}">
                  <a16:creationId xmlns:a16="http://schemas.microsoft.com/office/drawing/2014/main" id="{1D40937E-6C91-4F47-A1FF-73F0CFA648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8" y="2384"/>
              <a:ext cx="80" cy="88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rgbClr val="80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altLang="nl-NL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41007" name="Oval 54">
              <a:extLst>
                <a:ext uri="{FF2B5EF4-FFF2-40B4-BE49-F238E27FC236}">
                  <a16:creationId xmlns:a16="http://schemas.microsoft.com/office/drawing/2014/main" id="{874865BC-75BF-4441-A8E5-92DF80A078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0" y="2200"/>
              <a:ext cx="80" cy="88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rgbClr val="80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altLang="nl-NL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41008" name="Oval 55">
              <a:extLst>
                <a:ext uri="{FF2B5EF4-FFF2-40B4-BE49-F238E27FC236}">
                  <a16:creationId xmlns:a16="http://schemas.microsoft.com/office/drawing/2014/main" id="{90D93E02-79E0-492F-89D5-A3D5F5CACE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216"/>
              <a:ext cx="80" cy="88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rgbClr val="80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altLang="nl-NL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41009" name="Oval 56">
              <a:extLst>
                <a:ext uri="{FF2B5EF4-FFF2-40B4-BE49-F238E27FC236}">
                  <a16:creationId xmlns:a16="http://schemas.microsoft.com/office/drawing/2014/main" id="{427754FB-BAFD-4A27-ABF1-9AF68E8CCB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6" y="2208"/>
              <a:ext cx="80" cy="88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rgbClr val="80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altLang="nl-NL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41010" name="Oval 57">
              <a:extLst>
                <a:ext uri="{FF2B5EF4-FFF2-40B4-BE49-F238E27FC236}">
                  <a16:creationId xmlns:a16="http://schemas.microsoft.com/office/drawing/2014/main" id="{2B6CC65F-5EEF-4A3A-86A5-7AE92F7A10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2" y="2208"/>
              <a:ext cx="80" cy="88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rgbClr val="80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altLang="nl-NL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41011" name="Oval 58">
              <a:extLst>
                <a:ext uri="{FF2B5EF4-FFF2-40B4-BE49-F238E27FC236}">
                  <a16:creationId xmlns:a16="http://schemas.microsoft.com/office/drawing/2014/main" id="{02724984-8A2F-4AA8-89B5-6658946A97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2" y="2216"/>
              <a:ext cx="80" cy="88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rgbClr val="80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altLang="nl-NL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grpSp>
          <p:nvGrpSpPr>
            <p:cNvPr id="41012" name="Group 59">
              <a:extLst>
                <a:ext uri="{FF2B5EF4-FFF2-40B4-BE49-F238E27FC236}">
                  <a16:creationId xmlns:a16="http://schemas.microsoft.com/office/drawing/2014/main" id="{C90E458A-41A0-4E86-851A-4C9EDBEEE4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88" y="1992"/>
              <a:ext cx="1448" cy="288"/>
              <a:chOff x="3488" y="1992"/>
              <a:chExt cx="1448" cy="288"/>
            </a:xfrm>
          </p:grpSpPr>
          <p:sp>
            <p:nvSpPr>
              <p:cNvPr id="41034" name="Oval 60">
                <a:extLst>
                  <a:ext uri="{FF2B5EF4-FFF2-40B4-BE49-F238E27FC236}">
                    <a16:creationId xmlns:a16="http://schemas.microsoft.com/office/drawing/2014/main" id="{FC5E6974-D419-4BE2-97E0-68192AC375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0" y="2104"/>
                <a:ext cx="80" cy="88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alt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41035" name="Oval 61">
                <a:extLst>
                  <a:ext uri="{FF2B5EF4-FFF2-40B4-BE49-F238E27FC236}">
                    <a16:creationId xmlns:a16="http://schemas.microsoft.com/office/drawing/2014/main" id="{623FFD03-5860-4C82-9242-1F65765DD1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4" y="2192"/>
                <a:ext cx="80" cy="88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alt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41036" name="Oval 62">
                <a:extLst>
                  <a:ext uri="{FF2B5EF4-FFF2-40B4-BE49-F238E27FC236}">
                    <a16:creationId xmlns:a16="http://schemas.microsoft.com/office/drawing/2014/main" id="{51C8E94A-5178-43A0-9831-BC5A97BF6A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6" y="2128"/>
                <a:ext cx="80" cy="88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alt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41037" name="Oval 63">
                <a:extLst>
                  <a:ext uri="{FF2B5EF4-FFF2-40B4-BE49-F238E27FC236}">
                    <a16:creationId xmlns:a16="http://schemas.microsoft.com/office/drawing/2014/main" id="{182D3993-BA99-406E-A5ED-8796F0A5F5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0" y="2184"/>
                <a:ext cx="80" cy="88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alt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41038" name="Oval 64">
                <a:extLst>
                  <a:ext uri="{FF2B5EF4-FFF2-40B4-BE49-F238E27FC236}">
                    <a16:creationId xmlns:a16="http://schemas.microsoft.com/office/drawing/2014/main" id="{3EC40AF9-B196-4C09-91DF-9D196A566E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2" y="2168"/>
                <a:ext cx="80" cy="88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alt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41039" name="Oval 65">
                <a:extLst>
                  <a:ext uri="{FF2B5EF4-FFF2-40B4-BE49-F238E27FC236}">
                    <a16:creationId xmlns:a16="http://schemas.microsoft.com/office/drawing/2014/main" id="{B24AE94B-5EB7-4189-BACC-F65DA4AAEA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6" y="2048"/>
                <a:ext cx="80" cy="88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alt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41040" name="Oval 66">
                <a:extLst>
                  <a:ext uri="{FF2B5EF4-FFF2-40B4-BE49-F238E27FC236}">
                    <a16:creationId xmlns:a16="http://schemas.microsoft.com/office/drawing/2014/main" id="{672B7C35-237A-4FBE-82F7-8EA9AFCB21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4" y="1992"/>
                <a:ext cx="80" cy="88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alt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41041" name="Oval 67">
                <a:extLst>
                  <a:ext uri="{FF2B5EF4-FFF2-40B4-BE49-F238E27FC236}">
                    <a16:creationId xmlns:a16="http://schemas.microsoft.com/office/drawing/2014/main" id="{55F02573-4B33-4EFF-97C3-9E8EB172A7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76" y="2040"/>
                <a:ext cx="80" cy="88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alt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41042" name="Oval 68">
                <a:extLst>
                  <a:ext uri="{FF2B5EF4-FFF2-40B4-BE49-F238E27FC236}">
                    <a16:creationId xmlns:a16="http://schemas.microsoft.com/office/drawing/2014/main" id="{AEF20F08-50E9-4E17-9122-B070470453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0" y="2120"/>
                <a:ext cx="80" cy="88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alt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41043" name="Oval 69">
                <a:extLst>
                  <a:ext uri="{FF2B5EF4-FFF2-40B4-BE49-F238E27FC236}">
                    <a16:creationId xmlns:a16="http://schemas.microsoft.com/office/drawing/2014/main" id="{A07DBCDA-8197-49B6-9414-18E08AB6F0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16" y="2120"/>
                <a:ext cx="80" cy="88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alt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41044" name="Oval 70">
                <a:extLst>
                  <a:ext uri="{FF2B5EF4-FFF2-40B4-BE49-F238E27FC236}">
                    <a16:creationId xmlns:a16="http://schemas.microsoft.com/office/drawing/2014/main" id="{8A3A6E94-E64A-429F-8E0B-BB43EF53C3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56" y="2184"/>
                <a:ext cx="80" cy="88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alt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41045" name="Oval 71">
                <a:extLst>
                  <a:ext uri="{FF2B5EF4-FFF2-40B4-BE49-F238E27FC236}">
                    <a16:creationId xmlns:a16="http://schemas.microsoft.com/office/drawing/2014/main" id="{EF8B6B4D-1E43-47A0-B8DE-A1A4F03F8B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8" y="2176"/>
                <a:ext cx="80" cy="88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alt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41046" name="Oval 72">
                <a:extLst>
                  <a:ext uri="{FF2B5EF4-FFF2-40B4-BE49-F238E27FC236}">
                    <a16:creationId xmlns:a16="http://schemas.microsoft.com/office/drawing/2014/main" id="{36A9834B-6D25-473C-84E1-DD6DF18CF8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2" y="2168"/>
                <a:ext cx="80" cy="88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alt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41047" name="Oval 73">
                <a:extLst>
                  <a:ext uri="{FF2B5EF4-FFF2-40B4-BE49-F238E27FC236}">
                    <a16:creationId xmlns:a16="http://schemas.microsoft.com/office/drawing/2014/main" id="{64D8B57F-D71E-4422-9E6A-FCC9D26761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8" y="2184"/>
                <a:ext cx="80" cy="88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alt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41048" name="Oval 74">
                <a:extLst>
                  <a:ext uri="{FF2B5EF4-FFF2-40B4-BE49-F238E27FC236}">
                    <a16:creationId xmlns:a16="http://schemas.microsoft.com/office/drawing/2014/main" id="{C2196578-22B6-42B3-9B0A-7F6B8A94E4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8" y="2184"/>
                <a:ext cx="80" cy="88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alt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41049" name="Oval 75">
                <a:extLst>
                  <a:ext uri="{FF2B5EF4-FFF2-40B4-BE49-F238E27FC236}">
                    <a16:creationId xmlns:a16="http://schemas.microsoft.com/office/drawing/2014/main" id="{EB41ED91-1E4E-4878-8916-D61301FD84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0" y="2176"/>
                <a:ext cx="80" cy="88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alt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41050" name="Oval 76">
                <a:extLst>
                  <a:ext uri="{FF2B5EF4-FFF2-40B4-BE49-F238E27FC236}">
                    <a16:creationId xmlns:a16="http://schemas.microsoft.com/office/drawing/2014/main" id="{34658626-F2FA-4A04-A12F-025AC43844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4" y="2168"/>
                <a:ext cx="80" cy="88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alt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41051" name="Oval 77">
                <a:extLst>
                  <a:ext uri="{FF2B5EF4-FFF2-40B4-BE49-F238E27FC236}">
                    <a16:creationId xmlns:a16="http://schemas.microsoft.com/office/drawing/2014/main" id="{CECF1443-B76E-43F3-9E61-11262A6307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6" y="2160"/>
                <a:ext cx="80" cy="88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alt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41052" name="Oval 78">
                <a:extLst>
                  <a:ext uri="{FF2B5EF4-FFF2-40B4-BE49-F238E27FC236}">
                    <a16:creationId xmlns:a16="http://schemas.microsoft.com/office/drawing/2014/main" id="{8CC530E6-5079-4B2E-ABE3-EFA4EACF17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8" y="2168"/>
                <a:ext cx="80" cy="88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alt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41053" name="Oval 79">
                <a:extLst>
                  <a:ext uri="{FF2B5EF4-FFF2-40B4-BE49-F238E27FC236}">
                    <a16:creationId xmlns:a16="http://schemas.microsoft.com/office/drawing/2014/main" id="{AF15DA23-C840-41E9-B8B1-72C689B4D3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2" y="2168"/>
                <a:ext cx="80" cy="88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alt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endParaRPr>
              </a:p>
            </p:txBody>
          </p:sp>
        </p:grpSp>
        <p:grpSp>
          <p:nvGrpSpPr>
            <p:cNvPr id="41013" name="Group 80">
              <a:extLst>
                <a:ext uri="{FF2B5EF4-FFF2-40B4-BE49-F238E27FC236}">
                  <a16:creationId xmlns:a16="http://schemas.microsoft.com/office/drawing/2014/main" id="{76F8B97D-79CC-4973-A888-618213AB81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20" y="1984"/>
              <a:ext cx="1040" cy="304"/>
              <a:chOff x="2720" y="1984"/>
              <a:chExt cx="1040" cy="304"/>
            </a:xfrm>
          </p:grpSpPr>
          <p:sp>
            <p:nvSpPr>
              <p:cNvPr id="41014" name="Oval 81">
                <a:extLst>
                  <a:ext uri="{FF2B5EF4-FFF2-40B4-BE49-F238E27FC236}">
                    <a16:creationId xmlns:a16="http://schemas.microsoft.com/office/drawing/2014/main" id="{9A364212-3827-455D-92A0-49EA00828B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6" y="2088"/>
                <a:ext cx="80" cy="88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alt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41015" name="Oval 82">
                <a:extLst>
                  <a:ext uri="{FF2B5EF4-FFF2-40B4-BE49-F238E27FC236}">
                    <a16:creationId xmlns:a16="http://schemas.microsoft.com/office/drawing/2014/main" id="{1A4C028D-22E1-436A-B9A9-5F69A50E5D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28" y="2176"/>
                <a:ext cx="80" cy="88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alt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41016" name="Oval 83">
                <a:extLst>
                  <a:ext uri="{FF2B5EF4-FFF2-40B4-BE49-F238E27FC236}">
                    <a16:creationId xmlns:a16="http://schemas.microsoft.com/office/drawing/2014/main" id="{63B777C6-664F-4658-B3F1-DFFE27844C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4" y="2032"/>
                <a:ext cx="80" cy="88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alt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41017" name="Oval 84">
                <a:extLst>
                  <a:ext uri="{FF2B5EF4-FFF2-40B4-BE49-F238E27FC236}">
                    <a16:creationId xmlns:a16="http://schemas.microsoft.com/office/drawing/2014/main" id="{B75FBDEE-61BC-4A73-8579-82D6A4F297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048"/>
                <a:ext cx="80" cy="88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alt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41018" name="Oval 85">
                <a:extLst>
                  <a:ext uri="{FF2B5EF4-FFF2-40B4-BE49-F238E27FC236}">
                    <a16:creationId xmlns:a16="http://schemas.microsoft.com/office/drawing/2014/main" id="{3184E5F7-F47F-4215-95C0-F4F0BA65B7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2" y="2128"/>
                <a:ext cx="80" cy="88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alt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41019" name="Oval 86">
                <a:extLst>
                  <a:ext uri="{FF2B5EF4-FFF2-40B4-BE49-F238E27FC236}">
                    <a16:creationId xmlns:a16="http://schemas.microsoft.com/office/drawing/2014/main" id="{A8C28585-C1EB-4DDD-B72D-A93E28050A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8" y="2176"/>
                <a:ext cx="80" cy="88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alt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41020" name="Oval 87">
                <a:extLst>
                  <a:ext uri="{FF2B5EF4-FFF2-40B4-BE49-F238E27FC236}">
                    <a16:creationId xmlns:a16="http://schemas.microsoft.com/office/drawing/2014/main" id="{DF4D93FA-A9A5-49A5-83D4-53E5078242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4" y="2128"/>
                <a:ext cx="80" cy="88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alt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41021" name="Oval 88">
                <a:extLst>
                  <a:ext uri="{FF2B5EF4-FFF2-40B4-BE49-F238E27FC236}">
                    <a16:creationId xmlns:a16="http://schemas.microsoft.com/office/drawing/2014/main" id="{D6EE69D0-B62D-4B04-A036-82C66A9F6F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4" y="2136"/>
                <a:ext cx="80" cy="88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alt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41022" name="Oval 89">
                <a:extLst>
                  <a:ext uri="{FF2B5EF4-FFF2-40B4-BE49-F238E27FC236}">
                    <a16:creationId xmlns:a16="http://schemas.microsoft.com/office/drawing/2014/main" id="{8F331DB9-8233-4F7B-80D2-E0D7C510E2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92"/>
                <a:ext cx="80" cy="88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alt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41023" name="Oval 90">
                <a:extLst>
                  <a:ext uri="{FF2B5EF4-FFF2-40B4-BE49-F238E27FC236}">
                    <a16:creationId xmlns:a16="http://schemas.microsoft.com/office/drawing/2014/main" id="{9B7D3949-D6CF-4150-B214-852C42C1C4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2168"/>
                <a:ext cx="80" cy="88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alt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41024" name="Oval 91">
                <a:extLst>
                  <a:ext uri="{FF2B5EF4-FFF2-40B4-BE49-F238E27FC236}">
                    <a16:creationId xmlns:a16="http://schemas.microsoft.com/office/drawing/2014/main" id="{0CBEDA1C-F576-4395-8116-EEACFEE4B5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0" y="2120"/>
                <a:ext cx="80" cy="88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alt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41025" name="Oval 92">
                <a:extLst>
                  <a:ext uri="{FF2B5EF4-FFF2-40B4-BE49-F238E27FC236}">
                    <a16:creationId xmlns:a16="http://schemas.microsoft.com/office/drawing/2014/main" id="{43A9B300-2058-43E2-88CC-1CD403DC6E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0" y="2192"/>
                <a:ext cx="80" cy="88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alt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41026" name="Oval 93">
                <a:extLst>
                  <a:ext uri="{FF2B5EF4-FFF2-40B4-BE49-F238E27FC236}">
                    <a16:creationId xmlns:a16="http://schemas.microsoft.com/office/drawing/2014/main" id="{BE6AB14C-1FFA-446B-82B0-A4DF57E364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4" y="2064"/>
                <a:ext cx="80" cy="88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alt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41027" name="Oval 94">
                <a:extLst>
                  <a:ext uri="{FF2B5EF4-FFF2-40B4-BE49-F238E27FC236}">
                    <a16:creationId xmlns:a16="http://schemas.microsoft.com/office/drawing/2014/main" id="{A2CE7068-0D3D-4BF6-8B44-00B3A983E5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" y="2184"/>
                <a:ext cx="80" cy="88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alt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41028" name="Oval 95">
                <a:extLst>
                  <a:ext uri="{FF2B5EF4-FFF2-40B4-BE49-F238E27FC236}">
                    <a16:creationId xmlns:a16="http://schemas.microsoft.com/office/drawing/2014/main" id="{6A4EF74B-8AFD-4F16-B2BF-70F56249FB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0" y="1984"/>
                <a:ext cx="80" cy="88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alt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41029" name="Oval 96">
                <a:extLst>
                  <a:ext uri="{FF2B5EF4-FFF2-40B4-BE49-F238E27FC236}">
                    <a16:creationId xmlns:a16="http://schemas.microsoft.com/office/drawing/2014/main" id="{BA04C559-2A59-4044-87C9-C19742BC4D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6" y="2008"/>
                <a:ext cx="80" cy="88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alt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41030" name="Oval 97">
                <a:extLst>
                  <a:ext uri="{FF2B5EF4-FFF2-40B4-BE49-F238E27FC236}">
                    <a16:creationId xmlns:a16="http://schemas.microsoft.com/office/drawing/2014/main" id="{6C3FBD3E-9370-4882-B500-AC3B13F6E0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16" y="2120"/>
                <a:ext cx="80" cy="88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alt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41031" name="Oval 98">
                <a:extLst>
                  <a:ext uri="{FF2B5EF4-FFF2-40B4-BE49-F238E27FC236}">
                    <a16:creationId xmlns:a16="http://schemas.microsoft.com/office/drawing/2014/main" id="{81B6C8AA-96EB-4A55-9907-7160C82088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4" y="2104"/>
                <a:ext cx="80" cy="88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alt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41032" name="Oval 99">
                <a:extLst>
                  <a:ext uri="{FF2B5EF4-FFF2-40B4-BE49-F238E27FC236}">
                    <a16:creationId xmlns:a16="http://schemas.microsoft.com/office/drawing/2014/main" id="{F384E787-F9A2-43B6-95DC-7CEBF05FC0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0" y="2200"/>
                <a:ext cx="80" cy="88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alt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41033" name="Oval 100">
                <a:extLst>
                  <a:ext uri="{FF2B5EF4-FFF2-40B4-BE49-F238E27FC236}">
                    <a16:creationId xmlns:a16="http://schemas.microsoft.com/office/drawing/2014/main" id="{FB8D43D8-9D7B-4924-BC0C-FD7E52DD6C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84" y="2184"/>
                <a:ext cx="80" cy="88"/>
              </a:xfrm>
              <a:prstGeom prst="ellipse">
                <a:avLst/>
              </a:prstGeom>
              <a:gradFill rotWithShape="1">
                <a:gsLst>
                  <a:gs pos="0">
                    <a:schemeClr val="bg2"/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alt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endParaRPr>
              </a:p>
            </p:txBody>
          </p:sp>
        </p:grpSp>
      </p:grpSp>
      <p:grpSp>
        <p:nvGrpSpPr>
          <p:cNvPr id="49253" name="Group 101">
            <a:extLst>
              <a:ext uri="{FF2B5EF4-FFF2-40B4-BE49-F238E27FC236}">
                <a16:creationId xmlns:a16="http://schemas.microsoft.com/office/drawing/2014/main" id="{940DE2A8-1909-4A39-A9F1-E656ED712121}"/>
              </a:ext>
            </a:extLst>
          </p:cNvPr>
          <p:cNvGrpSpPr>
            <a:grpSpLocks/>
          </p:cNvGrpSpPr>
          <p:nvPr/>
        </p:nvGrpSpPr>
        <p:grpSpPr bwMode="auto">
          <a:xfrm>
            <a:off x="5264150" y="2536825"/>
            <a:ext cx="3578225" cy="4016375"/>
            <a:chOff x="3316" y="1694"/>
            <a:chExt cx="2254" cy="2530"/>
          </a:xfrm>
        </p:grpSpPr>
        <p:sp>
          <p:nvSpPr>
            <p:cNvPr id="40990" name="Line 102">
              <a:extLst>
                <a:ext uri="{FF2B5EF4-FFF2-40B4-BE49-F238E27FC236}">
                  <a16:creationId xmlns:a16="http://schemas.microsoft.com/office/drawing/2014/main" id="{4E8DEEBA-7F3C-47B0-8C7C-35C4F0AEFD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570" y="3828"/>
              <a:ext cx="210" cy="12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40991" name="Line 103">
              <a:extLst>
                <a:ext uri="{FF2B5EF4-FFF2-40B4-BE49-F238E27FC236}">
                  <a16:creationId xmlns:a16="http://schemas.microsoft.com/office/drawing/2014/main" id="{22DE4984-E0CD-4D8B-A30D-89CD5D0F7E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316" y="1792"/>
              <a:ext cx="60" cy="168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40992" name="Line 104">
              <a:extLst>
                <a:ext uri="{FF2B5EF4-FFF2-40B4-BE49-F238E27FC236}">
                  <a16:creationId xmlns:a16="http://schemas.microsoft.com/office/drawing/2014/main" id="{B04AC42D-A817-4D06-A12B-50582597B8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536" y="1724"/>
              <a:ext cx="48" cy="18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40993" name="Line 105">
              <a:extLst>
                <a:ext uri="{FF2B5EF4-FFF2-40B4-BE49-F238E27FC236}">
                  <a16:creationId xmlns:a16="http://schemas.microsoft.com/office/drawing/2014/main" id="{FF484EE9-CD6D-478B-A387-14386BEAEB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60" y="1764"/>
              <a:ext cx="108" cy="18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40994" name="Line 106">
              <a:extLst>
                <a:ext uri="{FF2B5EF4-FFF2-40B4-BE49-F238E27FC236}">
                  <a16:creationId xmlns:a16="http://schemas.microsoft.com/office/drawing/2014/main" id="{6400E2E8-D5EA-427B-B402-FD1C6BDB46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78" y="1696"/>
              <a:ext cx="48" cy="198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40995" name="Line 107">
              <a:extLst>
                <a:ext uri="{FF2B5EF4-FFF2-40B4-BE49-F238E27FC236}">
                  <a16:creationId xmlns:a16="http://schemas.microsoft.com/office/drawing/2014/main" id="{34130E28-A2B3-4B4E-BB99-2A29FB794DC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36" y="1694"/>
              <a:ext cx="6" cy="192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40996" name="Line 108">
              <a:extLst>
                <a:ext uri="{FF2B5EF4-FFF2-40B4-BE49-F238E27FC236}">
                  <a16:creationId xmlns:a16="http://schemas.microsoft.com/office/drawing/2014/main" id="{89E9CA26-847B-42ED-A65D-7202B7C57E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32" y="3928"/>
              <a:ext cx="138" cy="18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40997" name="Line 109">
              <a:extLst>
                <a:ext uri="{FF2B5EF4-FFF2-40B4-BE49-F238E27FC236}">
                  <a16:creationId xmlns:a16="http://schemas.microsoft.com/office/drawing/2014/main" id="{B4F401EA-2194-4B30-AE30-4570F91903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60" y="3968"/>
              <a:ext cx="72" cy="234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40998" name="Line 110">
              <a:extLst>
                <a:ext uri="{FF2B5EF4-FFF2-40B4-BE49-F238E27FC236}">
                  <a16:creationId xmlns:a16="http://schemas.microsoft.com/office/drawing/2014/main" id="{3AC26515-A84A-495D-B9E8-E01DAF291E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88" y="3990"/>
              <a:ext cx="48" cy="234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40999" name="Line 111">
              <a:extLst>
                <a:ext uri="{FF2B5EF4-FFF2-40B4-BE49-F238E27FC236}">
                  <a16:creationId xmlns:a16="http://schemas.microsoft.com/office/drawing/2014/main" id="{6A4C8732-7C61-4B84-8368-E39E610918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06" y="3670"/>
              <a:ext cx="222" cy="84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41000" name="Line 112">
              <a:extLst>
                <a:ext uri="{FF2B5EF4-FFF2-40B4-BE49-F238E27FC236}">
                  <a16:creationId xmlns:a16="http://schemas.microsoft.com/office/drawing/2014/main" id="{A03331BC-E6DA-4ECC-B1FF-C04C00A268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54" y="3602"/>
              <a:ext cx="216" cy="42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41001" name="Line 113">
              <a:extLst>
                <a:ext uri="{FF2B5EF4-FFF2-40B4-BE49-F238E27FC236}">
                  <a16:creationId xmlns:a16="http://schemas.microsoft.com/office/drawing/2014/main" id="{1F117309-A301-4292-95CB-9CF48509D6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26" y="3726"/>
              <a:ext cx="198" cy="12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41002" name="Line 114">
              <a:extLst>
                <a:ext uri="{FF2B5EF4-FFF2-40B4-BE49-F238E27FC236}">
                  <a16:creationId xmlns:a16="http://schemas.microsoft.com/office/drawing/2014/main" id="{A24DF4D5-A4A2-4C04-BCAF-E919BA6EE1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62" y="3940"/>
              <a:ext cx="102" cy="228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41003" name="Line 115">
              <a:extLst>
                <a:ext uri="{FF2B5EF4-FFF2-40B4-BE49-F238E27FC236}">
                  <a16:creationId xmlns:a16="http://schemas.microsoft.com/office/drawing/2014/main" id="{DE0228DA-7A76-494B-B189-A83EDDB2CD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18" y="3848"/>
              <a:ext cx="168" cy="198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</p:grpSp>
      <p:sp>
        <p:nvSpPr>
          <p:cNvPr id="49268" name="Text Box 116">
            <a:extLst>
              <a:ext uri="{FF2B5EF4-FFF2-40B4-BE49-F238E27FC236}">
                <a16:creationId xmlns:a16="http://schemas.microsoft.com/office/drawing/2014/main" id="{F0229C76-DBEA-4A56-A122-41F69FB7D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1598613"/>
            <a:ext cx="18669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Zwieracz przełyku </a:t>
            </a:r>
            <a:r>
              <a:rPr kumimoji="0" lang="fr-BE" alt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zablokowany</a:t>
            </a:r>
            <a:endParaRPr kumimoji="0" lang="fr-FR" alt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49270" name="Picture 118" descr="bloat">
            <a:extLst>
              <a:ext uri="{FF2B5EF4-FFF2-40B4-BE49-F238E27FC236}">
                <a16:creationId xmlns:a16="http://schemas.microsoft.com/office/drawing/2014/main" id="{61A03EAB-B246-455E-8175-2AFC2660B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977" y="1390650"/>
            <a:ext cx="1800225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9271" name="Group 119">
            <a:extLst>
              <a:ext uri="{FF2B5EF4-FFF2-40B4-BE49-F238E27FC236}">
                <a16:creationId xmlns:a16="http://schemas.microsoft.com/office/drawing/2014/main" id="{81710677-8CFB-45B0-8C0A-77D309981D34}"/>
              </a:ext>
            </a:extLst>
          </p:cNvPr>
          <p:cNvGrpSpPr>
            <a:grpSpLocks/>
          </p:cNvGrpSpPr>
          <p:nvPr/>
        </p:nvGrpSpPr>
        <p:grpSpPr bwMode="auto">
          <a:xfrm>
            <a:off x="3086100" y="2286000"/>
            <a:ext cx="4533900" cy="1219200"/>
            <a:chOff x="1944" y="1536"/>
            <a:chExt cx="2856" cy="768"/>
          </a:xfrm>
        </p:grpSpPr>
        <p:sp>
          <p:nvSpPr>
            <p:cNvPr id="40975" name="Line 120">
              <a:extLst>
                <a:ext uri="{FF2B5EF4-FFF2-40B4-BE49-F238E27FC236}">
                  <a16:creationId xmlns:a16="http://schemas.microsoft.com/office/drawing/2014/main" id="{036FFEA7-EDD8-44E2-A1C5-6F22377E1C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52" y="1960"/>
              <a:ext cx="248" cy="216"/>
            </a:xfrm>
            <a:prstGeom prst="line">
              <a:avLst/>
            </a:prstGeom>
            <a:noFill/>
            <a:ln w="50800">
              <a:solidFill>
                <a:srgbClr val="9933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40976" name="Line 121">
              <a:extLst>
                <a:ext uri="{FF2B5EF4-FFF2-40B4-BE49-F238E27FC236}">
                  <a16:creationId xmlns:a16="http://schemas.microsoft.com/office/drawing/2014/main" id="{F81BFE06-B489-453E-A723-9393338E67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64" y="2144"/>
              <a:ext cx="208" cy="160"/>
            </a:xfrm>
            <a:prstGeom prst="line">
              <a:avLst/>
            </a:prstGeom>
            <a:noFill/>
            <a:ln w="50800">
              <a:solidFill>
                <a:srgbClr val="9933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40977" name="Line 122">
              <a:extLst>
                <a:ext uri="{FF2B5EF4-FFF2-40B4-BE49-F238E27FC236}">
                  <a16:creationId xmlns:a16="http://schemas.microsoft.com/office/drawing/2014/main" id="{FDA653A7-52FF-4062-81C8-D511038AEE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28" y="1936"/>
              <a:ext cx="256" cy="184"/>
            </a:xfrm>
            <a:prstGeom prst="line">
              <a:avLst/>
            </a:prstGeom>
            <a:noFill/>
            <a:ln w="50800">
              <a:solidFill>
                <a:srgbClr val="9933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40978" name="Line 123">
              <a:extLst>
                <a:ext uri="{FF2B5EF4-FFF2-40B4-BE49-F238E27FC236}">
                  <a16:creationId xmlns:a16="http://schemas.microsoft.com/office/drawing/2014/main" id="{3B24DDF1-E2A3-4666-B636-0117247286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16" y="1768"/>
              <a:ext cx="368" cy="128"/>
            </a:xfrm>
            <a:prstGeom prst="line">
              <a:avLst/>
            </a:prstGeom>
            <a:noFill/>
            <a:ln w="50800">
              <a:solidFill>
                <a:srgbClr val="9933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40979" name="Line 124">
              <a:extLst>
                <a:ext uri="{FF2B5EF4-FFF2-40B4-BE49-F238E27FC236}">
                  <a16:creationId xmlns:a16="http://schemas.microsoft.com/office/drawing/2014/main" id="{90C66CD3-9105-485F-93A8-EFE0F95F1D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648" y="1760"/>
              <a:ext cx="464" cy="8"/>
            </a:xfrm>
            <a:prstGeom prst="line">
              <a:avLst/>
            </a:prstGeom>
            <a:noFill/>
            <a:ln w="50800">
              <a:solidFill>
                <a:srgbClr val="9933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40980" name="Line 125">
              <a:extLst>
                <a:ext uri="{FF2B5EF4-FFF2-40B4-BE49-F238E27FC236}">
                  <a16:creationId xmlns:a16="http://schemas.microsoft.com/office/drawing/2014/main" id="{127211C5-90C0-4554-83C7-2FBBEFED04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168" y="1768"/>
              <a:ext cx="368" cy="168"/>
            </a:xfrm>
            <a:prstGeom prst="line">
              <a:avLst/>
            </a:prstGeom>
            <a:noFill/>
            <a:ln w="50800">
              <a:solidFill>
                <a:srgbClr val="9933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40981" name="Line 126">
              <a:extLst>
                <a:ext uri="{FF2B5EF4-FFF2-40B4-BE49-F238E27FC236}">
                  <a16:creationId xmlns:a16="http://schemas.microsoft.com/office/drawing/2014/main" id="{4D18D4A4-AA2B-4DC6-9643-8D90D42DBC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44" y="1536"/>
              <a:ext cx="640" cy="744"/>
            </a:xfrm>
            <a:prstGeom prst="line">
              <a:avLst/>
            </a:prstGeom>
            <a:noFill/>
            <a:ln w="50800">
              <a:solidFill>
                <a:srgbClr val="9933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40982" name="Line 127">
              <a:extLst>
                <a:ext uri="{FF2B5EF4-FFF2-40B4-BE49-F238E27FC236}">
                  <a16:creationId xmlns:a16="http://schemas.microsoft.com/office/drawing/2014/main" id="{AA19E043-7DF0-458A-9B29-9EBA9784BA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016" y="2152"/>
              <a:ext cx="200" cy="8"/>
            </a:xfrm>
            <a:prstGeom prst="line">
              <a:avLst/>
            </a:prstGeom>
            <a:noFill/>
            <a:ln w="50800">
              <a:solidFill>
                <a:srgbClr val="9933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40983" name="Line 128">
              <a:extLst>
                <a:ext uri="{FF2B5EF4-FFF2-40B4-BE49-F238E27FC236}">
                  <a16:creationId xmlns:a16="http://schemas.microsoft.com/office/drawing/2014/main" id="{9E8C6F15-F097-471D-B883-70A6503D5B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424" y="2136"/>
              <a:ext cx="200" cy="8"/>
            </a:xfrm>
            <a:prstGeom prst="line">
              <a:avLst/>
            </a:prstGeom>
            <a:noFill/>
            <a:ln w="50800">
              <a:solidFill>
                <a:srgbClr val="9933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40984" name="Line 129">
              <a:extLst>
                <a:ext uri="{FF2B5EF4-FFF2-40B4-BE49-F238E27FC236}">
                  <a16:creationId xmlns:a16="http://schemas.microsoft.com/office/drawing/2014/main" id="{4C647609-DF9B-4043-AA12-AA7A1DBA03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2" y="2136"/>
              <a:ext cx="200" cy="8"/>
            </a:xfrm>
            <a:prstGeom prst="line">
              <a:avLst/>
            </a:prstGeom>
            <a:noFill/>
            <a:ln w="50800">
              <a:solidFill>
                <a:srgbClr val="9933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40985" name="Line 130">
              <a:extLst>
                <a:ext uri="{FF2B5EF4-FFF2-40B4-BE49-F238E27FC236}">
                  <a16:creationId xmlns:a16="http://schemas.microsoft.com/office/drawing/2014/main" id="{5373CEA8-0710-4B14-A7B4-A565424E1A0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96" y="2128"/>
              <a:ext cx="200" cy="8"/>
            </a:xfrm>
            <a:prstGeom prst="line">
              <a:avLst/>
            </a:prstGeom>
            <a:noFill/>
            <a:ln w="50800">
              <a:solidFill>
                <a:srgbClr val="9933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40986" name="Line 131">
              <a:extLst>
                <a:ext uri="{FF2B5EF4-FFF2-40B4-BE49-F238E27FC236}">
                  <a16:creationId xmlns:a16="http://schemas.microsoft.com/office/drawing/2014/main" id="{89A028C5-CD78-4B4E-9BA4-A4A629E7BA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85" y="2145"/>
              <a:ext cx="0" cy="120"/>
            </a:xfrm>
            <a:prstGeom prst="line">
              <a:avLst/>
            </a:prstGeom>
            <a:noFill/>
            <a:ln w="50800">
              <a:solidFill>
                <a:srgbClr val="99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40987" name="Line 132">
              <a:extLst>
                <a:ext uri="{FF2B5EF4-FFF2-40B4-BE49-F238E27FC236}">
                  <a16:creationId xmlns:a16="http://schemas.microsoft.com/office/drawing/2014/main" id="{38199E44-1E9C-47B9-8792-A8492D6F47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20" y="2143"/>
              <a:ext cx="0" cy="120"/>
            </a:xfrm>
            <a:prstGeom prst="line">
              <a:avLst/>
            </a:prstGeom>
            <a:noFill/>
            <a:ln w="50800">
              <a:solidFill>
                <a:srgbClr val="99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40988" name="Line 133">
              <a:extLst>
                <a:ext uri="{FF2B5EF4-FFF2-40B4-BE49-F238E27FC236}">
                  <a16:creationId xmlns:a16="http://schemas.microsoft.com/office/drawing/2014/main" id="{323A5990-D509-4E23-9AC5-F947A0CB8C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6" y="2130"/>
              <a:ext cx="0" cy="120"/>
            </a:xfrm>
            <a:prstGeom prst="line">
              <a:avLst/>
            </a:prstGeom>
            <a:noFill/>
            <a:ln w="50800">
              <a:solidFill>
                <a:srgbClr val="99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40989" name="Line 134">
              <a:extLst>
                <a:ext uri="{FF2B5EF4-FFF2-40B4-BE49-F238E27FC236}">
                  <a16:creationId xmlns:a16="http://schemas.microsoft.com/office/drawing/2014/main" id="{ABFC1B2E-DDB2-4065-9BB5-FFC0E0E944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14" y="2142"/>
              <a:ext cx="0" cy="120"/>
            </a:xfrm>
            <a:prstGeom prst="line">
              <a:avLst/>
            </a:prstGeom>
            <a:noFill/>
            <a:ln w="50800">
              <a:solidFill>
                <a:srgbClr val="99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</p:grpSp>
      <p:sp>
        <p:nvSpPr>
          <p:cNvPr id="40973" name="Text Box 135">
            <a:extLst>
              <a:ext uri="{FF2B5EF4-FFF2-40B4-BE49-F238E27FC236}">
                <a16:creationId xmlns:a16="http://schemas.microsoft.com/office/drawing/2014/main" id="{E5D7FABE-B321-49D4-8864-ACC018601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7725" y="801688"/>
            <a:ext cx="2759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40974" name="Rectangle 136">
            <a:extLst>
              <a:ext uri="{FF2B5EF4-FFF2-40B4-BE49-F238E27FC236}">
                <a16:creationId xmlns:a16="http://schemas.microsoft.com/office/drawing/2014/main" id="{ADEBF084-E715-47B9-AC21-66B0E02820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864" y="332618"/>
            <a:ext cx="698473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nl-N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W</a:t>
            </a:r>
            <a:r>
              <a:rPr kumimoji="0" lang="en-GB" altLang="nl-NL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zdęcia</a:t>
            </a:r>
            <a:r>
              <a:rPr kumimoji="0" lang="en-GB" altLang="nl-N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u bydła (i u owiec)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nl-N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Występowanie</a:t>
            </a:r>
            <a:r>
              <a:rPr kumimoji="0" lang="en-GB" alt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pl-PL" altLang="nl-NL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rzad</a:t>
            </a:r>
            <a:r>
              <a:rPr kumimoji="0" lang="en-GB" altLang="nl-NL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kie</a:t>
            </a:r>
            <a:r>
              <a:rPr kumimoji="0" lang="en-GB" alt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: &lt; 0,8% </a:t>
            </a:r>
            <a:r>
              <a:rPr kumimoji="0" lang="en-GB" altLang="nl-NL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rocznie</a:t>
            </a:r>
            <a:endParaRPr kumimoji="0" lang="en-GB" altLang="nl-N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730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9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9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49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9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9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9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91" grpId="0"/>
      <p:bldP spid="49268" grpId="0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>
            <a:extLst>
              <a:ext uri="{FF2B5EF4-FFF2-40B4-BE49-F238E27FC236}">
                <a16:creationId xmlns:a16="http://schemas.microsoft.com/office/drawing/2014/main" id="{1C67B7C9-0BE4-4866-86B7-BEF3E8EE18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2183"/>
            <a:ext cx="760180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Substancje</a:t>
            </a:r>
            <a:r>
              <a:rPr kumimoji="0" lang="en-GB" alt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anty</a:t>
            </a:r>
            <a:r>
              <a:rPr kumimoji="0" lang="pl-PL" altLang="nl-NL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żywien</a:t>
            </a:r>
            <a:r>
              <a:rPr kumimoji="0" lang="en-GB" altLang="nl-NL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iowe</a:t>
            </a:r>
            <a:r>
              <a:rPr kumimoji="0" lang="en-GB" alt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i inne drugorzędne metabolity</a:t>
            </a:r>
            <a:endParaRPr kumimoji="0" lang="fr-FR" altLang="nl-NL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43011" name="Text Box 3">
            <a:extLst>
              <a:ext uri="{FF2B5EF4-FFF2-40B4-BE49-F238E27FC236}">
                <a16:creationId xmlns:a16="http://schemas.microsoft.com/office/drawing/2014/main" id="{5C1CA795-581F-42BD-BED3-A3324E43F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44600"/>
            <a:ext cx="83820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Glukozydy cyjanogenne w niektórych odmianach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		i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(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przypadki</a:t>
            </a:r>
            <a:r>
              <a:rPr kumimoji="0" lang="pl-PL" altLang="nl-NL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udusze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ń 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wypas</a:t>
            </a:r>
            <a:r>
              <a:rPr kumimoji="0" lang="pl-PL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anych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zwierząt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)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.</a:t>
            </a:r>
            <a:r>
              <a:rPr kumimoji="0" lang="pl-PL" altLang="nl-NL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nl-NL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Ich p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oziomy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są 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generalnie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niskie</a:t>
            </a:r>
            <a:r>
              <a:rPr lang="pl-PL" altLang="nl-NL" sz="2400" dirty="0">
                <a:solidFill>
                  <a:prstClr val="black"/>
                </a:solidFill>
                <a:latin typeface="Calibri"/>
              </a:rPr>
              <a:t>.</a:t>
            </a: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alt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Znaczące problemy z niepłodnością u </a:t>
            </a: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owiec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endParaRPr kumimoji="0" lang="pl-PL" altLang="nl-NL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pl-PL" altLang="nl-NL" sz="2400" dirty="0">
                <a:solidFill>
                  <a:prstClr val="black"/>
                </a:solidFill>
                <a:latin typeface="Calibri"/>
              </a:rPr>
              <a:t>	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wypasanych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z </a:t>
            </a: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powodu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fitoestrogenów</a:t>
            </a: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Bydło jest </a:t>
            </a: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mniej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podatne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Coraz częściej dostępne są 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odmiany o </a:t>
            </a: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niskiej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endParaRPr kumimoji="0" lang="pl-PL" altLang="nl-NL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	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zawartości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pl-PL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fitoestrogenów</a:t>
            </a: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43012" name="Picture 4">
            <a:extLst>
              <a:ext uri="{FF2B5EF4-FFF2-40B4-BE49-F238E27FC236}">
                <a16:creationId xmlns:a16="http://schemas.microsoft.com/office/drawing/2014/main" id="{C302880E-3D0D-4D7A-86C1-7511401D4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964" y="1676688"/>
            <a:ext cx="1447800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">
            <a:extLst>
              <a:ext uri="{FF2B5EF4-FFF2-40B4-BE49-F238E27FC236}">
                <a16:creationId xmlns:a16="http://schemas.microsoft.com/office/drawing/2014/main" id="{3B6B0DC9-919B-4835-B285-8635CB472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1804" y="3988037"/>
            <a:ext cx="1287839" cy="1552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6">
            <a:extLst>
              <a:ext uri="{FF2B5EF4-FFF2-40B4-BE49-F238E27FC236}">
                <a16:creationId xmlns:a16="http://schemas.microsoft.com/office/drawing/2014/main" id="{06BFB0CA-43C6-4A23-BAB5-5EEF454D0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650" y="1687007"/>
            <a:ext cx="95091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065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>
            <a:extLst>
              <a:ext uri="{FF2B5EF4-FFF2-40B4-BE49-F238E27FC236}">
                <a16:creationId xmlns:a16="http://schemas.microsoft.com/office/drawing/2014/main" id="{A5D3F742-9C78-446B-B6A7-0797FF666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4037"/>
            <a:ext cx="749069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l-PL" altLang="nl-NL" sz="2800" b="1" dirty="0">
                <a:solidFill>
                  <a:prstClr val="black"/>
                </a:solidFill>
                <a:latin typeface="Calibri"/>
              </a:rPr>
              <a:t>Substancje</a:t>
            </a:r>
            <a:r>
              <a:rPr lang="en-GB" altLang="nl-NL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altLang="nl-NL" sz="2800" b="1" dirty="0" err="1">
                <a:solidFill>
                  <a:prstClr val="black"/>
                </a:solidFill>
                <a:latin typeface="Calibri"/>
              </a:rPr>
              <a:t>anty</a:t>
            </a:r>
            <a:r>
              <a:rPr lang="pl-PL" altLang="nl-NL" sz="2800" b="1" dirty="0" err="1">
                <a:solidFill>
                  <a:prstClr val="black"/>
                </a:solidFill>
                <a:latin typeface="Calibri"/>
              </a:rPr>
              <a:t>żywien</a:t>
            </a:r>
            <a:r>
              <a:rPr lang="en-GB" altLang="nl-NL" sz="2800" b="1" dirty="0" err="1">
                <a:solidFill>
                  <a:prstClr val="black"/>
                </a:solidFill>
                <a:latin typeface="Calibri"/>
              </a:rPr>
              <a:t>iowe</a:t>
            </a:r>
            <a:r>
              <a:rPr lang="en-GB" altLang="nl-NL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altLang="nl-NL" sz="2800" b="1" dirty="0" err="1">
                <a:solidFill>
                  <a:prstClr val="black"/>
                </a:solidFill>
                <a:latin typeface="Calibri"/>
              </a:rPr>
              <a:t>i</a:t>
            </a:r>
            <a:r>
              <a:rPr lang="en-GB" altLang="nl-NL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altLang="nl-NL" sz="2800" b="1" dirty="0" err="1">
                <a:solidFill>
                  <a:prstClr val="black"/>
                </a:solidFill>
                <a:latin typeface="Calibri"/>
              </a:rPr>
              <a:t>inne</a:t>
            </a:r>
            <a:r>
              <a:rPr lang="en-GB" altLang="nl-NL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altLang="nl-NL" sz="2800" b="1" dirty="0" err="1">
                <a:solidFill>
                  <a:prstClr val="black"/>
                </a:solidFill>
                <a:latin typeface="Calibri"/>
              </a:rPr>
              <a:t>drugorzędne</a:t>
            </a:r>
            <a:r>
              <a:rPr lang="en-GB" altLang="nl-NL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altLang="nl-NL" sz="2800" b="1" dirty="0" err="1">
                <a:solidFill>
                  <a:prstClr val="black"/>
                </a:solidFill>
                <a:latin typeface="Calibri"/>
              </a:rPr>
              <a:t>metabolity</a:t>
            </a:r>
            <a:endParaRPr lang="fr-FR" altLang="nl-NL" sz="2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059" name="Text Box 3">
            <a:extLst>
              <a:ext uri="{FF2B5EF4-FFF2-40B4-BE49-F238E27FC236}">
                <a16:creationId xmlns:a16="http://schemas.microsoft.com/office/drawing/2014/main" id="{884A4A80-4C33-4C5C-AA11-A90F7F01A8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738387"/>
            <a:ext cx="83820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Flawonoidy oraz kwasy tłuszczowe mogą wpływać na właściwości chemiczne i sensoryczne mleka owczego (</a:t>
            </a: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Cabiddu</a:t>
            </a:r>
            <a:r>
              <a:rPr kumimoji="0" lang="en-GB" altLang="nl-NL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et al.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, 2001) i krowiego (</a:t>
            </a: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Bertilsson</a:t>
            </a:r>
            <a:r>
              <a:rPr kumimoji="0" lang="en-GB" altLang="nl-NL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et al.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, 2002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) </a:t>
            </a: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Niektóre </a:t>
            </a: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rośliny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pl-PL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motylkowat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e 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przeznaczone na paszę mogą zwiększać stężenie wielonienasyconych kwasów tłuszczowych w mleku i 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korzystnie</a:t>
            </a:r>
            <a:r>
              <a:rPr kumimoji="0" lang="pl-PL" altLang="nl-NL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wpływać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na smak mleka i 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ser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ów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Jednakże</a:t>
            </a:r>
            <a:r>
              <a:rPr kumimoji="0" lang="pl-PL" altLang="nl-NL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p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rodukty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utleniania kwasów wielonienasyconych, takie jak </a:t>
            </a:r>
            <a:r>
              <a:rPr kumimoji="0" lang="en-GB" altLang="nl-NL" sz="2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n-aldehydy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i nadtlenki, mogą powodować zły smak produktów mlecznych (</a:t>
            </a: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Rochon</a:t>
            </a:r>
            <a:r>
              <a:rPr kumimoji="0" lang="en-GB" altLang="nl-NL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i in.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, 2004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)</a:t>
            </a: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nl-N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6009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>
            <a:extLst>
              <a:ext uri="{FF2B5EF4-FFF2-40B4-BE49-F238E27FC236}">
                <a16:creationId xmlns:a16="http://schemas.microsoft.com/office/drawing/2014/main" id="{2E3421DD-0AB0-40A1-9BAE-C5711EE152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altLang="nl-NL" sz="2800" b="1" noProof="0" dirty="0" smtClean="0">
                <a:solidFill>
                  <a:prstClr val="black"/>
                </a:solidFill>
                <a:latin typeface="Calibri"/>
              </a:rPr>
              <a:t>Wiązanie azotu</a:t>
            </a:r>
            <a:endParaRPr kumimoji="0" lang="fr-FR" altLang="nl-NL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7107" name="Text Box 3">
            <a:extLst>
              <a:ext uri="{FF2B5EF4-FFF2-40B4-BE49-F238E27FC236}">
                <a16:creationId xmlns:a16="http://schemas.microsoft.com/office/drawing/2014/main" id="{69668EDD-1AF3-4A53-BC1A-0F1EC8326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733425"/>
            <a:ext cx="8763000" cy="464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Przenoszenie N z </a:t>
            </a: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rośliny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pl-PL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motylkowat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ej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do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traw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może odbywać się na trzy sposoby:</a:t>
            </a:r>
          </a:p>
          <a:p>
            <a:pPr marL="1085850" marR="0" lvl="1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altLang="nl-N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wy</a:t>
            </a:r>
            <a:r>
              <a:rPr kumimoji="0" lang="pl-PL" altLang="nl-N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cie</a:t>
            </a:r>
            <a:r>
              <a:rPr kumimoji="0" lang="en-GB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k </a:t>
            </a:r>
            <a:r>
              <a:rPr kumimoji="0" lang="en-GB" alt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niskocząsteczkowych</a:t>
            </a:r>
            <a:r>
              <a:rPr kumimoji="0" lang="en-GB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pl-PL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azotowych </a:t>
            </a:r>
            <a:r>
              <a:rPr kumimoji="0" lang="en-GB" altLang="nl-N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związków</a:t>
            </a:r>
            <a:r>
              <a:rPr kumimoji="0" lang="en-GB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organicznych</a:t>
            </a:r>
            <a:endParaRPr kumimoji="0" lang="en-GB" alt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1085850" marR="0" lvl="1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pl-PL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rozkład</a:t>
            </a:r>
            <a:r>
              <a:rPr kumimoji="0" lang="en-GB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pl-PL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starzejących się organów </a:t>
            </a:r>
            <a:r>
              <a:rPr kumimoji="0" lang="en-GB" altLang="nl-N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roślin</a:t>
            </a:r>
            <a:r>
              <a:rPr kumimoji="0" lang="en-GB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pl-PL" altLang="nl-N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motylkowat</a:t>
            </a:r>
            <a:r>
              <a:rPr kumimoji="0" lang="en-GB" altLang="nl-N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ych</a:t>
            </a:r>
            <a:r>
              <a:rPr kumimoji="0" lang="en-GB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(</a:t>
            </a:r>
            <a:r>
              <a:rPr kumimoji="0" lang="pl-PL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brodawek</a:t>
            </a:r>
            <a:r>
              <a:rPr kumimoji="0" lang="en-GB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, </a:t>
            </a:r>
            <a:r>
              <a:rPr kumimoji="0" lang="en-GB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korzeni, liści i łodyg)</a:t>
            </a:r>
          </a:p>
          <a:p>
            <a:pPr marL="1085850" marR="0" lvl="1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altLang="nl-N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odchody</a:t>
            </a:r>
            <a:r>
              <a:rPr kumimoji="0" lang="en-GB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wypasanych zwierząt gospodarskich, w szczególności mocz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342900" indent="-342900" algn="just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l-PL" altLang="nl-NL" sz="2400" dirty="0" err="1" smtClean="0">
                <a:solidFill>
                  <a:prstClr val="black"/>
                </a:solidFill>
                <a:latin typeface="Calibri"/>
              </a:rPr>
              <a:t>N</a:t>
            </a:r>
            <a:r>
              <a:rPr lang="en-GB" altLang="nl-NL" sz="2400" dirty="0" smtClean="0">
                <a:solidFill>
                  <a:prstClr val="black"/>
                </a:solidFill>
                <a:latin typeface="Calibri"/>
              </a:rPr>
              <a:t>a </a:t>
            </a:r>
            <a:r>
              <a:rPr lang="en-GB" altLang="nl-NL" sz="2400" dirty="0" err="1">
                <a:solidFill>
                  <a:prstClr val="black"/>
                </a:solidFill>
                <a:latin typeface="Calibri"/>
              </a:rPr>
              <a:t>użytkach</a:t>
            </a:r>
            <a:r>
              <a:rPr lang="en-GB" altLang="nl-NL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altLang="nl-NL" sz="2400" dirty="0" err="1">
                <a:solidFill>
                  <a:prstClr val="black"/>
                </a:solidFill>
                <a:latin typeface="Calibri"/>
              </a:rPr>
              <a:t>zielonych</a:t>
            </a:r>
            <a:r>
              <a:rPr lang="en-GB" altLang="nl-NL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altLang="nl-NL" sz="2400" dirty="0" err="1" smtClean="0">
                <a:solidFill>
                  <a:prstClr val="black"/>
                </a:solidFill>
                <a:latin typeface="Calibri"/>
              </a:rPr>
              <a:t>najważniejsze</a:t>
            </a:r>
            <a:r>
              <a:rPr lang="pl-PL" altLang="nl-NL" sz="2400" dirty="0" smtClean="0">
                <a:solidFill>
                  <a:prstClr val="black"/>
                </a:solidFill>
                <a:latin typeface="Calibri"/>
              </a:rPr>
              <a:t> są sposoby d</a:t>
            </a:r>
            <a:r>
              <a:rPr lang="en-GB" altLang="nl-NL" sz="2400" dirty="0" smtClean="0">
                <a:solidFill>
                  <a:prstClr val="black"/>
                </a:solidFill>
                <a:latin typeface="Calibri"/>
              </a:rPr>
              <a:t>rug</a:t>
            </a:r>
            <a:r>
              <a:rPr lang="pl-PL" altLang="nl-NL" sz="2400" dirty="0" smtClean="0">
                <a:solidFill>
                  <a:prstClr val="black"/>
                </a:solidFill>
                <a:latin typeface="Calibri"/>
              </a:rPr>
              <a:t>i</a:t>
            </a:r>
            <a:r>
              <a:rPr lang="en-GB" altLang="nl-NL" sz="2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i 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trzeci</a:t>
            </a:r>
            <a:endParaRPr kumimoji="0" lang="pl-PL" altLang="nl-NL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342900" indent="-342900" algn="just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Podziemny transfer wynosi 25-50% całości (</a:t>
            </a: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Ledgard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, 1991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)</a:t>
            </a: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Udział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N 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wiązanego transferowanego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do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traw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jest </a:t>
            </a: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bardzo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zmienn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y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: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    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13-34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% (</a:t>
            </a: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Heichel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i </a:t>
            </a: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Henjum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, 1991)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6010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>
            <a:extLst>
              <a:ext uri="{FF2B5EF4-FFF2-40B4-BE49-F238E27FC236}">
                <a16:creationId xmlns:a16="http://schemas.microsoft.com/office/drawing/2014/main" id="{15D0A392-FD6D-4F95-A1C5-58E6D9D5B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30832"/>
            <a:ext cx="838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Wiązanie</a:t>
            </a:r>
            <a:r>
              <a:rPr kumimoji="0" lang="en-GB" alt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azotu</a:t>
            </a:r>
            <a:endParaRPr kumimoji="0" lang="fr-FR" altLang="nl-NL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49155" name="Text Box 3">
            <a:extLst>
              <a:ext uri="{FF2B5EF4-FFF2-40B4-BE49-F238E27FC236}">
                <a16:creationId xmlns:a16="http://schemas.microsoft.com/office/drawing/2014/main" id="{34EDD29F-AE36-4860-8883-4D52A0A956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028700"/>
            <a:ext cx="8382000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Kilka rodzajów metod oceny:</a:t>
            </a:r>
          </a:p>
          <a:p>
            <a:pPr marL="1085850" marR="0" lvl="1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Różnica w </a:t>
            </a:r>
            <a:r>
              <a:rPr kumimoji="0" lang="pl-PL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plonie</a:t>
            </a:r>
            <a:r>
              <a:rPr kumimoji="0" lang="en-GB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azotu (NYD)</a:t>
            </a:r>
          </a:p>
          <a:p>
            <a:pPr marL="1085850" marR="0" lvl="1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Wartość odtworzenia nawozu azotowego (NFRV)</a:t>
            </a:r>
          </a:p>
          <a:p>
            <a:pPr marL="1085850" marR="0" lvl="1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Redukcja acetylenu</a:t>
            </a:r>
          </a:p>
          <a:p>
            <a:pPr marL="1085850" marR="0" lvl="1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Metody oparte na izotopach N</a:t>
            </a:r>
            <a:r>
              <a:rPr kumimoji="0" lang="en-GB" altLang="nl-NL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15</a:t>
            </a:r>
            <a:r>
              <a:rPr kumimoji="0" lang="en-GB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Wszystkie te metody mają swoje wady i żadna z nich nie jest </a:t>
            </a: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całkowicie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niezawodna</a:t>
            </a: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Niektóre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techniki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oparte na izotopach mogą być </a:t>
            </a: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bardziej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precyzyjne</a:t>
            </a: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8634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ubrik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6154287" cy="849525"/>
          </a:xfrm>
        </p:spPr>
        <p:txBody>
          <a:bodyPr/>
          <a:lstStyle/>
          <a:p>
            <a:pPr algn="l"/>
            <a:r>
              <a:rPr lang="en-US" altLang="sv-SE" sz="2400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Systemy</a:t>
            </a:r>
            <a:r>
              <a:rPr lang="en-US" altLang="sv-SE" sz="24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pl-PL" altLang="sv-SE" sz="2400" dirty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kiszonkowe</a:t>
            </a:r>
            <a:r>
              <a:rPr lang="en-US" altLang="sv-SE" sz="2400" dirty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w Szwecji</a:t>
            </a:r>
            <a:r>
              <a:rPr lang="en-US" altLang="sv-SE" sz="2400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en-US" altLang="sv-SE" sz="2400" dirty="0" smtClean="0">
                <a:solidFill>
                  <a:schemeClr val="tx1"/>
                </a:solidFill>
                <a:latin typeface="+mn-lt"/>
              </a:rPr>
            </a:br>
            <a:r>
              <a:rPr lang="en-US" altLang="sv-SE" sz="1800" b="0" dirty="0" err="1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Wyrażon</a:t>
            </a:r>
            <a:r>
              <a:rPr lang="pl-PL" altLang="sv-SE" sz="1800" b="0" dirty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e</a:t>
            </a:r>
            <a:r>
              <a:rPr lang="en-US" altLang="sv-SE" sz="1800" b="0" dirty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sv-SE" sz="1800" b="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jako % całkowitej </a:t>
            </a:r>
            <a:r>
              <a:rPr lang="en-US" altLang="sv-SE" sz="1800" b="0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ilości</a:t>
            </a:r>
            <a:r>
              <a:rPr lang="en-US" altLang="sv-SE" sz="1800" b="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sv-SE" sz="1800" b="0" dirty="0" err="1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kiszonki</a:t>
            </a:r>
            <a:endParaRPr lang="en-US" altLang="sv-SE" sz="2200" b="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graphicFrame>
        <p:nvGraphicFramePr>
          <p:cNvPr id="53250" name="Platshållare för innehåll 4"/>
          <p:cNvGraphicFramePr>
            <a:graphicFrameLocks noGrp="1"/>
          </p:cNvGraphicFramePr>
          <p:nvPr>
            <p:ph idx="1"/>
            <p:extLst/>
          </p:nvPr>
        </p:nvGraphicFramePr>
        <p:xfrm>
          <a:off x="647700" y="1981200"/>
          <a:ext cx="582930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" name="Chart" r:id="rId4" imgW="7772400" imgH="4114800" progId="Excel.Chart.8">
                  <p:embed/>
                </p:oleObj>
              </mc:Choice>
              <mc:Fallback>
                <p:oleObj name="Chart" r:id="rId4" imgW="7772400" imgH="4114800" progId="Excel.Chart.8">
                  <p:embed/>
                  <p:pic>
                    <p:nvPicPr>
                      <p:cNvPr id="53250" name="Platshållare för innehåll 4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" y="1981200"/>
                        <a:ext cx="5829300" cy="4114800"/>
                      </a:xfrm>
                      <a:prstGeom prst="rect">
                        <a:avLst/>
                      </a:prstGeom>
                      <a:ln w="28575">
                        <a:solidFill>
                          <a:schemeClr val="accent3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ruta 1"/>
          <p:cNvSpPr txBox="1"/>
          <p:nvPr/>
        </p:nvSpPr>
        <p:spPr>
          <a:xfrm>
            <a:off x="2744363" y="5591908"/>
            <a:ext cx="1827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Kiszonka w balotach</a:t>
            </a: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ruta 3"/>
          <p:cNvSpPr txBox="1"/>
          <p:nvPr/>
        </p:nvSpPr>
        <p:spPr>
          <a:xfrm>
            <a:off x="2845474" y="2133600"/>
            <a:ext cx="1726525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Silos </a:t>
            </a:r>
            <a:r>
              <a:rPr kumimoji="0" lang="pl-PL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przejazdowy</a:t>
            </a:r>
            <a:endParaRPr kumimoji="0" lang="sv-SE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ruta 4"/>
          <p:cNvSpPr txBox="1"/>
          <p:nvPr/>
        </p:nvSpPr>
        <p:spPr>
          <a:xfrm>
            <a:off x="4599541" y="3804140"/>
            <a:ext cx="736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Silos wieżowy</a:t>
            </a: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6373504" y="6328337"/>
            <a:ext cx="2483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(Pettersson </a:t>
            </a:r>
            <a:r>
              <a:rPr kumimoji="0" lang="sv-SE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in.</a:t>
            </a: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, 2009)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212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>
            <a:extLst>
              <a:ext uri="{FF2B5EF4-FFF2-40B4-BE49-F238E27FC236}">
                <a16:creationId xmlns:a16="http://schemas.microsoft.com/office/drawing/2014/main" id="{5809B178-C1FA-4614-9A33-B9653A5BA8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Wiązanie</a:t>
            </a:r>
            <a:r>
              <a:rPr kumimoji="0" lang="en-GB" alt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azotu</a:t>
            </a:r>
            <a:endParaRPr kumimoji="0" lang="fr-FR" altLang="nl-NL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1203" name="Text Box 3">
            <a:extLst>
              <a:ext uri="{FF2B5EF4-FFF2-40B4-BE49-F238E27FC236}">
                <a16:creationId xmlns:a16="http://schemas.microsoft.com/office/drawing/2014/main" id="{3F212424-8A84-45D9-83C1-E56ED5CB1A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85800"/>
            <a:ext cx="87630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Wartości typowe (kg </a:t>
            </a:r>
            <a:r>
              <a:rPr kumimoji="0" lang="en-GB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N/ha</a:t>
            </a:r>
            <a:r>
              <a:rPr kumimoji="0" lang="pl-PL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ro</a:t>
            </a:r>
            <a:r>
              <a:rPr kumimoji="0" lang="pl-PL" altLang="nl-N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cznie</a:t>
            </a:r>
            <a:r>
              <a:rPr kumimoji="0" lang="en-GB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)</a:t>
            </a:r>
            <a:endParaRPr kumimoji="0" lang="en-GB" alt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nl-NL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K</a:t>
            </a:r>
            <a:r>
              <a:rPr kumimoji="0" lang="en-GB" altLang="nl-N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oniczyna</a:t>
            </a:r>
            <a:r>
              <a:rPr kumimoji="0" lang="pl-PL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biała</a:t>
            </a:r>
            <a:r>
              <a:rPr kumimoji="0" lang="en-GB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: 		</a:t>
            </a:r>
            <a:r>
              <a:rPr kumimoji="0" lang="pl-PL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	</a:t>
            </a:r>
            <a:r>
              <a:rPr kumimoji="0" lang="en-GB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100-300</a:t>
            </a:r>
            <a:endParaRPr kumimoji="0" lang="en-GB" alt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nl-NL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K</a:t>
            </a:r>
            <a:r>
              <a:rPr kumimoji="0" lang="en-GB" altLang="nl-N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oniczyna</a:t>
            </a:r>
            <a:r>
              <a:rPr kumimoji="0" lang="pl-PL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czerwona</a:t>
            </a:r>
            <a:r>
              <a:rPr kumimoji="0" lang="en-GB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: 		200-400</a:t>
            </a:r>
            <a:endParaRPr kumimoji="0" lang="en-GB" alt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Komonica</a:t>
            </a:r>
            <a:r>
              <a:rPr kumimoji="0" lang="pl-PL" altLang="nl-NL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rożkowa</a:t>
            </a:r>
            <a:r>
              <a:rPr kumimoji="0" lang="en-GB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, </a:t>
            </a:r>
            <a:r>
              <a:rPr kumimoji="0" lang="en-GB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maksymalnie: </a:t>
            </a:r>
            <a:r>
              <a:rPr kumimoji="0" lang="pl-PL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	</a:t>
            </a:r>
            <a:r>
              <a:rPr kumimoji="0" lang="en-GB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140</a:t>
            </a:r>
            <a:endParaRPr kumimoji="0" lang="en-GB" alt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nl-NL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Esparceta</a:t>
            </a:r>
            <a:r>
              <a:rPr kumimoji="0" lang="en-GB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: </a:t>
            </a:r>
            <a:r>
              <a:rPr kumimoji="0" lang="pl-PL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		</a:t>
            </a:r>
            <a:r>
              <a:rPr kumimoji="0" lang="en-GB" altLang="nl-N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może</a:t>
            </a:r>
            <a:r>
              <a:rPr kumimoji="0" lang="en-GB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być </a:t>
            </a:r>
            <a:r>
              <a:rPr kumimoji="0" lang="en-GB" alt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bardzo</a:t>
            </a:r>
            <a:r>
              <a:rPr kumimoji="0" lang="en-GB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niski</a:t>
            </a:r>
            <a:r>
              <a:rPr kumimoji="0" lang="pl-PL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e</a:t>
            </a:r>
            <a:endParaRPr kumimoji="0" lang="en-GB" alt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nl-NL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Ilość</a:t>
            </a:r>
            <a:r>
              <a:rPr kumimoji="0" lang="en-GB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pl-PL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związana</a:t>
            </a:r>
            <a:r>
              <a:rPr kumimoji="0" lang="en-GB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jest proporcjonalna do </a:t>
            </a:r>
            <a:r>
              <a:rPr kumimoji="0" lang="pl-PL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udziału</a:t>
            </a:r>
            <a:r>
              <a:rPr kumimoji="0" lang="en-GB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roślin</a:t>
            </a:r>
            <a:r>
              <a:rPr kumimoji="0" lang="en-GB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pl-PL" altLang="nl-N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motylkowat</a:t>
            </a:r>
            <a:r>
              <a:rPr kumimoji="0" lang="en-GB" altLang="nl-N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ych</a:t>
            </a:r>
            <a:r>
              <a:rPr kumimoji="0" lang="en-GB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w runi: </a:t>
            </a:r>
          </a:p>
        </p:txBody>
      </p:sp>
      <p:graphicFrame>
        <p:nvGraphicFramePr>
          <p:cNvPr id="137244" name="Group 28">
            <a:extLst>
              <a:ext uri="{FF2B5EF4-FFF2-40B4-BE49-F238E27FC236}">
                <a16:creationId xmlns:a16="http://schemas.microsoft.com/office/drawing/2014/main" id="{17C8515F-095A-4A5D-8AAA-6DE7FC6182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1956167"/>
              </p:ext>
            </p:extLst>
          </p:nvPr>
        </p:nvGraphicFramePr>
        <p:xfrm>
          <a:off x="0" y="4824413"/>
          <a:ext cx="9144000" cy="1798638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2911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32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N (kg) </a:t>
                      </a:r>
                      <a:r>
                        <a:rPr kumimoji="0" lang="pl-PL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związa</a:t>
                      </a:r>
                      <a:r>
                        <a:rPr kumimoji="0" lang="en-GB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ny</a:t>
                      </a:r>
                      <a:r>
                        <a:rPr kumimoji="0" lang="en-GB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GB" sz="2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na</a:t>
                      </a:r>
                      <a:r>
                        <a:rPr kumimoji="0" lang="en-GB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t SM</a:t>
                      </a:r>
                      <a:endParaRPr kumimoji="0" lang="fr-FR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Koniczyna biała </a:t>
                      </a:r>
                      <a:endParaRPr kumimoji="0" lang="fr-FR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30-46 </a:t>
                      </a:r>
                      <a:endParaRPr kumimoji="0" lang="fr-FR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Koniczyna</a:t>
                      </a:r>
                      <a:r>
                        <a:rPr kumimoji="0" lang="pl-PL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c</a:t>
                      </a:r>
                      <a:r>
                        <a:rPr kumimoji="0" lang="en-GB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zerwona</a:t>
                      </a:r>
                      <a:endParaRPr kumimoji="0" lang="fr-FR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24-36</a:t>
                      </a:r>
                      <a:endParaRPr kumimoji="0" lang="fr-FR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1218" name="Picture 29">
            <a:extLst>
              <a:ext uri="{FF2B5EF4-FFF2-40B4-BE49-F238E27FC236}">
                <a16:creationId xmlns:a16="http://schemas.microsoft.com/office/drawing/2014/main" id="{517A8045-A48B-4376-8C74-754C9B285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1550" y="608260"/>
            <a:ext cx="990600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9" name="Picture 30">
            <a:extLst>
              <a:ext uri="{FF2B5EF4-FFF2-40B4-BE49-F238E27FC236}">
                <a16:creationId xmlns:a16="http://schemas.microsoft.com/office/drawing/2014/main" id="{7A991B6E-27BC-42C3-8A6A-82C691C5F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1550" y="1352798"/>
            <a:ext cx="990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0" name="Picture 32">
            <a:extLst>
              <a:ext uri="{FF2B5EF4-FFF2-40B4-BE49-F238E27FC236}">
                <a16:creationId xmlns:a16="http://schemas.microsoft.com/office/drawing/2014/main" id="{655B9E38-A413-4204-9694-0541E69E3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1550" y="225688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1" name="Picture 33">
            <a:extLst>
              <a:ext uri="{FF2B5EF4-FFF2-40B4-BE49-F238E27FC236}">
                <a16:creationId xmlns:a16="http://schemas.microsoft.com/office/drawing/2014/main" id="{4D6B24F6-DD7A-4DAB-933F-70FE7C265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lum contras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1550" y="3007246"/>
            <a:ext cx="990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9132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>
            <a:extLst>
              <a:ext uri="{FF2B5EF4-FFF2-40B4-BE49-F238E27FC236}">
                <a16:creationId xmlns:a16="http://schemas.microsoft.com/office/drawing/2014/main" id="{62475161-DB8B-406E-B986-25C72DBF0A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Wiązanie</a:t>
            </a:r>
            <a:r>
              <a:rPr kumimoji="0" lang="en-GB" alt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azotu</a:t>
            </a:r>
            <a:endParaRPr kumimoji="0" lang="fr-FR" altLang="nl-NL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3251" name="Text Box 3">
            <a:extLst>
              <a:ext uri="{FF2B5EF4-FFF2-40B4-BE49-F238E27FC236}">
                <a16:creationId xmlns:a16="http://schemas.microsoft.com/office/drawing/2014/main" id="{6EC4FB5B-2C76-4E70-840F-1BC3D1FFE4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75520"/>
            <a:ext cx="8382000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Transfer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N 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pomiędzy 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użytka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mi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zielony</a:t>
            </a:r>
            <a:r>
              <a:rPr lang="pl-PL" altLang="nl-NL" sz="2400" dirty="0">
                <a:solidFill>
                  <a:prstClr val="black"/>
                </a:solidFill>
                <a:latin typeface="Calibri"/>
              </a:rPr>
              <a:t>mi z udziałem </a:t>
            </a:r>
            <a:endParaRPr lang="pl-PL" altLang="nl-NL" sz="2400" dirty="0" smtClean="0">
              <a:solidFill>
                <a:prstClr val="black"/>
              </a:solidFill>
              <a:latin typeface="Calibri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l-PL" altLang="nl-NL" sz="2400" dirty="0" smtClean="0">
                <a:solidFill>
                  <a:prstClr val="black"/>
                </a:solidFill>
                <a:latin typeface="Calibri"/>
              </a:rPr>
              <a:t>koniczyny </a:t>
            </a:r>
            <a:r>
              <a:rPr lang="pl-PL" altLang="nl-NL" sz="2400" dirty="0">
                <a:solidFill>
                  <a:prstClr val="black"/>
                </a:solidFill>
                <a:latin typeface="Calibri"/>
              </a:rPr>
              <a:t>czerwonej a 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uprawami polowymi w płodozmianie</a:t>
            </a: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nl-N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nl-NL" sz="2400" b="0" i="0" u="none" strike="noStrike" kern="1200" cap="none" spc="0" normalizeH="0" baseline="0" noProof="0" dirty="0" smtClean="0">
              <a:ln>
                <a:noFill/>
              </a:ln>
              <a:solidFill>
                <a:srgbClr val="9BBB59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Użytek przemienny (</a:t>
            </a:r>
            <a:r>
              <a:rPr kumimoji="0" lang="pl-PL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leys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)</a:t>
            </a: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srgbClr val="9BBB59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Około 6O kg N ha</a:t>
            </a:r>
            <a:r>
              <a:rPr kumimoji="0" lang="en-GB" altLang="nl-NL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-1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dla </a:t>
            </a: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następnych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upraw</a:t>
            </a: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Grunty odłogowane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80-160 kg N ha</a:t>
            </a:r>
            <a:r>
              <a:rPr kumimoji="0" lang="en-GB" altLang="nl-NL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-1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dla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następ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n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ych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upraw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po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mieszankach </a:t>
            </a: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roślin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pl-PL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motylkowat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ych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z 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traw</a:t>
            </a:r>
            <a:r>
              <a:rPr kumimoji="0" lang="pl-PL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ami</a:t>
            </a: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160-260 kg N ha</a:t>
            </a:r>
            <a:r>
              <a:rPr kumimoji="0" lang="en-GB" altLang="nl-NL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-1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po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uprawie </a:t>
            </a:r>
            <a:r>
              <a:rPr kumimoji="0" lang="pl-PL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motylkowat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ych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w czystym siewie</a:t>
            </a: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grpSp>
        <p:nvGrpSpPr>
          <p:cNvPr id="53252" name="Group 24">
            <a:extLst>
              <a:ext uri="{FF2B5EF4-FFF2-40B4-BE49-F238E27FC236}">
                <a16:creationId xmlns:a16="http://schemas.microsoft.com/office/drawing/2014/main" id="{21BE4B0E-05BD-4E29-AA8C-33D38E3F69F6}"/>
              </a:ext>
            </a:extLst>
          </p:cNvPr>
          <p:cNvGrpSpPr>
            <a:grpSpLocks/>
          </p:cNvGrpSpPr>
          <p:nvPr/>
        </p:nvGrpSpPr>
        <p:grpSpPr bwMode="auto">
          <a:xfrm>
            <a:off x="1439862" y="1410285"/>
            <a:ext cx="6264275" cy="2678113"/>
            <a:chOff x="806" y="576"/>
            <a:chExt cx="3946" cy="1687"/>
          </a:xfrm>
        </p:grpSpPr>
        <p:sp>
          <p:nvSpPr>
            <p:cNvPr id="53253" name="Rectangle 18">
              <a:extLst>
                <a:ext uri="{FF2B5EF4-FFF2-40B4-BE49-F238E27FC236}">
                  <a16:creationId xmlns:a16="http://schemas.microsoft.com/office/drawing/2014/main" id="{CD94F059-307E-4C91-BCED-BCD76A8B54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912"/>
              <a:ext cx="912" cy="1344"/>
            </a:xfrm>
            <a:prstGeom prst="rect">
              <a:avLst/>
            </a:prstGeom>
            <a:solidFill>
              <a:srgbClr val="009A73"/>
            </a:solidFill>
            <a:ln w="28575">
              <a:solidFill>
                <a:srgbClr val="FFFF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nl-NL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rPr>
                <a:t>Użytek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nl-NL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rPr>
                <a:t> przemienny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l-PL" altLang="nl-NL" sz="2400" dirty="0" err="1" smtClean="0">
                  <a:solidFill>
                    <a:prstClr val="black"/>
                  </a:solidFill>
                  <a:latin typeface="Calibri"/>
                </a:rPr>
                <a:t>leys</a:t>
              </a:r>
              <a:endParaRPr kumimoji="0" lang="fr-FR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53254" name="Rectangle 19">
              <a:extLst>
                <a:ext uri="{FF2B5EF4-FFF2-40B4-BE49-F238E27FC236}">
                  <a16:creationId xmlns:a16="http://schemas.microsoft.com/office/drawing/2014/main" id="{B23C2DD8-2983-4D8A-91FD-53EB23E9EF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919"/>
              <a:ext cx="1920" cy="1344"/>
            </a:xfrm>
            <a:prstGeom prst="rect">
              <a:avLst/>
            </a:prstGeom>
            <a:solidFill>
              <a:srgbClr val="CABE0E"/>
            </a:solidFill>
            <a:ln w="28575">
              <a:solidFill>
                <a:srgbClr val="FFFF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nl-NL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rPr>
                <a:t>Uprawa</a:t>
              </a:r>
              <a:r>
                <a:rPr kumimoji="0" lang="pl-PL" altLang="nl-NL" sz="24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rPr>
                <a:t> polowa</a:t>
              </a:r>
              <a:endParaRPr kumimoji="0" lang="fr-FR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39284" name="AutoShape 20">
              <a:extLst>
                <a:ext uri="{FF2B5EF4-FFF2-40B4-BE49-F238E27FC236}">
                  <a16:creationId xmlns:a16="http://schemas.microsoft.com/office/drawing/2014/main" id="{C760B7F3-0F73-4F36-A96A-39608D32743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 flipV="1">
              <a:off x="2352" y="672"/>
              <a:ext cx="960" cy="480"/>
            </a:xfrm>
            <a:custGeom>
              <a:avLst/>
              <a:gdLst>
                <a:gd name="T0" fmla="*/ 480 w 21600"/>
                <a:gd name="T1" fmla="*/ 0 h 21600"/>
                <a:gd name="T2" fmla="*/ 120 w 21600"/>
                <a:gd name="T3" fmla="*/ 240 h 21600"/>
                <a:gd name="T4" fmla="*/ 480 w 21600"/>
                <a:gd name="T5" fmla="*/ 120 h 21600"/>
                <a:gd name="T6" fmla="*/ 1080 w 21600"/>
                <a:gd name="T7" fmla="*/ 240 h 21600"/>
                <a:gd name="T8" fmla="*/ 840 w 21600"/>
                <a:gd name="T9" fmla="*/ 360 h 21600"/>
                <a:gd name="T10" fmla="*/ 600 w 21600"/>
                <a:gd name="T11" fmla="*/ 24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73 w 21600"/>
                <a:gd name="T19" fmla="*/ 3150 h 21600"/>
                <a:gd name="T20" fmla="*/ 18428 w 21600"/>
                <a:gd name="T21" fmla="*/ 1845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6200" y="10800"/>
                  </a:moveTo>
                  <a:cubicBezTo>
                    <a:pt x="16200" y="7817"/>
                    <a:pt x="13782" y="5400"/>
                    <a:pt x="10800" y="5400"/>
                  </a:cubicBezTo>
                  <a:cubicBezTo>
                    <a:pt x="7817" y="5400"/>
                    <a:pt x="5400" y="7817"/>
                    <a:pt x="5400" y="10800"/>
                  </a:cubicBezTo>
                  <a:lnTo>
                    <a:pt x="-1" y="10799"/>
                  </a:lnTo>
                  <a:cubicBezTo>
                    <a:pt x="0" y="4835"/>
                    <a:pt x="4835" y="0"/>
                    <a:pt x="10800" y="0"/>
                  </a:cubicBezTo>
                  <a:cubicBezTo>
                    <a:pt x="16764" y="-1"/>
                    <a:pt x="21599" y="4835"/>
                    <a:pt x="21600" y="10799"/>
                  </a:cubicBezTo>
                  <a:lnTo>
                    <a:pt x="21600" y="10800"/>
                  </a:lnTo>
                  <a:lnTo>
                    <a:pt x="24300" y="10800"/>
                  </a:lnTo>
                  <a:lnTo>
                    <a:pt x="18900" y="16200"/>
                  </a:lnTo>
                  <a:lnTo>
                    <a:pt x="13500" y="10800"/>
                  </a:lnTo>
                  <a:lnTo>
                    <a:pt x="16200" y="108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53256" name="Text Box 21">
              <a:extLst>
                <a:ext uri="{FF2B5EF4-FFF2-40B4-BE49-F238E27FC236}">
                  <a16:creationId xmlns:a16="http://schemas.microsoft.com/office/drawing/2014/main" id="{683A8AC5-D87B-4173-83E0-69CA4D3BB5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2" y="576"/>
              <a:ext cx="821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nl-NL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rPr>
                <a:t>Azot</a:t>
              </a:r>
            </a:p>
          </p:txBody>
        </p:sp>
        <p:pic>
          <p:nvPicPr>
            <p:cNvPr id="53257" name="Picture 23">
              <a:extLst>
                <a:ext uri="{FF2B5EF4-FFF2-40B4-BE49-F238E27FC236}">
                  <a16:creationId xmlns:a16="http://schemas.microsoft.com/office/drawing/2014/main" id="{0821D441-1842-4209-A57F-DA268636F0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" y="912"/>
              <a:ext cx="1114" cy="1344"/>
            </a:xfrm>
            <a:prstGeom prst="rect">
              <a:avLst/>
            </a:prstGeom>
            <a:noFill/>
            <a:ln w="222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9675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>
            <a:extLst>
              <a:ext uri="{FF2B5EF4-FFF2-40B4-BE49-F238E27FC236}">
                <a16:creationId xmlns:a16="http://schemas.microsoft.com/office/drawing/2014/main" id="{AB4CA10A-9A3E-4BFA-A130-E6AA3E4DC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nl-N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Użytkowanie</a:t>
            </a:r>
            <a:r>
              <a:rPr kumimoji="0" lang="en-GB" altLang="nl-N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koniczyny białej</a:t>
            </a:r>
            <a:endParaRPr kumimoji="0" lang="fr-FR" altLang="nl-N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graphicFrame>
        <p:nvGraphicFramePr>
          <p:cNvPr id="143437" name="Group 77">
            <a:extLst>
              <a:ext uri="{FF2B5EF4-FFF2-40B4-BE49-F238E27FC236}">
                <a16:creationId xmlns:a16="http://schemas.microsoft.com/office/drawing/2014/main" id="{C77B5146-191A-427D-A284-061BE07780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8855750"/>
              </p:ext>
            </p:extLst>
          </p:nvPr>
        </p:nvGraphicFramePr>
        <p:xfrm>
          <a:off x="83127" y="761999"/>
          <a:ext cx="9059286" cy="5861409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24901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42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44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22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Czynniki</a:t>
                      </a: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endParaRPr kumimoji="0" lang="fr-F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4975" marB="4497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4975" marB="4497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4975" marB="44975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2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Nawo</a:t>
                      </a:r>
                      <a:r>
                        <a:rPr kumimoji="0" lang="pl-PL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żenie</a:t>
                      </a: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N</a:t>
                      </a:r>
                      <a:endParaRPr kumimoji="0" lang="fr-F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4975" marB="4497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0 N</a:t>
                      </a:r>
                      <a:endParaRPr kumimoji="0" lang="fr-FR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4975" marB="4497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Wysoki</a:t>
                      </a:r>
                      <a:r>
                        <a:rPr kumimoji="0" lang="pl-PL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</a:t>
                      </a: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N </a:t>
                      </a:r>
                      <a:endParaRPr kumimoji="0" lang="fr-F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4975" marB="44975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40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Okres stosowania N</a:t>
                      </a:r>
                      <a:endParaRPr kumimoji="0" lang="fr-FR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4975" marB="4497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</a:t>
                      </a:r>
                      <a:r>
                        <a:rPr kumimoji="0" lang="en-GB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óźnym</a:t>
                      </a: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GB" sz="16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latem</a:t>
                      </a: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i </a:t>
                      </a:r>
                      <a:r>
                        <a:rPr kumimoji="0" lang="en-GB" sz="16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jesienią</a:t>
                      </a:r>
                      <a:endParaRPr kumimoji="0" lang="fr-F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4975" marB="4497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Wiosn</a:t>
                      </a:r>
                      <a:r>
                        <a:rPr kumimoji="0" lang="pl-PL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ą</a:t>
                      </a: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 </a:t>
                      </a:r>
                      <a:r>
                        <a:rPr kumimoji="0" lang="en-GB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wczesn</a:t>
                      </a:r>
                      <a:r>
                        <a:rPr kumimoji="0" lang="pl-PL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ym</a:t>
                      </a: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GB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lat</a:t>
                      </a:r>
                      <a:r>
                        <a:rPr kumimoji="0" lang="pl-PL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em</a:t>
                      </a:r>
                      <a:endParaRPr kumimoji="0" lang="fr-F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4975" marB="44975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22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Typ nawozu N</a:t>
                      </a:r>
                      <a:endParaRPr kumimoji="0" lang="fr-FR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4975" marB="4497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Organiczne</a:t>
                      </a:r>
                      <a:endParaRPr kumimoji="0" lang="fr-FR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4975" marB="4497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Nieorganiczn</a:t>
                      </a:r>
                      <a:r>
                        <a:rPr kumimoji="0" lang="pl-PL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 (mineralne)</a:t>
                      </a:r>
                      <a:endParaRPr kumimoji="0" lang="fr-F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4975" marB="44975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858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Rodzaj</a:t>
                      </a: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GB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zwierz</a:t>
                      </a:r>
                      <a:r>
                        <a:rPr kumimoji="0" lang="pl-PL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ąt</a:t>
                      </a:r>
                      <a:endParaRPr kumimoji="0" lang="fr-F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4975" marB="4497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Bydło</a:t>
                      </a:r>
                      <a:endParaRPr kumimoji="0" lang="fr-FR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4975" marB="4497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Owce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niskie rozgałęzienia, cienkie, </a:t>
                      </a:r>
                      <a:r>
                        <a:rPr kumimoji="0" lang="en-GB" sz="16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krótkie</a:t>
                      </a: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GB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międzywęźla</a:t>
                      </a: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GB" sz="16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stolonów</a:t>
                      </a: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, niewielkie rozmiary liści, zmniejszona zawartość WSC w </a:t>
                      </a:r>
                      <a:r>
                        <a:rPr kumimoji="0" lang="en-GB" sz="16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stolonach</a:t>
                      </a:r>
                      <a:endParaRPr kumimoji="0" lang="fr-F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4975" marB="44975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48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Okres</a:t>
                      </a: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GB" sz="16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wypasu</a:t>
                      </a: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GB" sz="16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owiec</a:t>
                      </a:r>
                      <a:endParaRPr kumimoji="0" lang="fr-F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4975" marB="4497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Jesień i wczesna wiosna</a:t>
                      </a:r>
                      <a:endParaRPr kumimoji="0" lang="fr-FR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4975" marB="4497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Reszta roku</a:t>
                      </a:r>
                      <a:endParaRPr kumimoji="0" lang="fr-FR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4975" marB="44975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59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Częstotliwość defoliacji</a:t>
                      </a:r>
                      <a:endParaRPr kumimoji="0" lang="fr-F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4975" marB="4497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Częste wypasanie (wypas)</a:t>
                      </a:r>
                      <a:endParaRPr kumimoji="0" lang="fr-FR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4975" marB="4497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Rzadko</a:t>
                      </a: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</a:t>
                      </a:r>
                      <a:r>
                        <a:rPr kumimoji="0" lang="pl-PL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koszen</a:t>
                      </a:r>
                      <a:r>
                        <a:rPr kumimoji="0" lang="en-GB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ie</a:t>
                      </a: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0" lang="fr-F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4975" marB="44975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087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System </a:t>
                      </a:r>
                      <a:r>
                        <a:rPr kumimoji="0" lang="pl-PL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koszeni</a:t>
                      </a: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</a:t>
                      </a:r>
                      <a:endParaRPr kumimoji="0" lang="fr-F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4975" marB="4497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Wczesn</a:t>
                      </a:r>
                      <a:r>
                        <a:rPr kumimoji="0" lang="pl-PL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y</a:t>
                      </a: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(</a:t>
                      </a:r>
                      <a:r>
                        <a:rPr kumimoji="0" lang="en-GB" sz="16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kiszonka</a:t>
                      </a: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0" lang="fr-F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4975" marB="4497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Późn</a:t>
                      </a:r>
                      <a:r>
                        <a:rPr kumimoji="0" lang="pl-PL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y</a:t>
                      </a: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(</a:t>
                      </a:r>
                      <a:r>
                        <a:rPr kumimoji="0" lang="en-GB" sz="16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siano</a:t>
                      </a: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stosunek</a:t>
                      </a: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GB" sz="16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światła</a:t>
                      </a: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pl-PL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dalekiej </a:t>
                      </a:r>
                      <a:r>
                        <a:rPr kumimoji="0" lang="en-GB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czerw</a:t>
                      </a:r>
                      <a:r>
                        <a:rPr kumimoji="0" lang="pl-PL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ieni</a:t>
                      </a: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do </a:t>
                      </a:r>
                      <a:r>
                        <a:rPr kumimoji="0" lang="en-GB" sz="16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czerwonego</a:t>
                      </a: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GB" sz="16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wysoki</a:t>
                      </a: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: </a:t>
                      </a:r>
                      <a:r>
                        <a:rPr kumimoji="0" lang="pl-PL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redukcja </a:t>
                      </a:r>
                      <a:r>
                        <a:rPr kumimoji="0" lang="en-GB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rozgałęzie</a:t>
                      </a:r>
                      <a:r>
                        <a:rPr kumimoji="0" lang="pl-PL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ń</a:t>
                      </a: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stolon</a:t>
                      </a:r>
                      <a:r>
                        <a:rPr kumimoji="0" lang="pl-PL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ów</a:t>
                      </a: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 </a:t>
                      </a:r>
                      <a:r>
                        <a:rPr kumimoji="0" lang="en-GB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zmniejsz</a:t>
                      </a:r>
                      <a:r>
                        <a:rPr kumimoji="0" lang="pl-PL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</a:t>
                      </a:r>
                      <a:r>
                        <a:rPr kumimoji="0" lang="en-GB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nie</a:t>
                      </a: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GB" sz="16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liczby</a:t>
                      </a: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pl-PL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stożków</a:t>
                      </a: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GB" sz="16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wzrostu</a:t>
                      </a:r>
                      <a:endParaRPr kumimoji="0" lang="fr-F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4975" marB="44975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216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Kombinacja</a:t>
                      </a: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GB" sz="16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wypasu</a:t>
                      </a: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GB" sz="16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i</a:t>
                      </a: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pl-PL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koszeni</a:t>
                      </a: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</a:t>
                      </a:r>
                      <a:endParaRPr kumimoji="0" lang="fr-F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4975" marB="4497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Koszenie na kiszonkę pomiędzy wypasami </a:t>
                      </a: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(re</a:t>
                      </a:r>
                      <a:r>
                        <a:rPr kumimoji="0" lang="pl-PL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genera</a:t>
                      </a:r>
                      <a:r>
                        <a:rPr kumimoji="0" lang="en-GB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cja</a:t>
                      </a: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GB" sz="16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stolonów</a:t>
                      </a: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0" lang="fr-F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4975" marB="4497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Ud</a:t>
                      </a:r>
                      <a:r>
                        <a:rPr kumimoji="0" lang="en-GB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ept</a:t>
                      </a:r>
                      <a:r>
                        <a:rPr kumimoji="0" lang="pl-PL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ywa</a:t>
                      </a:r>
                      <a:r>
                        <a:rPr kumimoji="0" lang="en-GB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nie</a:t>
                      </a: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(</a:t>
                      </a:r>
                      <a:r>
                        <a:rPr kumimoji="0" lang="pl-PL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u</a:t>
                      </a:r>
                      <a:r>
                        <a:rPr kumimoji="0" lang="en-GB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szkod</a:t>
                      </a:r>
                      <a:r>
                        <a:rPr kumimoji="0" lang="pl-PL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zenia</a:t>
                      </a: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pl-PL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stolonów</a:t>
                      </a:r>
                      <a:r>
                        <a:rPr kumimoji="0" lang="en-GB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0" lang="fr-F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4975" marB="44975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22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System </a:t>
                      </a:r>
                      <a:r>
                        <a:rPr kumimoji="0" lang="en-GB" sz="16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wypasu</a:t>
                      </a:r>
                      <a:endParaRPr kumimoji="0" lang="fr-F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4975" marB="4497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Rotacyjny</a:t>
                      </a:r>
                      <a:endParaRPr kumimoji="0" lang="fr-FR" sz="16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4975" marB="44975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Ciągł</a:t>
                      </a:r>
                      <a:r>
                        <a:rPr kumimoji="0" lang="pl-PL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y</a:t>
                      </a:r>
                      <a:endParaRPr kumimoji="0" lang="fr-F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4975" marB="44975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55345" name="Picture 67" descr="smiley-grin">
            <a:extLst>
              <a:ext uri="{FF2B5EF4-FFF2-40B4-BE49-F238E27FC236}">
                <a16:creationId xmlns:a16="http://schemas.microsoft.com/office/drawing/2014/main" id="{96521DFD-77E9-4BCA-8745-66C0707095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600" y="762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46" name="Picture 70" descr="smiley-sad">
            <a:extLst>
              <a:ext uri="{FF2B5EF4-FFF2-40B4-BE49-F238E27FC236}">
                <a16:creationId xmlns:a16="http://schemas.microsoft.com/office/drawing/2014/main" id="{38C6CC2C-117A-4D7A-B730-881231612E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0400" y="762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47" name="Picture 71" descr="smiley-angry">
            <a:extLst>
              <a:ext uri="{FF2B5EF4-FFF2-40B4-BE49-F238E27FC236}">
                <a16:creationId xmlns:a16="http://schemas.microsoft.com/office/drawing/2014/main" id="{CD33AF40-1492-433B-9101-50244C5402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200" y="4421910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48" name="Picture 76">
            <a:extLst>
              <a:ext uri="{FF2B5EF4-FFF2-40B4-BE49-F238E27FC236}">
                <a16:creationId xmlns:a16="http://schemas.microsoft.com/office/drawing/2014/main" id="{656B3245-9A9C-4D6C-AC86-2CE49B8DD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9309" y="0"/>
            <a:ext cx="965200" cy="724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51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4">
            <a:extLst>
              <a:ext uri="{FF2B5EF4-FFF2-40B4-BE49-F238E27FC236}">
                <a16:creationId xmlns:a16="http://schemas.microsoft.com/office/drawing/2014/main" id="{DA772FE2-754C-42C0-81D7-65D93E91C3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9363" y="1295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7347" name="Line 9">
            <a:extLst>
              <a:ext uri="{FF2B5EF4-FFF2-40B4-BE49-F238E27FC236}">
                <a16:creationId xmlns:a16="http://schemas.microsoft.com/office/drawing/2014/main" id="{2085F06A-FDDF-4AF7-9F3D-D937902530E5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1828800"/>
            <a:ext cx="0" cy="3352800"/>
          </a:xfrm>
          <a:prstGeom prst="line">
            <a:avLst/>
          </a:prstGeom>
          <a:noFill/>
          <a:ln w="25400">
            <a:solidFill>
              <a:srgbClr val="FEFF1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7348" name="Line 10">
            <a:extLst>
              <a:ext uri="{FF2B5EF4-FFF2-40B4-BE49-F238E27FC236}">
                <a16:creationId xmlns:a16="http://schemas.microsoft.com/office/drawing/2014/main" id="{602703C6-7995-41C6-9CA2-90D65BE9C725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5181600"/>
            <a:ext cx="4495800" cy="0"/>
          </a:xfrm>
          <a:prstGeom prst="line">
            <a:avLst/>
          </a:prstGeom>
          <a:noFill/>
          <a:ln w="25400">
            <a:solidFill>
              <a:srgbClr val="FEFF1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7349" name="Line 13">
            <a:extLst>
              <a:ext uri="{FF2B5EF4-FFF2-40B4-BE49-F238E27FC236}">
                <a16:creationId xmlns:a16="http://schemas.microsoft.com/office/drawing/2014/main" id="{6F872BA7-4671-47CD-9F0E-00710EDDED5C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0" y="1828800"/>
            <a:ext cx="4572000" cy="0"/>
          </a:xfrm>
          <a:prstGeom prst="line">
            <a:avLst/>
          </a:prstGeom>
          <a:noFill/>
          <a:ln w="25400">
            <a:solidFill>
              <a:srgbClr val="FEFF1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7350" name="Line 14">
            <a:extLst>
              <a:ext uri="{FF2B5EF4-FFF2-40B4-BE49-F238E27FC236}">
                <a16:creationId xmlns:a16="http://schemas.microsoft.com/office/drawing/2014/main" id="{4F0DAF6C-B3A7-4A63-9F0D-77391804CFED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0" y="2514600"/>
            <a:ext cx="4572000" cy="0"/>
          </a:xfrm>
          <a:prstGeom prst="line">
            <a:avLst/>
          </a:prstGeom>
          <a:noFill/>
          <a:ln w="25400">
            <a:solidFill>
              <a:srgbClr val="FEFF1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7351" name="Line 15">
            <a:extLst>
              <a:ext uri="{FF2B5EF4-FFF2-40B4-BE49-F238E27FC236}">
                <a16:creationId xmlns:a16="http://schemas.microsoft.com/office/drawing/2014/main" id="{DEF1E93E-5A6D-4093-A8B4-D0AB9205EF09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0" y="3200400"/>
            <a:ext cx="4572000" cy="0"/>
          </a:xfrm>
          <a:prstGeom prst="line">
            <a:avLst/>
          </a:prstGeom>
          <a:noFill/>
          <a:ln w="25400">
            <a:solidFill>
              <a:srgbClr val="FEFF1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7352" name="Line 16">
            <a:extLst>
              <a:ext uri="{FF2B5EF4-FFF2-40B4-BE49-F238E27FC236}">
                <a16:creationId xmlns:a16="http://schemas.microsoft.com/office/drawing/2014/main" id="{AA669C8C-1F6C-4A30-A600-82C09CC28BD6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0" y="3886200"/>
            <a:ext cx="4572000" cy="0"/>
          </a:xfrm>
          <a:prstGeom prst="line">
            <a:avLst/>
          </a:prstGeom>
          <a:noFill/>
          <a:ln w="25400">
            <a:solidFill>
              <a:srgbClr val="FEFF1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7353" name="Line 17">
            <a:extLst>
              <a:ext uri="{FF2B5EF4-FFF2-40B4-BE49-F238E27FC236}">
                <a16:creationId xmlns:a16="http://schemas.microsoft.com/office/drawing/2014/main" id="{85B013C1-AF6E-4766-A1EC-4A3B6B64E8F5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0" y="4572000"/>
            <a:ext cx="4572000" cy="0"/>
          </a:xfrm>
          <a:prstGeom prst="line">
            <a:avLst/>
          </a:prstGeom>
          <a:noFill/>
          <a:ln w="25400">
            <a:solidFill>
              <a:srgbClr val="FEFF1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7354" name="Line 21">
            <a:extLst>
              <a:ext uri="{FF2B5EF4-FFF2-40B4-BE49-F238E27FC236}">
                <a16:creationId xmlns:a16="http://schemas.microsoft.com/office/drawing/2014/main" id="{9C6945F6-50FB-4D33-84DC-6368E379F049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5200" y="5181600"/>
            <a:ext cx="0" cy="76200"/>
          </a:xfrm>
          <a:prstGeom prst="line">
            <a:avLst/>
          </a:prstGeom>
          <a:noFill/>
          <a:ln w="25400">
            <a:solidFill>
              <a:srgbClr val="FEFF1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7355" name="Line 22">
            <a:extLst>
              <a:ext uri="{FF2B5EF4-FFF2-40B4-BE49-F238E27FC236}">
                <a16:creationId xmlns:a16="http://schemas.microsoft.com/office/drawing/2014/main" id="{EDC23DB1-4DE4-428D-8A8A-483CC616EE95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5181600"/>
            <a:ext cx="0" cy="76200"/>
          </a:xfrm>
          <a:prstGeom prst="line">
            <a:avLst/>
          </a:prstGeom>
          <a:noFill/>
          <a:ln w="25400">
            <a:solidFill>
              <a:srgbClr val="FEFF1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7356" name="Line 23">
            <a:extLst>
              <a:ext uri="{FF2B5EF4-FFF2-40B4-BE49-F238E27FC236}">
                <a16:creationId xmlns:a16="http://schemas.microsoft.com/office/drawing/2014/main" id="{351E60E8-1605-4B01-BF00-124E58B5858D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5181600"/>
            <a:ext cx="0" cy="76200"/>
          </a:xfrm>
          <a:prstGeom prst="line">
            <a:avLst/>
          </a:prstGeom>
          <a:noFill/>
          <a:ln w="25400">
            <a:solidFill>
              <a:srgbClr val="FEFF1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7357" name="Text Box 24">
            <a:extLst>
              <a:ext uri="{FF2B5EF4-FFF2-40B4-BE49-F238E27FC236}">
                <a16:creationId xmlns:a16="http://schemas.microsoft.com/office/drawing/2014/main" id="{74F2ED8A-6605-4311-BF0C-CB41A002D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990600"/>
            <a:ext cx="37545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nl-N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Udział koniczyny w </a:t>
            </a:r>
            <a:r>
              <a:rPr kumimoji="0" lang="pl-PL" altLang="nl-NL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runi </a:t>
            </a:r>
            <a:r>
              <a:rPr kumimoji="0" lang="fr-FR" altLang="nl-NL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l</a:t>
            </a:r>
            <a:r>
              <a:rPr kumimoji="0" lang="pl-PL" altLang="nl-NL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atem</a:t>
            </a:r>
            <a:r>
              <a:rPr kumimoji="0" lang="fr-FR" altLang="nl-NL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fr-FR" altLang="nl-N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(%)</a:t>
            </a:r>
          </a:p>
        </p:txBody>
      </p:sp>
      <p:sp>
        <p:nvSpPr>
          <p:cNvPr id="57358" name="Text Box 25">
            <a:extLst>
              <a:ext uri="{FF2B5EF4-FFF2-40B4-BE49-F238E27FC236}">
                <a16:creationId xmlns:a16="http://schemas.microsoft.com/office/drawing/2014/main" id="{058AC8BF-592E-48F1-9716-BCE0F031B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6030913"/>
            <a:ext cx="42515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nl-NL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Roczne nawożenie azotem (kg N/ha)</a:t>
            </a:r>
          </a:p>
        </p:txBody>
      </p:sp>
      <p:sp>
        <p:nvSpPr>
          <p:cNvPr id="57359" name="Text Box 26">
            <a:extLst>
              <a:ext uri="{FF2B5EF4-FFF2-40B4-BE49-F238E27FC236}">
                <a16:creationId xmlns:a16="http://schemas.microsoft.com/office/drawing/2014/main" id="{598397C4-C8EB-481C-B9B2-15C009DB0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5181600"/>
            <a:ext cx="4876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nl-NL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0-25	     26-75      76-150     151-250</a:t>
            </a:r>
          </a:p>
        </p:txBody>
      </p:sp>
      <p:sp>
        <p:nvSpPr>
          <p:cNvPr id="57360" name="Text Box 27">
            <a:extLst>
              <a:ext uri="{FF2B5EF4-FFF2-40B4-BE49-F238E27FC236}">
                <a16:creationId xmlns:a16="http://schemas.microsoft.com/office/drawing/2014/main" id="{B217E4DB-1366-408C-943E-8F8E8E729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0238" y="1600200"/>
            <a:ext cx="354584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nl-NL" sz="1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45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nl-NL" sz="13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nl-NL" sz="13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nl-NL" sz="1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40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nl-NL" sz="13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nl-NL" sz="13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nl-NL" sz="1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35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nl-NL" sz="13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nl-NL" sz="13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nl-NL" sz="1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30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nl-NL" sz="13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nl-NL" sz="13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nl-NL" sz="1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25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nl-NL" sz="13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nl-NL" sz="13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nl-NL" sz="1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20</a:t>
            </a:r>
          </a:p>
        </p:txBody>
      </p:sp>
      <p:sp>
        <p:nvSpPr>
          <p:cNvPr id="57361" name="Line 29">
            <a:extLst>
              <a:ext uri="{FF2B5EF4-FFF2-40B4-BE49-F238E27FC236}">
                <a16:creationId xmlns:a16="http://schemas.microsoft.com/office/drawing/2014/main" id="{1A7F91AB-E656-4F95-A767-286420E806A0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2514600"/>
            <a:ext cx="1143000" cy="381000"/>
          </a:xfrm>
          <a:prstGeom prst="line">
            <a:avLst/>
          </a:prstGeom>
          <a:noFill/>
          <a:ln w="38100">
            <a:solidFill>
              <a:srgbClr val="FF022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7362" name="Line 30">
            <a:extLst>
              <a:ext uri="{FF2B5EF4-FFF2-40B4-BE49-F238E27FC236}">
                <a16:creationId xmlns:a16="http://schemas.microsoft.com/office/drawing/2014/main" id="{28D29E94-658B-44F4-B90C-E21DC23BD6C8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8600" y="2895600"/>
            <a:ext cx="1143000" cy="1066800"/>
          </a:xfrm>
          <a:prstGeom prst="line">
            <a:avLst/>
          </a:prstGeom>
          <a:noFill/>
          <a:ln w="38100">
            <a:solidFill>
              <a:srgbClr val="FF022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7363" name="Line 31">
            <a:extLst>
              <a:ext uri="{FF2B5EF4-FFF2-40B4-BE49-F238E27FC236}">
                <a16:creationId xmlns:a16="http://schemas.microsoft.com/office/drawing/2014/main" id="{6D304BE8-D4FC-45A0-8DC8-867AD78D2EB6}"/>
              </a:ext>
            </a:extLst>
          </p:cNvPr>
          <p:cNvSpPr>
            <a:spLocks noChangeShapeType="1"/>
          </p:cNvSpPr>
          <p:nvPr/>
        </p:nvSpPr>
        <p:spPr bwMode="auto">
          <a:xfrm>
            <a:off x="5181600" y="3962400"/>
            <a:ext cx="1143000" cy="838200"/>
          </a:xfrm>
          <a:prstGeom prst="line">
            <a:avLst/>
          </a:prstGeom>
          <a:noFill/>
          <a:ln w="38100">
            <a:solidFill>
              <a:srgbClr val="FF022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57364" name="Picture 38" descr="image 1">
            <a:extLst>
              <a:ext uri="{FF2B5EF4-FFF2-40B4-BE49-F238E27FC236}">
                <a16:creationId xmlns:a16="http://schemas.microsoft.com/office/drawing/2014/main" id="{6374A8F2-FD43-4689-B443-A5591516C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752600"/>
            <a:ext cx="108902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006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>
            <a:extLst>
              <a:ext uri="{FF2B5EF4-FFF2-40B4-BE49-F238E27FC236}">
                <a16:creationId xmlns:a16="http://schemas.microsoft.com/office/drawing/2014/main" id="{FF62DD4C-A682-44C7-8D3D-5AA2EA857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4281" y="230832"/>
            <a:ext cx="53189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altLang="nl-NL" sz="2800" b="1" dirty="0" smtClean="0">
                <a:solidFill>
                  <a:prstClr val="black"/>
                </a:solidFill>
                <a:latin typeface="Calibri"/>
              </a:rPr>
              <a:t>Użytkowanie</a:t>
            </a:r>
            <a:r>
              <a:rPr kumimoji="0" lang="en-GB" alt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koniczyny czerwonej</a:t>
            </a:r>
            <a:endParaRPr kumimoji="0" lang="fr-FR" altLang="nl-NL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9395" name="Text Box 3">
            <a:extLst>
              <a:ext uri="{FF2B5EF4-FFF2-40B4-BE49-F238E27FC236}">
                <a16:creationId xmlns:a16="http://schemas.microsoft.com/office/drawing/2014/main" id="{B2590AD9-C2AD-4C65-9ADE-4BFF78C18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10" y="1403639"/>
            <a:ext cx="8382000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Przystosowan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a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do 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mniejszej częstotliwości koszenia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, 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a tym samym do 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konserwacji</a:t>
            </a: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Straty w liściach zwiększają się wraz ze </a:t>
            </a: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zwiększonym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podsuszaniem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: 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wyższe w przypadku siana niż w </a:t>
            </a: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przypadku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kiszonki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Straty suchej masy przy zbiorach: 14-45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% </a:t>
            </a: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Straty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liści może </a:t>
            </a: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być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zminimalizowan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e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przez:</a:t>
            </a:r>
          </a:p>
          <a:p>
            <a:pPr marL="1085850" marR="0" lvl="1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zmniejszenie </a:t>
            </a:r>
            <a:r>
              <a:rPr kumimoji="0" lang="en-GB" alt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liczby</a:t>
            </a:r>
            <a:r>
              <a:rPr kumimoji="0" lang="en-GB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p</a:t>
            </a:r>
            <a:r>
              <a:rPr kumimoji="0" lang="pl-PL" altLang="nl-N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okosó</a:t>
            </a:r>
            <a:r>
              <a:rPr kumimoji="0" lang="en-GB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w</a:t>
            </a:r>
            <a:r>
              <a:rPr kumimoji="0" lang="en-GB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, w </a:t>
            </a:r>
            <a:r>
              <a:rPr kumimoji="0" lang="en-GB" alt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których</a:t>
            </a:r>
            <a:r>
              <a:rPr kumimoji="0" lang="en-GB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pl-PL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produkuje</a:t>
            </a:r>
            <a:r>
              <a:rPr kumimoji="0" lang="en-GB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się</a:t>
            </a:r>
            <a:r>
              <a:rPr kumimoji="0" lang="en-GB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siano</a:t>
            </a:r>
            <a:endParaRPr kumimoji="0" lang="en-GB" alt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1085850" marR="0" lvl="1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pl-PL" altLang="nl-NL" sz="2000" dirty="0" smtClean="0">
                <a:solidFill>
                  <a:prstClr val="black"/>
                </a:solidFill>
                <a:latin typeface="Calibri"/>
              </a:rPr>
              <a:t>wykonanie prac</a:t>
            </a:r>
            <a:r>
              <a:rPr kumimoji="0" lang="pl-PL" altLang="nl-NL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przy suszeniu </a:t>
            </a:r>
            <a:r>
              <a:rPr kumimoji="0" lang="en-GB" altLang="nl-N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sian</a:t>
            </a:r>
            <a:r>
              <a:rPr kumimoji="0" lang="pl-PL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a</a:t>
            </a:r>
            <a:r>
              <a:rPr kumimoji="0" lang="en-GB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przy wysokiej wilgotności powietrza</a:t>
            </a:r>
          </a:p>
          <a:p>
            <a:pPr marL="1085850" marR="0" lvl="1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altLang="nl-N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stosowanie</a:t>
            </a:r>
            <a:r>
              <a:rPr kumimoji="0" lang="en-GB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kondycjonerów</a:t>
            </a:r>
            <a:endParaRPr kumimoji="0" lang="en-GB" alt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1085850" marR="0" lvl="1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pl-PL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stosowanie</a:t>
            </a:r>
            <a:r>
              <a:rPr kumimoji="0" lang="en-GB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mieszanek</a:t>
            </a:r>
            <a:r>
              <a:rPr kumimoji="0" lang="en-GB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koniczyn</a:t>
            </a:r>
            <a:r>
              <a:rPr kumimoji="0" lang="pl-PL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owo-</a:t>
            </a:r>
            <a:r>
              <a:rPr kumimoji="0" lang="en-GB" altLang="nl-N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traw</a:t>
            </a:r>
            <a:r>
              <a:rPr kumimoji="0" lang="pl-PL" altLang="nl-N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iastych</a:t>
            </a:r>
            <a:endParaRPr kumimoji="0" lang="en-GB" alt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59396" name="Picture 4">
            <a:extLst>
              <a:ext uri="{FF2B5EF4-FFF2-40B4-BE49-F238E27FC236}">
                <a16:creationId xmlns:a16="http://schemas.microsoft.com/office/drawing/2014/main" id="{B4D28709-BFF9-4DC2-9EF4-0D5179629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043" y="0"/>
            <a:ext cx="88423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5">
            <a:extLst>
              <a:ext uri="{FF2B5EF4-FFF2-40B4-BE49-F238E27FC236}">
                <a16:creationId xmlns:a16="http://schemas.microsoft.com/office/drawing/2014/main" id="{133C4BF5-33B7-4907-98EE-B37F28FB1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88423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9633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>
            <a:extLst>
              <a:ext uri="{FF2B5EF4-FFF2-40B4-BE49-F238E27FC236}">
                <a16:creationId xmlns:a16="http://schemas.microsoft.com/office/drawing/2014/main" id="{C704CA5B-1BA6-498D-9018-3D440D779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4916" y="0"/>
            <a:ext cx="53982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nl-NL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Użytkow</a:t>
            </a:r>
            <a:r>
              <a:rPr kumimoji="0" lang="en-GB" altLang="nl-NL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anie</a:t>
            </a:r>
            <a:r>
              <a:rPr kumimoji="0" lang="en-GB" alt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koniczyny</a:t>
            </a:r>
            <a:r>
              <a:rPr kumimoji="0" lang="en-GB" alt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czerwonej</a:t>
            </a:r>
            <a:endParaRPr kumimoji="0" lang="fr-FR" altLang="nl-NL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1443" name="Text Box 3">
            <a:extLst>
              <a:ext uri="{FF2B5EF4-FFF2-40B4-BE49-F238E27FC236}">
                <a16:creationId xmlns:a16="http://schemas.microsoft.com/office/drawing/2014/main" id="{2F58A53F-2DEB-47B0-B538-E47FE9551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177925"/>
            <a:ext cx="8382000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Pomimo </a:t>
            </a:r>
          </a:p>
          <a:p>
            <a:pPr marL="1085850" marR="0" lvl="1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altLang="nl-N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niski</a:t>
            </a:r>
            <a:r>
              <a:rPr kumimoji="0" lang="pl-PL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ego</a:t>
            </a:r>
            <a:r>
              <a:rPr kumimoji="0" lang="en-GB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poziom</a:t>
            </a:r>
            <a:r>
              <a:rPr kumimoji="0" lang="pl-PL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u</a:t>
            </a:r>
            <a:r>
              <a:rPr kumimoji="0" lang="en-GB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lang="pl-PL" altLang="nl-NL" sz="2000" dirty="0" smtClean="0">
                <a:solidFill>
                  <a:prstClr val="black"/>
                </a:solidFill>
                <a:latin typeface="Calibri"/>
              </a:rPr>
              <a:t>węglowodanów rozpuszczalnych w wodzie (WSC)</a:t>
            </a:r>
            <a:endParaRPr kumimoji="0" lang="en-GB" alt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1085850" marR="0" lvl="1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altLang="nl-N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wysok</a:t>
            </a:r>
            <a:r>
              <a:rPr kumimoji="0" lang="pl-PL" altLang="nl-N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iej</a:t>
            </a:r>
            <a:r>
              <a:rPr kumimoji="0" lang="en-GB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zawartoś</a:t>
            </a:r>
            <a:r>
              <a:rPr kumimoji="0" lang="pl-PL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ci</a:t>
            </a:r>
            <a:r>
              <a:rPr kumimoji="0" lang="en-GB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pl-PL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białka surowego (</a:t>
            </a:r>
            <a:r>
              <a:rPr kumimoji="0" lang="en-GB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CP</a:t>
            </a:r>
            <a:r>
              <a:rPr kumimoji="0" lang="pl-PL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)</a:t>
            </a:r>
            <a:endParaRPr kumimoji="0" lang="en-GB" alt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1085850" marR="0" lvl="1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altLang="nl-N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duż</a:t>
            </a:r>
            <a:r>
              <a:rPr kumimoji="0" lang="pl-PL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ej</a:t>
            </a:r>
            <a:r>
              <a:rPr kumimoji="0" lang="en-GB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pojemnoś</a:t>
            </a:r>
            <a:r>
              <a:rPr kumimoji="0" lang="pl-PL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ci</a:t>
            </a:r>
            <a:r>
              <a:rPr kumimoji="0" lang="en-GB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buforow</a:t>
            </a:r>
            <a:r>
              <a:rPr kumimoji="0" lang="pl-PL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ej</a:t>
            </a:r>
            <a:endParaRPr kumimoji="0" lang="en-GB" alt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Może 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być </a:t>
            </a: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skutecznie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lang="pl-PL" altLang="nl-NL" sz="2400" dirty="0" smtClean="0">
                <a:solidFill>
                  <a:prstClr val="black"/>
                </a:solidFill>
                <a:latin typeface="Calibri"/>
              </a:rPr>
              <a:t>za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kiszona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, </a:t>
            </a: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jeśli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jest przewiędnięta</a:t>
            </a: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Stosowanie </a:t>
            </a: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dodatku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kiszonkarskiego 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może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pomóc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w zakiszaniu</a:t>
            </a: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Wskazane jest m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ieszanie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koniczyny czerwonej z trawami</a:t>
            </a:r>
          </a:p>
        </p:txBody>
      </p:sp>
      <p:pic>
        <p:nvPicPr>
          <p:cNvPr id="61444" name="Picture 6">
            <a:extLst>
              <a:ext uri="{FF2B5EF4-FFF2-40B4-BE49-F238E27FC236}">
                <a16:creationId xmlns:a16="http://schemas.microsoft.com/office/drawing/2014/main" id="{8AF37FDC-4402-4EFC-B7AF-0DCE66D97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678" y="0"/>
            <a:ext cx="88423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7">
            <a:extLst>
              <a:ext uri="{FF2B5EF4-FFF2-40B4-BE49-F238E27FC236}">
                <a16:creationId xmlns:a16="http://schemas.microsoft.com/office/drawing/2014/main" id="{D7321C90-2363-4610-A130-60E28326D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88423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5083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>
            <a:extLst>
              <a:ext uri="{FF2B5EF4-FFF2-40B4-BE49-F238E27FC236}">
                <a16:creationId xmlns:a16="http://schemas.microsoft.com/office/drawing/2014/main" id="{90F86101-4758-4E1F-911C-E33655E74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41745"/>
            <a:ext cx="775192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Kwestie ochrony środowiska w systemie opartym na </a:t>
            </a:r>
            <a:r>
              <a:rPr kumimoji="0" lang="pl-PL" alt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roślinach motylkowatych</a:t>
            </a:r>
            <a:endParaRPr kumimoji="0" lang="fr-FR" altLang="nl-NL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3491" name="Text Box 3">
            <a:extLst>
              <a:ext uri="{FF2B5EF4-FFF2-40B4-BE49-F238E27FC236}">
                <a16:creationId xmlns:a16="http://schemas.microsoft.com/office/drawing/2014/main" id="{46B6BC21-D568-441B-8302-47007D5A2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675246"/>
            <a:ext cx="83820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Systemy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oparte na roślinach motylkowatych 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mają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rzeczywiste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zalety w zakresie efektywności stosowania N w porównaniu z </a:t>
            </a: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systemami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baz</a:t>
            </a:r>
            <a:r>
              <a:rPr kumimoji="0" lang="pl-PL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ującymi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na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mineralnych 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nawoz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ach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azotowych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:</a:t>
            </a: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1085850" marR="0" lvl="1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altLang="nl-N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unika</a:t>
            </a:r>
            <a:r>
              <a:rPr kumimoji="0" lang="en-GB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się </a:t>
            </a:r>
            <a:r>
              <a:rPr kumimoji="0" lang="en-GB" alt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nadmiaru</a:t>
            </a:r>
            <a:r>
              <a:rPr kumimoji="0" lang="en-GB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pl-PL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nawoże</a:t>
            </a:r>
            <a:r>
              <a:rPr kumimoji="0" lang="pl-PL" altLang="nl-NL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nia </a:t>
            </a:r>
            <a:r>
              <a:rPr kumimoji="0" lang="en-GB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N</a:t>
            </a:r>
          </a:p>
          <a:p>
            <a:pPr marL="1085850" marR="0" lvl="1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forma </a:t>
            </a:r>
            <a:r>
              <a:rPr kumimoji="0" lang="en-GB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amonowa jest </a:t>
            </a:r>
            <a:r>
              <a:rPr kumimoji="0" lang="pl-PL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obecna w większym udziale</a:t>
            </a:r>
            <a:r>
              <a:rPr kumimoji="0" lang="en-GB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w dostępnej </a:t>
            </a:r>
            <a:r>
              <a:rPr kumimoji="0" lang="en-GB" alt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puli</a:t>
            </a:r>
            <a:r>
              <a:rPr kumimoji="0" lang="en-GB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lang="pl-PL" altLang="nl-NL" sz="2000" dirty="0" smtClean="0">
                <a:solidFill>
                  <a:prstClr val="black"/>
                </a:solidFill>
                <a:latin typeface="Calibri"/>
              </a:rPr>
              <a:t>azotu glebowego</a:t>
            </a:r>
            <a:endParaRPr kumimoji="0" lang="en-GB" alt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342900" lvl="0" indent="-342900" algn="just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W warunkach panujących w gospodarstwie, straty z 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tytułu wymywania 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azotanów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są mniejsze, ale </a:t>
            </a: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wskaźniki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obsady zwierząt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są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zwykle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lang="en-GB" altLang="nl-NL" sz="2400" dirty="0" err="1">
                <a:solidFill>
                  <a:prstClr val="black"/>
                </a:solidFill>
                <a:latin typeface="Calibri"/>
              </a:rPr>
              <a:t>również</a:t>
            </a:r>
            <a:r>
              <a:rPr lang="en-GB" altLang="nl-NL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altLang="nl-NL" sz="2400" dirty="0" err="1">
                <a:solidFill>
                  <a:prstClr val="black"/>
                </a:solidFill>
                <a:latin typeface="Calibri"/>
              </a:rPr>
              <a:t>niższe</a:t>
            </a: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993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>
            <a:extLst>
              <a:ext uri="{FF2B5EF4-FFF2-40B4-BE49-F238E27FC236}">
                <a16:creationId xmlns:a16="http://schemas.microsoft.com/office/drawing/2014/main" id="{E6BE8201-7E08-427D-AC74-8756C8AC4A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0832"/>
            <a:ext cx="765639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0" lang="en-GB" alt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Kwestie ochrony środowiska w systemie opartym na </a:t>
            </a:r>
            <a:r>
              <a:rPr kumimoji="0" lang="pl-PL" alt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roślinach </a:t>
            </a:r>
            <a:r>
              <a:rPr lang="pl-PL" altLang="nl-NL" sz="2800" b="1" dirty="0">
                <a:solidFill>
                  <a:prstClr val="black"/>
                </a:solidFill>
                <a:latin typeface="Calibri"/>
              </a:rPr>
              <a:t>motylkowatych</a:t>
            </a:r>
            <a:endParaRPr lang="fr-FR" altLang="nl-NL" sz="2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Text Box 3">
            <a:extLst>
              <a:ext uri="{FF2B5EF4-FFF2-40B4-BE49-F238E27FC236}">
                <a16:creationId xmlns:a16="http://schemas.microsoft.com/office/drawing/2014/main" id="{6C9F4242-9812-4064-BEDF-BF64432DAB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345" y="1361209"/>
            <a:ext cx="83820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Uwalnianie podobnych ilości azotanów przy porównywalnych poziomach produkcji zwierzęcej na hektar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ALE....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Wy</a:t>
            </a:r>
            <a:r>
              <a:rPr kumimoji="0" lang="pl-PL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mywanie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w mieszankach 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koniczyn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owo-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traw</a:t>
            </a:r>
            <a:r>
              <a:rPr kumimoji="0" lang="pl-PL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iastych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w stosunku do </a:t>
            </a: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systemu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z nawożeniem traw dawka 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200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kg/ha</a:t>
            </a:r>
            <a:r>
              <a:rPr kumimoji="0" lang="pl-PL" altLang="nl-NL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N 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wahało się od 50% do mniej niż 30% (</a:t>
            </a: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Ledgard</a:t>
            </a:r>
            <a:r>
              <a:rPr kumimoji="0" lang="en-GB" altLang="nl-NL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i in.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, 1999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)</a:t>
            </a: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Wy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my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wanie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azotanów po </a:t>
            </a: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zaoraniu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uprawy 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koniczyny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: 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preferowana 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orka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wiosenna zamiast </a:t>
            </a: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orki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jesiennej</a:t>
            </a: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5319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>
            <a:extLst>
              <a:ext uri="{FF2B5EF4-FFF2-40B4-BE49-F238E27FC236}">
                <a16:creationId xmlns:a16="http://schemas.microsoft.com/office/drawing/2014/main" id="{A237FA56-2F8D-422D-8CD6-F76FB4725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6255" y="230832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0" lang="en-GB" alt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Kwestie ochrony środowiska w systemie opartym na </a:t>
            </a:r>
            <a:r>
              <a:rPr kumimoji="0" lang="pl-PL" altLang="nl-N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roślinach </a:t>
            </a:r>
            <a:r>
              <a:rPr lang="pl-PL" altLang="nl-NL" sz="2400" b="1" dirty="0">
                <a:solidFill>
                  <a:prstClr val="black"/>
                </a:solidFill>
                <a:latin typeface="Calibri"/>
              </a:rPr>
              <a:t>motylkowatych</a:t>
            </a:r>
            <a:endParaRPr lang="fr-FR" altLang="nl-NL" sz="2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587" name="Text Box 3">
            <a:extLst>
              <a:ext uri="{FF2B5EF4-FFF2-40B4-BE49-F238E27FC236}">
                <a16:creationId xmlns:a16="http://schemas.microsoft.com/office/drawing/2014/main" id="{30DBFE4E-BE84-42A2-9CB0-DA6787FB18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171" y="2765425"/>
            <a:ext cx="8382000" cy="1938992"/>
          </a:xfrm>
          <a:prstGeom prst="rect">
            <a:avLst/>
          </a:prstGeom>
          <a:noFill/>
          <a:ln w="25400">
            <a:solidFill>
              <a:srgbClr val="FEFF1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Pimentel et al. (2005) porównał konwencjonalny system 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uprawy</a:t>
            </a:r>
            <a:r>
              <a:rPr kumimoji="0" lang="pl-PL" altLang="nl-NL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zbóż 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z 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typowym systemem chowu zwierząt </a:t>
            </a: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gospodarskich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(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użytki przemienne z dominacją motylkowatych 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+ 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uprawy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polowe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)</a:t>
            </a: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Nakłady energii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: 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około 30% 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niższ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e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w </a:t>
            </a: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drugim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systemie</a:t>
            </a: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7588" name="Rectangle 4">
            <a:extLst>
              <a:ext uri="{FF2B5EF4-FFF2-40B4-BE49-F238E27FC236}">
                <a16:creationId xmlns:a16="http://schemas.microsoft.com/office/drawing/2014/main" id="{E5980E1A-3E3B-4589-AEAE-3EB62A341D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056698"/>
            <a:ext cx="8305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nl-N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Oszczędności</a:t>
            </a:r>
            <a:r>
              <a:rPr kumimoji="0" lang="en-GB" altLang="nl-N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energii pochodzącej z paliw kopalnych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nl-N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(</a:t>
            </a:r>
            <a:r>
              <a:rPr kumimoji="0" lang="pl-PL" altLang="nl-N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związanej</a:t>
            </a:r>
            <a:r>
              <a:rPr kumimoji="0" lang="pl-PL" altLang="nl-NL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z </a:t>
            </a:r>
            <a:r>
              <a:rPr kumimoji="0" lang="en-GB" altLang="nl-NL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syntez</a:t>
            </a:r>
            <a:r>
              <a:rPr kumimoji="0" lang="pl-PL" altLang="nl-N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ą</a:t>
            </a:r>
            <a:r>
              <a:rPr kumimoji="0" lang="en-GB" altLang="nl-N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pl-PL" altLang="nl-N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mineralnych</a:t>
            </a:r>
            <a:r>
              <a:rPr kumimoji="0" lang="en-GB" altLang="nl-N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nawozów</a:t>
            </a:r>
            <a:r>
              <a:rPr kumimoji="0" lang="en-GB" alt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pl-PL" altLang="nl-N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azotowych</a:t>
            </a:r>
            <a:r>
              <a:rPr kumimoji="0" lang="en-GB" altLang="nl-N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)</a:t>
            </a:r>
            <a:endParaRPr kumimoji="0" lang="en-GB" altLang="nl-N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3561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>
            <a:extLst>
              <a:ext uri="{FF2B5EF4-FFF2-40B4-BE49-F238E27FC236}">
                <a16:creationId xmlns:a16="http://schemas.microsoft.com/office/drawing/2014/main" id="{C12A6E8E-3F5C-4242-A010-BC290D03A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4087"/>
            <a:ext cx="755996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GB" altLang="nl-NL" sz="2800" b="1" dirty="0" err="1">
                <a:solidFill>
                  <a:prstClr val="black"/>
                </a:solidFill>
                <a:latin typeface="Calibri"/>
              </a:rPr>
              <a:t>Kwestie</a:t>
            </a:r>
            <a:r>
              <a:rPr lang="en-GB" altLang="nl-NL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altLang="nl-NL" sz="2800" b="1" dirty="0" err="1">
                <a:solidFill>
                  <a:prstClr val="black"/>
                </a:solidFill>
                <a:latin typeface="Calibri"/>
              </a:rPr>
              <a:t>ochrony</a:t>
            </a:r>
            <a:r>
              <a:rPr lang="en-GB" altLang="nl-NL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altLang="nl-NL" sz="2800" b="1" dirty="0" err="1">
                <a:solidFill>
                  <a:prstClr val="black"/>
                </a:solidFill>
                <a:latin typeface="Calibri"/>
              </a:rPr>
              <a:t>środowiska</a:t>
            </a:r>
            <a:r>
              <a:rPr lang="en-GB" altLang="nl-NL" sz="2800" b="1" dirty="0">
                <a:solidFill>
                  <a:prstClr val="black"/>
                </a:solidFill>
                <a:latin typeface="Calibri"/>
              </a:rPr>
              <a:t> w </a:t>
            </a:r>
            <a:r>
              <a:rPr lang="en-GB" altLang="nl-NL" sz="2800" b="1" dirty="0" err="1">
                <a:solidFill>
                  <a:prstClr val="black"/>
                </a:solidFill>
                <a:latin typeface="Calibri"/>
              </a:rPr>
              <a:t>systemie</a:t>
            </a:r>
            <a:r>
              <a:rPr lang="en-GB" altLang="nl-NL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altLang="nl-NL" sz="2800" b="1" dirty="0" err="1">
                <a:solidFill>
                  <a:prstClr val="black"/>
                </a:solidFill>
                <a:latin typeface="Calibri"/>
              </a:rPr>
              <a:t>opartym</a:t>
            </a:r>
            <a:r>
              <a:rPr lang="en-GB" altLang="nl-NL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altLang="nl-NL" sz="2800" b="1" dirty="0" err="1">
                <a:solidFill>
                  <a:prstClr val="black"/>
                </a:solidFill>
                <a:latin typeface="Calibri"/>
              </a:rPr>
              <a:t>na</a:t>
            </a:r>
            <a:r>
              <a:rPr lang="en-GB" altLang="nl-NL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pl-PL" altLang="nl-NL" sz="2800" b="1" dirty="0">
                <a:solidFill>
                  <a:prstClr val="black"/>
                </a:solidFill>
                <a:latin typeface="Calibri"/>
              </a:rPr>
              <a:t>roślinach motylkowatych</a:t>
            </a:r>
            <a:endParaRPr lang="fr-FR" altLang="nl-NL" sz="2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635" name="Text Box 3">
            <a:extLst>
              <a:ext uri="{FF2B5EF4-FFF2-40B4-BE49-F238E27FC236}">
                <a16:creationId xmlns:a16="http://schemas.microsoft.com/office/drawing/2014/main" id="{8D283916-B9A0-43F4-A388-200CD15DBF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09794"/>
            <a:ext cx="7054273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Dobre 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źródło pyłku i nektaru dla niektórych </a:t>
            </a: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gatunków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owadów</a:t>
            </a: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Kwiaty 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są atrakcyjne 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dla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krajobrazu</a:t>
            </a: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Wiele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runi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z dominacją motylkowatych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jest </a:t>
            </a: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zbyt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gęst</a:t>
            </a:r>
            <a:r>
              <a:rPr kumimoji="0" lang="pl-PL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ych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dla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ptaków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, które nie są w stanie wykorzystać ich do </a:t>
            </a: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celów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pl-PL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lęgowyc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h 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i </a:t>
            </a:r>
            <a:r>
              <a:rPr kumimoji="0" lang="pl-PL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pokarmo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wych</a:t>
            </a: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Lucerna jest godnym uwagi wyjątkiem: 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jest dostępna dla penetracji przez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ptak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i,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zapewnia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stawonogi i pożywne liście, schronienie przed drapieżnikami i dobre miejsce gniazdowania w przypadku </a:t>
            </a: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późnego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lang="pl-PL" altLang="nl-NL" sz="2400" dirty="0" smtClean="0">
                <a:solidFill>
                  <a:prstClr val="black"/>
                </a:solidFill>
                <a:latin typeface="Calibri"/>
              </a:rPr>
              <a:t>koszenia</a:t>
            </a: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69636" name="Picture 4" descr="image 4">
            <a:extLst>
              <a:ext uri="{FF2B5EF4-FFF2-40B4-BE49-F238E27FC236}">
                <a16:creationId xmlns:a16="http://schemas.microsoft.com/office/drawing/2014/main" id="{50536DBA-329E-4E0D-833C-270F10F0D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lum bright="-2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9964" y="1119909"/>
            <a:ext cx="1403350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9339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27424" y="491835"/>
            <a:ext cx="6439227" cy="424487"/>
          </a:xfrm>
        </p:spPr>
        <p:txBody>
          <a:bodyPr/>
          <a:lstStyle/>
          <a:p>
            <a:r>
              <a:rPr lang="en-US" sz="2400" dirty="0" smtClean="0">
                <a:solidFill>
                  <a:schemeClr val="tx1"/>
                </a:solidFill>
                <a:latin typeface="+mn-lt"/>
              </a:rPr>
              <a:t>Systemy silosów</a:t>
            </a:r>
            <a:endParaRPr lang="es-ES"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538180" y="5278895"/>
            <a:ext cx="4956486" cy="1581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5250" marR="0" lvl="1" indent="173038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sv-SE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Lata 80-te </a:t>
            </a:r>
            <a:r>
              <a:rPr kumimoji="0" lang="en-US" altLang="sv-S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drewniane silosy wieżowe</a:t>
            </a:r>
          </a:p>
          <a:p>
            <a:pPr marL="95250" marR="0" lvl="1" indent="173038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sv-S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Lata 90-te - stalowe silosy wieżowe</a:t>
            </a:r>
          </a:p>
          <a:p>
            <a:pPr marL="95250" marR="0" lvl="1" indent="173038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sv-S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2000s - </a:t>
            </a:r>
            <a:r>
              <a:rPr kumimoji="0" lang="en-US" altLang="sv-SE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silosy</a:t>
            </a:r>
            <a:r>
              <a:rPr kumimoji="0" lang="en-US" altLang="sv-S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l-PL" altLang="sv-SE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przejazdowe</a:t>
            </a:r>
            <a:r>
              <a:rPr kumimoji="0" lang="en-US" altLang="sv-SE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sv-S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</a:t>
            </a:r>
            <a:r>
              <a:rPr kumimoji="0" lang="en-US" altLang="sv-S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bal</a:t>
            </a:r>
            <a:r>
              <a:rPr kumimoji="0" lang="pl-PL" altLang="sv-S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oty</a:t>
            </a:r>
            <a:r>
              <a:rPr kumimoji="0" lang="en-US" altLang="sv-SE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pl-PL" altLang="sv-SE" sz="2200" dirty="0" smtClean="0">
                <a:solidFill>
                  <a:prstClr val="black"/>
                </a:solidFill>
                <a:latin typeface="Calibri"/>
              </a:rPr>
              <a:t>cylindryczne</a:t>
            </a:r>
            <a:endParaRPr kumimoji="0" lang="en-US" altLang="sv-SE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Bildobjekt 6" descr="PICT0196D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308" y="1135117"/>
            <a:ext cx="5507038" cy="413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objekt 10" descr="PICT038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4666" y="3949263"/>
            <a:ext cx="3649334" cy="29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ruta 6"/>
          <p:cNvSpPr txBox="1"/>
          <p:nvPr/>
        </p:nvSpPr>
        <p:spPr>
          <a:xfrm>
            <a:off x="7794367" y="6533212"/>
            <a:ext cx="15115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Zdjęcie: Rolf Spörndly</a:t>
            </a:r>
            <a:endParaRPr kumimoji="0" lang="sv-SE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ruta 7"/>
          <p:cNvSpPr txBox="1"/>
          <p:nvPr/>
        </p:nvSpPr>
        <p:spPr>
          <a:xfrm>
            <a:off x="793492" y="4926345"/>
            <a:ext cx="15115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Zdjęcie: Rolf Spörndly</a:t>
            </a:r>
            <a:endParaRPr kumimoji="0" lang="sv-SE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53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>
            <a:extLst>
              <a:ext uri="{FF2B5EF4-FFF2-40B4-BE49-F238E27FC236}">
                <a16:creationId xmlns:a16="http://schemas.microsoft.com/office/drawing/2014/main" id="{339F903C-EE59-49A1-BA62-767E5C6F0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9586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nl-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Wnioski</a:t>
            </a:r>
            <a:r>
              <a:rPr kumimoji="0" lang="en-GB" alt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i</a:t>
            </a:r>
            <a:r>
              <a:rPr kumimoji="0" lang="en-GB" alt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perspektywy</a:t>
            </a:r>
            <a:endParaRPr kumimoji="0" lang="fr-FR" altLang="nl-NL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1683" name="Text Box 3">
            <a:extLst>
              <a:ext uri="{FF2B5EF4-FFF2-40B4-BE49-F238E27FC236}">
                <a16:creationId xmlns:a16="http://schemas.microsoft.com/office/drawing/2014/main" id="{9C2C0CF6-2450-4B36-BFB1-375FE7FCA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028700"/>
            <a:ext cx="838200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Dwie główne cechy przyszłego rolnictwa, które obniżają koszty produkcji i zwiększają dochody rolników: </a:t>
            </a:r>
          </a:p>
          <a:p>
            <a:pPr marL="1257300" marR="0" lvl="2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zdolność 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do wiązania N </a:t>
            </a:r>
          </a:p>
          <a:p>
            <a:pPr marL="1257300" marR="0" lvl="2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wysoka 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wartość odżywcza i </a:t>
            </a: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potencjał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pobrania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substancji odżywczych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W systemach ekstensywnych: redukcja </a:t>
            </a: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nawożenia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azotem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przy zachowaniu </a:t>
            </a: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plonów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runi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na </a:t>
            </a: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akceptowalnym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poziomie</a:t>
            </a: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Jeden z filarów </a:t>
            </a: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systemów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organicznych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4151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>
            <a:extLst>
              <a:ext uri="{FF2B5EF4-FFF2-40B4-BE49-F238E27FC236}">
                <a16:creationId xmlns:a16="http://schemas.microsoft.com/office/drawing/2014/main" id="{D1AC4B7D-4803-461F-A1C9-7BA2F271F0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0532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nl-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Wnioski</a:t>
            </a:r>
            <a:r>
              <a:rPr kumimoji="0" lang="en-GB" alt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i</a:t>
            </a:r>
            <a:r>
              <a:rPr kumimoji="0" lang="en-GB" alt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perspektywy</a:t>
            </a:r>
            <a:endParaRPr kumimoji="0" lang="fr-FR" altLang="nl-NL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3731" name="Text Box 3">
            <a:extLst>
              <a:ext uri="{FF2B5EF4-FFF2-40B4-BE49-F238E27FC236}">
                <a16:creationId xmlns:a16="http://schemas.microsoft.com/office/drawing/2014/main" id="{B6F4B5E8-4724-488A-BA06-68782040C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066800"/>
            <a:ext cx="83820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Główne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wady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: </a:t>
            </a: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brak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trwałości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Wypas: występowanie wzdęć należy zminimalizować poprzez wprowadzenie genów </a:t>
            </a: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syntezy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skondensowanych tanin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w obrębie genomu koniczyny, ale przy akceptacji konsumentów!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Konserwacja: rozwój technik, które mogą zminimalizować straty liści i </a:t>
            </a: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kontrolować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pojem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ność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buforow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ą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, 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zawartość amoniaku i rozwój </a:t>
            </a: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niepożądanych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mikroorganizmów</a:t>
            </a: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64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>
            <a:extLst>
              <a:ext uri="{FF2B5EF4-FFF2-40B4-BE49-F238E27FC236}">
                <a16:creationId xmlns:a16="http://schemas.microsoft.com/office/drawing/2014/main" id="{F2CE68A8-2D11-486B-88CE-3FFFE3FF0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0531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nl-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Wnioski</a:t>
            </a:r>
            <a:r>
              <a:rPr kumimoji="0" lang="en-GB" alt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i</a:t>
            </a:r>
            <a:r>
              <a:rPr kumimoji="0" lang="en-GB" alt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perspektywy</a:t>
            </a:r>
            <a:endParaRPr kumimoji="0" lang="fr-FR" altLang="nl-NL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5779" name="Text Box 3">
            <a:extLst>
              <a:ext uri="{FF2B5EF4-FFF2-40B4-BE49-F238E27FC236}">
                <a16:creationId xmlns:a16="http://schemas.microsoft.com/office/drawing/2014/main" id="{ECAD716A-A629-4172-8BF1-BF210F5022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028700"/>
            <a:ext cx="83820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Główny pozytywny wpływ </a:t>
            </a: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roślin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pl-PL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motylkowat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ych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na środowisko: redukcja zużycia energii ze źródeł kopalnych </a:t>
            </a: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oraz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emisj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i</a:t>
            </a:r>
            <a:r>
              <a:rPr kumimoji="0" lang="en-GB" altLang="nl-NL" sz="24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CO</a:t>
            </a:r>
            <a:r>
              <a:rPr kumimoji="0" lang="en-GB" altLang="nl-NL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2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do atmosfery. 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Kontrola emisji N z </a:t>
            </a: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systemów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opartych na roślinach</a:t>
            </a:r>
            <a:r>
              <a:rPr kumimoji="0" lang="pl-PL" altLang="nl-NL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motylkowatych</a:t>
            </a: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342900" lvl="0" indent="-342900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Przyszłe badania naukowe: 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s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kuteczność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wiązania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lang="pl-PL" altLang="nl-NL" sz="2400" dirty="0" smtClean="0">
                <a:solidFill>
                  <a:prstClr val="black"/>
                </a:solidFill>
                <a:latin typeface="Calibri"/>
              </a:rPr>
              <a:t>azotu 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i 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wykorzystania </a:t>
            </a: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roślin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pl-PL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motylkowat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ych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innych niż koniczyna biała oraz wpływ systemów opartych na </a:t>
            </a: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roślinach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lang="pl-PL" altLang="nl-NL" sz="2400" dirty="0" err="1">
                <a:solidFill>
                  <a:prstClr val="black"/>
                </a:solidFill>
                <a:latin typeface="Calibri"/>
              </a:rPr>
              <a:t>motylkowat</a:t>
            </a:r>
            <a:r>
              <a:rPr lang="en-GB" altLang="nl-NL" sz="2400" dirty="0" err="1">
                <a:solidFill>
                  <a:prstClr val="black"/>
                </a:solidFill>
                <a:latin typeface="Calibri"/>
              </a:rPr>
              <a:t>ych</a:t>
            </a:r>
            <a:r>
              <a:rPr lang="en-GB" altLang="nl-NL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na środowisko w porównaniu z innymi systemami powinny być monitorowane za pomocą zestawu wiarygodnych wskaźników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962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2">
            <a:extLst>
              <a:ext uri="{FF2B5EF4-FFF2-40B4-BE49-F238E27FC236}">
                <a16:creationId xmlns:a16="http://schemas.microsoft.com/office/drawing/2014/main" id="{F4DB08DF-4A59-4B13-980F-7E8901B57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123921"/>
            <a:ext cx="91440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Wnioski i perspektywy</a:t>
            </a:r>
            <a:endParaRPr kumimoji="0" lang="fr-FR" altLang="nl-NL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7827" name="Text Box 3">
            <a:extLst>
              <a:ext uri="{FF2B5EF4-FFF2-40B4-BE49-F238E27FC236}">
                <a16:creationId xmlns:a16="http://schemas.microsoft.com/office/drawing/2014/main" id="{79DAD16C-206B-4F7B-9B11-8E34D434DA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927" y="1288472"/>
            <a:ext cx="8382000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342900" lvl="0" indent="-342900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W przypadku producentów zwierząt gospodarskich </a:t>
            </a: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wybierających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ruń </a:t>
            </a:r>
            <a:r>
              <a:rPr lang="pl-PL" altLang="nl-NL" sz="2400" dirty="0" smtClean="0">
                <a:solidFill>
                  <a:prstClr val="black"/>
                </a:solidFill>
                <a:latin typeface="Calibri"/>
              </a:rPr>
              <a:t>motylkowato</a:t>
            </a:r>
            <a:r>
              <a:rPr lang="en-GB" altLang="nl-NL" sz="2400" dirty="0" smtClean="0">
                <a:solidFill>
                  <a:prstClr val="black"/>
                </a:solidFill>
                <a:latin typeface="Calibri"/>
              </a:rPr>
              <a:t>/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trawiastą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: 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kompromisy między wydajnością </a:t>
            </a: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na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sztukę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a wydajnością </a:t>
            </a: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na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hektar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171450" marR="0" lvl="0" indent="-1714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alt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pl-PL" altLang="nl-NL" sz="2400" dirty="0" smtClean="0">
                <a:solidFill>
                  <a:prstClr val="black"/>
                </a:solidFill>
                <a:latin typeface="Calibri"/>
              </a:rPr>
              <a:t>Ogólne założenia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modyfikacj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i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systemów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pasz</a:t>
            </a:r>
            <a:r>
              <a:rPr kumimoji="0" lang="pl-PL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owy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ch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(</a:t>
            </a: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Rochon</a:t>
            </a:r>
            <a:r>
              <a:rPr kumimoji="0" lang="en-GB" altLang="nl-NL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pl-PL" altLang="nl-NL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     </a:t>
            </a:r>
            <a:r>
              <a:rPr kumimoji="0" lang="en-GB" altLang="nl-NL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i</a:t>
            </a:r>
            <a:r>
              <a:rPr kumimoji="0" lang="pl-PL" altLang="nl-NL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in</a:t>
            </a:r>
            <a:r>
              <a:rPr kumimoji="0" lang="en-GB" altLang="nl-NL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.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, 2004):</a:t>
            </a:r>
          </a:p>
          <a:p>
            <a:pPr marL="1085850" marR="0" lvl="1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większa </a:t>
            </a:r>
            <a:r>
              <a:rPr kumimoji="0" lang="en-GB" alt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ekstensyfikacja</a:t>
            </a:r>
            <a:endParaRPr kumimoji="0" lang="en-GB" alt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1085850" marR="0" lvl="1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wydłużenie sezonu wypasu</a:t>
            </a:r>
          </a:p>
          <a:p>
            <a:pPr marL="1085850" marR="0" lvl="1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zmniejszenie</a:t>
            </a:r>
            <a:r>
              <a:rPr kumimoji="0" lang="en-GB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pl-PL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konserwacji </a:t>
            </a:r>
            <a:r>
              <a:rPr kumimoji="0" lang="pl-PL" altLang="nl-N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surowc</a:t>
            </a:r>
            <a:r>
              <a:rPr kumimoji="0" lang="en-GB" altLang="nl-N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ów</a:t>
            </a:r>
            <a:r>
              <a:rPr kumimoji="0" lang="en-GB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paszowych</a:t>
            </a:r>
          </a:p>
          <a:p>
            <a:pPr marL="1085850" marR="0" lvl="1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zmniejszenie </a:t>
            </a:r>
            <a:r>
              <a:rPr kumimoji="0" lang="en-GB" alt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zużycia</a:t>
            </a:r>
            <a:r>
              <a:rPr kumimoji="0" lang="en-GB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koncentrat</a:t>
            </a:r>
            <a:r>
              <a:rPr kumimoji="0" lang="pl-PL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ów</a:t>
            </a:r>
            <a:r>
              <a:rPr kumimoji="0" lang="en-GB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na litr mleka</a:t>
            </a:r>
          </a:p>
          <a:p>
            <a:pPr marL="1085850" marR="0" lvl="1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wprowadzenie nowych </a:t>
            </a:r>
            <a:r>
              <a:rPr kumimoji="0" lang="en-GB" alt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praktyk</a:t>
            </a:r>
            <a:r>
              <a:rPr kumimoji="0" lang="en-GB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pl-PL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gospodarowania</a:t>
            </a:r>
            <a:r>
              <a:rPr kumimoji="0" lang="en-GB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endParaRPr kumimoji="0" lang="en-GB" alt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171450" marR="0" lvl="0" indent="-1714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alt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171450" marR="0" lvl="0" indent="-1714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alt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W </a:t>
            </a: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produkcji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mle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ka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dążenie do coraz </a:t>
            </a: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wyższej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wydajności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na krowę nie byłoby zgodne z tymi </a:t>
            </a: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nowymi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celami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3995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>
            <a:extLst>
              <a:ext uri="{FF2B5EF4-FFF2-40B4-BE49-F238E27FC236}">
                <a16:creationId xmlns:a16="http://schemas.microsoft.com/office/drawing/2014/main" id="{3E8E03EB-4B78-40CE-AF2F-C1C16DA6DB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053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nl-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Wnioski</a:t>
            </a:r>
            <a:r>
              <a:rPr kumimoji="0" lang="en-GB" alt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i</a:t>
            </a:r>
            <a:r>
              <a:rPr kumimoji="0" lang="en-GB" alt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perspektywy</a:t>
            </a:r>
            <a:endParaRPr kumimoji="0" lang="fr-FR" altLang="nl-NL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9875" name="Text Box 3">
            <a:extLst>
              <a:ext uri="{FF2B5EF4-FFF2-40B4-BE49-F238E27FC236}">
                <a16:creationId xmlns:a16="http://schemas.microsoft.com/office/drawing/2014/main" id="{44D42A5D-6B7A-4D9C-8BC0-FBCC97FA74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762000"/>
            <a:ext cx="8382000" cy="495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Wystarczający dochód poprzez zmniejszenie kosztów </a:t>
            </a:r>
            <a:r>
              <a:rPr kumimoji="0" lang="en-GB" alt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produkcji</a:t>
            </a: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pl-PL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w wyniku ograniczenia</a:t>
            </a:r>
            <a:r>
              <a:rPr kumimoji="0" lang="en-GB" alt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:</a:t>
            </a: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1085850" marR="0" lvl="1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pl-PL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nakładów </a:t>
            </a:r>
            <a:r>
              <a:rPr kumimoji="0" lang="en-GB" altLang="nl-N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sił</a:t>
            </a:r>
            <a:r>
              <a:rPr kumimoji="0" lang="pl-PL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y</a:t>
            </a:r>
            <a:r>
              <a:rPr kumimoji="0" lang="en-GB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robocz</a:t>
            </a:r>
            <a:r>
              <a:rPr kumimoji="0" lang="pl-PL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ej</a:t>
            </a:r>
            <a:r>
              <a:rPr kumimoji="0" lang="en-GB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, </a:t>
            </a:r>
            <a:r>
              <a:rPr kumimoji="0" lang="en-GB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głównie poprzez wydłużenie sezonu wypasu</a:t>
            </a:r>
          </a:p>
          <a:p>
            <a:pPr marL="1085850" marR="0" lvl="1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altLang="nl-N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stosowani</a:t>
            </a:r>
            <a:r>
              <a:rPr kumimoji="0" lang="pl-PL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a</a:t>
            </a:r>
            <a:r>
              <a:rPr kumimoji="0" lang="en-GB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nawozów nieorganicznych N na użytkach zielonych oraz w </a:t>
            </a:r>
            <a:r>
              <a:rPr kumimoji="0" lang="en-GB" alt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systemie</a:t>
            </a:r>
            <a:r>
              <a:rPr kumimoji="0" lang="en-GB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pl-PL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użytkowania przemiennego</a:t>
            </a:r>
            <a:r>
              <a:rPr kumimoji="0" lang="en-GB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użytk</a:t>
            </a:r>
            <a:r>
              <a:rPr kumimoji="0" lang="pl-PL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i</a:t>
            </a:r>
            <a:r>
              <a:rPr kumimoji="0" lang="en-GB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zielon</a:t>
            </a:r>
            <a:r>
              <a:rPr kumimoji="0" lang="pl-PL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e</a:t>
            </a:r>
            <a:r>
              <a:rPr kumimoji="0" lang="en-GB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/</a:t>
            </a:r>
            <a:r>
              <a:rPr kumimoji="0" lang="en-GB" altLang="nl-N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upraw</a:t>
            </a:r>
            <a:r>
              <a:rPr kumimoji="0" lang="pl-PL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y polowe</a:t>
            </a:r>
            <a:endParaRPr kumimoji="0" lang="en-GB" altLang="nl-NL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1085850" marR="0" lvl="1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altLang="nl-N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okres</a:t>
            </a:r>
            <a:r>
              <a:rPr kumimoji="0" lang="pl-PL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u</a:t>
            </a:r>
            <a:r>
              <a:rPr kumimoji="0" lang="en-GB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przetrzymywania</a:t>
            </a:r>
            <a:r>
              <a:rPr kumimoji="0" lang="en-GB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zwierząt</a:t>
            </a:r>
            <a:r>
              <a:rPr kumimoji="0" lang="pl-PL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w budynkach</a:t>
            </a:r>
            <a:r>
              <a:rPr kumimoji="0" lang="en-GB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i udział konserwowanego </a:t>
            </a:r>
            <a:r>
              <a:rPr kumimoji="0" lang="en-GB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żywienia </a:t>
            </a:r>
            <a:r>
              <a:rPr kumimoji="0" lang="en-GB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w całkowitej diecie</a:t>
            </a:r>
          </a:p>
          <a:p>
            <a:pPr marL="1085850" lvl="1" indent="-342900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GB" altLang="nl-N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koncentrat</a:t>
            </a:r>
            <a:r>
              <a:rPr kumimoji="0" lang="pl-PL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ów</a:t>
            </a:r>
            <a:r>
              <a:rPr kumimoji="0" lang="en-GB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na kg wydajności dzięki lepszemu </a:t>
            </a:r>
            <a:r>
              <a:rPr kumimoji="0" lang="en-GB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pobieraniu </a:t>
            </a:r>
            <a:r>
              <a:rPr kumimoji="0" lang="en-GB" alt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roślin</a:t>
            </a:r>
            <a:r>
              <a:rPr kumimoji="0" lang="en-GB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lang="en-GB" altLang="nl-NL" sz="2000" dirty="0" err="1">
                <a:solidFill>
                  <a:prstClr val="black"/>
                </a:solidFill>
                <a:latin typeface="Calibri"/>
              </a:rPr>
              <a:t>motylkowatych</a:t>
            </a:r>
            <a:r>
              <a:rPr lang="en-GB" altLang="nl-NL" sz="2000" dirty="0">
                <a:solidFill>
                  <a:prstClr val="black"/>
                </a:solidFill>
                <a:latin typeface="Calibri"/>
              </a:rPr>
              <a:t>  </a:t>
            </a:r>
            <a:r>
              <a:rPr kumimoji="0" lang="en-GB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w porównaniu z trawami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alt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i poprzez poprawę:</a:t>
            </a:r>
          </a:p>
          <a:p>
            <a:pPr marL="1085850" lvl="1" indent="-342900" algn="just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GB" altLang="nl-N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konserwacj</a:t>
            </a:r>
            <a:r>
              <a:rPr kumimoji="0" lang="pl-PL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i</a:t>
            </a:r>
            <a:r>
              <a:rPr kumimoji="0" lang="en-GB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roślin</a:t>
            </a:r>
            <a:r>
              <a:rPr kumimoji="0" lang="en-GB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lang="en-GB" altLang="nl-NL" sz="2000" dirty="0" err="1">
                <a:solidFill>
                  <a:prstClr val="black"/>
                </a:solidFill>
                <a:latin typeface="Calibri"/>
              </a:rPr>
              <a:t>motylkowatych</a:t>
            </a:r>
            <a:r>
              <a:rPr lang="en-GB" altLang="nl-NL" sz="2000" dirty="0">
                <a:solidFill>
                  <a:prstClr val="black"/>
                </a:solidFill>
                <a:latin typeface="Calibri"/>
              </a:rPr>
              <a:t> </a:t>
            </a:r>
            <a:endParaRPr lang="pl-PL" altLang="nl-NL" sz="2000" dirty="0" smtClean="0">
              <a:solidFill>
                <a:prstClr val="black"/>
              </a:solidFill>
              <a:latin typeface="Calibri"/>
            </a:endParaRPr>
          </a:p>
          <a:p>
            <a:pPr marL="1085850" lvl="1" indent="-342900" algn="just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GB" altLang="nl-N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trwałoś</a:t>
            </a:r>
            <a:r>
              <a:rPr kumimoji="0" lang="pl-PL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ci </a:t>
            </a:r>
            <a:r>
              <a:rPr kumimoji="0" lang="en-GB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(</a:t>
            </a:r>
            <a:r>
              <a:rPr kumimoji="0" lang="en-GB" altLang="nl-N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odporność</a:t>
            </a:r>
            <a:r>
              <a:rPr kumimoji="0" lang="en-GB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na choroby, konkurencyjność)</a:t>
            </a:r>
          </a:p>
          <a:p>
            <a:pPr marL="1085850" marR="0" lvl="1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GB" altLang="nl-N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ogóln</a:t>
            </a:r>
            <a:r>
              <a:rPr kumimoji="0" lang="pl-PL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ej </a:t>
            </a:r>
            <a:r>
              <a:rPr kumimoji="0" lang="en-GB" altLang="nl-N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jakoś</a:t>
            </a:r>
            <a:r>
              <a:rPr kumimoji="0" lang="pl-PL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ci</a:t>
            </a:r>
            <a:r>
              <a:rPr kumimoji="0" lang="en-GB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pl-PL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runi</a:t>
            </a:r>
            <a:r>
              <a:rPr kumimoji="0" lang="en-GB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w celu </a:t>
            </a:r>
            <a:r>
              <a:rPr kumimoji="0" lang="en-GB" alt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zwiększenia</a:t>
            </a:r>
            <a:r>
              <a:rPr kumimoji="0" lang="en-GB" alt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pl-PL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jej</a:t>
            </a:r>
            <a:r>
              <a:rPr kumimoji="0" lang="en-GB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pl-PL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spożyci</a:t>
            </a:r>
            <a:r>
              <a:rPr kumimoji="0" lang="en-GB" altLang="nl-N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a</a:t>
            </a:r>
            <a:endParaRPr kumimoji="0" lang="en-GB" alt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8994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sz="3200" dirty="0" smtClean="0"/>
              <a:t>Niemcy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90314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W:\Graslandwissenschaft\2 Arbeitsgruppe\2.1 Bilder\2.1.3 Versuche\BIOMIX\BIOMIX-Fotos Mai2011\Der Versu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3" y="671513"/>
            <a:ext cx="3556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427984" y="1726406"/>
            <a:ext cx="4240212" cy="25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rgbClr val="003C68"/>
                </a:solidFill>
                <a:latin typeface="Arial" charset="0"/>
              </a:defRPr>
            </a:lvl1pPr>
            <a:lvl2pPr>
              <a:defRPr sz="2400">
                <a:solidFill>
                  <a:srgbClr val="003C68"/>
                </a:solidFill>
                <a:latin typeface="Arial" charset="0"/>
              </a:defRPr>
            </a:lvl2pPr>
            <a:lvl3pPr>
              <a:defRPr sz="2400">
                <a:solidFill>
                  <a:srgbClr val="003C68"/>
                </a:solidFill>
                <a:latin typeface="Arial" charset="0"/>
              </a:defRPr>
            </a:lvl3pPr>
            <a:lvl4pPr>
              <a:defRPr sz="2400">
                <a:solidFill>
                  <a:srgbClr val="003C68"/>
                </a:solidFill>
                <a:latin typeface="Arial" charset="0"/>
              </a:defRPr>
            </a:lvl4pPr>
            <a:lvl5pPr>
              <a:defRPr sz="2400">
                <a:solidFill>
                  <a:srgbClr val="003C68"/>
                </a:solidFill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3C68"/>
                </a:solidFill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3C68"/>
                </a:solidFill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3C68"/>
                </a:solidFill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03C68"/>
                </a:solidFill>
                <a:latin typeface="Arial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t>Inno4Grass </a:t>
            </a:r>
          </a:p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28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pl-PL" altLang="de-DE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t>Materiały edukacyjne</a:t>
            </a:r>
            <a:r>
              <a:rPr kumimoji="0" lang="pl-PL" altLang="de-DE" sz="2800" b="1" i="0" u="none" strike="noStrike" kern="1200" cap="none" spc="0" normalizeH="0" noProof="0" dirty="0" smtClean="0">
                <a:ln>
                  <a:noFill/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t> o </a:t>
            </a:r>
            <a:r>
              <a:rPr kumimoji="0" lang="de-DE" altLang="de-DE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t>użytk</a:t>
            </a:r>
            <a:r>
              <a:rPr kumimoji="0" lang="pl-PL" altLang="de-DE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t>ach</a:t>
            </a:r>
            <a:r>
              <a:rPr kumimoji="0" lang="de-DE" altLang="de-DE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de-DE" altLang="de-DE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t>zielonych</a:t>
            </a:r>
            <a:r>
              <a:rPr kumimoji="0" lang="de-DE" altLang="de-DE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itchFamily="34" charset="0"/>
                <a:ea typeface="+mn-ea"/>
                <a:cs typeface="+mn-cs"/>
              </a:rPr>
              <a:t> Niemcy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219700" y="4652963"/>
            <a:ext cx="3529013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3C68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rgbClr val="003C68"/>
                </a:solidFill>
                <a:latin typeface="Arial" pitchFamily="34" charset="0"/>
              </a:defRPr>
            </a:lvl2pPr>
            <a:lvl3pPr marL="857250" indent="-228600" eaLnBrk="0" hangingPunct="0">
              <a:spcBef>
                <a:spcPct val="20000"/>
              </a:spcBef>
              <a:buChar char="•"/>
              <a:defRPr sz="1600">
                <a:solidFill>
                  <a:srgbClr val="003C68"/>
                </a:solidFill>
                <a:latin typeface="Arial" pitchFamily="34" charset="0"/>
              </a:defRPr>
            </a:lvl3pPr>
            <a:lvl4pPr marL="1200150" indent="-228600" eaLnBrk="0" hangingPunct="0">
              <a:spcBef>
                <a:spcPct val="20000"/>
              </a:spcBef>
              <a:buChar char="–"/>
              <a:defRPr sz="1400">
                <a:solidFill>
                  <a:srgbClr val="003C68"/>
                </a:solidFill>
                <a:latin typeface="Arial" pitchFamily="34" charset="0"/>
              </a:defRPr>
            </a:lvl4pPr>
            <a:lvl5pPr marL="1543050" indent="76200" eaLnBrk="0" hangingPunct="0">
              <a:spcBef>
                <a:spcPct val="20000"/>
              </a:spcBef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5pPr>
            <a:lvl6pPr marL="2000250" indent="76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6pPr>
            <a:lvl7pPr marL="2457450" indent="76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7pPr>
            <a:lvl8pPr marL="2914650" indent="76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8pPr>
            <a:lvl9pPr marL="3371850" indent="76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2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0550" y="4416425"/>
            <a:ext cx="1201738" cy="160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338" y="4416425"/>
            <a:ext cx="1201737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625" y="2566988"/>
            <a:ext cx="3571875" cy="184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3875" y="4402138"/>
            <a:ext cx="1216025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2274973" y="2216150"/>
            <a:ext cx="1975221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aspekty</a:t>
            </a:r>
            <a:r>
              <a:rPr kumimoji="0" lang="pl-PL" sz="1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kultur</a:t>
            </a:r>
            <a:r>
              <a:rPr kumimoji="0" lang="pl-PL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owe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700245" y="4076700"/>
            <a:ext cx="1677062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600" b="1" dirty="0">
                <a:solidFill>
                  <a:srgbClr val="FFFF00"/>
                </a:solidFill>
                <a:latin typeface="Arial"/>
              </a:rPr>
              <a:t>p</a:t>
            </a:r>
            <a:r>
              <a:rPr kumimoji="0" lang="pl-PL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rodukcja</a:t>
            </a:r>
            <a:r>
              <a:rPr kumimoji="0" lang="pl-PL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pasz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3246438" y="5732463"/>
            <a:ext cx="893762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klimat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718360" y="5732463"/>
            <a:ext cx="1030287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różnorodność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1025483" y="5732463"/>
            <a:ext cx="720725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woda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13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765" y="1090188"/>
            <a:ext cx="4576118" cy="47437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-63525" y="309748"/>
            <a:ext cx="616567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3C68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rgbClr val="003C68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3C68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rgbClr val="003C68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Powierzchnia</a:t>
            </a:r>
            <a:r>
              <a:rPr kumimoji="0" lang="de-DE" alt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pl-PL" alt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trwałych </a:t>
            </a:r>
            <a:r>
              <a:rPr kumimoji="0" lang="de-DE" alt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użytków</a:t>
            </a:r>
            <a:r>
              <a:rPr kumimoji="0" lang="de-DE" alt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alt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zielonych</a:t>
            </a:r>
            <a:r>
              <a:rPr kumimoji="0" lang="de-DE" alt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w Europie</a:t>
            </a:r>
            <a:endParaRPr kumimoji="0" lang="de-DE" altLang="de-D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5911" y="915084"/>
            <a:ext cx="1664849" cy="278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uppieren 9"/>
          <p:cNvGrpSpPr/>
          <p:nvPr/>
        </p:nvGrpSpPr>
        <p:grpSpPr>
          <a:xfrm>
            <a:off x="6052917" y="3777003"/>
            <a:ext cx="3091083" cy="3036139"/>
            <a:chOff x="5148263" y="1898721"/>
            <a:chExt cx="3313112" cy="3189714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1500" y="1916113"/>
              <a:ext cx="2809875" cy="284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feld 5"/>
            <p:cNvSpPr txBox="1"/>
            <p:nvPr/>
          </p:nvSpPr>
          <p:spPr>
            <a:xfrm>
              <a:off x="6156324" y="4797425"/>
              <a:ext cx="2264859" cy="2910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roczne opady deszczu</a:t>
              </a:r>
              <a:r>
                <a:rPr kumimoji="0" lang="de-DE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(mm)</a:t>
              </a:r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5706867" y="1898721"/>
              <a:ext cx="2544916" cy="48501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</a:t>
              </a:r>
              <a:r>
                <a:rPr kumimoji="0" lang="de-DE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owierzchnia</a:t>
              </a:r>
              <a:r>
                <a:rPr kumimoji="0" lang="de-DE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de-DE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użytków</a:t>
              </a: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de-DE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zielonych</a:t>
              </a: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/>
              </a:r>
              <a:b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% powierzchni użytków rolnych</a:t>
              </a: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5148263" y="1916113"/>
              <a:ext cx="585787" cy="264795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1.00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0.75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0.50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0.25</a:t>
              </a:r>
            </a:p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</a:t>
              </a:r>
            </a:p>
          </p:txBody>
        </p:sp>
      </p:grp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6949" y="6398220"/>
            <a:ext cx="60836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(Smit et al. 2008,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AgricSyst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98, </a:t>
            </a:r>
            <a:r>
              <a:rPr kumimoji="0" lang="de-DE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208-219, </a:t>
            </a:r>
            <a:r>
              <a:rPr kumimoji="0" lang="de-DE" alt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Eurostat</a:t>
            </a:r>
            <a:r>
              <a:rPr kumimoji="0" lang="de-DE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2014)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9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576" y="1043709"/>
            <a:ext cx="7128563" cy="5266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0" y="200055"/>
            <a:ext cx="77035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Użytki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zielone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</a:t>
            </a:r>
            <a:r>
              <a:rPr kumimoji="0" 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systemy</a:t>
            </a:r>
            <a:r>
              <a:rPr kumimoji="0" 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gospodarowania</a:t>
            </a:r>
            <a:r>
              <a:rPr kumimoji="0" 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są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bardzo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zróżnicowane</a:t>
            </a: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5238" y="932773"/>
            <a:ext cx="3471901" cy="2653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084168" y="6372036"/>
            <a:ext cx="29523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(Źródło: </a:t>
            </a:r>
            <a:r>
              <a:rPr kumimoji="0" lang="de-DE" alt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Isselstein</a:t>
            </a:r>
            <a:r>
              <a:rPr kumimoji="0" lang="de-DE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2018)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12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>
            <a:spLocks noChangeArrowheads="1"/>
          </p:cNvSpPr>
          <p:nvPr/>
        </p:nvSpPr>
        <p:spPr bwMode="auto">
          <a:xfrm>
            <a:off x="611188" y="692150"/>
            <a:ext cx="7488237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2000">
                <a:solidFill>
                  <a:srgbClr val="003C68"/>
                </a:solidFill>
                <a:latin typeface="Arial" pitchFamily="34" charset="0"/>
              </a:defRPr>
            </a:lvl1pPr>
            <a:lvl2pPr marL="914400" indent="-457200" eaLnBrk="0" hangingPunct="0">
              <a:spcBef>
                <a:spcPct val="20000"/>
              </a:spcBef>
              <a:buChar char="–"/>
              <a:defRPr>
                <a:solidFill>
                  <a:srgbClr val="003C68"/>
                </a:solidFill>
                <a:latin typeface="Arial" pitchFamily="34" charset="0"/>
              </a:defRPr>
            </a:lvl2pPr>
            <a:lvl3pPr marL="1371600" indent="-457200" eaLnBrk="0" hangingPunct="0">
              <a:spcBef>
                <a:spcPct val="20000"/>
              </a:spcBef>
              <a:buChar char="•"/>
              <a:defRPr sz="1600">
                <a:solidFill>
                  <a:srgbClr val="003C68"/>
                </a:solidFill>
                <a:latin typeface="Arial" pitchFamily="34" charset="0"/>
              </a:defRPr>
            </a:lvl3pPr>
            <a:lvl4pPr marL="1828800" indent="-457200" eaLnBrk="0" hangingPunct="0">
              <a:spcBef>
                <a:spcPct val="20000"/>
              </a:spcBef>
              <a:buChar char="–"/>
              <a:defRPr sz="1400">
                <a:solidFill>
                  <a:srgbClr val="003C68"/>
                </a:solidFill>
                <a:latin typeface="Arial" pitchFamily="34" charset="0"/>
              </a:defRPr>
            </a:lvl4pPr>
            <a:lvl5pPr marL="2286000" indent="-457200" eaLnBrk="0" hangingPunct="0">
              <a:spcBef>
                <a:spcPct val="20000"/>
              </a:spcBef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9pPr>
          </a:lstStyle>
          <a:p>
            <a:pPr marL="457200" marR="0" lvl="0" indent="-4572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de-DE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Usługi ekosystemowe</a:t>
            </a:r>
            <a:r>
              <a:rPr kumimoji="0" lang="pl-PL" altLang="de-DE" sz="2400" b="1" i="0" u="sng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 użytków zielonych</a:t>
            </a:r>
            <a:r>
              <a:rPr kumimoji="0" lang="en-US" altLang="de-DE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de-DE" sz="2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- "Wielka piątka":</a:t>
            </a:r>
          </a:p>
          <a:p>
            <a:pPr marL="457200" marR="0" lvl="0" indent="-4572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Produkcja</a:t>
            </a:r>
          </a:p>
          <a:p>
            <a:pPr marL="457200" marR="0" lvl="0" indent="-4572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Różnorodność biologiczna</a:t>
            </a:r>
          </a:p>
          <a:p>
            <a:pPr marL="457200" marR="0" lvl="0" indent="-4572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Klimat</a:t>
            </a:r>
          </a:p>
          <a:p>
            <a:pPr marL="457200" marR="0" lvl="0" indent="-4572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Woda</a:t>
            </a:r>
          </a:p>
          <a:p>
            <a:pPr marL="457200" marR="0" lvl="0" indent="-4572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Kultura</a:t>
            </a:r>
            <a:endParaRPr kumimoji="0" lang="de-DE" altLang="de-DE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</p:txBody>
      </p:sp>
      <p:pic>
        <p:nvPicPr>
          <p:cNvPr id="3" name="Picture 8" descr="W:\Graslandwissenschaft\2 Arbeitsgruppe\2.1 Bilder\2.1.3 Versuche\BIOMIX\BIOMIX-Fotos Mai2011\Der Versu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3387" y="3905250"/>
            <a:ext cx="28416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9093" y="1635197"/>
            <a:ext cx="1587500" cy="212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4038" y="3498850"/>
            <a:ext cx="1922462" cy="2567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8000" y="1655763"/>
            <a:ext cx="3167928" cy="163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4108470"/>
            <a:ext cx="1657350" cy="1973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6988175" y="5605463"/>
            <a:ext cx="869950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kultura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811713" y="2838450"/>
            <a:ext cx="1164101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produkcja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724025" y="5681663"/>
            <a:ext cx="893763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klimat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827838" y="3408363"/>
            <a:ext cx="1030287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różnorodność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183856" y="5705186"/>
            <a:ext cx="720725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woda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6084168" y="6372036"/>
            <a:ext cx="29523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(Źródło: </a:t>
            </a:r>
            <a:r>
              <a:rPr kumimoji="0" lang="de-DE" alt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Isselstein</a:t>
            </a:r>
            <a:r>
              <a:rPr kumimoji="0" lang="de-DE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2018)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85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93295" y="332246"/>
            <a:ext cx="7064011" cy="755575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  <a:latin typeface="+mn-lt"/>
              </a:rPr>
              <a:t>W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Szwecji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pl-PL" sz="2400" dirty="0" smtClean="0">
                <a:solidFill>
                  <a:schemeClr val="tx1"/>
                </a:solidFill>
                <a:latin typeface="+mn-lt"/>
              </a:rPr>
              <a:t>balotowanie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jest najbardziej rozpowszechnionym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systemem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pl-PL" sz="2400" dirty="0" smtClean="0">
                <a:solidFill>
                  <a:schemeClr val="tx1"/>
                </a:solidFill>
                <a:latin typeface="+mn-lt"/>
              </a:rPr>
              <a:t>konserwacji w produkcji kiszonek 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z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użytków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zielonych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br>
              <a:rPr lang="en-US" sz="2400" dirty="0" smtClean="0">
                <a:solidFill>
                  <a:schemeClr val="tx1"/>
                </a:solidFill>
                <a:latin typeface="+mn-lt"/>
              </a:rPr>
            </a:br>
            <a:endParaRPr lang="en-US" sz="24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" name="Picture 2" descr="PICT032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5546" y="3581619"/>
            <a:ext cx="3758454" cy="2815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3858" y="2276826"/>
            <a:ext cx="3038466" cy="2036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ell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964269"/>
              </p:ext>
            </p:extLst>
          </p:nvPr>
        </p:nvGraphicFramePr>
        <p:xfrm>
          <a:off x="121487" y="2286157"/>
          <a:ext cx="3790074" cy="45720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3396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04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v-SE" sz="2000" dirty="0" smtClean="0"/>
                        <a:t>Zwierzęta gospodarskie w Szwecji</a:t>
                      </a:r>
                      <a:endParaRPr lang="sv-S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000" dirty="0" err="1" smtClean="0"/>
                        <a:t>Liczba</a:t>
                      </a:r>
                      <a:endParaRPr lang="sv-SE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2000" dirty="0" err="1" smtClean="0"/>
                        <a:t>Krowy</a:t>
                      </a:r>
                      <a:r>
                        <a:rPr lang="sv-SE" sz="2000" dirty="0" smtClean="0"/>
                        <a:t> mleczne</a:t>
                      </a:r>
                      <a:endParaRPr lang="sv-S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2000" dirty="0" smtClean="0"/>
                        <a:t>322 000</a:t>
                      </a:r>
                      <a:endParaRPr lang="sv-SE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2000" dirty="0" smtClean="0"/>
                        <a:t>Krowy </a:t>
                      </a:r>
                      <a:r>
                        <a:rPr lang="pl-PL" sz="2000" dirty="0" smtClean="0"/>
                        <a:t>ras </a:t>
                      </a:r>
                      <a:r>
                        <a:rPr lang="sv-SE" sz="2000" dirty="0" smtClean="0"/>
                        <a:t>mięsn</a:t>
                      </a:r>
                      <a:r>
                        <a:rPr lang="pl-PL" sz="2000" dirty="0" err="1" smtClean="0"/>
                        <a:t>ych</a:t>
                      </a:r>
                      <a:endParaRPr lang="sv-S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2000" dirty="0" smtClean="0"/>
                        <a:t>207 000</a:t>
                      </a:r>
                      <a:endParaRPr lang="sv-SE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2000" dirty="0" smtClean="0"/>
                        <a:t>Młode </a:t>
                      </a:r>
                      <a:r>
                        <a:rPr lang="pl-PL" sz="2000" dirty="0" smtClean="0"/>
                        <a:t>o</a:t>
                      </a:r>
                      <a:r>
                        <a:rPr lang="sv-SE" sz="2000" dirty="0" smtClean="0"/>
                        <a:t>pasy</a:t>
                      </a:r>
                      <a:endParaRPr lang="sv-S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2000" dirty="0" smtClean="0"/>
                        <a:t>499 000</a:t>
                      </a:r>
                      <a:endParaRPr lang="sv-SE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2000" dirty="0" err="1" smtClean="0"/>
                        <a:t>Cielęta</a:t>
                      </a:r>
                      <a:endParaRPr lang="sv-S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2000" dirty="0" smtClean="0"/>
                        <a:t>472 000</a:t>
                      </a:r>
                      <a:endParaRPr lang="sv-SE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2000" dirty="0" smtClean="0"/>
                        <a:t>Bydło ogółem</a:t>
                      </a:r>
                      <a:endParaRPr lang="sv-SE" sz="2000" i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2000" dirty="0" smtClean="0"/>
                        <a:t>1 500 000</a:t>
                      </a:r>
                      <a:endParaRPr lang="sv-SE" sz="2000" i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2000" dirty="0" smtClean="0"/>
                        <a:t>Owce ma</a:t>
                      </a:r>
                      <a:r>
                        <a:rPr lang="pl-PL" sz="2000" dirty="0" err="1" smtClean="0"/>
                        <a:t>tki</a:t>
                      </a:r>
                      <a:r>
                        <a:rPr lang="sv-SE" sz="2000" dirty="0" smtClean="0"/>
                        <a:t>, baran</a:t>
                      </a:r>
                      <a:r>
                        <a:rPr lang="pl-PL" sz="2000" dirty="0" smtClean="0"/>
                        <a:t>y</a:t>
                      </a:r>
                      <a:endParaRPr lang="sv-S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2000" dirty="0" smtClean="0"/>
                        <a:t>301 000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2000" dirty="0" smtClean="0"/>
                        <a:t>Jagnięta</a:t>
                      </a:r>
                      <a:endParaRPr lang="sv-S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2000" dirty="0" smtClean="0"/>
                        <a:t>305</a:t>
                      </a:r>
                      <a:r>
                        <a:rPr lang="sv-SE" sz="2000" baseline="0" dirty="0" smtClean="0"/>
                        <a:t> 000</a:t>
                      </a:r>
                      <a:endParaRPr lang="sv-SE" sz="20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2000" dirty="0" smtClean="0"/>
                        <a:t>Ogółem owce</a:t>
                      </a:r>
                      <a:endParaRPr lang="sv-SE" sz="2000" i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2000" dirty="0" smtClean="0"/>
                        <a:t>606 000</a:t>
                      </a:r>
                      <a:endParaRPr lang="sv-SE" sz="2000" i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2000" dirty="0" smtClean="0"/>
                        <a:t>Konie ogółem</a:t>
                      </a:r>
                      <a:endParaRPr lang="sv-SE" sz="2000" i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2000" dirty="0" smtClean="0"/>
                        <a:t>355 000</a:t>
                      </a:r>
                      <a:endParaRPr lang="sv-SE" sz="2000" i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" name="textruta 7"/>
          <p:cNvSpPr txBox="1"/>
          <p:nvPr/>
        </p:nvSpPr>
        <p:spPr>
          <a:xfrm>
            <a:off x="409074" y="1483530"/>
            <a:ext cx="865053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ES"/>
            </a:defPPr>
            <a:lvl1pPr>
              <a:spcBef>
                <a:spcPct val="50000"/>
              </a:spcBef>
              <a:defRPr sz="2000" b="1">
                <a:cs typeface="Times New Roman" panose="02020603050405020304" pitchFamily="18" charset="0"/>
              </a:defRPr>
            </a:lvl1pPr>
            <a:lvl2pPr marL="742950" indent="-285750">
              <a:defRPr>
                <a:latin typeface="Calibri" panose="020F0502020204030204" pitchFamily="34" charset="0"/>
              </a:defRPr>
            </a:lvl2pPr>
            <a:lvl3pPr marL="1143000" indent="-228600">
              <a:defRPr>
                <a:latin typeface="Calibri" panose="020F0502020204030204" pitchFamily="34" charset="0"/>
              </a:defRPr>
            </a:lvl3pPr>
            <a:lvl4pPr marL="1600200" indent="-228600">
              <a:defRPr>
                <a:latin typeface="Calibri" panose="020F0502020204030204" pitchFamily="34" charset="0"/>
              </a:defRPr>
            </a:lvl4pPr>
            <a:lvl5pPr marL="2057400" indent="-228600">
              <a:defRPr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Kiszonka w </a:t>
            </a:r>
            <a:r>
              <a:rPr kumimoji="0" lang="pl-PL" alt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balotach</a:t>
            </a:r>
            <a:r>
              <a:rPr kumimoji="0" lang="en-US" alt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jest stosowana w </a:t>
            </a:r>
            <a:r>
              <a:rPr kumimoji="0" lang="en-US" alt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małych i </a:t>
            </a:r>
            <a:r>
              <a:rPr kumimoji="0" lang="en-US" alt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średnich </a:t>
            </a:r>
            <a:r>
              <a:rPr kumimoji="0" lang="en-US" alt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gospodarstwach mlecznych, jako </a:t>
            </a:r>
            <a:r>
              <a:rPr kumimoji="0" lang="en-US" alt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uzupełnienie w </a:t>
            </a:r>
            <a:r>
              <a:rPr kumimoji="0" lang="en-US" alt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dużych gospodarstwach mlecznych, dla bydła opasowego, a </a:t>
            </a:r>
            <a:r>
              <a:rPr kumimoji="0" lang="en-US" alt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także </a:t>
            </a:r>
            <a:r>
              <a:rPr kumimoji="0" lang="en-US" alt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dla</a:t>
            </a:r>
            <a:r>
              <a:rPr kumimoji="0" lang="en-US" alt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sv-S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koni</a:t>
            </a:r>
            <a:r>
              <a:rPr kumimoji="0" lang="en-US" alt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.</a:t>
            </a:r>
            <a:endParaRPr kumimoji="0" lang="sv-S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ruta 10"/>
          <p:cNvSpPr txBox="1"/>
          <p:nvPr/>
        </p:nvSpPr>
        <p:spPr>
          <a:xfrm>
            <a:off x="3911561" y="6467416"/>
            <a:ext cx="5215416" cy="361637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7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Uwaga: W Szwecji</a:t>
            </a:r>
            <a:r>
              <a:rPr kumimoji="0" lang="sv-SE" sz="175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jest więcej</a:t>
            </a:r>
            <a:r>
              <a:rPr kumimoji="0" lang="sv-SE" sz="17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koni </a:t>
            </a:r>
            <a:r>
              <a:rPr kumimoji="0" lang="sv-SE" sz="175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niż krów mlecznych</a:t>
            </a:r>
            <a:r>
              <a:rPr kumimoji="0" lang="sv-SE" sz="17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sv-SE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3911561" y="5993675"/>
            <a:ext cx="1473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(Szwedzka Rada ds. Rolnictwa, 2018 r.)</a:t>
            </a: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ruta 9"/>
          <p:cNvSpPr txBox="1"/>
          <p:nvPr/>
        </p:nvSpPr>
        <p:spPr>
          <a:xfrm>
            <a:off x="5759475" y="3824294"/>
            <a:ext cx="1794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Zdjęcie: Rolf Spörndly</a:t>
            </a: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ruta 11"/>
          <p:cNvSpPr txBox="1"/>
          <p:nvPr/>
        </p:nvSpPr>
        <p:spPr>
          <a:xfrm>
            <a:off x="5762471" y="4135150"/>
            <a:ext cx="1794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Zdjęcie: Eva Spörndly</a:t>
            </a: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637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/>
      <p:bldP spid="12" grpId="0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>
            <a:spLocks noChangeArrowheads="1"/>
          </p:cNvSpPr>
          <p:nvPr/>
        </p:nvSpPr>
        <p:spPr bwMode="auto">
          <a:xfrm>
            <a:off x="611188" y="692150"/>
            <a:ext cx="7488237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2000">
                <a:solidFill>
                  <a:srgbClr val="003C68"/>
                </a:solidFill>
                <a:latin typeface="Arial" pitchFamily="34" charset="0"/>
              </a:defRPr>
            </a:lvl1pPr>
            <a:lvl2pPr marL="914400" indent="-457200" eaLnBrk="0" hangingPunct="0">
              <a:spcBef>
                <a:spcPct val="20000"/>
              </a:spcBef>
              <a:buChar char="–"/>
              <a:defRPr>
                <a:solidFill>
                  <a:srgbClr val="003C68"/>
                </a:solidFill>
                <a:latin typeface="Arial" pitchFamily="34" charset="0"/>
              </a:defRPr>
            </a:lvl2pPr>
            <a:lvl3pPr marL="1371600" indent="-457200" eaLnBrk="0" hangingPunct="0">
              <a:spcBef>
                <a:spcPct val="20000"/>
              </a:spcBef>
              <a:buChar char="•"/>
              <a:defRPr sz="1600">
                <a:solidFill>
                  <a:srgbClr val="003C68"/>
                </a:solidFill>
                <a:latin typeface="Arial" pitchFamily="34" charset="0"/>
              </a:defRPr>
            </a:lvl3pPr>
            <a:lvl4pPr marL="1828800" indent="-457200" eaLnBrk="0" hangingPunct="0">
              <a:spcBef>
                <a:spcPct val="20000"/>
              </a:spcBef>
              <a:buChar char="–"/>
              <a:defRPr sz="1400">
                <a:solidFill>
                  <a:srgbClr val="003C68"/>
                </a:solidFill>
                <a:latin typeface="Arial" pitchFamily="34" charset="0"/>
              </a:defRPr>
            </a:lvl4pPr>
            <a:lvl5pPr marL="2286000" indent="-457200" eaLnBrk="0" hangingPunct="0">
              <a:spcBef>
                <a:spcPct val="20000"/>
              </a:spcBef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9pPr>
          </a:lstStyle>
          <a:p>
            <a:pPr lvl="0" eaLnBrk="1" fontAlgn="base" hangingPunct="1">
              <a:spcAft>
                <a:spcPct val="20000"/>
              </a:spcAft>
              <a:buNone/>
              <a:defRPr/>
            </a:pPr>
            <a:r>
              <a:rPr lang="pl-PL" altLang="de-DE" sz="2400" b="1" u="sng" dirty="0">
                <a:solidFill>
                  <a:srgbClr val="000000"/>
                </a:solidFill>
                <a:cs typeface="Times New Roman" pitchFamily="18" charset="0"/>
              </a:rPr>
              <a:t>Usługi ekosystemowe użytków zielonych</a:t>
            </a:r>
            <a:r>
              <a:rPr lang="en-US" altLang="de-DE" sz="2400" b="1" u="sng" dirty="0">
                <a:solidFill>
                  <a:srgbClr val="000000"/>
                </a:solidFill>
                <a:cs typeface="Times New Roman" pitchFamily="18" charset="0"/>
              </a:rPr>
              <a:t> - "</a:t>
            </a:r>
            <a:r>
              <a:rPr lang="en-US" altLang="de-DE" sz="2400" b="1" u="sng" dirty="0" err="1">
                <a:solidFill>
                  <a:srgbClr val="000000"/>
                </a:solidFill>
                <a:cs typeface="Times New Roman" pitchFamily="18" charset="0"/>
              </a:rPr>
              <a:t>Wielka</a:t>
            </a:r>
            <a:r>
              <a:rPr lang="en-US" altLang="de-DE" sz="2400" b="1" u="sng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altLang="de-DE" sz="2400" b="1" u="sng" dirty="0" err="1">
                <a:solidFill>
                  <a:srgbClr val="000000"/>
                </a:solidFill>
                <a:cs typeface="Times New Roman" pitchFamily="18" charset="0"/>
              </a:rPr>
              <a:t>piątka</a:t>
            </a:r>
            <a:r>
              <a:rPr lang="en-US" altLang="de-DE" sz="2400" b="1" u="sng" dirty="0">
                <a:solidFill>
                  <a:srgbClr val="000000"/>
                </a:solidFill>
                <a:cs typeface="Times New Roman" pitchFamily="18" charset="0"/>
              </a:rPr>
              <a:t>":</a:t>
            </a:r>
            <a:endParaRPr kumimoji="0" lang="en-US" altLang="de-DE" sz="24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  <a:p>
            <a:pPr marL="457200" marR="0" lvl="0" indent="-4572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de-DE" sz="2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Produkcja</a:t>
            </a:r>
          </a:p>
          <a:p>
            <a:pPr marL="457200" marR="0" lvl="0" indent="-4572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Różnorodność biologiczna</a:t>
            </a:r>
          </a:p>
          <a:p>
            <a:pPr marL="457200" marR="0" lvl="0" indent="-4572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Klimat</a:t>
            </a:r>
          </a:p>
          <a:p>
            <a:pPr marL="457200" marR="0" lvl="0" indent="-4572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Kultura</a:t>
            </a:r>
            <a:endParaRPr kumimoji="0" lang="en-US" altLang="de-D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  <a:p>
            <a:pPr marL="457200" marR="0" lvl="0" indent="-4572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Woda</a:t>
            </a:r>
            <a:endParaRPr kumimoji="0" lang="de-DE" altLang="de-D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</p:txBody>
      </p:sp>
      <p:pic>
        <p:nvPicPr>
          <p:cNvPr id="3" name="Picture 8" descr="W:\Graslandwissenschaft\2 Arbeitsgruppe\2.1 Bilder\2.1.3 Versuche\BIOMIX\BIOMIX-Fotos Mai2011\Der Versu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3387" y="3905250"/>
            <a:ext cx="28416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9093" y="1635197"/>
            <a:ext cx="1587500" cy="212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4038" y="3498850"/>
            <a:ext cx="1922462" cy="2567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4096" y="1655763"/>
            <a:ext cx="3167928" cy="163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4072670"/>
            <a:ext cx="1657350" cy="220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6988175" y="5605463"/>
            <a:ext cx="869950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kultura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811713" y="2838450"/>
            <a:ext cx="1164101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produkcja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724025" y="5681663"/>
            <a:ext cx="893763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klimat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827838" y="3408363"/>
            <a:ext cx="1030287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różnorodność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183856" y="5705186"/>
            <a:ext cx="720725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woda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6084168" y="6372036"/>
            <a:ext cx="29523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(Źródło: </a:t>
            </a:r>
            <a:r>
              <a:rPr kumimoji="0" lang="de-DE" alt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Isselstein</a:t>
            </a:r>
            <a:r>
              <a:rPr kumimoji="0" lang="de-DE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2018)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59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55" r="-22"/>
          <a:stretch/>
        </p:blipFill>
        <p:spPr bwMode="auto">
          <a:xfrm>
            <a:off x="801578" y="989149"/>
            <a:ext cx="6412022" cy="5573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27294" y="221796"/>
            <a:ext cx="68863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Szacunkowa</a:t>
            </a:r>
            <a:r>
              <a:rPr kumimoji="0" lang="de-DE" alt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alt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produktywność</a:t>
            </a:r>
            <a:r>
              <a:rPr kumimoji="0" lang="de-DE" alt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alt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użytków</a:t>
            </a:r>
            <a:r>
              <a:rPr kumimoji="0" lang="de-DE" alt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alt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zielonych</a:t>
            </a:r>
            <a:r>
              <a:rPr kumimoji="0" lang="de-DE" alt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w </a:t>
            </a:r>
            <a:r>
              <a:rPr kumimoji="0" lang="de-DE" alt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dt</a:t>
            </a:r>
            <a:r>
              <a:rPr kumimoji="0" lang="pl-PL" alt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/</a:t>
            </a:r>
            <a:r>
              <a:rPr kumimoji="0" lang="de-DE" alt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</a:t>
            </a:r>
            <a:r>
              <a:rPr kumimoji="0" lang="pl-PL" alt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</a:t>
            </a:r>
            <a:endParaRPr kumimoji="0" lang="de-DE" altLang="de-DE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</a:t>
            </a:r>
            <a:r>
              <a:rPr kumimoji="0" lang="de-DE" alt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Smit et al. 2008, </a:t>
            </a:r>
            <a:r>
              <a:rPr kumimoji="0" lang="de-DE" alt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AgricSyst</a:t>
            </a:r>
            <a:r>
              <a:rPr kumimoji="0" lang="de-DE" alt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98, </a:t>
            </a:r>
            <a:r>
              <a:rPr kumimoji="0" lang="de-DE" altLang="de-DE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208-219, </a:t>
            </a:r>
            <a:r>
              <a:rPr kumimoji="0" lang="de-DE" altLang="de-DE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Eurostat</a:t>
            </a:r>
            <a:r>
              <a:rPr kumimoji="0" lang="de-DE" altLang="de-DE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2014)</a:t>
            </a:r>
            <a:endParaRPr kumimoji="0" lang="de-DE" altLang="de-D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20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280057"/>
            <a:ext cx="8910459" cy="48118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07504" y="227798"/>
            <a:ext cx="7416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3C68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rgbClr val="003C68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3C68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rgbClr val="003C68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Obsada k</a:t>
            </a:r>
            <a:r>
              <a:rPr kumimoji="0" lang="de-DE" altLang="de-DE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rów</a:t>
            </a:r>
            <a:r>
              <a:rPr kumimoji="0" lang="de-DE" alt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altLang="de-DE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mlecznych</a:t>
            </a:r>
            <a:r>
              <a:rPr kumimoji="0" lang="de-DE" alt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 </a:t>
            </a:r>
            <a:r>
              <a:rPr kumimoji="0" lang="de-DE" altLang="de-DE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bydła</a:t>
            </a:r>
            <a:r>
              <a:rPr kumimoji="0" lang="de-DE" alt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altLang="de-DE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opasowego</a:t>
            </a:r>
            <a:r>
              <a:rPr kumimoji="0" lang="de-DE" alt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w 2004 r. </a:t>
            </a:r>
            <a:r>
              <a:rPr kumimoji="0" lang="de-DE" altLang="de-DE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dla państw</a:t>
            </a:r>
            <a:r>
              <a:rPr kumimoji="0" lang="de-DE" alt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UE-27 </a:t>
            </a:r>
            <a:r>
              <a:rPr kumimoji="0" lang="de-DE" altLang="de-DE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</a:t>
            </a:r>
            <a:r>
              <a:rPr kumimoji="0" lang="de-DE" altLang="de-DE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Lesschen</a:t>
            </a:r>
            <a:r>
              <a:rPr kumimoji="0" lang="de-DE" altLang="de-DE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et al., 2011)</a:t>
            </a:r>
            <a:endParaRPr kumimoji="0" lang="de-DE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87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904" y="1298575"/>
            <a:ext cx="4876800" cy="5305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5163" y="1483303"/>
            <a:ext cx="17843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12713" y="283730"/>
            <a:ext cx="7416800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3C68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rgbClr val="003C68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3C68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rgbClr val="003C68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Produkcja</a:t>
            </a: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mleka w Europie </a:t>
            </a:r>
            <a:r>
              <a:rPr kumimoji="0" lang="de-DE" alt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według regionów</a:t>
            </a: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2012 r. </a:t>
            </a:r>
            <a:endParaRPr kumimoji="0" lang="de-DE" altLang="de-DE" sz="2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Eurostat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2014)</a:t>
            </a:r>
          </a:p>
        </p:txBody>
      </p:sp>
    </p:spTree>
    <p:extLst>
      <p:ext uri="{BB962C8B-B14F-4D97-AF65-F5344CB8AC3E}">
        <p14:creationId xmlns:p14="http://schemas.microsoft.com/office/powerpoint/2010/main" val="196607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437" y="1505528"/>
            <a:ext cx="7009253" cy="4859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Rechteck 7"/>
          <p:cNvSpPr/>
          <p:nvPr/>
        </p:nvSpPr>
        <p:spPr>
          <a:xfrm>
            <a:off x="260206" y="102319"/>
            <a:ext cx="74168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Zmiany powierzchni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trwałych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użytków zielonych i liczby krów w krajach UE-9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(Eurostat 2010,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Peyraud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&amp; Peeters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2016)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14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710" y="1306062"/>
            <a:ext cx="8420762" cy="46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20072" y="233224"/>
            <a:ext cx="760152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3C68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rgbClr val="003C68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3C68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rgbClr val="003C68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de-DE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Zmiany areału</a:t>
            </a:r>
            <a:r>
              <a:rPr kumimoji="0" lang="de-DE" altLang="de-DE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altLang="de-DE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produkcji</a:t>
            </a:r>
            <a:r>
              <a:rPr kumimoji="0" lang="de-DE" altLang="de-DE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altLang="de-DE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pasz</a:t>
            </a:r>
            <a:r>
              <a:rPr kumimoji="0" lang="de-DE" altLang="de-DE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w Niemczech</a:t>
            </a:r>
          </a:p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0" lang="de-DE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(DAFA 2015: </a:t>
            </a:r>
            <a:r>
              <a:rPr lang="pl-PL" sz="1400" dirty="0">
                <a:solidFill>
                  <a:srgbClr val="000000"/>
                </a:solidFill>
                <a:cs typeface="Arial" pitchFamily="34" charset="0"/>
              </a:rPr>
              <a:t>The DAFA </a:t>
            </a:r>
            <a:r>
              <a:rPr lang="pl-PL" sz="1400" dirty="0" err="1">
                <a:solidFill>
                  <a:srgbClr val="000000"/>
                </a:solidFill>
                <a:cs typeface="Arial" pitchFamily="34" charset="0"/>
              </a:rPr>
              <a:t>research</a:t>
            </a:r>
            <a:r>
              <a:rPr lang="pl-PL" sz="14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pl-PL" sz="1400" dirty="0" err="1">
                <a:solidFill>
                  <a:srgbClr val="000000"/>
                </a:solidFill>
                <a:cs typeface="Arial" pitchFamily="34" charset="0"/>
              </a:rPr>
              <a:t>strategy</a:t>
            </a:r>
            <a:r>
              <a:rPr kumimoji="0" lang="de-DE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</a:t>
            </a:r>
            <a:endParaRPr kumimoji="0" lang="de-DE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60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90171" y="578094"/>
            <a:ext cx="7704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Baza </a:t>
            </a:r>
            <a:r>
              <a:rPr kumimoji="0" lang="de-DE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paszow</a:t>
            </a:r>
            <a:r>
              <a:rPr kumimoji="0" 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</a:t>
            </a:r>
            <a:r>
              <a:rPr kumimoji="0" 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produkcji</a:t>
            </a:r>
            <a:r>
              <a:rPr kumimoji="0" 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mle</a:t>
            </a:r>
            <a:r>
              <a:rPr kumimoji="0" 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</a:t>
            </a:r>
            <a:r>
              <a:rPr kumimoji="0" 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de-DE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energia</a:t>
            </a:r>
            <a:r>
              <a:rPr kumimoji="0" 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NEL) w </a:t>
            </a:r>
            <a:r>
              <a:rPr kumimoji="0" lang="de-DE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Niemczech</a:t>
            </a:r>
            <a:r>
              <a:rPr kumimoji="0" 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 zależności od metody szacowania</a:t>
            </a: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5245218"/>
              </p:ext>
            </p:extLst>
          </p:nvPr>
        </p:nvGraphicFramePr>
        <p:xfrm>
          <a:off x="1560004" y="2067380"/>
          <a:ext cx="6096000" cy="198120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3082">
                <a:tc>
                  <a:txBody>
                    <a:bodyPr/>
                    <a:lstStyle/>
                    <a:p>
                      <a:endParaRPr lang="de-DE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2000" dirty="0" smtClean="0"/>
                        <a:t>Metoda </a:t>
                      </a:r>
                      <a:r>
                        <a:rPr lang="de-DE" sz="2000" dirty="0" err="1" smtClean="0"/>
                        <a:t>szac</a:t>
                      </a:r>
                      <a:r>
                        <a:rPr lang="pl-PL" sz="2000" dirty="0" err="1" smtClean="0"/>
                        <a:t>owania</a:t>
                      </a:r>
                      <a:endParaRPr lang="de-DE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3082">
                <a:tc>
                  <a:txBody>
                    <a:bodyPr/>
                    <a:lstStyle/>
                    <a:p>
                      <a:r>
                        <a:rPr lang="en-US" sz="2000" noProof="0" dirty="0" err="1" smtClean="0"/>
                        <a:t>Pasza</a:t>
                      </a:r>
                      <a:endParaRPr lang="en-US" sz="2000" b="1" noProof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noProof="0" dirty="0" err="1" smtClean="0"/>
                        <a:t>potencjaln</a:t>
                      </a:r>
                      <a:r>
                        <a:rPr lang="pl-PL" sz="2000" noProof="0" dirty="0" smtClean="0"/>
                        <a:t>a</a:t>
                      </a:r>
                      <a:endParaRPr lang="en-US" sz="2000" b="1" noProof="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rezydualna</a:t>
                      </a:r>
                      <a:endParaRPr lang="de-DE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3082">
                <a:tc>
                  <a:txBody>
                    <a:bodyPr/>
                    <a:lstStyle/>
                    <a:p>
                      <a:r>
                        <a:rPr lang="en-US" sz="2000" noProof="0" dirty="0" err="1" smtClean="0"/>
                        <a:t>Traw</a:t>
                      </a:r>
                      <a:r>
                        <a:rPr lang="pl-PL" sz="2000" noProof="0" dirty="0" smtClean="0"/>
                        <a:t>y</a:t>
                      </a:r>
                      <a:endParaRPr lang="en-US" sz="2000" b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smtClean="0"/>
                        <a:t>43 %</a:t>
                      </a:r>
                      <a:endParaRPr lang="de-DE" sz="20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smtClean="0"/>
                        <a:t>30 %</a:t>
                      </a:r>
                      <a:endParaRPr lang="de-DE" sz="20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3082">
                <a:tc>
                  <a:txBody>
                    <a:bodyPr/>
                    <a:lstStyle/>
                    <a:p>
                      <a:r>
                        <a:rPr lang="en-US" sz="2000" noProof="0" dirty="0" err="1" smtClean="0"/>
                        <a:t>Kukurydza</a:t>
                      </a:r>
                      <a:endParaRPr lang="en-US" sz="2000" b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smtClean="0"/>
                        <a:t>28 %</a:t>
                      </a:r>
                      <a:endParaRPr lang="de-DE" sz="20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smtClean="0"/>
                        <a:t>34 %</a:t>
                      </a:r>
                      <a:endParaRPr lang="de-DE" sz="20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3082">
                <a:tc>
                  <a:txBody>
                    <a:bodyPr/>
                    <a:lstStyle/>
                    <a:p>
                      <a:r>
                        <a:rPr lang="en-US" sz="2000" noProof="0" dirty="0" err="1" smtClean="0"/>
                        <a:t>Koncentraty</a:t>
                      </a:r>
                      <a:endParaRPr lang="en-US" sz="2000" b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aseline="0" dirty="0" smtClean="0"/>
                        <a:t>29 %</a:t>
                      </a:r>
                      <a:endParaRPr lang="de-DE" sz="20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 smtClean="0"/>
                        <a:t>36 %</a:t>
                      </a:r>
                      <a:endParaRPr lang="de-DE" sz="20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feld 3"/>
          <p:cNvSpPr txBox="1"/>
          <p:nvPr/>
        </p:nvSpPr>
        <p:spPr>
          <a:xfrm>
            <a:off x="4608005" y="4211796"/>
            <a:ext cx="4068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Ortgies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2017,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unpubl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755576" y="4797152"/>
            <a:ext cx="4068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Metoda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szacowania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39553" y="5166484"/>
            <a:ext cx="81369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potencjaln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wydajność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użytków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zielonych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obliczona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na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podstawie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oficjalnych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danych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plon</a:t>
            </a:r>
            <a:r>
              <a:rPr kumimoji="0" lang="pl-P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owania</a:t>
            </a: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rezydualna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wydajność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użytków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zielonych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na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podstawie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obliczeń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</a:t>
            </a:r>
            <a:r>
              <a:rPr kumimoji="0" lang="pl-P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zydualnych</a:t>
            </a: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38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1188794" y="2194458"/>
            <a:ext cx="9012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EUR/ha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022065" y="2633810"/>
            <a:ext cx="12698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600" dirty="0" smtClean="0">
                <a:solidFill>
                  <a:srgbClr val="F7964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Grunty orne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084168" y="3616661"/>
            <a:ext cx="1447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6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Użytki zielone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0" name="Diagramm 9"/>
          <p:cNvGraphicFramePr>
            <a:graphicFrameLocks/>
          </p:cNvGraphicFramePr>
          <p:nvPr>
            <p:extLst/>
          </p:nvPr>
        </p:nvGraphicFramePr>
        <p:xfrm>
          <a:off x="1989617" y="1935216"/>
          <a:ext cx="4572000" cy="3848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324852" y="220874"/>
            <a:ext cx="738751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3C68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rgbClr val="003C68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3C68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rgbClr val="003C68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rgbClr val="003C68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Zmiany cen dzierżawy gruntów ornych i użytków zielonych w Niemczech </a:t>
            </a:r>
            <a:r>
              <a:rPr kumimoji="0" lang="en-US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</a:t>
            </a:r>
            <a:r>
              <a:rPr kumimoji="0" lang="en-US" alt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destatis</a:t>
            </a:r>
            <a:r>
              <a:rPr kumimoji="0" lang="en-US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2016)</a:t>
            </a:r>
            <a:endParaRPr kumimoji="0" lang="en-US" alt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14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 1"/>
          <p:cNvGraphicFramePr>
            <a:graphicFrameLocks/>
          </p:cNvGraphicFramePr>
          <p:nvPr>
            <p:extLst/>
          </p:nvPr>
        </p:nvGraphicFramePr>
        <p:xfrm>
          <a:off x="468312" y="1774886"/>
          <a:ext cx="3887663" cy="3431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78690" y="72136"/>
            <a:ext cx="708324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3C68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rgbClr val="003C68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3C68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rgbClr val="003C68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rgbClr val="003C68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Zmiany cen mleka surowego i pszenicy w Niemczech oraz stosunek dochodów z mleka do ceny pszenicy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(</a:t>
            </a:r>
            <a:r>
              <a:rPr kumimoji="0" lang="en-US" alt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Eurostat</a:t>
            </a:r>
            <a:r>
              <a:rPr kumimoji="0" lang="en-US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2016)</a:t>
            </a:r>
            <a:endParaRPr kumimoji="0" lang="en-US" alt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Textfeld 1"/>
          <p:cNvSpPr txBox="1">
            <a:spLocks noChangeArrowheads="1"/>
          </p:cNvSpPr>
          <p:nvPr/>
        </p:nvSpPr>
        <p:spPr bwMode="auto">
          <a:xfrm>
            <a:off x="769124" y="1590736"/>
            <a:ext cx="13636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3C68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rgbClr val="003C68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3C68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rgbClr val="003C68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rgbClr val="003C68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euro/100 kg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Textfeld 1"/>
          <p:cNvSpPr txBox="1">
            <a:spLocks noChangeArrowheads="1"/>
          </p:cNvSpPr>
          <p:nvPr/>
        </p:nvSpPr>
        <p:spPr bwMode="auto">
          <a:xfrm>
            <a:off x="2758331" y="3982206"/>
            <a:ext cx="8691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3C68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rgbClr val="003C68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3C68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rgbClr val="003C68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rgbClr val="003C68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pszenica</a:t>
            </a:r>
            <a:endParaRPr kumimoji="0" lang="de-DE" altLang="de-DE" sz="2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Textfeld 1"/>
          <p:cNvSpPr txBox="1">
            <a:spLocks noChangeArrowheads="1"/>
          </p:cNvSpPr>
          <p:nvPr/>
        </p:nvSpPr>
        <p:spPr bwMode="auto">
          <a:xfrm>
            <a:off x="3275856" y="2254014"/>
            <a:ext cx="13532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mleko</a:t>
            </a:r>
            <a:r>
              <a:rPr kumimoji="0" lang="de-DE" alt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surowe</a:t>
            </a:r>
          </a:p>
        </p:txBody>
      </p:sp>
      <p:sp>
        <p:nvSpPr>
          <p:cNvPr id="7" name="Textfeld 1"/>
          <p:cNvSpPr txBox="1">
            <a:spLocks noChangeArrowheads="1"/>
          </p:cNvSpPr>
          <p:nvPr/>
        </p:nvSpPr>
        <p:spPr bwMode="auto">
          <a:xfrm>
            <a:off x="5013604" y="1511307"/>
            <a:ext cx="30315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3C68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rgbClr val="003C68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3C68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rgbClr val="003C68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rgbClr val="003C68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mleko</a:t>
            </a:r>
            <a:r>
              <a:rPr kumimoji="0" lang="de-DE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/</a:t>
            </a:r>
            <a:r>
              <a:rPr kumimoji="0" lang="pl-PL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pszenica </a:t>
            </a:r>
            <a:r>
              <a:rPr kumimoji="0" lang="de-DE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(Euro/Euro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)</a:t>
            </a:r>
          </a:p>
        </p:txBody>
      </p:sp>
      <p:graphicFrame>
        <p:nvGraphicFramePr>
          <p:cNvPr id="8" name="Diagramm 7"/>
          <p:cNvGraphicFramePr>
            <a:graphicFrameLocks/>
          </p:cNvGraphicFramePr>
          <p:nvPr>
            <p:extLst/>
          </p:nvPr>
        </p:nvGraphicFramePr>
        <p:xfrm>
          <a:off x="4645025" y="1836829"/>
          <a:ext cx="3561308" cy="34024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8073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7222" y="989686"/>
            <a:ext cx="4811430" cy="5629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23126" y="343355"/>
            <a:ext cx="758923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3C68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rgbClr val="003C68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3C68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rgbClr val="003C68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rgbClr val="003C68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Produkcja</a:t>
            </a:r>
            <a:r>
              <a:rPr kumimoji="0" lang="de-DE" alt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mleka na hektar </a:t>
            </a:r>
            <a:r>
              <a:rPr kumimoji="0" lang="de-DE" altLang="de-DE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użytków rolnych</a:t>
            </a:r>
            <a:r>
              <a:rPr kumimoji="0" lang="de-DE" alt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w Niemczech</a:t>
            </a:r>
            <a:br>
              <a:rPr kumimoji="0" lang="de-DE" alt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de-DE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(Lassen et al. 2008)</a:t>
            </a: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03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64308" y="548496"/>
            <a:ext cx="6887375" cy="838831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  <a:latin typeface="+mn-lt"/>
              </a:rPr>
              <a:t>Ostatnie badania 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nad </a:t>
            </a:r>
            <a:r>
              <a:rPr lang="en-GB" sz="2400" dirty="0">
                <a:solidFill>
                  <a:schemeClr val="tx1"/>
                </a:solidFill>
                <a:latin typeface="+mn-lt"/>
              </a:rPr>
              <a:t>stratami </a:t>
            </a:r>
            <a:r>
              <a:rPr lang="en-GB" sz="2400" dirty="0" smtClean="0">
                <a:solidFill>
                  <a:schemeClr val="tx1"/>
                </a:solidFill>
                <a:latin typeface="+mn-lt"/>
              </a:rPr>
              <a:t>suchej </a:t>
            </a:r>
            <a:r>
              <a:rPr lang="en-GB" sz="2400" dirty="0" err="1">
                <a:solidFill>
                  <a:schemeClr val="tx1"/>
                </a:solidFill>
                <a:latin typeface="+mn-lt"/>
              </a:rPr>
              <a:t>masy</a:t>
            </a:r>
            <a:r>
              <a:rPr lang="en-GB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pl-PL" sz="2400" dirty="0" smtClean="0">
                <a:solidFill>
                  <a:schemeClr val="tx1"/>
                </a:solidFill>
                <a:latin typeface="+mn-lt"/>
              </a:rPr>
              <a:t>w</a:t>
            </a:r>
            <a:r>
              <a:rPr lang="en-GB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+mn-lt"/>
              </a:rPr>
              <a:t>różnych</a:t>
            </a:r>
            <a:r>
              <a:rPr lang="en-GB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2400" dirty="0" smtClean="0">
                <a:solidFill>
                  <a:schemeClr val="tx1"/>
                </a:solidFill>
                <a:latin typeface="+mn-lt"/>
              </a:rPr>
              <a:t>system</a:t>
            </a:r>
            <a:r>
              <a:rPr lang="pl-PL" sz="2400" dirty="0" smtClean="0">
                <a:solidFill>
                  <a:schemeClr val="tx1"/>
                </a:solidFill>
                <a:latin typeface="+mn-lt"/>
              </a:rPr>
              <a:t>ach zakiszania</a:t>
            </a:r>
            <a:endParaRPr lang="en-US"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611188" y="1537455"/>
            <a:ext cx="7858551" cy="3914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Tx/>
              <a:buNone/>
              <a:tabLst>
                <a:tab pos="3138488" algn="l"/>
              </a:tabLst>
              <a:defRPr/>
            </a:pPr>
            <a:r>
              <a:rPr kumimoji="0" lang="en-US" altLang="sv-SE" sz="22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Materiały i metody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Tx/>
              <a:buNone/>
              <a:tabLst>
                <a:tab pos="3138488" algn="l"/>
              </a:tabLst>
              <a:defRPr/>
            </a:pPr>
            <a:endParaRPr kumimoji="0" lang="en-US" altLang="sv-SE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73050" marR="0" lvl="1" indent="-2730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 charset="0"/>
              <a:buChar char="•"/>
              <a:tabLst>
                <a:tab pos="3138488" algn="l"/>
              </a:tabLst>
              <a:defRPr/>
            </a:pPr>
            <a:r>
              <a:rPr kumimoji="0" lang="en-US" alt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 </a:t>
            </a:r>
            <a:r>
              <a:rPr kumimoji="0" lang="en-US" alt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silosów</a:t>
            </a:r>
            <a:r>
              <a:rPr kumimoji="0" lang="en-US" alt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l-PL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przejazdowych</a:t>
            </a:r>
            <a:r>
              <a:rPr kumimoji="0" lang="en-US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alt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 </a:t>
            </a:r>
            <a:r>
              <a:rPr kumimoji="0" lang="pl-PL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rękawów</a:t>
            </a:r>
            <a:r>
              <a:rPr kumimoji="0" lang="en-US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alt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wieżowe i 60 </a:t>
            </a:r>
            <a:r>
              <a:rPr kumimoji="0" lang="en-US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r>
              <a:rPr kumimoji="0" lang="pl-PL" altLang="sv-S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alotów</a:t>
            </a:r>
            <a:r>
              <a:rPr kumimoji="0" lang="en-US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okrągłych</a:t>
            </a:r>
          </a:p>
          <a:p>
            <a:pPr marL="273050" marR="0" lvl="1" indent="-2730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 charset="0"/>
              <a:buChar char="•"/>
              <a:tabLst>
                <a:tab pos="3138488" algn="l"/>
              </a:tabLst>
              <a:defRPr/>
            </a:pPr>
            <a:r>
              <a:rPr kumimoji="0" lang="en-US" altLang="sv-S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Znajduj</a:t>
            </a:r>
            <a:r>
              <a:rPr kumimoji="0" lang="pl-PL" altLang="sv-S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ących</a:t>
            </a:r>
            <a:r>
              <a:rPr kumimoji="0" lang="pl-PL" altLang="sv-SE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sv-S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się</a:t>
            </a:r>
            <a:r>
              <a:rPr kumimoji="0" lang="en-US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 </a:t>
            </a:r>
            <a:r>
              <a:rPr kumimoji="0" lang="en-US" alt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 różnych gospodarstwach rolnych.</a:t>
            </a:r>
          </a:p>
          <a:p>
            <a:pPr marL="273050" marR="0" lvl="1" indent="-2730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 charset="0"/>
              <a:buChar char="•"/>
              <a:tabLst>
                <a:tab pos="3138488" algn="l"/>
              </a:tabLst>
              <a:defRPr/>
            </a:pPr>
            <a:r>
              <a:rPr kumimoji="0" lang="pl-PL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Bilans masy </a:t>
            </a:r>
            <a:r>
              <a:rPr kumimoji="0" lang="en-US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pl-PL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 wejściu i wyjściu</a:t>
            </a:r>
            <a:r>
              <a:rPr kumimoji="0" lang="en-US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</a:t>
            </a:r>
            <a:r>
              <a:rPr kumimoji="0" lang="en-US" altLang="sv-S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rejestrowan</a:t>
            </a:r>
            <a:r>
              <a:rPr kumimoji="0" lang="pl-PL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</a:t>
            </a:r>
            <a:endParaRPr kumimoji="0" lang="en-US" altLang="sv-S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73050" marR="0" lvl="1" indent="-2730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 charset="0"/>
              <a:buChar char="•"/>
              <a:tabLst>
                <a:tab pos="3138488" algn="l"/>
              </a:tabLst>
              <a:defRPr/>
            </a:pPr>
            <a:r>
              <a:rPr kumimoji="0" lang="en-US" alt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Duże silosy: </a:t>
            </a:r>
            <a:r>
              <a:rPr kumimoji="0" lang="en-US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Wszystkie ładunki </a:t>
            </a:r>
            <a:r>
              <a:rPr kumimoji="0" lang="en-US" alt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wchodzące do środka były ważone i próbkowane, </a:t>
            </a:r>
            <a:r>
              <a:rPr kumimoji="0" lang="en-US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wszystkie ładunki </a:t>
            </a:r>
            <a:r>
              <a:rPr kumimoji="0" lang="en-US" alt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wychodzące były ważone, ale </a:t>
            </a:r>
            <a:r>
              <a:rPr kumimoji="0" lang="pl-PL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pobranie </a:t>
            </a:r>
            <a:r>
              <a:rPr kumimoji="0" lang="en-US" altLang="sv-S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prób</a:t>
            </a:r>
            <a:r>
              <a:rPr kumimoji="0" lang="pl-PL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en-US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</a:t>
            </a:r>
            <a:r>
              <a:rPr kumimoji="0" lang="pl-PL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sv-S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trzy</a:t>
            </a:r>
            <a:r>
              <a:rPr kumimoji="0" lang="en-US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razy w tygodniu.</a:t>
            </a:r>
          </a:p>
          <a:p>
            <a:pPr marL="273050" marR="0" lvl="1" indent="-2730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 charset="0"/>
              <a:buChar char="•"/>
              <a:tabLst>
                <a:tab pos="3138488" algn="l"/>
              </a:tabLst>
              <a:defRPr/>
            </a:pPr>
            <a:r>
              <a:rPr kumimoji="0" lang="en-US" alt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Okrągłe</a:t>
            </a:r>
            <a:r>
              <a:rPr kumimoji="0" lang="en-US" alt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r>
              <a:rPr kumimoji="0" lang="pl-PL" altLang="sv-S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aloty</a:t>
            </a:r>
            <a:r>
              <a:rPr kumimoji="0" lang="en-US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altLang="sv-S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Wszystkie</a:t>
            </a:r>
            <a:r>
              <a:rPr kumimoji="0" lang="en-US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</a:t>
            </a:r>
            <a:r>
              <a:rPr kumimoji="0" lang="pl-PL" altLang="sv-S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aloty</a:t>
            </a:r>
            <a:r>
              <a:rPr kumimoji="0" lang="en-US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zostały </a:t>
            </a:r>
            <a:r>
              <a:rPr kumimoji="0" lang="en-US" alt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zważone przed i po </a:t>
            </a:r>
            <a:r>
              <a:rPr kumimoji="0" lang="en-US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przechowywaniu</a:t>
            </a:r>
            <a:r>
              <a:rPr kumimoji="0" lang="en-US" alt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a </a:t>
            </a:r>
            <a:r>
              <a:rPr kumimoji="0" lang="pl-PL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 </a:t>
            </a:r>
            <a:r>
              <a:rPr kumimoji="0" lang="en-US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 drug</a:t>
            </a:r>
            <a:r>
              <a:rPr kumimoji="0" lang="pl-PL" altLang="sv-S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iego</a:t>
            </a:r>
            <a:r>
              <a:rPr kumimoji="0" lang="en-US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</a:t>
            </a:r>
            <a:r>
              <a:rPr kumimoji="0" lang="pl-PL" altLang="sv-S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alota</a:t>
            </a:r>
            <a:r>
              <a:rPr kumimoji="0" lang="pl-PL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sv-S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została</a:t>
            </a:r>
            <a:r>
              <a:rPr kumimoji="0" lang="en-US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sv-S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pobrana</a:t>
            </a:r>
            <a:r>
              <a:rPr kumimoji="0" lang="pl-PL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próbka</a:t>
            </a:r>
            <a:endParaRPr kumimoji="0" lang="en-US" altLang="sv-S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ruta 6"/>
          <p:cNvSpPr txBox="1"/>
          <p:nvPr/>
        </p:nvSpPr>
        <p:spPr>
          <a:xfrm>
            <a:off x="6937523" y="6369633"/>
            <a:ext cx="14622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(Spörndly, 2018)</a:t>
            </a: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29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83724" y="271659"/>
            <a:ext cx="703147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3C68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rgbClr val="003C68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3C68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rgbClr val="003C68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rgbClr val="003C68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altLang="de-DE" b="1" dirty="0" smtClean="0">
                <a:solidFill>
                  <a:prstClr val="black"/>
                </a:solidFill>
              </a:rPr>
              <a:t>Powierzchnia</a:t>
            </a:r>
            <a:r>
              <a:rPr kumimoji="0" lang="pl-PL" alt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t</a:t>
            </a:r>
            <a:r>
              <a:rPr kumimoji="0" lang="de-DE" altLang="de-DE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rwały</a:t>
            </a:r>
            <a:r>
              <a:rPr kumimoji="0" lang="pl-PL" altLang="de-DE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</a:t>
            </a:r>
            <a:r>
              <a:rPr kumimoji="0" lang="pl-PL" alt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de-DE" altLang="de-DE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użytków</a:t>
            </a:r>
            <a:r>
              <a:rPr kumimoji="0" lang="de-DE" alt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de-DE" altLang="de-DE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zielonych</a:t>
            </a:r>
            <a:r>
              <a:rPr kumimoji="0" lang="de-DE" alt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w Niemczech, </a:t>
            </a:r>
            <a:r>
              <a:rPr kumimoji="0" lang="de-DE" altLang="de-DE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dane</a:t>
            </a:r>
            <a:r>
              <a:rPr kumimoji="0" lang="de-DE" alt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z 2016 r. </a:t>
            </a:r>
            <a:r>
              <a:rPr kumimoji="0" lang="de-DE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(DMK, 2018)</a:t>
            </a: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4" name="Gruppieren 3"/>
          <p:cNvGrpSpPr/>
          <p:nvPr/>
        </p:nvGrpSpPr>
        <p:grpSpPr>
          <a:xfrm>
            <a:off x="359165" y="1435135"/>
            <a:ext cx="4187009" cy="5125342"/>
            <a:chOff x="251520" y="332656"/>
            <a:chExt cx="4692535" cy="604867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332656"/>
              <a:ext cx="4692535" cy="592415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hteck 1"/>
            <p:cNvSpPr/>
            <p:nvPr/>
          </p:nvSpPr>
          <p:spPr>
            <a:xfrm>
              <a:off x="2123728" y="6093296"/>
              <a:ext cx="2088232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5013" y="2111436"/>
            <a:ext cx="424815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0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3"/>
          <p:cNvSpPr txBox="1">
            <a:spLocks noChangeArrowheads="1"/>
          </p:cNvSpPr>
          <p:nvPr/>
        </p:nvSpPr>
        <p:spPr bwMode="auto">
          <a:xfrm>
            <a:off x="249381" y="443345"/>
            <a:ext cx="8774546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3C68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rgbClr val="003C68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3C68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rgbClr val="003C68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Trendy produkcyjne na użytkach </a:t>
            </a:r>
            <a:r>
              <a:rPr kumimoji="0" lang="en-US" alt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zielonych</a:t>
            </a:r>
            <a:r>
              <a:rPr kumimoji="0" lang="en-US" alt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 </a:t>
            </a:r>
            <a:endParaRPr kumimoji="0" lang="pl-PL" altLang="de-DE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w </a:t>
            </a:r>
            <a:r>
              <a:rPr kumimoji="0" lang="en-US" alt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Niemczech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4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alt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Mle</a:t>
            </a:r>
            <a:r>
              <a:rPr kumimoji="0" lang="pl-PL" alt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czarstwo</a:t>
            </a:r>
            <a:r>
              <a:rPr kumimoji="0" lang="pl-PL" alt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de-DE" alt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mniej</a:t>
            </a:r>
            <a:r>
              <a:rPr kumimoji="0" lang="de-DE" alt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zależne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 od 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użytków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zielonych</a:t>
            </a:r>
            <a:r>
              <a:rPr kumimoji="0" lang="de-DE" alt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 (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nawet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jeśli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użytki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zielone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są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często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bardzo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wydajne</a:t>
            </a:r>
            <a:r>
              <a:rPr kumimoji="0" lang="de-DE" alt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)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40000"/>
              </a:spcAft>
              <a:buClrTx/>
              <a:buSzTx/>
              <a:buFontTx/>
              <a:buChar char="•"/>
              <a:tabLst/>
              <a:defRPr/>
            </a:pPr>
            <a:endParaRPr kumimoji="0" lang="de-DE" altLang="de-D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4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alt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Marginalne</a:t>
            </a:r>
            <a:r>
              <a:rPr kumimoji="0" lang="de-DE" alt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użytki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zielone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coraz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pl-PL" alt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częściej</a:t>
            </a:r>
            <a:r>
              <a:rPr kumimoji="0" lang="de-DE" alt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pl-PL" alt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wypadają </a:t>
            </a:r>
            <a:r>
              <a:rPr kumimoji="0" lang="de-DE" alt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z 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użytkowania</a:t>
            </a:r>
            <a:r>
              <a:rPr kumimoji="0" lang="de-DE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de-DE" alt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rolniczego</a:t>
            </a:r>
            <a:endParaRPr kumimoji="0" lang="de-DE" altLang="de-D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31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>
            <a:spLocks noChangeArrowheads="1"/>
          </p:cNvSpPr>
          <p:nvPr/>
        </p:nvSpPr>
        <p:spPr bwMode="auto">
          <a:xfrm>
            <a:off x="611188" y="692150"/>
            <a:ext cx="7488237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2000">
                <a:solidFill>
                  <a:srgbClr val="003C68"/>
                </a:solidFill>
                <a:latin typeface="Arial" pitchFamily="34" charset="0"/>
              </a:defRPr>
            </a:lvl1pPr>
            <a:lvl2pPr marL="914400" indent="-457200" eaLnBrk="0" hangingPunct="0">
              <a:spcBef>
                <a:spcPct val="20000"/>
              </a:spcBef>
              <a:buChar char="–"/>
              <a:defRPr>
                <a:solidFill>
                  <a:srgbClr val="003C68"/>
                </a:solidFill>
                <a:latin typeface="Arial" pitchFamily="34" charset="0"/>
              </a:defRPr>
            </a:lvl2pPr>
            <a:lvl3pPr marL="1371600" indent="-457200" eaLnBrk="0" hangingPunct="0">
              <a:spcBef>
                <a:spcPct val="20000"/>
              </a:spcBef>
              <a:buChar char="•"/>
              <a:defRPr sz="1600">
                <a:solidFill>
                  <a:srgbClr val="003C68"/>
                </a:solidFill>
                <a:latin typeface="Arial" pitchFamily="34" charset="0"/>
              </a:defRPr>
            </a:lvl3pPr>
            <a:lvl4pPr marL="1828800" indent="-457200" eaLnBrk="0" hangingPunct="0">
              <a:spcBef>
                <a:spcPct val="20000"/>
              </a:spcBef>
              <a:buChar char="–"/>
              <a:defRPr sz="1400">
                <a:solidFill>
                  <a:srgbClr val="003C68"/>
                </a:solidFill>
                <a:latin typeface="Arial" pitchFamily="34" charset="0"/>
              </a:defRPr>
            </a:lvl4pPr>
            <a:lvl5pPr marL="2286000" indent="-457200" eaLnBrk="0" hangingPunct="0">
              <a:spcBef>
                <a:spcPct val="20000"/>
              </a:spcBef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9pPr>
          </a:lstStyle>
          <a:p>
            <a:pPr lvl="0" eaLnBrk="1" fontAlgn="base" hangingPunct="1">
              <a:spcAft>
                <a:spcPct val="20000"/>
              </a:spcAft>
              <a:buNone/>
              <a:defRPr/>
            </a:pPr>
            <a:r>
              <a:rPr lang="pl-PL" altLang="de-DE" sz="2400" b="1" u="sng" dirty="0">
                <a:solidFill>
                  <a:srgbClr val="000000"/>
                </a:solidFill>
                <a:cs typeface="Times New Roman" pitchFamily="18" charset="0"/>
              </a:rPr>
              <a:t>Usługi ekosystemowe użytków zielonych</a:t>
            </a:r>
            <a:r>
              <a:rPr lang="en-US" altLang="de-DE" sz="2400" b="1" u="sng" dirty="0">
                <a:solidFill>
                  <a:srgbClr val="000000"/>
                </a:solidFill>
                <a:cs typeface="Times New Roman" pitchFamily="18" charset="0"/>
              </a:rPr>
              <a:t> - "</a:t>
            </a:r>
            <a:r>
              <a:rPr lang="en-US" altLang="de-DE" sz="2400" b="1" u="sng" dirty="0" err="1">
                <a:solidFill>
                  <a:srgbClr val="000000"/>
                </a:solidFill>
                <a:cs typeface="Times New Roman" pitchFamily="18" charset="0"/>
              </a:rPr>
              <a:t>Wielka</a:t>
            </a:r>
            <a:r>
              <a:rPr lang="en-US" altLang="de-DE" sz="2400" b="1" u="sng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altLang="de-DE" sz="2400" b="1" u="sng" dirty="0" err="1">
                <a:solidFill>
                  <a:srgbClr val="000000"/>
                </a:solidFill>
                <a:cs typeface="Times New Roman" pitchFamily="18" charset="0"/>
              </a:rPr>
              <a:t>piątka</a:t>
            </a:r>
            <a:r>
              <a:rPr lang="en-US" altLang="de-DE" sz="2400" b="1" u="sng" dirty="0">
                <a:solidFill>
                  <a:srgbClr val="000000"/>
                </a:solidFill>
                <a:cs typeface="Times New Roman" pitchFamily="18" charset="0"/>
              </a:rPr>
              <a:t>":</a:t>
            </a:r>
          </a:p>
          <a:p>
            <a:pPr marL="457200" marR="0" lvl="0" indent="-4572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Produkcja</a:t>
            </a:r>
            <a:endParaRPr kumimoji="0" lang="en-US" altLang="de-D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  <a:p>
            <a:pPr marL="457200" marR="0" lvl="0" indent="-4572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de-DE" sz="2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Różnorodność biologiczna</a:t>
            </a:r>
          </a:p>
          <a:p>
            <a:pPr marL="457200" marR="0" lvl="0" indent="-4572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Klimat</a:t>
            </a:r>
          </a:p>
          <a:p>
            <a:pPr marL="457200" marR="0" lvl="0" indent="-4572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Kultura</a:t>
            </a:r>
            <a:endParaRPr kumimoji="0" lang="en-US" altLang="de-D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  <a:p>
            <a:pPr marL="457200" marR="0" lvl="0" indent="-4572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Woda</a:t>
            </a:r>
            <a:endParaRPr kumimoji="0" lang="de-DE" altLang="de-D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</p:txBody>
      </p:sp>
      <p:pic>
        <p:nvPicPr>
          <p:cNvPr id="3" name="Picture 8" descr="W:\Graslandwissenschaft\2 Arbeitsgruppe\2.1 Bilder\2.1.3 Versuche\BIOMIX\BIOMIX-Fotos Mai2011\Der Versu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3387" y="3905250"/>
            <a:ext cx="28416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9093" y="1635197"/>
            <a:ext cx="1587500" cy="212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4038" y="3498850"/>
            <a:ext cx="1922462" cy="2567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0621" y="2543694"/>
            <a:ext cx="2690869" cy="748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4078042"/>
            <a:ext cx="1657350" cy="220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6988175" y="5605463"/>
            <a:ext cx="869950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kultura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811713" y="2838450"/>
            <a:ext cx="1164101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600" b="1" dirty="0">
                <a:solidFill>
                  <a:srgbClr val="FFFF00"/>
                </a:solidFill>
                <a:latin typeface="Arial"/>
              </a:rPr>
              <a:t>p</a:t>
            </a:r>
            <a:r>
              <a:rPr kumimoji="0" lang="pl-PL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rodukcja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724025" y="5681663"/>
            <a:ext cx="893763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klimat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827838" y="3408363"/>
            <a:ext cx="1030287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różnorodność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183856" y="5705186"/>
            <a:ext cx="720725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woda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6084168" y="6372036"/>
            <a:ext cx="29523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(Źródło: </a:t>
            </a:r>
            <a:r>
              <a:rPr kumimoji="0" lang="de-DE" alt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Isselstein</a:t>
            </a:r>
            <a:r>
              <a:rPr kumimoji="0" lang="de-DE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2018)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30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5577609" y="5344535"/>
            <a:ext cx="295433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3C68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rgbClr val="003C68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3C68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rgbClr val="003C68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*) </a:t>
            </a:r>
            <a:r>
              <a:rPr kumimoji="0" lang="de-DE" alt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powierzchnia</a:t>
            </a:r>
            <a:r>
              <a:rPr kumimoji="0" lang="de-DE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alt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użytków</a:t>
            </a:r>
            <a:r>
              <a:rPr kumimoji="0" lang="de-DE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alt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rolnych</a:t>
            </a:r>
            <a:r>
              <a:rPr kumimoji="0" lang="de-DE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alt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wykorzystywanych</a:t>
            </a:r>
            <a:r>
              <a:rPr kumimoji="0" lang="de-DE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do </a:t>
            </a:r>
            <a:r>
              <a:rPr kumimoji="0" lang="de-DE" alt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celów</a:t>
            </a:r>
            <a:r>
              <a:rPr kumimoji="0" lang="de-DE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alt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produkcyjnych</a:t>
            </a:r>
            <a:r>
              <a:rPr kumimoji="0" lang="de-DE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 </a:t>
            </a:r>
            <a:r>
              <a:rPr kumimoji="0" lang="pl-PL" alt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poza</a:t>
            </a:r>
            <a:r>
              <a:rPr kumimoji="0" lang="de-DE" altLang="de-DE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produkcyjnych</a:t>
            </a:r>
            <a:endParaRPr kumimoji="0" lang="de-DE" altLang="de-DE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93831" y="413764"/>
            <a:ext cx="7141685" cy="3434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3C68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rgbClr val="003C68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3C68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rgbClr val="003C68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30000"/>
              </a:spcAft>
              <a:buClr>
                <a:srgbClr val="000000"/>
              </a:buClr>
              <a:buSzTx/>
              <a:buFont typeface="Times New Roman" pitchFamily="18" charset="0"/>
              <a:buNone/>
              <a:tabLst/>
              <a:defRPr/>
            </a:pPr>
            <a:r>
              <a:rPr lang="pl-PL" altLang="de-DE" sz="2400" b="1" dirty="0" smtClean="0">
                <a:solidFill>
                  <a:srgbClr val="000000"/>
                </a:solidFill>
                <a:cs typeface="Arial" pitchFamily="34" charset="0"/>
              </a:rPr>
              <a:t>Użytki</a:t>
            </a:r>
            <a:r>
              <a:rPr kumimoji="0" lang="de-DE" alt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alt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rolne</a:t>
            </a:r>
            <a:r>
              <a:rPr kumimoji="0" lang="de-DE" alt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o wysokiej </a:t>
            </a:r>
            <a:r>
              <a:rPr kumimoji="0" lang="de-DE" alt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wartości</a:t>
            </a:r>
            <a:r>
              <a:rPr kumimoji="0" lang="de-DE" alt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alt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przyrodniczej</a:t>
            </a:r>
            <a:r>
              <a:rPr kumimoji="0" lang="de-DE" alt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w Niemczech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300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de-DE" alt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30000"/>
              </a:spcAft>
              <a:buClr>
                <a:srgbClr val="000000"/>
              </a:buClr>
              <a:buSzTx/>
              <a:buFontTx/>
              <a:buChar char="•"/>
              <a:tabLst/>
              <a:defRPr/>
            </a:pPr>
            <a:r>
              <a:rPr kumimoji="0" lang="de-DE" alt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Użytki</a:t>
            </a:r>
            <a:r>
              <a:rPr kumimoji="0" lang="de-DE" alt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alt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zielone</a:t>
            </a: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stanowią </a:t>
            </a:r>
            <a:r>
              <a:rPr kumimoji="0" lang="de-DE" alt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ważny</a:t>
            </a: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alt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wkład</a:t>
            </a: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w </a:t>
            </a:r>
            <a:r>
              <a:rPr kumimoji="0" lang="de-DE" alt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różnorodność</a:t>
            </a: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alt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biologiczną</a:t>
            </a: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alt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krajobrazu</a:t>
            </a: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alt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wiejskiego</a:t>
            </a:r>
            <a:endParaRPr kumimoji="0" lang="de-DE" alt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30000"/>
              </a:spcAft>
              <a:buClr>
                <a:srgbClr val="000000"/>
              </a:buClr>
              <a:buSzTx/>
              <a:buFontTx/>
              <a:buChar char="•"/>
              <a:tabLst/>
              <a:defRPr/>
            </a:pPr>
            <a:r>
              <a:rPr kumimoji="0" lang="de-DE" alt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np. ogólnoniemieckie</a:t>
            </a: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alt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badani</a:t>
            </a:r>
            <a:r>
              <a:rPr kumimoji="0" lang="pl-PL" alt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</a:t>
            </a:r>
            <a:r>
              <a:rPr kumimoji="0" lang="de-DE" alt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"High Nature </a:t>
            </a:r>
            <a:r>
              <a:rPr kumimoji="0" lang="pl-PL" alt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</a:t>
            </a:r>
            <a:r>
              <a:rPr kumimoji="0" lang="de-DE" alt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alue</a:t>
            </a:r>
            <a:r>
              <a:rPr kumimoji="0" lang="de-DE" alt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(HNV</a:t>
            </a:r>
            <a:r>
              <a:rPr kumimoji="0" lang="de-DE" alt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</a:t>
            </a:r>
            <a:r>
              <a:rPr kumimoji="0" lang="pl-PL" alt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alt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</a:t>
            </a: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farmland*)" (</a:t>
            </a:r>
            <a:r>
              <a:rPr kumimoji="0" lang="de-DE" alt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Matzdorf</a:t>
            </a: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et al. 2010, Fuchs 2011</a:t>
            </a:r>
            <a:r>
              <a:rPr kumimoji="0" lang="de-DE" alt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</a:t>
            </a:r>
            <a:endParaRPr kumimoji="0" lang="de-DE" alt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30000"/>
              </a:spcAft>
              <a:buClr>
                <a:srgbClr val="000000"/>
              </a:buClr>
              <a:buSzTx/>
              <a:buFont typeface="Times New Roman" pitchFamily="18" charset="0"/>
              <a:buNone/>
              <a:tabLst/>
              <a:defRPr/>
            </a:pPr>
            <a:endParaRPr kumimoji="0" lang="de-DE" altLang="de-D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802987" y="4022725"/>
            <a:ext cx="8286499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3C68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rgbClr val="003C68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3C68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rgbClr val="003C68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"HNV-farmland": </a:t>
            </a:r>
            <a:r>
              <a:rPr kumimoji="0" lang="de-DE" alt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13% </a:t>
            </a: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całkowitej </a:t>
            </a:r>
            <a:r>
              <a:rPr kumimoji="0" lang="de-DE" alt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powierzchni</a:t>
            </a: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pl-PL" alt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użytkowanej rolniczo</a:t>
            </a:r>
            <a:endParaRPr kumimoji="0" lang="de-DE" altLang="de-DE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z</a:t>
            </a:r>
            <a:r>
              <a:rPr kumimoji="0" lang="de-DE" alt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tego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"</a:t>
            </a:r>
            <a:r>
              <a:rPr kumimoji="0" lang="de-DE" alt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HNV-</a:t>
            </a:r>
            <a:r>
              <a:rPr kumimoji="0" lang="pl-PL" alt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UZ</a:t>
            </a:r>
            <a:r>
              <a:rPr kumimoji="0" lang="de-DE" alt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":    5,5% </a:t>
            </a: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(→ </a:t>
            </a:r>
            <a:r>
              <a:rPr kumimoji="0" lang="de-DE" alt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14% </a:t>
            </a:r>
            <a:r>
              <a:rPr kumimoji="0" lang="de-DE" alt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użytków</a:t>
            </a: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alt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zielonych</a:t>
            </a: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ogółem)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"</a:t>
            </a:r>
            <a:r>
              <a:rPr kumimoji="0" lang="de-DE" alt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HNV-</a:t>
            </a:r>
            <a:r>
              <a:rPr kumimoji="0" lang="pl-PL" alt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grunty orne</a:t>
            </a:r>
            <a:r>
              <a:rPr kumimoji="0" lang="de-DE" alt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": 1,5%</a:t>
            </a:r>
            <a:endParaRPr kumimoji="0" lang="de-DE" altLang="de-DE" sz="20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Elementy HNV":     </a:t>
            </a:r>
            <a:r>
              <a:rPr kumimoji="0" lang="de-DE" alt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4,6%</a:t>
            </a:r>
            <a:endParaRPr kumimoji="0" lang="de-DE" altLang="de-DE" sz="2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03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813" y="1595009"/>
            <a:ext cx="7862888" cy="4889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50826" y="373078"/>
            <a:ext cx="740125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3C68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rgbClr val="003C68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3C68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rgbClr val="003C68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Obszar</a:t>
            </a: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alt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użytków</a:t>
            </a: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alt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zielonych</a:t>
            </a: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(%) w </a:t>
            </a:r>
            <a:r>
              <a:rPr kumimoji="0" lang="de-DE" alt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wyznaczonych</a:t>
            </a: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alt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obszarach</a:t>
            </a: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alt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ochrony</a:t>
            </a: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alt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przyrody</a:t>
            </a: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 </a:t>
            </a:r>
            <a:r>
              <a:rPr kumimoji="0" lang="pl-PL" alt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obszarach </a:t>
            </a:r>
            <a:r>
              <a:rPr kumimoji="0" lang="de-DE" altLang="de-DE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wrażliwych</a:t>
            </a:r>
            <a:r>
              <a:rPr kumimoji="0" lang="de-DE" alt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pod </a:t>
            </a:r>
            <a:r>
              <a:rPr kumimoji="0" lang="de-DE" alt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względem</a:t>
            </a: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alt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środowiskowym</a:t>
            </a: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w </a:t>
            </a:r>
            <a:r>
              <a:rPr kumimoji="0" lang="de-DE" alt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Niemczech</a:t>
            </a: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</a:t>
            </a: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Osterburg i in. 2009</a:t>
            </a:r>
            <a:r>
              <a:rPr kumimoji="0" lang="de-DE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</a:t>
            </a: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76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3"/>
          <p:cNvSpPr txBox="1">
            <a:spLocks noChangeArrowheads="1"/>
          </p:cNvSpPr>
          <p:nvPr/>
        </p:nvSpPr>
        <p:spPr bwMode="auto">
          <a:xfrm>
            <a:off x="539552" y="332656"/>
            <a:ext cx="75608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3C68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rgbClr val="003C68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3C68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rgbClr val="003C68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Stan siedlisk FFH na użytkach zielonych</a:t>
            </a:r>
            <a:endParaRPr kumimoji="0" lang="de-DE" altLang="de-D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084888" y="6360278"/>
            <a:ext cx="28082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(BFN, 2014)</a:t>
            </a:r>
            <a:endParaRPr kumimoji="0" lang="de-DE" altLang="de-D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467544" y="1057929"/>
            <a:ext cx="8161007" cy="5312366"/>
            <a:chOff x="467544" y="1057929"/>
            <a:chExt cx="8161007" cy="5312366"/>
          </a:xfrm>
        </p:grpSpPr>
        <p:grpSp>
          <p:nvGrpSpPr>
            <p:cNvPr id="3" name="Gruppieren 2"/>
            <p:cNvGrpSpPr/>
            <p:nvPr/>
          </p:nvGrpSpPr>
          <p:grpSpPr>
            <a:xfrm>
              <a:off x="467544" y="1057929"/>
              <a:ext cx="8161007" cy="5312366"/>
              <a:chOff x="467544" y="1057929"/>
              <a:chExt cx="8161007" cy="5312366"/>
            </a:xfrm>
          </p:grpSpPr>
          <p:pic>
            <p:nvPicPr>
              <p:cNvPr id="4098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7544" y="1057929"/>
                <a:ext cx="8161007" cy="530234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Textfeld 1"/>
              <p:cNvSpPr txBox="1"/>
              <p:nvPr/>
            </p:nvSpPr>
            <p:spPr>
              <a:xfrm>
                <a:off x="539552" y="5723964"/>
                <a:ext cx="7920880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trendy: = stabilny, + coraz lepszy, - coraz gorszy, ? nieznany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</p:grpSp>
        <p:sp>
          <p:nvSpPr>
            <p:cNvPr id="4" name="Rechteck 3"/>
            <p:cNvSpPr/>
            <p:nvPr/>
          </p:nvSpPr>
          <p:spPr>
            <a:xfrm>
              <a:off x="539552" y="1057929"/>
              <a:ext cx="7848872" cy="2828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939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074" y="2098531"/>
            <a:ext cx="65024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4774" y="5914881"/>
            <a:ext cx="526256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814724" y="5894243"/>
            <a:ext cx="2046287" cy="3048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klasa wysokości ruń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(cm)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 rot="16200000">
            <a:off x="-745620" y="3740800"/>
            <a:ext cx="26860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liczba gatunków roślin/m²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214274" y="5986318"/>
            <a:ext cx="5769528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0 - 6               - 6 - 12               &gt; 12 </a:t>
            </a:r>
            <a:r>
              <a:rPr lang="pl-PL" altLang="de-DE" sz="1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</a:t>
            </a:r>
            <a:r>
              <a:rPr kumimoji="0" lang="de-DE" alt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ysokość</a:t>
            </a:r>
            <a:r>
              <a:rPr kumimoji="0" lang="de-DE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runi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cm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43897" y="556491"/>
            <a:ext cx="7154430" cy="110799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3C68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rgbClr val="003C68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3C68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rgbClr val="003C68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de-DE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Liczba g</a:t>
            </a:r>
            <a:r>
              <a:rPr kumimoji="0" lang="de-DE" altLang="de-DE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atunk</a:t>
            </a:r>
            <a:r>
              <a:rPr kumimoji="0" lang="pl-PL" altLang="de-DE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ów</a:t>
            </a:r>
            <a:r>
              <a:rPr kumimoji="0" lang="de-DE" altLang="de-DE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altLang="de-DE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roślin</a:t>
            </a:r>
            <a:r>
              <a:rPr kumimoji="0" lang="de-DE" altLang="de-DE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pl-PL" altLang="de-DE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 płatach </a:t>
            </a:r>
            <a:r>
              <a:rPr kumimoji="0" lang="de-DE" altLang="de-DE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 </a:t>
            </a:r>
            <a:r>
              <a:rPr kumimoji="0" lang="de-DE" altLang="de-DE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różnej </a:t>
            </a:r>
            <a:r>
              <a:rPr kumimoji="0" lang="de-DE" altLang="de-DE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wysokości</a:t>
            </a:r>
            <a:r>
              <a:rPr kumimoji="0" lang="de-DE" altLang="de-DE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altLang="de-DE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runi</a:t>
            </a:r>
            <a:r>
              <a:rPr kumimoji="0" lang="de-DE" altLang="de-DE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w długotrwałym </a:t>
            </a:r>
            <a:r>
              <a:rPr kumimoji="0" lang="de-DE" altLang="de-DE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doświadczeniu</a:t>
            </a:r>
            <a:r>
              <a:rPr kumimoji="0" lang="de-DE" altLang="de-DE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pl-PL" altLang="de-DE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pastwiskowym</a:t>
            </a:r>
            <a:endParaRPr kumimoji="0" lang="de-DE" altLang="de-DE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6837867" y="4027055"/>
            <a:ext cx="223202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</a:t>
            </a:r>
            <a:r>
              <a:rPr kumimoji="0" lang="de-DE" alt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Wrage</a:t>
            </a: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et al. 2012, </a:t>
            </a:r>
            <a:r>
              <a:rPr kumimoji="0" lang="de-DE" alt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AEE</a:t>
            </a: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155, 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111-116</a:t>
            </a: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0761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149" y="1289050"/>
            <a:ext cx="6769100" cy="4516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084888" y="6126163"/>
            <a:ext cx="28082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</a:t>
            </a:r>
            <a:r>
              <a:rPr kumimoji="0" lang="de-DE" alt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Jerrentrup</a:t>
            </a: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et al. 2014, </a:t>
            </a:r>
            <a:r>
              <a:rPr kumimoji="0" lang="de-DE" alt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JApplEcol</a:t>
            </a: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51, 968-977 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290944"/>
            <a:ext cx="7705725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Bogactwo gatunków</a:t>
            </a:r>
            <a:r>
              <a:rPr kumimoji="0" lang="en-US" altLang="de-DE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motyli </a:t>
            </a:r>
            <a:r>
              <a:rPr kumimoji="0" lang="en-US" altLang="de-DE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 stosunku do intensywności wypasu w długotrwałym </a:t>
            </a:r>
            <a:r>
              <a:rPr kumimoji="0" lang="en-US" altLang="de-DE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eksperymencie</a:t>
            </a:r>
            <a:r>
              <a:rPr kumimoji="0" lang="en-US" altLang="de-DE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pl-PL" altLang="de-DE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pastwiskowym</a:t>
            </a:r>
            <a:endParaRPr kumimoji="0" lang="de-DE" altLang="de-DE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91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261" y="2139039"/>
            <a:ext cx="4119704" cy="4021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9499" y="2139039"/>
            <a:ext cx="3783445" cy="454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hteck 5"/>
          <p:cNvSpPr>
            <a:spLocks noChangeArrowheads="1"/>
          </p:cNvSpPr>
          <p:nvPr/>
        </p:nvSpPr>
        <p:spPr bwMode="auto">
          <a:xfrm>
            <a:off x="238333" y="527115"/>
            <a:ext cx="811134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3C68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rgbClr val="003C68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3C68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rgbClr val="003C68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rgbClr val="003C68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charset="0"/>
              </a:defRPr>
            </a:lvl9pPr>
          </a:lstStyle>
          <a:p>
            <a:pPr lvl="0" eaLnBrk="1" hangingPunct="1">
              <a:spcBef>
                <a:spcPct val="0"/>
              </a:spcBef>
              <a:buNone/>
              <a:defRPr/>
            </a:pPr>
            <a:r>
              <a:rPr kumimoji="0" lang="pl-PL" alt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R</a:t>
            </a:r>
            <a:r>
              <a:rPr kumimoji="0" lang="de-DE" altLang="de-DE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óżnorodnoś</a:t>
            </a:r>
            <a:r>
              <a:rPr kumimoji="0" lang="pl-PL" alt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ć</a:t>
            </a:r>
            <a:r>
              <a:rPr kumimoji="0" lang="de-DE" alt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de-DE" altLang="de-DE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gatunk</a:t>
            </a:r>
            <a:r>
              <a:rPr kumimoji="0" lang="pl-PL" alt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ów roślin na</a:t>
            </a:r>
            <a:r>
              <a:rPr kumimoji="0" lang="de-DE" alt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de-DE" altLang="de-DE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użytk</a:t>
            </a:r>
            <a:r>
              <a:rPr kumimoji="0" lang="pl-PL" alt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ach</a:t>
            </a:r>
            <a:r>
              <a:rPr kumimoji="0" lang="de-DE" alt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de-DE" altLang="de-DE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zielonych</a:t>
            </a:r>
            <a:r>
              <a:rPr kumimoji="0" lang="de-DE" alt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pl-PL" alt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 </a:t>
            </a:r>
            <a:r>
              <a:rPr kumimoji="0" lang="de-DE" altLang="de-DE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gospodarstw</a:t>
            </a:r>
            <a:r>
              <a:rPr kumimoji="0" lang="pl-PL" alt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ach</a:t>
            </a:r>
            <a:r>
              <a:rPr kumimoji="0" lang="de-DE" alt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de-DE" altLang="de-DE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mlecz</a:t>
            </a:r>
            <a:r>
              <a:rPr kumimoji="0" lang="pl-PL" altLang="de-DE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ny</a:t>
            </a:r>
            <a:r>
              <a:rPr kumimoji="0" lang="de-DE" altLang="de-DE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ch</a:t>
            </a:r>
            <a:r>
              <a:rPr kumimoji="0" lang="de-DE" alt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w </a:t>
            </a:r>
            <a:r>
              <a:rPr kumimoji="0" lang="de-DE" altLang="de-DE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Dolnej</a:t>
            </a:r>
            <a:r>
              <a:rPr kumimoji="0" lang="de-DE" alt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de-DE" altLang="de-DE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Saksonii</a:t>
            </a:r>
            <a:r>
              <a:rPr kumimoji="0" lang="de-DE" alt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w </a:t>
            </a:r>
            <a:r>
              <a:rPr kumimoji="0" lang="de-DE" altLang="de-DE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zależności</a:t>
            </a:r>
            <a:r>
              <a:rPr kumimoji="0" lang="de-DE" alt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de-DE" altLang="de-DE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od</a:t>
            </a:r>
            <a:r>
              <a:rPr kumimoji="0" lang="de-DE" alt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pl-PL" alt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ich </a:t>
            </a:r>
            <a:r>
              <a:rPr kumimoji="0" lang="de-DE" altLang="de-DE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wykorzystania</a:t>
            </a:r>
            <a:r>
              <a:rPr lang="de-DE" altLang="de-DE" b="1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pl-PL" altLang="de-DE" b="1" dirty="0" smtClean="0">
                <a:solidFill>
                  <a:prstClr val="black"/>
                </a:solidFill>
                <a:cs typeface="Arial" charset="0"/>
              </a:rPr>
              <a:t>– poziom g</a:t>
            </a:r>
            <a:r>
              <a:rPr lang="de-DE" altLang="de-DE" b="1" dirty="0" err="1" smtClean="0">
                <a:solidFill>
                  <a:prstClr val="black"/>
                </a:solidFill>
                <a:cs typeface="Arial" charset="0"/>
              </a:rPr>
              <a:t>ospodarstw</a:t>
            </a:r>
            <a:r>
              <a:rPr lang="pl-PL" altLang="de-DE" b="1" dirty="0" smtClean="0">
                <a:solidFill>
                  <a:prstClr val="black"/>
                </a:solidFill>
                <a:cs typeface="Arial" charset="0"/>
              </a:rPr>
              <a:t>a</a:t>
            </a:r>
            <a:r>
              <a:rPr lang="de-DE" altLang="de-DE" b="1" dirty="0" smtClean="0">
                <a:solidFill>
                  <a:prstClr val="black"/>
                </a:solidFill>
                <a:cs typeface="Arial" charset="0"/>
              </a:rPr>
              <a:t> </a:t>
            </a:r>
            <a:r>
              <a:rPr lang="de-DE" altLang="de-DE" b="1" dirty="0">
                <a:solidFill>
                  <a:prstClr val="black"/>
                </a:solidFill>
                <a:cs typeface="Arial" charset="0"/>
              </a:rPr>
              <a:t>(</a:t>
            </a:r>
            <a:r>
              <a:rPr lang="de-DE" altLang="de-DE" b="1" dirty="0" err="1">
                <a:solidFill>
                  <a:prstClr val="black"/>
                </a:solidFill>
                <a:cs typeface="Arial" charset="0"/>
              </a:rPr>
              <a:t>rysunek</a:t>
            </a:r>
            <a:r>
              <a:rPr lang="de-DE" altLang="de-DE" b="1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de-DE" altLang="de-DE" b="1" dirty="0" err="1">
                <a:solidFill>
                  <a:prstClr val="black"/>
                </a:solidFill>
                <a:cs typeface="Arial" charset="0"/>
              </a:rPr>
              <a:t>po</a:t>
            </a:r>
            <a:r>
              <a:rPr lang="de-DE" altLang="de-DE" b="1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de-DE" altLang="de-DE" b="1" dirty="0" err="1" smtClean="0">
                <a:solidFill>
                  <a:prstClr val="black"/>
                </a:solidFill>
                <a:cs typeface="Arial" charset="0"/>
              </a:rPr>
              <a:t>lewej</a:t>
            </a:r>
            <a:r>
              <a:rPr lang="de-DE" altLang="de-DE" b="1" dirty="0" smtClean="0">
                <a:solidFill>
                  <a:prstClr val="black"/>
                </a:solidFill>
                <a:cs typeface="Arial" charset="0"/>
              </a:rPr>
              <a:t>) </a:t>
            </a:r>
            <a:r>
              <a:rPr lang="de-DE" altLang="de-DE" b="1" dirty="0">
                <a:solidFill>
                  <a:prstClr val="black"/>
                </a:solidFill>
                <a:cs typeface="Arial" charset="0"/>
              </a:rPr>
              <a:t>i </a:t>
            </a:r>
            <a:r>
              <a:rPr lang="de-DE" altLang="de-DE" b="1" dirty="0" err="1">
                <a:solidFill>
                  <a:prstClr val="black"/>
                </a:solidFill>
                <a:cs typeface="Arial" charset="0"/>
              </a:rPr>
              <a:t>poziom</a:t>
            </a:r>
            <a:r>
              <a:rPr lang="de-DE" altLang="de-DE" b="1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pl-PL" altLang="de-DE" b="1" dirty="0" smtClean="0">
                <a:solidFill>
                  <a:prstClr val="black"/>
                </a:solidFill>
                <a:cs typeface="Arial" charset="0"/>
              </a:rPr>
              <a:t>pola </a:t>
            </a:r>
            <a:r>
              <a:rPr lang="de-DE" altLang="de-DE" b="1" dirty="0">
                <a:solidFill>
                  <a:prstClr val="black"/>
                </a:solidFill>
                <a:cs typeface="Arial" charset="0"/>
              </a:rPr>
              <a:t>(</a:t>
            </a:r>
            <a:r>
              <a:rPr lang="de-DE" altLang="de-DE" b="1" dirty="0" err="1">
                <a:solidFill>
                  <a:prstClr val="black"/>
                </a:solidFill>
                <a:cs typeface="Arial" charset="0"/>
              </a:rPr>
              <a:t>rysunek</a:t>
            </a:r>
            <a:r>
              <a:rPr lang="de-DE" altLang="de-DE" b="1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de-DE" altLang="de-DE" b="1" dirty="0" err="1">
                <a:solidFill>
                  <a:prstClr val="black"/>
                </a:solidFill>
                <a:cs typeface="Arial" charset="0"/>
              </a:rPr>
              <a:t>po</a:t>
            </a:r>
            <a:r>
              <a:rPr lang="de-DE" altLang="de-DE" b="1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de-DE" altLang="de-DE" b="1" dirty="0" err="1">
                <a:solidFill>
                  <a:prstClr val="black"/>
                </a:solidFill>
                <a:cs typeface="Arial" charset="0"/>
              </a:rPr>
              <a:t>prawej</a:t>
            </a:r>
            <a:r>
              <a:rPr lang="de-DE" altLang="de-DE" b="1" dirty="0">
                <a:solidFill>
                  <a:prstClr val="black"/>
                </a:solidFill>
                <a:cs typeface="Arial" charset="0"/>
              </a:rPr>
              <a:t>) </a:t>
            </a:r>
            <a:endParaRPr kumimoji="0" lang="de-DE" altLang="de-DE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(</a:t>
            </a:r>
            <a:r>
              <a:rPr kumimoji="0" lang="de-DE" alt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Breitsameter</a:t>
            </a: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&amp; Isselstein 2015</a:t>
            </a:r>
            <a:r>
              <a:rPr kumimoji="0" lang="de-DE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GraslSciEur </a:t>
            </a:r>
            <a:r>
              <a:rPr kumimoji="0" lang="de-DE" alt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20</a:t>
            </a: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</a:t>
            </a:r>
            <a:r>
              <a:rPr kumimoji="0" lang="de-DE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172-174)</a:t>
            </a: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5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>
            <a:spLocks noChangeArrowheads="1"/>
          </p:cNvSpPr>
          <p:nvPr/>
        </p:nvSpPr>
        <p:spPr bwMode="auto">
          <a:xfrm>
            <a:off x="611188" y="692150"/>
            <a:ext cx="7488237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2000">
                <a:solidFill>
                  <a:srgbClr val="003C68"/>
                </a:solidFill>
                <a:latin typeface="Arial" pitchFamily="34" charset="0"/>
              </a:defRPr>
            </a:lvl1pPr>
            <a:lvl2pPr marL="914400" indent="-457200" eaLnBrk="0" hangingPunct="0">
              <a:spcBef>
                <a:spcPct val="20000"/>
              </a:spcBef>
              <a:buChar char="–"/>
              <a:defRPr>
                <a:solidFill>
                  <a:srgbClr val="003C68"/>
                </a:solidFill>
                <a:latin typeface="Arial" pitchFamily="34" charset="0"/>
              </a:defRPr>
            </a:lvl2pPr>
            <a:lvl3pPr marL="1371600" indent="-457200" eaLnBrk="0" hangingPunct="0">
              <a:spcBef>
                <a:spcPct val="20000"/>
              </a:spcBef>
              <a:buChar char="•"/>
              <a:defRPr sz="1600">
                <a:solidFill>
                  <a:srgbClr val="003C68"/>
                </a:solidFill>
                <a:latin typeface="Arial" pitchFamily="34" charset="0"/>
              </a:defRPr>
            </a:lvl3pPr>
            <a:lvl4pPr marL="1828800" indent="-457200" eaLnBrk="0" hangingPunct="0">
              <a:spcBef>
                <a:spcPct val="20000"/>
              </a:spcBef>
              <a:buChar char="–"/>
              <a:defRPr sz="1400">
                <a:solidFill>
                  <a:srgbClr val="003C68"/>
                </a:solidFill>
                <a:latin typeface="Arial" pitchFamily="34" charset="0"/>
              </a:defRPr>
            </a:lvl4pPr>
            <a:lvl5pPr marL="2286000" indent="-457200" eaLnBrk="0" hangingPunct="0">
              <a:spcBef>
                <a:spcPct val="20000"/>
              </a:spcBef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9pPr>
          </a:lstStyle>
          <a:p>
            <a:pPr lvl="0" eaLnBrk="1" fontAlgn="base" hangingPunct="1">
              <a:spcAft>
                <a:spcPct val="20000"/>
              </a:spcAft>
              <a:buNone/>
              <a:defRPr/>
            </a:pPr>
            <a:r>
              <a:rPr lang="pl-PL" altLang="de-DE" sz="2400" b="1" u="sng" dirty="0">
                <a:solidFill>
                  <a:srgbClr val="000000"/>
                </a:solidFill>
                <a:cs typeface="Times New Roman" pitchFamily="18" charset="0"/>
              </a:rPr>
              <a:t>Usługi ekosystemowe użytków zielonych</a:t>
            </a:r>
            <a:r>
              <a:rPr lang="en-US" altLang="de-DE" sz="2400" b="1" u="sng" dirty="0">
                <a:solidFill>
                  <a:srgbClr val="000000"/>
                </a:solidFill>
                <a:cs typeface="Times New Roman" pitchFamily="18" charset="0"/>
              </a:rPr>
              <a:t> - "</a:t>
            </a:r>
            <a:r>
              <a:rPr lang="en-US" altLang="de-DE" sz="2400" b="1" u="sng" dirty="0" err="1">
                <a:solidFill>
                  <a:srgbClr val="000000"/>
                </a:solidFill>
                <a:cs typeface="Times New Roman" pitchFamily="18" charset="0"/>
              </a:rPr>
              <a:t>Wielka</a:t>
            </a:r>
            <a:r>
              <a:rPr lang="en-US" altLang="de-DE" sz="2400" b="1" u="sng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altLang="de-DE" sz="2400" b="1" u="sng" dirty="0" err="1">
                <a:solidFill>
                  <a:srgbClr val="000000"/>
                </a:solidFill>
                <a:cs typeface="Times New Roman" pitchFamily="18" charset="0"/>
              </a:rPr>
              <a:t>piątka</a:t>
            </a:r>
            <a:r>
              <a:rPr lang="en-US" altLang="de-DE" sz="2400" b="1" u="sng" dirty="0">
                <a:solidFill>
                  <a:srgbClr val="000000"/>
                </a:solidFill>
                <a:cs typeface="Times New Roman" pitchFamily="18" charset="0"/>
              </a:rPr>
              <a:t>":</a:t>
            </a:r>
          </a:p>
          <a:p>
            <a:pPr marL="457200" marR="0" lvl="0" indent="-4572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Produkcja</a:t>
            </a:r>
            <a:endParaRPr kumimoji="0" lang="en-US" altLang="de-D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  <a:p>
            <a:pPr marL="457200" marR="0" lvl="0" indent="-4572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Różnorodność biologiczna</a:t>
            </a:r>
          </a:p>
          <a:p>
            <a:pPr marL="457200" marR="0" lvl="0" indent="-4572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de-DE" sz="2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Klimat</a:t>
            </a:r>
          </a:p>
          <a:p>
            <a:pPr marL="457200" marR="0" lvl="0" indent="-4572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Kultura</a:t>
            </a:r>
            <a:endParaRPr kumimoji="0" lang="en-US" altLang="de-D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  <a:p>
            <a:pPr marL="457200" marR="0" lvl="0" indent="-4572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Woda</a:t>
            </a:r>
            <a:endParaRPr kumimoji="0" lang="de-DE" altLang="de-D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5350" y="4348489"/>
            <a:ext cx="1657350" cy="220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1724025" y="5681663"/>
            <a:ext cx="893763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klimat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6084168" y="6372036"/>
            <a:ext cx="29523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(Źródło: </a:t>
            </a:r>
            <a:r>
              <a:rPr kumimoji="0" lang="de-DE" alt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Isselstein</a:t>
            </a:r>
            <a:r>
              <a:rPr kumimoji="0" lang="de-DE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2018)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Textfeld 3"/>
          <p:cNvSpPr txBox="1">
            <a:spLocks noChangeArrowheads="1"/>
          </p:cNvSpPr>
          <p:nvPr/>
        </p:nvSpPr>
        <p:spPr bwMode="auto">
          <a:xfrm>
            <a:off x="3923158" y="2448502"/>
            <a:ext cx="511333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2000">
                <a:solidFill>
                  <a:srgbClr val="003C68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rgbClr val="003C68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3C68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rgbClr val="003C68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Emisje N</a:t>
            </a:r>
            <a:r>
              <a:rPr kumimoji="0" lang="en-US" altLang="de-DE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2</a:t>
            </a:r>
            <a:r>
              <a:rPr kumimoji="0" lang="en-US" alt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0 i CH</a:t>
            </a:r>
            <a:r>
              <a:rPr kumimoji="0" lang="en-US" altLang="de-DE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4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Sekwestracja węgla</a:t>
            </a:r>
            <a:endParaRPr kumimoji="0" lang="de-DE" altLang="de-D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38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85787" y="2405460"/>
            <a:ext cx="8101013" cy="1470025"/>
          </a:xfrm>
        </p:spPr>
        <p:txBody>
          <a:bodyPr/>
          <a:lstStyle/>
          <a:p>
            <a:r>
              <a:rPr lang="pl-PL" sz="4400" dirty="0" smtClean="0"/>
              <a:t>M</a:t>
            </a:r>
            <a:r>
              <a:rPr lang="de-DE" sz="4400" dirty="0" err="1" smtClean="0"/>
              <a:t>ateriały</a:t>
            </a:r>
            <a:r>
              <a:rPr lang="de-DE" sz="4400" dirty="0" smtClean="0"/>
              <a:t> edukacyjne na </a:t>
            </a:r>
            <a:r>
              <a:rPr lang="de-DE" sz="4400" dirty="0" err="1" smtClean="0"/>
              <a:t>temat</a:t>
            </a:r>
            <a:r>
              <a:rPr lang="de-DE" sz="4400" dirty="0" smtClean="0"/>
              <a:t> </a:t>
            </a:r>
            <a:r>
              <a:rPr lang="de-DE" sz="4400" dirty="0" err="1" smtClean="0"/>
              <a:t>praktycznego</a:t>
            </a:r>
            <a:r>
              <a:rPr lang="de-DE" sz="4400" dirty="0" smtClean="0"/>
              <a:t> </a:t>
            </a:r>
            <a:r>
              <a:rPr lang="pl-PL" sz="4400" dirty="0" smtClean="0"/>
              <a:t>gospodarowania na </a:t>
            </a:r>
            <a:r>
              <a:rPr lang="de-DE" sz="4400" dirty="0" err="1" smtClean="0"/>
              <a:t>użytka</a:t>
            </a:r>
            <a:r>
              <a:rPr lang="pl-PL" sz="4400" dirty="0" err="1" smtClean="0"/>
              <a:t>ch</a:t>
            </a:r>
            <a:r>
              <a:rPr lang="de-DE" sz="4400" dirty="0" smtClean="0"/>
              <a:t> </a:t>
            </a:r>
            <a:r>
              <a:rPr lang="de-DE" sz="4400" dirty="0" err="1" smtClean="0"/>
              <a:t>zielony</a:t>
            </a:r>
            <a:r>
              <a:rPr lang="pl-PL" sz="4400" dirty="0" err="1" smtClean="0"/>
              <a:t>ch</a:t>
            </a:r>
            <a:r>
              <a:rPr lang="de-DE" sz="4400" dirty="0" smtClean="0"/>
              <a:t> </a:t>
            </a:r>
            <a:r>
              <a:rPr lang="pl-PL" sz="4400" dirty="0" smtClean="0"/>
              <a:t/>
            </a:r>
            <a:br>
              <a:rPr lang="pl-PL" sz="4400" dirty="0" smtClean="0"/>
            </a:br>
            <a:r>
              <a:rPr lang="pl-PL" sz="3600" b="0" dirty="0" smtClean="0"/>
              <a:t>Charakterystyka użytków zielonych </a:t>
            </a:r>
            <a:br>
              <a:rPr lang="pl-PL" sz="3600" b="0" dirty="0" smtClean="0"/>
            </a:br>
            <a:r>
              <a:rPr lang="de-DE" sz="3600" b="0" dirty="0" smtClean="0"/>
              <a:t>w </a:t>
            </a:r>
            <a:r>
              <a:rPr lang="de-DE" sz="3600" b="0" dirty="0" err="1" smtClean="0"/>
              <a:t>krajach</a:t>
            </a:r>
            <a:r>
              <a:rPr lang="de-DE" sz="3600" b="0" dirty="0" smtClean="0"/>
              <a:t> </a:t>
            </a:r>
            <a:r>
              <a:rPr lang="pl-PL" sz="3600" b="0" dirty="0" smtClean="0"/>
              <a:t>realizujących projekt Inno4Grass</a:t>
            </a:r>
            <a:endParaRPr lang="de-DE" sz="3600" b="0" dirty="0"/>
          </a:p>
        </p:txBody>
      </p:sp>
    </p:spTree>
    <p:extLst>
      <p:ext uri="{BB962C8B-B14F-4D97-AF65-F5344CB8AC3E}">
        <p14:creationId xmlns:p14="http://schemas.microsoft.com/office/powerpoint/2010/main" val="284727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64308" y="63808"/>
            <a:ext cx="6566671" cy="1086639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  <a:latin typeface="+mn-lt"/>
              </a:rPr>
              <a:t>Najnowsze badania 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wskazują na niższe 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straty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paszy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pl-PL" sz="2400" dirty="0" smtClean="0">
                <a:solidFill>
                  <a:schemeClr val="tx1"/>
                </a:solidFill>
                <a:latin typeface="+mn-lt"/>
              </a:rPr>
              <a:t>z balotów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niż z dużych silosów 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i zaskakujące 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wyniki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dotyczące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pl-PL" sz="2400" dirty="0" smtClean="0">
                <a:solidFill>
                  <a:schemeClr val="tx1"/>
                </a:solidFill>
                <a:latin typeface="+mn-lt"/>
              </a:rPr>
              <a:t>wpływu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szybkości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napełniania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silosów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pl-PL" sz="2400" dirty="0" smtClean="0">
                <a:solidFill>
                  <a:schemeClr val="tx1"/>
                </a:solidFill>
                <a:latin typeface="+mn-lt"/>
              </a:rPr>
              <a:t>przejazdowych</a:t>
            </a:r>
            <a:endParaRPr lang="en-US" sz="24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104" y="1583047"/>
            <a:ext cx="7551683" cy="3343029"/>
          </a:xfrm>
          <a:prstGeom prst="rect">
            <a:avLst/>
          </a:prstGeom>
        </p:spPr>
      </p:pic>
      <p:graphicFrame>
        <p:nvGraphicFramePr>
          <p:cNvPr id="8" name="Tabell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782187"/>
              </p:ext>
            </p:extLst>
          </p:nvPr>
        </p:nvGraphicFramePr>
        <p:xfrm>
          <a:off x="5107503" y="4689968"/>
          <a:ext cx="4036497" cy="21945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090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19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54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1086">
                <a:tc>
                  <a:txBody>
                    <a:bodyPr/>
                    <a:lstStyle/>
                    <a:p>
                      <a:pPr algn="r"/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dirty="0" smtClean="0"/>
                        <a:t>Strata </a:t>
                      </a:r>
                      <a:r>
                        <a:rPr lang="pl-PL" dirty="0" err="1" smtClean="0"/>
                        <a:t>s.m</a:t>
                      </a:r>
                      <a:r>
                        <a:rPr lang="pl-PL" dirty="0" smtClean="0"/>
                        <a:t>.</a:t>
                      </a:r>
                      <a:r>
                        <a:rPr lang="sv-SE" dirty="0" smtClean="0"/>
                        <a:t>, %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1086"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sv-SE" dirty="0" smtClean="0"/>
                        <a:t>Ogółem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dirty="0" smtClean="0"/>
                        <a:t>Od</a:t>
                      </a:r>
                      <a:r>
                        <a:rPr lang="sv-SE" dirty="0" smtClean="0"/>
                        <a:t>rzucon</a:t>
                      </a:r>
                      <a:r>
                        <a:rPr lang="pl-PL" dirty="0" smtClean="0"/>
                        <a:t>a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1086">
                <a:tc>
                  <a:txBody>
                    <a:bodyPr/>
                    <a:lstStyle/>
                    <a:p>
                      <a:r>
                        <a:rPr lang="pl-PL" dirty="0" smtClean="0"/>
                        <a:t>Silos </a:t>
                      </a:r>
                      <a:r>
                        <a:rPr lang="pl-PL" dirty="0" err="1" smtClean="0"/>
                        <a:t>przej</a:t>
                      </a:r>
                      <a:r>
                        <a:rPr lang="pl-PL" dirty="0" smtClean="0"/>
                        <a:t>.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sv-SE" dirty="0" smtClean="0"/>
                        <a:t>14</a:t>
                      </a:r>
                      <a:r>
                        <a:rPr lang="sv-SE" baseline="0" dirty="0" smtClean="0"/>
                        <a:t>.1</a:t>
                      </a:r>
                      <a:r>
                        <a:rPr lang="sv-SE" baseline="30000" dirty="0" smtClean="0"/>
                        <a:t>a</a:t>
                      </a:r>
                      <a:r>
                        <a:rPr lang="sv-SE" baseline="0" dirty="0" smtClean="0"/>
                        <a:t> (8.7)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sv-SE" dirty="0" smtClean="0"/>
                        <a:t>3.4 (4.4)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1086">
                <a:tc>
                  <a:txBody>
                    <a:bodyPr/>
                    <a:lstStyle/>
                    <a:p>
                      <a:r>
                        <a:rPr lang="pl-PL" dirty="0" smtClean="0"/>
                        <a:t>Rękaw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sv-SE" dirty="0" smtClean="0"/>
                        <a:t>11.5</a:t>
                      </a:r>
                      <a:r>
                        <a:rPr lang="sv-SE" baseline="30000" dirty="0" smtClean="0"/>
                        <a:t>b</a:t>
                      </a:r>
                      <a:r>
                        <a:rPr lang="sv-SE" dirty="0" smtClean="0"/>
                        <a:t> (9.4)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sv-SE" dirty="0" smtClean="0"/>
                        <a:t>1.9 (3.8)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1086">
                <a:tc>
                  <a:txBody>
                    <a:bodyPr/>
                    <a:lstStyle/>
                    <a:p>
                      <a:r>
                        <a:rPr lang="sv-SE" dirty="0" smtClean="0"/>
                        <a:t>Wieża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sv-SE" dirty="0" smtClean="0"/>
                        <a:t>23</a:t>
                      </a:r>
                      <a:r>
                        <a:rPr lang="pl-PL" dirty="0" smtClean="0"/>
                        <a:t>.</a:t>
                      </a:r>
                      <a:r>
                        <a:rPr lang="sv-SE" dirty="0" smtClean="0"/>
                        <a:t>4</a:t>
                      </a:r>
                      <a:r>
                        <a:rPr lang="sv-SE" baseline="30000" dirty="0" smtClean="0"/>
                        <a:t>ab</a:t>
                      </a:r>
                      <a:r>
                        <a:rPr lang="sv-SE" dirty="0" smtClean="0"/>
                        <a:t> (2</a:t>
                      </a:r>
                      <a:r>
                        <a:rPr lang="pl-PL" dirty="0" smtClean="0"/>
                        <a:t>.</a:t>
                      </a:r>
                      <a:r>
                        <a:rPr lang="sv-SE" dirty="0" smtClean="0"/>
                        <a:t>2)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sv-SE" dirty="0" smtClean="0"/>
                        <a:t>0.1 (0.1)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1086">
                <a:tc>
                  <a:txBody>
                    <a:bodyPr/>
                    <a:lstStyle/>
                    <a:p>
                      <a:r>
                        <a:rPr lang="sv-SE" dirty="0" smtClean="0"/>
                        <a:t>Bal</a:t>
                      </a:r>
                      <a:r>
                        <a:rPr lang="pl-PL" dirty="0" err="1" smtClean="0"/>
                        <a:t>oty</a:t>
                      </a:r>
                      <a:r>
                        <a:rPr lang="pl-PL" dirty="0" smtClean="0"/>
                        <a:t> </a:t>
                      </a:r>
                      <a:r>
                        <a:rPr lang="sv-SE" dirty="0" smtClean="0"/>
                        <a:t>okr</a:t>
                      </a:r>
                      <a:r>
                        <a:rPr lang="pl-PL" dirty="0" smtClean="0"/>
                        <a:t>.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sv-SE" dirty="0" smtClean="0"/>
                        <a:t>1.1</a:t>
                      </a:r>
                      <a:r>
                        <a:rPr lang="sv-SE" baseline="30000" dirty="0" smtClean="0"/>
                        <a:t>c</a:t>
                      </a:r>
                      <a:r>
                        <a:rPr lang="sv-SE" dirty="0" smtClean="0"/>
                        <a:t> (0.4)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sv-SE" dirty="0" smtClean="0"/>
                        <a:t>0.0 (0.0)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textruta 8"/>
          <p:cNvSpPr txBox="1"/>
          <p:nvPr/>
        </p:nvSpPr>
        <p:spPr>
          <a:xfrm>
            <a:off x="727683" y="6506113"/>
            <a:ext cx="14622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(Spörndly, 2018)</a:t>
            </a: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12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06400" y="593870"/>
            <a:ext cx="7084291" cy="112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3C68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rgbClr val="003C68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3C68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rgbClr val="003C68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Zmiany</a:t>
            </a:r>
            <a:r>
              <a:rPr kumimoji="0" lang="de-DE" alt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względne (%) w zawartości </a:t>
            </a:r>
            <a:r>
              <a:rPr kumimoji="0" lang="de-DE" alt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węgla organicznego w glebie</a:t>
            </a:r>
            <a:r>
              <a:rPr kumimoji="0" lang="de-DE" alt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po </a:t>
            </a:r>
            <a:r>
              <a:rPr kumimoji="0" lang="de-DE" alt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zmianie</a:t>
            </a:r>
            <a:r>
              <a:rPr kumimoji="0" lang="de-DE" alt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sposobu użytkowania gruntów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</a:t>
            </a:r>
            <a:r>
              <a:rPr kumimoji="0" lang="de-DE" alt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Poeplau</a:t>
            </a: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et al. 2011, GCB 17, 2415-2427)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3127808"/>
            <a:ext cx="2638425" cy="225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575" y="3127808"/>
            <a:ext cx="2590800" cy="220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8838" y="3108758"/>
            <a:ext cx="2559050" cy="220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939800" y="2694421"/>
            <a:ext cx="70823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3C68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rgbClr val="003C68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3C68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rgbClr val="003C68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altLang="de-DE" b="1" dirty="0">
                <a:solidFill>
                  <a:prstClr val="black"/>
                </a:solidFill>
              </a:rPr>
              <a:t>g</a:t>
            </a:r>
            <a:r>
              <a:rPr kumimoji="0" lang="pl-PL" altLang="de-DE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runty</a:t>
            </a:r>
            <a:r>
              <a:rPr kumimoji="0" lang="pl-PL" alt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de-DE" altLang="de-DE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orne</a:t>
            </a:r>
            <a:r>
              <a:rPr kumimoji="0" lang="de-DE" alt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lang="pl-PL" altLang="de-DE" b="1" dirty="0" smtClean="0">
                <a:solidFill>
                  <a:prstClr val="black"/>
                </a:solidFill>
              </a:rPr>
              <a:t>na</a:t>
            </a:r>
            <a:r>
              <a:rPr kumimoji="0" lang="de-DE" alt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l-PL" alt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UZ</a:t>
            </a:r>
            <a:r>
              <a:rPr kumimoji="0" lang="pl-PL" altLang="de-DE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   </a:t>
            </a:r>
            <a:r>
              <a:rPr kumimoji="0" lang="pl-PL" altLang="de-DE" sz="2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UZ</a:t>
            </a:r>
            <a:r>
              <a:rPr kumimoji="0" lang="de-DE" alt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l-PL" alt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na grunty orne</a:t>
            </a:r>
            <a:r>
              <a:rPr kumimoji="0" lang="de-DE" alt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      </a:t>
            </a:r>
            <a:r>
              <a:rPr kumimoji="0" lang="pl-PL" alt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    UZ</a:t>
            </a:r>
            <a:r>
              <a:rPr kumimoji="0" lang="de-DE" alt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pl-PL" alt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na</a:t>
            </a:r>
            <a:r>
              <a:rPr kumimoji="0" lang="pl-PL" altLang="de-DE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de-DE" alt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las</a:t>
            </a:r>
            <a:endParaRPr kumimoji="0" lang="de-DE" altLang="de-D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971550" y="3199246"/>
            <a:ext cx="287338" cy="288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3C68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rgbClr val="003C68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3C68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rgbClr val="003C68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8172450" y="3199246"/>
            <a:ext cx="287338" cy="288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3C68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rgbClr val="003C68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3C68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rgbClr val="003C68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5364163" y="3199246"/>
            <a:ext cx="287337" cy="288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3C68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rgbClr val="003C68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3C68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rgbClr val="003C68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313150" y="5431271"/>
            <a:ext cx="303212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3C68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rgbClr val="003C68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3C68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rgbClr val="003C68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lata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po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zmianie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sposobu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użytkowania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de-DE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gruntów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1" name="Freeform 11"/>
          <p:cNvSpPr>
            <a:spLocks/>
          </p:cNvSpPr>
          <p:nvPr/>
        </p:nvSpPr>
        <p:spPr bwMode="auto">
          <a:xfrm>
            <a:off x="971550" y="3775508"/>
            <a:ext cx="2087563" cy="1008063"/>
          </a:xfrm>
          <a:custGeom>
            <a:avLst/>
            <a:gdLst>
              <a:gd name="T0" fmla="*/ 0 w 1315"/>
              <a:gd name="T1" fmla="*/ 2147483647 h 635"/>
              <a:gd name="T2" fmla="*/ 2147483647 w 1315"/>
              <a:gd name="T3" fmla="*/ 2147483647 h 635"/>
              <a:gd name="T4" fmla="*/ 2147483647 w 1315"/>
              <a:gd name="T5" fmla="*/ 2147483647 h 635"/>
              <a:gd name="T6" fmla="*/ 2147483647 w 1315"/>
              <a:gd name="T7" fmla="*/ 2147483647 h 635"/>
              <a:gd name="T8" fmla="*/ 2147483647 w 1315"/>
              <a:gd name="T9" fmla="*/ 0 h 6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15" h="635">
                <a:moveTo>
                  <a:pt x="0" y="635"/>
                </a:moveTo>
                <a:cubicBezTo>
                  <a:pt x="49" y="574"/>
                  <a:pt x="98" y="514"/>
                  <a:pt x="181" y="454"/>
                </a:cubicBezTo>
                <a:cubicBezTo>
                  <a:pt x="264" y="394"/>
                  <a:pt x="378" y="332"/>
                  <a:pt x="499" y="272"/>
                </a:cubicBezTo>
                <a:cubicBezTo>
                  <a:pt x="620" y="212"/>
                  <a:pt x="771" y="136"/>
                  <a:pt x="907" y="91"/>
                </a:cubicBezTo>
                <a:cubicBezTo>
                  <a:pt x="1043" y="46"/>
                  <a:pt x="1179" y="23"/>
                  <a:pt x="1315" y="0"/>
                </a:cubicBezTo>
              </a:path>
            </a:pathLst>
          </a:custGeom>
          <a:noFill/>
          <a:ln w="31750">
            <a:solidFill>
              <a:srgbClr val="99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>
            <a:spLocks/>
          </p:cNvSpPr>
          <p:nvPr/>
        </p:nvSpPr>
        <p:spPr bwMode="auto">
          <a:xfrm>
            <a:off x="3635375" y="3559608"/>
            <a:ext cx="2112963" cy="658813"/>
          </a:xfrm>
          <a:custGeom>
            <a:avLst/>
            <a:gdLst>
              <a:gd name="T0" fmla="*/ 2147483647 w 1331"/>
              <a:gd name="T1" fmla="*/ 0 h 415"/>
              <a:gd name="T2" fmla="*/ 2147483647 w 1331"/>
              <a:gd name="T3" fmla="*/ 2147483647 h 415"/>
              <a:gd name="T4" fmla="*/ 2147483647 w 1331"/>
              <a:gd name="T5" fmla="*/ 2147483647 h 415"/>
              <a:gd name="T6" fmla="*/ 2147483647 w 1331"/>
              <a:gd name="T7" fmla="*/ 2147483647 h 415"/>
              <a:gd name="T8" fmla="*/ 2147483647 w 1331"/>
              <a:gd name="T9" fmla="*/ 2147483647 h 415"/>
              <a:gd name="T10" fmla="*/ 2147483647 w 1331"/>
              <a:gd name="T11" fmla="*/ 2147483647 h 415"/>
              <a:gd name="T12" fmla="*/ 2147483647 w 1331"/>
              <a:gd name="T13" fmla="*/ 2147483647 h 415"/>
              <a:gd name="T14" fmla="*/ 2147483647 w 1331"/>
              <a:gd name="T15" fmla="*/ 2147483647 h 41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331" h="415">
                <a:moveTo>
                  <a:pt x="15" y="0"/>
                </a:moveTo>
                <a:cubicBezTo>
                  <a:pt x="15" y="23"/>
                  <a:pt x="15" y="46"/>
                  <a:pt x="15" y="91"/>
                </a:cubicBezTo>
                <a:cubicBezTo>
                  <a:pt x="15" y="136"/>
                  <a:pt x="7" y="227"/>
                  <a:pt x="15" y="272"/>
                </a:cubicBezTo>
                <a:cubicBezTo>
                  <a:pt x="23" y="317"/>
                  <a:pt x="46" y="340"/>
                  <a:pt x="61" y="363"/>
                </a:cubicBezTo>
                <a:cubicBezTo>
                  <a:pt x="76" y="386"/>
                  <a:pt x="91" y="401"/>
                  <a:pt x="106" y="408"/>
                </a:cubicBezTo>
                <a:cubicBezTo>
                  <a:pt x="121" y="415"/>
                  <a:pt x="136" y="408"/>
                  <a:pt x="151" y="408"/>
                </a:cubicBezTo>
                <a:cubicBezTo>
                  <a:pt x="166" y="408"/>
                  <a:pt x="0" y="408"/>
                  <a:pt x="197" y="408"/>
                </a:cubicBezTo>
                <a:cubicBezTo>
                  <a:pt x="394" y="408"/>
                  <a:pt x="862" y="408"/>
                  <a:pt x="1331" y="408"/>
                </a:cubicBezTo>
              </a:path>
            </a:pathLst>
          </a:custGeom>
          <a:noFill/>
          <a:ln w="31750">
            <a:solidFill>
              <a:srgbClr val="99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>
            <a:spLocks/>
          </p:cNvSpPr>
          <p:nvPr/>
        </p:nvSpPr>
        <p:spPr bwMode="auto">
          <a:xfrm>
            <a:off x="6372225" y="4135871"/>
            <a:ext cx="1871663" cy="420687"/>
          </a:xfrm>
          <a:custGeom>
            <a:avLst/>
            <a:gdLst>
              <a:gd name="T0" fmla="*/ 0 w 1179"/>
              <a:gd name="T1" fmla="*/ 2147483647 h 265"/>
              <a:gd name="T2" fmla="*/ 2147483647 w 1179"/>
              <a:gd name="T3" fmla="*/ 2147483647 h 265"/>
              <a:gd name="T4" fmla="*/ 2147483647 w 1179"/>
              <a:gd name="T5" fmla="*/ 2147483647 h 265"/>
              <a:gd name="T6" fmla="*/ 2147483647 w 1179"/>
              <a:gd name="T7" fmla="*/ 0 h 26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79" h="265">
                <a:moveTo>
                  <a:pt x="0" y="181"/>
                </a:moveTo>
                <a:cubicBezTo>
                  <a:pt x="60" y="200"/>
                  <a:pt x="121" y="219"/>
                  <a:pt x="227" y="227"/>
                </a:cubicBezTo>
                <a:cubicBezTo>
                  <a:pt x="333" y="235"/>
                  <a:pt x="476" y="265"/>
                  <a:pt x="635" y="227"/>
                </a:cubicBezTo>
                <a:cubicBezTo>
                  <a:pt x="794" y="189"/>
                  <a:pt x="986" y="94"/>
                  <a:pt x="1179" y="0"/>
                </a:cubicBezTo>
              </a:path>
            </a:pathLst>
          </a:custGeom>
          <a:noFill/>
          <a:ln w="31750">
            <a:solidFill>
              <a:srgbClr val="99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16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3"/>
          <p:cNvSpPr txBox="1">
            <a:spLocks noChangeArrowheads="1"/>
          </p:cNvSpPr>
          <p:nvPr/>
        </p:nvSpPr>
        <p:spPr bwMode="auto">
          <a:xfrm>
            <a:off x="179512" y="144860"/>
            <a:ext cx="5113338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2000">
                <a:solidFill>
                  <a:srgbClr val="003C68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rgbClr val="003C68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3C68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rgbClr val="003C68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Sekwestracja węgla</a:t>
            </a:r>
            <a:endParaRPr kumimoji="0" lang="de-DE" altLang="de-D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79512" y="5229200"/>
            <a:ext cx="882352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Badanie symulacyjne dotyczące średniego rocznego efektu netto (t C ha</a:t>
            </a:r>
            <a:r>
              <a:rPr kumimoji="0" lang="en-US" sz="1800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-1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 na zawartość węgla w materii organicznej gleby w wyniku przekształcenia gruntów ornych w użytki zielone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Vleeshouwers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Verhagen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2002)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6" name="Gruppieren 5"/>
          <p:cNvGrpSpPr/>
          <p:nvPr/>
        </p:nvGrpSpPr>
        <p:grpSpPr>
          <a:xfrm>
            <a:off x="2051720" y="956785"/>
            <a:ext cx="4772025" cy="4385409"/>
            <a:chOff x="2051720" y="836712"/>
            <a:chExt cx="4772025" cy="4385409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0796" y="836712"/>
              <a:ext cx="4333875" cy="33242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4005064"/>
              <a:ext cx="4772025" cy="8477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hteck 4"/>
            <p:cNvSpPr/>
            <p:nvPr/>
          </p:nvSpPr>
          <p:spPr>
            <a:xfrm>
              <a:off x="4103761" y="4852789"/>
              <a:ext cx="93647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 C ha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-1</a:t>
              </a:r>
              <a:endPara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448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060" y="794606"/>
            <a:ext cx="6336704" cy="4875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7158789" y="3836594"/>
            <a:ext cx="196912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</a:t>
            </a:r>
            <a:r>
              <a:rPr kumimoji="0" lang="de-DE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Reinsch et al. 2018, </a:t>
            </a:r>
            <a:r>
              <a:rPr kumimoji="0" lang="de-DE" alt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SoilTillageRes</a:t>
            </a:r>
            <a:r>
              <a:rPr kumimoji="0" lang="de-DE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175, 119-129</a:t>
            </a:r>
            <a:r>
              <a:rPr kumimoji="0" lang="de-DE" altLang="de-DE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</a:t>
            </a:r>
            <a:endParaRPr kumimoji="0" lang="de-DE" altLang="de-D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850105" y="5724313"/>
            <a:ext cx="527298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PG: trwałe </a:t>
            </a:r>
            <a:r>
              <a:rPr kumimoji="0" 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użytki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zielone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bez zabiegów</a:t>
            </a:r>
            <a:endParaRPr kumimoji="0" lang="de-DE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SR: </a:t>
            </a:r>
            <a:r>
              <a:rPr kumimoji="0" 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użytki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zielone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pl-PL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po renowacji </a:t>
            </a:r>
            <a:r>
              <a:rPr kumimoji="0" 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wiosn</a:t>
            </a:r>
            <a:r>
              <a:rPr kumimoji="0" 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ą</a:t>
            </a:r>
            <a:endParaRPr kumimoji="0" lang="de-DE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AR: </a:t>
            </a:r>
            <a:r>
              <a:rPr kumimoji="0" 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użytki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zielone</a:t>
            </a:r>
            <a:r>
              <a:rPr kumimoji="0" 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po renowacji jesienią</a:t>
            </a:r>
            <a:endParaRPr kumimoji="0" lang="de-DE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CM: </a:t>
            </a:r>
            <a:r>
              <a:rPr kumimoji="0" 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</a:t>
            </a:r>
            <a:r>
              <a:rPr kumimoji="0" 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rz</a:t>
            </a:r>
            <a:r>
              <a:rPr kumimoji="0" lang="pl-PL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ekształcenie</a:t>
            </a:r>
            <a:r>
              <a:rPr kumimoji="0" 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użytków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zielonych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 uprawę </a:t>
            </a:r>
            <a:r>
              <a:rPr kumimoji="0" 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kukurydz</a:t>
            </a:r>
            <a:r>
              <a:rPr kumimoji="0" 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y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na </a:t>
            </a:r>
            <a:r>
              <a:rPr kumimoji="0" 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kiszonkę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6024" y="5906849"/>
            <a:ext cx="38340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dwa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lata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eksperyment</a:t>
            </a:r>
            <a:r>
              <a:rPr kumimoji="0" 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wyniki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za pierwszy rok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po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renowacji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/</a:t>
            </a:r>
            <a:r>
              <a:rPr kumimoji="0" 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odnowieniu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użytków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zielonych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-3911" y="-117418"/>
            <a:ext cx="9131821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Renowacja</a:t>
            </a:r>
            <a:r>
              <a:rPr kumimoji="0" lang="en-US" alt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/</a:t>
            </a:r>
            <a:r>
              <a:rPr kumimoji="0" lang="pl-PL" alt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odnowienie</a:t>
            </a:r>
            <a:r>
              <a:rPr kumimoji="0" lang="en-US" alt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użytków zielonych i </a:t>
            </a:r>
            <a:r>
              <a:rPr kumimoji="0" lang="en-US" alt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emisje związane z </a:t>
            </a:r>
            <a:r>
              <a:rPr kumimoji="0" lang="en-US" alt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plon</a:t>
            </a:r>
            <a:r>
              <a:rPr kumimoji="0" lang="pl-PL" alt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ami</a:t>
            </a:r>
            <a:r>
              <a:rPr kumimoji="0" lang="en-US" alt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(CO</a:t>
            </a:r>
            <a:r>
              <a:rPr kumimoji="0" lang="en-US" altLang="de-DE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  <a:r>
              <a:rPr kumimoji="0" lang="pl-PL" altLang="de-DE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</a:t>
            </a:r>
            <a:r>
              <a:rPr kumimoji="0" lang="en-US" altLang="de-DE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q</a:t>
            </a:r>
            <a:r>
              <a:rPr kumimoji="0" lang="en-US" altLang="de-DE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de-DE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ha</a:t>
            </a:r>
            <a:r>
              <a:rPr kumimoji="0" lang="en-US" altLang="de-DE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-1</a:t>
            </a:r>
            <a:r>
              <a:rPr kumimoji="0" lang="en-US" altLang="de-DE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/roczna wydajność </a:t>
            </a:r>
            <a:r>
              <a:rPr kumimoji="0" lang="en-US" altLang="de-DE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energetyczna</a:t>
            </a:r>
            <a:r>
              <a:rPr kumimoji="0" lang="en-US" altLang="de-DE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</a:t>
            </a:r>
            <a:r>
              <a:rPr kumimoji="0" lang="pl-PL" altLang="de-DE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altLang="de-DE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38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>
            <a:spLocks noChangeArrowheads="1"/>
          </p:cNvSpPr>
          <p:nvPr/>
        </p:nvSpPr>
        <p:spPr bwMode="auto">
          <a:xfrm>
            <a:off x="611188" y="692150"/>
            <a:ext cx="7488237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2000">
                <a:solidFill>
                  <a:srgbClr val="003C68"/>
                </a:solidFill>
                <a:latin typeface="Arial" pitchFamily="34" charset="0"/>
              </a:defRPr>
            </a:lvl1pPr>
            <a:lvl2pPr marL="914400" indent="-457200" eaLnBrk="0" hangingPunct="0">
              <a:spcBef>
                <a:spcPct val="20000"/>
              </a:spcBef>
              <a:buChar char="–"/>
              <a:defRPr>
                <a:solidFill>
                  <a:srgbClr val="003C68"/>
                </a:solidFill>
                <a:latin typeface="Arial" pitchFamily="34" charset="0"/>
              </a:defRPr>
            </a:lvl2pPr>
            <a:lvl3pPr marL="1371600" indent="-457200" eaLnBrk="0" hangingPunct="0">
              <a:spcBef>
                <a:spcPct val="20000"/>
              </a:spcBef>
              <a:buChar char="•"/>
              <a:defRPr sz="1600">
                <a:solidFill>
                  <a:srgbClr val="003C68"/>
                </a:solidFill>
                <a:latin typeface="Arial" pitchFamily="34" charset="0"/>
              </a:defRPr>
            </a:lvl3pPr>
            <a:lvl4pPr marL="1828800" indent="-457200" eaLnBrk="0" hangingPunct="0">
              <a:spcBef>
                <a:spcPct val="20000"/>
              </a:spcBef>
              <a:buChar char="–"/>
              <a:defRPr sz="1400">
                <a:solidFill>
                  <a:srgbClr val="003C68"/>
                </a:solidFill>
                <a:latin typeface="Arial" pitchFamily="34" charset="0"/>
              </a:defRPr>
            </a:lvl4pPr>
            <a:lvl5pPr marL="2286000" indent="-457200" eaLnBrk="0" hangingPunct="0">
              <a:spcBef>
                <a:spcPct val="20000"/>
              </a:spcBef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9pPr>
          </a:lstStyle>
          <a:p>
            <a:pPr lvl="0" eaLnBrk="1" fontAlgn="base" hangingPunct="1">
              <a:spcAft>
                <a:spcPct val="20000"/>
              </a:spcAft>
              <a:buNone/>
              <a:defRPr/>
            </a:pPr>
            <a:r>
              <a:rPr lang="pl-PL" altLang="de-DE" sz="2400" b="1" u="sng" dirty="0">
                <a:solidFill>
                  <a:srgbClr val="000000"/>
                </a:solidFill>
                <a:cs typeface="Times New Roman" pitchFamily="18" charset="0"/>
              </a:rPr>
              <a:t>Usługi ekosystemowe użytków zielonych</a:t>
            </a:r>
            <a:r>
              <a:rPr lang="en-US" altLang="de-DE" sz="2400" b="1" u="sng" dirty="0">
                <a:solidFill>
                  <a:srgbClr val="000000"/>
                </a:solidFill>
                <a:cs typeface="Times New Roman" pitchFamily="18" charset="0"/>
              </a:rPr>
              <a:t> - "</a:t>
            </a:r>
            <a:r>
              <a:rPr lang="en-US" altLang="de-DE" sz="2400" b="1" u="sng" dirty="0" err="1">
                <a:solidFill>
                  <a:srgbClr val="000000"/>
                </a:solidFill>
                <a:cs typeface="Times New Roman" pitchFamily="18" charset="0"/>
              </a:rPr>
              <a:t>Wielka</a:t>
            </a:r>
            <a:r>
              <a:rPr lang="en-US" altLang="de-DE" sz="2400" b="1" u="sng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altLang="de-DE" sz="2400" b="1" u="sng" dirty="0" err="1">
                <a:solidFill>
                  <a:srgbClr val="000000"/>
                </a:solidFill>
                <a:cs typeface="Times New Roman" pitchFamily="18" charset="0"/>
              </a:rPr>
              <a:t>piątka</a:t>
            </a:r>
            <a:r>
              <a:rPr lang="en-US" altLang="de-DE" sz="2400" b="1" u="sng" dirty="0">
                <a:solidFill>
                  <a:srgbClr val="000000"/>
                </a:solidFill>
                <a:cs typeface="Times New Roman" pitchFamily="18" charset="0"/>
              </a:rPr>
              <a:t>":</a:t>
            </a:r>
          </a:p>
          <a:p>
            <a:pPr marL="457200" marR="0" lvl="0" indent="-4572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Produkcja</a:t>
            </a:r>
            <a:endParaRPr kumimoji="0" lang="en-US" altLang="de-D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  <a:p>
            <a:pPr marL="457200" marR="0" lvl="0" indent="-4572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Różnorodność biologiczna</a:t>
            </a:r>
          </a:p>
          <a:p>
            <a:pPr marL="457200" marR="0" lvl="0" indent="-4572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Klimat</a:t>
            </a:r>
          </a:p>
          <a:p>
            <a:pPr marL="457200" marR="0" lvl="0" indent="-4572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de-DE" sz="2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Kultura</a:t>
            </a:r>
            <a:endParaRPr kumimoji="0" lang="de-DE" altLang="de-DE" sz="24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  <a:p>
            <a:pPr marL="457200" marR="0" lvl="0" indent="-4572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Woda</a:t>
            </a:r>
            <a:endParaRPr kumimoji="0" lang="en-US" altLang="de-D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</p:txBody>
      </p:sp>
      <p:pic>
        <p:nvPicPr>
          <p:cNvPr id="3" name="Picture 8" descr="W:\Graslandwissenschaft\2 Arbeitsgruppe\2.1 Bilder\2.1.3 Versuche\BIOMIX\BIOMIX-Fotos Mai2011\Der Versu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3387" y="3905250"/>
            <a:ext cx="28416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6988175" y="5605463"/>
            <a:ext cx="869950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kultura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6084168" y="6372036"/>
            <a:ext cx="29523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(Źródło: </a:t>
            </a:r>
            <a:r>
              <a:rPr kumimoji="0" lang="de-DE" alt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Isselstein</a:t>
            </a:r>
            <a:r>
              <a:rPr kumimoji="0" lang="de-DE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2018)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Textfeld 3"/>
          <p:cNvSpPr txBox="1">
            <a:spLocks noChangeArrowheads="1"/>
          </p:cNvSpPr>
          <p:nvPr/>
        </p:nvSpPr>
        <p:spPr bwMode="auto">
          <a:xfrm>
            <a:off x="2569318" y="3079904"/>
            <a:ext cx="5400675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2000">
                <a:solidFill>
                  <a:srgbClr val="003C68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rgbClr val="003C68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3C68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rgbClr val="003C68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Wartość estetyczna użytków zielonych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Rekreacja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Edukacja przyrodnicza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75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6bef2e15-21d4-4fc6-b616-01a05933241d@um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3024336" cy="2253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46ee46a8-0ea0-4f2d-8f00-595fc4c39f25@um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912" y="4215154"/>
            <a:ext cx="3134880" cy="2335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4fbb4d97-01c2-4682-8bc7-bc335ca17e22@um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4472" y="527726"/>
            <a:ext cx="3024336" cy="2253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3732684"/>
            <a:ext cx="1935315" cy="2580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3" y="620688"/>
            <a:ext cx="1935315" cy="2580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152" y="4228431"/>
            <a:ext cx="3078674" cy="2309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423695" y="2996585"/>
            <a:ext cx="22535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Wartość </a:t>
            </a:r>
            <a:r>
              <a:rPr kumimoji="0" lang="en-US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estetyczna</a:t>
            </a:r>
            <a:r>
              <a:rPr kumimoji="0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pl-PL" altLang="de-DE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4572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użytków</a:t>
            </a:r>
            <a:r>
              <a:rPr kumimoji="0" lang="en-US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zielonych</a:t>
            </a:r>
          </a:p>
        </p:txBody>
      </p:sp>
      <p:sp>
        <p:nvSpPr>
          <p:cNvPr id="9" name="Rechteck 8"/>
          <p:cNvSpPr/>
          <p:nvPr/>
        </p:nvSpPr>
        <p:spPr>
          <a:xfrm>
            <a:off x="6800036" y="3212976"/>
            <a:ext cx="1300356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Rekreacja</a:t>
            </a:r>
            <a:endParaRPr kumimoji="0" lang="en-US" alt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3414894" y="3224853"/>
            <a:ext cx="1941557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Edukacja przyrodnicza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96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04957" y="957166"/>
            <a:ext cx="7869238" cy="298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2000">
                <a:solidFill>
                  <a:srgbClr val="003C68"/>
                </a:solidFill>
                <a:latin typeface="Arial" pitchFamily="34" charset="0"/>
              </a:defRPr>
            </a:lvl1pPr>
            <a:lvl2pPr marL="914400" indent="-457200" eaLnBrk="0" hangingPunct="0">
              <a:spcBef>
                <a:spcPct val="20000"/>
              </a:spcBef>
              <a:buChar char="–"/>
              <a:defRPr>
                <a:solidFill>
                  <a:srgbClr val="003C68"/>
                </a:solidFill>
                <a:latin typeface="Arial" pitchFamily="34" charset="0"/>
              </a:defRPr>
            </a:lvl2pPr>
            <a:lvl3pPr marL="1371600" indent="-457200" eaLnBrk="0" hangingPunct="0">
              <a:spcBef>
                <a:spcPct val="20000"/>
              </a:spcBef>
              <a:buChar char="•"/>
              <a:defRPr sz="1600">
                <a:solidFill>
                  <a:srgbClr val="003C68"/>
                </a:solidFill>
                <a:latin typeface="Arial" pitchFamily="34" charset="0"/>
              </a:defRPr>
            </a:lvl3pPr>
            <a:lvl4pPr marL="1828800" indent="-457200" eaLnBrk="0" hangingPunct="0">
              <a:spcBef>
                <a:spcPct val="20000"/>
              </a:spcBef>
              <a:buChar char="–"/>
              <a:defRPr sz="1400">
                <a:solidFill>
                  <a:srgbClr val="003C68"/>
                </a:solidFill>
                <a:latin typeface="Arial" pitchFamily="34" charset="0"/>
              </a:defRPr>
            </a:lvl4pPr>
            <a:lvl5pPr marL="2286000" indent="-457200" eaLnBrk="0" hangingPunct="0">
              <a:spcBef>
                <a:spcPct val="20000"/>
              </a:spcBef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Zarządzanie kompromisami </a:t>
            </a:r>
            <a:r>
              <a:rPr kumimoji="0" lang="de-DE" alt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między funkcjami</a:t>
            </a:r>
            <a:r>
              <a:rPr kumimoji="0" lang="de-DE" alt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..........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de-DE" alt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Znajomość</a:t>
            </a: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(</a:t>
            </a:r>
            <a:r>
              <a:rPr kumimoji="0" lang="de-DE" alt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przyczynowo-skutkowego</a:t>
            </a: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 </a:t>
            </a:r>
            <a:r>
              <a:rPr kumimoji="0" lang="de-DE" alt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związku pomiędzy</a:t>
            </a: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różnymi </a:t>
            </a:r>
            <a:r>
              <a:rPr kumimoji="0" lang="de-DE" alt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usługami</a:t>
            </a:r>
            <a:endParaRPr kumimoji="0" lang="de-DE" alt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Identyfikacja </a:t>
            </a:r>
            <a:r>
              <a:rPr kumimoji="0" lang="de-DE" alt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wpływu</a:t>
            </a: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pl-PL" alt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narzędzi </a:t>
            </a:r>
            <a:r>
              <a:rPr kumimoji="0" lang="de-DE" alt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zarządzania</a:t>
            </a:r>
            <a:r>
              <a:rPr kumimoji="0" lang="de-DE" alt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na </a:t>
            </a:r>
            <a:r>
              <a:rPr kumimoji="0" lang="de-DE" alt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świadczenie</a:t>
            </a: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wielu </a:t>
            </a:r>
            <a:r>
              <a:rPr kumimoji="0" lang="de-DE" alt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usług</a:t>
            </a:r>
            <a:endParaRPr kumimoji="0" lang="de-DE" alt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58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4560" y="1705378"/>
            <a:ext cx="3657600" cy="366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1"/>
          <p:cNvSpPr txBox="1">
            <a:spLocks noChangeArrowheads="1"/>
          </p:cNvSpPr>
          <p:nvPr/>
        </p:nvSpPr>
        <p:spPr bwMode="auto">
          <a:xfrm>
            <a:off x="3584872" y="1437884"/>
            <a:ext cx="10763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3C68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rgbClr val="003C68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3C68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rgbClr val="003C68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Usługa 1</a:t>
            </a:r>
          </a:p>
        </p:txBody>
      </p:sp>
      <p:sp>
        <p:nvSpPr>
          <p:cNvPr id="4" name="Textfeld 5"/>
          <p:cNvSpPr txBox="1">
            <a:spLocks noChangeArrowheads="1"/>
          </p:cNvSpPr>
          <p:nvPr/>
        </p:nvSpPr>
        <p:spPr bwMode="auto">
          <a:xfrm>
            <a:off x="5594647" y="2857903"/>
            <a:ext cx="10763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3C68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rgbClr val="003C68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3C68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rgbClr val="003C68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Usługa 2</a:t>
            </a:r>
          </a:p>
        </p:txBody>
      </p:sp>
      <p:sp>
        <p:nvSpPr>
          <p:cNvPr id="5" name="Textfeld 6"/>
          <p:cNvSpPr txBox="1">
            <a:spLocks noChangeArrowheads="1"/>
          </p:cNvSpPr>
          <p:nvPr/>
        </p:nvSpPr>
        <p:spPr bwMode="auto">
          <a:xfrm>
            <a:off x="4629447" y="4850215"/>
            <a:ext cx="10763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3C68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rgbClr val="003C68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3C68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rgbClr val="003C68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Usługa 3</a:t>
            </a:r>
          </a:p>
        </p:txBody>
      </p:sp>
      <p:sp>
        <p:nvSpPr>
          <p:cNvPr id="6" name="Textfeld 7"/>
          <p:cNvSpPr txBox="1">
            <a:spLocks noChangeArrowheads="1"/>
          </p:cNvSpPr>
          <p:nvPr/>
        </p:nvSpPr>
        <p:spPr bwMode="auto">
          <a:xfrm>
            <a:off x="2354560" y="4874028"/>
            <a:ext cx="10763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3C68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rgbClr val="003C68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3C68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rgbClr val="003C68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Usługa 4</a:t>
            </a:r>
          </a:p>
        </p:txBody>
      </p:sp>
      <p:sp>
        <p:nvSpPr>
          <p:cNvPr id="7" name="Textfeld 8"/>
          <p:cNvSpPr txBox="1">
            <a:spLocks noChangeArrowheads="1"/>
          </p:cNvSpPr>
          <p:nvPr/>
        </p:nvSpPr>
        <p:spPr bwMode="auto">
          <a:xfrm>
            <a:off x="1490960" y="2711853"/>
            <a:ext cx="10763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3C68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rgbClr val="003C68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3C68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rgbClr val="003C68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Usługa 5</a:t>
            </a:r>
          </a:p>
        </p:txBody>
      </p:sp>
      <p:sp>
        <p:nvSpPr>
          <p:cNvPr id="8" name="Textfeld 3"/>
          <p:cNvSpPr txBox="1">
            <a:spLocks noChangeArrowheads="1"/>
          </p:cNvSpPr>
          <p:nvPr/>
        </p:nvSpPr>
        <p:spPr bwMode="auto">
          <a:xfrm>
            <a:off x="843260" y="5521728"/>
            <a:ext cx="69135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3C68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rgbClr val="003C68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3C68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rgbClr val="003C68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Usługi</a:t>
            </a:r>
            <a:r>
              <a:rPr kumimoji="0" lang="en-US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ekosystem</a:t>
            </a:r>
            <a:r>
              <a:rPr kumimoji="0" lang="pl-PL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owe</a:t>
            </a:r>
            <a:r>
              <a:rPr kumimoji="0" lang="en-US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wahają się od 0 (</a:t>
            </a:r>
            <a:r>
              <a:rPr kumimoji="0" lang="en-US" alt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brak</a:t>
            </a:r>
            <a:r>
              <a:rPr kumimoji="0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usługi</a:t>
            </a:r>
            <a:r>
              <a:rPr kumimoji="0" lang="en-US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) </a:t>
            </a:r>
            <a:r>
              <a:rPr kumimoji="0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do 100% (maksymalna możliwa usługa w szczególnych </a:t>
            </a:r>
            <a:r>
              <a:rPr kumimoji="0" lang="en-US" alt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warunkach</a:t>
            </a:r>
            <a:r>
              <a:rPr kumimoji="0" lang="en-US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)</a:t>
            </a: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584872" y="1849840"/>
            <a:ext cx="638175" cy="179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100%</a:t>
            </a:r>
          </a:p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0%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6012160" y="6237312"/>
            <a:ext cx="29523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(Źródło: </a:t>
            </a:r>
            <a:r>
              <a:rPr kumimoji="0" lang="de-DE" alt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Isselstein</a:t>
            </a:r>
            <a:r>
              <a:rPr kumimoji="0" lang="de-DE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2018)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Rechthoek 10"/>
          <p:cNvSpPr/>
          <p:nvPr/>
        </p:nvSpPr>
        <p:spPr>
          <a:xfrm>
            <a:off x="212724" y="335290"/>
            <a:ext cx="69085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Względna ilość </a:t>
            </a:r>
            <a:r>
              <a:rPr kumimoji="0" lang="en-US" alt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usług</a:t>
            </a:r>
            <a:r>
              <a:rPr kumimoji="0" lang="en-US" alt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alt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ekosystem</a:t>
            </a:r>
            <a:r>
              <a:rPr kumimoji="0" lang="pl-PL" alt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owych</a:t>
            </a:r>
            <a:r>
              <a:rPr kumimoji="0" lang="en-US" alt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świadczonych przez użytki zielone </a:t>
            </a:r>
            <a:r>
              <a:rPr kumimoji="0" lang="en-US" alt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(schematycznie)</a:t>
            </a:r>
            <a:endParaRPr kumimoji="0" lang="en-US" altLang="de-D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73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513" y="3406462"/>
            <a:ext cx="2743200" cy="274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055345" y="3225487"/>
            <a:ext cx="1790875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600" b="1" dirty="0">
                <a:solidFill>
                  <a:srgbClr val="000000"/>
                </a:solidFill>
                <a:latin typeface="Arial"/>
              </a:rPr>
              <a:t>p</a:t>
            </a:r>
            <a:r>
              <a:rPr kumimoji="0" lang="pl-PL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rodukcja</a:t>
            </a:r>
            <a:r>
              <a:rPr kumimoji="0" lang="pl-PL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paszy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832100" y="4087500"/>
            <a:ext cx="722313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woda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328863" y="5795650"/>
            <a:ext cx="893762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klimat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84175" y="5795650"/>
            <a:ext cx="1338263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bioróżnorodność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79388" y="4070037"/>
            <a:ext cx="868362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kultura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feld 3"/>
          <p:cNvSpPr txBox="1">
            <a:spLocks noChangeArrowheads="1"/>
          </p:cNvSpPr>
          <p:nvPr/>
        </p:nvSpPr>
        <p:spPr bwMode="auto">
          <a:xfrm>
            <a:off x="179388" y="787373"/>
            <a:ext cx="8351837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3C68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rgbClr val="003C68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3C68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rgbClr val="003C68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Usługi</a:t>
            </a:r>
            <a:r>
              <a:rPr kumimoji="0" lang="en-US" alt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ekosystem</a:t>
            </a:r>
            <a:r>
              <a:rPr kumimoji="0" lang="pl-PL" alt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owe</a:t>
            </a:r>
            <a:r>
              <a:rPr kumimoji="0" lang="en-US" alt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świadczone przez użytki zielone </a:t>
            </a:r>
            <a:r>
              <a:rPr kumimoji="0" lang="en-US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(schematycznie)</a:t>
            </a:r>
          </a:p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usługi</a:t>
            </a:r>
            <a:r>
              <a:rPr kumimoji="0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ekosystem</a:t>
            </a:r>
            <a:r>
              <a:rPr kumimoji="0" lang="pl-PL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owe</a:t>
            </a:r>
            <a:r>
              <a:rPr kumimoji="0" lang="en-US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wahają się od 0 (</a:t>
            </a:r>
            <a:r>
              <a:rPr kumimoji="0" lang="en-US" alt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brak</a:t>
            </a:r>
            <a:r>
              <a:rPr kumimoji="0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usługi</a:t>
            </a:r>
            <a:r>
              <a:rPr kumimoji="0" lang="en-US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) </a:t>
            </a:r>
            <a:r>
              <a:rPr kumimoji="0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do 100% (maksymalna możliwa usługa w szczególnych warunkach)</a:t>
            </a: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463675" y="3546162"/>
            <a:ext cx="576263" cy="1385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100%</a:t>
            </a:r>
          </a:p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0%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00" y="3406462"/>
            <a:ext cx="2743200" cy="274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3487" y="3408050"/>
            <a:ext cx="2743200" cy="274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feld 1"/>
          <p:cNvSpPr txBox="1">
            <a:spLocks noChangeArrowheads="1"/>
          </p:cNvSpPr>
          <p:nvPr/>
        </p:nvSpPr>
        <p:spPr bwMode="auto">
          <a:xfrm>
            <a:off x="810643" y="2568012"/>
            <a:ext cx="77205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3C68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rgbClr val="003C68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3C68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rgbClr val="003C68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przedindustrialny</a:t>
            </a:r>
            <a:r>
              <a:rPr kumimoji="0" lang="en-US" alt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   </a:t>
            </a:r>
            <a:r>
              <a:rPr kumimoji="0" lang="pl-PL" alt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          </a:t>
            </a:r>
            <a:r>
              <a:rPr kumimoji="0" lang="en-US" altLang="de-DE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intensywn</a:t>
            </a:r>
            <a:r>
              <a:rPr kumimoji="0" lang="pl-PL" alt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y</a:t>
            </a:r>
            <a:r>
              <a:rPr kumimoji="0" lang="en-US" alt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              </a:t>
            </a:r>
            <a:r>
              <a:rPr kumimoji="0" lang="pl-PL" altLang="de-D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brak użytkowania   </a:t>
            </a:r>
            <a:endParaRPr kumimoji="0" lang="de-DE" altLang="de-DE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2631505" y="6340678"/>
            <a:ext cx="626097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</a:t>
            </a:r>
            <a:r>
              <a:rPr kumimoji="0" lang="de-DE" alt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Isselstein</a:t>
            </a:r>
            <a:r>
              <a:rPr kumimoji="0" lang="de-DE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&amp; Kayser 2014: Grassl</a:t>
            </a:r>
            <a:r>
              <a:rPr kumimoji="0" lang="de-DE" alt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.Sci.Eur. 19</a:t>
            </a:r>
            <a:r>
              <a:rPr kumimoji="0" lang="de-DE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199-214)</a:t>
            </a: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67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6012160" y="6237312"/>
            <a:ext cx="29523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(Źródło: </a:t>
            </a:r>
            <a:r>
              <a:rPr kumimoji="0" lang="de-DE" alt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Isselstein</a:t>
            </a:r>
            <a:r>
              <a:rPr kumimoji="0" lang="de-DE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2018)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5975" y="2433241"/>
            <a:ext cx="3041650" cy="301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88" y="2433241"/>
            <a:ext cx="3005137" cy="301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51222" y="436044"/>
            <a:ext cx="7777162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3C68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rgbClr val="003C68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3C68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rgbClr val="003C68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Intensywność</a:t>
            </a:r>
            <a:r>
              <a:rPr kumimoji="0" lang="de-DE" altLang="de-DE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pl-PL" altLang="de-DE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gospodarowania na</a:t>
            </a:r>
            <a:r>
              <a:rPr kumimoji="0" lang="de-DE" altLang="de-DE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altLang="de-DE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użytka</a:t>
            </a:r>
            <a:r>
              <a:rPr kumimoji="0" lang="pl-PL" altLang="de-DE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</a:t>
            </a:r>
            <a:r>
              <a:rPr kumimoji="0" lang="de-DE" altLang="de-DE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altLang="de-DE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zielony</a:t>
            </a:r>
            <a:r>
              <a:rPr kumimoji="0" lang="pl-PL" altLang="de-DE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</a:t>
            </a:r>
            <a:r>
              <a:rPr kumimoji="0" lang="de-DE" altLang="de-DE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pl-PL" altLang="de-DE" sz="2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altLang="de-DE" sz="2200" b="1" dirty="0" smtClean="0">
                <a:solidFill>
                  <a:srgbClr val="000000"/>
                </a:solidFill>
                <a:cs typeface="Arial" pitchFamily="34" charset="0"/>
              </a:rPr>
              <a:t>a</a:t>
            </a:r>
            <a:r>
              <a:rPr kumimoji="0" lang="de-DE" altLang="de-DE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pl-PL" altLang="de-DE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świadczenie</a:t>
            </a:r>
            <a:r>
              <a:rPr kumimoji="0" lang="de-DE" altLang="de-DE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altLang="de-DE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usług</a:t>
            </a:r>
            <a:r>
              <a:rPr kumimoji="0" lang="de-DE" altLang="de-DE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altLang="de-DE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ekosystemowych</a:t>
            </a:r>
            <a:r>
              <a:rPr kumimoji="0" lang="de-DE" alt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(</a:t>
            </a:r>
            <a:r>
              <a:rPr kumimoji="0" lang="de-DE" alt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schematycznie</a:t>
            </a:r>
            <a:r>
              <a:rPr kumimoji="0" lang="de-DE" alt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</a:t>
            </a:r>
            <a:endParaRPr kumimoji="0" lang="de-DE" altLang="de-DE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971550" y="5228828"/>
            <a:ext cx="6913563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600" dirty="0">
                <a:solidFill>
                  <a:srgbClr val="000000"/>
                </a:solidFill>
                <a:latin typeface="Arial"/>
              </a:rPr>
              <a:t>b</a:t>
            </a:r>
            <a:r>
              <a:rPr kumimoji="0" lang="pl-PL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rak     mała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pl-PL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średn</a:t>
            </a:r>
            <a:r>
              <a:rPr kumimoji="0" lang="pl-PL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ia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</a:t>
            </a:r>
            <a:r>
              <a:rPr kumimoji="0" lang="pl-PL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duża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</a:t>
            </a:r>
            <a:r>
              <a:rPr kumimoji="0" lang="pl-PL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pl-PL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brak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pl-PL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mała      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średni</a:t>
            </a:r>
            <a:r>
              <a:rPr kumimoji="0" lang="pl-PL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pl-PL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duża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częstotliwość defoliacji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feld 8"/>
          <p:cNvSpPr txBox="1">
            <a:spLocks noChangeArrowheads="1"/>
          </p:cNvSpPr>
          <p:nvPr/>
        </p:nvSpPr>
        <p:spPr bwMode="auto">
          <a:xfrm>
            <a:off x="395288" y="1616400"/>
            <a:ext cx="763309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3C68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rgbClr val="003C68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3C68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rgbClr val="003C68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Świadczenie</a:t>
            </a:r>
            <a:r>
              <a:rPr kumimoji="0" lang="de-DE" alt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de-DE" altLang="de-DE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usług</a:t>
            </a:r>
            <a:r>
              <a:rPr kumimoji="0" lang="de-DE" alt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de-DE" altLang="de-DE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ekosystem</a:t>
            </a:r>
            <a:r>
              <a:rPr kumimoji="0" lang="pl-PL" alt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owych</a:t>
            </a:r>
            <a:endParaRPr kumimoji="0" lang="de-DE" altLang="de-DE" sz="1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42925" y="2644378"/>
            <a:ext cx="573088" cy="2800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max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min</a:t>
            </a:r>
          </a:p>
        </p:txBody>
      </p:sp>
      <p:cxnSp>
        <p:nvCxnSpPr>
          <p:cNvPr id="9" name="Gerade Verbindung mit Pfeil 8"/>
          <p:cNvCxnSpPr/>
          <p:nvPr/>
        </p:nvCxnSpPr>
        <p:spPr>
          <a:xfrm flipV="1">
            <a:off x="866775" y="3068241"/>
            <a:ext cx="33338" cy="1960562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sp>
        <p:nvSpPr>
          <p:cNvPr id="10" name="Textfeld 9"/>
          <p:cNvSpPr txBox="1"/>
          <p:nvPr/>
        </p:nvSpPr>
        <p:spPr>
          <a:xfrm>
            <a:off x="2911642" y="3588941"/>
            <a:ext cx="1660358" cy="338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plon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</a:t>
            </a:r>
            <a:r>
              <a:rPr kumimoji="0" lang="pl-PL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uni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875463" y="2780903"/>
            <a:ext cx="1512887" cy="338138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3C6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jakość wody</a:t>
            </a:r>
            <a:endParaRPr kumimoji="0" lang="de-DE" sz="1600" b="1" i="0" u="none" strike="noStrike" kern="0" cap="none" spc="0" normalizeH="0" baseline="0" noProof="0" dirty="0">
              <a:ln>
                <a:noFill/>
              </a:ln>
              <a:solidFill>
                <a:srgbClr val="003C6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937374" y="3606403"/>
            <a:ext cx="2027113" cy="338138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bioróżnorodność</a:t>
            </a:r>
            <a:endParaRPr kumimoji="0" lang="de-DE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700838" y="4797028"/>
            <a:ext cx="1543050" cy="338138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ryzyko erozji</a:t>
            </a:r>
            <a:endParaRPr kumimoji="0" lang="de-DE" sz="1600" b="1" i="0" u="none" strike="noStrike" kern="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059113" y="2155839"/>
            <a:ext cx="1566862" cy="584775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 err="1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wartość</a:t>
            </a: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pl-PL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pokarmow</a:t>
            </a:r>
            <a:r>
              <a:rPr kumimoji="0" lang="de-DE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  <a:endParaRPr kumimoji="0" lang="de-DE" sz="1600" b="1" i="0" u="none" strike="noStrike" kern="0" cap="none" spc="0" normalizeH="0" baseline="0" noProof="0" dirty="0">
              <a:ln>
                <a:noFill/>
              </a:ln>
              <a:solidFill>
                <a:srgbClr val="CC66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feld 8"/>
          <p:cNvSpPr txBox="1">
            <a:spLocks noChangeArrowheads="1"/>
          </p:cNvSpPr>
          <p:nvPr/>
        </p:nvSpPr>
        <p:spPr bwMode="auto">
          <a:xfrm rot="16200000">
            <a:off x="-580367" y="3799221"/>
            <a:ext cx="22102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3C68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rgbClr val="003C68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3C68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rgbClr val="003C68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usługi</a:t>
            </a:r>
            <a:r>
              <a:rPr kumimoji="0" lang="de-DE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de-DE" alt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ekosystem</a:t>
            </a:r>
            <a:r>
              <a:rPr kumimoji="0" lang="pl-PL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owe</a:t>
            </a:r>
            <a:endParaRPr kumimoji="0" lang="de-DE" alt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31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6012160" y="6393728"/>
            <a:ext cx="29523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(Źródło: </a:t>
            </a:r>
            <a:r>
              <a:rPr kumimoji="0" lang="de-DE" alt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Isselstein</a:t>
            </a:r>
            <a:r>
              <a:rPr kumimoji="0" lang="de-DE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2018)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01282" y="408311"/>
            <a:ext cx="7777162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3C68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rgbClr val="003C68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3C68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rgbClr val="003C68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de-DE" altLang="de-DE" sz="2200" b="1" dirty="0" err="1">
                <a:solidFill>
                  <a:srgbClr val="000000"/>
                </a:solidFill>
                <a:cs typeface="Arial" pitchFamily="34" charset="0"/>
              </a:rPr>
              <a:t>Intensywność</a:t>
            </a:r>
            <a:r>
              <a:rPr lang="de-DE" altLang="de-DE" sz="2200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pl-PL" altLang="de-DE" sz="2200" b="1" dirty="0">
                <a:solidFill>
                  <a:srgbClr val="000000"/>
                </a:solidFill>
                <a:cs typeface="Arial" pitchFamily="34" charset="0"/>
              </a:rPr>
              <a:t>gospodarowania na</a:t>
            </a:r>
            <a:r>
              <a:rPr lang="de-DE" altLang="de-DE" sz="2200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de-DE" altLang="de-DE" sz="2200" b="1" dirty="0" err="1">
                <a:solidFill>
                  <a:srgbClr val="000000"/>
                </a:solidFill>
                <a:cs typeface="Arial" pitchFamily="34" charset="0"/>
              </a:rPr>
              <a:t>użytka</a:t>
            </a:r>
            <a:r>
              <a:rPr lang="pl-PL" altLang="de-DE" sz="2200" b="1" dirty="0" err="1">
                <a:solidFill>
                  <a:srgbClr val="000000"/>
                </a:solidFill>
                <a:cs typeface="Arial" pitchFamily="34" charset="0"/>
              </a:rPr>
              <a:t>ch</a:t>
            </a:r>
            <a:r>
              <a:rPr lang="de-DE" altLang="de-DE" sz="2200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de-DE" altLang="de-DE" sz="2200" b="1" dirty="0" err="1">
                <a:solidFill>
                  <a:srgbClr val="000000"/>
                </a:solidFill>
                <a:cs typeface="Arial" pitchFamily="34" charset="0"/>
              </a:rPr>
              <a:t>zielony</a:t>
            </a:r>
            <a:r>
              <a:rPr lang="pl-PL" altLang="de-DE" sz="2200" b="1" dirty="0" err="1">
                <a:solidFill>
                  <a:srgbClr val="000000"/>
                </a:solidFill>
                <a:cs typeface="Arial" pitchFamily="34" charset="0"/>
              </a:rPr>
              <a:t>ch</a:t>
            </a:r>
            <a:r>
              <a:rPr lang="de-DE" altLang="de-DE" sz="2200" b="1" dirty="0">
                <a:solidFill>
                  <a:srgbClr val="000000"/>
                </a:solidFill>
                <a:cs typeface="Arial" pitchFamily="34" charset="0"/>
              </a:rPr>
              <a:t> </a:t>
            </a:r>
            <a:endParaRPr lang="pl-PL" altLang="de-DE" sz="2200" b="1" dirty="0">
              <a:solidFill>
                <a:srgbClr val="000000"/>
              </a:solidFill>
              <a:cs typeface="Arial" pitchFamily="34" charset="0"/>
            </a:endParaRPr>
          </a:p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l-PL" altLang="de-DE" sz="2200" b="1" dirty="0">
                <a:solidFill>
                  <a:srgbClr val="000000"/>
                </a:solidFill>
                <a:cs typeface="Arial" pitchFamily="34" charset="0"/>
              </a:rPr>
              <a:t>a</a:t>
            </a:r>
            <a:r>
              <a:rPr lang="de-DE" altLang="de-DE" sz="2200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pl-PL" altLang="de-DE" sz="2200" b="1" dirty="0">
                <a:solidFill>
                  <a:srgbClr val="000000"/>
                </a:solidFill>
                <a:cs typeface="Arial" pitchFamily="34" charset="0"/>
              </a:rPr>
              <a:t>świadczenie</a:t>
            </a:r>
            <a:r>
              <a:rPr lang="de-DE" altLang="de-DE" sz="2200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de-DE" altLang="de-DE" sz="2200" b="1" dirty="0" err="1">
                <a:solidFill>
                  <a:srgbClr val="000000"/>
                </a:solidFill>
                <a:cs typeface="Arial" pitchFamily="34" charset="0"/>
              </a:rPr>
              <a:t>usług</a:t>
            </a:r>
            <a:r>
              <a:rPr lang="de-DE" altLang="de-DE" sz="2200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de-DE" altLang="de-DE" sz="2200" b="1" dirty="0" err="1">
                <a:solidFill>
                  <a:srgbClr val="000000"/>
                </a:solidFill>
                <a:cs typeface="Arial" pitchFamily="34" charset="0"/>
              </a:rPr>
              <a:t>ekosystemowych</a:t>
            </a:r>
            <a:r>
              <a:rPr lang="de-DE" altLang="de-DE" sz="2200" dirty="0">
                <a:solidFill>
                  <a:srgbClr val="000000"/>
                </a:solidFill>
                <a:cs typeface="Arial" pitchFamily="34" charset="0"/>
              </a:rPr>
              <a:t> (</a:t>
            </a:r>
            <a:r>
              <a:rPr lang="de-DE" altLang="de-DE" sz="2200" dirty="0" err="1">
                <a:solidFill>
                  <a:srgbClr val="000000"/>
                </a:solidFill>
                <a:cs typeface="Arial" pitchFamily="34" charset="0"/>
              </a:rPr>
              <a:t>schematycznie</a:t>
            </a:r>
            <a:r>
              <a:rPr lang="de-DE" altLang="de-DE" sz="2200" dirty="0">
                <a:solidFill>
                  <a:srgbClr val="000000"/>
                </a:solidFill>
                <a:cs typeface="Arial" pitchFamily="34" charset="0"/>
              </a:rPr>
              <a:t>)</a:t>
            </a:r>
            <a:endParaRPr lang="de-DE" altLang="de-DE" sz="1800" i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Textfeld 8"/>
          <p:cNvSpPr txBox="1">
            <a:spLocks noChangeArrowheads="1"/>
          </p:cNvSpPr>
          <p:nvPr/>
        </p:nvSpPr>
        <p:spPr bwMode="auto">
          <a:xfrm>
            <a:off x="968152" y="1888727"/>
            <a:ext cx="763309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3C68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rgbClr val="003C68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3C68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rgbClr val="003C68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Świadczenie</a:t>
            </a:r>
            <a:r>
              <a:rPr kumimoji="0" lang="de-DE" alt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de-DE" altLang="de-DE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usług</a:t>
            </a:r>
            <a:r>
              <a:rPr kumimoji="0" lang="de-DE" alt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de-DE" altLang="de-DE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ekosystem</a:t>
            </a:r>
            <a:r>
              <a:rPr kumimoji="0" lang="pl-PL" alt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owych</a:t>
            </a:r>
            <a:endParaRPr kumimoji="0" lang="de-DE" altLang="de-DE" sz="1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115789" y="2760289"/>
            <a:ext cx="573088" cy="2800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max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min</a:t>
            </a:r>
          </a:p>
        </p:txBody>
      </p:sp>
      <p:cxnSp>
        <p:nvCxnSpPr>
          <p:cNvPr id="9" name="Gerade Verbindung mit Pfeil 8"/>
          <p:cNvCxnSpPr/>
          <p:nvPr/>
        </p:nvCxnSpPr>
        <p:spPr>
          <a:xfrm flipV="1">
            <a:off x="1439639" y="3184152"/>
            <a:ext cx="33338" cy="1960562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sp>
        <p:nvSpPr>
          <p:cNvPr id="15" name="Textfeld 8"/>
          <p:cNvSpPr txBox="1">
            <a:spLocks noChangeArrowheads="1"/>
          </p:cNvSpPr>
          <p:nvPr/>
        </p:nvSpPr>
        <p:spPr bwMode="auto">
          <a:xfrm rot="16200000">
            <a:off x="-16881" y="3924510"/>
            <a:ext cx="22289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3C68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rgbClr val="003C68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3C68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rgbClr val="003C68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usługi</a:t>
            </a:r>
            <a:r>
              <a:rPr kumimoji="0" lang="de-DE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de-DE" altLang="de-DE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ekosystem</a:t>
            </a:r>
            <a:r>
              <a:rPr kumimoji="0" lang="pl-PL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owe</a:t>
            </a:r>
            <a:endParaRPr kumimoji="0" lang="de-DE" alt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6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2856" y="2621458"/>
            <a:ext cx="3005588" cy="3011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8480" y="2621458"/>
            <a:ext cx="3005588" cy="3011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feld 17"/>
          <p:cNvSpPr txBox="1"/>
          <p:nvPr/>
        </p:nvSpPr>
        <p:spPr>
          <a:xfrm>
            <a:off x="1831701" y="5560639"/>
            <a:ext cx="6913563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brak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l-PL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l-PL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umiark</a:t>
            </a:r>
            <a:r>
              <a:rPr kumimoji="0" lang="pl-PL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 w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ysoki</a:t>
            </a:r>
            <a:r>
              <a:rPr kumimoji="0" lang="pl-PL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 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nadmiar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l-PL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brak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l-PL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pl-PL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umiark</a:t>
            </a:r>
            <a:r>
              <a:rPr kumimoji="0" lang="pl-PL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wysoki</a:t>
            </a:r>
            <a:r>
              <a:rPr kumimoji="0" lang="pl-PL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l-PL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nadmiar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pl-PL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wprowadzanie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składników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l-PL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nawozowy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014440" y="3861519"/>
            <a:ext cx="10281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plon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</a:t>
            </a:r>
            <a:r>
              <a:rPr kumimoji="0" lang="pl-PL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uni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564105" y="2367888"/>
            <a:ext cx="1450334" cy="58477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 err="1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wartość</a:t>
            </a: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pl-PL" sz="1600" b="1" kern="0" dirty="0" err="1" smtClean="0">
                <a:solidFill>
                  <a:srgbClr val="CC6600"/>
                </a:solidFill>
                <a:latin typeface="Arial"/>
              </a:rPr>
              <a:t>pokarmow</a:t>
            </a:r>
            <a:r>
              <a:rPr kumimoji="0" lang="de-DE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  <a:endParaRPr kumimoji="0" lang="de-DE" sz="1600" b="1" i="0" u="none" strike="noStrike" kern="0" cap="none" spc="0" normalizeH="0" baseline="0" noProof="0" dirty="0">
              <a:ln>
                <a:noFill/>
              </a:ln>
              <a:solidFill>
                <a:srgbClr val="CC66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818443" y="4553023"/>
            <a:ext cx="1903379" cy="33855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bioróżnorodność</a:t>
            </a:r>
            <a:endParaRPr kumimoji="0" lang="de-DE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152257" y="3494805"/>
            <a:ext cx="1512887" cy="338138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3C6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jakość wody</a:t>
            </a:r>
            <a:endParaRPr kumimoji="0" lang="de-DE" sz="1600" b="1" i="0" u="none" strike="noStrike" kern="0" cap="none" spc="0" normalizeH="0" baseline="0" noProof="0" dirty="0">
              <a:ln>
                <a:noFill/>
              </a:ln>
              <a:solidFill>
                <a:srgbClr val="003C6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66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64308" y="568737"/>
            <a:ext cx="6887375" cy="471796"/>
          </a:xfrm>
        </p:spPr>
        <p:txBody>
          <a:bodyPr/>
          <a:lstStyle/>
          <a:p>
            <a:r>
              <a:rPr lang="en-GB" sz="2400" dirty="0">
                <a:solidFill>
                  <a:schemeClr val="tx1"/>
                </a:solidFill>
                <a:latin typeface="+mn-lt"/>
              </a:rPr>
              <a:t>Straty suchej </a:t>
            </a:r>
            <a:r>
              <a:rPr lang="en-GB" sz="2400" dirty="0" err="1">
                <a:solidFill>
                  <a:schemeClr val="tx1"/>
                </a:solidFill>
                <a:latin typeface="+mn-lt"/>
              </a:rPr>
              <a:t>masy</a:t>
            </a:r>
            <a:r>
              <a:rPr lang="en-GB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pl-PL" sz="2400" dirty="0" smtClean="0">
                <a:solidFill>
                  <a:schemeClr val="tx1"/>
                </a:solidFill>
                <a:latin typeface="+mn-lt"/>
              </a:rPr>
              <a:t>w</a:t>
            </a:r>
            <a:r>
              <a:rPr lang="en-GB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+mn-lt"/>
              </a:rPr>
              <a:t>różnych</a:t>
            </a:r>
            <a:r>
              <a:rPr lang="en-GB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+mn-lt"/>
              </a:rPr>
              <a:t>systemach</a:t>
            </a:r>
            <a:r>
              <a:rPr lang="en-GB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+mn-lt"/>
              </a:rPr>
              <a:t>zakiszania</a:t>
            </a:r>
            <a:endParaRPr lang="en-US"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611187" y="1562395"/>
            <a:ext cx="8018463" cy="3545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Tx/>
              <a:buNone/>
              <a:tabLst>
                <a:tab pos="3138488" algn="l"/>
              </a:tabLst>
              <a:defRPr/>
            </a:pPr>
            <a:r>
              <a:rPr kumimoji="0" lang="en-US" altLang="sv-SE" sz="22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Wnioski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Tx/>
              <a:buNone/>
              <a:tabLst>
                <a:tab pos="3138488" algn="l"/>
              </a:tabLst>
              <a:defRPr/>
            </a:pPr>
            <a:endParaRPr kumimoji="0" lang="en-US" altLang="sv-SE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73050" marR="0" lvl="1" indent="-2730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 charset="0"/>
              <a:buChar char="•"/>
              <a:tabLst>
                <a:tab pos="3138488" algn="l"/>
              </a:tabLst>
              <a:defRPr/>
            </a:pPr>
            <a:r>
              <a:rPr kumimoji="0" lang="en-US" alt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Znacznie mniejsze </a:t>
            </a:r>
            <a:r>
              <a:rPr kumimoji="0" lang="en-US" alt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straty</a:t>
            </a:r>
            <a:r>
              <a:rPr kumimoji="0" lang="en-US" alt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l-PL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SM</a:t>
            </a:r>
            <a:r>
              <a:rPr kumimoji="0" lang="en-US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 kiszonce z </a:t>
            </a:r>
            <a:r>
              <a:rPr kumimoji="0" lang="en-US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r>
              <a:rPr kumimoji="0" lang="pl-PL" altLang="sv-S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alotów</a:t>
            </a:r>
            <a:r>
              <a:rPr kumimoji="0" lang="en-US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okrągłych </a:t>
            </a:r>
            <a:r>
              <a:rPr kumimoji="0" lang="en-US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niż w dużych </a:t>
            </a:r>
            <a:r>
              <a:rPr kumimoji="0" lang="en-US" altLang="sv-S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silosach</a:t>
            </a:r>
            <a:r>
              <a:rPr kumimoji="0" lang="en-US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pl-PL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przejazdowy</a:t>
            </a:r>
            <a:r>
              <a:rPr kumimoji="0" lang="en-US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r</a:t>
            </a:r>
            <a:r>
              <a:rPr kumimoji="0" lang="pl-PL" altLang="sv-S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ękaw</a:t>
            </a:r>
            <a:r>
              <a:rPr kumimoji="0" lang="en-US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alt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wieża</a:t>
            </a:r>
            <a:r>
              <a:rPr kumimoji="0" lang="en-US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endParaRPr kumimoji="0" lang="en-US" altLang="sv-S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73050" marR="0" lvl="1" indent="-2730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 charset="0"/>
              <a:buChar char="•"/>
              <a:tabLst>
                <a:tab pos="3138488" algn="l"/>
              </a:tabLst>
              <a:defRPr/>
            </a:pPr>
            <a:r>
              <a:rPr kumimoji="0" lang="en-US" alt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Straty </a:t>
            </a:r>
            <a:r>
              <a:rPr kumimoji="0" lang="en-US" alt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kiszonki</a:t>
            </a:r>
            <a:r>
              <a:rPr kumimoji="0" lang="en-US" alt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l-PL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od</a:t>
            </a:r>
            <a:r>
              <a:rPr kumimoji="0" lang="en-US" altLang="sv-S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rzucanej</a:t>
            </a:r>
            <a:r>
              <a:rPr kumimoji="0" lang="en-US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są niskie (1-4%</a:t>
            </a:r>
            <a:r>
              <a:rPr kumimoji="0" lang="en-US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), </a:t>
            </a:r>
            <a:r>
              <a:rPr kumimoji="0" lang="en-US" alt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ale niewidoczne </a:t>
            </a:r>
            <a:r>
              <a:rPr kumimoji="0" lang="en-US" alt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straty</a:t>
            </a:r>
            <a:r>
              <a:rPr kumimoji="0" lang="en-US" alt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l-PL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SM</a:t>
            </a:r>
            <a:r>
              <a:rPr kumimoji="0" lang="en-US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są wysokie (10-20%) w </a:t>
            </a:r>
            <a:r>
              <a:rPr kumimoji="0" lang="en-US" alt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dużych</a:t>
            </a:r>
            <a:r>
              <a:rPr kumimoji="0" lang="en-US" alt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sv-S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silosach</a:t>
            </a:r>
            <a:endParaRPr kumimoji="0" lang="en-US" altLang="sv-S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73050" marR="0" lvl="1" indent="-2730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 charset="0"/>
              <a:buChar char="•"/>
              <a:tabLst>
                <a:tab pos="3138488" algn="l"/>
              </a:tabLst>
              <a:defRPr/>
            </a:pPr>
            <a:r>
              <a:rPr kumimoji="0" lang="en-US" alt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Duże różnice w stratach SM między gospodarstwami </a:t>
            </a:r>
            <a:r>
              <a:rPr kumimoji="0" lang="en-US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dla każdego dużego </a:t>
            </a:r>
            <a:r>
              <a:rPr kumimoji="0" lang="en-US" altLang="sv-S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systemu</a:t>
            </a:r>
            <a:r>
              <a:rPr kumimoji="0" lang="en-US" alt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sv-S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silosów</a:t>
            </a:r>
            <a:endParaRPr kumimoji="0" lang="en-US" altLang="sv-S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73050" marR="0" lvl="1" indent="-2730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 charset="0"/>
              <a:buChar char="•"/>
              <a:tabLst>
                <a:tab pos="3138488" algn="l"/>
              </a:tabLst>
              <a:defRPr/>
            </a:pPr>
            <a:r>
              <a:rPr kumimoji="0" lang="en-US" alt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Powolne napełnianie i staranne zagęszczanie </a:t>
            </a:r>
            <a:r>
              <a:rPr kumimoji="0" lang="en-US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są kluczem </a:t>
            </a:r>
            <a:r>
              <a:rPr kumimoji="0" lang="en-US" alt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 niskich strat w </a:t>
            </a:r>
            <a:r>
              <a:rPr kumimoji="0" lang="en-US" altLang="sv-S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silosac</a:t>
            </a:r>
            <a:r>
              <a:rPr kumimoji="0" lang="pl-PL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</a:t>
            </a:r>
            <a:r>
              <a:rPr kumimoji="0" lang="pl-PL" altLang="sv-SE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przejazdowych</a:t>
            </a:r>
            <a:endParaRPr kumimoji="0" lang="en-US" altLang="sv-S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ruta 4"/>
          <p:cNvSpPr txBox="1"/>
          <p:nvPr/>
        </p:nvSpPr>
        <p:spPr>
          <a:xfrm>
            <a:off x="7060355" y="6424225"/>
            <a:ext cx="14622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(Spörndly, 2018)</a:t>
            </a: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84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595" y="2328863"/>
            <a:ext cx="2298700" cy="284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9945" y="2389188"/>
            <a:ext cx="1828800" cy="278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9083" y="2376488"/>
            <a:ext cx="1927225" cy="279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2033" y="2401888"/>
            <a:ext cx="1931987" cy="277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Freihandform 18"/>
          <p:cNvSpPr/>
          <p:nvPr/>
        </p:nvSpPr>
        <p:spPr>
          <a:xfrm>
            <a:off x="1104008" y="2506663"/>
            <a:ext cx="1343025" cy="2238375"/>
          </a:xfrm>
          <a:custGeom>
            <a:avLst/>
            <a:gdLst>
              <a:gd name="connsiteX0" fmla="*/ 0 w 1343025"/>
              <a:gd name="connsiteY0" fmla="*/ 0 h 2238375"/>
              <a:gd name="connsiteX1" fmla="*/ 800100 w 1343025"/>
              <a:gd name="connsiteY1" fmla="*/ 552450 h 2238375"/>
              <a:gd name="connsiteX2" fmla="*/ 1076325 w 1343025"/>
              <a:gd name="connsiteY2" fmla="*/ 1047750 h 2238375"/>
              <a:gd name="connsiteX3" fmla="*/ 1343025 w 1343025"/>
              <a:gd name="connsiteY3" fmla="*/ 2238375 h 223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3025" h="2238375">
                <a:moveTo>
                  <a:pt x="0" y="0"/>
                </a:moveTo>
                <a:cubicBezTo>
                  <a:pt x="310356" y="188912"/>
                  <a:pt x="620713" y="377825"/>
                  <a:pt x="800100" y="552450"/>
                </a:cubicBezTo>
                <a:cubicBezTo>
                  <a:pt x="979487" y="727075"/>
                  <a:pt x="985838" y="766763"/>
                  <a:pt x="1076325" y="1047750"/>
                </a:cubicBezTo>
                <a:cubicBezTo>
                  <a:pt x="1166812" y="1328737"/>
                  <a:pt x="1254918" y="1783556"/>
                  <a:pt x="1343025" y="2238375"/>
                </a:cubicBezTo>
              </a:path>
            </a:pathLst>
          </a:custGeom>
          <a:noFill/>
          <a:ln w="25400" cap="flat" cmpd="sng" algn="ctr">
            <a:solidFill>
              <a:srgbClr val="006600"/>
            </a:solidFill>
            <a:prstDash val="sysDash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0" name="Gerade Verbindung 19"/>
          <p:cNvCxnSpPr/>
          <p:nvPr/>
        </p:nvCxnSpPr>
        <p:spPr>
          <a:xfrm>
            <a:off x="3062983" y="3087688"/>
            <a:ext cx="1439862" cy="287337"/>
          </a:xfrm>
          <a:prstGeom prst="line">
            <a:avLst/>
          </a:prstGeom>
          <a:noFill/>
          <a:ln w="28575" cap="flat" cmpd="sng" algn="ctr">
            <a:solidFill>
              <a:srgbClr val="006600"/>
            </a:solidFill>
            <a:prstDash val="sysDash"/>
          </a:ln>
          <a:effectLst/>
        </p:spPr>
      </p:cxnSp>
      <p:cxnSp>
        <p:nvCxnSpPr>
          <p:cNvPr id="21" name="Gerade Verbindung 20"/>
          <p:cNvCxnSpPr/>
          <p:nvPr/>
        </p:nvCxnSpPr>
        <p:spPr>
          <a:xfrm flipH="1">
            <a:off x="5079108" y="2506663"/>
            <a:ext cx="1368425" cy="1517650"/>
          </a:xfrm>
          <a:prstGeom prst="line">
            <a:avLst/>
          </a:prstGeom>
          <a:noFill/>
          <a:ln w="28575" cap="flat" cmpd="sng" algn="ctr">
            <a:solidFill>
              <a:srgbClr val="006600"/>
            </a:solidFill>
            <a:prstDash val="sysDash"/>
          </a:ln>
          <a:effectLst/>
        </p:spPr>
      </p:cxnSp>
      <p:sp>
        <p:nvSpPr>
          <p:cNvPr id="22" name="Freihandform 21"/>
          <p:cNvSpPr/>
          <p:nvPr/>
        </p:nvSpPr>
        <p:spPr>
          <a:xfrm>
            <a:off x="7180958" y="2684463"/>
            <a:ext cx="1057275" cy="746125"/>
          </a:xfrm>
          <a:custGeom>
            <a:avLst/>
            <a:gdLst>
              <a:gd name="connsiteX0" fmla="*/ 0 w 1057275"/>
              <a:gd name="connsiteY0" fmla="*/ 451770 h 747045"/>
              <a:gd name="connsiteX1" fmla="*/ 171450 w 1057275"/>
              <a:gd name="connsiteY1" fmla="*/ 118395 h 747045"/>
              <a:gd name="connsiteX2" fmla="*/ 514350 w 1057275"/>
              <a:gd name="connsiteY2" fmla="*/ 4095 h 747045"/>
              <a:gd name="connsiteX3" fmla="*/ 847725 w 1057275"/>
              <a:gd name="connsiteY3" fmla="*/ 242220 h 747045"/>
              <a:gd name="connsiteX4" fmla="*/ 1057275 w 1057275"/>
              <a:gd name="connsiteY4" fmla="*/ 747045 h 74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7275" h="747045">
                <a:moveTo>
                  <a:pt x="0" y="451770"/>
                </a:moveTo>
                <a:cubicBezTo>
                  <a:pt x="42862" y="322389"/>
                  <a:pt x="85725" y="193008"/>
                  <a:pt x="171450" y="118395"/>
                </a:cubicBezTo>
                <a:cubicBezTo>
                  <a:pt x="257175" y="43782"/>
                  <a:pt x="401638" y="-16542"/>
                  <a:pt x="514350" y="4095"/>
                </a:cubicBezTo>
                <a:cubicBezTo>
                  <a:pt x="627062" y="24732"/>
                  <a:pt x="757237" y="118395"/>
                  <a:pt x="847725" y="242220"/>
                </a:cubicBezTo>
                <a:cubicBezTo>
                  <a:pt x="938213" y="366045"/>
                  <a:pt x="997744" y="556545"/>
                  <a:pt x="1057275" y="747045"/>
                </a:cubicBezTo>
              </a:path>
            </a:pathLst>
          </a:custGeom>
          <a:noFill/>
          <a:ln w="28575" cap="flat" cmpd="sng" algn="ctr">
            <a:solidFill>
              <a:srgbClr val="006600"/>
            </a:solidFill>
            <a:prstDash val="sysDash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extfeld 22"/>
          <p:cNvSpPr txBox="1"/>
          <p:nvPr/>
        </p:nvSpPr>
        <p:spPr>
          <a:xfrm rot="16200000">
            <a:off x="-292198" y="3367881"/>
            <a:ext cx="1474788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Usługa 2 (%)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1140520" y="5103813"/>
            <a:ext cx="1417638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Usługa 1 (%)</a:t>
            </a:r>
          </a:p>
        </p:txBody>
      </p:sp>
      <p:cxnSp>
        <p:nvCxnSpPr>
          <p:cNvPr id="25" name="Gerade Verbindung mit Pfeil 24"/>
          <p:cNvCxnSpPr/>
          <p:nvPr/>
        </p:nvCxnSpPr>
        <p:spPr>
          <a:xfrm flipV="1">
            <a:off x="1694558" y="3265488"/>
            <a:ext cx="287337" cy="165100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cxnSp>
        <p:nvCxnSpPr>
          <p:cNvPr id="26" name="Gerade Verbindung mit Pfeil 25"/>
          <p:cNvCxnSpPr/>
          <p:nvPr/>
        </p:nvCxnSpPr>
        <p:spPr>
          <a:xfrm flipV="1">
            <a:off x="7311133" y="2943225"/>
            <a:ext cx="0" cy="390525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cxnSp>
        <p:nvCxnSpPr>
          <p:cNvPr id="27" name="Gerade Verbindung mit Pfeil 26"/>
          <p:cNvCxnSpPr/>
          <p:nvPr/>
        </p:nvCxnSpPr>
        <p:spPr>
          <a:xfrm flipV="1">
            <a:off x="7949308" y="3165475"/>
            <a:ext cx="144462" cy="223838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cxnSp>
        <p:nvCxnSpPr>
          <p:cNvPr id="28" name="Gerade Verbindung mit Pfeil 27"/>
          <p:cNvCxnSpPr/>
          <p:nvPr/>
        </p:nvCxnSpPr>
        <p:spPr>
          <a:xfrm flipV="1">
            <a:off x="5223570" y="4024313"/>
            <a:ext cx="0" cy="415925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cxnSp>
        <p:nvCxnSpPr>
          <p:cNvPr id="29" name="Gerade Verbindung mit Pfeil 28"/>
          <p:cNvCxnSpPr/>
          <p:nvPr/>
        </p:nvCxnSpPr>
        <p:spPr>
          <a:xfrm flipV="1">
            <a:off x="3207445" y="3165475"/>
            <a:ext cx="0" cy="192088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cxnSp>
        <p:nvCxnSpPr>
          <p:cNvPr id="30" name="Gerade Verbindung mit Pfeil 29"/>
          <p:cNvCxnSpPr/>
          <p:nvPr/>
        </p:nvCxnSpPr>
        <p:spPr>
          <a:xfrm>
            <a:off x="1818383" y="3551238"/>
            <a:ext cx="315912" cy="74612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cxnSp>
        <p:nvCxnSpPr>
          <p:cNvPr id="31" name="Gerade Verbindung mit Pfeil 30"/>
          <p:cNvCxnSpPr/>
          <p:nvPr/>
        </p:nvCxnSpPr>
        <p:spPr>
          <a:xfrm flipV="1">
            <a:off x="1631058" y="3016250"/>
            <a:ext cx="63500" cy="298450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sp>
        <p:nvSpPr>
          <p:cNvPr id="32" name="Textfeld 19"/>
          <p:cNvSpPr txBox="1">
            <a:spLocks noChangeArrowheads="1"/>
          </p:cNvSpPr>
          <p:nvPr/>
        </p:nvSpPr>
        <p:spPr bwMode="auto">
          <a:xfrm>
            <a:off x="770850" y="1782763"/>
            <a:ext cx="189186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3C68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rgbClr val="003C68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3C68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rgbClr val="003C68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altLang="de-DE" b="1" kern="0" dirty="0">
                <a:solidFill>
                  <a:srgbClr val="000000"/>
                </a:solidFill>
              </a:rPr>
              <a:t>w</a:t>
            </a:r>
            <a:r>
              <a:rPr kumimoji="0" lang="pl-PL" altLang="de-DE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zajemnie</a:t>
            </a:r>
            <a:r>
              <a:rPr kumimoji="0" lang="pl-PL" altLang="de-DE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się</a:t>
            </a:r>
            <a:r>
              <a:rPr kumimoji="0" lang="de-DE" altLang="de-DE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/>
            </a:r>
            <a:br>
              <a:rPr kumimoji="0" lang="de-DE" altLang="de-DE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</a:br>
            <a:r>
              <a:rPr kumimoji="0" lang="pl-PL" altLang="de-DE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wykluczające</a:t>
            </a:r>
            <a:endParaRPr kumimoji="0" lang="de-DE" altLang="de-DE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3" name="Textfeld 20"/>
          <p:cNvSpPr txBox="1">
            <a:spLocks noChangeArrowheads="1"/>
          </p:cNvSpPr>
          <p:nvPr/>
        </p:nvSpPr>
        <p:spPr bwMode="auto">
          <a:xfrm>
            <a:off x="2770954" y="1782763"/>
            <a:ext cx="192232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3C68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rgbClr val="003C68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3C68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rgbClr val="003C68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de-DE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brak</a:t>
            </a:r>
            <a:r>
              <a:rPr kumimoji="0" lang="de-DE" altLang="de-DE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br>
              <a:rPr kumimoji="0" lang="de-DE" altLang="de-DE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</a:br>
            <a:r>
              <a:rPr kumimoji="0" lang="de-DE" altLang="de-DE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oddziaływani</a:t>
            </a:r>
            <a:r>
              <a:rPr kumimoji="0" lang="pl-PL" altLang="de-DE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</a:t>
            </a:r>
            <a:endParaRPr kumimoji="0" lang="de-DE" altLang="de-DE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4" name="Textfeld 21"/>
          <p:cNvSpPr txBox="1">
            <a:spLocks noChangeArrowheads="1"/>
          </p:cNvSpPr>
          <p:nvPr/>
        </p:nvSpPr>
        <p:spPr bwMode="auto">
          <a:xfrm>
            <a:off x="4771579" y="1792288"/>
            <a:ext cx="20088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3C68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rgbClr val="003C68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3C68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rgbClr val="003C68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altLang="de-DE" b="1" kern="0" dirty="0">
                <a:solidFill>
                  <a:srgbClr val="000000"/>
                </a:solidFill>
              </a:rPr>
              <a:t>w</a:t>
            </a:r>
            <a:r>
              <a:rPr kumimoji="0" lang="pl-PL" altLang="de-DE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zajemnie</a:t>
            </a:r>
            <a:r>
              <a:rPr kumimoji="0" lang="pl-PL" altLang="de-DE" sz="2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się</a:t>
            </a:r>
            <a:r>
              <a:rPr kumimoji="0" lang="de-DE" altLang="de-DE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/>
            </a:r>
            <a:br>
              <a:rPr kumimoji="0" lang="de-DE" altLang="de-DE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</a:br>
            <a:r>
              <a:rPr kumimoji="0" lang="pl-PL" altLang="de-DE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wspomagające</a:t>
            </a:r>
            <a:endParaRPr kumimoji="0" lang="de-DE" altLang="de-DE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5" name="Textfeld 23"/>
          <p:cNvSpPr txBox="1">
            <a:spLocks noChangeArrowheads="1"/>
          </p:cNvSpPr>
          <p:nvPr/>
        </p:nvSpPr>
        <p:spPr bwMode="auto">
          <a:xfrm>
            <a:off x="7066658" y="1792288"/>
            <a:ext cx="1397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3C68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rgbClr val="003C68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3C68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rgbClr val="003C68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nieliniowe</a:t>
            </a:r>
            <a:endParaRPr kumimoji="0" lang="de-DE" altLang="de-DE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6" name="Rechteck 24"/>
          <p:cNvSpPr>
            <a:spLocks noChangeArrowheads="1"/>
          </p:cNvSpPr>
          <p:nvPr/>
        </p:nvSpPr>
        <p:spPr bwMode="auto">
          <a:xfrm>
            <a:off x="311242" y="541326"/>
            <a:ext cx="78486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3C68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rgbClr val="003C68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3C68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rgbClr val="003C68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Schematyczne przedstawienie różnych typów relacji funkcjonalnych pomiędzy dwiema </a:t>
            </a:r>
            <a:r>
              <a:rPr kumimoji="0" lang="en-US" altLang="de-DE" sz="2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usługami</a:t>
            </a:r>
            <a:r>
              <a:rPr kumimoji="0" lang="en-US" altLang="de-DE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altLang="de-DE" sz="2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ekosystem</a:t>
            </a:r>
            <a:r>
              <a:rPr kumimoji="0" lang="pl-PL" altLang="de-DE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owymi</a:t>
            </a:r>
            <a:endParaRPr kumimoji="0" lang="en-US" altLang="de-DE" sz="2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7" name="Rechteck 36"/>
          <p:cNvSpPr/>
          <p:nvPr/>
        </p:nvSpPr>
        <p:spPr>
          <a:xfrm>
            <a:off x="2703513" y="5437188"/>
            <a:ext cx="60452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Linia ciągła</a:t>
            </a:r>
            <a:r>
              <a:rPr kumimoji="0" lang="en-US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: </a:t>
            </a:r>
            <a:r>
              <a:rPr kumimoji="0" lang="pl-PL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aktualny</a:t>
            </a:r>
            <a:r>
              <a:rPr kumimoji="0" lang="en-US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 </a:t>
            </a:r>
            <a:r>
              <a:rPr kumimoji="0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status, linia przerywana: zmieniona relacja, np. poprzez lepsze zarządzanie, ze </a:t>
            </a:r>
            <a:r>
              <a:rPr kumimoji="0" lang="en-US" alt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zwiększoną</a:t>
            </a:r>
            <a:r>
              <a:rPr kumimoji="0" lang="en-US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 </a:t>
            </a:r>
            <a:r>
              <a:rPr kumimoji="0" lang="pl-PL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ilością</a:t>
            </a:r>
            <a:r>
              <a:rPr kumimoji="0" lang="pl-PL" altLang="de-DE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 </a:t>
            </a:r>
            <a:r>
              <a:rPr kumimoji="0" lang="pl-PL" altLang="de-DE" sz="16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us</a:t>
            </a:r>
            <a:r>
              <a:rPr kumimoji="0" lang="en-US" alt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ług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Text Box 6"/>
          <p:cNvSpPr txBox="1">
            <a:spLocks noChangeArrowheads="1"/>
          </p:cNvSpPr>
          <p:nvPr/>
        </p:nvSpPr>
        <p:spPr bwMode="auto">
          <a:xfrm>
            <a:off x="2991545" y="6237312"/>
            <a:ext cx="62609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</a:t>
            </a:r>
            <a:r>
              <a:rPr kumimoji="0" lang="de-DE" alt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Isselstein</a:t>
            </a:r>
            <a:r>
              <a:rPr kumimoji="0" lang="de-DE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&amp; Kayser 2014: Grassl</a:t>
            </a:r>
            <a:r>
              <a:rPr kumimoji="0" lang="de-DE" alt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.Sci.Eur. 19</a:t>
            </a:r>
            <a:r>
              <a:rPr kumimoji="0" lang="de-DE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199-214)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29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>
            <a:spLocks noChangeArrowheads="1"/>
          </p:cNvSpPr>
          <p:nvPr/>
        </p:nvSpPr>
        <p:spPr bwMode="auto">
          <a:xfrm>
            <a:off x="611188" y="692150"/>
            <a:ext cx="7488237" cy="4450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2000">
                <a:solidFill>
                  <a:srgbClr val="003C68"/>
                </a:solidFill>
                <a:latin typeface="Arial" pitchFamily="34" charset="0"/>
              </a:defRPr>
            </a:lvl1pPr>
            <a:lvl2pPr marL="914400" indent="-457200" eaLnBrk="0" hangingPunct="0">
              <a:spcBef>
                <a:spcPct val="20000"/>
              </a:spcBef>
              <a:buChar char="–"/>
              <a:defRPr>
                <a:solidFill>
                  <a:srgbClr val="003C68"/>
                </a:solidFill>
                <a:latin typeface="Arial" pitchFamily="34" charset="0"/>
              </a:defRPr>
            </a:lvl2pPr>
            <a:lvl3pPr marL="1371600" indent="-457200" eaLnBrk="0" hangingPunct="0">
              <a:spcBef>
                <a:spcPct val="20000"/>
              </a:spcBef>
              <a:buChar char="•"/>
              <a:defRPr sz="1600">
                <a:solidFill>
                  <a:srgbClr val="003C68"/>
                </a:solidFill>
                <a:latin typeface="Arial" pitchFamily="34" charset="0"/>
              </a:defRPr>
            </a:lvl3pPr>
            <a:lvl4pPr marL="1828800" indent="-457200" eaLnBrk="0" hangingPunct="0">
              <a:spcBef>
                <a:spcPct val="20000"/>
              </a:spcBef>
              <a:buChar char="–"/>
              <a:defRPr sz="1400">
                <a:solidFill>
                  <a:srgbClr val="003C68"/>
                </a:solidFill>
                <a:latin typeface="Arial" pitchFamily="34" charset="0"/>
              </a:defRPr>
            </a:lvl4pPr>
            <a:lvl5pPr marL="2286000" indent="-457200" eaLnBrk="0" hangingPunct="0">
              <a:spcBef>
                <a:spcPct val="20000"/>
              </a:spcBef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9pPr>
          </a:lstStyle>
          <a:p>
            <a:pPr lvl="0" eaLnBrk="1" fontAlgn="base" hangingPunct="1">
              <a:spcAft>
                <a:spcPct val="20000"/>
              </a:spcAft>
              <a:buNone/>
              <a:defRPr/>
            </a:pPr>
            <a:r>
              <a:rPr lang="pl-PL" altLang="de-DE" sz="2400" b="1" u="sng" dirty="0">
                <a:solidFill>
                  <a:srgbClr val="000000"/>
                </a:solidFill>
                <a:cs typeface="Times New Roman" pitchFamily="18" charset="0"/>
              </a:rPr>
              <a:t>Usługi ekosystemowe użytków zielonych</a:t>
            </a:r>
            <a:r>
              <a:rPr lang="en-US" altLang="de-DE" sz="2400" b="1" u="sng" dirty="0">
                <a:solidFill>
                  <a:srgbClr val="000000"/>
                </a:solidFill>
                <a:cs typeface="Times New Roman" pitchFamily="18" charset="0"/>
              </a:rPr>
              <a:t> - "</a:t>
            </a:r>
            <a:r>
              <a:rPr lang="en-US" altLang="de-DE" sz="2400" b="1" u="sng" dirty="0" err="1">
                <a:solidFill>
                  <a:srgbClr val="000000"/>
                </a:solidFill>
                <a:cs typeface="Times New Roman" pitchFamily="18" charset="0"/>
              </a:rPr>
              <a:t>Wielka</a:t>
            </a:r>
            <a:r>
              <a:rPr lang="en-US" altLang="de-DE" sz="2400" b="1" u="sng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altLang="de-DE" sz="2400" b="1" u="sng" dirty="0" err="1">
                <a:solidFill>
                  <a:srgbClr val="000000"/>
                </a:solidFill>
                <a:cs typeface="Times New Roman" pitchFamily="18" charset="0"/>
              </a:rPr>
              <a:t>piątka</a:t>
            </a:r>
            <a:r>
              <a:rPr lang="en-US" altLang="de-DE" sz="2400" b="1" u="sng" dirty="0">
                <a:solidFill>
                  <a:srgbClr val="000000"/>
                </a:solidFill>
                <a:cs typeface="Times New Roman" pitchFamily="18" charset="0"/>
              </a:rPr>
              <a:t>":</a:t>
            </a:r>
          </a:p>
          <a:p>
            <a:pPr marL="457200" marR="0" lvl="0" indent="-4572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Produkcja</a:t>
            </a:r>
            <a:endParaRPr kumimoji="0" lang="en-US" altLang="de-D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  <a:p>
            <a:pPr marL="457200" marR="0" lvl="0" indent="-4572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Różnorodność biologiczna</a:t>
            </a:r>
          </a:p>
          <a:p>
            <a:pPr marL="457200" marR="0" lvl="0" indent="-4572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Klimat</a:t>
            </a:r>
          </a:p>
          <a:p>
            <a:pPr marL="457200" marR="0" lvl="0" indent="-4572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Kultura</a:t>
            </a:r>
          </a:p>
          <a:p>
            <a:pPr marL="457200" marR="0" lvl="0" indent="-4572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de-DE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Woda</a:t>
            </a:r>
            <a:endParaRPr kumimoji="0" lang="en-US" altLang="de-DE" sz="24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  <a:p>
            <a:pPr marL="457200" marR="0" lvl="0" indent="-4572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de-DE" sz="24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  <a:p>
            <a:pPr marL="457200" marR="0" lvl="0" indent="-4572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AutoNum type="arabicPeriod"/>
              <a:tabLst/>
              <a:defRPr/>
            </a:pPr>
            <a:endParaRPr kumimoji="0" lang="de-DE" altLang="de-D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1855" y="3489431"/>
            <a:ext cx="1922462" cy="2567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7833086" y="5587455"/>
            <a:ext cx="720725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woda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6084168" y="6372036"/>
            <a:ext cx="29523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(Źródło: </a:t>
            </a:r>
            <a:r>
              <a:rPr kumimoji="0" lang="de-DE" alt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Isselstein</a:t>
            </a:r>
            <a:r>
              <a:rPr kumimoji="0" lang="de-DE" alt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2018)</a:t>
            </a: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Textfeld 3"/>
          <p:cNvSpPr txBox="1">
            <a:spLocks noChangeArrowheads="1"/>
          </p:cNvSpPr>
          <p:nvPr/>
        </p:nvSpPr>
        <p:spPr bwMode="auto">
          <a:xfrm>
            <a:off x="611188" y="4323654"/>
            <a:ext cx="602016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2000">
                <a:solidFill>
                  <a:srgbClr val="003C68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rgbClr val="003C68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3C68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rgbClr val="003C68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9pPr>
          </a:lstStyle>
          <a:p>
            <a:pPr marL="342900" marR="0" lvl="0" indent="-342900" algn="l" defTabSz="4572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l-PL" alt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zanieczyszczenie</a:t>
            </a:r>
            <a:r>
              <a:rPr kumimoji="0" lang="en-US" alt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 wód gruntowych</a:t>
            </a:r>
          </a:p>
          <a:p>
            <a:pPr marL="342900" marR="0" lvl="0" indent="-342900" algn="l" defTabSz="4572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ryzyko spływu wód</a:t>
            </a:r>
            <a:r>
              <a:rPr kumimoji="0" lang="en-US" alt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 powierzchniowych </a:t>
            </a:r>
            <a:r>
              <a:rPr kumimoji="0" lang="en-US" alt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/ powodzi i erozji</a:t>
            </a:r>
          </a:p>
          <a:p>
            <a:pPr marL="342900" marR="0" lvl="0" indent="-342900" algn="l" defTabSz="4572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jakość </a:t>
            </a:r>
            <a:r>
              <a:rPr kumimoji="0" lang="en-US" alt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wód powierzchniowych i podziemnych</a:t>
            </a:r>
            <a:endParaRPr kumimoji="0" lang="de-DE" alt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64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7736" y="1759239"/>
            <a:ext cx="4995863" cy="469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325004" y="589108"/>
            <a:ext cx="712946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3C68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rgbClr val="003C68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3C68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rgbClr val="003C68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Stężenie</a:t>
            </a:r>
            <a:r>
              <a:rPr kumimoji="0" lang="de-DE" alt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azotanów </a:t>
            </a:r>
            <a:r>
              <a:rPr kumimoji="0" lang="de-DE" alt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 </a:t>
            </a:r>
            <a:r>
              <a:rPr kumimoji="0" lang="de-DE" alt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wodzie</a:t>
            </a:r>
            <a:r>
              <a:rPr kumimoji="0" lang="de-DE" alt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alt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glebowej</a:t>
            </a:r>
            <a:r>
              <a:rPr kumimoji="0" lang="de-DE" alt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alt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</a:t>
            </a:r>
            <a:r>
              <a:rPr kumimoji="0" lang="pl-PL" alt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wymy</a:t>
            </a:r>
            <a:r>
              <a:rPr kumimoji="0" lang="de-DE" alt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wanie</a:t>
            </a:r>
            <a:r>
              <a:rPr kumimoji="0" lang="de-DE" alt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 w różnych </a:t>
            </a:r>
            <a:r>
              <a:rPr kumimoji="0" lang="de-DE" alt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systemach</a:t>
            </a:r>
            <a:r>
              <a:rPr kumimoji="0" lang="de-DE" alt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alt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użytkowania</a:t>
            </a:r>
            <a:r>
              <a:rPr kumimoji="0" lang="de-DE" alt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alt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gruntów</a:t>
            </a: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(UBA 2010)</a:t>
            </a:r>
          </a:p>
        </p:txBody>
      </p:sp>
    </p:spTree>
    <p:extLst>
      <p:ext uri="{BB962C8B-B14F-4D97-AF65-F5344CB8AC3E}">
        <p14:creationId xmlns:p14="http://schemas.microsoft.com/office/powerpoint/2010/main" val="376312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07504" y="188640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Kwestie środowiskowe - jakość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wód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pl-PL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gruntow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ych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5" name="Gruppieren 4"/>
          <p:cNvGrpSpPr/>
          <p:nvPr/>
        </p:nvGrpSpPr>
        <p:grpSpPr>
          <a:xfrm>
            <a:off x="0" y="1021804"/>
            <a:ext cx="4667250" cy="5379269"/>
            <a:chOff x="0" y="1021804"/>
            <a:chExt cx="4667250" cy="537926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21804"/>
              <a:ext cx="466725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hteck 2"/>
            <p:cNvSpPr/>
            <p:nvPr/>
          </p:nvSpPr>
          <p:spPr>
            <a:xfrm>
              <a:off x="2537520" y="6093296"/>
              <a:ext cx="118013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(SRU, 2015)</a:t>
              </a:r>
            </a:p>
          </p:txBody>
        </p:sp>
      </p:grpSp>
      <p:sp>
        <p:nvSpPr>
          <p:cNvPr id="2" name="Textfeld 1"/>
          <p:cNvSpPr txBox="1"/>
          <p:nvPr/>
        </p:nvSpPr>
        <p:spPr>
          <a:xfrm>
            <a:off x="4283968" y="1165820"/>
            <a:ext cx="4860032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Stężenia azotanów w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wodach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gruntowy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przekraczające próg określony w ramowej dyrektywie wodnej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/>
              <a:buChar char="à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Regiony z produkcją zwierzęcą borykają się z problemami!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/>
              <a:buChar char="à"/>
              <a:tabLst/>
              <a:defRPr/>
            </a:pP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Użytki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zielone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zazwyczaj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nie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mają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pl-PL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ekstremalnego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wy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my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wania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azotanów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do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wód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gruntowych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/>
              <a:buChar char="à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Niekoniecznie użytki zielone - ale użytki zielone są częścią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gospodarstw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rolnych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/>
              <a:buChar char="à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 związku z tym: na terenach rolniczych wymagana jest w</a:t>
            </a:r>
            <a:r>
              <a:rPr kumimoji="0" lang="pl-P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iększa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efektywność wykorzystania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składników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pokarmowych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z odchodów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tj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azotu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22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5976664" cy="4479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395535" y="332656"/>
            <a:ext cx="69473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Bilans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brutto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N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w </a:t>
            </a:r>
            <a:r>
              <a:rPr kumimoji="0" 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kilku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państwach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europejskich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6261797" y="4873087"/>
            <a:ext cx="29523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(Van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Grinsven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et al. 2012)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Wingdings" pitchFamily="2" charset="2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44016" y="5445224"/>
            <a:ext cx="91440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Roczny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bilans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glebow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ego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(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nadwyżka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N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gleby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 i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nakłady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N z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nawoz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ów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naturaln</a:t>
            </a:r>
            <a:r>
              <a:rPr kumimoji="0" lang="pl-P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ych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nawoz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ów</a:t>
            </a:r>
            <a:r>
              <a:rPr kumimoji="0" lang="pl-PL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sztucznych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w 2008 r.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70% </a:t>
            </a:r>
            <a:r>
              <a:rPr kumimoji="0" lang="de-DE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nadwyżki</a:t>
            </a: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pl-PL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</a:t>
            </a: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wpływa</a:t>
            </a: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na </a:t>
            </a:r>
            <a:r>
              <a:rPr kumimoji="0" lang="de-DE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środowisko</a:t>
            </a: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głównie</a:t>
            </a: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poprzez</a:t>
            </a: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pl-PL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NH</a:t>
            </a:r>
            <a:r>
              <a:rPr kumimoji="0" lang="de-DE" sz="1600" b="1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pl-PL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NO</a:t>
            </a:r>
            <a:r>
              <a:rPr kumimoji="0" lang="de-DE" sz="1600" b="1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pl-PL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</a:t>
            </a:r>
            <a:r>
              <a:rPr kumimoji="0" lang="de-DE" sz="1600" b="1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  <a:r>
              <a:rPr kumimoji="0" lang="pl-PL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</a:t>
            </a: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(</a:t>
            </a:r>
            <a:r>
              <a:rPr kumimoji="0" lang="de-DE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uba</a:t>
            </a: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2016 r.).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1043608" y="2924944"/>
            <a:ext cx="3672408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41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87927" y="2154102"/>
            <a:ext cx="8026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Ustawa o nawożeniu </a:t>
            </a:r>
            <a:r>
              <a:rPr kumimoji="0" lang="en-US" sz="18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(2017 r.) została sformułowana w </a:t>
            </a:r>
            <a:r>
              <a:rPr kumimoji="0" lang="en-US" sz="1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§ 1.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"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Celem obecnego prawa jest.......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aby </a:t>
            </a:r>
            <a:r>
              <a:rPr kumimoji="0" lang="pl-PL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zachować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odżywianie roślin uprawnych....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….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aby zapobiec i 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pominąć ryzyko dla ekosystemu 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wynikające z </a:t>
            </a:r>
            <a:r>
              <a:rPr kumimoji="0" lang="pl-PL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nawożenia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...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zagwarantowanie 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zrównoważonego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wykorzystania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składników odżywczych roślin w produkcji rolnej, a w szczególności 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zapobieganie, w miarę możliwości, utracie składników odżywczych do ekosystemu....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".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de-DE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de-DE" sz="1800" b="0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nowy paradygmat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nawożenia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harmoniz</a:t>
            </a:r>
            <a:r>
              <a:rPr kumimoji="0" lang="pl-PL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acja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poziom</a:t>
            </a: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upraw i ekosystemu </a:t>
            </a:r>
          </a:p>
        </p:txBody>
      </p:sp>
      <p:sp>
        <p:nvSpPr>
          <p:cNvPr id="3" name="Rechthoek 2"/>
          <p:cNvSpPr/>
          <p:nvPr/>
        </p:nvSpPr>
        <p:spPr>
          <a:xfrm>
            <a:off x="244763" y="362727"/>
            <a:ext cx="71350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Niemiecka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ustawa 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nawożeniu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rozporządzenie 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nawożeniu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zmienione w 2017 r. w celu spełnienia wymogów określonych w dyrektywie azotanowej (1991 r.).</a:t>
            </a:r>
          </a:p>
        </p:txBody>
      </p:sp>
    </p:spTree>
    <p:extLst>
      <p:ext uri="{BB962C8B-B14F-4D97-AF65-F5344CB8AC3E}">
        <p14:creationId xmlns:p14="http://schemas.microsoft.com/office/powerpoint/2010/main" val="317161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0" y="565054"/>
            <a:ext cx="89038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Niemiecka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ustawa o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nawożeniu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rozporządzenie o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nawożeniu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zmienione w 2017 r. w celu spełnienia wymogów określonych w dyrektywie azotanowej (1991 r.).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nowy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paradygmat w praktyce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nawożenia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harmonizacja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poziomu upraw i ekosystemu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461818" y="2697887"/>
            <a:ext cx="808378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Rozporządzenie o nawożeniu </a:t>
            </a:r>
            <a:r>
              <a:rPr kumimoji="0" lang="en-US" sz="18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(2017 r.) sformułowane zostało w </a:t>
            </a:r>
            <a:r>
              <a:rPr kumimoji="0" lang="en-US" sz="1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§1 Zakres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"(1) Rozporządzenie reguluje</a:t>
            </a: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Praktyka rolnicza </a:t>
            </a:r>
            <a:r>
              <a:rPr kumimoji="0" lang="en-US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Goog w zakresie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nawożenia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.....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zmniejszenie strat 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 ekosystemie...."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à"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Podana 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dobra praktyka rolnicza </a:t>
            </a:r>
            <a:r>
              <a:rPr kumimoji="0" lang="en-US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nawożenia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: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à"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maksymalne </a:t>
            </a:r>
            <a:r>
              <a:rPr kumimoji="0" lang="en-US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wykorzystanie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składników odżywczych i niskie straty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à"/>
              <a:tabLst/>
              <a:defRPr/>
            </a:pPr>
            <a:r>
              <a:rPr kumimoji="0" lang="en-US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nawożenie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dozwolone tylko przy wysokim popycie na uprawy, w przeciwnym razie straty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à"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zakazane jest</a:t>
            </a:r>
            <a:r>
              <a:rPr kumimoji="0" lang="en-US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nawożenie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w </a:t>
            </a:r>
            <a:r>
              <a:rPr kumimoji="0" lang="en-US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punktach czasowych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dużych strat.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23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-348091" y="353942"/>
            <a:ext cx="83534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3C68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rgbClr val="003C68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3C68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rgbClr val="003C68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rgbClr val="003C68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Rozporządzenie o</a:t>
            </a:r>
            <a:r>
              <a:rPr kumimoji="0" lang="de-DE" alt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nawożeniu (2017 r.) - </a:t>
            </a:r>
            <a:r>
              <a:rPr kumimoji="0" lang="de-DE" alt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punkty ogólne</a:t>
            </a:r>
            <a:endParaRPr kumimoji="0" lang="de-DE" altLang="de-D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41914" y="1012381"/>
            <a:ext cx="9144000" cy="5047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3C68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rgbClr val="003C68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rgbClr val="003C68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rgbClr val="003C68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rgbClr val="003C68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C68"/>
                </a:solidFill>
                <a:latin typeface="Arial" charset="0"/>
              </a:defRPr>
            </a:lvl9pPr>
          </a:lstStyle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Określenie zapotrzebowania na składniki odżywcze wymagane dla N i P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Analiza gleby niekoniecznie jest wymagana (tylko zalecana), ale co najmniej oficjalne wartości dla każdego roku.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Zawartość składników pokarmowych w własnych </a:t>
            </a:r>
            <a:r>
              <a:rPr kumimoji="0" lang="en-US" alt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nawozach</a:t>
            </a:r>
            <a:r>
              <a:rPr kumimoji="0" lang="en-US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organicznych niekoniecznie wymagana (wartości standardowe ok)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Nawożenie</a:t>
            </a:r>
            <a:r>
              <a:rPr kumimoji="0" lang="en-US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organiczne: 170 kg N ha-1 maks. (Na całkowitą powierzchnię gospodarstwa, pojedyncze pola mogą otrzymać więcej)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Ogólny zakaz </a:t>
            </a:r>
            <a:r>
              <a:rPr kumimoji="0" lang="en-US" alt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nawożenia</a:t>
            </a:r>
            <a:r>
              <a:rPr kumimoji="0" lang="en-US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płynnymi </a:t>
            </a:r>
            <a:r>
              <a:rPr kumimoji="0" lang="en-US" alt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nawozami</a:t>
            </a:r>
            <a:r>
              <a:rPr kumimoji="0" lang="en-US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organicznymi w okresie od 1 listopada do 31 stycznia.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Obornik z podwórza: 15 grudnia - 15. Jan.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Pojemność magazynowa </a:t>
            </a:r>
            <a:r>
              <a:rPr kumimoji="0" lang="en-US" alt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nawozów</a:t>
            </a:r>
            <a:r>
              <a:rPr kumimoji="0" lang="en-US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organicznych na okres 6 miesięcy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 technikach stosowania na użytkach zielonych o niskiej emisji (</a:t>
            </a:r>
            <a:r>
              <a:rPr kumimoji="0" lang="en-US" alt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np.</a:t>
            </a:r>
            <a:r>
              <a:rPr kumimoji="0" lang="en-US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but wleczony, wtrysk) wymaganej od 2025 r.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Dostosowane odległości do wód powierzchniowych, nowe </a:t>
            </a:r>
            <a:r>
              <a:rPr kumimoji="0" lang="en-US" alt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regularności</a:t>
            </a:r>
            <a:r>
              <a:rPr kumimoji="0" lang="en-US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dla gleb mrożonych, mokrych i pokrytych śniegiem oraz nawożenie po zbiorach zbóż jesienią.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alt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Bilans</a:t>
            </a:r>
            <a:r>
              <a:rPr kumimoji="0" lang="de-DE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N </a:t>
            </a:r>
            <a:r>
              <a:rPr kumimoji="0" lang="de-DE" alt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do</a:t>
            </a:r>
            <a:r>
              <a:rPr kumimoji="0" lang="de-DE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2020 r.: 60 kg N ha-1, </a:t>
            </a:r>
            <a:r>
              <a:rPr kumimoji="0" lang="en-US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następnie</a:t>
            </a:r>
            <a:r>
              <a:rPr kumimoji="0" lang="de-DE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50 kg N ha-1 (P: </a:t>
            </a:r>
            <a:r>
              <a:rPr kumimoji="0" lang="de-DE" alt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odpowiednio</a:t>
            </a:r>
            <a:r>
              <a:rPr kumimoji="0" lang="de-DE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20 </a:t>
            </a:r>
            <a:r>
              <a:rPr kumimoji="0" lang="de-DE" alt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</a:t>
            </a:r>
            <a:r>
              <a:rPr kumimoji="0" lang="de-DE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10 kg P ha-1). </a:t>
            </a:r>
            <a:endParaRPr kumimoji="0" lang="en-US" altLang="de-DE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de-DE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Nowe</a:t>
            </a:r>
            <a:r>
              <a:rPr kumimoji="0" lang="en-US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wartości</a:t>
            </a:r>
            <a:r>
              <a:rPr kumimoji="0" lang="en-US" altLang="de-DE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N popytu na </a:t>
            </a:r>
            <a:r>
              <a:rPr kumimoji="0" lang="en-US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uprawy w funkcji wydajności (jak mierzone w użytkach zielonych?)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de-DE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Użytki zielone</a:t>
            </a:r>
            <a:r>
              <a:rPr kumimoji="0" lang="en-US" alt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: n zapotrzebowanie </a:t>
            </a:r>
            <a:r>
              <a:rPr kumimoji="0" lang="en-US" altLang="de-DE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np.</a:t>
            </a:r>
            <a:r>
              <a:rPr kumimoji="0" lang="en-US" alt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245 kg N ha-1 na </a:t>
            </a:r>
            <a:r>
              <a:rPr kumimoji="0" lang="en-US" alt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itchFamily="2" charset="2"/>
              </a:rPr>
              <a:t>odejmowanie </a:t>
            </a:r>
            <a:r>
              <a:rPr kumimoji="0" lang="en-US" alt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4-kośnego systemu </a:t>
            </a:r>
            <a:r>
              <a:rPr kumimoji="0" lang="en-US" alt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Wingdings" pitchFamily="2" charset="2"/>
              </a:rPr>
              <a:t>odejmowania ze względu na </a:t>
            </a:r>
            <a:endParaRPr kumimoji="0" lang="en-US" altLang="de-DE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1028700" marR="0" lvl="1" indent="-28575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Dostawa z nawożenia organicznego z roku poprzedniego (10% całkowicie zastosowanego organicznego N)</a:t>
            </a:r>
          </a:p>
          <a:p>
            <a:pPr marL="1028700" marR="0" lvl="1" indent="-28575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 dostarczanie z gleby w funkcji zawartości próchnicy (</a:t>
            </a:r>
            <a:r>
              <a:rPr kumimoji="0" lang="en-US" altLang="de-DE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np. G.</a:t>
            </a:r>
            <a:r>
              <a:rPr kumimoji="0" lang="en-US" alt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&lt;8% próchnicy = 10 kg N ha-1)</a:t>
            </a:r>
          </a:p>
          <a:p>
            <a:pPr marL="1028700" marR="0" lvl="1" indent="-28575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 dostawa roślin strączkowych (</a:t>
            </a:r>
            <a:r>
              <a:rPr kumimoji="0" lang="en-US" altLang="de-DE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np.</a:t>
            </a:r>
            <a:r>
              <a:rPr kumimoji="0" lang="en-US" alt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10% roślin strączkowych = 20 kg N ha-1 rok-1) </a:t>
            </a:r>
          </a:p>
        </p:txBody>
      </p:sp>
    </p:spTree>
    <p:extLst>
      <p:ext uri="{BB962C8B-B14F-4D97-AF65-F5344CB8AC3E}">
        <p14:creationId xmlns:p14="http://schemas.microsoft.com/office/powerpoint/2010/main" val="183863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107504" y="1412776"/>
            <a:ext cx="8712968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Wingdings" pitchFamily="2" charset="2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/>
              <a:buChar char="à"/>
              <a:tabLst/>
              <a:defRPr/>
            </a:pPr>
            <a:r>
              <a:rPr kumimoji="0" lang="pl-PL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Niezbędne jest lepsze wykorzystanie </a:t>
            </a:r>
            <a:r>
              <a:rPr kumimoji="0" lang="de-DE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</a:t>
            </a:r>
            <a:r>
              <a:rPr kumimoji="0" lang="de-DE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N 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Wingdings" pitchFamily="2" charset="2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/>
              <a:buChar char="à"/>
              <a:tabLst/>
              <a:defRPr/>
            </a:pPr>
            <a:r>
              <a:rPr kumimoji="0" lang="pl-PL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Nie należy stosować 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gnojowicy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po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ostatnim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</a:t>
            </a:r>
            <a:r>
              <a:rPr kumimoji="0" lang="pl-PL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koszeni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u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w ciągu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roku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/>
              <a:buChar char="à"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(tylko techniki stosowania 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i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</a:t>
            </a:r>
            <a:r>
              <a:rPr kumimoji="0" lang="pl-PL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optymal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ne </a:t>
            </a:r>
            <a:r>
              <a:rPr kumimoji="0" lang="pl-PL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terminy aplikacji mogą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zwiększ</a:t>
            </a:r>
            <a:r>
              <a:rPr kumimoji="0" lang="pl-PL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yć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</a:t>
            </a: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wykorzystani</a:t>
            </a:r>
            <a:r>
              <a:rPr kumimoji="0" lang="pl-PL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e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składników odżywczych) 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346362" y="454999"/>
            <a:ext cx="67194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Konsekwencje dla nawożenia użytków zielonych</a:t>
            </a: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04187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/>
          <p:cNvGrpSpPr/>
          <p:nvPr/>
        </p:nvGrpSpPr>
        <p:grpSpPr>
          <a:xfrm>
            <a:off x="-35497" y="1821586"/>
            <a:ext cx="9144000" cy="4601493"/>
            <a:chOff x="8384" y="1395638"/>
            <a:chExt cx="9144000" cy="4601493"/>
          </a:xfrm>
        </p:grpSpPr>
        <p:graphicFrame>
          <p:nvGraphicFramePr>
            <p:cNvPr id="11" name="Diagramm 10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747726331"/>
                </p:ext>
              </p:extLst>
            </p:nvPr>
          </p:nvGraphicFramePr>
          <p:xfrm>
            <a:off x="8384" y="1395638"/>
            <a:ext cx="9144000" cy="460149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" name="Textfeld 2"/>
            <p:cNvSpPr txBox="1"/>
            <p:nvPr/>
          </p:nvSpPr>
          <p:spPr>
            <a:xfrm>
              <a:off x="1303513" y="4901359"/>
              <a:ext cx="769186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10 m</a:t>
              </a:r>
              <a:r>
                <a:rPr kumimoji="0" lang="de-DE" sz="18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3</a:t>
              </a:r>
              <a:r>
                <a:rPr kumimoji="0" lang="de-DE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de-DE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gnojowica</a:t>
              </a:r>
              <a:r>
                <a:rPr kumimoji="0" lang="de-DE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 20 m</a:t>
              </a:r>
              <a:r>
                <a:rPr kumimoji="0" lang="de-DE" sz="18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3</a:t>
              </a:r>
              <a:r>
                <a:rPr kumimoji="0" lang="de-DE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de-DE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gnojowica</a:t>
              </a:r>
              <a:r>
                <a:rPr kumimoji="0" lang="de-DE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de-DE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jesień</a:t>
              </a:r>
              <a:r>
                <a:rPr kumimoji="0" lang="de-DE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   0 m</a:t>
              </a:r>
              <a:r>
                <a:rPr kumimoji="0" lang="de-DE" sz="18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3</a:t>
              </a:r>
              <a:r>
                <a:rPr kumimoji="0" lang="de-DE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                     </a:t>
              </a:r>
              <a:r>
                <a:rPr kumimoji="0" lang="pl-PL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de-DE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0 m</a:t>
              </a:r>
              <a:r>
                <a:rPr kumimoji="0" lang="de-DE" sz="18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3</a:t>
              </a:r>
              <a:r>
                <a:rPr kumimoji="0" lang="de-DE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de-DE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jesień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1403648" y="5284997"/>
              <a:ext cx="770485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            </a:t>
              </a:r>
              <a:r>
                <a:rPr kumimoji="0" lang="de-DE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de-DE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jesień</a:t>
              </a:r>
              <a:r>
                <a:rPr kumimoji="0" lang="de-DE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+ </a:t>
              </a:r>
              <a:r>
                <a:rPr kumimoji="0" lang="de-DE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wiosna</a:t>
              </a:r>
              <a:r>
                <a:rPr kumimoji="0" lang="de-DE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pl-PL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                                      </a:t>
              </a:r>
              <a:r>
                <a:rPr kumimoji="0" lang="de-DE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tylko</a:t>
              </a:r>
              <a:r>
                <a:rPr kumimoji="0" lang="de-DE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wiosna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8" name="Titel 3"/>
          <p:cNvSpPr txBox="1">
            <a:spLocks/>
          </p:cNvSpPr>
          <p:nvPr/>
        </p:nvSpPr>
        <p:spPr>
          <a:xfrm>
            <a:off x="8384" y="440013"/>
            <a:ext cx="7916416" cy="6270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Plony azotu </a:t>
            </a:r>
            <a:r>
              <a:rPr kumimoji="0" lang="en-US" sz="24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z użytków zielonych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z dodatkowym zastosowaniem jesiennej gnojowicy lub bez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niego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pl-PL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w północnych Niemczech na glebach piaszczystych (średnia 2004-2006)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>
            <a:off x="8384" y="1549184"/>
            <a:ext cx="9144000" cy="4763"/>
          </a:xfrm>
          <a:prstGeom prst="line">
            <a:avLst/>
          </a:prstGeom>
          <a:noFill/>
          <a:ln w="57150">
            <a:solidFill>
              <a:srgbClr val="00673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850718" y="6543840"/>
            <a:ext cx="2378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(Lausen &amp; Biernat, 2017)</a:t>
            </a: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259632" y="3501008"/>
            <a:ext cx="41681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l-GR" b="1" dirty="0" smtClean="0"/>
              <a:t>Δ</a:t>
            </a:r>
            <a:r>
              <a:rPr lang="pl-PL" b="1" dirty="0" smtClean="0"/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oczekiwane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20-40 kg N/ha (50%)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5696" y="1795558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0,7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lub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0,6 kg N/kg </a:t>
            </a: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zastosowanego 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5508104" y="1994098"/>
            <a:ext cx="3443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0,8 kg N/kg </a:t>
            </a: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zastosowanego 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09113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64308" y="458375"/>
            <a:ext cx="6729720" cy="865922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  <a:latin typeface="+mn-lt"/>
              </a:rPr>
              <a:t>Obszar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półnaturalnych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i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pl-PL" sz="2400" dirty="0" smtClean="0">
                <a:solidFill>
                  <a:schemeClr val="tx1"/>
                </a:solidFill>
                <a:latin typeface="+mn-lt"/>
              </a:rPr>
              <a:t>wypasanych przemiennych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użytków zielonych w Szwecji, 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2017 r. (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ha)</a:t>
            </a:r>
          </a:p>
        </p:txBody>
      </p:sp>
      <p:pic>
        <p:nvPicPr>
          <p:cNvPr id="2050" name="Diagram 1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268" y="1623100"/>
            <a:ext cx="6952703" cy="4820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ktangel 3"/>
          <p:cNvSpPr/>
          <p:nvPr/>
        </p:nvSpPr>
        <p:spPr>
          <a:xfrm>
            <a:off x="5715001" y="6527340"/>
            <a:ext cx="3429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(Szwedzka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Rada ds.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Rolnictwa, 2017 r.)</a:t>
            </a: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486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244763" y="52789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/>
              <a:buChar char="à"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Zastosowanie gnojowicy po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ostatnim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</a:t>
            </a:r>
            <a:r>
              <a:rPr kumimoji="0" lang="pl-PL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koszeniu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w roku z negatywnymi konsekwencjami dla środowiska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i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</a:t>
            </a:r>
            <a:r>
              <a:rPr lang="pl-PL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opłacalności produkcji</a:t>
            </a:r>
            <a:endParaRPr kumimoji="0" lang="en-US" sz="1800" b="1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Wingdings" pitchFamily="2" charset="2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-3786" y="1804854"/>
            <a:ext cx="9151571" cy="30777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Porównywaliśmy zabiegi: 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-9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Jesienn</a:t>
            </a:r>
            <a:r>
              <a:rPr kumimoji="0" lang="pl-PL" sz="1800" b="0" i="0" u="none" strike="noStrike" kern="1200" cap="none" spc="-9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 nawożenie g</a:t>
            </a:r>
            <a:r>
              <a:rPr kumimoji="0" lang="en-US" sz="1800" b="0" i="0" u="none" strike="noStrike" kern="1200" cap="none" spc="-9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nojowic</a:t>
            </a:r>
            <a:r>
              <a:rPr kumimoji="0" lang="pl-PL" sz="1800" b="0" i="0" u="none" strike="noStrike" kern="1200" cap="none" spc="-9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ą zwiększone o dodatkową dawkę </a:t>
            </a:r>
            <a:r>
              <a:rPr kumimoji="0" lang="en-US" sz="1800" b="0" i="0" u="none" strike="noStrike" kern="1200" cap="none" spc="-9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tj</a:t>
            </a:r>
            <a:r>
              <a:rPr kumimoji="0" lang="en-US" sz="1800" b="0" i="0" u="none" strike="noStrike" kern="1200" cap="none" spc="-9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 40 lub 80 kg N ha</a:t>
            </a:r>
            <a:r>
              <a:rPr kumimoji="0" lang="en-US" sz="1800" b="0" i="0" u="none" strike="noStrike" kern="1200" cap="none" spc="-9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-1</a:t>
            </a:r>
            <a:r>
              <a:rPr kumimoji="0" lang="en-US" sz="1800" b="0" i="0" u="none" strike="noStrike" kern="1200" cap="none" spc="-9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dodatkowo</a:t>
            </a:r>
            <a:endParaRPr kumimoji="0" lang="en-US" sz="1800" b="0" i="0" u="none" strike="noStrike" kern="1200" cap="none" spc="0" normalizeH="0" baseline="3000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Dodatkowa dawka na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jesień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spowodowała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wyższe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plony ~10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730E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lub 20 kg N ha</a:t>
            </a:r>
            <a:r>
              <a:rPr kumimoji="0" lang="en-US" sz="1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1730E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-1</a:t>
            </a:r>
          </a:p>
          <a:p>
            <a:pPr marL="285750" indent="-285750" algn="just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Przy efektywnym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wykorzystaniu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co najmniej 50% N w gnojowicy, różnica między zabiegami jesiennymi i wiosennymi powinna wynosić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20 lub 40 kg N ha</a:t>
            </a:r>
            <a:r>
              <a:rPr lang="en-US" b="1" baseline="30000" dirty="0" smtClean="0">
                <a:solidFill>
                  <a:srgbClr val="1730ED"/>
                </a:solidFill>
                <a:latin typeface="Arial" pitchFamily="34" charset="0"/>
                <a:cs typeface="Arial" pitchFamily="34" charset="0"/>
              </a:rPr>
              <a:t>-1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 związku z tym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tylko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730E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25%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730E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wykorzystania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730E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730E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tj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730E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 1 kg N m</a:t>
            </a:r>
            <a:r>
              <a:rPr kumimoji="0" lang="en-US" sz="1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1730ED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-3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1730ED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85750" lvl="0" indent="-285750" algn="just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Wykorzystanie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marginalne do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niskieg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</a:t>
            </a:r>
            <a:r>
              <a:rPr lang="pl-PL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oznacza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anose="05000000000000000000" pitchFamily="2" charset="2"/>
              </a:rPr>
              <a:t>kosztowne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anose="05000000000000000000" pitchFamily="2" charset="2"/>
              </a:rPr>
              <a:t>dodatkow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anose="05000000000000000000" pitchFamily="2" charset="2"/>
              </a:rPr>
              <a:t>y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anose="05000000000000000000" pitchFamily="2" charset="2"/>
              </a:rPr>
              <a:t>plon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anose="05000000000000000000" pitchFamily="2" charset="2"/>
              </a:rPr>
              <a:t> N</a:t>
            </a:r>
          </a:p>
        </p:txBody>
      </p:sp>
      <p:sp>
        <p:nvSpPr>
          <p:cNvPr id="4" name="Rechthoek 3"/>
          <p:cNvSpPr/>
          <p:nvPr/>
        </p:nvSpPr>
        <p:spPr>
          <a:xfrm>
            <a:off x="184603" y="64290"/>
            <a:ext cx="72509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Plony azotu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z użytków zielonych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z dodatkowym zastosowaniem jesiennej gnojowicy lub bez niego w północnych Niemczech na glebach piaszczystych (średnia 2004-2006)</a:t>
            </a:r>
          </a:p>
        </p:txBody>
      </p:sp>
    </p:spTree>
    <p:extLst>
      <p:ext uri="{BB962C8B-B14F-4D97-AF65-F5344CB8AC3E}">
        <p14:creationId xmlns:p14="http://schemas.microsoft.com/office/powerpoint/2010/main" val="29234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11620"/>
            <a:ext cx="76754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/>
              <a:buChar char="à"/>
              <a:tabLst/>
              <a:defRPr/>
            </a:pPr>
            <a:r>
              <a:rPr kumimoji="0" 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Stosowanie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</a:t>
            </a:r>
            <a:r>
              <a:rPr kumimoji="0" 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gnojowicy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</a:t>
            </a:r>
            <a:r>
              <a:rPr kumimoji="0" 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przed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</a:t>
            </a:r>
            <a:r>
              <a:rPr kumimoji="0" 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okresem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</a:t>
            </a:r>
            <a:r>
              <a:rPr kumimoji="0" 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wymywania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powoduje </a:t>
            </a:r>
            <a:r>
              <a:rPr kumimoji="0" 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większe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</a:t>
            </a:r>
            <a:r>
              <a:rPr kumimoji="0" 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straty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i </a:t>
            </a:r>
            <a:r>
              <a:rPr kumimoji="0" 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mniejszą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</a:t>
            </a:r>
            <a:r>
              <a:rPr kumimoji="0" 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ilość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</a:t>
            </a:r>
            <a:r>
              <a:rPr kumimoji="0" 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dostępnego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</a:t>
            </a:r>
            <a:r>
              <a:rPr kumimoji="0" 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dla roślin 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N 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Wingdings" pitchFamily="2" charset="2"/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1678677" y="1311354"/>
            <a:ext cx="5750724" cy="5208730"/>
            <a:chOff x="1835696" y="1052735"/>
            <a:chExt cx="5750724" cy="520873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1052735"/>
              <a:ext cx="4968552" cy="490095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feld 7"/>
            <p:cNvSpPr txBox="1"/>
            <p:nvPr/>
          </p:nvSpPr>
          <p:spPr>
            <a:xfrm>
              <a:off x="4406236" y="5953688"/>
              <a:ext cx="31801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</a:t>
              </a:r>
              <a:r>
                <a:rPr kumimoji="0" lang="de-DE" sz="1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Kolenbrander</a:t>
              </a:r>
              <a:r>
                <a:rPr kumimoji="0" lang="de-DE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i in., 1981)</a:t>
              </a:r>
              <a:endPara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174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57552"/>
            <a:ext cx="76384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/>
              <a:buChar char="à"/>
              <a:tabLst/>
              <a:defRPr/>
            </a:pPr>
            <a:r>
              <a:rPr kumimoji="0" 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Stosowanie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</a:t>
            </a:r>
            <a:r>
              <a:rPr kumimoji="0" 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gnojowicy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</a:t>
            </a:r>
            <a:r>
              <a:rPr kumimoji="0" 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przed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</a:t>
            </a:r>
            <a:r>
              <a:rPr kumimoji="0" 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okresem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</a:t>
            </a:r>
            <a:r>
              <a:rPr kumimoji="0" 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wymywania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powoduje </a:t>
            </a:r>
            <a:r>
              <a:rPr kumimoji="0" 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większe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</a:t>
            </a:r>
            <a:r>
              <a:rPr kumimoji="0" 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straty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i </a:t>
            </a:r>
            <a:r>
              <a:rPr kumimoji="0" 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mniejszą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</a:t>
            </a:r>
            <a:r>
              <a:rPr kumimoji="0" 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ilość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</a:t>
            </a:r>
            <a:r>
              <a:rPr kumimoji="0" 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dostępnego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</a:t>
            </a:r>
            <a:r>
              <a:rPr kumimoji="0" 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dla roślin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N 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Wingdings" pitchFamily="2" charset="2"/>
            </a:endParaRPr>
          </a:p>
        </p:txBody>
      </p:sp>
      <p:grpSp>
        <p:nvGrpSpPr>
          <p:cNvPr id="6" name="Gruppieren 5"/>
          <p:cNvGrpSpPr/>
          <p:nvPr/>
        </p:nvGrpSpPr>
        <p:grpSpPr>
          <a:xfrm>
            <a:off x="1587453" y="1427661"/>
            <a:ext cx="5506074" cy="4640630"/>
            <a:chOff x="1907704" y="1700807"/>
            <a:chExt cx="5976664" cy="5098464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704" y="1700807"/>
              <a:ext cx="5976664" cy="48057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feld 4"/>
            <p:cNvSpPr txBox="1"/>
            <p:nvPr/>
          </p:nvSpPr>
          <p:spPr>
            <a:xfrm>
              <a:off x="6012160" y="6491494"/>
              <a:ext cx="17716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(Smith et al., 2002)</a:t>
              </a:r>
              <a:endPara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Rechteck 6"/>
          <p:cNvSpPr/>
          <p:nvPr/>
        </p:nvSpPr>
        <p:spPr>
          <a:xfrm>
            <a:off x="511784" y="6174962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/>
              <a:buChar char="à"/>
              <a:tabLst/>
              <a:defRPr/>
            </a:pP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kompensacja poprzez nawożenie mineralne ograniczone wartościami popytu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N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89947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783206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/>
              <a:buChar char="à"/>
              <a:tabLst/>
              <a:defRPr/>
            </a:pPr>
            <a:r>
              <a:rPr kumimoji="0" 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Stosowanie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</a:t>
            </a:r>
            <a:r>
              <a:rPr kumimoji="0" 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gnojowicy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</a:t>
            </a:r>
            <a:r>
              <a:rPr kumimoji="0" 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przed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</a:t>
            </a:r>
            <a:r>
              <a:rPr kumimoji="0" 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okresem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</a:t>
            </a:r>
            <a:r>
              <a:rPr kumimoji="0" 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wymywania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powoduje </a:t>
            </a:r>
            <a:r>
              <a:rPr kumimoji="0" 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większe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</a:t>
            </a:r>
            <a:r>
              <a:rPr kumimoji="0" 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straty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i </a:t>
            </a:r>
            <a:r>
              <a:rPr kumimoji="0" 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mniejszą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</a:t>
            </a:r>
            <a:r>
              <a:rPr kumimoji="0" 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ilość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</a:t>
            </a:r>
            <a:r>
              <a:rPr kumimoji="0" 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dostępnego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</a:t>
            </a:r>
            <a:r>
              <a:rPr kumimoji="0" 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dla roślin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N 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Wingdings" pitchFamily="2" charset="2"/>
            </a:endParaRPr>
          </a:p>
        </p:txBody>
      </p:sp>
      <p:grpSp>
        <p:nvGrpSpPr>
          <p:cNvPr id="6" name="Gruppieren 5"/>
          <p:cNvGrpSpPr/>
          <p:nvPr/>
        </p:nvGrpSpPr>
        <p:grpSpPr>
          <a:xfrm>
            <a:off x="949716" y="2251580"/>
            <a:ext cx="7077075" cy="3528392"/>
            <a:chOff x="1033463" y="1690688"/>
            <a:chExt cx="7077075" cy="3528392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3463" y="1690688"/>
              <a:ext cx="7077075" cy="347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feld 9"/>
            <p:cNvSpPr txBox="1"/>
            <p:nvPr/>
          </p:nvSpPr>
          <p:spPr>
            <a:xfrm>
              <a:off x="6750770" y="4911303"/>
              <a:ext cx="13597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(ADAS, 2013)</a:t>
              </a:r>
              <a:endPara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666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-27108"/>
            <a:ext cx="74362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/>
              <a:buChar char="à"/>
              <a:tabLst/>
              <a:defRPr/>
            </a:pPr>
            <a:r>
              <a:rPr kumimoji="0" 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Konsekwencje niskiego wykorzystania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N</a:t>
            </a:r>
            <a:r>
              <a:rPr kumimoji="0" 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dla bilansów składników pokarmowych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na </a:t>
            </a:r>
            <a:r>
              <a:rPr kumimoji="0" 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użytkach zielonych 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Wingdings" pitchFamily="2" charset="2"/>
            </a:endParaRPr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923415"/>
              </p:ext>
            </p:extLst>
          </p:nvPr>
        </p:nvGraphicFramePr>
        <p:xfrm>
          <a:off x="35496" y="1862134"/>
          <a:ext cx="4336851" cy="1774046"/>
        </p:xfrm>
        <a:graphic>
          <a:graphicData uri="http://schemas.openxmlformats.org/drawingml/2006/table">
            <a:tbl>
              <a:tblPr/>
              <a:tblGrid>
                <a:gridCol w="22467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48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52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9131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Nakład </a:t>
                      </a:r>
                      <a:r>
                        <a:rPr lang="de-DE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 </a:t>
                      </a:r>
                      <a:endParaRPr lang="de-DE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 </a:t>
                      </a:r>
                      <a:r>
                        <a:rPr lang="pl-PL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pokosy</a:t>
                      </a:r>
                      <a:r>
                        <a:rPr lang="de-DE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, </a:t>
                      </a:r>
                      <a:r>
                        <a:rPr lang="de-DE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piaszczysta</a:t>
                      </a:r>
                      <a:r>
                        <a:rPr lang="de-DE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de-DE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gleba</a:t>
                      </a:r>
                      <a:endParaRPr lang="de-DE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1513"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Zapotrzebowanie</a:t>
                      </a:r>
                      <a:r>
                        <a:rPr lang="de-DE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N</a:t>
                      </a:r>
                      <a:endParaRPr lang="de-DE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kg N/ha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2986"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Organiczne</a:t>
                      </a:r>
                      <a:r>
                        <a:rPr lang="de-DE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N </a:t>
                      </a:r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170 </a:t>
                      </a:r>
                      <a:r>
                        <a:rPr lang="de-DE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kg/ha </a:t>
                      </a:r>
                      <a:r>
                        <a:rPr lang="de-DE" sz="1800" b="1" i="0" u="none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</a:rPr>
                        <a:t>* 40</a:t>
                      </a:r>
                      <a:r>
                        <a:rPr lang="de-DE" sz="18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</a:rPr>
                        <a:t>%</a:t>
                      </a:r>
                      <a:endParaRPr lang="de-DE" sz="1800" b="1" i="0" u="none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kg N/ha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68</a:t>
                      </a:r>
                      <a:endParaRPr lang="de-DE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1382"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minerał</a:t>
                      </a:r>
                      <a:r>
                        <a:rPr lang="de-DE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N</a:t>
                      </a:r>
                      <a:endParaRPr lang="de-DE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kg N/ha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150</a:t>
                      </a:r>
                      <a:endParaRPr lang="de-DE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6063094"/>
              </p:ext>
            </p:extLst>
          </p:nvPr>
        </p:nvGraphicFramePr>
        <p:xfrm>
          <a:off x="35497" y="3779851"/>
          <a:ext cx="4336850" cy="1503350"/>
        </p:xfrm>
        <a:graphic>
          <a:graphicData uri="http://schemas.openxmlformats.org/drawingml/2006/table">
            <a:tbl>
              <a:tblPr/>
              <a:tblGrid>
                <a:gridCol w="22986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82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0670"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Saldo</a:t>
                      </a:r>
                      <a:r>
                        <a:rPr lang="de-DE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N</a:t>
                      </a:r>
                      <a:endParaRPr lang="de-DE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kg N/ha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670"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minera</a:t>
                      </a:r>
                      <a:r>
                        <a:rPr lang="pl-PL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lny</a:t>
                      </a:r>
                      <a:r>
                        <a:rPr lang="de-DE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N</a:t>
                      </a:r>
                      <a:endParaRPr lang="de-DE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150</a:t>
                      </a:r>
                      <a:endParaRPr lang="de-DE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670"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/"N </a:t>
                      </a:r>
                      <a:r>
                        <a:rPr lang="de-DE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z gnojowicy</a:t>
                      </a:r>
                      <a:endParaRPr lang="de-DE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128</a:t>
                      </a:r>
                      <a:endParaRPr lang="de-DE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670"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 </a:t>
                      </a:r>
                      <a:r>
                        <a:rPr lang="de-DE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plonowanie trawy</a:t>
                      </a:r>
                      <a:endParaRPr lang="de-DE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198</a:t>
                      </a:r>
                      <a:endParaRPr lang="de-DE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670"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Saldo</a:t>
                      </a:r>
                      <a:r>
                        <a:rPr lang="de-DE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N</a:t>
                      </a:r>
                      <a:endParaRPr lang="de-DE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80</a:t>
                      </a:r>
                      <a:endParaRPr lang="de-DE" sz="18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1" name="Tabel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443121"/>
              </p:ext>
            </p:extLst>
          </p:nvPr>
        </p:nvGraphicFramePr>
        <p:xfrm>
          <a:off x="4644008" y="3779851"/>
          <a:ext cx="4339888" cy="1503350"/>
        </p:xfrm>
        <a:graphic>
          <a:graphicData uri="http://schemas.openxmlformats.org/drawingml/2006/table">
            <a:tbl>
              <a:tblPr/>
              <a:tblGrid>
                <a:gridCol w="23960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38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0670"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Saldo</a:t>
                      </a:r>
                      <a:r>
                        <a:rPr lang="de-DE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N</a:t>
                      </a:r>
                      <a:endParaRPr lang="de-DE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kg N/ha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670"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minera</a:t>
                      </a:r>
                      <a:r>
                        <a:rPr lang="pl-PL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lny</a:t>
                      </a:r>
                      <a:r>
                        <a:rPr lang="de-DE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N</a:t>
                      </a:r>
                      <a:endParaRPr lang="de-DE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670"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/"N </a:t>
                      </a:r>
                      <a:r>
                        <a:rPr lang="de-DE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z gnojowicy</a:t>
                      </a:r>
                      <a:endParaRPr lang="de-DE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128</a:t>
                      </a:r>
                      <a:endParaRPr lang="de-DE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670"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 </a:t>
                      </a:r>
                      <a:r>
                        <a:rPr lang="de-DE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plonowanie trawy</a:t>
                      </a:r>
                      <a:endParaRPr lang="de-DE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198</a:t>
                      </a:r>
                      <a:endParaRPr lang="de-DE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670"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Saldo</a:t>
                      </a:r>
                      <a:r>
                        <a:rPr lang="de-DE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N</a:t>
                      </a:r>
                      <a:endParaRPr lang="de-DE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</a:t>
                      </a:r>
                      <a:endParaRPr lang="de-DE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2" name="Tabel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1638682"/>
              </p:ext>
            </p:extLst>
          </p:nvPr>
        </p:nvGraphicFramePr>
        <p:xfrm>
          <a:off x="4627920" y="1862134"/>
          <a:ext cx="4355976" cy="1765856"/>
        </p:xfrm>
        <a:graphic>
          <a:graphicData uri="http://schemas.openxmlformats.org/drawingml/2006/table">
            <a:tbl>
              <a:tblPr/>
              <a:tblGrid>
                <a:gridCol w="21322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65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477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Nakład</a:t>
                      </a:r>
                      <a:r>
                        <a:rPr lang="pl-PL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de-DE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 </a:t>
                      </a:r>
                      <a:endParaRPr lang="de-DE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 </a:t>
                      </a:r>
                      <a:r>
                        <a:rPr lang="pl-PL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pokosy</a:t>
                      </a:r>
                      <a:r>
                        <a:rPr lang="de-DE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, </a:t>
                      </a:r>
                      <a:r>
                        <a:rPr lang="de-DE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piaszczysta</a:t>
                      </a:r>
                      <a:r>
                        <a:rPr lang="de-DE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de-DE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gleba</a:t>
                      </a:r>
                      <a:endParaRPr lang="de-DE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477"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Zapotrzebowanie</a:t>
                      </a:r>
                      <a:r>
                        <a:rPr lang="de-DE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N</a:t>
                      </a:r>
                      <a:endParaRPr lang="de-DE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kg N/ha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8737"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Organiczne</a:t>
                      </a:r>
                      <a:r>
                        <a:rPr lang="de-DE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N </a:t>
                      </a:r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170 </a:t>
                      </a:r>
                      <a:r>
                        <a:rPr lang="de-DE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kg/ha </a:t>
                      </a:r>
                      <a:r>
                        <a:rPr lang="de-DE" sz="1800" b="1" i="0" u="none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</a:rPr>
                        <a:t>* 70</a:t>
                      </a:r>
                      <a:r>
                        <a:rPr lang="de-DE" sz="18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</a:rPr>
                        <a:t>%</a:t>
                      </a:r>
                      <a:endParaRPr lang="de-DE" sz="1800" b="1" i="0" u="none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kg N/ha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477"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minerał</a:t>
                      </a:r>
                      <a:r>
                        <a:rPr lang="de-DE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N</a:t>
                      </a:r>
                      <a:endParaRPr lang="de-DE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kg N/ha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Textfeld 12"/>
          <p:cNvSpPr txBox="1"/>
          <p:nvPr/>
        </p:nvSpPr>
        <p:spPr>
          <a:xfrm>
            <a:off x="267608" y="1114733"/>
            <a:ext cx="4304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niska</a:t>
            </a:r>
            <a:r>
              <a:rPr kumimoji="0" lang="de-DE" sz="1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6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wydajność</a:t>
            </a:r>
            <a:r>
              <a:rPr kumimoji="0" lang="de-DE" sz="1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wynikająca z </a:t>
            </a:r>
            <a:r>
              <a:rPr kumimoji="0" lang="de-DE" sz="16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zastosowania</a:t>
            </a:r>
            <a:r>
              <a:rPr kumimoji="0" lang="de-DE" sz="1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6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gnojowicy</a:t>
            </a:r>
            <a:r>
              <a:rPr kumimoji="0" lang="de-DE" sz="1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6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jesiennej</a:t>
            </a:r>
            <a:r>
              <a:rPr kumimoji="0" lang="de-DE" sz="1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l-PL" sz="1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de-DE" sz="16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średnio</a:t>
            </a:r>
            <a:r>
              <a:rPr kumimoji="0" lang="de-DE" sz="1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40% </a:t>
            </a:r>
            <a:r>
              <a:rPr kumimoji="0" lang="pl-PL" sz="1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</a:t>
            </a:r>
            <a:r>
              <a:rPr kumimoji="0" lang="de-DE" sz="16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gnojowicy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4644008" y="1158879"/>
            <a:ext cx="4339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wysoka </a:t>
            </a:r>
            <a:r>
              <a:rPr kumimoji="0" lang="de-DE" sz="16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wydajność</a:t>
            </a:r>
            <a:r>
              <a:rPr kumimoji="0" lang="de-DE" sz="1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(nowoczesna </a:t>
            </a:r>
            <a:r>
              <a:rPr kumimoji="0" lang="de-DE" sz="16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technika</a:t>
            </a:r>
            <a:r>
              <a:rPr kumimoji="0" lang="de-DE" sz="1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de-DE" sz="16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brak</a:t>
            </a:r>
            <a:r>
              <a:rPr kumimoji="0" lang="de-DE" sz="1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6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jesiennej</a:t>
            </a:r>
            <a:r>
              <a:rPr kumimoji="0" lang="de-DE" sz="1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16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gnojowicy</a:t>
            </a:r>
            <a:r>
              <a:rPr kumimoji="0" lang="de-DE" sz="1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na </a:t>
            </a:r>
            <a:r>
              <a:rPr kumimoji="0" lang="de-DE" sz="16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poziomie</a:t>
            </a:r>
            <a:r>
              <a:rPr kumimoji="0" lang="de-DE" sz="1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70%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5496" y="5517232"/>
            <a:ext cx="7400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odnosi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się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do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rozporządzenia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o nawożeniu, w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którym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75% N </a:t>
            </a: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 gnojowicy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est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uwzględniane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w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bilansie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bilans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docelow</a:t>
            </a: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y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N 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50-60 kg N ha</a:t>
            </a:r>
            <a:r>
              <a:rPr kumimoji="0" lang="de-DE" sz="1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-1</a:t>
            </a:r>
            <a:endParaRPr kumimoji="0" lang="en-US" sz="1800" b="1" i="0" u="none" strike="noStrike" kern="120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90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5910" y="1070461"/>
            <a:ext cx="6634309" cy="4960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/>
          <p:cNvSpPr/>
          <p:nvPr/>
        </p:nvSpPr>
        <p:spPr>
          <a:xfrm>
            <a:off x="70558" y="12875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Koszty i korzyści związane z nawożeniem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N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Wingdings" pitchFamily="2" charset="2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70558" y="547241"/>
            <a:ext cx="32991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(Van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Grinsven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et al. 2013)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Wingdings" pitchFamily="2" charset="2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323528" y="6326149"/>
            <a:ext cx="6827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Negatywne skutki zewnętrzne wynikające z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niedostosowanej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gospodarki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nawozowej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70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82659"/>
            <a:ext cx="8265695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Inne </a:t>
            </a:r>
            <a:r>
              <a:rPr kumimoji="0" 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skutki stosowania gnojowicy w wilgotnych warunkach jesienią</a:t>
            </a:r>
            <a:endParaRPr kumimoji="0" lang="de-DE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Wingdings" pitchFamily="2" charset="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degradacja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runi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spowodowana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rozprzestrzenieniem się</a:t>
            </a:r>
            <a:r>
              <a:rPr kumimoji="0" lang="de-DE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</a:t>
            </a:r>
            <a:r>
              <a:rPr kumimoji="0" lang="de-DE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Poa</a:t>
            </a:r>
            <a:r>
              <a:rPr kumimoji="0" lang="de-DE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</a:t>
            </a:r>
            <a:r>
              <a:rPr kumimoji="0" lang="de-DE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trivialis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L.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Wingdings" pitchFamily="2" charset="2"/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0" y="1340768"/>
            <a:ext cx="8753115" cy="5144046"/>
            <a:chOff x="0" y="1340768"/>
            <a:chExt cx="8753115" cy="5144046"/>
          </a:xfrm>
        </p:grpSpPr>
        <p:grpSp>
          <p:nvGrpSpPr>
            <p:cNvPr id="6" name="Gruppieren 5"/>
            <p:cNvGrpSpPr/>
            <p:nvPr/>
          </p:nvGrpSpPr>
          <p:grpSpPr>
            <a:xfrm>
              <a:off x="0" y="1340768"/>
              <a:ext cx="8753115" cy="5144046"/>
              <a:chOff x="0" y="1340768"/>
              <a:chExt cx="8753115" cy="5144046"/>
            </a:xfrm>
          </p:grpSpPr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340768"/>
                <a:ext cx="8753115" cy="51440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" name="Textfeld 4"/>
              <p:cNvSpPr txBox="1"/>
              <p:nvPr/>
            </p:nvSpPr>
            <p:spPr>
              <a:xfrm>
                <a:off x="467544" y="1483043"/>
                <a:ext cx="7272808" cy="92333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udział</a:t>
                </a:r>
                <a:r>
                  <a:rPr kumimoji="0" lang="de-DE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</a:t>
                </a:r>
                <a:r>
                  <a:rPr kumimoji="0" lang="pl-PL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plonu</a:t>
                </a:r>
                <a:r>
                  <a:rPr kumimoji="0" lang="de-DE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(%) </a:t>
                </a:r>
                <a:r>
                  <a:rPr kumimoji="0" lang="de-DE" sz="1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kilku</a:t>
                </a:r>
                <a:r>
                  <a:rPr kumimoji="0" lang="de-DE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</a:t>
                </a:r>
                <a:r>
                  <a:rPr kumimoji="0" lang="de-DE" sz="1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gatunków</a:t>
                </a:r>
                <a:r>
                  <a:rPr kumimoji="0" lang="de-DE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</a:t>
                </a:r>
                <a:r>
                  <a:rPr kumimoji="0" lang="de-DE" sz="1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występujących</a:t>
                </a:r>
                <a:r>
                  <a:rPr kumimoji="0" lang="de-DE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w </a:t>
                </a:r>
                <a:r>
                  <a:rPr kumimoji="0" lang="de-DE" sz="1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pierwszym</a:t>
                </a:r>
                <a:r>
                  <a:rPr kumimoji="0" lang="de-DE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</a:t>
                </a:r>
                <a:r>
                  <a:rPr kumimoji="0" lang="de-DE" sz="1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odro</a:t>
                </a:r>
                <a:r>
                  <a:rPr kumimoji="0" lang="pl-PL" sz="1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ście</a:t>
                </a:r>
                <a:r>
                  <a:rPr kumimoji="0" lang="de-DE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na </a:t>
                </a:r>
                <a:r>
                  <a:rPr kumimoji="0" lang="de-DE" sz="1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skoszonych</a:t>
                </a:r>
                <a:r>
                  <a:rPr kumimoji="0" lang="de-DE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</a:t>
                </a:r>
                <a:r>
                  <a:rPr kumimoji="0" lang="de-DE" sz="1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użytkach</a:t>
                </a:r>
                <a:r>
                  <a:rPr kumimoji="0" lang="de-DE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</a:t>
                </a:r>
                <a:r>
                  <a:rPr kumimoji="0" lang="de-DE" sz="1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zielonych</a:t>
                </a:r>
                <a:r>
                  <a:rPr kumimoji="0" lang="de-DE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w </a:t>
                </a:r>
                <a:r>
                  <a:rPr kumimoji="0" lang="de-DE" sz="1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stosunku</a:t>
                </a:r>
                <a:r>
                  <a:rPr kumimoji="0" lang="de-DE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do </a:t>
                </a:r>
                <a:r>
                  <a:rPr kumimoji="0" lang="de-DE" sz="1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zagęszczenia</a:t>
                </a:r>
                <a:r>
                  <a:rPr kumimoji="0" lang="de-DE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</a:t>
                </a:r>
                <a:r>
                  <a:rPr kumimoji="0" lang="de-DE" sz="1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gleby</a:t>
                </a:r>
                <a:r>
                  <a:rPr kumimoji="0" lang="de-DE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(%)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</p:grpSp>
        <p:sp>
          <p:nvSpPr>
            <p:cNvPr id="8" name="Textfeld 7"/>
            <p:cNvSpPr txBox="1"/>
            <p:nvPr/>
          </p:nvSpPr>
          <p:spPr>
            <a:xfrm>
              <a:off x="2771800" y="5949280"/>
              <a:ext cx="115212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l-PL" sz="1400" b="1" dirty="0" err="1">
                  <a:solidFill>
                    <a:prstClr val="black"/>
                  </a:solidFill>
                  <a:latin typeface="Calibri"/>
                </a:rPr>
                <a:t>u</a:t>
              </a:r>
              <a:r>
                <a:rPr kumimoji="0" lang="de-DE" sz="1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bit</a:t>
              </a:r>
              <a:r>
                <a:rPr kumimoji="0" lang="pl-PL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 zwięzła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1187624" y="5937707"/>
              <a:ext cx="1296144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nie </a:t>
              </a:r>
              <a:r>
                <a:rPr kumimoji="0" lang="de-DE" sz="1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zagęszczon</a:t>
              </a:r>
              <a:r>
                <a:rPr kumimoji="0" lang="pl-PL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Rechteck 9"/>
          <p:cNvSpPr/>
          <p:nvPr/>
        </p:nvSpPr>
        <p:spPr>
          <a:xfrm>
            <a:off x="4211960" y="4797152"/>
            <a:ext cx="1512168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20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uppieren 30"/>
          <p:cNvGrpSpPr/>
          <p:nvPr/>
        </p:nvGrpSpPr>
        <p:grpSpPr>
          <a:xfrm>
            <a:off x="0" y="3314365"/>
            <a:ext cx="8436015" cy="3533766"/>
            <a:chOff x="40449" y="2899515"/>
            <a:chExt cx="10863752" cy="4214818"/>
          </a:xfrm>
        </p:grpSpPr>
        <p:grpSp>
          <p:nvGrpSpPr>
            <p:cNvPr id="29" name="Gruppieren 28"/>
            <p:cNvGrpSpPr/>
            <p:nvPr/>
          </p:nvGrpSpPr>
          <p:grpSpPr>
            <a:xfrm>
              <a:off x="40449" y="2899515"/>
              <a:ext cx="4891591" cy="3958485"/>
              <a:chOff x="-9293" y="2899515"/>
              <a:chExt cx="4891591" cy="3958485"/>
            </a:xfrm>
          </p:grpSpPr>
          <p:pic>
            <p:nvPicPr>
              <p:cNvPr id="5" name="Grafik 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9293" y="2913797"/>
                <a:ext cx="4113241" cy="3944203"/>
              </a:xfrm>
              <a:prstGeom prst="rect">
                <a:avLst/>
              </a:prstGeom>
            </p:spPr>
          </p:pic>
          <p:sp>
            <p:nvSpPr>
              <p:cNvPr id="27" name="Rechteck 26"/>
              <p:cNvSpPr/>
              <p:nvPr/>
            </p:nvSpPr>
            <p:spPr>
              <a:xfrm>
                <a:off x="3131840" y="2913797"/>
                <a:ext cx="1390418" cy="7312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Rechteck 27"/>
              <p:cNvSpPr/>
              <p:nvPr/>
            </p:nvSpPr>
            <p:spPr>
              <a:xfrm>
                <a:off x="0" y="2899515"/>
                <a:ext cx="4882298" cy="14677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0" name="Rechteck 29"/>
            <p:cNvSpPr/>
            <p:nvPr/>
          </p:nvSpPr>
          <p:spPr>
            <a:xfrm>
              <a:off x="8448321" y="6710531"/>
              <a:ext cx="2455880" cy="40380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(</a:t>
              </a: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Kuhn et al., 2011) 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26" name="Textfeld 25"/>
          <p:cNvSpPr txBox="1"/>
          <p:nvPr/>
        </p:nvSpPr>
        <p:spPr>
          <a:xfrm>
            <a:off x="3036214" y="5792502"/>
            <a:ext cx="6374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P. </a:t>
            </a:r>
            <a:r>
              <a:rPr lang="pl-PL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kumimoji="0" lang="de-DE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rivialis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jest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drugą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główną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trawą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występującą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na trwałych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użytkach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zielonych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w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Bawarii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w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latach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2002-2008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34" name="Gruppieren 33"/>
          <p:cNvGrpSpPr/>
          <p:nvPr/>
        </p:nvGrpSpPr>
        <p:grpSpPr>
          <a:xfrm>
            <a:off x="4328139" y="2711899"/>
            <a:ext cx="4689909" cy="2517301"/>
            <a:chOff x="192389" y="486131"/>
            <a:chExt cx="4689909" cy="2517301"/>
          </a:xfrm>
        </p:grpSpPr>
        <p:grpSp>
          <p:nvGrpSpPr>
            <p:cNvPr id="25" name="Gruppieren 24"/>
            <p:cNvGrpSpPr/>
            <p:nvPr/>
          </p:nvGrpSpPr>
          <p:grpSpPr>
            <a:xfrm>
              <a:off x="192389" y="486131"/>
              <a:ext cx="4689909" cy="2517301"/>
              <a:chOff x="192389" y="486131"/>
              <a:chExt cx="4689909" cy="2517301"/>
            </a:xfrm>
          </p:grpSpPr>
          <p:pic>
            <p:nvPicPr>
              <p:cNvPr id="4" name="Picture 2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389" y="486131"/>
                <a:ext cx="4689909" cy="25173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Textfeld 8"/>
              <p:cNvSpPr txBox="1"/>
              <p:nvPr/>
            </p:nvSpPr>
            <p:spPr>
              <a:xfrm>
                <a:off x="611560" y="615619"/>
                <a:ext cx="13681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1" i="1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L. perenne</a:t>
                </a:r>
                <a:endPara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" name="Textfeld 9"/>
              <p:cNvSpPr txBox="1"/>
              <p:nvPr/>
            </p:nvSpPr>
            <p:spPr>
              <a:xfrm>
                <a:off x="1403648" y="2005080"/>
                <a:ext cx="136815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1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P. </a:t>
                </a:r>
                <a:r>
                  <a:rPr kumimoji="0" lang="de-DE" sz="1800" b="1" i="1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trivialis</a:t>
                </a:r>
                <a:endPara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2" name="Gerade Verbindung 11"/>
              <p:cNvCxnSpPr/>
              <p:nvPr/>
            </p:nvCxnSpPr>
            <p:spPr>
              <a:xfrm flipV="1">
                <a:off x="1043608" y="985001"/>
                <a:ext cx="792088" cy="114283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Gerade Verbindung 12"/>
              <p:cNvCxnSpPr/>
              <p:nvPr/>
            </p:nvCxnSpPr>
            <p:spPr>
              <a:xfrm flipH="1" flipV="1">
                <a:off x="2411760" y="903701"/>
                <a:ext cx="1008112" cy="137494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 Verbindung 15"/>
              <p:cNvCxnSpPr/>
              <p:nvPr/>
            </p:nvCxnSpPr>
            <p:spPr>
              <a:xfrm flipH="1" flipV="1">
                <a:off x="2987824" y="868947"/>
                <a:ext cx="1534434" cy="87583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 Verbindung 16"/>
              <p:cNvCxnSpPr/>
              <p:nvPr/>
            </p:nvCxnSpPr>
            <p:spPr>
              <a:xfrm flipH="1" flipV="1">
                <a:off x="3419872" y="800335"/>
                <a:ext cx="1368152" cy="31939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Textfeld 31"/>
            <p:cNvSpPr txBox="1"/>
            <p:nvPr/>
          </p:nvSpPr>
          <p:spPr>
            <a:xfrm>
              <a:off x="3514146" y="2609524"/>
              <a:ext cx="13681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Komainda, 2017.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33" name="Textfeld 32"/>
          <p:cNvSpPr txBox="1"/>
          <p:nvPr/>
        </p:nvSpPr>
        <p:spPr>
          <a:xfrm>
            <a:off x="4423274" y="1920186"/>
            <a:ext cx="4594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Pierwsz</a:t>
            </a:r>
            <a:r>
              <a:rPr kumimoji="0" lang="pl-PL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y</a:t>
            </a:r>
            <a:r>
              <a:rPr kumimoji="0" lang="de-DE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odr</a:t>
            </a:r>
            <a:r>
              <a:rPr kumimoji="0" lang="pl-PL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</a:t>
            </a:r>
            <a:r>
              <a:rPr kumimoji="0" lang="de-DE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st</a:t>
            </a:r>
            <a:r>
              <a:rPr kumimoji="0" lang="de-DE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skoszonych</a:t>
            </a:r>
            <a:r>
              <a:rPr kumimoji="0" lang="de-DE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użytków</a:t>
            </a:r>
            <a:r>
              <a:rPr kumimoji="0" lang="de-DE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zielonych</a:t>
            </a:r>
            <a:r>
              <a:rPr kumimoji="0" lang="de-DE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- </a:t>
            </a:r>
            <a:r>
              <a:rPr kumimoji="0" lang="de-DE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zróżnicowanie</a:t>
            </a:r>
            <a:r>
              <a:rPr kumimoji="0" lang="de-DE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pl-PL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spowodowane</a:t>
            </a:r>
            <a:r>
              <a:rPr kumimoji="0" lang="pl-PL" sz="16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ślad</a:t>
            </a:r>
            <a:r>
              <a:rPr kumimoji="0" lang="pl-PL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ami</a:t>
            </a:r>
            <a:r>
              <a:rPr kumimoji="0" lang="de-DE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kół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5" name="Grafik 3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5462" y="3677926"/>
            <a:ext cx="906835" cy="1489407"/>
          </a:xfrm>
          <a:prstGeom prst="rect">
            <a:avLst/>
          </a:prstGeom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01" y="1471044"/>
            <a:ext cx="3921625" cy="202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feld 38"/>
          <p:cNvSpPr txBox="1"/>
          <p:nvPr/>
        </p:nvSpPr>
        <p:spPr>
          <a:xfrm>
            <a:off x="0" y="673789"/>
            <a:ext cx="45947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Pierwotny </a:t>
            </a:r>
            <a:r>
              <a:rPr kumimoji="0" lang="de-DE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wzrost</a:t>
            </a:r>
            <a:r>
              <a:rPr kumimoji="0" lang="de-DE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użytków</a:t>
            </a:r>
            <a:r>
              <a:rPr kumimoji="0" lang="de-DE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zielonych</a:t>
            </a:r>
            <a:r>
              <a:rPr kumimoji="0" lang="de-DE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regularnie</a:t>
            </a:r>
            <a:r>
              <a:rPr kumimoji="0" lang="de-DE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nawożonych</a:t>
            </a:r>
            <a:r>
              <a:rPr kumimoji="0" lang="de-DE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gnojowicą</a:t>
            </a:r>
            <a:r>
              <a:rPr kumimoji="0" lang="de-DE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jesienią</a:t>
            </a:r>
            <a:r>
              <a:rPr kumimoji="0" lang="de-DE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po </a:t>
            </a:r>
            <a:r>
              <a:rPr kumimoji="0" lang="de-DE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ostatnim</a:t>
            </a:r>
            <a:r>
              <a:rPr kumimoji="0" lang="de-DE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6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skoszeniu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0" name="Textfeld 39"/>
          <p:cNvSpPr txBox="1"/>
          <p:nvPr/>
        </p:nvSpPr>
        <p:spPr>
          <a:xfrm>
            <a:off x="69601" y="-33902"/>
            <a:ext cx="904369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Poa trivialis</a:t>
            </a:r>
            <a:r>
              <a:rPr kumimoji="0" lang="de-DE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L. - </a:t>
            </a:r>
            <a:r>
              <a:rPr kumimoji="0" 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problem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na intensywnych </a:t>
            </a:r>
            <a:r>
              <a:rPr kumimoji="0" 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użytkach zielonych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1" name="Rechteck 40"/>
          <p:cNvSpPr/>
          <p:nvPr/>
        </p:nvSpPr>
        <p:spPr>
          <a:xfrm>
            <a:off x="125508" y="5493228"/>
            <a:ext cx="8322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Bawaria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36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22098" y="115099"/>
            <a:ext cx="6884715" cy="1143000"/>
          </a:xfrm>
        </p:spPr>
        <p:txBody>
          <a:bodyPr>
            <a:noAutofit/>
          </a:bodyPr>
          <a:lstStyle/>
          <a:p>
            <a:pPr algn="l"/>
            <a:r>
              <a:rPr lang="pl-PL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Jakość runi użytków zielonych </a:t>
            </a:r>
            <a:r>
              <a:rPr lang="de-DE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pl-PL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wiechlina zwyczajna </a:t>
            </a:r>
            <a:r>
              <a:rPr lang="de-DE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24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Poa</a:t>
            </a:r>
            <a:r>
              <a:rPr lang="de-DE" sz="2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trivialis</a:t>
            </a:r>
            <a:r>
              <a:rPr lang="de-DE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de-DE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>
            <a:off x="0" y="1091638"/>
            <a:ext cx="9144000" cy="4763"/>
          </a:xfrm>
          <a:prstGeom prst="line">
            <a:avLst/>
          </a:prstGeom>
          <a:noFill/>
          <a:ln w="57150">
            <a:solidFill>
              <a:srgbClr val="00673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uppieren 3"/>
          <p:cNvGrpSpPr/>
          <p:nvPr/>
        </p:nvGrpSpPr>
        <p:grpSpPr>
          <a:xfrm>
            <a:off x="162120" y="1624155"/>
            <a:ext cx="8532441" cy="5210787"/>
            <a:chOff x="-178170" y="1189657"/>
            <a:chExt cx="9144000" cy="5739200"/>
          </a:xfrm>
        </p:grpSpPr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1189657"/>
              <a:ext cx="8532440" cy="51196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8" name="Textfeld 17"/>
            <p:cNvSpPr txBox="1"/>
            <p:nvPr/>
          </p:nvSpPr>
          <p:spPr>
            <a:xfrm>
              <a:off x="-178170" y="6352579"/>
              <a:ext cx="9144000" cy="576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Rok 2010: 7 </a:t>
              </a:r>
              <a:r>
                <a:rPr kumimoji="0" lang="de-DE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miejsc</a:t>
              </a:r>
              <a:r>
                <a:rPr kumimoji="0" lang="de-DE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(BY: </a:t>
              </a:r>
              <a:r>
                <a:rPr lang="pl-PL" sz="1400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B</a:t>
              </a:r>
              <a:r>
                <a:rPr kumimoji="0" lang="de-DE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awaria</a:t>
              </a:r>
              <a:r>
                <a:rPr kumimoji="0" lang="de-DE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, TH: </a:t>
              </a:r>
              <a:r>
                <a:rPr lang="pl-PL" sz="1400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T</a:t>
              </a:r>
              <a:r>
                <a:rPr kumimoji="0" lang="de-DE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uryngia</a:t>
              </a:r>
              <a:r>
                <a:rPr kumimoji="0" lang="de-DE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, SN: </a:t>
              </a:r>
              <a:r>
                <a:rPr lang="pl-PL" sz="14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S</a:t>
              </a:r>
              <a:r>
                <a:rPr kumimoji="0" lang="de-DE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aksonia</a:t>
              </a:r>
              <a:r>
                <a:rPr kumimoji="0" lang="de-DE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-</a:t>
              </a:r>
              <a:r>
                <a:rPr kumimoji="0" lang="pl-PL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A</a:t>
              </a:r>
              <a:r>
                <a:rPr kumimoji="0" lang="de-DE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nhalt</a:t>
              </a:r>
              <a:r>
                <a:rPr kumimoji="0" lang="de-DE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, BW: </a:t>
              </a:r>
              <a:r>
                <a:rPr kumimoji="0" lang="pl-PL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B</a:t>
              </a:r>
              <a:r>
                <a:rPr kumimoji="0" lang="de-DE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aden</a:t>
              </a:r>
              <a:r>
                <a:rPr kumimoji="0" lang="de-DE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lang="pl-PL" sz="1400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W</a:t>
              </a:r>
              <a:r>
                <a:rPr kumimoji="0" lang="de-DE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uerttemberg</a:t>
              </a:r>
              <a:r>
                <a:rPr kumimoji="0" lang="de-DE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; </a:t>
              </a:r>
              <a:endParaRPr kumimoji="0" 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40 </a:t>
              </a:r>
              <a:r>
                <a:rPr kumimoji="0" lang="de-DE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odmian</a:t>
              </a:r>
              <a:r>
                <a:rPr kumimoji="0" lang="de-DE" sz="14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L. </a:t>
              </a:r>
              <a:r>
                <a:rPr lang="pl-PL" sz="1400" i="1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p</a:t>
              </a:r>
              <a:r>
                <a:rPr kumimoji="0" lang="de-DE" sz="14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erenne</a:t>
              </a:r>
              <a:endPara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" name="Textfeld 2"/>
            <p:cNvSpPr txBox="1"/>
            <p:nvPr/>
          </p:nvSpPr>
          <p:spPr>
            <a:xfrm>
              <a:off x="1476165" y="5769604"/>
              <a:ext cx="162018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P. </a:t>
              </a:r>
              <a:r>
                <a:rPr kumimoji="0" lang="de-DE" sz="1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trivialis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3618148" y="5769190"/>
              <a:ext cx="2160240" cy="40678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L. </a:t>
              </a:r>
              <a:r>
                <a:rPr kumimoji="0" lang="pl-PL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p</a:t>
              </a:r>
              <a:r>
                <a:rPr kumimoji="0" lang="de-DE" sz="1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erenne</a:t>
              </a:r>
              <a:r>
                <a:rPr kumimoji="0" lang="de-DE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min.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6141817" y="5756579"/>
              <a:ext cx="2232248" cy="40678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L. </a:t>
              </a:r>
              <a:r>
                <a:rPr kumimoji="0" lang="pl-PL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p</a:t>
              </a:r>
              <a:r>
                <a:rPr kumimoji="0" lang="de-DE" sz="1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erenne</a:t>
              </a:r>
              <a:r>
                <a:rPr kumimoji="0" lang="de-DE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max.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1" name="Textfeld 10"/>
            <p:cNvSpPr txBox="1"/>
            <p:nvPr/>
          </p:nvSpPr>
          <p:spPr>
            <a:xfrm rot="16200000">
              <a:off x="-967970" y="2830645"/>
              <a:ext cx="2952328" cy="69265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l-PL" b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Plon</a:t>
              </a:r>
              <a:r>
                <a:rPr kumimoji="0" lang="de-DE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pl-PL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SM</a:t>
              </a:r>
              <a:r>
                <a:rPr kumimoji="0" lang="de-DE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[t ha-1]</a:t>
              </a:r>
            </a:p>
          </p:txBody>
        </p:sp>
      </p:grpSp>
      <p:sp>
        <p:nvSpPr>
          <p:cNvPr id="5" name="Rechteck 4"/>
          <p:cNvSpPr/>
          <p:nvPr/>
        </p:nvSpPr>
        <p:spPr>
          <a:xfrm>
            <a:off x="6862617" y="1214198"/>
            <a:ext cx="2133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(Hartmann i in., 2011) </a:t>
            </a:r>
          </a:p>
        </p:txBody>
      </p:sp>
    </p:spTree>
    <p:extLst>
      <p:ext uri="{BB962C8B-B14F-4D97-AF65-F5344CB8AC3E}">
        <p14:creationId xmlns:p14="http://schemas.microsoft.com/office/powerpoint/2010/main" val="259930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390430"/>
            <a:ext cx="9144000" cy="47705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P. </a:t>
            </a:r>
            <a:r>
              <a:rPr lang="pl-PL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kumimoji="0" lang="de-DE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rivialis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daje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tylko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~50%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plonu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porównaniu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z</a:t>
            </a:r>
            <a:r>
              <a:rPr kumimoji="0" lang="de-DE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L. </a:t>
            </a:r>
            <a:r>
              <a:rPr lang="pl-PL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kumimoji="0" lang="de-DE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erenne</a:t>
            </a:r>
            <a:endParaRPr kumimoji="0" lang="de-DE" sz="1800" b="1" i="1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Wysoki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udział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runi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powoduje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zmniejszenie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wykorzystania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składników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pokarmowych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prawo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nawozowe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Ruń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z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udziałem</a:t>
            </a:r>
            <a:r>
              <a:rPr kumimoji="0" lang="de-DE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l-PL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de-DE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de-DE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</a:t>
            </a:r>
            <a:r>
              <a:rPr kumimoji="0" lang="pl-PL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</a:t>
            </a:r>
            <a:r>
              <a:rPr kumimoji="0" lang="de-DE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</a:t>
            </a:r>
            <a:r>
              <a:rPr kumimoji="0" lang="pl-PL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lang="de-DE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od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 do 25%,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tzn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straty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dochodach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wysokości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10 - 12%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powinny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być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ponownie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zasiane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przez</a:t>
            </a:r>
            <a:r>
              <a:rPr kumimoji="0" lang="de-DE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L. </a:t>
            </a:r>
            <a:r>
              <a:rPr kumimoji="0" lang="pl-PL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de-DE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erenne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pod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intensywnym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zarządzaniem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Ponowny siew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wymaga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od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150 - 210 € ha</a:t>
            </a:r>
            <a:r>
              <a:rPr kumimoji="0" lang="de-DE" sz="1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-1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trzyletnim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cyklu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I.E. Dodatkowy roczny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zysk z ponownego zasiewu w wysokości od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50 do 70 EUR,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który jest wymagany</a:t>
            </a:r>
            <a:endParaRPr kumimoji="0" lang="de-DE" sz="18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Jeżeli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 t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kiszonka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DM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zawiera się w przedziale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80-100 EUR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wartości</a:t>
            </a: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Ponowny wysiew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powinien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dawać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plony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od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0,4 do 0,9 t SM ha</a:t>
            </a:r>
            <a:r>
              <a:rPr kumimoji="0" lang="de-DE" sz="1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-1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rocznie</a:t>
            </a:r>
            <a:endParaRPr kumimoji="0" lang="de-DE" sz="18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Odnowiona ruń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daje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 60%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wyższą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wydajność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porównaniu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z 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nieodnowioną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  <a:r>
              <a:rPr kumimoji="0" 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ofmann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 </a:t>
            </a:r>
            <a:r>
              <a:rPr lang="pl-PL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kumimoji="0" 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sselstein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2004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 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9609" y="5213149"/>
            <a:ext cx="1824391" cy="1650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254101"/>
            <a:ext cx="2405849" cy="1603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851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64309" y="217336"/>
            <a:ext cx="6145566" cy="1196997"/>
          </a:xfrm>
        </p:spPr>
        <p:txBody>
          <a:bodyPr/>
          <a:lstStyle/>
          <a:p>
            <a:r>
              <a:rPr lang="pl-PL" sz="2400" dirty="0" smtClean="0">
                <a:solidFill>
                  <a:schemeClr val="tx1"/>
                </a:solidFill>
                <a:latin typeface="+mn-lt"/>
              </a:rPr>
              <a:t>Przemienne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użytki zielone najlepiej nadają się dla krów mlecznych 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(np. szwedzka rasa 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czerwona 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i szwedzki Holstein) 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oraz ciężkich ras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bydła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pl-PL" sz="2400" dirty="0" smtClean="0">
                <a:solidFill>
                  <a:schemeClr val="tx1"/>
                </a:solidFill>
                <a:latin typeface="+mn-lt"/>
              </a:rPr>
              <a:t>mięsnego 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(np.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Charolais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)</a:t>
            </a:r>
            <a:endParaRPr lang="es-ES" sz="24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5" b="-859"/>
          <a:stretch/>
        </p:blipFill>
        <p:spPr>
          <a:xfrm>
            <a:off x="4303987" y="2147645"/>
            <a:ext cx="4840014" cy="4134668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86"/>
          <a:stretch/>
        </p:blipFill>
        <p:spPr>
          <a:xfrm>
            <a:off x="0" y="2144065"/>
            <a:ext cx="4473261" cy="4104000"/>
          </a:xfrm>
          <a:prstGeom prst="rect">
            <a:avLst/>
          </a:prstGeom>
        </p:spPr>
      </p:pic>
      <p:sp>
        <p:nvSpPr>
          <p:cNvPr id="8" name="textruta 7"/>
          <p:cNvSpPr txBox="1"/>
          <p:nvPr/>
        </p:nvSpPr>
        <p:spPr>
          <a:xfrm>
            <a:off x="7857087" y="5904873"/>
            <a:ext cx="15115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Zdjęcie: Eva Spörndly</a:t>
            </a:r>
            <a:endParaRPr kumimoji="0" lang="sv-SE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ruta 8"/>
          <p:cNvSpPr txBox="1"/>
          <p:nvPr/>
        </p:nvSpPr>
        <p:spPr>
          <a:xfrm>
            <a:off x="3216623" y="5941257"/>
            <a:ext cx="15115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Zdjęcie: Eva Spörndly</a:t>
            </a:r>
            <a:endParaRPr kumimoji="0" lang="sv-SE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39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3"/>
          <p:cNvSpPr>
            <a:spLocks noGrp="1"/>
          </p:cNvSpPr>
          <p:nvPr>
            <p:ph type="title"/>
          </p:nvPr>
        </p:nvSpPr>
        <p:spPr>
          <a:xfrm>
            <a:off x="97642" y="55042"/>
            <a:ext cx="7485414" cy="667696"/>
          </a:xfrm>
        </p:spPr>
        <p:txBody>
          <a:bodyPr>
            <a:noAutofit/>
          </a:bodyPr>
          <a:lstStyle/>
          <a:p>
            <a:pPr algn="l">
              <a:spcBef>
                <a:spcPts val="1200"/>
              </a:spcBef>
            </a:pPr>
            <a:r>
              <a:rPr lang="de-DE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Inne </a:t>
            </a:r>
            <a:r>
              <a:rPr lang="de-DE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konsekwencje</a:t>
            </a:r>
            <a:r>
              <a:rPr lang="de-DE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de-DE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stosowania</a:t>
            </a:r>
            <a:r>
              <a:rPr lang="de-DE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de-DE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gnojowicy</a:t>
            </a:r>
            <a:r>
              <a:rPr lang="de-DE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w </a:t>
            </a:r>
            <a:r>
              <a:rPr lang="de-DE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wilgotnych</a:t>
            </a:r>
            <a:r>
              <a:rPr lang="de-DE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de-DE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warunkach</a:t>
            </a:r>
            <a:r>
              <a:rPr lang="de-DE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pl-PL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na jesień - </a:t>
            </a:r>
            <a:r>
              <a:rPr lang="de-DE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de-DE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zagęszczani</a:t>
            </a:r>
            <a:r>
              <a:rPr lang="pl-PL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e</a:t>
            </a:r>
            <a:r>
              <a:rPr lang="de-DE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de-DE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gleby</a:t>
            </a:r>
            <a:r>
              <a:rPr lang="de-DE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i </a:t>
            </a:r>
            <a:r>
              <a:rPr lang="de-DE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zwiększone</a:t>
            </a:r>
            <a:r>
              <a:rPr lang="de-DE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de-DE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ryzyko</a:t>
            </a:r>
            <a:r>
              <a:rPr lang="de-DE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de-DE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emisji</a:t>
            </a:r>
            <a:r>
              <a:rPr lang="de-DE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N</a:t>
            </a:r>
            <a:r>
              <a:rPr lang="de-DE" sz="2400" baseline="-25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2</a:t>
            </a:r>
            <a:r>
              <a:rPr lang="de-DE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O</a:t>
            </a:r>
            <a:endParaRPr lang="de-DE" sz="24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-63016" y="5226546"/>
            <a:ext cx="913390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późne nawożenie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wysokie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ryzyko zagęszczenia gleby i w konsekwencji emisji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</a:t>
            </a:r>
            <a:r>
              <a:rPr kumimoji="0" lang="de-DE" sz="18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 (N +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warunki redukcyjne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glebie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-43148" y="5847770"/>
            <a:ext cx="9169400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eko-efektywność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+N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nie zagęszczony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vs.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zagęszczony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+4,6 kg N</a:t>
            </a:r>
            <a:r>
              <a:rPr kumimoji="0" lang="de-DE" sz="18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O-N ha</a:t>
            </a:r>
            <a:r>
              <a:rPr kumimoji="0" lang="de-DE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-1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&amp; -2,7 t 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ha</a:t>
            </a:r>
            <a:r>
              <a:rPr kumimoji="0" lang="de-DE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-1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0,5 vs. 0,9 kg N</a:t>
            </a:r>
            <a:r>
              <a:rPr kumimoji="0" lang="de-DE" sz="18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O-N t</a:t>
            </a:r>
            <a:r>
              <a:rPr kumimoji="0" lang="de-DE" sz="1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-1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późne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nawożenie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ze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względu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na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krytyczne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znaczenie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dla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klimatu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" name="Gruppieren 4"/>
          <p:cNvGrpSpPr/>
          <p:nvPr/>
        </p:nvGrpSpPr>
        <p:grpSpPr>
          <a:xfrm>
            <a:off x="1587612" y="1254598"/>
            <a:ext cx="7038929" cy="4032448"/>
            <a:chOff x="1079612" y="1052736"/>
            <a:chExt cx="7038929" cy="4032448"/>
          </a:xfrm>
        </p:grpSpPr>
        <p:grpSp>
          <p:nvGrpSpPr>
            <p:cNvPr id="4" name="Gruppieren 3"/>
            <p:cNvGrpSpPr/>
            <p:nvPr/>
          </p:nvGrpSpPr>
          <p:grpSpPr>
            <a:xfrm>
              <a:off x="1079612" y="1052736"/>
              <a:ext cx="6984776" cy="4032448"/>
              <a:chOff x="1079612" y="1052736"/>
              <a:chExt cx="6984776" cy="4032448"/>
            </a:xfrm>
          </p:grpSpPr>
          <p:graphicFrame>
            <p:nvGraphicFramePr>
              <p:cNvPr id="13" name="Diagramm 12"/>
              <p:cNvGraphicFramePr>
                <a:graphicFrameLocks/>
              </p:cNvGraphicFramePr>
              <p:nvPr>
                <p:extLst/>
              </p:nvPr>
            </p:nvGraphicFramePr>
            <p:xfrm>
              <a:off x="1079612" y="1052736"/>
              <a:ext cx="6984776" cy="4032448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3" name="Textfeld 2"/>
              <p:cNvSpPr txBox="1"/>
              <p:nvPr/>
            </p:nvSpPr>
            <p:spPr>
              <a:xfrm>
                <a:off x="2011716" y="3198550"/>
                <a:ext cx="5760640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nienawożone</a:t>
                </a:r>
                <a:r>
                  <a:rPr kumimoji="0" lang="de-DE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</a:t>
                </a:r>
                <a:r>
                  <a:rPr kumimoji="0" lang="pl-PL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     </a:t>
                </a:r>
                <a:r>
                  <a:rPr kumimoji="0" lang="de-DE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nawożone</a:t>
                </a:r>
                <a:r>
                  <a:rPr kumimoji="0" lang="de-DE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</a:t>
                </a:r>
                <a:r>
                  <a:rPr kumimoji="0" lang="pl-PL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      </a:t>
                </a:r>
                <a:r>
                  <a:rPr kumimoji="0" lang="de-DE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nienawożone</a:t>
                </a:r>
                <a:r>
                  <a:rPr kumimoji="0" lang="de-DE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</a:t>
                </a:r>
                <a:r>
                  <a:rPr kumimoji="0" lang="pl-PL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      </a:t>
                </a:r>
                <a:r>
                  <a:rPr kumimoji="0" lang="de-DE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nawożone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0" name="Textfeld 19"/>
              <p:cNvSpPr txBox="1"/>
              <p:nvPr/>
            </p:nvSpPr>
            <p:spPr>
              <a:xfrm>
                <a:off x="1537368" y="3552493"/>
                <a:ext cx="6527020" cy="107721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niezagęszczone</a:t>
                </a:r>
                <a:r>
                  <a:rPr kumimoji="0" lang="de-DE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</a:t>
                </a:r>
                <a:r>
                  <a:rPr kumimoji="0" lang="pl-PL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    </a:t>
                </a:r>
                <a:r>
                  <a:rPr kumimoji="0" lang="de-DE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niezagęszczone</a:t>
                </a:r>
                <a:r>
                  <a:rPr kumimoji="0" lang="de-DE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 </a:t>
                </a:r>
                <a:r>
                  <a:rPr kumimoji="0" lang="pl-PL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  </a:t>
                </a:r>
                <a:r>
                  <a:rPr kumimoji="0" lang="de-DE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zagęszczone</a:t>
                </a:r>
                <a:r>
                  <a:rPr kumimoji="0" lang="de-DE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</a:t>
                </a:r>
                <a:r>
                  <a:rPr kumimoji="0" lang="pl-PL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     </a:t>
                </a:r>
                <a:r>
                  <a:rPr kumimoji="0" lang="de-DE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zagęszczon</a:t>
                </a:r>
                <a:r>
                  <a:rPr kumimoji="0" lang="pl-PL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e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pl-PL" sz="16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</p:grpSp>
        <p:sp>
          <p:nvSpPr>
            <p:cNvPr id="14" name="Textfeld 13"/>
            <p:cNvSpPr txBox="1"/>
            <p:nvPr/>
          </p:nvSpPr>
          <p:spPr>
            <a:xfrm>
              <a:off x="5999931" y="1052736"/>
              <a:ext cx="21186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(Schmeer, 2012)</a:t>
              </a:r>
              <a:endPara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15" name="Gerade Verbindung mit Pfeil 14"/>
            <p:cNvCxnSpPr/>
            <p:nvPr/>
          </p:nvCxnSpPr>
          <p:spPr>
            <a:xfrm>
              <a:off x="3995936" y="2145269"/>
              <a:ext cx="2808312" cy="0"/>
            </a:xfrm>
            <a:prstGeom prst="straightConnector1">
              <a:avLst/>
            </a:prstGeom>
            <a:ln w="28575">
              <a:solidFill>
                <a:srgbClr val="F90505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Geschweifte Klammer links 15"/>
            <p:cNvSpPr/>
            <p:nvPr/>
          </p:nvSpPr>
          <p:spPr>
            <a:xfrm>
              <a:off x="3635896" y="2145269"/>
              <a:ext cx="144016" cy="563651"/>
            </a:xfrm>
            <a:prstGeom prst="leftBrace">
              <a:avLst/>
            </a:prstGeom>
            <a:ln w="19050">
              <a:solidFill>
                <a:srgbClr val="F905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3004096" y="2242428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Δ4</a:t>
              </a:r>
              <a:r>
                <a:rPr kumimoji="0" lang="de-DE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.6</a:t>
              </a:r>
              <a:endPara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5220072" y="4656129"/>
              <a:ext cx="122413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TM-Ertrag</a:t>
              </a: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3004096" y="4656129"/>
              <a:ext cx="140882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Emisja</a:t>
              </a:r>
              <a:r>
                <a:rPr kumimoji="0" lang="de-DE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N</a:t>
              </a:r>
              <a:r>
                <a:rPr kumimoji="0" lang="de-DE" sz="1600" b="0" i="0" u="none" strike="noStrike" kern="1200" cap="none" spc="0" normalizeH="0" baseline="-2500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2</a:t>
              </a:r>
              <a:r>
                <a:rPr kumimoji="0" lang="de-DE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O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701674" y="4671518"/>
              <a:ext cx="175933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Plon SM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73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4128592" y="1892584"/>
            <a:ext cx="5015408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Ogólne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zasady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l-PL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kumimoji="0" lang="pl-P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naliza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prób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gleby</a:t>
            </a: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0,4 - 0,5 kg S dt</a:t>
            </a:r>
            <a:r>
              <a:rPr kumimoji="0" lang="de-DE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-1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plonu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 kg ha</a:t>
            </a:r>
            <a:r>
              <a:rPr kumimoji="0" lang="de-DE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-1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B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zimne gleby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maks. 40 kg N ha</a:t>
            </a:r>
            <a:r>
              <a:rPr kumimoji="0" lang="de-DE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-1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jako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pl-PL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nawożenie startowe</a:t>
            </a: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098876" y="3626889"/>
            <a:ext cx="4539798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Opcje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wy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siewu</a:t>
            </a: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nasion</a:t>
            </a:r>
            <a:endParaRPr kumimoji="0" lang="de-DE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wsiewka w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zboża</a:t>
            </a:r>
            <a:endParaRPr kumimoji="0" lang="de-DE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15 - 25 kg ha</a:t>
            </a:r>
            <a:r>
              <a:rPr kumimoji="0" lang="de-DE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-1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 fazie drugiego węzła 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(BBCH 32)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przekątn</a:t>
            </a:r>
            <a:r>
              <a:rPr kumimoji="0" lang="pl-P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ie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do 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wysiewu zbóż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128592" y="5194917"/>
            <a:ext cx="438976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siew czysty</a:t>
            </a:r>
            <a:endParaRPr kumimoji="0" lang="de-DE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oniec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kwietnia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do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sierpnia</a:t>
            </a: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25 - 30 kg ha</a:t>
            </a:r>
            <a:r>
              <a:rPr kumimoji="0" lang="de-DE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-1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l-PL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dległości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między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rzędami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12 cm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31763" y="5423157"/>
            <a:ext cx="36004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pH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gleby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= 7 </a:t>
            </a:r>
            <a:r>
              <a:rPr kumimoji="0" lang="de-DE" sz="18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wapnowanie</a:t>
            </a:r>
            <a:endParaRPr kumimoji="0" lang="de-DE" sz="1800" b="1" i="0" u="sng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niezbędne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szczepienia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bakteriami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</a:t>
            </a:r>
            <a:r>
              <a:rPr kumimoji="0" lang="pl-PL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</a:t>
            </a:r>
            <a:r>
              <a:rPr kumimoji="0" lang="de-DE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izobi</a:t>
            </a:r>
            <a:r>
              <a:rPr kumimoji="0" lang="pl-PL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um</a:t>
            </a:r>
            <a:endParaRPr kumimoji="0" lang="de-DE" sz="1800" b="0" i="1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051" y="2303129"/>
            <a:ext cx="3933825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410320" y="1028862"/>
            <a:ext cx="84449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uprawa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roślin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</a:t>
            </a:r>
            <a:r>
              <a:rPr kumimoji="0" lang="pl-P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motylkowat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ych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/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</a:b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problem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: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produkcja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paszy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często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na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glebach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lekkich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piaszczystych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o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niskim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pH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</a:b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wydajność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lucerny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(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Medicago</a:t>
            </a:r>
            <a:r>
              <a:rPr kumimoji="0" lang="de-D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</a:t>
            </a:r>
            <a:r>
              <a:rPr kumimoji="0" 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sativa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L.)?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0" y="115416"/>
            <a:ext cx="77242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Inne </a:t>
            </a:r>
            <a:r>
              <a:rPr kumimoji="0" 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możliwości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</a:t>
            </a:r>
            <a:r>
              <a:rPr kumimoji="0" 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większego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</a:t>
            </a:r>
            <a:r>
              <a:rPr kumimoji="0" 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wykorzystania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azotu w </a:t>
            </a:r>
            <a:r>
              <a:rPr kumimoji="0" 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produkcji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</a:t>
            </a:r>
            <a:r>
              <a:rPr kumimoji="0" 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traw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i </a:t>
            </a:r>
            <a:r>
              <a:rPr kumimoji="0" 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upraw </a:t>
            </a:r>
            <a:r>
              <a:rPr kumimoji="0" 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pas</a:t>
            </a:r>
            <a:r>
              <a:rPr kumimoji="0" lang="pl-PL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tewnych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- </a:t>
            </a:r>
            <a:r>
              <a:rPr kumimoji="0" 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białko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</a:t>
            </a:r>
            <a:r>
              <a:rPr kumimoji="0" 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lokalne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28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2276872"/>
            <a:ext cx="8820472" cy="4072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el 3"/>
          <p:cNvSpPr>
            <a:spLocks noGrp="1"/>
          </p:cNvSpPr>
          <p:nvPr>
            <p:ph type="title"/>
          </p:nvPr>
        </p:nvSpPr>
        <p:spPr>
          <a:xfrm>
            <a:off x="15347" y="908720"/>
            <a:ext cx="9170392" cy="667696"/>
          </a:xfrm>
        </p:spPr>
        <p:txBody>
          <a:bodyPr>
            <a:noAutofit/>
          </a:bodyPr>
          <a:lstStyle/>
          <a:p>
            <a:pPr marL="285750" indent="-285750" algn="l">
              <a:buFont typeface="Arial" pitchFamily="34" charset="0"/>
              <a:buChar char="•"/>
            </a:pPr>
            <a:r>
              <a:rPr lang="pl-PL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S</a:t>
            </a:r>
            <a:r>
              <a:rPr lang="de-DE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iew</a:t>
            </a:r>
            <a:r>
              <a:rPr lang="de-DE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pl-PL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czysty </a:t>
            </a:r>
            <a:r>
              <a:rPr lang="de-DE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pod</a:t>
            </a:r>
            <a:r>
              <a:rPr lang="de-DE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koniec </a:t>
            </a:r>
            <a:r>
              <a:rPr lang="de-DE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kwietnia</a:t>
            </a:r>
            <a:r>
              <a:rPr lang="de-DE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z </a:t>
            </a:r>
            <a:r>
              <a:rPr lang="de-DE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inokulacją</a:t>
            </a:r>
            <a:r>
              <a:rPr lang="de-DE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lub</a:t>
            </a:r>
            <a:r>
              <a:rPr lang="de-DE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bez</a:t>
            </a:r>
            <a:r>
              <a:rPr lang="de-DE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inokulacji</a:t>
            </a:r>
            <a:r>
              <a:rPr lang="de-DE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oraz</a:t>
            </a:r>
            <a:r>
              <a:rPr lang="de-DE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wapnowanie</a:t>
            </a:r>
            <a:r>
              <a:rPr lang="de-DE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wapnem</a:t>
            </a:r>
            <a:r>
              <a:rPr lang="de-DE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kokolitycznym</a:t>
            </a:r>
            <a:r>
              <a:rPr lang="de-DE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15 </a:t>
            </a:r>
            <a:r>
              <a:rPr lang="de-DE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dt</a:t>
            </a:r>
            <a:r>
              <a:rPr lang="de-DE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ha</a:t>
            </a:r>
            <a:r>
              <a:rPr lang="de-DE" sz="1800" baseline="30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-1</a:t>
            </a:r>
            <a:endParaRPr lang="de-DE" sz="18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827584" y="2712636"/>
            <a:ext cx="299845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Brak wapna, brak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bakterii brodawkowych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364088" y="2677562"/>
            <a:ext cx="266429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+ </a:t>
            </a:r>
            <a:r>
              <a:rPr lang="pl-PL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wapno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+ </a:t>
            </a: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bakterie brodawkowe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Titel 3"/>
          <p:cNvSpPr txBox="1">
            <a:spLocks/>
          </p:cNvSpPr>
          <p:nvPr/>
        </p:nvSpPr>
        <p:spPr>
          <a:xfrm>
            <a:off x="15677" y="44624"/>
            <a:ext cx="9170392" cy="667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Wingdings" pitchFamily="2" charset="2"/>
              </a:rPr>
              <a:t>Wydajność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Wingdings" pitchFamily="2" charset="2"/>
              </a:rPr>
              <a:t> </a:t>
            </a:r>
            <a:r>
              <a:rPr kumimoji="0" 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Wingdings" pitchFamily="2" charset="2"/>
              </a:rPr>
              <a:t>lucerny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Wingdings" pitchFamily="2" charset="2"/>
              </a:rPr>
              <a:t> </a:t>
            </a:r>
            <a:r>
              <a:rPr kumimoji="0" 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Wingdings" pitchFamily="2" charset="2"/>
              </a:rPr>
              <a:t>lub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Wingdings" pitchFamily="2" charset="2"/>
              </a:rPr>
              <a:t> </a:t>
            </a:r>
            <a:r>
              <a:rPr kumimoji="0" 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Wingdings" pitchFamily="2" charset="2"/>
              </a:rPr>
              <a:t>lucerny</a:t>
            </a:r>
            <a:r>
              <a:rPr kumimoji="0" 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Wingdings" pitchFamily="2" charset="2"/>
              </a:rPr>
              <a:t> z trawami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Wingdings" pitchFamily="2" charset="2"/>
              </a:rPr>
              <a:t> na </a:t>
            </a:r>
            <a:r>
              <a:rPr kumimoji="0" 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Wingdings" pitchFamily="2" charset="2"/>
              </a:rPr>
              <a:t>glebie </a:t>
            </a:r>
            <a:r>
              <a:rPr kumimoji="0" 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Wingdings" pitchFamily="2" charset="2"/>
              </a:rPr>
              <a:t>piaszczystej</a:t>
            </a: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  <a:sym typeface="Wingdings" pitchFamily="2" charset="2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0" y="1630541"/>
            <a:ext cx="73796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l-PL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siedlisko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 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um</a:t>
            </a:r>
            <a:r>
              <a:rPr kumimoji="0" lang="pl-P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ic</a:t>
            </a:r>
            <a:r>
              <a:rPr kumimoji="0" lang="pl-PL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pl-PL" sz="1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Podzol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piaszczysta gleba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pH ~ 5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17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3"/>
          <p:cNvSpPr>
            <a:spLocks noGrp="1"/>
          </p:cNvSpPr>
          <p:nvPr>
            <p:ph type="title"/>
          </p:nvPr>
        </p:nvSpPr>
        <p:spPr>
          <a:xfrm>
            <a:off x="159363" y="332656"/>
            <a:ext cx="8157053" cy="667696"/>
          </a:xfrm>
        </p:spPr>
        <p:txBody>
          <a:bodyPr>
            <a:noAutofit/>
          </a:bodyPr>
          <a:lstStyle/>
          <a:p>
            <a:pPr algn="l">
              <a:spcBef>
                <a:spcPts val="1200"/>
              </a:spcBef>
            </a:pP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Wpływ na </a:t>
            </a:r>
            <a:r>
              <a:rPr lang="pl-PL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siedlisko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-133025" y="1124744"/>
            <a:ext cx="8609597" cy="5446991"/>
            <a:chOff x="-133025" y="1124744"/>
            <a:chExt cx="8609597" cy="5446991"/>
          </a:xfrm>
        </p:grpSpPr>
        <p:grpSp>
          <p:nvGrpSpPr>
            <p:cNvPr id="4" name="Gruppieren 3"/>
            <p:cNvGrpSpPr/>
            <p:nvPr/>
          </p:nvGrpSpPr>
          <p:grpSpPr>
            <a:xfrm>
              <a:off x="-133025" y="1124744"/>
              <a:ext cx="8449441" cy="5042123"/>
              <a:chOff x="-134351" y="1052736"/>
              <a:chExt cx="8533662" cy="5114131"/>
            </a:xfrm>
          </p:grpSpPr>
          <p:pic>
            <p:nvPicPr>
              <p:cNvPr id="6146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" y="1052736"/>
                <a:ext cx="8399310" cy="5114131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Textfeld 5"/>
              <p:cNvSpPr txBox="1"/>
              <p:nvPr/>
            </p:nvSpPr>
            <p:spPr>
              <a:xfrm rot="16200000">
                <a:off x="-1459230" y="2881672"/>
                <a:ext cx="3240362" cy="59060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udział</a:t>
                </a:r>
                <a:r>
                  <a:rPr kumimoji="0" 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</a:t>
                </a:r>
                <a:r>
                  <a:rPr kumimoji="0" lang="en-US" sz="16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gatunków</a:t>
                </a:r>
                <a:r>
                  <a:rPr kumimoji="0" 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</a:t>
                </a:r>
                <a:r>
                  <a:rPr kumimoji="0" lang="pl-PL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niewysiewanych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" name="Textfeld 6"/>
              <p:cNvSpPr txBox="1"/>
              <p:nvPr/>
            </p:nvSpPr>
            <p:spPr>
              <a:xfrm>
                <a:off x="1357049" y="4930715"/>
                <a:ext cx="864096" cy="53069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Bez wapna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8" name="Textfeld 7"/>
              <p:cNvSpPr txBox="1"/>
              <p:nvPr/>
            </p:nvSpPr>
            <p:spPr>
              <a:xfrm>
                <a:off x="2339752" y="4869160"/>
                <a:ext cx="792088" cy="53069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+ </a:t>
                </a:r>
                <a:r>
                  <a:rPr kumimoji="0" lang="pl-PL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wapno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9" name="Textfeld 8"/>
              <p:cNvSpPr txBox="1"/>
              <p:nvPr/>
            </p:nvSpPr>
            <p:spPr>
              <a:xfrm>
                <a:off x="3275856" y="4942262"/>
                <a:ext cx="864096" cy="53069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+ wapno incorp.</a:t>
                </a: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0" name="Textfeld 9"/>
              <p:cNvSpPr txBox="1"/>
              <p:nvPr/>
            </p:nvSpPr>
            <p:spPr>
              <a:xfrm>
                <a:off x="4204989" y="4902932"/>
                <a:ext cx="983357" cy="53069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bez </a:t>
                </a:r>
                <a:r>
                  <a:rPr kumimoji="0" lang="pl-PL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wapna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1" name="Textfeld 10"/>
              <p:cNvSpPr txBox="1"/>
              <p:nvPr/>
            </p:nvSpPr>
            <p:spPr>
              <a:xfrm>
                <a:off x="5188346" y="4902932"/>
                <a:ext cx="884784" cy="31217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+ </a:t>
                </a:r>
                <a:r>
                  <a:rPr kumimoji="0" lang="pl-PL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wapno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2" name="Textfeld 11"/>
              <p:cNvSpPr txBox="1"/>
              <p:nvPr/>
            </p:nvSpPr>
            <p:spPr>
              <a:xfrm>
                <a:off x="6115012" y="4976882"/>
                <a:ext cx="914349" cy="53069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+ wapno incorp.</a:t>
                </a: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3" name="Textfeld 12"/>
              <p:cNvSpPr txBox="1"/>
              <p:nvPr/>
            </p:nvSpPr>
            <p:spPr>
              <a:xfrm>
                <a:off x="4946488" y="5641596"/>
                <a:ext cx="1368499" cy="34338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+rhizobia</a:t>
                </a: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8" name="Textfeld 17"/>
              <p:cNvSpPr txBox="1"/>
              <p:nvPr/>
            </p:nvSpPr>
            <p:spPr>
              <a:xfrm>
                <a:off x="2051546" y="5607824"/>
                <a:ext cx="1368499" cy="34338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brak</a:t>
                </a:r>
                <a:r>
                  <a:rPr kumimoji="0" lang="en-U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r</a:t>
                </a:r>
                <a:r>
                  <a:rPr kumimoji="0" lang="pl-PL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h</a:t>
                </a:r>
                <a:r>
                  <a:rPr kumimoji="0" lang="en-US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yzobii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</p:grpSp>
        <p:sp>
          <p:nvSpPr>
            <p:cNvPr id="14" name="Textfeld 13"/>
            <p:cNvSpPr txBox="1"/>
            <p:nvPr/>
          </p:nvSpPr>
          <p:spPr>
            <a:xfrm>
              <a:off x="5643062" y="6233181"/>
              <a:ext cx="28335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(Pils, 2015, </a:t>
              </a:r>
              <a:r>
                <a:rPr kumimoji="0" lang="de-DE" sz="1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unpubl</a:t>
              </a:r>
              <a:r>
                <a:rPr kumimoji="0" lang="de-DE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.)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496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3"/>
          <p:cNvSpPr>
            <a:spLocks noGrp="1"/>
          </p:cNvSpPr>
          <p:nvPr>
            <p:ph type="title"/>
          </p:nvPr>
        </p:nvSpPr>
        <p:spPr>
          <a:xfrm>
            <a:off x="45482" y="306183"/>
            <a:ext cx="7103552" cy="667696"/>
          </a:xfrm>
        </p:spPr>
        <p:txBody>
          <a:bodyPr>
            <a:noAutofit/>
          </a:bodyPr>
          <a:lstStyle/>
          <a:p>
            <a:pPr algn="l">
              <a:spcBef>
                <a:spcPts val="1200"/>
              </a:spcBef>
            </a:pPr>
            <a:r>
              <a:rPr lang="de-DE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Wpływ</a:t>
            </a:r>
            <a:r>
              <a:rPr lang="de-DE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de-DE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stosowania</a:t>
            </a:r>
            <a:r>
              <a:rPr lang="de-DE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de-DE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wapna</a:t>
            </a:r>
            <a:r>
              <a:rPr lang="de-DE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(</a:t>
            </a:r>
            <a:r>
              <a:rPr lang="pl-PL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przedsiewnie lub pogłównie</a:t>
            </a:r>
            <a:r>
              <a:rPr lang="de-DE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) i </a:t>
            </a:r>
            <a:r>
              <a:rPr lang="de-DE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inokulacji</a:t>
            </a:r>
            <a:r>
              <a:rPr lang="de-DE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r</a:t>
            </a:r>
            <a:r>
              <a:rPr lang="pl-PL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h</a:t>
            </a:r>
            <a:r>
              <a:rPr lang="de-DE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izobi</a:t>
            </a:r>
            <a:r>
              <a:rPr lang="pl-PL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um</a:t>
            </a:r>
            <a:r>
              <a:rPr lang="de-DE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na </a:t>
            </a:r>
            <a:r>
              <a:rPr lang="pl-PL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plon</a:t>
            </a:r>
            <a:r>
              <a:rPr lang="de-DE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w trakcie </a:t>
            </a:r>
            <a:r>
              <a:rPr lang="de-DE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roku</a:t>
            </a:r>
            <a:r>
              <a:rPr lang="pl-PL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założenia użytku</a:t>
            </a:r>
            <a:r>
              <a:rPr lang="de-DE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(3 </a:t>
            </a:r>
            <a:r>
              <a:rPr lang="pl-PL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pokosy</a:t>
            </a:r>
            <a:r>
              <a:rPr lang="de-DE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)</a:t>
            </a:r>
            <a:endParaRPr lang="de-DE" sz="2400" b="1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sp>
        <p:nvSpPr>
          <p:cNvPr id="31" name="Titel 3"/>
          <p:cNvSpPr txBox="1">
            <a:spLocks/>
          </p:cNvSpPr>
          <p:nvPr/>
        </p:nvSpPr>
        <p:spPr>
          <a:xfrm>
            <a:off x="22126" y="6021288"/>
            <a:ext cx="9170392" cy="667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Wingdings" pitchFamily="2" charset="2"/>
              </a:rPr>
              <a:t>wapno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Wingdings" pitchFamily="2" charset="2"/>
              </a:rPr>
              <a:t> </a:t>
            </a:r>
            <a:r>
              <a:rPr kumimoji="0" lang="pl-PL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Wingdings" pitchFamily="2" charset="2"/>
              </a:rPr>
              <a:t>stosowane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Wingdings" pitchFamily="2" charset="2"/>
              </a:rPr>
              <a:t>przed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Wingdings" pitchFamily="2" charset="2"/>
              </a:rPr>
              <a:t> wysiewem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Wingdings" pitchFamily="2" charset="2"/>
              </a:rPr>
              <a:t>lub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Wingdings" pitchFamily="2" charset="2"/>
              </a:rPr>
              <a:t> </a:t>
            </a:r>
            <a:r>
              <a:rPr kumimoji="0" lang="pl-PL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Wingdings" pitchFamily="2" charset="2"/>
              </a:rPr>
              <a:t>rozsiane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Wingdings" pitchFamily="2" charset="2"/>
              </a:rPr>
              <a:t>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Wingdings" pitchFamily="2" charset="2"/>
              </a:rPr>
              <a:t>po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Wingdings" pitchFamily="2" charset="2"/>
              </a:rPr>
              <a:t>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Wingdings" pitchFamily="2" charset="2"/>
              </a:rPr>
              <a:t>wysiewie</a:t>
            </a:r>
            <a:endParaRPr kumimoji="0" lang="pl-PL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  <a:sym typeface="Wingdings" pitchFamily="2" charset="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l-PL" sz="16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miesz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Wingdings" pitchFamily="2" charset="2"/>
              </a:rPr>
              <a:t>anka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Wingdings" pitchFamily="2" charset="2"/>
              </a:rPr>
              <a:t> dwuskładnikowa lucerny i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Wingdings" pitchFamily="2" charset="2"/>
              </a:rPr>
              <a:t>kostrzewy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Wingdings" pitchFamily="2" charset="2"/>
              </a:rPr>
              <a:t> </a:t>
            </a:r>
            <a:r>
              <a:rPr kumimoji="0" lang="pl-PL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Wingdings" pitchFamily="2" charset="2"/>
              </a:rPr>
              <a:t>trzcinow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Wingdings" pitchFamily="2" charset="2"/>
              </a:rPr>
              <a:t>ej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Wingdings" pitchFamily="2" charset="2"/>
              </a:rPr>
              <a:t> (</a:t>
            </a: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Wingdings" pitchFamily="2" charset="2"/>
              </a:rPr>
              <a:t>Festuca arundinacea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Wingdings" pitchFamily="2" charset="2"/>
              </a:rPr>
              <a:t>) (odpowiednio 15 i 20 kg ha</a:t>
            </a:r>
            <a:r>
              <a:rPr kumimoji="0" lang="en-US" sz="16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Wingdings" pitchFamily="2" charset="2"/>
              </a:rPr>
              <a:t>-1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Wingdings" pitchFamily="2" charset="2"/>
              </a:rPr>
              <a:t> lucerny i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Wingdings" pitchFamily="2" charset="2"/>
              </a:rPr>
              <a:t>kostrzewy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Wingdings" pitchFamily="2" charset="2"/>
              </a:rPr>
              <a:t> </a:t>
            </a:r>
            <a:r>
              <a:rPr kumimoji="0" lang="pl-PL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Wingdings" pitchFamily="2" charset="2"/>
              </a:rPr>
              <a:t>trzcinowej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  <a:sym typeface="Wingdings" pitchFamily="2" charset="2"/>
              </a:rPr>
              <a:t>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  <a:sym typeface="Wingdings" pitchFamily="2" charset="2"/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632990" y="1632396"/>
            <a:ext cx="7581095" cy="4230330"/>
            <a:chOff x="611560" y="1196752"/>
            <a:chExt cx="8485995" cy="4899323"/>
          </a:xfrm>
        </p:grpSpPr>
        <p:grpSp>
          <p:nvGrpSpPr>
            <p:cNvPr id="5" name="Gruppieren 4"/>
            <p:cNvGrpSpPr/>
            <p:nvPr/>
          </p:nvGrpSpPr>
          <p:grpSpPr>
            <a:xfrm>
              <a:off x="611560" y="1196752"/>
              <a:ext cx="7456260" cy="4684669"/>
              <a:chOff x="611560" y="1196752"/>
              <a:chExt cx="7456260" cy="4684669"/>
            </a:xfrm>
          </p:grpSpPr>
          <p:pic>
            <p:nvPicPr>
              <p:cNvPr id="5123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1560" y="1196752"/>
                <a:ext cx="7456260" cy="46805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" name="Textfeld 3"/>
              <p:cNvSpPr txBox="1"/>
              <p:nvPr/>
            </p:nvSpPr>
            <p:spPr>
              <a:xfrm>
                <a:off x="2843808" y="5489324"/>
                <a:ext cx="1142256" cy="39209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pierwszy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8" name="Textfeld 7"/>
              <p:cNvSpPr txBox="1"/>
              <p:nvPr/>
            </p:nvSpPr>
            <p:spPr>
              <a:xfrm>
                <a:off x="4139951" y="5487270"/>
                <a:ext cx="1142256" cy="39209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drugi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9" name="Textfeld 8"/>
              <p:cNvSpPr txBox="1"/>
              <p:nvPr/>
            </p:nvSpPr>
            <p:spPr>
              <a:xfrm>
                <a:off x="5508104" y="5489327"/>
                <a:ext cx="1586663" cy="39209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l-PL" sz="1600" b="1" dirty="0" err="1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t</a:t>
                </a:r>
                <a:r>
                  <a:rPr kumimoji="0" lang="en-US" sz="16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rzeci</a:t>
                </a:r>
                <a:r>
                  <a:rPr kumimoji="0" lang="pl-PL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pokos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0" name="Textfeld 9"/>
              <p:cNvSpPr txBox="1"/>
              <p:nvPr/>
            </p:nvSpPr>
            <p:spPr>
              <a:xfrm>
                <a:off x="5148064" y="5138404"/>
                <a:ext cx="2297649" cy="39209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lucerna</a:t>
                </a:r>
                <a:r>
                  <a:rPr kumimoji="0" 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+ * </a:t>
                </a:r>
                <a:r>
                  <a:rPr kumimoji="0" lang="en-US" sz="16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trawa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1" name="Textfeld 10"/>
              <p:cNvSpPr txBox="1"/>
              <p:nvPr/>
            </p:nvSpPr>
            <p:spPr>
              <a:xfrm>
                <a:off x="1850951" y="5150854"/>
                <a:ext cx="2000969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lucerna</a:t>
                </a: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2" name="Textfeld 11"/>
              <p:cNvSpPr txBox="1"/>
              <p:nvPr/>
            </p:nvSpPr>
            <p:spPr>
              <a:xfrm>
                <a:off x="1475657" y="4843077"/>
                <a:ext cx="1368152" cy="35644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brak</a:t>
                </a:r>
                <a:r>
                  <a:rPr kumimoji="0" lang="en-US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r</a:t>
                </a:r>
                <a:r>
                  <a:rPr kumimoji="0" lang="pl-PL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h</a:t>
                </a:r>
                <a:r>
                  <a:rPr kumimoji="0" lang="en-US" sz="14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yzobii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3" name="Textfeld 12"/>
              <p:cNvSpPr txBox="1"/>
              <p:nvPr/>
            </p:nvSpPr>
            <p:spPr>
              <a:xfrm>
                <a:off x="3034886" y="4859204"/>
                <a:ext cx="1304803" cy="39209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r</a:t>
                </a:r>
                <a:r>
                  <a:rPr kumimoji="0" lang="pl-PL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h</a:t>
                </a:r>
                <a:r>
                  <a:rPr kumimoji="0" lang="en-US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yzobia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" name="Textfeld 13"/>
              <p:cNvSpPr txBox="1"/>
              <p:nvPr/>
            </p:nvSpPr>
            <p:spPr>
              <a:xfrm>
                <a:off x="4572000" y="4843077"/>
                <a:ext cx="1368152" cy="35644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brak</a:t>
                </a:r>
                <a:r>
                  <a:rPr kumimoji="0" lang="en-US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r</a:t>
                </a:r>
                <a:r>
                  <a:rPr kumimoji="0" lang="pl-PL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h</a:t>
                </a:r>
                <a:r>
                  <a:rPr kumimoji="0" lang="en-US" sz="14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yzobii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" name="Textfeld 14"/>
              <p:cNvSpPr txBox="1"/>
              <p:nvPr/>
            </p:nvSpPr>
            <p:spPr>
              <a:xfrm>
                <a:off x="6186097" y="4843077"/>
                <a:ext cx="1304803" cy="39209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r</a:t>
                </a:r>
                <a:r>
                  <a:rPr kumimoji="0" lang="pl-PL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h</a:t>
                </a:r>
                <a:r>
                  <a:rPr kumimoji="0" lang="en-US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yzobia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</p:grpSp>
        <p:sp>
          <p:nvSpPr>
            <p:cNvPr id="17" name="Textfeld 16"/>
            <p:cNvSpPr txBox="1"/>
            <p:nvPr/>
          </p:nvSpPr>
          <p:spPr>
            <a:xfrm rot="16200000">
              <a:off x="-355817" y="2367120"/>
              <a:ext cx="2290508" cy="34451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l-PL" sz="1400" b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Plon</a:t>
              </a: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lang="pl-PL" sz="14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S</a:t>
              </a: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M [</a:t>
              </a:r>
              <a:r>
                <a:rPr kumimoji="0" lang="en-US" sz="1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dt</a:t>
              </a: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ha-1]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8" name="Textfeld 17"/>
            <p:cNvSpPr txBox="1"/>
            <p:nvPr/>
          </p:nvSpPr>
          <p:spPr>
            <a:xfrm rot="16200000">
              <a:off x="1056296" y="3996282"/>
              <a:ext cx="114995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bez limonki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9" name="Textfeld 18"/>
            <p:cNvSpPr txBox="1"/>
            <p:nvPr/>
          </p:nvSpPr>
          <p:spPr>
            <a:xfrm rot="16200000">
              <a:off x="1620763" y="3960278"/>
              <a:ext cx="107794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topdress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0" name="Textfeld 19"/>
            <p:cNvSpPr txBox="1"/>
            <p:nvPr/>
          </p:nvSpPr>
          <p:spPr>
            <a:xfrm rot="16200000">
              <a:off x="2069161" y="3934876"/>
              <a:ext cx="10975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incorp.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1" name="Textfeld 20"/>
            <p:cNvSpPr txBox="1"/>
            <p:nvPr/>
          </p:nvSpPr>
          <p:spPr>
            <a:xfrm rot="16200000">
              <a:off x="2578337" y="4031463"/>
              <a:ext cx="114995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bez limonki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2" name="Textfeld 21"/>
            <p:cNvSpPr txBox="1"/>
            <p:nvPr/>
          </p:nvSpPr>
          <p:spPr>
            <a:xfrm rot="16200000">
              <a:off x="3142804" y="3995459"/>
              <a:ext cx="107794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topdress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" name="Textfeld 22"/>
            <p:cNvSpPr txBox="1"/>
            <p:nvPr/>
          </p:nvSpPr>
          <p:spPr>
            <a:xfrm rot="16200000">
              <a:off x="3591202" y="3970057"/>
              <a:ext cx="10975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incorp.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" name="Textfeld 23"/>
            <p:cNvSpPr txBox="1"/>
            <p:nvPr/>
          </p:nvSpPr>
          <p:spPr>
            <a:xfrm rot="16200000">
              <a:off x="4100378" y="4029284"/>
              <a:ext cx="114995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bez limonki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" name="Textfeld 24"/>
            <p:cNvSpPr txBox="1"/>
            <p:nvPr/>
          </p:nvSpPr>
          <p:spPr>
            <a:xfrm rot="16200000">
              <a:off x="4664845" y="3993280"/>
              <a:ext cx="107794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topdress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" name="Textfeld 25"/>
            <p:cNvSpPr txBox="1"/>
            <p:nvPr/>
          </p:nvSpPr>
          <p:spPr>
            <a:xfrm rot="16200000">
              <a:off x="5113243" y="3967878"/>
              <a:ext cx="10975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incorp.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" name="Textfeld 26"/>
            <p:cNvSpPr txBox="1"/>
            <p:nvPr/>
          </p:nvSpPr>
          <p:spPr>
            <a:xfrm rot="16200000">
              <a:off x="5587418" y="3989296"/>
              <a:ext cx="114995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bez limonki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8" name="Textfeld 27"/>
            <p:cNvSpPr txBox="1"/>
            <p:nvPr/>
          </p:nvSpPr>
          <p:spPr>
            <a:xfrm rot="16200000">
              <a:off x="6151885" y="3953292"/>
              <a:ext cx="107794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topdress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9" name="Textfeld 28"/>
            <p:cNvSpPr txBox="1"/>
            <p:nvPr/>
          </p:nvSpPr>
          <p:spPr>
            <a:xfrm rot="16200000">
              <a:off x="6600283" y="3927890"/>
              <a:ext cx="10975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incorp.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0" name="Textfeld 29"/>
            <p:cNvSpPr txBox="1"/>
            <p:nvPr/>
          </p:nvSpPr>
          <p:spPr>
            <a:xfrm rot="16200000">
              <a:off x="6972887" y="4144892"/>
              <a:ext cx="139636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L. </a:t>
              </a:r>
              <a:r>
                <a:rPr kumimoji="0" lang="en-US" sz="1400" b="0" i="1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perenne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7471995" y="5449744"/>
              <a:ext cx="16255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(Herrmann i in., 2015)</a:t>
              </a:r>
              <a:endPara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922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24" y="883146"/>
            <a:ext cx="9081476" cy="5282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el 3"/>
          <p:cNvSpPr>
            <a:spLocks noGrp="1"/>
          </p:cNvSpPr>
          <p:nvPr>
            <p:ph type="title"/>
          </p:nvPr>
        </p:nvSpPr>
        <p:spPr>
          <a:xfrm>
            <a:off x="348" y="97008"/>
            <a:ext cx="9170392" cy="667696"/>
          </a:xfrm>
        </p:spPr>
        <p:txBody>
          <a:bodyPr>
            <a:noAutofit/>
          </a:bodyPr>
          <a:lstStyle/>
          <a:p>
            <a:pPr algn="l">
              <a:spcBef>
                <a:spcPts val="1200"/>
              </a:spcBef>
            </a:pPr>
            <a:r>
              <a:rPr lang="de-DE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Zawartość</a:t>
            </a:r>
            <a:r>
              <a:rPr lang="de-DE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de-DE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energii</a:t>
            </a:r>
            <a:r>
              <a:rPr lang="de-DE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w </a:t>
            </a:r>
            <a:r>
              <a:rPr lang="de-DE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trawie</a:t>
            </a:r>
            <a:r>
              <a:rPr lang="de-DE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pl-PL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i </a:t>
            </a:r>
            <a:r>
              <a:rPr lang="de-DE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lucern</a:t>
            </a:r>
            <a:r>
              <a:rPr lang="pl-PL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ie</a:t>
            </a:r>
            <a:r>
              <a:rPr lang="pl-PL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z trawą</a:t>
            </a:r>
            <a:r>
              <a:rPr lang="de-DE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(Bawaria)</a:t>
            </a:r>
            <a:endParaRPr lang="de-DE" sz="2400" b="1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164287" y="6165304"/>
            <a:ext cx="14939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LfL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2014)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67544" y="5746932"/>
            <a:ext cx="407354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średni</a:t>
            </a:r>
            <a:r>
              <a:rPr kumimoji="0" lang="pl-PL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pl-PL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koncentracja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energii</a:t>
            </a: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marginalne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99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8485744" cy="4516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6156177" y="6289129"/>
            <a:ext cx="250204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Dewhurst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et al., 2003)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784403" y="5445224"/>
            <a:ext cx="250204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Straw</a:t>
            </a:r>
            <a:r>
              <a:rPr kumimoji="0" lang="de-DE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ność</a:t>
            </a: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(%)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5696" y="1916832"/>
            <a:ext cx="273630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+ 0,6 kg </a:t>
            </a:r>
            <a:r>
              <a:rPr kumimoji="0" lang="pl-PL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</a:t>
            </a: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MI/</a:t>
            </a:r>
            <a:r>
              <a:rPr kumimoji="0" lang="de-DE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zwierzę</a:t>
            </a: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/d</a:t>
            </a:r>
            <a:r>
              <a:rPr kumimoji="0" lang="pl-PL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zień</a:t>
            </a: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41299" y="5806014"/>
            <a:ext cx="8538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Wysoka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strawność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tym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samym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wysoki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pobr</a:t>
            </a:r>
            <a:r>
              <a:rPr kumimoji="0" lang="pl-P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anie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energii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z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roślin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pl-P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motylkowat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ych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tj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lucerny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41300" y="404664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Jakość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</a:t>
            </a:r>
            <a:r>
              <a:rPr kumimoji="0" 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paszy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- </a:t>
            </a:r>
            <a:r>
              <a:rPr kumimoji="0" lang="pl-PL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pobran</a:t>
            </a:r>
            <a:r>
              <a:rPr kumimoji="0" 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ie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 </a:t>
            </a:r>
            <a:r>
              <a:rPr kumimoji="0" 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S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M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6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79512" y="185103"/>
            <a:ext cx="7237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Badania odmianowe 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 północnych Niemczech - </a:t>
            </a:r>
            <a:r>
              <a:rPr kumimoji="0" 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wydajność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na </a:t>
            </a:r>
            <a:r>
              <a:rPr kumimoji="0" 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glebie</a:t>
            </a:r>
            <a:r>
              <a:rPr kumimoji="0" lang="pl-PL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pias</a:t>
            </a:r>
            <a:r>
              <a:rPr kumimoji="0" lang="pl-PL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zczystej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323529" y="1278052"/>
            <a:ext cx="8064894" cy="4680520"/>
            <a:chOff x="323529" y="908720"/>
            <a:chExt cx="8064894" cy="4680520"/>
          </a:xfrm>
        </p:grpSpPr>
        <p:grpSp>
          <p:nvGrpSpPr>
            <p:cNvPr id="5" name="Gruppieren 4"/>
            <p:cNvGrpSpPr/>
            <p:nvPr/>
          </p:nvGrpSpPr>
          <p:grpSpPr>
            <a:xfrm>
              <a:off x="323529" y="908720"/>
              <a:ext cx="8064894" cy="4680520"/>
              <a:chOff x="323528" y="1412776"/>
              <a:chExt cx="8555477" cy="5049366"/>
            </a:xfrm>
          </p:grpSpPr>
          <p:pic>
            <p:nvPicPr>
              <p:cNvPr id="7170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528" y="1412776"/>
                <a:ext cx="8402703" cy="5049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Textfeld 5"/>
              <p:cNvSpPr txBox="1"/>
              <p:nvPr/>
            </p:nvSpPr>
            <p:spPr>
              <a:xfrm>
                <a:off x="1835695" y="1412776"/>
                <a:ext cx="6814146" cy="39843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Średnio 59 </a:t>
                </a:r>
                <a:r>
                  <a:rPr kumimoji="0" lang="de-DE" sz="1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dt</a:t>
                </a:r>
                <a:r>
                  <a:rPr kumimoji="0" lang="de-DE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DM ha-1 (</a:t>
                </a:r>
                <a:r>
                  <a:rPr kumimoji="0" lang="de-DE" sz="1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gleba piaszczysta</a:t>
                </a:r>
                <a:r>
                  <a:rPr kumimoji="0" lang="de-DE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, pH 5,1, GD 5% = 7,7)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" name="Textfeld 6"/>
              <p:cNvSpPr txBox="1"/>
              <p:nvPr/>
            </p:nvSpPr>
            <p:spPr>
              <a:xfrm>
                <a:off x="1835695" y="1916832"/>
                <a:ext cx="7043310" cy="39843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Średnio 135 </a:t>
                </a:r>
                <a:r>
                  <a:rPr kumimoji="0" lang="de-DE" sz="1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dt</a:t>
                </a:r>
                <a:r>
                  <a:rPr kumimoji="0" lang="de-DE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DM ha-1 (Haplic Luvisol, pH 6,9, GD 5% = 5,2)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</p:grpSp>
        <p:sp>
          <p:nvSpPr>
            <p:cNvPr id="2" name="Textfeld 1"/>
            <p:cNvSpPr txBox="1"/>
            <p:nvPr/>
          </p:nvSpPr>
          <p:spPr>
            <a:xfrm rot="16200000">
              <a:off x="-654940" y="3026597"/>
              <a:ext cx="259571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Wydajność DM [</a:t>
              </a:r>
              <a:r>
                <a:rPr kumimoji="0" lang="en-US" sz="1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dt</a:t>
              </a: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DM ha-1]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23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251520" y="260648"/>
            <a:ext cx="6264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Alternatywne </a:t>
            </a:r>
            <a:r>
              <a:rPr kumimoji="0" lang="de-D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rośliny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pl-PL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motylkowat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e? </a:t>
            </a:r>
            <a:r>
              <a:rPr kumimoji="0" lang="de-DE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Trifolium </a:t>
            </a:r>
            <a:r>
              <a:rPr kumimoji="0" lang="de-DE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pratense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387927" y="5558734"/>
            <a:ext cx="862372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mieszanka 1: 21, 21, 29, 29, 29% </a:t>
            </a:r>
            <a:r>
              <a:rPr kumimoji="0" 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 życica wielokwiatowa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mieszańcowa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trwała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koniczyna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czerwona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mieszanka 2: odpowiednio 67 i 33% życicy trwałej i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koniczyny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czerwonej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mieszanka 3: 17, 33, 17, 17, 20, 13% </a:t>
            </a:r>
            <a:r>
              <a:rPr kumimoji="0" 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życic</a:t>
            </a:r>
            <a:r>
              <a:rPr kumimoji="0" 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trwał</a:t>
            </a:r>
            <a:r>
              <a:rPr kumimoji="0" 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kostrzew</a:t>
            </a:r>
            <a:r>
              <a:rPr kumimoji="0" 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łąkow</a:t>
            </a:r>
            <a:r>
              <a:rPr kumimoji="0" 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tymotk</a:t>
            </a:r>
            <a:r>
              <a:rPr kumimoji="0" 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koniczyn</a:t>
            </a:r>
            <a:r>
              <a:rPr kumimoji="0" 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czerwon</a:t>
            </a:r>
            <a:r>
              <a:rPr kumimoji="0" 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koniczyn</a:t>
            </a:r>
            <a:r>
              <a:rPr kumimoji="0" 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biał</a:t>
            </a:r>
            <a:r>
              <a:rPr kumimoji="0" 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683568" y="1029045"/>
            <a:ext cx="6948264" cy="4265327"/>
            <a:chOff x="683568" y="1029045"/>
            <a:chExt cx="6948264" cy="4265327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1052736"/>
              <a:ext cx="6948264" cy="4241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feld 1"/>
            <p:cNvSpPr txBox="1"/>
            <p:nvPr/>
          </p:nvSpPr>
          <p:spPr>
            <a:xfrm>
              <a:off x="683568" y="4888170"/>
              <a:ext cx="302433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koniczyna czerwona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3925813" y="4888170"/>
              <a:ext cx="324036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trawa</a:t>
              </a:r>
              <a:r>
                <a:rPr kumimoji="0" lang="de-DE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z </a:t>
              </a:r>
              <a:r>
                <a:rPr kumimoji="0" lang="de-DE" sz="1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koniczyn</a:t>
              </a:r>
              <a:r>
                <a:rPr kumimoji="0" lang="pl-PL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ą</a:t>
              </a:r>
              <a:r>
                <a:rPr kumimoji="0" lang="de-DE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de-DE" sz="1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czerwon</a:t>
              </a:r>
              <a:r>
                <a:rPr kumimoji="0" lang="pl-PL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ą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1" name="Textfeld 10"/>
            <p:cNvSpPr txBox="1"/>
            <p:nvPr/>
          </p:nvSpPr>
          <p:spPr>
            <a:xfrm rot="19209459">
              <a:off x="1016962" y="3888846"/>
              <a:ext cx="127523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odmiana</a:t>
              </a:r>
              <a:r>
                <a:rPr kumimoji="0" lang="de-DE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1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 rot="19209459">
              <a:off x="2021984" y="3888845"/>
              <a:ext cx="127523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odmiana</a:t>
              </a:r>
              <a:r>
                <a:rPr kumimoji="0" lang="de-DE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2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" name="Textfeld 12"/>
            <p:cNvSpPr txBox="1"/>
            <p:nvPr/>
          </p:nvSpPr>
          <p:spPr>
            <a:xfrm rot="19209459">
              <a:off x="2961340" y="3844507"/>
              <a:ext cx="127523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odmiana</a:t>
              </a:r>
              <a:r>
                <a:rPr kumimoji="0" lang="de-DE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3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4" name="Textfeld 13"/>
            <p:cNvSpPr txBox="1"/>
            <p:nvPr/>
          </p:nvSpPr>
          <p:spPr>
            <a:xfrm rot="19209459">
              <a:off x="3524948" y="4067457"/>
              <a:ext cx="179777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mieszanka</a:t>
              </a:r>
              <a:r>
                <a:rPr kumimoji="0" lang="de-DE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1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 rot="19209459">
              <a:off x="4485836" y="4036202"/>
              <a:ext cx="179777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mieszanka</a:t>
              </a:r>
              <a:r>
                <a:rPr kumimoji="0" lang="de-DE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2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6" name="Textfeld 15"/>
            <p:cNvSpPr txBox="1"/>
            <p:nvPr/>
          </p:nvSpPr>
          <p:spPr>
            <a:xfrm rot="19209459">
              <a:off x="5470208" y="4036202"/>
              <a:ext cx="179777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mieszanka</a:t>
              </a:r>
              <a:r>
                <a:rPr kumimoji="0" lang="de-DE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3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9" name="Textfeld 18"/>
            <p:cNvSpPr txBox="1"/>
            <p:nvPr/>
          </p:nvSpPr>
          <p:spPr>
            <a:xfrm rot="16200000">
              <a:off x="-383332" y="2095947"/>
              <a:ext cx="250313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l-PL" b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Plon</a:t>
              </a:r>
              <a:r>
                <a:rPr kumimoji="0" lang="de-DE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[</a:t>
              </a:r>
              <a:r>
                <a:rPr kumimoji="0" lang="de-DE" sz="1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dt</a:t>
              </a:r>
              <a:r>
                <a:rPr kumimoji="0" lang="de-DE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pl-PL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S</a:t>
              </a:r>
              <a:r>
                <a:rPr kumimoji="0" lang="de-DE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M ha</a:t>
              </a:r>
              <a:r>
                <a:rPr kumimoji="0" lang="de-DE" sz="1800" b="1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-1</a:t>
              </a:r>
              <a:r>
                <a:rPr kumimoji="0" lang="de-DE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]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2063371" y="1160305"/>
              <a:ext cx="108012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2013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3491880" y="1174205"/>
              <a:ext cx="108012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2014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860032" y="1174204"/>
              <a:ext cx="108012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2015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101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-66104" y="1514554"/>
            <a:ext cx="91440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Na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użytkach zielonych brak gnojowicy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po ostatnim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koszeniu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(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niska wydajność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N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degradacja darni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+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wyższa produkcja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N</a:t>
            </a:r>
            <a:r>
              <a:rPr kumimoji="0" lang="de-DE" sz="1800" b="1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Głównie lucerna uprawiana na lekkich piaszczystych glebach (możliwe jest wapno +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szczepy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r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izobi</a:t>
            </a:r>
            <a:r>
              <a:rPr kumimoji="0" lang="pl-P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um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niezbędne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go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do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życia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Bardzo dobra jakość paszy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+ wysoka 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zawartość</a:t>
            </a: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N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(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do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350 kg N ha</a:t>
            </a:r>
            <a:r>
              <a:rPr kumimoji="0" lang="de-DE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-1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rok</a:t>
            </a:r>
            <a:r>
              <a:rPr kumimoji="0" lang="de-DE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-1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Wydajność dobra do marginalnej - koniczyna czerwona lepiej przystosowana (&gt;100 dt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DM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ha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-1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Nie jest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wymagane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nawożenie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Opcja dla gospodarstw, w których występują problemy z wypełnieniem bilansów składników pokarmowych ("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białko pochodzące z </a:t>
            </a:r>
            <a:r>
              <a:rPr kumimoji="0" lang="pl-PL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własnej uprawy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"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364692" y="341842"/>
            <a:ext cx="70705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Dostosowanie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do miejsc produkcji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zwierzęcej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na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północnej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równinie niemieckiej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(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gleba piaszczysta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+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niskie pH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74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58672" y="245704"/>
            <a:ext cx="7152782" cy="1196997"/>
          </a:xfrm>
        </p:spPr>
        <p:txBody>
          <a:bodyPr/>
          <a:lstStyle/>
          <a:p>
            <a:r>
              <a:rPr lang="en-US" sz="2400" dirty="0" smtClean="0">
                <a:solidFill>
                  <a:schemeClr val="tx1"/>
                </a:solidFill>
                <a:latin typeface="+mn-lt"/>
              </a:rPr>
              <a:t>Półnaturalne trwałe pastwiska 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w Szwecji najlepiej nadają się dla lżejszych ras bydła,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jałówek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pl-PL" sz="2400" dirty="0" smtClean="0">
                <a:solidFill>
                  <a:schemeClr val="tx1"/>
                </a:solidFill>
                <a:latin typeface="+mn-lt"/>
              </a:rPr>
              <a:t>hodowlanych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koni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i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owiec</a:t>
            </a:r>
            <a:endParaRPr lang="es-ES" sz="24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8102" y="1922165"/>
            <a:ext cx="6925558" cy="4537939"/>
          </a:xfrm>
          <a:prstGeom prst="rect">
            <a:avLst/>
          </a:prstGeom>
        </p:spPr>
      </p:pic>
      <p:sp>
        <p:nvSpPr>
          <p:cNvPr id="10" name="textruta 9"/>
          <p:cNvSpPr txBox="1"/>
          <p:nvPr/>
        </p:nvSpPr>
        <p:spPr>
          <a:xfrm>
            <a:off x="6764297" y="6083337"/>
            <a:ext cx="15913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Zdjęcie: Eva Spörndly</a:t>
            </a:r>
            <a:endParaRPr kumimoji="0" lang="sv-SE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759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sz="3200" dirty="0" smtClean="0"/>
              <a:t>Polska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265113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00827" y="2344394"/>
            <a:ext cx="6289684" cy="1470025"/>
          </a:xfrm>
        </p:spPr>
        <p:txBody>
          <a:bodyPr/>
          <a:lstStyle/>
          <a:p>
            <a:pPr algn="l"/>
            <a:r>
              <a:rPr lang="en-US" altLang="pl-PL" sz="32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Efektywne wykorzystanie</a:t>
            </a:r>
            <a:r>
              <a:rPr lang="pl-PL" altLang="pl-PL" sz="32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l-PL" altLang="pl-PL" sz="32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pl-PL" sz="32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trwałych użytków zielonych w </a:t>
            </a:r>
            <a:r>
              <a:rPr lang="pl-PL" altLang="pl-PL" sz="32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żywieniu </a:t>
            </a:r>
            <a:r>
              <a:rPr lang="en-US" altLang="pl-PL" sz="3200" b="1" dirty="0" err="1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krów</a:t>
            </a:r>
            <a:r>
              <a:rPr lang="en-US" altLang="pl-PL" sz="32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pl-PL" sz="32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mlecznych w Polsce </a:t>
            </a:r>
            <a:r>
              <a:rPr lang="pl-PL" altLang="pl-PL" sz="32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l-PL" altLang="pl-PL" sz="32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de-DE" sz="3200" b="1" dirty="0">
              <a:solidFill>
                <a:srgbClr val="00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99158" y="5134645"/>
            <a:ext cx="4791755" cy="560854"/>
          </a:xfrm>
        </p:spPr>
        <p:txBody>
          <a:bodyPr/>
          <a:lstStyle/>
          <a:p>
            <a:r>
              <a:rPr lang="pl-PL" altLang="pl-PL" sz="2800" b="1" dirty="0">
                <a:solidFill>
                  <a:schemeClr val="tx1"/>
                </a:solidFill>
                <a:latin typeface="Tahoma" panose="020B0604030504040204" pitchFamily="34" charset="0"/>
              </a:rPr>
              <a:t>Piotr </a:t>
            </a:r>
            <a:r>
              <a:rPr lang="pl-PL" altLang="pl-PL" sz="2800" b="1" dirty="0" smtClean="0">
                <a:solidFill>
                  <a:schemeClr val="tx1"/>
                </a:solidFill>
                <a:latin typeface="Tahoma" panose="020B0604030504040204" pitchFamily="34" charset="0"/>
              </a:rPr>
              <a:t>Goliński</a:t>
            </a:r>
          </a:p>
          <a:p>
            <a:r>
              <a:rPr lang="pl-PL" altLang="pl-PL" sz="2800" b="1" dirty="0" smtClean="0">
                <a:solidFill>
                  <a:schemeClr val="tx1"/>
                </a:solidFill>
                <a:latin typeface="Tahoma" panose="020B0604030504040204" pitchFamily="34" charset="0"/>
              </a:rPr>
              <a:t>Barbara Golińska</a:t>
            </a:r>
            <a:endParaRPr lang="pl-PL" altLang="pl-PL" sz="2800" b="1" dirty="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r>
              <a:rPr lang="pl-PL" altLang="pl-PL" sz="2800" b="1" dirty="0" smtClean="0">
                <a:solidFill>
                  <a:schemeClr val="tx1"/>
                </a:solidFill>
                <a:latin typeface="Tahoma" panose="020B0604030504040204" pitchFamily="34" charset="0"/>
              </a:rPr>
              <a:t>Artur Paszkowski</a:t>
            </a:r>
          </a:p>
          <a:p>
            <a:endParaRPr lang="pl-PL" altLang="pl-PL" sz="2800" b="1" baseline="30000" dirty="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endParaRPr lang="de-DE" sz="2800" dirty="0"/>
          </a:p>
        </p:txBody>
      </p:sp>
      <p:pic>
        <p:nvPicPr>
          <p:cNvPr id="5" name="Picture 11" descr="Logo%20anglojezyczn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94" y="0"/>
            <a:ext cx="1632351" cy="89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Logo copy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1663" y="62"/>
            <a:ext cx="7239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405563" y="116874"/>
            <a:ext cx="5054492" cy="664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pl-PL" sz="20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Katedra Łąkarstwa i Krajobrazu Przyrodniczego 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pl-PL" sz="20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Uniwersytet Przyrodniczy w Poznaniu</a:t>
            </a:r>
          </a:p>
        </p:txBody>
      </p:sp>
    </p:spTree>
    <p:extLst>
      <p:ext uri="{BB962C8B-B14F-4D97-AF65-F5344CB8AC3E}">
        <p14:creationId xmlns:p14="http://schemas.microsoft.com/office/powerpoint/2010/main" val="76273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59631" y="116632"/>
            <a:ext cx="5544615" cy="936104"/>
          </a:xfrm>
        </p:spPr>
        <p:txBody>
          <a:bodyPr/>
          <a:lstStyle/>
          <a:p>
            <a:pPr algn="l"/>
            <a:r>
              <a:rPr lang="pl-PL" altLang="pl-PL" sz="2800" dirty="0">
                <a:solidFill>
                  <a:srgbClr val="006600"/>
                </a:solidFill>
                <a:latin typeface="Tahoma" panose="020B0604030504040204" pitchFamily="34" charset="0"/>
              </a:rPr>
              <a:t>Użytki rolne w Polsce</a:t>
            </a:r>
            <a:br>
              <a:rPr lang="pl-PL" altLang="pl-PL" sz="2800" dirty="0">
                <a:solidFill>
                  <a:srgbClr val="006600"/>
                </a:solidFill>
                <a:latin typeface="Tahoma" panose="020B0604030504040204" pitchFamily="34" charset="0"/>
              </a:rPr>
            </a:br>
            <a:r>
              <a:rPr lang="pl-PL" altLang="pl-PL" sz="2800" dirty="0">
                <a:solidFill>
                  <a:srgbClr val="006600"/>
                </a:solidFill>
                <a:latin typeface="Tahoma" panose="020B0604030504040204" pitchFamily="34" charset="0"/>
              </a:rPr>
              <a:t>(tys. ha)</a:t>
            </a:r>
            <a:endParaRPr lang="de-DE" sz="2800" dirty="0"/>
          </a:p>
        </p:txBody>
      </p:sp>
      <p:graphicFrame>
        <p:nvGraphicFramePr>
          <p:cNvPr id="6" name="Symbol zastępczy zawartości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5320914"/>
              </p:ext>
            </p:extLst>
          </p:nvPr>
        </p:nvGraphicFramePr>
        <p:xfrm>
          <a:off x="179512" y="1628800"/>
          <a:ext cx="8568952" cy="2304453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31780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81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81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81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81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818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030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endParaRPr lang="pl-PL" sz="2400" dirty="0">
                        <a:ln>
                          <a:noFill/>
                        </a:ln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pl-PL" altLang="pl-PL" sz="2400" dirty="0" smtClean="0">
                          <a:ln>
                            <a:noFill/>
                          </a:ln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1990</a:t>
                      </a:r>
                      <a:endParaRPr lang="pl-PL" sz="24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pl-PL" altLang="pl-PL" sz="2400" dirty="0" smtClean="0">
                          <a:ln>
                            <a:noFill/>
                          </a:ln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2000</a:t>
                      </a:r>
                      <a:endParaRPr lang="pl-PL" sz="24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pl-PL" altLang="pl-PL" sz="2400" dirty="0" smtClean="0">
                          <a:ln>
                            <a:noFill/>
                          </a:ln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2005</a:t>
                      </a:r>
                      <a:endParaRPr lang="pl-PL" sz="24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pl-PL" altLang="pl-PL" sz="2400" dirty="0" smtClean="0">
                          <a:ln>
                            <a:noFill/>
                          </a:ln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2010</a:t>
                      </a:r>
                      <a:endParaRPr lang="pl-PL" sz="24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 smtClean="0">
                          <a:ln>
                            <a:noFill/>
                          </a:ln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2017</a:t>
                      </a:r>
                      <a:endParaRPr lang="pl-PL" sz="2400" b="1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0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r>
                        <a:rPr lang="pl-PL" sz="2400" kern="1200" dirty="0" smtClean="0">
                          <a:ln>
                            <a:noFill/>
                          </a:ln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Grunty</a:t>
                      </a:r>
                      <a:r>
                        <a:rPr lang="pl-PL" sz="2400" kern="1200" dirty="0" err="1" smtClean="0">
                          <a:ln>
                            <a:noFill/>
                          </a:ln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orne</a:t>
                      </a:r>
                      <a:endParaRPr lang="pl-PL" sz="2400" kern="1200" dirty="0">
                        <a:ln>
                          <a:noFill/>
                        </a:ln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pl-PL" sz="2400" dirty="0" smtClean="0">
                          <a:ln>
                            <a:noFill/>
                          </a:ln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14388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pl-PL" sz="2400" dirty="0" smtClean="0">
                          <a:ln>
                            <a:noFill/>
                          </a:ln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13940</a:t>
                      </a:r>
                      <a:endParaRPr lang="pl-PL" sz="2400" dirty="0">
                        <a:ln>
                          <a:noFill/>
                        </a:ln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kern="1200" dirty="0" smtClean="0">
                          <a:ln>
                            <a:noFill/>
                          </a:ln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12220</a:t>
                      </a:r>
                      <a:endParaRPr lang="pl-PL" sz="2400" kern="1200" dirty="0">
                        <a:ln>
                          <a:noFill/>
                        </a:ln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kern="1200" dirty="0" smtClean="0">
                          <a:ln>
                            <a:noFill/>
                          </a:ln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10428</a:t>
                      </a:r>
                      <a:endParaRPr lang="pl-PL" sz="2400" kern="1200" dirty="0">
                        <a:ln>
                          <a:noFill/>
                        </a:ln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 smtClean="0">
                          <a:ln>
                            <a:noFill/>
                          </a:ln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10757</a:t>
                      </a:r>
                      <a:endParaRPr lang="pl-PL" sz="2400" dirty="0">
                        <a:ln>
                          <a:noFill/>
                        </a:ln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99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</a:t>
                      </a:r>
                      <a:r>
                        <a:rPr kumimoji="0" lang="pl-PL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pl-PL" sz="2400" b="1" kern="1200" noProof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tym</a:t>
                      </a:r>
                      <a:r>
                        <a:rPr kumimoji="0" lang="pl-PL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pl-PL" sz="2400" b="1" kern="1200" noProof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PUZ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endParaRPr lang="pl-PL" sz="2400" dirty="0" smtClean="0">
                        <a:ln>
                          <a:noFill/>
                        </a:ln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endParaRPr lang="pl-PL" sz="2400" dirty="0">
                        <a:ln>
                          <a:noFill/>
                        </a:ln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endParaRPr lang="pl-PL" sz="2400" kern="1200" dirty="0">
                        <a:ln>
                          <a:noFill/>
                        </a:ln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endParaRPr lang="pl-PL" sz="2400" kern="1200" dirty="0">
                        <a:ln>
                          <a:noFill/>
                        </a:ln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 smtClean="0">
                          <a:ln>
                            <a:noFill/>
                          </a:ln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414</a:t>
                      </a:r>
                      <a:endParaRPr lang="pl-PL" sz="2400" dirty="0">
                        <a:ln>
                          <a:noFill/>
                        </a:ln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30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marL="0" indent="0" algn="l" defTabSz="914400" rtl="0" eaLnBrk="1" latinLnBrk="0" hangingPunct="1"/>
                      <a:r>
                        <a:rPr lang="pl-PL" sz="2400" kern="1200" dirty="0" smtClean="0">
                          <a:ln>
                            <a:noFill/>
                          </a:ln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Trwałe</a:t>
                      </a:r>
                      <a:r>
                        <a:rPr lang="pl-PL" sz="2400" kern="1200" dirty="0" err="1" smtClean="0">
                          <a:ln>
                            <a:noFill/>
                          </a:ln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łąki</a:t>
                      </a:r>
                      <a:endParaRPr lang="pl-PL" sz="2400" kern="1200" dirty="0">
                        <a:ln>
                          <a:noFill/>
                        </a:ln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pl-PL" sz="2400" dirty="0" smtClean="0">
                          <a:ln>
                            <a:noFill/>
                          </a:ln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2475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pl-PL" sz="2400" dirty="0" smtClean="0">
                          <a:ln>
                            <a:noFill/>
                          </a:ln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2503</a:t>
                      </a:r>
                      <a:endParaRPr lang="pl-PL" sz="2400" dirty="0">
                        <a:ln>
                          <a:noFill/>
                        </a:ln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kern="1200" dirty="0" smtClean="0">
                          <a:ln>
                            <a:noFill/>
                          </a:ln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2528</a:t>
                      </a:r>
                      <a:endParaRPr lang="pl-PL" sz="2400" kern="1200" dirty="0">
                        <a:ln>
                          <a:noFill/>
                        </a:ln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kern="1200" dirty="0" smtClean="0">
                          <a:ln>
                            <a:noFill/>
                          </a:ln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2629</a:t>
                      </a:r>
                      <a:endParaRPr lang="pl-PL" sz="2400" kern="1200" dirty="0">
                        <a:ln>
                          <a:noFill/>
                        </a:ln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 smtClean="0">
                          <a:ln>
                            <a:noFill/>
                          </a:ln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2796</a:t>
                      </a:r>
                      <a:endParaRPr lang="pl-PL" sz="2400" dirty="0">
                        <a:ln>
                          <a:noFill/>
                        </a:ln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30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marL="0" indent="0"/>
                      <a:r>
                        <a:rPr lang="pl-PL" sz="2400" dirty="0" smtClean="0">
                          <a:ln>
                            <a:noFill/>
                          </a:ln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Trwałe </a:t>
                      </a:r>
                      <a:r>
                        <a:rPr lang="pl-PL" sz="2400" dirty="0" err="1" smtClean="0">
                          <a:ln>
                            <a:noFill/>
                          </a:ln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pastwiska</a:t>
                      </a:r>
                      <a:endParaRPr lang="pl-PL" sz="2400" dirty="0">
                        <a:ln>
                          <a:noFill/>
                        </a:ln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pl-PL" sz="2400" dirty="0" smtClean="0">
                          <a:ln>
                            <a:noFill/>
                          </a:ln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1585</a:t>
                      </a:r>
                      <a:endParaRPr lang="pl-PL" sz="2400" dirty="0">
                        <a:ln>
                          <a:noFill/>
                        </a:ln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pl-PL" sz="2400" dirty="0" smtClean="0">
                          <a:ln>
                            <a:noFill/>
                          </a:ln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1369</a:t>
                      </a:r>
                      <a:endParaRPr lang="pl-PL" sz="2400" dirty="0">
                        <a:ln>
                          <a:noFill/>
                        </a:ln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kern="1200" dirty="0" smtClean="0">
                          <a:ln>
                            <a:noFill/>
                          </a:ln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859</a:t>
                      </a:r>
                      <a:endParaRPr lang="pl-PL" sz="2400" kern="1200" dirty="0">
                        <a:ln>
                          <a:noFill/>
                        </a:ln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kern="1200" dirty="0" smtClean="0">
                          <a:ln>
                            <a:noFill/>
                          </a:ln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654</a:t>
                      </a:r>
                      <a:endParaRPr lang="pl-PL" sz="2400" kern="1200" dirty="0">
                        <a:ln>
                          <a:noFill/>
                        </a:ln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 smtClean="0">
                          <a:ln>
                            <a:noFill/>
                          </a:ln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375</a:t>
                      </a:r>
                      <a:endParaRPr lang="pl-PL" sz="2400" dirty="0">
                        <a:ln>
                          <a:noFill/>
                        </a:ln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79511" y="5877272"/>
            <a:ext cx="409665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Opracowanie własne na podstawie GUS, 2018</a:t>
            </a:r>
            <a:endParaRPr kumimoji="0" lang="pl-PL" altLang="pl-PL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8" descr="Logo copy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513" y="116631"/>
            <a:ext cx="7239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316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Figure 4_right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7" y="935447"/>
            <a:ext cx="5544617" cy="5229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1041340" y="44624"/>
            <a:ext cx="62604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l-PL" sz="24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Położenie TUZ w Polsce określone na podstawie teledetekcji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6654238" y="985413"/>
            <a:ext cx="243839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Powierzchnia </a:t>
            </a:r>
            <a:r>
              <a:rPr lang="pl-PL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TUZ</a:t>
            </a: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3,17 mln ha</a:t>
            </a:r>
          </a:p>
          <a:p>
            <a:pPr marL="0" marR="0" lvl="0" indent="0" algn="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GUS, 2018</a:t>
            </a:r>
            <a:endParaRPr kumimoji="0" lang="pl-PL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6732240" y="1880099"/>
            <a:ext cx="241175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Udział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16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TUZ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 </a:t>
            </a:r>
            <a:r>
              <a:rPr lang="pl-PL" sz="16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powierzchni rolniczej</a:t>
            </a:r>
            <a:r>
              <a:rPr kumimoji="0" 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21,7%.</a:t>
            </a:r>
          </a:p>
          <a:p>
            <a:pPr marL="0" marR="0" lvl="0" indent="0" algn="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GUS, 2018</a:t>
            </a:r>
            <a:endParaRPr kumimoji="0" lang="pl-PL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732241" y="3200635"/>
            <a:ext cx="24117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6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Duże</a:t>
            </a:r>
            <a:r>
              <a:rPr kumimoji="0" lang="pl-PL" sz="16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zróżnicowane siedliskowe limituje intensywność produkcji</a:t>
            </a:r>
            <a:endParaRPr kumimoji="0" lang="pl-PL" sz="1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6625124" y="4457144"/>
            <a:ext cx="259935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Intensywne TUZ -</a:t>
            </a:r>
            <a:r>
              <a:rPr lang="pl-PL" sz="14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pl-PL" sz="14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14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dobre </a:t>
            </a:r>
            <a:r>
              <a:rPr lang="pl-PL" sz="14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paszowiska </a:t>
            </a:r>
            <a:r>
              <a:rPr lang="pl-PL" sz="14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l-PL" sz="14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14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około </a:t>
            </a:r>
            <a:r>
              <a:rPr lang="pl-PL" sz="14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50% areału</a:t>
            </a:r>
          </a:p>
          <a:p>
            <a:pPr algn="ctr"/>
            <a:r>
              <a:rPr lang="pl-PL" sz="1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Ekstensywne TUZ -</a:t>
            </a:r>
          </a:p>
          <a:p>
            <a:pPr algn="ctr"/>
            <a:r>
              <a:rPr lang="pl-PL" sz="1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naturalne </a:t>
            </a:r>
            <a:r>
              <a:rPr lang="pl-PL" sz="14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</a:t>
            </a:r>
            <a:r>
              <a:rPr lang="pl-PL" sz="14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półnatur</a:t>
            </a:r>
            <a:r>
              <a:rPr lang="pl-PL" sz="1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algn="ctr"/>
            <a:r>
              <a:rPr lang="pl-PL" sz="1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łąki i pastwiska </a:t>
            </a:r>
          </a:p>
          <a:p>
            <a:pPr algn="ctr"/>
            <a:r>
              <a:rPr lang="pl-PL" sz="1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około 50% areału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23528" y="5949860"/>
            <a:ext cx="3528392" cy="21544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12800" indent="-812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812800" marR="0" lvl="1" indent="-8128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Dąbrowska-Zielińska </a:t>
            </a:r>
            <a:r>
              <a:rPr lang="pl-PL" altLang="pl-PL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in.</a:t>
            </a:r>
            <a:r>
              <a:rPr kumimoji="0" lang="pl-PL" alt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2015 </a:t>
            </a:r>
            <a:endParaRPr kumimoji="0" lang="pl-PL" alt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8" descr="Logo copy 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513" y="116631"/>
            <a:ext cx="7239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778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115615" y="188640"/>
            <a:ext cx="6589550" cy="936104"/>
          </a:xfrm>
        </p:spPr>
        <p:txBody>
          <a:bodyPr/>
          <a:lstStyle/>
          <a:p>
            <a:pPr algn="l"/>
            <a:r>
              <a:rPr lang="pl-PL" altLang="pl-PL" sz="2800" dirty="0">
                <a:solidFill>
                  <a:srgbClr val="006600"/>
                </a:solidFill>
                <a:latin typeface="Tahoma" panose="020B0604030504040204" pitchFamily="34" charset="0"/>
              </a:rPr>
              <a:t>Udział TUZ w strukturze UR </a:t>
            </a:r>
            <a:br>
              <a:rPr lang="pl-PL" altLang="pl-PL" sz="2800" dirty="0">
                <a:solidFill>
                  <a:srgbClr val="006600"/>
                </a:solidFill>
                <a:latin typeface="Tahoma" panose="020B0604030504040204" pitchFamily="34" charset="0"/>
              </a:rPr>
            </a:br>
            <a:r>
              <a:rPr lang="pl-PL" altLang="pl-PL" sz="2800" dirty="0">
                <a:solidFill>
                  <a:srgbClr val="006600"/>
                </a:solidFill>
                <a:latin typeface="Tahoma" panose="020B0604030504040204" pitchFamily="34" charset="0"/>
              </a:rPr>
              <a:t>w wybranych województwach (%)</a:t>
            </a:r>
            <a:endParaRPr lang="pl-PL" altLang="pl-PL" sz="2800" b="1" kern="1200" dirty="0">
              <a:solidFill>
                <a:srgbClr val="006600"/>
              </a:solidFill>
              <a:latin typeface="Tahoma" panose="020B0604030504040204" pitchFamily="34" charset="0"/>
              <a:ea typeface="+mn-ea"/>
              <a:cs typeface="+mn-cs"/>
            </a:endParaRPr>
          </a:p>
        </p:txBody>
      </p:sp>
      <p:pic>
        <p:nvPicPr>
          <p:cNvPr id="6" name="Picture 8" descr="Logo copy 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513" y="116631"/>
            <a:ext cx="7239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79511" y="6185956"/>
            <a:ext cx="417733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Opracowanie własne na podstawie GUS, 2018</a:t>
            </a:r>
            <a:endParaRPr kumimoji="0" lang="pl-PL" altLang="pl-PL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/>
          <a:lstStyle/>
          <a:p>
            <a:pPr marL="0" indent="-360363">
              <a:buNone/>
            </a:pPr>
            <a:endParaRPr lang="pl-PL" dirty="0"/>
          </a:p>
        </p:txBody>
      </p:sp>
      <p:graphicFrame>
        <p:nvGraphicFramePr>
          <p:cNvPr id="8" name="Object 3"/>
          <p:cNvGraphicFramePr>
            <a:graphicFrameLocks noChangeAspect="1"/>
          </p:cNvGraphicFramePr>
          <p:nvPr>
            <p:extLst/>
          </p:nvPr>
        </p:nvGraphicFramePr>
        <p:xfrm>
          <a:off x="29325" y="1340768"/>
          <a:ext cx="9079179" cy="472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1" name="Wykres" r:id="rId5" imgW="7905858" imgH="4114800" progId="MSGraph.Chart.8">
                  <p:embed followColorScheme="full"/>
                </p:oleObj>
              </mc:Choice>
              <mc:Fallback>
                <p:oleObj name="Wykres" r:id="rId5" imgW="7905858" imgH="41148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25" y="1340768"/>
                        <a:ext cx="9079179" cy="472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4554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115616" y="143085"/>
            <a:ext cx="6347502" cy="936104"/>
          </a:xfrm>
        </p:spPr>
        <p:txBody>
          <a:bodyPr/>
          <a:lstStyle/>
          <a:p>
            <a:pPr algn="l"/>
            <a:r>
              <a:rPr lang="pl-PL" altLang="pl-PL" sz="2800" dirty="0">
                <a:solidFill>
                  <a:srgbClr val="006600"/>
                </a:solidFill>
                <a:latin typeface="Tahoma" panose="020B0604030504040204" pitchFamily="34" charset="0"/>
              </a:rPr>
              <a:t>Pogłowie bydła i krów </a:t>
            </a:r>
            <a:r>
              <a:rPr lang="pl-PL" altLang="pl-PL" sz="2800" dirty="0" smtClean="0">
                <a:solidFill>
                  <a:srgbClr val="006600"/>
                </a:solidFill>
                <a:latin typeface="Tahoma" panose="020B0604030504040204" pitchFamily="34" charset="0"/>
              </a:rPr>
              <a:t>mlecznych w </a:t>
            </a:r>
            <a:r>
              <a:rPr lang="pl-PL" altLang="pl-PL" sz="2800" dirty="0">
                <a:solidFill>
                  <a:srgbClr val="006600"/>
                </a:solidFill>
                <a:latin typeface="Tahoma" panose="020B0604030504040204" pitchFamily="34" charset="0"/>
              </a:rPr>
              <a:t>Polsce (tys. szt. fiz.)</a:t>
            </a:r>
            <a:endParaRPr lang="pl-PL" altLang="pl-PL" sz="2800" b="1" kern="1200" dirty="0">
              <a:solidFill>
                <a:srgbClr val="006600"/>
              </a:solidFill>
              <a:latin typeface="Tahoma" panose="020B0604030504040204" pitchFamily="34" charset="0"/>
              <a:ea typeface="+mn-ea"/>
              <a:cs typeface="+mn-cs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4813650"/>
              </p:ext>
            </p:extLst>
          </p:nvPr>
        </p:nvGraphicFramePr>
        <p:xfrm>
          <a:off x="78663" y="2350368"/>
          <a:ext cx="8917800" cy="185928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850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94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29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29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10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010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pl-PL" sz="2800" dirty="0">
                        <a:ln>
                          <a:noFill/>
                        </a:ln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altLang="pl-PL" sz="28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1990</a:t>
                      </a:r>
                      <a:endParaRPr lang="pl-PL" sz="28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altLang="pl-PL" sz="28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2000</a:t>
                      </a:r>
                      <a:endParaRPr lang="pl-PL" sz="28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altLang="pl-PL" sz="28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2005</a:t>
                      </a:r>
                      <a:endParaRPr lang="pl-PL" sz="28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altLang="pl-PL" sz="28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2010</a:t>
                      </a:r>
                      <a:endParaRPr lang="pl-PL" sz="28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2017</a:t>
                      </a:r>
                      <a:endParaRPr lang="pl-PL" sz="28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174625" algn="l" defTabSz="914400" rtl="0" eaLnBrk="1" latinLnBrk="0" hangingPunct="1"/>
                      <a:r>
                        <a:rPr lang="en-US" altLang="pl-PL" sz="2800" kern="12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Bydło</a:t>
                      </a:r>
                      <a:endParaRPr lang="pl-PL" altLang="pl-PL" sz="2800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800" kern="1200" dirty="0">
                          <a:ln>
                            <a:noFill/>
                          </a:ln>
                        </a:rPr>
                        <a:t>10049</a:t>
                      </a:r>
                      <a:endParaRPr lang="pl-PL" sz="2800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800" kern="1200" dirty="0">
                          <a:ln>
                            <a:noFill/>
                          </a:ln>
                        </a:rPr>
                        <a:t>6083</a:t>
                      </a:r>
                      <a:endParaRPr lang="pl-PL" sz="2800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800" kern="1200" dirty="0">
                          <a:ln>
                            <a:noFill/>
                          </a:ln>
                        </a:rPr>
                        <a:t>5483</a:t>
                      </a:r>
                      <a:endParaRPr lang="pl-PL" sz="2800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800" kern="1200">
                          <a:ln>
                            <a:noFill/>
                          </a:ln>
                        </a:rPr>
                        <a:t>5742</a:t>
                      </a:r>
                      <a:endParaRPr lang="pl-PL" sz="2800" kern="1200">
                        <a:ln>
                          <a:noFill/>
                        </a:ln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800" kern="1200">
                          <a:ln>
                            <a:noFill/>
                          </a:ln>
                        </a:rPr>
                        <a:t>6143</a:t>
                      </a:r>
                      <a:endParaRPr lang="pl-PL" sz="2800" kern="1200">
                        <a:ln>
                          <a:noFill/>
                        </a:ln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174625" algn="l" defTabSz="914400" rtl="0" eaLnBrk="1" latinLnBrk="0" hangingPunct="1"/>
                      <a:r>
                        <a:rPr lang="pl-PL" altLang="pl-PL" sz="2000" kern="120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  w tym</a:t>
                      </a:r>
                      <a:r>
                        <a:rPr lang="pl-PL" altLang="pl-PL" sz="2800" kern="12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pl-PL" altLang="pl-PL" sz="2800" kern="12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</a:br>
                      <a:r>
                        <a:rPr lang="pl-PL" altLang="pl-PL" sz="2800" kern="12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   krowy mleczne</a:t>
                      </a:r>
                      <a:endParaRPr lang="pl-PL" altLang="pl-PL" sz="2800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800" kern="1200">
                          <a:ln>
                            <a:noFill/>
                          </a:ln>
                        </a:rPr>
                        <a:t>4919</a:t>
                      </a:r>
                      <a:endParaRPr lang="pl-PL" sz="2800" kern="1200">
                        <a:ln>
                          <a:noFill/>
                        </a:ln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800" kern="1200" dirty="0">
                          <a:ln>
                            <a:noFill/>
                          </a:ln>
                        </a:rPr>
                        <a:t>3098</a:t>
                      </a:r>
                      <a:endParaRPr lang="pl-PL" sz="2800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800" kern="1200" dirty="0">
                          <a:ln>
                            <a:noFill/>
                          </a:ln>
                        </a:rPr>
                        <a:t>2755</a:t>
                      </a:r>
                      <a:endParaRPr lang="pl-PL" sz="2800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800" kern="1200" dirty="0">
                          <a:ln>
                            <a:noFill/>
                          </a:ln>
                        </a:rPr>
                        <a:t>2529</a:t>
                      </a:r>
                      <a:endParaRPr lang="pl-PL" sz="2800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800" kern="1200" dirty="0">
                          <a:ln>
                            <a:noFill/>
                          </a:ln>
                        </a:rPr>
                        <a:t>2153</a:t>
                      </a:r>
                      <a:endParaRPr lang="pl-PL" sz="2800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Picture 8" descr="Logo copy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513" y="116631"/>
            <a:ext cx="7239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79512" y="5877272"/>
            <a:ext cx="41101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Opracowanie własne na podstawie GUS, 2018</a:t>
            </a:r>
            <a:endParaRPr kumimoji="0" lang="pl-PL" altLang="pl-PL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94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103865" y="169540"/>
            <a:ext cx="6210126" cy="936104"/>
          </a:xfrm>
        </p:spPr>
        <p:txBody>
          <a:bodyPr/>
          <a:lstStyle/>
          <a:p>
            <a:pPr algn="l"/>
            <a:r>
              <a:rPr lang="pl-PL" altLang="pl-PL" sz="2800" dirty="0">
                <a:solidFill>
                  <a:srgbClr val="006600"/>
                </a:solidFill>
                <a:latin typeface="Tahoma" panose="020B0604030504040204" pitchFamily="34" charset="0"/>
              </a:rPr>
              <a:t>Produkcja mleka w Polsce</a:t>
            </a:r>
            <a:endParaRPr lang="pl-PL" altLang="pl-PL" sz="2800" b="1" kern="1200" dirty="0">
              <a:solidFill>
                <a:srgbClr val="006600"/>
              </a:solidFill>
              <a:latin typeface="Tahoma" panose="020B0604030504040204" pitchFamily="34" charset="0"/>
              <a:ea typeface="+mn-ea"/>
              <a:cs typeface="+mn-cs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4086729"/>
              </p:ext>
            </p:extLst>
          </p:nvPr>
        </p:nvGraphicFramePr>
        <p:xfrm>
          <a:off x="113100" y="1844824"/>
          <a:ext cx="8923397" cy="2932231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3306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81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pl-PL" sz="2400" dirty="0">
                        <a:ln>
                          <a:noFill/>
                        </a:ln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altLang="pl-PL" sz="24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1991-95</a:t>
                      </a:r>
                      <a:endParaRPr lang="pl-PL" sz="24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altLang="pl-PL" sz="24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2000</a:t>
                      </a:r>
                      <a:endParaRPr lang="pl-PL" sz="24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2005</a:t>
                      </a:r>
                      <a:endParaRPr lang="pl-PL" sz="24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altLang="pl-PL" sz="24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2010</a:t>
                      </a:r>
                      <a:endParaRPr lang="pl-PL" sz="24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altLang="pl-PL" sz="24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2017</a:t>
                      </a:r>
                      <a:endParaRPr lang="pl-PL" sz="24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altLang="pl-PL" sz="2400" kern="12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Mleko</a:t>
                      </a:r>
                      <a:r>
                        <a:rPr lang="pl-PL" altLang="pl-PL" sz="2400" kern="120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krowie </a:t>
                      </a:r>
                      <a:r>
                        <a:rPr lang="pl-PL" altLang="pl-PL" sz="2400" kern="12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(mld l</a:t>
                      </a:r>
                      <a:r>
                        <a:rPr lang="pl-PL" altLang="pl-PL" sz="24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)</a:t>
                      </a:r>
                      <a:endParaRPr lang="pl-PL" sz="24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R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kern="1200" dirty="0">
                          <a:ln>
                            <a:noFill/>
                          </a:ln>
                        </a:rPr>
                        <a:t>15.40</a:t>
                      </a:r>
                      <a:endParaRPr lang="pl-PL" sz="2400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kern="1200" dirty="0">
                          <a:ln>
                            <a:noFill/>
                          </a:ln>
                        </a:rPr>
                        <a:t>11.49</a:t>
                      </a:r>
                      <a:endParaRPr lang="pl-PL" sz="2400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kern="1200" dirty="0">
                          <a:ln>
                            <a:noFill/>
                          </a:ln>
                        </a:rPr>
                        <a:t>11.58</a:t>
                      </a:r>
                      <a:endParaRPr lang="pl-PL" sz="2400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kern="1200" dirty="0">
                          <a:ln>
                            <a:noFill/>
                          </a:ln>
                        </a:rPr>
                        <a:t>11.92</a:t>
                      </a:r>
                      <a:endParaRPr lang="pl-PL" sz="2400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kern="1200">
                          <a:ln>
                            <a:noFill/>
                          </a:ln>
                        </a:rPr>
                        <a:t>13.31</a:t>
                      </a:r>
                      <a:endParaRPr lang="pl-PL" sz="2400" kern="1200">
                        <a:ln>
                          <a:noFill/>
                        </a:ln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altLang="pl-PL" sz="240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Udój roczny mleka (kg/krowę)</a:t>
                      </a:r>
                      <a:endParaRPr lang="pl-PL" sz="24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R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kern="1200">
                          <a:ln>
                            <a:noFill/>
                          </a:ln>
                        </a:rPr>
                        <a:t>3083</a:t>
                      </a:r>
                      <a:endParaRPr lang="pl-PL" sz="2400" kern="1200">
                        <a:ln>
                          <a:noFill/>
                        </a:ln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kern="1200">
                          <a:ln>
                            <a:noFill/>
                          </a:ln>
                        </a:rPr>
                        <a:t>3828</a:t>
                      </a:r>
                      <a:endParaRPr lang="pl-PL" sz="2400" kern="1200">
                        <a:ln>
                          <a:noFill/>
                        </a:ln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kern="1200" dirty="0">
                          <a:ln>
                            <a:noFill/>
                          </a:ln>
                        </a:rPr>
                        <a:t>4147</a:t>
                      </a:r>
                      <a:endParaRPr lang="pl-PL" sz="2400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kern="1200" dirty="0">
                          <a:ln>
                            <a:noFill/>
                          </a:ln>
                        </a:rPr>
                        <a:t>4487</a:t>
                      </a:r>
                      <a:endParaRPr lang="pl-PL" sz="2400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kern="1200" dirty="0">
                          <a:ln>
                            <a:noFill/>
                          </a:ln>
                        </a:rPr>
                        <a:t>5687</a:t>
                      </a:r>
                      <a:endParaRPr lang="pl-PL" sz="2400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68288" indent="0"/>
                      <a:r>
                        <a:rPr lang="pl-PL" altLang="pl-PL" sz="24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Pod</a:t>
                      </a:r>
                      <a:r>
                        <a:rPr lang="pl-PL" altLang="pl-PL" sz="240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kontrolą użytkowości </a:t>
                      </a:r>
                      <a:r>
                        <a:rPr lang="pl-PL" altLang="pl-PL" sz="24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(kg</a:t>
                      </a:r>
                      <a:r>
                        <a:rPr lang="pl-PL" altLang="pl-PL" sz="240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/krowę</a:t>
                      </a:r>
                      <a:r>
                        <a:rPr lang="pl-PL" altLang="pl-PL" sz="24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)</a:t>
                      </a:r>
                      <a:endParaRPr lang="pl-PL" sz="24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kern="1200" dirty="0">
                          <a:ln>
                            <a:noFill/>
                          </a:ln>
                        </a:rPr>
                        <a:t>4209</a:t>
                      </a:r>
                      <a:endParaRPr lang="pl-PL" sz="2400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kern="1200">
                          <a:ln>
                            <a:noFill/>
                          </a:ln>
                        </a:rPr>
                        <a:t>5379</a:t>
                      </a:r>
                      <a:endParaRPr lang="pl-PL" sz="2400" kern="1200">
                        <a:ln>
                          <a:noFill/>
                        </a:ln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kern="1200">
                          <a:ln>
                            <a:noFill/>
                          </a:ln>
                        </a:rPr>
                        <a:t>6508</a:t>
                      </a:r>
                      <a:endParaRPr lang="pl-PL" sz="2400" kern="1200">
                        <a:ln>
                          <a:noFill/>
                        </a:ln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kern="1200" dirty="0">
                          <a:ln>
                            <a:noFill/>
                          </a:ln>
                        </a:rPr>
                        <a:t>6980</a:t>
                      </a:r>
                      <a:endParaRPr lang="pl-PL" sz="2400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kern="1200" dirty="0">
                          <a:ln>
                            <a:noFill/>
                          </a:ln>
                        </a:rPr>
                        <a:t>7771</a:t>
                      </a:r>
                      <a:endParaRPr lang="pl-PL" sz="2400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Picture 8" descr="Logo copy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513" y="116631"/>
            <a:ext cx="7239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79511" y="5877272"/>
            <a:ext cx="402941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Opracowanie własne na podstawie GUS, 2018</a:t>
            </a:r>
            <a:endParaRPr kumimoji="0" lang="pl-PL" altLang="pl-PL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3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87624" y="126738"/>
            <a:ext cx="5616624" cy="915892"/>
          </a:xfrm>
        </p:spPr>
        <p:txBody>
          <a:bodyPr wrap="square">
            <a:spAutoFit/>
          </a:bodyPr>
          <a:lstStyle/>
          <a:p>
            <a:pPr algn="l" defTabSz="449263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pl-PL" sz="3200" dirty="0">
                <a:solidFill>
                  <a:srgbClr val="006600"/>
                </a:solidFill>
                <a:latin typeface="Tahoma" pitchFamily="34" charset="0"/>
              </a:rPr>
              <a:t>Struktura powierzchni paszowej w Polsce (%)</a:t>
            </a:r>
            <a:endParaRPr lang="pl-PL" sz="3200" b="1" kern="1200" dirty="0">
              <a:solidFill>
                <a:srgbClr val="006600"/>
              </a:solidFill>
              <a:latin typeface="Tahoma" pitchFamily="34" charset="0"/>
              <a:ea typeface="+mn-ea"/>
              <a:cs typeface="+mn-cs"/>
            </a:endParaRPr>
          </a:p>
        </p:txBody>
      </p:sp>
      <p:graphicFrame>
        <p:nvGraphicFramePr>
          <p:cNvPr id="7" name="Wykres 6"/>
          <p:cNvGraphicFramePr/>
          <p:nvPr>
            <p:extLst>
              <p:ext uri="{D42A27DB-BD31-4B8C-83A1-F6EECF244321}">
                <p14:modId xmlns:p14="http://schemas.microsoft.com/office/powerpoint/2010/main" val="2071055284"/>
              </p:ext>
            </p:extLst>
          </p:nvPr>
        </p:nvGraphicFramePr>
        <p:xfrm>
          <a:off x="257513" y="1396999"/>
          <a:ext cx="8617546" cy="49551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8" descr="Logo copy 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513" y="116631"/>
            <a:ext cx="7239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79511" y="6415154"/>
            <a:ext cx="412354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Opracowanie własne na podstawie GUS, 2018</a:t>
            </a:r>
            <a:endParaRPr kumimoji="0" lang="pl-PL" altLang="pl-PL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9454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/>
          </p:cNvSpPr>
          <p:nvPr>
            <p:ph type="title"/>
          </p:nvPr>
        </p:nvSpPr>
        <p:spPr>
          <a:xfrm>
            <a:off x="1115616" y="121134"/>
            <a:ext cx="5616624" cy="926976"/>
          </a:xfrm>
          <a:solidFill>
            <a:schemeClr val="bg1"/>
          </a:solidFill>
        </p:spPr>
        <p:txBody>
          <a:bodyPr/>
          <a:lstStyle/>
          <a:p>
            <a:pPr algn="l">
              <a:defRPr/>
            </a:pPr>
            <a:r>
              <a:rPr lang="pl-PL" sz="2800" dirty="0">
                <a:solidFill>
                  <a:srgbClr val="006600"/>
                </a:solidFill>
                <a:latin typeface="Tahoma" panose="020B0604030504040204" pitchFamily="34" charset="0"/>
              </a:rPr>
              <a:t>Produkcja i plon runi z TUZ</a:t>
            </a:r>
            <a:endParaRPr lang="pl-PL" sz="2800" b="1" kern="1200" dirty="0">
              <a:solidFill>
                <a:srgbClr val="006600"/>
              </a:solidFill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254979" name="Rectangle 3"/>
          <p:cNvSpPr>
            <a:spLocks noGrp="1"/>
          </p:cNvSpPr>
          <p:nvPr>
            <p:ph type="body" idx="4294967295"/>
          </p:nvPr>
        </p:nvSpPr>
        <p:spPr>
          <a:xfrm>
            <a:off x="755576" y="1844824"/>
            <a:ext cx="8011906" cy="3455665"/>
          </a:xfrm>
          <a:gradFill rotWithShape="1">
            <a:gsLst>
              <a:gs pos="0">
                <a:srgbClr val="99CC00">
                  <a:alpha val="50999"/>
                </a:srgbClr>
              </a:gs>
              <a:gs pos="100000">
                <a:srgbClr val="CCFF66">
                  <a:alpha val="66000"/>
                </a:srgbClr>
              </a:gs>
            </a:gsLst>
            <a:lin ang="5400000" scaled="1"/>
          </a:gradFill>
        </p:spPr>
        <p:txBody>
          <a:bodyPr/>
          <a:lstStyle/>
          <a:p>
            <a:pPr>
              <a:lnSpc>
                <a:spcPct val="80000"/>
              </a:lnSpc>
              <a:buFont typeface="Arial" charset="0"/>
              <a:buChar char="•"/>
              <a:defRPr/>
            </a:pPr>
            <a:endParaRPr lang="pl-PL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80000"/>
              </a:lnSpc>
              <a:buFont typeface="Arial" charset="0"/>
              <a:buChar char="•"/>
              <a:defRPr/>
            </a:pPr>
            <a:r>
              <a:rPr lang="pl-PL" sz="2800" kern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Łąki</a:t>
            </a:r>
            <a:r>
              <a:rPr lang="pl-PL" sz="28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pl-PL" sz="2800" kern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15,15 </a:t>
            </a:r>
            <a:r>
              <a:rPr lang="pl-P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mln</a:t>
            </a:r>
            <a:r>
              <a:rPr lang="pl-PL" sz="2800" kern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ton siana</a:t>
            </a:r>
            <a:endParaRPr lang="pl-PL" sz="2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80000"/>
              </a:lnSpc>
              <a:buFont typeface="Arial" charset="0"/>
              <a:buChar char="•"/>
              <a:defRPr/>
            </a:pPr>
            <a:r>
              <a:rPr lang="pl-PL" sz="2800" kern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Pastwiska - 1,37 </a:t>
            </a:r>
            <a:r>
              <a:rPr lang="pl-P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mln</a:t>
            </a:r>
            <a:r>
              <a:rPr lang="pl-PL" sz="2800" kern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 siano</a:t>
            </a:r>
            <a:endParaRPr lang="pl-PL" sz="2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80000"/>
              </a:lnSpc>
              <a:buFont typeface="Arial" charset="0"/>
              <a:buChar char="•"/>
              <a:defRPr/>
            </a:pPr>
            <a:endParaRPr lang="pl-PL" sz="2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80000"/>
              </a:lnSpc>
              <a:buFont typeface="Arial" charset="0"/>
              <a:buChar char="•"/>
              <a:defRPr/>
            </a:pPr>
            <a:r>
              <a:rPr lang="pl-PL" sz="2800" kern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Średnie zbiory</a:t>
            </a:r>
            <a:r>
              <a:rPr lang="pl-PL" sz="2800" kern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pl-P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pl-PL" sz="2800" kern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,21 </a:t>
            </a:r>
            <a:r>
              <a:rPr lang="pl-PL" sz="28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 </a:t>
            </a:r>
            <a:r>
              <a:rPr lang="pl-PL" sz="2800" kern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siana</a:t>
            </a:r>
            <a:r>
              <a:rPr lang="pl-PL" sz="2800" kern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z </a:t>
            </a:r>
            <a:r>
              <a:rPr lang="pl-PL" sz="28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</a:t>
            </a:r>
          </a:p>
          <a:p>
            <a:pPr>
              <a:lnSpc>
                <a:spcPct val="80000"/>
              </a:lnSpc>
              <a:buFont typeface="Arial" charset="0"/>
              <a:buChar char="•"/>
              <a:defRPr/>
            </a:pPr>
            <a:endParaRPr lang="pl-PL" sz="2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80000"/>
              </a:lnSpc>
              <a:buFont typeface="Arial" charset="0"/>
              <a:buChar char="•"/>
              <a:defRPr/>
            </a:pPr>
            <a:r>
              <a:rPr lang="en-US" sz="2800" kern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Produkcja siana z </a:t>
            </a:r>
            <a:r>
              <a:rPr lang="en-US" sz="2800" kern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pierwszego</a:t>
            </a:r>
            <a:r>
              <a:rPr lang="en-US" sz="2800" kern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2800" kern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pokosu </a:t>
            </a:r>
            <a:r>
              <a:rPr lang="en-US" sz="2800" kern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&gt; 60%</a:t>
            </a:r>
            <a:r>
              <a:rPr lang="pl-PL" sz="2800" kern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l-PL" sz="2800" kern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pl-PL" sz="2800" kern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raz z drugiego</a:t>
            </a:r>
            <a:r>
              <a:rPr lang="en-US" sz="2800" kern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&gt; 50%. </a:t>
            </a:r>
          </a:p>
          <a:p>
            <a:pPr>
              <a:lnSpc>
                <a:spcPct val="80000"/>
              </a:lnSpc>
              <a:buFont typeface="Arial" charset="0"/>
              <a:buChar char="•"/>
              <a:defRPr/>
            </a:pPr>
            <a:endParaRPr lang="en-US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8" descr="Logo copy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513" y="116631"/>
            <a:ext cx="7239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79512" y="5877272"/>
            <a:ext cx="40832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Opracowanie własne na podstawie GUS, 2018</a:t>
            </a:r>
            <a:endParaRPr kumimoji="0" lang="pl-PL" altLang="pl-PL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26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Logo copy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7604"/>
            <a:ext cx="7239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>
            <a:spLocks noGrp="1"/>
          </p:cNvSpPr>
          <p:nvPr>
            <p:ph type="title" idx="4294967295"/>
          </p:nvPr>
        </p:nvSpPr>
        <p:spPr>
          <a:xfrm>
            <a:off x="1187624" y="133884"/>
            <a:ext cx="5860876" cy="971760"/>
          </a:xfrm>
          <a:solidFill>
            <a:schemeClr val="bg1"/>
          </a:solidFill>
        </p:spPr>
        <p:txBody>
          <a:bodyPr/>
          <a:lstStyle/>
          <a:p>
            <a:pPr algn="l">
              <a:defRPr/>
            </a:pPr>
            <a:r>
              <a:rPr lang="pl-PL" sz="2800" dirty="0">
                <a:solidFill>
                  <a:srgbClr val="006600"/>
                </a:solidFill>
                <a:latin typeface="Tahoma" panose="020B0604030504040204" pitchFamily="34" charset="0"/>
              </a:rPr>
              <a:t>Potencjalny plon </a:t>
            </a:r>
            <a:r>
              <a:rPr lang="pl-PL" sz="2800" dirty="0" err="1">
                <a:solidFill>
                  <a:srgbClr val="006600"/>
                </a:solidFill>
                <a:latin typeface="Tahoma" panose="020B0604030504040204" pitchFamily="34" charset="0"/>
              </a:rPr>
              <a:t>s.m</a:t>
            </a:r>
            <a:r>
              <a:rPr lang="pl-PL" sz="2800" dirty="0">
                <a:solidFill>
                  <a:srgbClr val="006600"/>
                </a:solidFill>
                <a:latin typeface="Tahoma" panose="020B0604030504040204" pitchFamily="34" charset="0"/>
              </a:rPr>
              <a:t>. i białka </a:t>
            </a:r>
            <a:br>
              <a:rPr lang="pl-PL" sz="2800" dirty="0">
                <a:solidFill>
                  <a:srgbClr val="006600"/>
                </a:solidFill>
                <a:latin typeface="Tahoma" panose="020B0604030504040204" pitchFamily="34" charset="0"/>
              </a:rPr>
            </a:br>
            <a:r>
              <a:rPr lang="pl-PL" sz="2800" dirty="0">
                <a:solidFill>
                  <a:srgbClr val="006600"/>
                </a:solidFill>
                <a:latin typeface="Tahoma" panose="020B0604030504040204" pitchFamily="34" charset="0"/>
              </a:rPr>
              <a:t>z użytków zielonych w Polsce</a:t>
            </a:r>
            <a:endParaRPr lang="pl-PL" sz="2800" b="1" kern="1200" dirty="0">
              <a:solidFill>
                <a:srgbClr val="006600"/>
              </a:solidFill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6288305"/>
            <a:ext cx="53285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Opracowanie własne na</a:t>
            </a: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podstawie wieloletnich</a:t>
            </a:r>
            <a:r>
              <a:rPr kumimoji="0" lang="pl-PL" alt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badań</a:t>
            </a: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pl-PL" alt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PULS</a:t>
            </a:r>
            <a:endParaRPr kumimoji="0" lang="pl-PL" altLang="pl-PL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7" name="Symbol zastępczy zawartości 5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268760"/>
          <a:ext cx="4114800" cy="48574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Symbol zastępczy zawartości 5"/>
          <p:cNvGraphicFramePr>
            <a:graphicFrameLocks/>
          </p:cNvGraphicFramePr>
          <p:nvPr>
            <p:extLst/>
          </p:nvPr>
        </p:nvGraphicFramePr>
        <p:xfrm>
          <a:off x="4598702" y="1268759"/>
          <a:ext cx="4114800" cy="48574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85858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64306" y="530153"/>
            <a:ext cx="6984269" cy="479995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  <a:latin typeface="+mn-lt"/>
              </a:rPr>
              <a:t>Szwedzkie ustawodawstwo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wymaga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pl-PL" sz="2400" dirty="0" smtClean="0">
                <a:solidFill>
                  <a:schemeClr val="tx1"/>
                </a:solidFill>
                <a:latin typeface="+mn-lt"/>
              </a:rPr>
              <a:t>prowadzenia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wypasu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l</a:t>
            </a:r>
            <a:r>
              <a:rPr lang="pl-PL" sz="2400" dirty="0" err="1" smtClean="0">
                <a:solidFill>
                  <a:schemeClr val="tx1"/>
                </a:solidFill>
                <a:latin typeface="+mn-lt"/>
              </a:rPr>
              <a:t>atem</a:t>
            </a:r>
            <a:endParaRPr lang="es-ES"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611188" y="1370094"/>
            <a:ext cx="7858551" cy="3705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73050" marR="0" lvl="1" indent="-2730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 charset="0"/>
              <a:buChar char="•"/>
              <a:tabLst>
                <a:tab pos="3138488" algn="l"/>
              </a:tabLst>
              <a:defRPr/>
            </a:pPr>
            <a:r>
              <a:rPr kumimoji="0" lang="en-US" altLang="sv-S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Krowy mleczne </a:t>
            </a:r>
            <a:r>
              <a:rPr kumimoji="0" lang="en-US" altLang="sv-SE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muszą </a:t>
            </a:r>
            <a:r>
              <a:rPr kumimoji="0" lang="en-US" altLang="sv-S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mieć dostęp do pastwisk </a:t>
            </a:r>
            <a:r>
              <a:rPr kumimoji="0" lang="en-US" altLang="sv-SE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przez </a:t>
            </a:r>
            <a:r>
              <a:rPr kumimoji="0" lang="en-US" altLang="sv-S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 najmniej 6 </a:t>
            </a:r>
            <a:r>
              <a:rPr kumimoji="0" lang="en-US" altLang="sv-SE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godzin</a:t>
            </a:r>
            <a:r>
              <a:rPr kumimoji="0" lang="en-US" altLang="sv-S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sv-S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dziennie</a:t>
            </a:r>
            <a:endParaRPr kumimoji="0" lang="en-US" altLang="sv-SE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73050" marR="0" lvl="1" indent="-2730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 charset="0"/>
              <a:buChar char="•"/>
              <a:tabLst>
                <a:tab pos="3138488" algn="l"/>
              </a:tabLst>
              <a:defRPr/>
            </a:pPr>
            <a:r>
              <a:rPr kumimoji="0" lang="en-US" altLang="sv-S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Pozostałe</a:t>
            </a:r>
            <a:r>
              <a:rPr kumimoji="0" lang="en-US" altLang="sv-SE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sv-S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bydło</a:t>
            </a:r>
            <a:r>
              <a:rPr kumimoji="0" lang="pl-PL" altLang="sv-SE" sz="22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0" lang="en-US" altLang="sv-SE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sv-S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owce </a:t>
            </a:r>
            <a:r>
              <a:rPr kumimoji="0" lang="en-US" altLang="sv-SE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muszą </a:t>
            </a:r>
            <a:r>
              <a:rPr kumimoji="0" lang="en-US" altLang="sv-SE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być</a:t>
            </a:r>
            <a:r>
              <a:rPr kumimoji="0" lang="en-US" altLang="sv-S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l-PL" altLang="sv-SE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</a:t>
            </a:r>
            <a:r>
              <a:rPr kumimoji="0" lang="en-US" altLang="sv-S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trzym</a:t>
            </a:r>
            <a:r>
              <a:rPr kumimoji="0" lang="pl-PL" altLang="sv-S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yw</a:t>
            </a:r>
            <a:r>
              <a:rPr kumimoji="0" lang="en-US" altLang="sv-S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ane</a:t>
            </a:r>
            <a:r>
              <a:rPr kumimoji="0" lang="en-US" altLang="sv-SE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sv-S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 pastwiskach </a:t>
            </a:r>
            <a:r>
              <a:rPr kumimoji="0" lang="en-US" altLang="sv-SE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przez 24 godziny </a:t>
            </a:r>
            <a:r>
              <a:rPr kumimoji="0" lang="en-US" altLang="sv-S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</a:t>
            </a:r>
            <a:r>
              <a:rPr kumimoji="0" lang="en-US" altLang="sv-SE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sv-S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dobę</a:t>
            </a:r>
            <a:r>
              <a:rPr kumimoji="0" lang="pl-PL" altLang="sv-SE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</a:t>
            </a:r>
            <a:r>
              <a:rPr kumimoji="0" lang="en-US" altLang="sv-SE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l-PL" altLang="sv-SE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</a:t>
            </a:r>
            <a:r>
              <a:rPr kumimoji="0" lang="en-US" altLang="sv-S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yjąt</a:t>
            </a:r>
            <a:r>
              <a:rPr kumimoji="0" lang="pl-PL" altLang="sv-SE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en-US" altLang="sv-SE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 </a:t>
            </a:r>
            <a:r>
              <a:rPr kumimoji="0" lang="en-US" altLang="sv-S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stanowią byki i młode cielęta (poniżej 6 </a:t>
            </a:r>
            <a:r>
              <a:rPr kumimoji="0" lang="en-US" altLang="sv-SE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miesięcy</a:t>
            </a:r>
            <a:r>
              <a:rPr kumimoji="0" lang="en-US" altLang="sv-SE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endParaRPr kumimoji="0" lang="en-US" altLang="sv-SE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73050" marR="0" lvl="1" indent="-2730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 charset="0"/>
              <a:buChar char="•"/>
              <a:tabLst>
                <a:tab pos="3138488" algn="l"/>
              </a:tabLst>
              <a:defRPr/>
            </a:pPr>
            <a:r>
              <a:rPr kumimoji="0" lang="en-US" altLang="sv-S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Wymagana długość </a:t>
            </a:r>
            <a:r>
              <a:rPr kumimoji="0" lang="en-US" altLang="sv-SE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okresu </a:t>
            </a:r>
            <a:r>
              <a:rPr kumimoji="0" lang="en-US" altLang="sv-S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wypasu </a:t>
            </a:r>
            <a:r>
              <a:rPr kumimoji="0" lang="en-US" altLang="sv-SE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wynosi </a:t>
            </a:r>
            <a:r>
              <a:rPr kumimoji="0" lang="en-US" altLang="sv-S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 dni w </a:t>
            </a:r>
            <a:r>
              <a:rPr kumimoji="0" lang="en-US" altLang="sv-SE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północnej Szwecji, 120 </a:t>
            </a:r>
            <a:r>
              <a:rPr kumimoji="0" lang="en-US" altLang="sv-S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dni w </a:t>
            </a:r>
            <a:r>
              <a:rPr kumimoji="0" lang="en-US" altLang="sv-S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południowej</a:t>
            </a:r>
            <a:r>
              <a:rPr kumimoji="0" lang="en-US" altLang="sv-SE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sv-S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Szwecji</a:t>
            </a:r>
            <a:endParaRPr kumimoji="0" lang="fr-FR" altLang="sv-SE" sz="1800" b="0" i="0" u="none" strike="noStrike" kern="1200" cap="none" spc="0" normalizeH="0" baseline="0" noProof="0" dirty="0">
              <a:ln>
                <a:noFill/>
              </a:ln>
              <a:solidFill>
                <a:srgbClr val="FFCC99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273050" marR="0" lvl="1" indent="-2730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 charset="0"/>
              <a:buChar char="•"/>
              <a:tabLst>
                <a:tab pos="3138488" algn="l"/>
              </a:tabLst>
              <a:defRPr/>
            </a:pPr>
            <a:endParaRPr kumimoji="0" lang="fr-FR" altLang="sv-SE" sz="2000" b="0" i="0" u="none" strike="noStrike" kern="1200" cap="none" spc="0" normalizeH="0" baseline="0" noProof="0" dirty="0">
              <a:ln>
                <a:noFill/>
              </a:ln>
              <a:solidFill>
                <a:srgbClr val="FFCC99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Tx/>
              <a:buNone/>
              <a:tabLst>
                <a:tab pos="3138488" algn="l"/>
              </a:tabLst>
              <a:defRPr/>
            </a:pPr>
            <a:r>
              <a:rPr kumimoji="0" lang="pl-PL" sz="20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Krowy</a:t>
            </a: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mamki 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 ich cielęta,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jałówki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hodowlane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krowy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zasuszone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itp.</a:t>
            </a:r>
            <a:endParaRPr kumimoji="0" lang="de-DE" sz="20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Tx/>
              <a:buNone/>
              <a:tabLst>
                <a:tab pos="3138488" algn="l"/>
              </a:tabLst>
              <a:defRPr/>
            </a:pPr>
            <a:endParaRPr kumimoji="0" lang="en-US" altLang="sv-S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7246" y="4885799"/>
            <a:ext cx="2007897" cy="1972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ruta 4"/>
          <p:cNvSpPr txBox="1"/>
          <p:nvPr/>
        </p:nvSpPr>
        <p:spPr>
          <a:xfrm>
            <a:off x="5201066" y="6224638"/>
            <a:ext cx="32686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(Szwedzka Rada ds. Rolnictwa, 2016)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50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71599" y="116632"/>
            <a:ext cx="6585647" cy="936104"/>
          </a:xfrm>
        </p:spPr>
        <p:txBody>
          <a:bodyPr/>
          <a:lstStyle/>
          <a:p>
            <a:pPr algn="l"/>
            <a:r>
              <a:rPr lang="pl-PL" sz="28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Modele produkcji mleka w aspekcie wykorzystania pasz z użytków zielonych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107504" y="1598603"/>
            <a:ext cx="6264696" cy="4248472"/>
          </a:xfrm>
        </p:spPr>
        <p:txBody>
          <a:bodyPr/>
          <a:lstStyle/>
          <a:p>
            <a:pPr>
              <a:lnSpc>
                <a:spcPct val="93000"/>
              </a:lnSpc>
              <a:spcBef>
                <a:spcPts val="1800"/>
              </a:spcBef>
              <a:spcAft>
                <a:spcPts val="600"/>
              </a:spcAft>
              <a:buClr>
                <a:srgbClr val="000000"/>
              </a:buClr>
              <a:buSzPct val="100000"/>
            </a:pPr>
            <a:r>
              <a:rPr lang="pl-PL" altLang="pl-PL" sz="2200" dirty="0">
                <a:solidFill>
                  <a:srgbClr val="000000"/>
                </a:solidFill>
                <a:latin typeface="Tahoma" panose="020B0604030504040204" pitchFamily="34" charset="0"/>
              </a:rPr>
              <a:t>intensywna produkcja mleka w systemie TMR/PMR – kiszonki/sianokiszonki z </a:t>
            </a:r>
            <a:r>
              <a:rPr lang="pl-PL" altLang="pl-PL" sz="2200" dirty="0" smtClean="0">
                <a:solidFill>
                  <a:srgbClr val="000000"/>
                </a:solidFill>
                <a:latin typeface="Tahoma" panose="020B0604030504040204" pitchFamily="34" charset="0"/>
              </a:rPr>
              <a:t>TUZ/PUZ </a:t>
            </a:r>
            <a:r>
              <a:rPr lang="en-US" altLang="pl-PL" sz="2200" dirty="0" smtClean="0">
                <a:solidFill>
                  <a:srgbClr val="000000"/>
                </a:solidFill>
                <a:latin typeface="Tahoma" panose="020B0604030504040204" pitchFamily="34" charset="0"/>
              </a:rPr>
              <a:t>(</a:t>
            </a:r>
            <a:r>
              <a:rPr lang="en-US" altLang="pl-PL" sz="2200" dirty="0" err="1" smtClean="0">
                <a:solidFill>
                  <a:srgbClr val="000000"/>
                </a:solidFill>
                <a:latin typeface="Tahoma" panose="020B0604030504040204" pitchFamily="34" charset="0"/>
              </a:rPr>
              <a:t>wydajność</a:t>
            </a:r>
            <a:r>
              <a:rPr lang="en-US" altLang="pl-PL" sz="2200" dirty="0" smtClean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US" altLang="pl-PL" sz="2200" dirty="0" err="1" smtClean="0">
                <a:solidFill>
                  <a:srgbClr val="000000"/>
                </a:solidFill>
                <a:latin typeface="Tahoma" panose="020B0604030504040204" pitchFamily="34" charset="0"/>
              </a:rPr>
              <a:t>mleczna</a:t>
            </a:r>
            <a:r>
              <a:rPr lang="en-US" altLang="pl-PL" sz="2200" dirty="0" smtClean="0">
                <a:solidFill>
                  <a:srgbClr val="000000"/>
                </a:solidFill>
                <a:latin typeface="Tahoma" panose="020B0604030504040204" pitchFamily="34" charset="0"/>
              </a:rPr>
              <a:t> 10000-12000 kg </a:t>
            </a:r>
            <a:r>
              <a:rPr lang="en-US" altLang="pl-PL" sz="2200" dirty="0" err="1" smtClean="0">
                <a:solidFill>
                  <a:srgbClr val="000000"/>
                </a:solidFill>
                <a:latin typeface="Tahoma" panose="020B0604030504040204" pitchFamily="34" charset="0"/>
              </a:rPr>
              <a:t>na</a:t>
            </a:r>
            <a:r>
              <a:rPr lang="en-US" altLang="pl-PL" sz="2200" dirty="0" smtClean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US" altLang="pl-PL" sz="2200" dirty="0" err="1" smtClean="0">
                <a:solidFill>
                  <a:srgbClr val="000000"/>
                </a:solidFill>
                <a:latin typeface="Tahoma" panose="020B0604030504040204" pitchFamily="34" charset="0"/>
              </a:rPr>
              <a:t>krowę</a:t>
            </a:r>
            <a:r>
              <a:rPr lang="en-US" altLang="pl-PL" sz="2200" dirty="0" smtClean="0">
                <a:solidFill>
                  <a:srgbClr val="000000"/>
                </a:solidFill>
                <a:latin typeface="Tahoma" panose="020B0604030504040204" pitchFamily="34" charset="0"/>
              </a:rPr>
              <a:t>), rasa HF </a:t>
            </a:r>
            <a:endParaRPr lang="pl-PL" altLang="pl-PL" sz="2200" dirty="0" smtClean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>
              <a:lnSpc>
                <a:spcPct val="93000"/>
              </a:lnSpc>
              <a:spcBef>
                <a:spcPts val="1200"/>
              </a:spcBef>
              <a:spcAft>
                <a:spcPts val="600"/>
              </a:spcAft>
              <a:buClr>
                <a:srgbClr val="000000"/>
              </a:buClr>
              <a:buSzPct val="100000"/>
            </a:pPr>
            <a:r>
              <a:rPr lang="pl-PL" altLang="pl-PL" sz="2200" dirty="0">
                <a:solidFill>
                  <a:srgbClr val="000000"/>
                </a:solidFill>
                <a:latin typeface="Tahoma" panose="020B0604030504040204" pitchFamily="34" charset="0"/>
              </a:rPr>
              <a:t>niskonakładowa technologia produkcji mleka –pastwisko i/lub kiszonki/sianokiszonki z TUZ/PUZ </a:t>
            </a:r>
            <a:r>
              <a:rPr lang="en-US" altLang="pl-PL" sz="2200" dirty="0" smtClean="0">
                <a:solidFill>
                  <a:srgbClr val="000000"/>
                </a:solidFill>
                <a:latin typeface="Tahoma" panose="020B0604030504040204" pitchFamily="34" charset="0"/>
              </a:rPr>
              <a:t>(</a:t>
            </a:r>
            <a:r>
              <a:rPr lang="en-US" altLang="pl-PL" sz="2200" dirty="0">
                <a:solidFill>
                  <a:srgbClr val="000000"/>
                </a:solidFill>
                <a:latin typeface="Tahoma" panose="020B0604030504040204" pitchFamily="34" charset="0"/>
              </a:rPr>
              <a:t>mleczność 7000-8000 kg na krowę), ras HF i/lub ras bydła mlecznego przystosowanych do wypasu</a:t>
            </a:r>
            <a:endParaRPr lang="pl-PL" altLang="pl-PL" sz="22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>
              <a:lnSpc>
                <a:spcPct val="93000"/>
              </a:lnSpc>
              <a:spcBef>
                <a:spcPts val="1200"/>
              </a:spcBef>
              <a:spcAft>
                <a:spcPts val="600"/>
              </a:spcAft>
              <a:buClr>
                <a:srgbClr val="000000"/>
              </a:buClr>
              <a:buSzPct val="100000"/>
            </a:pPr>
            <a:r>
              <a:rPr lang="pl-PL" altLang="pl-PL" sz="2200" dirty="0">
                <a:solidFill>
                  <a:srgbClr val="000000"/>
                </a:solidFill>
                <a:latin typeface="Tahoma" panose="020B0604030504040204" pitchFamily="34" charset="0"/>
              </a:rPr>
              <a:t>proekologiczna/ekologiczna produkcja mleka –pastwisko i/lub siano z </a:t>
            </a:r>
            <a:r>
              <a:rPr lang="pl-PL" altLang="pl-PL" sz="2200" dirty="0" smtClean="0">
                <a:solidFill>
                  <a:srgbClr val="000000"/>
                </a:solidFill>
                <a:latin typeface="Tahoma" panose="020B0604030504040204" pitchFamily="34" charset="0"/>
              </a:rPr>
              <a:t>TUZ/PUZ </a:t>
            </a:r>
            <a:r>
              <a:rPr lang="en-US" altLang="pl-PL" sz="2200" dirty="0" smtClean="0">
                <a:solidFill>
                  <a:srgbClr val="000000"/>
                </a:solidFill>
                <a:latin typeface="Tahoma" panose="020B0604030504040204" pitchFamily="34" charset="0"/>
              </a:rPr>
              <a:t>(</a:t>
            </a:r>
            <a:r>
              <a:rPr lang="en-US" altLang="pl-PL" sz="2200" dirty="0" err="1" smtClean="0">
                <a:solidFill>
                  <a:srgbClr val="000000"/>
                </a:solidFill>
                <a:latin typeface="Tahoma" panose="020B0604030504040204" pitchFamily="34" charset="0"/>
              </a:rPr>
              <a:t>wydajność</a:t>
            </a:r>
            <a:r>
              <a:rPr lang="en-US" altLang="pl-PL" sz="2200" dirty="0" smtClean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US" altLang="pl-PL" sz="2200" dirty="0">
                <a:solidFill>
                  <a:srgbClr val="000000"/>
                </a:solidFill>
                <a:latin typeface="Tahoma" panose="020B0604030504040204" pitchFamily="34" charset="0"/>
              </a:rPr>
              <a:t>mleczna 5000-7000 kg na krowę), rasy bydła mlecznego przystosowane do wypasu</a:t>
            </a:r>
            <a:endParaRPr lang="pl-PL" altLang="pl-PL" sz="2200" b="1" dirty="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8" descr="Logo copy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7604"/>
            <a:ext cx="7239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3798" y="1577912"/>
            <a:ext cx="2640202" cy="1880800"/>
          </a:xfrm>
          <a:prstGeom prst="rect">
            <a:avLst/>
          </a:prstGeom>
        </p:spPr>
      </p:pic>
      <p:pic>
        <p:nvPicPr>
          <p:cNvPr id="7" name="Picture 2" descr="F100001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3520" y="3281617"/>
            <a:ext cx="2630480" cy="181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3520" y="4772452"/>
            <a:ext cx="2630480" cy="1798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850443" y="6581512"/>
            <a:ext cx="194691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0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Fotografie</a:t>
            </a:r>
            <a:r>
              <a:rPr kumimoji="0" lang="pl-PL" altLang="pl-PL" sz="1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Piotr Goliński</a:t>
            </a:r>
            <a:endParaRPr kumimoji="0" lang="pl-PL" altLang="pl-PL" sz="1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36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6521400" cy="936104"/>
          </a:xfrm>
        </p:spPr>
        <p:txBody>
          <a:bodyPr/>
          <a:lstStyle/>
          <a:p>
            <a:pPr algn="l"/>
            <a:r>
              <a:rPr lang="pl-PL" sz="2800" dirty="0">
                <a:solidFill>
                  <a:srgbClr val="006600"/>
                </a:solidFill>
                <a:latin typeface="Tahoma" pitchFamily="34" charset="0"/>
              </a:rPr>
              <a:t>Pasze z użytków zielonych </a:t>
            </a:r>
            <a:br>
              <a:rPr lang="pl-PL" sz="2800" dirty="0">
                <a:solidFill>
                  <a:srgbClr val="006600"/>
                </a:solidFill>
                <a:latin typeface="Tahoma" pitchFamily="34" charset="0"/>
              </a:rPr>
            </a:br>
            <a:r>
              <a:rPr lang="pl-PL" sz="2800" dirty="0">
                <a:solidFill>
                  <a:srgbClr val="006600"/>
                </a:solidFill>
                <a:latin typeface="Tahoma" pitchFamily="34" charset="0"/>
              </a:rPr>
              <a:t>w intensywnej produkcji mleka</a:t>
            </a:r>
            <a:endParaRPr lang="pl-PL" sz="2800" dirty="0">
              <a:solidFill>
                <a:srgbClr val="006600"/>
              </a:solidFill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380474" y="1484784"/>
            <a:ext cx="8223974" cy="4632515"/>
          </a:xfrm>
        </p:spPr>
        <p:txBody>
          <a:bodyPr/>
          <a:lstStyle/>
          <a:p>
            <a:pPr>
              <a:lnSpc>
                <a:spcPct val="93000"/>
              </a:lnSpc>
              <a:spcBef>
                <a:spcPts val="1800"/>
              </a:spcBef>
              <a:spcAft>
                <a:spcPts val="600"/>
              </a:spcAft>
              <a:buClr>
                <a:srgbClr val="000000"/>
              </a:buClr>
              <a:buSzPct val="100000"/>
              <a:buFontTx/>
              <a:buChar char="•"/>
            </a:pPr>
            <a:r>
              <a:rPr lang="pl-PL" altLang="pl-PL" sz="2400" dirty="0">
                <a:solidFill>
                  <a:srgbClr val="000000"/>
                </a:solidFill>
                <a:latin typeface="Tahoma" panose="020B0604030504040204" pitchFamily="34" charset="0"/>
              </a:rPr>
              <a:t>uzupełnienie dawki pokarmowej w systemie żywienia TMR/PMR</a:t>
            </a:r>
          </a:p>
          <a:p>
            <a:pPr>
              <a:lnSpc>
                <a:spcPct val="93000"/>
              </a:lnSpc>
              <a:spcBef>
                <a:spcPts val="1800"/>
              </a:spcBef>
              <a:spcAft>
                <a:spcPts val="600"/>
              </a:spcAft>
              <a:buClr>
                <a:srgbClr val="000000"/>
              </a:buClr>
              <a:buSzPct val="100000"/>
              <a:buFontTx/>
              <a:buChar char="•"/>
            </a:pPr>
            <a:r>
              <a:rPr lang="pl-PL" altLang="pl-PL" sz="2400" dirty="0">
                <a:solidFill>
                  <a:srgbClr val="000000"/>
                </a:solidFill>
                <a:latin typeface="Tahoma" panose="020B0604030504040204" pitchFamily="34" charset="0"/>
              </a:rPr>
              <a:t>kiszonki/sianokiszonki z TUZ/PUZ doskonałej jakości </a:t>
            </a:r>
          </a:p>
          <a:p>
            <a:pPr>
              <a:lnSpc>
                <a:spcPct val="93000"/>
              </a:lnSpc>
              <a:spcBef>
                <a:spcPts val="1800"/>
              </a:spcBef>
              <a:spcAft>
                <a:spcPts val="600"/>
              </a:spcAft>
              <a:buClr>
                <a:srgbClr val="000000"/>
              </a:buClr>
              <a:buSzPct val="100000"/>
              <a:buFontTx/>
              <a:buChar char="•"/>
            </a:pPr>
            <a:r>
              <a:rPr lang="pl-PL" altLang="pl-PL" sz="2400" dirty="0">
                <a:solidFill>
                  <a:srgbClr val="000000"/>
                </a:solidFill>
                <a:latin typeface="Tahoma" panose="020B0604030504040204" pitchFamily="34" charset="0"/>
              </a:rPr>
              <a:t>duże nakłady na produkcję pasz z TUZ/PUZ</a:t>
            </a:r>
          </a:p>
          <a:p>
            <a:pPr>
              <a:lnSpc>
                <a:spcPct val="93000"/>
              </a:lnSpc>
              <a:spcBef>
                <a:spcPts val="1800"/>
              </a:spcBef>
              <a:spcAft>
                <a:spcPts val="600"/>
              </a:spcAft>
              <a:buClr>
                <a:srgbClr val="000000"/>
              </a:buClr>
              <a:buSzPct val="100000"/>
              <a:buFontTx/>
              <a:buChar char="•"/>
            </a:pPr>
            <a:r>
              <a:rPr lang="pl-PL" altLang="pl-PL" sz="2400" dirty="0">
                <a:solidFill>
                  <a:srgbClr val="000000"/>
                </a:solidFill>
                <a:latin typeface="Tahoma" panose="020B0604030504040204" pitchFamily="34" charset="0"/>
              </a:rPr>
              <a:t>konieczność renowacji TUZ</a:t>
            </a:r>
          </a:p>
          <a:p>
            <a:pPr marL="174625" indent="0">
              <a:lnSpc>
                <a:spcPct val="93000"/>
              </a:lnSpc>
              <a:spcBef>
                <a:spcPts val="2400"/>
              </a:spcBef>
              <a:spcAft>
                <a:spcPts val="600"/>
              </a:spcAft>
              <a:buClr>
                <a:srgbClr val="000000"/>
              </a:buClr>
              <a:buSzPct val="100000"/>
              <a:buNone/>
            </a:pPr>
            <a:r>
              <a:rPr lang="pl-PL" altLang="pl-PL" sz="24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	</a:t>
            </a:r>
            <a:r>
              <a:rPr lang="pl-PL" altLang="pl-PL" sz="2400" b="1" dirty="0">
                <a:solidFill>
                  <a:srgbClr val="000000"/>
                </a:solidFill>
                <a:latin typeface="Tahoma" panose="020B0604030504040204" pitchFamily="34" charset="0"/>
              </a:rPr>
              <a:t>Cel → maksymalizacja produkcji mleka</a:t>
            </a:r>
          </a:p>
        </p:txBody>
      </p:sp>
      <p:pic>
        <p:nvPicPr>
          <p:cNvPr id="3" name="Picture 8" descr="Logo copy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7604"/>
            <a:ext cx="7239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762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71599" y="116632"/>
            <a:ext cx="6881483" cy="936104"/>
          </a:xfrm>
        </p:spPr>
        <p:txBody>
          <a:bodyPr/>
          <a:lstStyle/>
          <a:p>
            <a:pPr algn="l"/>
            <a:r>
              <a:rPr lang="pl-PL" sz="2800" dirty="0">
                <a:solidFill>
                  <a:srgbClr val="006600"/>
                </a:solidFill>
                <a:latin typeface="Tahoma" pitchFamily="34" charset="0"/>
              </a:rPr>
              <a:t>Pasze z użytków </a:t>
            </a:r>
            <a:r>
              <a:rPr lang="pl-PL" sz="2800" dirty="0" smtClean="0">
                <a:solidFill>
                  <a:srgbClr val="006600"/>
                </a:solidFill>
                <a:latin typeface="Tahoma" pitchFamily="34" charset="0"/>
              </a:rPr>
              <a:t>zielonych w </a:t>
            </a:r>
            <a:r>
              <a:rPr lang="pl-PL" sz="2800" dirty="0">
                <a:solidFill>
                  <a:srgbClr val="006600"/>
                </a:solidFill>
                <a:latin typeface="Tahoma" pitchFamily="34" charset="0"/>
              </a:rPr>
              <a:t>niskonakładowej produkcji mleka</a:t>
            </a:r>
            <a:endParaRPr lang="pl-PL" sz="2800" dirty="0">
              <a:solidFill>
                <a:srgbClr val="006600"/>
              </a:solidFill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380474" y="1484784"/>
            <a:ext cx="8592076" cy="4632515"/>
          </a:xfrm>
        </p:spPr>
        <p:txBody>
          <a:bodyPr/>
          <a:lstStyle/>
          <a:p>
            <a:pPr>
              <a:lnSpc>
                <a:spcPct val="93000"/>
              </a:lnSpc>
              <a:spcBef>
                <a:spcPts val="1800"/>
              </a:spcBef>
              <a:spcAft>
                <a:spcPts val="600"/>
              </a:spcAft>
              <a:buClr>
                <a:srgbClr val="000000"/>
              </a:buClr>
              <a:buSzPct val="100000"/>
              <a:buFontTx/>
              <a:buChar char="•"/>
            </a:pPr>
            <a:r>
              <a:rPr lang="pl-PL" altLang="pl-PL" sz="2400" dirty="0">
                <a:solidFill>
                  <a:srgbClr val="000000"/>
                </a:solidFill>
                <a:latin typeface="Tahoma" panose="020B0604030504040204" pitchFamily="34" charset="0"/>
              </a:rPr>
              <a:t>zwiększanie udziału pastwiska i/lub sianokiszonki z TUZ/PUZ w dawce pokarmowej</a:t>
            </a:r>
          </a:p>
          <a:p>
            <a:pPr>
              <a:lnSpc>
                <a:spcPct val="93000"/>
              </a:lnSpc>
              <a:spcBef>
                <a:spcPts val="1800"/>
              </a:spcBef>
              <a:spcAft>
                <a:spcPts val="600"/>
              </a:spcAft>
              <a:buClr>
                <a:srgbClr val="000000"/>
              </a:buClr>
              <a:buSzPct val="100000"/>
              <a:buFontTx/>
              <a:buChar char="•"/>
            </a:pPr>
            <a:r>
              <a:rPr lang="pl-PL" altLang="pl-PL" sz="2400" dirty="0">
                <a:solidFill>
                  <a:srgbClr val="000000"/>
                </a:solidFill>
                <a:latin typeface="Tahoma" panose="020B0604030504040204" pitchFamily="34" charset="0"/>
              </a:rPr>
              <a:t>ograniczanie w dawce paszy treściwej</a:t>
            </a:r>
          </a:p>
          <a:p>
            <a:pPr>
              <a:lnSpc>
                <a:spcPct val="93000"/>
              </a:lnSpc>
              <a:spcBef>
                <a:spcPts val="1800"/>
              </a:spcBef>
              <a:spcAft>
                <a:spcPts val="600"/>
              </a:spcAft>
              <a:buClr>
                <a:srgbClr val="000000"/>
              </a:buClr>
              <a:buSzPct val="100000"/>
              <a:buFontTx/>
              <a:buChar char="•"/>
            </a:pPr>
            <a:r>
              <a:rPr lang="pl-PL" altLang="pl-PL" sz="2400" dirty="0">
                <a:solidFill>
                  <a:srgbClr val="000000"/>
                </a:solidFill>
                <a:latin typeface="Tahoma" panose="020B0604030504040204" pitchFamily="34" charset="0"/>
              </a:rPr>
              <a:t>optymalizacja nakładów na produkcję pasz z TUZ/PUZ</a:t>
            </a:r>
          </a:p>
          <a:p>
            <a:pPr>
              <a:lnSpc>
                <a:spcPct val="93000"/>
              </a:lnSpc>
              <a:spcBef>
                <a:spcPts val="1800"/>
              </a:spcBef>
              <a:spcAft>
                <a:spcPts val="600"/>
              </a:spcAft>
              <a:buClr>
                <a:srgbClr val="000000"/>
              </a:buClr>
              <a:buSzPct val="100000"/>
              <a:buFontTx/>
              <a:buChar char="•"/>
            </a:pPr>
            <a:r>
              <a:rPr lang="pl-PL" altLang="pl-PL" sz="2400" dirty="0">
                <a:solidFill>
                  <a:srgbClr val="000000"/>
                </a:solidFill>
                <a:latin typeface="Tahoma" panose="020B0604030504040204" pitchFamily="34" charset="0"/>
              </a:rPr>
              <a:t>konieczność renowacji TUZ</a:t>
            </a:r>
          </a:p>
          <a:p>
            <a:pPr marL="174625" indent="0">
              <a:lnSpc>
                <a:spcPct val="93000"/>
              </a:lnSpc>
              <a:spcBef>
                <a:spcPts val="2400"/>
              </a:spcBef>
              <a:spcAft>
                <a:spcPts val="600"/>
              </a:spcAft>
              <a:buClr>
                <a:srgbClr val="000000"/>
              </a:buClr>
              <a:buSzPct val="100000"/>
              <a:buNone/>
            </a:pPr>
            <a:r>
              <a:rPr lang="pl-PL" altLang="pl-PL" sz="2400" b="1" dirty="0">
                <a:solidFill>
                  <a:srgbClr val="000000"/>
                </a:solidFill>
                <a:latin typeface="Tahoma" panose="020B0604030504040204" pitchFamily="34" charset="0"/>
              </a:rPr>
              <a:t>Cel → obniżanie jednostkowych kosztów produkcji </a:t>
            </a:r>
            <a:r>
              <a:rPr lang="pl-PL" altLang="pl-PL" sz="24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				mleka</a:t>
            </a:r>
            <a:endParaRPr lang="pl-PL" altLang="pl-PL" sz="2400" b="1" dirty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pic>
        <p:nvPicPr>
          <p:cNvPr id="3" name="Picture 8" descr="Logo copy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7604"/>
            <a:ext cx="7239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553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6408712" cy="936104"/>
          </a:xfrm>
        </p:spPr>
        <p:txBody>
          <a:bodyPr/>
          <a:lstStyle/>
          <a:p>
            <a:pPr algn="l"/>
            <a:r>
              <a:rPr lang="pl-PL" sz="2800" dirty="0">
                <a:solidFill>
                  <a:srgbClr val="006600"/>
                </a:solidFill>
                <a:latin typeface="Tahoma" pitchFamily="34" charset="0"/>
              </a:rPr>
              <a:t>Pasze z użytków zielonych </a:t>
            </a:r>
            <a:r>
              <a:rPr lang="pl-PL" sz="2800" dirty="0" smtClean="0">
                <a:solidFill>
                  <a:srgbClr val="006600"/>
                </a:solidFill>
                <a:latin typeface="Tahoma" pitchFamily="34" charset="0"/>
              </a:rPr>
              <a:t>w </a:t>
            </a:r>
            <a:r>
              <a:rPr lang="pl-PL" sz="2800" dirty="0">
                <a:solidFill>
                  <a:srgbClr val="006600"/>
                </a:solidFill>
                <a:latin typeface="Tahoma" pitchFamily="34" charset="0"/>
              </a:rPr>
              <a:t>proekologicznej produkcji mleka </a:t>
            </a:r>
            <a:endParaRPr lang="pl-PL" sz="2800" dirty="0">
              <a:solidFill>
                <a:srgbClr val="006600"/>
              </a:solidFill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395536" y="1556792"/>
            <a:ext cx="8223974" cy="4104457"/>
          </a:xfrm>
        </p:spPr>
        <p:txBody>
          <a:bodyPr/>
          <a:lstStyle/>
          <a:p>
            <a:pPr>
              <a:lnSpc>
                <a:spcPct val="93000"/>
              </a:lnSpc>
              <a:spcBef>
                <a:spcPts val="1800"/>
              </a:spcBef>
              <a:spcAft>
                <a:spcPts val="600"/>
              </a:spcAft>
              <a:buClr>
                <a:srgbClr val="000000"/>
              </a:buClr>
              <a:buSzPct val="100000"/>
              <a:buFontTx/>
              <a:buChar char="•"/>
            </a:pPr>
            <a:r>
              <a:rPr lang="pl-PL" altLang="pl-PL" sz="2400" dirty="0">
                <a:solidFill>
                  <a:srgbClr val="000000"/>
                </a:solidFill>
                <a:latin typeface="Tahoma" panose="020B0604030504040204" pitchFamily="34" charset="0"/>
              </a:rPr>
              <a:t>wyłączne źródło paszy objętościowej w dawce pokarmowej</a:t>
            </a:r>
          </a:p>
          <a:p>
            <a:pPr>
              <a:lnSpc>
                <a:spcPct val="93000"/>
              </a:lnSpc>
              <a:spcBef>
                <a:spcPts val="1800"/>
              </a:spcBef>
              <a:spcAft>
                <a:spcPts val="600"/>
              </a:spcAft>
              <a:buClr>
                <a:srgbClr val="000000"/>
              </a:buClr>
              <a:buSzPct val="100000"/>
            </a:pPr>
            <a:r>
              <a:rPr lang="pl-PL" altLang="pl-PL" sz="2400" dirty="0">
                <a:solidFill>
                  <a:srgbClr val="000000"/>
                </a:solidFill>
                <a:latin typeface="Tahoma" panose="020B0604030504040204" pitchFamily="34" charset="0"/>
              </a:rPr>
              <a:t>kluczowa rola pastwiska i/lub siana z TUZ/PUZ (rezygnacja z kiszonek) </a:t>
            </a:r>
            <a:endParaRPr lang="pl-PL" altLang="pl-PL" sz="2400" dirty="0" smtClean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>
              <a:lnSpc>
                <a:spcPct val="93000"/>
              </a:lnSpc>
              <a:spcBef>
                <a:spcPts val="1800"/>
              </a:spcBef>
              <a:spcAft>
                <a:spcPts val="600"/>
              </a:spcAft>
              <a:buClr>
                <a:srgbClr val="000000"/>
              </a:buClr>
              <a:buSzPct val="100000"/>
              <a:buFontTx/>
              <a:buChar char="•"/>
            </a:pPr>
            <a:r>
              <a:rPr lang="pl-PL" altLang="pl-PL" sz="2400" dirty="0">
                <a:solidFill>
                  <a:srgbClr val="000000"/>
                </a:solidFill>
                <a:latin typeface="Tahoma" panose="020B0604030504040204" pitchFamily="34" charset="0"/>
              </a:rPr>
              <a:t>konieczność renowacji TUZ</a:t>
            </a:r>
          </a:p>
          <a:p>
            <a:pPr marL="174625" indent="0">
              <a:lnSpc>
                <a:spcPct val="93000"/>
              </a:lnSpc>
              <a:spcBef>
                <a:spcPts val="2400"/>
              </a:spcBef>
              <a:spcAft>
                <a:spcPts val="600"/>
              </a:spcAft>
              <a:buClr>
                <a:srgbClr val="000000"/>
              </a:buClr>
              <a:buSzPct val="100000"/>
              <a:buNone/>
            </a:pPr>
            <a:r>
              <a:rPr lang="pl-PL" altLang="pl-PL" sz="2400" b="1" dirty="0">
                <a:solidFill>
                  <a:srgbClr val="000000"/>
                </a:solidFill>
                <a:latin typeface="Tahoma" panose="020B0604030504040204" pitchFamily="34" charset="0"/>
              </a:rPr>
              <a:t>Cel → wysokiej jakości surowiec (mleko sienne) </a:t>
            </a:r>
            <a:r>
              <a:rPr lang="pl-PL" altLang="pl-PL" sz="24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w 			celu </a:t>
            </a:r>
            <a:r>
              <a:rPr lang="pl-PL" altLang="pl-PL" sz="2400" b="1" dirty="0">
                <a:solidFill>
                  <a:srgbClr val="000000"/>
                </a:solidFill>
                <a:latin typeface="Tahoma" panose="020B0604030504040204" pitchFamily="34" charset="0"/>
              </a:rPr>
              <a:t>jego przetworzenia w doskonałe </a:t>
            </a:r>
            <a:r>
              <a:rPr lang="pl-PL" altLang="pl-PL" sz="24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					produkty </a:t>
            </a:r>
            <a:r>
              <a:rPr lang="pl-PL" altLang="pl-PL" sz="2400" b="1" dirty="0">
                <a:solidFill>
                  <a:srgbClr val="000000"/>
                </a:solidFill>
                <a:latin typeface="Tahoma" panose="020B0604030504040204" pitchFamily="34" charset="0"/>
              </a:rPr>
              <a:t>mleczne (np. sery PDO)</a:t>
            </a:r>
          </a:p>
        </p:txBody>
      </p:sp>
      <p:pic>
        <p:nvPicPr>
          <p:cNvPr id="3" name="Picture 8" descr="Logo copy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7604"/>
            <a:ext cx="7239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421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71599" y="117604"/>
            <a:ext cx="6504965" cy="936104"/>
          </a:xfrm>
        </p:spPr>
        <p:txBody>
          <a:bodyPr/>
          <a:lstStyle/>
          <a:p>
            <a:pPr algn="l"/>
            <a:r>
              <a:rPr lang="pl-PL" sz="2600" dirty="0">
                <a:solidFill>
                  <a:srgbClr val="006600"/>
                </a:solidFill>
                <a:latin typeface="Tahoma" pitchFamily="34" charset="0"/>
              </a:rPr>
              <a:t>Zielonka pastwiskowa najlepszą paszą w żywieniu bydła z punktu widzenia CLA</a:t>
            </a:r>
            <a:endParaRPr lang="pl-PL" sz="2600" dirty="0">
              <a:solidFill>
                <a:srgbClr val="006600"/>
              </a:solidFill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395536" y="1586752"/>
            <a:ext cx="8223974" cy="4434535"/>
          </a:xfrm>
        </p:spPr>
        <p:txBody>
          <a:bodyPr/>
          <a:lstStyle/>
          <a:p>
            <a:pPr>
              <a:lnSpc>
                <a:spcPct val="93000"/>
              </a:lnSpc>
              <a:spcBef>
                <a:spcPct val="40000"/>
              </a:spcBef>
              <a:buClr>
                <a:srgbClr val="000000"/>
              </a:buClr>
              <a:buSzPct val="100000"/>
              <a:buFontTx/>
              <a:buChar char="•"/>
            </a:pPr>
            <a:r>
              <a:rPr lang="pl-PL" altLang="pl-PL" sz="2400" dirty="0">
                <a:solidFill>
                  <a:srgbClr val="000000"/>
                </a:solidFill>
                <a:latin typeface="Tahoma" panose="020B0604030504040204" pitchFamily="34" charset="0"/>
              </a:rPr>
              <a:t>zawartość tłuszczu surowego w runi – 3-5% </a:t>
            </a:r>
            <a:r>
              <a:rPr lang="pl-PL" altLang="pl-PL" sz="2400" dirty="0" err="1">
                <a:solidFill>
                  <a:srgbClr val="000000"/>
                </a:solidFill>
                <a:latin typeface="Tahoma" panose="020B0604030504040204" pitchFamily="34" charset="0"/>
              </a:rPr>
              <a:t>s.m</a:t>
            </a:r>
            <a:r>
              <a:rPr lang="pl-PL" altLang="pl-PL" sz="2400" dirty="0">
                <a:solidFill>
                  <a:srgbClr val="000000"/>
                </a:solidFill>
                <a:latin typeface="Tahoma" panose="020B0604030504040204" pitchFamily="34" charset="0"/>
              </a:rPr>
              <a:t>.</a:t>
            </a:r>
          </a:p>
          <a:p>
            <a:pPr>
              <a:lnSpc>
                <a:spcPct val="93000"/>
              </a:lnSpc>
              <a:spcBef>
                <a:spcPct val="40000"/>
              </a:spcBef>
              <a:buClr>
                <a:srgbClr val="000000"/>
              </a:buClr>
              <a:buSzPct val="100000"/>
              <a:buFontTx/>
              <a:buChar char="•"/>
            </a:pPr>
            <a:r>
              <a:rPr lang="pl-PL" altLang="pl-PL" sz="2400" dirty="0">
                <a:solidFill>
                  <a:srgbClr val="000000"/>
                </a:solidFill>
                <a:latin typeface="Tahoma" panose="020B0604030504040204" pitchFamily="34" charset="0"/>
              </a:rPr>
              <a:t>w skład tłuszczu wchodzą kwasy NNKT podlegające w żwaczu izomeryzacji (linolowy, </a:t>
            </a:r>
            <a:r>
              <a:rPr lang="el-GR" altLang="pl-PL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α</a:t>
            </a:r>
            <a:r>
              <a:rPr lang="pl-PL" altLang="pl-PL" sz="24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-linolenowy, oleinowy) przy udziale bakterii, m.in. </a:t>
            </a:r>
            <a:r>
              <a:rPr lang="pl-PL" altLang="pl-PL" sz="2400" i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Butyrivibrio</a:t>
            </a:r>
            <a:r>
              <a:rPr lang="pl-PL" altLang="pl-PL" sz="2400" i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altLang="pl-PL" sz="2400" i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fibrisolvens</a:t>
            </a:r>
            <a:endParaRPr lang="pl-PL" altLang="pl-PL" sz="2400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93000"/>
              </a:lnSpc>
              <a:spcBef>
                <a:spcPct val="40000"/>
              </a:spcBef>
              <a:buClr>
                <a:srgbClr val="000000"/>
              </a:buClr>
              <a:buSzPct val="100000"/>
              <a:buFontTx/>
              <a:buChar char="•"/>
            </a:pPr>
            <a:r>
              <a:rPr lang="pl-PL" altLang="pl-PL" sz="2400" dirty="0">
                <a:solidFill>
                  <a:srgbClr val="000000"/>
                </a:solidFill>
                <a:latin typeface="Tahoma" panose="020B0604030504040204" pitchFamily="34" charset="0"/>
              </a:rPr>
              <a:t>najlepszy skład NNKT występuje latem </a:t>
            </a:r>
          </a:p>
          <a:p>
            <a:pPr>
              <a:lnSpc>
                <a:spcPct val="93000"/>
              </a:lnSpc>
              <a:spcBef>
                <a:spcPct val="40000"/>
              </a:spcBef>
              <a:buClr>
                <a:srgbClr val="000000"/>
              </a:buClr>
              <a:buSzPct val="100000"/>
              <a:buFontTx/>
              <a:buChar char="•"/>
            </a:pPr>
            <a:r>
              <a:rPr lang="pl-PL" altLang="pl-PL" sz="2400" dirty="0">
                <a:solidFill>
                  <a:srgbClr val="000000"/>
                </a:solidFill>
                <a:latin typeface="Tahoma" panose="020B0604030504040204" pitchFamily="34" charset="0"/>
              </a:rPr>
              <a:t>w żywieniu pastwiskowym wzrasta aktywność </a:t>
            </a:r>
            <a:r>
              <a:rPr lang="el-GR" altLang="pl-PL" sz="24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Δ</a:t>
            </a:r>
            <a:r>
              <a:rPr lang="pl-PL" altLang="pl-PL" sz="24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9-desaturazy, która z kwasu </a:t>
            </a:r>
            <a:r>
              <a:rPr lang="pl-PL" altLang="pl-PL" sz="2400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wakcenowego</a:t>
            </a:r>
            <a:r>
              <a:rPr lang="pl-PL" altLang="pl-PL" sz="24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intensyfikuje syntezę CLA w gruczole mlekowym</a:t>
            </a:r>
          </a:p>
          <a:p>
            <a:pPr>
              <a:lnSpc>
                <a:spcPct val="93000"/>
              </a:lnSpc>
              <a:spcBef>
                <a:spcPct val="40000"/>
              </a:spcBef>
              <a:buClr>
                <a:srgbClr val="000000"/>
              </a:buClr>
              <a:buSzPct val="100000"/>
              <a:buNone/>
            </a:pPr>
            <a:r>
              <a:rPr lang="pl-PL" altLang="pl-PL" sz="24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   alternatywą </a:t>
            </a:r>
            <a:r>
              <a:rPr lang="pl-PL" altLang="pl-PL" sz="2400" b="1" dirty="0">
                <a:solidFill>
                  <a:srgbClr val="000000"/>
                </a:solidFill>
                <a:latin typeface="Tahoma" panose="020B0604030504040204" pitchFamily="34" charset="0"/>
              </a:rPr>
              <a:t>pastwiska jest włączanie zielonki z trwałych i przemiennych użytków zielonych do komponowania TMR</a:t>
            </a:r>
          </a:p>
          <a:p>
            <a:pPr>
              <a:lnSpc>
                <a:spcPct val="93000"/>
              </a:lnSpc>
              <a:spcBef>
                <a:spcPts val="1800"/>
              </a:spcBef>
              <a:spcAft>
                <a:spcPts val="600"/>
              </a:spcAft>
              <a:buClr>
                <a:srgbClr val="000000"/>
              </a:buClr>
              <a:buSzPct val="100000"/>
            </a:pPr>
            <a:endParaRPr lang="pl-PL" altLang="pl-PL" sz="2400" b="1" dirty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pic>
        <p:nvPicPr>
          <p:cNvPr id="3" name="Picture 8" descr="Logo copy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7604"/>
            <a:ext cx="7239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057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71599" y="116632"/>
            <a:ext cx="6357047" cy="936104"/>
          </a:xfrm>
        </p:spPr>
        <p:txBody>
          <a:bodyPr/>
          <a:lstStyle/>
          <a:p>
            <a:pPr algn="l"/>
            <a:r>
              <a:rPr lang="pl-PL" sz="2600" dirty="0">
                <a:solidFill>
                  <a:srgbClr val="006600"/>
                </a:solidFill>
                <a:latin typeface="Tahoma" pitchFamily="34" charset="0"/>
              </a:rPr>
              <a:t>Wysoka jakość mleka od </a:t>
            </a:r>
            <a:r>
              <a:rPr lang="pl-PL" sz="2600" dirty="0" smtClean="0">
                <a:solidFill>
                  <a:srgbClr val="006600"/>
                </a:solidFill>
                <a:latin typeface="Tahoma" pitchFamily="34" charset="0"/>
              </a:rPr>
              <a:t>krów żywionych </a:t>
            </a:r>
            <a:r>
              <a:rPr lang="pl-PL" sz="2600" dirty="0">
                <a:solidFill>
                  <a:srgbClr val="006600"/>
                </a:solidFill>
                <a:latin typeface="Tahoma" pitchFamily="34" charset="0"/>
              </a:rPr>
              <a:t>runią </a:t>
            </a:r>
            <a:r>
              <a:rPr lang="pl-PL" sz="2600" dirty="0" smtClean="0">
                <a:solidFill>
                  <a:srgbClr val="006600"/>
                </a:solidFill>
                <a:latin typeface="Tahoma" pitchFamily="34" charset="0"/>
              </a:rPr>
              <a:t>użytków zielonych</a:t>
            </a:r>
            <a:r>
              <a:rPr lang="pl-PL" sz="2600" dirty="0">
                <a:solidFill>
                  <a:srgbClr val="006600"/>
                </a:solidFill>
                <a:latin typeface="Tahoma" pitchFamily="34" charset="0"/>
              </a:rPr>
              <a:t/>
            </a:r>
            <a:br>
              <a:rPr lang="pl-PL" sz="2600" dirty="0">
                <a:solidFill>
                  <a:srgbClr val="006600"/>
                </a:solidFill>
                <a:latin typeface="Tahoma" pitchFamily="34" charset="0"/>
              </a:rPr>
            </a:br>
            <a:endParaRPr lang="en-US" sz="2600" b="1" dirty="0">
              <a:solidFill>
                <a:srgbClr val="006600"/>
              </a:solidFill>
              <a:latin typeface="Tahoma" pitchFamily="34" charset="0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395536" y="1268761"/>
            <a:ext cx="8223974" cy="3316686"/>
          </a:xfrm>
        </p:spPr>
        <p:txBody>
          <a:bodyPr/>
          <a:lstStyle/>
          <a:p>
            <a:pPr>
              <a:lnSpc>
                <a:spcPct val="93000"/>
              </a:lnSpc>
              <a:spcBef>
                <a:spcPct val="40000"/>
              </a:spcBef>
              <a:buClr>
                <a:srgbClr val="000000"/>
              </a:buClr>
              <a:buSzPct val="100000"/>
              <a:buNone/>
            </a:pPr>
            <a:r>
              <a:rPr lang="pl-PL" altLang="pl-PL" sz="2400" dirty="0">
                <a:solidFill>
                  <a:srgbClr val="000000"/>
                </a:solidFill>
                <a:latin typeface="Tahoma" panose="020B0604030504040204" pitchFamily="34" charset="0"/>
              </a:rPr>
              <a:t>Cechy mleka od zwierząt wypasanych na pastwisku lub żywionych alkierzowo runią łąkową: </a:t>
            </a:r>
          </a:p>
          <a:p>
            <a:pPr>
              <a:lnSpc>
                <a:spcPct val="93000"/>
              </a:lnSpc>
              <a:spcBef>
                <a:spcPct val="40000"/>
              </a:spcBef>
              <a:buClr>
                <a:srgbClr val="000000"/>
              </a:buClr>
              <a:buSzPct val="100000"/>
              <a:buFontTx/>
              <a:buChar char="•"/>
            </a:pPr>
            <a:r>
              <a:rPr lang="pl-PL" altLang="pl-PL" sz="2400" dirty="0">
                <a:solidFill>
                  <a:srgbClr val="000000"/>
                </a:solidFill>
                <a:latin typeface="Tahoma" panose="020B0604030504040204" pitchFamily="34" charset="0"/>
              </a:rPr>
              <a:t>zwiększona zawartość NNKT (MUFA i PUFA) – omega-3 (</a:t>
            </a:r>
            <a:r>
              <a:rPr lang="el-GR" altLang="pl-PL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α</a:t>
            </a:r>
            <a:r>
              <a:rPr lang="pl-PL" altLang="pl-PL" sz="24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pl-PL" altLang="pl-PL" sz="2400" dirty="0">
                <a:solidFill>
                  <a:srgbClr val="000000"/>
                </a:solidFill>
                <a:latin typeface="Tahoma" panose="020B0604030504040204" pitchFamily="34" charset="0"/>
              </a:rPr>
              <a:t>linolenowy), omega-6 (linolowy), </a:t>
            </a:r>
            <a:r>
              <a:rPr lang="pl-PL" altLang="pl-PL" sz="2400" dirty="0" smtClean="0">
                <a:solidFill>
                  <a:srgbClr val="000000"/>
                </a:solidFill>
                <a:latin typeface="Tahoma" panose="020B0604030504040204" pitchFamily="34" charset="0"/>
              </a:rPr>
              <a:t/>
            </a:r>
            <a:br>
              <a:rPr lang="pl-PL" altLang="pl-PL" sz="2400" dirty="0" smtClean="0">
                <a:solidFill>
                  <a:srgbClr val="000000"/>
                </a:solidFill>
                <a:latin typeface="Tahoma" panose="020B0604030504040204" pitchFamily="34" charset="0"/>
              </a:rPr>
            </a:br>
            <a:r>
              <a:rPr lang="pl-PL" altLang="pl-PL" sz="2400" dirty="0" smtClean="0">
                <a:solidFill>
                  <a:srgbClr val="000000"/>
                </a:solidFill>
                <a:latin typeface="Tahoma" panose="020B0604030504040204" pitchFamily="34" charset="0"/>
              </a:rPr>
              <a:t>CLA </a:t>
            </a:r>
            <a:r>
              <a:rPr lang="pl-PL" altLang="pl-PL" sz="2400" dirty="0" err="1">
                <a:solidFill>
                  <a:srgbClr val="000000"/>
                </a:solidFill>
                <a:latin typeface="Tahoma" panose="020B0604030504040204" pitchFamily="34" charset="0"/>
              </a:rPr>
              <a:t>Iso</a:t>
            </a:r>
            <a:r>
              <a:rPr lang="pl-PL" altLang="pl-PL" sz="2400" dirty="0">
                <a:solidFill>
                  <a:srgbClr val="000000"/>
                </a:solidFill>
                <a:latin typeface="Tahoma" panose="020B0604030504040204" pitchFamily="34" charset="0"/>
              </a:rPr>
              <a:t> cis-9 </a:t>
            </a:r>
            <a:r>
              <a:rPr lang="pl-PL" altLang="pl-PL" sz="2400" dirty="0" smtClean="0">
                <a:solidFill>
                  <a:srgbClr val="000000"/>
                </a:solidFill>
                <a:latin typeface="Tahoma" panose="020B0604030504040204" pitchFamily="34" charset="0"/>
              </a:rPr>
              <a:t>trans-11</a:t>
            </a:r>
            <a:endParaRPr lang="pl-PL" altLang="pl-PL" sz="24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>
              <a:lnSpc>
                <a:spcPct val="93000"/>
              </a:lnSpc>
              <a:spcBef>
                <a:spcPct val="40000"/>
              </a:spcBef>
              <a:buClr>
                <a:srgbClr val="000000"/>
              </a:buClr>
              <a:buSzPct val="100000"/>
            </a:pPr>
            <a:r>
              <a:rPr lang="pl-PL" altLang="pl-PL" sz="2400" dirty="0">
                <a:solidFill>
                  <a:srgbClr val="000000"/>
                </a:solidFill>
                <a:latin typeface="Tahoma" panose="020B0604030504040204" pitchFamily="34" charset="0"/>
              </a:rPr>
              <a:t>większa zawartość antyoksydantów – karotenoidów, flawonoidów, tokoferoli (</a:t>
            </a:r>
            <a:r>
              <a:rPr lang="el-GR" altLang="pl-PL" sz="2400" dirty="0">
                <a:solidFill>
                  <a:srgbClr val="000000"/>
                </a:solidFill>
                <a:latin typeface="Tahoma" panose="020B0604030504040204" pitchFamily="34" charset="0"/>
              </a:rPr>
              <a:t>β</a:t>
            </a:r>
            <a:r>
              <a:rPr lang="pl-PL" altLang="pl-PL" sz="2400" dirty="0">
                <a:solidFill>
                  <a:srgbClr val="000000"/>
                </a:solidFill>
                <a:latin typeface="Tahoma" panose="020B0604030504040204" pitchFamily="34" charset="0"/>
              </a:rPr>
              <a:t>-karoten, luteina, aktywna forma witaminy E </a:t>
            </a:r>
            <a:r>
              <a:rPr lang="el-GR" altLang="pl-PL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α</a:t>
            </a:r>
            <a:r>
              <a:rPr lang="pl-PL" altLang="pl-PL" sz="24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-tokoferol</a:t>
            </a:r>
            <a:r>
              <a:rPr lang="pl-PL" altLang="pl-PL" sz="2400" dirty="0">
                <a:solidFill>
                  <a:srgbClr val="000000"/>
                </a:solidFill>
                <a:latin typeface="Tahoma" panose="020B0604030504040204" pitchFamily="34" charset="0"/>
              </a:rPr>
              <a:t>) </a:t>
            </a:r>
            <a:endParaRPr lang="pl-PL" altLang="pl-PL" sz="2400" dirty="0" smtClean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algn="just">
              <a:lnSpc>
                <a:spcPct val="93000"/>
              </a:lnSpc>
              <a:spcBef>
                <a:spcPct val="40000"/>
              </a:spcBef>
              <a:buClr>
                <a:srgbClr val="000000"/>
              </a:buClr>
              <a:buSzPct val="100000"/>
              <a:buFontTx/>
              <a:buChar char="•"/>
            </a:pPr>
            <a:r>
              <a:rPr lang="pl-PL" altLang="pl-PL" sz="2400" dirty="0">
                <a:solidFill>
                  <a:srgbClr val="000000"/>
                </a:solidFill>
                <a:latin typeface="Tahoma" panose="020B0604030504040204" pitchFamily="34" charset="0"/>
              </a:rPr>
              <a:t>walory zapachowe, smakowe</a:t>
            </a:r>
            <a:endParaRPr lang="el-GR" altLang="pl-PL" sz="24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0" indent="0">
              <a:lnSpc>
                <a:spcPct val="93000"/>
              </a:lnSpc>
              <a:spcBef>
                <a:spcPct val="40000"/>
              </a:spcBef>
              <a:buClr>
                <a:srgbClr val="000000"/>
              </a:buClr>
              <a:buSzPct val="100000"/>
              <a:buNone/>
            </a:pPr>
            <a:endParaRPr lang="pl-PL" altLang="pl-PL" sz="2400" b="1" dirty="0" smtClean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0" indent="0">
              <a:lnSpc>
                <a:spcPct val="93000"/>
              </a:lnSpc>
              <a:spcBef>
                <a:spcPct val="40000"/>
              </a:spcBef>
              <a:buClr>
                <a:srgbClr val="000000"/>
              </a:buClr>
              <a:buSzPct val="100000"/>
              <a:buNone/>
            </a:pPr>
            <a:endParaRPr lang="pl-PL" altLang="pl-PL" sz="2400" b="1" dirty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pic>
        <p:nvPicPr>
          <p:cNvPr id="3" name="Picture 8" descr="Logo copy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7604"/>
            <a:ext cx="7239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07504" y="5895268"/>
            <a:ext cx="9110662" cy="40163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0" bIns="0">
            <a:spAutoFit/>
          </a:bodyPr>
          <a:lstStyle>
            <a:lvl1pPr marL="536575" indent="-536575" eaLnBrk="0" hangingPunct="0">
              <a:tabLst>
                <a:tab pos="0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tabLst>
                <a:tab pos="0" algn="l"/>
              </a:tabLst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3000"/>
              </a:lnSpc>
              <a:spcBef>
                <a:spcPct val="400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pl-PL" altLang="pl-PL" sz="2800" b="1" i="1" dirty="0">
                <a:solidFill>
                  <a:srgbClr val="000000"/>
                </a:solidFill>
                <a:latin typeface="Tahoma" panose="020B0604030504040204" pitchFamily="34" charset="0"/>
              </a:rPr>
              <a:t>from </a:t>
            </a:r>
            <a:r>
              <a:rPr lang="pl-PL" altLang="pl-PL" sz="2800" b="1" i="1" dirty="0" err="1">
                <a:solidFill>
                  <a:srgbClr val="000000"/>
                </a:solidFill>
                <a:latin typeface="Tahoma" panose="020B0604030504040204" pitchFamily="34" charset="0"/>
              </a:rPr>
              <a:t>grass</a:t>
            </a:r>
            <a:r>
              <a:rPr lang="pl-PL" altLang="pl-PL" sz="2800" b="1" i="1" dirty="0">
                <a:solidFill>
                  <a:srgbClr val="000000"/>
                </a:solidFill>
                <a:latin typeface="Tahoma" panose="020B0604030504040204" pitchFamily="34" charset="0"/>
              </a:rPr>
              <a:t> to </a:t>
            </a:r>
            <a:r>
              <a:rPr lang="pl-PL" altLang="pl-PL" sz="2800" b="1" i="1" dirty="0" err="1">
                <a:solidFill>
                  <a:srgbClr val="000000"/>
                </a:solidFill>
                <a:latin typeface="Tahoma" panose="020B0604030504040204" pitchFamily="34" charset="0"/>
              </a:rPr>
              <a:t>glass</a:t>
            </a:r>
            <a:endParaRPr lang="pl-PL" altLang="pl-PL" sz="2800" b="1" i="1" dirty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95536" y="5107791"/>
            <a:ext cx="1893869" cy="265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93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Scollan</a:t>
            </a:r>
            <a:r>
              <a:rPr kumimoji="0" lang="pl-PL" alt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altLang="pl-PL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in.</a:t>
            </a:r>
            <a:r>
              <a:rPr kumimoji="0" lang="pl-PL" alt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pl-PL" alt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2005</a:t>
            </a:r>
          </a:p>
        </p:txBody>
      </p:sp>
    </p:spTree>
    <p:extLst>
      <p:ext uri="{BB962C8B-B14F-4D97-AF65-F5344CB8AC3E}">
        <p14:creationId xmlns:p14="http://schemas.microsoft.com/office/powerpoint/2010/main" val="378060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0024" y="2439190"/>
            <a:ext cx="3142213" cy="1676976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30987" y="117604"/>
            <a:ext cx="6529063" cy="936104"/>
          </a:xfrm>
        </p:spPr>
        <p:txBody>
          <a:bodyPr/>
          <a:lstStyle/>
          <a:p>
            <a:pPr algn="l"/>
            <a:r>
              <a:rPr lang="pl-PL" sz="2800" dirty="0">
                <a:solidFill>
                  <a:srgbClr val="006600"/>
                </a:solidFill>
                <a:latin typeface="Tahoma" pitchFamily="34" charset="0"/>
              </a:rPr>
              <a:t>Zawartość CLA </a:t>
            </a:r>
            <a:r>
              <a:rPr lang="pl-PL" sz="2800" dirty="0" smtClean="0">
                <a:solidFill>
                  <a:srgbClr val="006600"/>
                </a:solidFill>
                <a:latin typeface="Tahoma" pitchFamily="34" charset="0"/>
              </a:rPr>
              <a:t>produktach żywnościowych </a:t>
            </a:r>
            <a:r>
              <a:rPr lang="pl-PL" sz="2800" dirty="0">
                <a:solidFill>
                  <a:srgbClr val="006600"/>
                </a:solidFill>
                <a:latin typeface="Tahoma" pitchFamily="34" charset="0"/>
              </a:rPr>
              <a:t>w zależności od systemu żywienia (% tłuszczu)</a:t>
            </a:r>
          </a:p>
        </p:txBody>
      </p:sp>
      <p:pic>
        <p:nvPicPr>
          <p:cNvPr id="3" name="Picture 8" descr="Logo copy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7604"/>
            <a:ext cx="7239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58979" y="6491064"/>
            <a:ext cx="1893869" cy="265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93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Khanal</a:t>
            </a:r>
            <a:r>
              <a:rPr kumimoji="0" lang="pl-PL" alt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altLang="pl-PL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in.</a:t>
            </a:r>
            <a:r>
              <a:rPr kumimoji="0" lang="pl-PL" alt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pl-PL" alt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2003</a:t>
            </a: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" y="1654994"/>
            <a:ext cx="9143319" cy="492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9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115615" y="44623"/>
            <a:ext cx="6401292" cy="1208443"/>
          </a:xfrm>
          <a:noFill/>
        </p:spPr>
        <p:txBody>
          <a:bodyPr wrap="square">
            <a:spAutoFit/>
          </a:bodyPr>
          <a:lstStyle/>
          <a:p>
            <a:pPr algn="l"/>
            <a:r>
              <a:rPr lang="pl-PL" altLang="pl-PL" sz="2800" dirty="0">
                <a:solidFill>
                  <a:srgbClr val="006600"/>
                </a:solidFill>
                <a:latin typeface="Tahoma" panose="020B0604030504040204" pitchFamily="34" charset="0"/>
              </a:rPr>
              <a:t>Możliwości zwiększenia efektywności produkcji pasz </a:t>
            </a:r>
            <a:r>
              <a:rPr lang="pl-PL" altLang="pl-PL" sz="2800" dirty="0" smtClean="0">
                <a:solidFill>
                  <a:srgbClr val="006600"/>
                </a:solidFill>
                <a:latin typeface="Tahoma" panose="020B0604030504040204" pitchFamily="34" charset="0"/>
              </a:rPr>
              <a:t/>
            </a:r>
            <a:br>
              <a:rPr lang="pl-PL" altLang="pl-PL" sz="2800" dirty="0" smtClean="0">
                <a:solidFill>
                  <a:srgbClr val="006600"/>
                </a:solidFill>
                <a:latin typeface="Tahoma" panose="020B0604030504040204" pitchFamily="34" charset="0"/>
              </a:rPr>
            </a:br>
            <a:r>
              <a:rPr lang="pl-PL" altLang="pl-PL" sz="2800" dirty="0" smtClean="0">
                <a:solidFill>
                  <a:srgbClr val="006600"/>
                </a:solidFill>
                <a:latin typeface="Tahoma" panose="020B0604030504040204" pitchFamily="34" charset="0"/>
              </a:rPr>
              <a:t>z </a:t>
            </a:r>
            <a:r>
              <a:rPr lang="pl-PL" altLang="pl-PL" sz="2800" dirty="0">
                <a:solidFill>
                  <a:srgbClr val="006600"/>
                </a:solidFill>
                <a:latin typeface="Tahoma" panose="020B0604030504040204" pitchFamily="34" charset="0"/>
              </a:rPr>
              <a:t>użytków zielonych dla bydła</a:t>
            </a:r>
            <a:endParaRPr lang="pl-PL" altLang="pl-PL" sz="2600" b="1" kern="1200" dirty="0">
              <a:solidFill>
                <a:srgbClr val="006600"/>
              </a:solidFill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348163" name="Rectangle 3"/>
          <p:cNvSpPr>
            <a:spLocks noChangeArrowheads="1"/>
          </p:cNvSpPr>
          <p:nvPr/>
        </p:nvSpPr>
        <p:spPr bwMode="auto">
          <a:xfrm>
            <a:off x="179512" y="1713384"/>
            <a:ext cx="8639666" cy="385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68288" indent="-268288">
              <a:spcBef>
                <a:spcPct val="20000"/>
              </a:spcBef>
              <a:buFontTx/>
              <a:buChar char="•"/>
            </a:pPr>
            <a:r>
              <a:rPr lang="pl-PL" altLang="pl-PL" dirty="0">
                <a:solidFill>
                  <a:srgbClr val="000000"/>
                </a:solidFill>
                <a:latin typeface="Tahoma" panose="020B0604030504040204" pitchFamily="34" charset="0"/>
              </a:rPr>
              <a:t>stosowanie okresowej renowacji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pl-PL" altLang="pl-PL" dirty="0">
                <a:solidFill>
                  <a:srgbClr val="000000"/>
                </a:solidFill>
                <a:latin typeface="Tahoma" panose="020B0604030504040204" pitchFamily="34" charset="0"/>
              </a:rPr>
              <a:t> wykorzystywanie wartościowych gatunków i odmian wieloletnich roślin pastewnych</a:t>
            </a:r>
          </a:p>
          <a:p>
            <a:pPr marL="268288" indent="-268288">
              <a:spcBef>
                <a:spcPct val="20000"/>
              </a:spcBef>
              <a:buFontTx/>
              <a:buChar char="•"/>
            </a:pPr>
            <a:r>
              <a:rPr lang="pl-PL" altLang="pl-PL" dirty="0">
                <a:solidFill>
                  <a:srgbClr val="000000"/>
                </a:solidFill>
                <a:latin typeface="Tahoma" panose="020B0604030504040204" pitchFamily="34" charset="0"/>
              </a:rPr>
              <a:t>optymalizacja nawożenia i pielęgnacji 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pl-PL" altLang="pl-PL" dirty="0">
                <a:solidFill>
                  <a:srgbClr val="000000"/>
                </a:solidFill>
                <a:latin typeface="Tahoma" panose="020B0604030504040204" pitchFamily="34" charset="0"/>
              </a:rPr>
              <a:t> stosowanie nawadniania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pl-PL" altLang="pl-PL" dirty="0">
                <a:solidFill>
                  <a:srgbClr val="000000"/>
                </a:solidFill>
                <a:latin typeface="Tahoma" panose="020B0604030504040204" pitchFamily="34" charset="0"/>
              </a:rPr>
              <a:t> przestrzeganie prawidłowego terminu koszenia lub wypasu pierwszego odrostu 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pl-PL" altLang="pl-PL" dirty="0">
                <a:solidFill>
                  <a:srgbClr val="000000"/>
                </a:solidFill>
                <a:latin typeface="Tahoma" panose="020B0604030504040204" pitchFamily="34" charset="0"/>
              </a:rPr>
              <a:t> odpowiednia organizacja gospodarki pastwiskowej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pl-PL" altLang="pl-PL" dirty="0">
                <a:solidFill>
                  <a:srgbClr val="000000"/>
                </a:solidFill>
                <a:latin typeface="Tahoma" panose="020B0604030504040204" pitchFamily="34" charset="0"/>
              </a:rPr>
              <a:t> optymalizacja technologii zbioru i konserwacji runi</a:t>
            </a:r>
            <a:endParaRPr lang="pl-PL" altLang="pl-PL" noProof="1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pic>
        <p:nvPicPr>
          <p:cNvPr id="5" name="Picture 8" descr="Logo copy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513" y="116631"/>
            <a:ext cx="7239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486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ctrTitle"/>
          </p:nvPr>
        </p:nvSpPr>
        <p:spPr>
          <a:xfrm>
            <a:off x="468312" y="2276874"/>
            <a:ext cx="7416055" cy="1470025"/>
          </a:xfrm>
        </p:spPr>
        <p:txBody>
          <a:bodyPr/>
          <a:lstStyle/>
          <a:p>
            <a:r>
              <a:rPr lang="pl-PL" sz="40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Renowacja i zakładanie użytków zielonych</a:t>
            </a:r>
            <a:endParaRPr lang="pl-PL" sz="4000" b="1" dirty="0">
              <a:solidFill>
                <a:srgbClr val="00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46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9" name="Text Box 19"/>
          <p:cNvSpPr txBox="1">
            <a:spLocks noChangeArrowheads="1"/>
          </p:cNvSpPr>
          <p:nvPr/>
        </p:nvSpPr>
        <p:spPr bwMode="auto">
          <a:xfrm>
            <a:off x="396525" y="5984632"/>
            <a:ext cx="1992923" cy="169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84408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Goliński, 1998</a:t>
            </a:r>
            <a:endParaRPr kumimoji="0" lang="pl-PL" alt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383" name="Text Box 23"/>
          <p:cNvSpPr txBox="1">
            <a:spLocks noChangeArrowheads="1"/>
          </p:cNvSpPr>
          <p:nvPr/>
        </p:nvSpPr>
        <p:spPr bwMode="auto">
          <a:xfrm>
            <a:off x="1107900" y="116631"/>
            <a:ext cx="5736911" cy="995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defTabSz="844083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pl-PL" sz="28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Strategie i metody renowacji użytków zielonych</a:t>
            </a:r>
          </a:p>
        </p:txBody>
      </p:sp>
      <p:pic>
        <p:nvPicPr>
          <p:cNvPr id="20" name="Picture 8" descr="Logo copy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513" y="116631"/>
            <a:ext cx="7239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4"/>
          <p:cNvGrpSpPr>
            <a:grpSpLocks/>
          </p:cNvGrpSpPr>
          <p:nvPr/>
        </p:nvGrpSpPr>
        <p:grpSpPr bwMode="auto">
          <a:xfrm>
            <a:off x="351693" y="1768805"/>
            <a:ext cx="8440615" cy="3329354"/>
            <a:chOff x="0" y="1440"/>
            <a:chExt cx="5760" cy="2272"/>
          </a:xfrm>
        </p:grpSpPr>
        <p:sp>
          <p:nvSpPr>
            <p:cNvPr id="22" name="Text Box 3"/>
            <p:cNvSpPr txBox="1">
              <a:spLocks noChangeArrowheads="1"/>
            </p:cNvSpPr>
            <p:nvPr/>
          </p:nvSpPr>
          <p:spPr bwMode="auto">
            <a:xfrm>
              <a:off x="354" y="1440"/>
              <a:ext cx="1551" cy="451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844083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846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</a:rPr>
                <a:t>Renowacja runi pierwotnej</a:t>
              </a:r>
            </a:p>
          </p:txBody>
        </p:sp>
        <p:sp>
          <p:nvSpPr>
            <p:cNvPr id="23" name="Text Box 4"/>
            <p:cNvSpPr txBox="1">
              <a:spLocks noChangeArrowheads="1"/>
            </p:cNvSpPr>
            <p:nvPr/>
          </p:nvSpPr>
          <p:spPr bwMode="auto">
            <a:xfrm>
              <a:off x="1994" y="1440"/>
              <a:ext cx="1551" cy="451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844083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846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</a:rPr>
                <a:t>Częściowa renowacja darni</a:t>
              </a:r>
            </a:p>
          </p:txBody>
        </p:sp>
        <p:sp>
          <p:nvSpPr>
            <p:cNvPr id="24" name="Text Box 5"/>
            <p:cNvSpPr txBox="1">
              <a:spLocks noChangeArrowheads="1"/>
            </p:cNvSpPr>
            <p:nvPr/>
          </p:nvSpPr>
          <p:spPr bwMode="auto">
            <a:xfrm>
              <a:off x="3633" y="1440"/>
              <a:ext cx="1551" cy="451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844083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846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</a:rPr>
                <a:t>Całkowita renowacja darni</a:t>
              </a:r>
            </a:p>
          </p:txBody>
        </p:sp>
        <p:sp>
          <p:nvSpPr>
            <p:cNvPr id="25" name="Line 6"/>
            <p:cNvSpPr>
              <a:spLocks noChangeShapeType="1"/>
            </p:cNvSpPr>
            <p:nvPr/>
          </p:nvSpPr>
          <p:spPr bwMode="auto">
            <a:xfrm>
              <a:off x="1108" y="1984"/>
              <a:ext cx="0" cy="1104"/>
            </a:xfrm>
            <a:prstGeom prst="line">
              <a:avLst/>
            </a:prstGeom>
            <a:noFill/>
            <a:ln w="19050">
              <a:solidFill>
                <a:schemeClr val="accent3">
                  <a:lumMod val="5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84408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215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26" name="Text Box 7"/>
            <p:cNvSpPr txBox="1">
              <a:spLocks noChangeArrowheads="1"/>
            </p:cNvSpPr>
            <p:nvPr/>
          </p:nvSpPr>
          <p:spPr bwMode="auto">
            <a:xfrm>
              <a:off x="0" y="2368"/>
              <a:ext cx="1063" cy="28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66462" tIns="66462" rIns="66462" bIns="66462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844083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846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</a:rPr>
                <a:t>nawożenie</a:t>
              </a:r>
            </a:p>
          </p:txBody>
        </p:sp>
        <p:sp>
          <p:nvSpPr>
            <p:cNvPr id="27" name="Text Box 8"/>
            <p:cNvSpPr txBox="1">
              <a:spLocks noChangeArrowheads="1"/>
            </p:cNvSpPr>
            <p:nvPr/>
          </p:nvSpPr>
          <p:spPr bwMode="auto">
            <a:xfrm>
              <a:off x="1152" y="2368"/>
              <a:ext cx="975" cy="28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66462" tIns="66462" rIns="66462" bIns="66462">
              <a:spAutoFit/>
            </a:bodyPr>
            <a:lstStyle>
              <a:defPPr>
                <a:defRPr lang="es-ES"/>
              </a:defPPr>
              <a:lvl1pPr marR="0" lvl="0" indent="0" algn="ctr" defTabSz="844083" eaLnBrk="0" fontAlgn="base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sz="1846" b="1" i="0" u="none" strike="noStrike" kern="0" cap="none" spc="0" normalizeH="0" baseline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Times New Roman" panose="02020603050405020304" pitchFamily="18" charset="0"/>
                </a:defRPr>
              </a:lvl9pPr>
            </a:lstStyle>
            <a:p>
              <a:r>
                <a:rPr lang="pl-PL" altLang="pl-PL" dirty="0"/>
                <a:t>herbicydy</a:t>
              </a:r>
            </a:p>
          </p:txBody>
        </p:sp>
        <p:sp>
          <p:nvSpPr>
            <p:cNvPr id="28" name="Text Box 9"/>
            <p:cNvSpPr txBox="1">
              <a:spLocks noChangeArrowheads="1"/>
            </p:cNvSpPr>
            <p:nvPr/>
          </p:nvSpPr>
          <p:spPr bwMode="auto">
            <a:xfrm>
              <a:off x="354" y="3136"/>
              <a:ext cx="1551" cy="57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66462" tIns="66462" rIns="66462" bIns="66462">
              <a:spAutoFit/>
            </a:bodyPr>
            <a:lstStyle>
              <a:defPPr>
                <a:defRPr lang="es-ES"/>
              </a:defPPr>
              <a:lvl1pPr marR="0" lvl="0" indent="0" algn="ctr" defTabSz="844083" eaLnBrk="0" fontAlgn="base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sz="1846" b="1" i="0" u="none" strike="noStrike" kern="0" cap="none" spc="0" normalizeH="0" baseline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Times New Roman" panose="02020603050405020304" pitchFamily="18" charset="0"/>
                </a:defRPr>
              </a:lvl9pPr>
            </a:lstStyle>
            <a:p>
              <a:r>
                <a:rPr lang="pl-PL" altLang="pl-PL" dirty="0"/>
                <a:t>pielęgnacja </a:t>
              </a:r>
            </a:p>
            <a:p>
              <a:r>
                <a:rPr lang="pl-PL" altLang="pl-PL" dirty="0"/>
                <a:t>i użytkowanie</a:t>
              </a:r>
            </a:p>
          </p:txBody>
        </p:sp>
        <p:sp>
          <p:nvSpPr>
            <p:cNvPr id="29" name="Line 11"/>
            <p:cNvSpPr>
              <a:spLocks noChangeShapeType="1"/>
            </p:cNvSpPr>
            <p:nvPr/>
          </p:nvSpPr>
          <p:spPr bwMode="auto">
            <a:xfrm>
              <a:off x="1108" y="1984"/>
              <a:ext cx="531" cy="336"/>
            </a:xfrm>
            <a:prstGeom prst="line">
              <a:avLst/>
            </a:prstGeom>
            <a:noFill/>
            <a:ln w="19050">
              <a:solidFill>
                <a:schemeClr val="accent3">
                  <a:lumMod val="5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84408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215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30" name="Line 12"/>
            <p:cNvSpPr>
              <a:spLocks noChangeShapeType="1"/>
            </p:cNvSpPr>
            <p:nvPr/>
          </p:nvSpPr>
          <p:spPr bwMode="auto">
            <a:xfrm flipH="1">
              <a:off x="532" y="1984"/>
              <a:ext cx="576" cy="336"/>
            </a:xfrm>
            <a:prstGeom prst="line">
              <a:avLst/>
            </a:prstGeom>
            <a:noFill/>
            <a:ln w="19050">
              <a:solidFill>
                <a:schemeClr val="accent3">
                  <a:lumMod val="5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84408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215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31" name="Text Box 13"/>
            <p:cNvSpPr txBox="1">
              <a:spLocks noChangeArrowheads="1"/>
            </p:cNvSpPr>
            <p:nvPr/>
          </p:nvSpPr>
          <p:spPr bwMode="auto">
            <a:xfrm>
              <a:off x="2260" y="2752"/>
              <a:ext cx="974" cy="28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66462" tIns="66462" rIns="66462" bIns="66462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844083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l-PL" altLang="pl-PL" sz="1846" b="1" kern="0" dirty="0"/>
                <a:t>podsiew</a:t>
              </a:r>
            </a:p>
          </p:txBody>
        </p:sp>
        <p:sp>
          <p:nvSpPr>
            <p:cNvPr id="32" name="Line 14"/>
            <p:cNvSpPr>
              <a:spLocks noChangeShapeType="1"/>
            </p:cNvSpPr>
            <p:nvPr/>
          </p:nvSpPr>
          <p:spPr bwMode="auto">
            <a:xfrm>
              <a:off x="2747" y="1984"/>
              <a:ext cx="0" cy="720"/>
            </a:xfrm>
            <a:prstGeom prst="line">
              <a:avLst/>
            </a:prstGeom>
            <a:noFill/>
            <a:ln w="19050">
              <a:solidFill>
                <a:schemeClr val="accent3">
                  <a:lumMod val="5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84408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215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33" name="Text Box 15"/>
            <p:cNvSpPr txBox="1">
              <a:spLocks noChangeArrowheads="1"/>
            </p:cNvSpPr>
            <p:nvPr/>
          </p:nvSpPr>
          <p:spPr bwMode="auto">
            <a:xfrm>
              <a:off x="4785" y="2368"/>
              <a:ext cx="975" cy="47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66462" tIns="66462" rIns="66462" bIns="66462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844083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l-PL" altLang="pl-PL" sz="1846" b="1" kern="0" dirty="0"/>
                <a:t>pełna</a:t>
              </a:r>
              <a:r>
                <a:rPr kumimoji="0" lang="pl-PL" altLang="pl-PL" sz="1846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</a:rPr>
                <a:t> uprawa</a:t>
              </a:r>
            </a:p>
          </p:txBody>
        </p:sp>
        <p:sp>
          <p:nvSpPr>
            <p:cNvPr id="34" name="Text Box 16"/>
            <p:cNvSpPr txBox="1">
              <a:spLocks noChangeArrowheads="1"/>
            </p:cNvSpPr>
            <p:nvPr/>
          </p:nvSpPr>
          <p:spPr bwMode="auto">
            <a:xfrm>
              <a:off x="3500" y="2368"/>
              <a:ext cx="1197" cy="47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66462" tIns="66462" rIns="66462" bIns="66462">
              <a:spAutoFit/>
            </a:bodyPr>
            <a:lstStyle>
              <a:defPPr>
                <a:defRPr lang="es-ES"/>
              </a:defPPr>
              <a:lvl1pPr marR="0" lvl="0" indent="0" algn="ctr" defTabSz="844083" eaLnBrk="0" fontAlgn="base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sz="1846" b="1" i="0" u="none" strike="noStrike" kern="0" cap="none" spc="0" normalizeH="0" baseline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Times New Roman" panose="02020603050405020304" pitchFamily="18" charset="0"/>
                </a:defRPr>
              </a:lvl9pPr>
            </a:lstStyle>
            <a:p>
              <a:r>
                <a:rPr lang="pl-PL" altLang="pl-PL" dirty="0"/>
                <a:t>siew bezpośredni</a:t>
              </a:r>
            </a:p>
          </p:txBody>
        </p:sp>
        <p:sp>
          <p:nvSpPr>
            <p:cNvPr id="35" name="Line 17"/>
            <p:cNvSpPr>
              <a:spLocks noChangeShapeType="1"/>
            </p:cNvSpPr>
            <p:nvPr/>
          </p:nvSpPr>
          <p:spPr bwMode="auto">
            <a:xfrm>
              <a:off x="4431" y="1984"/>
              <a:ext cx="753" cy="336"/>
            </a:xfrm>
            <a:prstGeom prst="line">
              <a:avLst/>
            </a:prstGeom>
            <a:noFill/>
            <a:ln w="19050">
              <a:solidFill>
                <a:schemeClr val="accent3">
                  <a:lumMod val="5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84408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215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36" name="Line 18"/>
            <p:cNvSpPr>
              <a:spLocks noChangeShapeType="1"/>
            </p:cNvSpPr>
            <p:nvPr/>
          </p:nvSpPr>
          <p:spPr bwMode="auto">
            <a:xfrm flipH="1">
              <a:off x="4076" y="1984"/>
              <a:ext cx="355" cy="336"/>
            </a:xfrm>
            <a:prstGeom prst="line">
              <a:avLst/>
            </a:prstGeom>
            <a:noFill/>
            <a:ln w="19050">
              <a:solidFill>
                <a:schemeClr val="accent3">
                  <a:lumMod val="5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84408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215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377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64308" y="710630"/>
            <a:ext cx="6439227" cy="1196997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  <a:latin typeface="+mn-lt"/>
              </a:rPr>
              <a:t>Systemy wypasu i 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wykorzystanie 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pastwisk</a:t>
            </a:r>
            <a:br>
              <a:rPr lang="en-US" sz="2400" dirty="0">
                <a:solidFill>
                  <a:schemeClr val="tx1"/>
                </a:solidFill>
                <a:latin typeface="+mn-lt"/>
              </a:rPr>
            </a:br>
            <a:r>
              <a:rPr lang="en-US" sz="2400" dirty="0">
                <a:solidFill>
                  <a:schemeClr val="tx1"/>
                </a:solidFill>
                <a:latin typeface="+mn-lt"/>
              </a:rPr>
              <a:t>1. Krowy mleczne</a:t>
            </a:r>
            <a:endParaRPr lang="es-ES"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611188" y="1893474"/>
            <a:ext cx="7858551" cy="4222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Tx/>
              <a:buNone/>
              <a:tabLst>
                <a:tab pos="3138488" algn="l"/>
              </a:tabLst>
              <a:defRPr/>
            </a:pPr>
            <a:r>
              <a:rPr kumimoji="0" lang="en-US" altLang="sv-SE" sz="2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Krowy mleczne w </a:t>
            </a:r>
            <a:r>
              <a:rPr kumimoji="0" lang="en-US" altLang="sv-SE" sz="22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produkcji</a:t>
            </a:r>
            <a:r>
              <a:rPr kumimoji="0" lang="en-US" altLang="sv-SE" sz="2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konwencjonalnej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Tx/>
              <a:buNone/>
              <a:tabLst>
                <a:tab pos="3138488" algn="l"/>
              </a:tabLst>
              <a:defRPr/>
            </a:pPr>
            <a:endParaRPr kumimoji="0" lang="en-US" altLang="sv-SE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73050" marR="0" lvl="1" indent="-2730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 charset="0"/>
              <a:buChar char="•"/>
              <a:tabLst>
                <a:tab pos="3138488" algn="l"/>
              </a:tabLst>
              <a:defRPr/>
            </a:pPr>
            <a:r>
              <a:rPr kumimoji="0" lang="en-US" altLang="sv-SE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Prawo wymaga co najmniej </a:t>
            </a:r>
            <a:r>
              <a:rPr kumimoji="0" lang="en-US" altLang="sv-S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6-godzinnego </a:t>
            </a:r>
            <a:r>
              <a:rPr kumimoji="0" lang="en-US" altLang="sv-SE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</a:t>
            </a:r>
            <a:r>
              <a:rPr kumimoji="0" lang="pl-PL" altLang="sv-SE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stępu</a:t>
            </a:r>
            <a:r>
              <a:rPr kumimoji="0" lang="pl-PL" altLang="sv-SE" sz="2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do pastwiska na </a:t>
            </a:r>
            <a:r>
              <a:rPr kumimoji="0" lang="en-US" altLang="sv-S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dobę</a:t>
            </a:r>
            <a:endParaRPr kumimoji="0" lang="en-US" altLang="sv-SE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73050" marR="0" lvl="1" indent="-2730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 charset="0"/>
              <a:buChar char="•"/>
              <a:tabLst>
                <a:tab pos="3138488" algn="l"/>
              </a:tabLst>
              <a:defRPr/>
            </a:pPr>
            <a:r>
              <a:rPr kumimoji="0" lang="en-US" altLang="sv-SE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 2018 r. </a:t>
            </a:r>
            <a:r>
              <a:rPr kumimoji="0" lang="en-US" altLang="sv-S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największa szwedzka firma mleczarska </a:t>
            </a:r>
            <a:r>
              <a:rPr kumimoji="0" lang="en-US" altLang="sv-SE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wprowadziła </a:t>
            </a:r>
            <a:r>
              <a:rPr kumimoji="0" lang="en-US" altLang="sv-S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dodatkową dopłatę za +25% więcej wypasu </a:t>
            </a:r>
            <a:r>
              <a:rPr kumimoji="0" lang="en-US" altLang="sv-SE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 pastwiskach niż wymaga tego prawo. </a:t>
            </a:r>
            <a:r>
              <a:rPr kumimoji="0" lang="en-US" altLang="sv-S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Wielu </a:t>
            </a:r>
            <a:r>
              <a:rPr kumimoji="0" lang="en-US" altLang="sv-SE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rolników przyłączyło się do </a:t>
            </a:r>
            <a:r>
              <a:rPr kumimoji="0" lang="en-US" altLang="sv-S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systemu</a:t>
            </a:r>
            <a:r>
              <a:rPr kumimoji="0" lang="en-US" altLang="sv-SE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altLang="sv-SE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73050" marR="0" lvl="1" indent="-2730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 charset="0"/>
              <a:buChar char="•"/>
              <a:tabLst>
                <a:tab pos="3138488" algn="l"/>
              </a:tabLst>
              <a:defRPr/>
            </a:pPr>
            <a:r>
              <a:rPr kumimoji="0" lang="en-US" altLang="sv-SE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Duże </a:t>
            </a:r>
            <a:r>
              <a:rPr kumimoji="0" lang="en-US" altLang="sv-S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ilości koncentratów uzupełniających (50% </a:t>
            </a:r>
            <a:r>
              <a:rPr kumimoji="0" lang="en-US" altLang="sv-S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</a:t>
            </a:r>
            <a:r>
              <a:rPr kumimoji="0" lang="pl-PL" altLang="sv-S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bran</a:t>
            </a:r>
            <a:r>
              <a:rPr kumimoji="0" lang="en-US" altLang="sv-S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ia</a:t>
            </a:r>
            <a:r>
              <a:rPr kumimoji="0" lang="en-US" altLang="sv-SE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l-PL" altLang="sv-SE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SM</a:t>
            </a:r>
            <a:r>
              <a:rPr kumimoji="0" lang="en-US" altLang="sv-SE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endParaRPr kumimoji="0" lang="en-US" altLang="sv-SE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73050" marR="0" lvl="1" indent="-2730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 charset="0"/>
              <a:buChar char="•"/>
              <a:tabLst>
                <a:tab pos="3138488" algn="l"/>
              </a:tabLst>
              <a:defRPr/>
            </a:pPr>
            <a:r>
              <a:rPr kumimoji="0" lang="pl-PL" altLang="sv-SE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Często podaje się dodatkową k</a:t>
            </a:r>
            <a:r>
              <a:rPr kumimoji="0" lang="en-US" altLang="sv-S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iszonk</a:t>
            </a:r>
            <a:r>
              <a:rPr kumimoji="0" lang="pl-PL" altLang="sv-SE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ę</a:t>
            </a:r>
            <a:r>
              <a:rPr kumimoji="0" lang="en-US" altLang="sv-SE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altLang="sv-SE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73050" marR="0" lvl="1" indent="-2730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 charset="0"/>
              <a:buChar char="•"/>
              <a:tabLst>
                <a:tab pos="3138488" algn="l"/>
              </a:tabLst>
              <a:defRPr/>
            </a:pPr>
            <a:r>
              <a:rPr kumimoji="0" lang="en-US" altLang="sv-SE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Głównie</a:t>
            </a:r>
            <a:r>
              <a:rPr kumimoji="0" lang="en-US" altLang="sv-S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sv-S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wypas</a:t>
            </a:r>
            <a:r>
              <a:rPr kumimoji="0" lang="pl-PL" altLang="sv-SE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pl-PL" altLang="sv-SE" sz="2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się przemienne użytki zielone </a:t>
            </a:r>
            <a:r>
              <a:rPr kumimoji="0" lang="en-US" altLang="sv-SE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 </a:t>
            </a:r>
            <a:r>
              <a:rPr kumimoji="0" lang="en-US" altLang="sv-SE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wysokiej</a:t>
            </a:r>
            <a:r>
              <a:rPr kumimoji="0" lang="en-US" altLang="sv-S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sv-S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strawności</a:t>
            </a:r>
            <a:endParaRPr kumimoji="0" lang="en-US" altLang="sv-SE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02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6" name="Picture 2" descr="F100003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7919" y="0"/>
            <a:ext cx="4461310" cy="340114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7027" name="Picture 3" descr="F100000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39" y="0"/>
            <a:ext cx="4459844" cy="340114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7028" name="Picture 4" descr="OPTYMA~1"/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39" y="3437796"/>
            <a:ext cx="4459844" cy="342020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7029" name="Picture 5" descr="Krowy na pastwisku"/>
          <p:cNvPicPr>
            <a:picLocks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7919" y="3437796"/>
            <a:ext cx="4461310" cy="342020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7030" name="Text Box 6"/>
          <p:cNvSpPr txBox="1">
            <a:spLocks noChangeArrowheads="1"/>
          </p:cNvSpPr>
          <p:nvPr/>
        </p:nvSpPr>
        <p:spPr bwMode="auto">
          <a:xfrm>
            <a:off x="280023" y="215641"/>
            <a:ext cx="38690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844448">
              <a:spcBef>
                <a:spcPct val="50000"/>
              </a:spcBef>
              <a:defRPr/>
            </a:pPr>
            <a:r>
              <a:rPr kumimoji="0" 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Ruń zdegradowana</a:t>
            </a:r>
          </a:p>
        </p:txBody>
      </p:sp>
      <p:sp>
        <p:nvSpPr>
          <p:cNvPr id="257031" name="Text Box 7"/>
          <p:cNvSpPr txBox="1">
            <a:spLocks noChangeArrowheads="1"/>
          </p:cNvSpPr>
          <p:nvPr/>
        </p:nvSpPr>
        <p:spPr bwMode="auto">
          <a:xfrm>
            <a:off x="4852756" y="44624"/>
            <a:ext cx="413877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844448">
              <a:spcBef>
                <a:spcPct val="50000"/>
              </a:spcBef>
              <a:defRPr/>
            </a:pPr>
            <a:r>
              <a:rPr lang="pl-PL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Renowacja metodą podsiewu</a:t>
            </a:r>
          </a:p>
        </p:txBody>
      </p:sp>
      <p:sp>
        <p:nvSpPr>
          <p:cNvPr id="257032" name="Text Box 8"/>
          <p:cNvSpPr txBox="1">
            <a:spLocks noChangeArrowheads="1"/>
          </p:cNvSpPr>
          <p:nvPr/>
        </p:nvSpPr>
        <p:spPr bwMode="auto">
          <a:xfrm>
            <a:off x="35185" y="6120505"/>
            <a:ext cx="457273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 defTabSz="844448">
              <a:spcBef>
                <a:spcPct val="50000"/>
              </a:spcBef>
              <a:defRPr/>
            </a:pPr>
            <a:r>
              <a:rPr lang="pl-PL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Efekt podsiewu = Ruń pełnowartościowa</a:t>
            </a:r>
          </a:p>
        </p:txBody>
      </p:sp>
      <p:sp>
        <p:nvSpPr>
          <p:cNvPr id="257033" name="Text Box 9"/>
          <p:cNvSpPr txBox="1">
            <a:spLocks noChangeArrowheads="1"/>
          </p:cNvSpPr>
          <p:nvPr/>
        </p:nvSpPr>
        <p:spPr bwMode="auto">
          <a:xfrm>
            <a:off x="4812438" y="6048633"/>
            <a:ext cx="421940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 defTabSz="844448">
              <a:spcBef>
                <a:spcPct val="50000"/>
              </a:spcBef>
              <a:defRPr/>
            </a:pPr>
            <a:r>
              <a:rPr lang="pl-PL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Wzrost opłacalności produkcji mleka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7054818" y="3146951"/>
            <a:ext cx="194691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0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Fotografie</a:t>
            </a:r>
            <a:r>
              <a:rPr kumimoji="0" lang="pl-PL" altLang="pl-PL" sz="1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Piotr Goliński</a:t>
            </a:r>
            <a:endParaRPr kumimoji="0" lang="pl-PL" altLang="pl-PL" sz="1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63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Logo copy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513" y="116631"/>
            <a:ext cx="7239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93"/>
          <p:cNvSpPr txBox="1">
            <a:spLocks noChangeArrowheads="1"/>
          </p:cNvSpPr>
          <p:nvPr/>
        </p:nvSpPr>
        <p:spPr bwMode="auto">
          <a:xfrm>
            <a:off x="1115616" y="110220"/>
            <a:ext cx="5809619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lvl="0"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l-PL" sz="2500" b="1" dirty="0">
                <a:solidFill>
                  <a:srgbClr val="00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Wpływ poprawy składu botanicznego runi metodą podsiewu na opłacalność produkcji mleka</a:t>
            </a: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76200" y="6419132"/>
            <a:ext cx="3587750" cy="27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Goliński </a:t>
            </a:r>
            <a:r>
              <a:rPr lang="pl-PL" altLang="pl-PL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kumimoji="0" lang="pl-PL" alt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Kozłowski, </a:t>
            </a: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2000</a:t>
            </a:r>
          </a:p>
        </p:txBody>
      </p:sp>
      <p:grpSp>
        <p:nvGrpSpPr>
          <p:cNvPr id="18" name="Group 3"/>
          <p:cNvGrpSpPr>
            <a:grpSpLocks/>
          </p:cNvGrpSpPr>
          <p:nvPr/>
        </p:nvGrpSpPr>
        <p:grpSpPr bwMode="auto">
          <a:xfrm>
            <a:off x="76200" y="1466850"/>
            <a:ext cx="2654300" cy="3808413"/>
            <a:chOff x="320" y="924"/>
            <a:chExt cx="1672" cy="2399"/>
          </a:xfrm>
        </p:grpSpPr>
        <p:sp>
          <p:nvSpPr>
            <p:cNvPr id="19" name="Line 4"/>
            <p:cNvSpPr>
              <a:spLocks noChangeShapeType="1"/>
            </p:cNvSpPr>
            <p:nvPr/>
          </p:nvSpPr>
          <p:spPr bwMode="auto">
            <a:xfrm>
              <a:off x="554" y="2393"/>
              <a:ext cx="1437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0" name="Line 5"/>
            <p:cNvSpPr>
              <a:spLocks noChangeShapeType="1"/>
            </p:cNvSpPr>
            <p:nvPr/>
          </p:nvSpPr>
          <p:spPr bwMode="auto">
            <a:xfrm>
              <a:off x="554" y="2056"/>
              <a:ext cx="1437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1" name="Line 6"/>
            <p:cNvSpPr>
              <a:spLocks noChangeShapeType="1"/>
            </p:cNvSpPr>
            <p:nvPr/>
          </p:nvSpPr>
          <p:spPr bwMode="auto">
            <a:xfrm>
              <a:off x="554" y="1712"/>
              <a:ext cx="1437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2" name="Line 7"/>
            <p:cNvSpPr>
              <a:spLocks noChangeShapeType="1"/>
            </p:cNvSpPr>
            <p:nvPr/>
          </p:nvSpPr>
          <p:spPr bwMode="auto">
            <a:xfrm>
              <a:off x="554" y="1375"/>
              <a:ext cx="1437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3" name="Line 8"/>
            <p:cNvSpPr>
              <a:spLocks noChangeShapeType="1"/>
            </p:cNvSpPr>
            <p:nvPr/>
          </p:nvSpPr>
          <p:spPr bwMode="auto">
            <a:xfrm>
              <a:off x="554" y="1032"/>
              <a:ext cx="1437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4" name="Line 9"/>
            <p:cNvSpPr>
              <a:spLocks noChangeShapeType="1"/>
            </p:cNvSpPr>
            <p:nvPr/>
          </p:nvSpPr>
          <p:spPr bwMode="auto">
            <a:xfrm>
              <a:off x="554" y="1032"/>
              <a:ext cx="1" cy="170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5" name="Line 10"/>
            <p:cNvSpPr>
              <a:spLocks noChangeShapeType="1"/>
            </p:cNvSpPr>
            <p:nvPr/>
          </p:nvSpPr>
          <p:spPr bwMode="auto">
            <a:xfrm>
              <a:off x="496" y="2736"/>
              <a:ext cx="5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6" name="Line 11"/>
            <p:cNvSpPr>
              <a:spLocks noChangeShapeType="1"/>
            </p:cNvSpPr>
            <p:nvPr/>
          </p:nvSpPr>
          <p:spPr bwMode="auto">
            <a:xfrm>
              <a:off x="496" y="2393"/>
              <a:ext cx="5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7" name="Line 12"/>
            <p:cNvSpPr>
              <a:spLocks noChangeShapeType="1"/>
            </p:cNvSpPr>
            <p:nvPr/>
          </p:nvSpPr>
          <p:spPr bwMode="auto">
            <a:xfrm>
              <a:off x="496" y="2056"/>
              <a:ext cx="5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8" name="Line 13"/>
            <p:cNvSpPr>
              <a:spLocks noChangeShapeType="1"/>
            </p:cNvSpPr>
            <p:nvPr/>
          </p:nvSpPr>
          <p:spPr bwMode="auto">
            <a:xfrm>
              <a:off x="496" y="1712"/>
              <a:ext cx="5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9" name="Line 14"/>
            <p:cNvSpPr>
              <a:spLocks noChangeShapeType="1"/>
            </p:cNvSpPr>
            <p:nvPr/>
          </p:nvSpPr>
          <p:spPr bwMode="auto">
            <a:xfrm>
              <a:off x="496" y="1375"/>
              <a:ext cx="5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30" name="Line 15"/>
            <p:cNvSpPr>
              <a:spLocks noChangeShapeType="1"/>
            </p:cNvSpPr>
            <p:nvPr/>
          </p:nvSpPr>
          <p:spPr bwMode="auto">
            <a:xfrm>
              <a:off x="496" y="1032"/>
              <a:ext cx="5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31" name="Line 16"/>
            <p:cNvSpPr>
              <a:spLocks noChangeShapeType="1"/>
            </p:cNvSpPr>
            <p:nvPr/>
          </p:nvSpPr>
          <p:spPr bwMode="auto">
            <a:xfrm>
              <a:off x="554" y="2736"/>
              <a:ext cx="1437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32" name="Line 17"/>
            <p:cNvSpPr>
              <a:spLocks noChangeShapeType="1"/>
            </p:cNvSpPr>
            <p:nvPr/>
          </p:nvSpPr>
          <p:spPr bwMode="auto">
            <a:xfrm flipV="1">
              <a:off x="554" y="2736"/>
              <a:ext cx="1" cy="5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33" name="Line 18"/>
            <p:cNvSpPr>
              <a:spLocks noChangeShapeType="1"/>
            </p:cNvSpPr>
            <p:nvPr/>
          </p:nvSpPr>
          <p:spPr bwMode="auto">
            <a:xfrm flipV="1">
              <a:off x="1991" y="2736"/>
              <a:ext cx="1" cy="5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34" name="Rectangle 19"/>
            <p:cNvSpPr>
              <a:spLocks noChangeArrowheads="1"/>
            </p:cNvSpPr>
            <p:nvPr/>
          </p:nvSpPr>
          <p:spPr bwMode="auto">
            <a:xfrm>
              <a:off x="320" y="2628"/>
              <a:ext cx="16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68</a:t>
              </a:r>
            </a:p>
          </p:txBody>
        </p:sp>
        <p:sp>
          <p:nvSpPr>
            <p:cNvPr id="35" name="Rectangle 20"/>
            <p:cNvSpPr>
              <a:spLocks noChangeArrowheads="1"/>
            </p:cNvSpPr>
            <p:nvPr/>
          </p:nvSpPr>
          <p:spPr bwMode="auto">
            <a:xfrm>
              <a:off x="320" y="2285"/>
              <a:ext cx="16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72</a:t>
              </a:r>
            </a:p>
          </p:txBody>
        </p:sp>
        <p:sp>
          <p:nvSpPr>
            <p:cNvPr id="36" name="Rectangle 21"/>
            <p:cNvSpPr>
              <a:spLocks noChangeArrowheads="1"/>
            </p:cNvSpPr>
            <p:nvPr/>
          </p:nvSpPr>
          <p:spPr bwMode="auto">
            <a:xfrm>
              <a:off x="320" y="1948"/>
              <a:ext cx="16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76</a:t>
              </a:r>
            </a:p>
          </p:txBody>
        </p:sp>
        <p:sp>
          <p:nvSpPr>
            <p:cNvPr id="37" name="Rectangle 22"/>
            <p:cNvSpPr>
              <a:spLocks noChangeArrowheads="1"/>
            </p:cNvSpPr>
            <p:nvPr/>
          </p:nvSpPr>
          <p:spPr bwMode="auto">
            <a:xfrm>
              <a:off x="320" y="1604"/>
              <a:ext cx="16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80</a:t>
              </a:r>
            </a:p>
          </p:txBody>
        </p:sp>
        <p:sp>
          <p:nvSpPr>
            <p:cNvPr id="38" name="Rectangle 23"/>
            <p:cNvSpPr>
              <a:spLocks noChangeArrowheads="1"/>
            </p:cNvSpPr>
            <p:nvPr/>
          </p:nvSpPr>
          <p:spPr bwMode="auto">
            <a:xfrm>
              <a:off x="320" y="1267"/>
              <a:ext cx="16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84</a:t>
              </a:r>
            </a:p>
          </p:txBody>
        </p:sp>
        <p:sp>
          <p:nvSpPr>
            <p:cNvPr id="39" name="Rectangle 24"/>
            <p:cNvSpPr>
              <a:spLocks noChangeArrowheads="1"/>
            </p:cNvSpPr>
            <p:nvPr/>
          </p:nvSpPr>
          <p:spPr bwMode="auto">
            <a:xfrm>
              <a:off x="320" y="924"/>
              <a:ext cx="16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88</a:t>
              </a:r>
            </a:p>
          </p:txBody>
        </p:sp>
        <p:sp>
          <p:nvSpPr>
            <p:cNvPr id="40" name="Rectangle 25"/>
            <p:cNvSpPr>
              <a:spLocks noChangeArrowheads="1"/>
            </p:cNvSpPr>
            <p:nvPr/>
          </p:nvSpPr>
          <p:spPr bwMode="auto">
            <a:xfrm>
              <a:off x="624" y="2902"/>
              <a:ext cx="110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plon suchej masy</a:t>
              </a:r>
            </a:p>
          </p:txBody>
        </p:sp>
        <p:sp>
          <p:nvSpPr>
            <p:cNvPr id="41" name="Rectangle 26"/>
            <p:cNvSpPr>
              <a:spLocks noChangeArrowheads="1"/>
            </p:cNvSpPr>
            <p:nvPr/>
          </p:nvSpPr>
          <p:spPr bwMode="auto">
            <a:xfrm>
              <a:off x="1024" y="3131"/>
              <a:ext cx="42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(dt/ha)</a:t>
              </a:r>
            </a:p>
          </p:txBody>
        </p:sp>
      </p:grpSp>
      <p:grpSp>
        <p:nvGrpSpPr>
          <p:cNvPr id="42" name="Group 94"/>
          <p:cNvGrpSpPr>
            <a:grpSpLocks/>
          </p:cNvGrpSpPr>
          <p:nvPr/>
        </p:nvGrpSpPr>
        <p:grpSpPr bwMode="auto">
          <a:xfrm>
            <a:off x="931863" y="2062163"/>
            <a:ext cx="1303337" cy="2281237"/>
            <a:chOff x="859" y="1299"/>
            <a:chExt cx="821" cy="1437"/>
          </a:xfrm>
        </p:grpSpPr>
        <p:sp>
          <p:nvSpPr>
            <p:cNvPr id="43" name="Rectangle 95"/>
            <p:cNvSpPr>
              <a:spLocks noChangeArrowheads="1"/>
            </p:cNvSpPr>
            <p:nvPr/>
          </p:nvSpPr>
          <p:spPr bwMode="auto">
            <a:xfrm>
              <a:off x="859" y="2158"/>
              <a:ext cx="414" cy="57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pl-PL" altLang="pl-PL" sz="2800">
                <a:solidFill>
                  <a:srgbClr val="FFFFFF"/>
                </a:solidFill>
              </a:endParaRPr>
            </a:p>
          </p:txBody>
        </p:sp>
        <p:sp>
          <p:nvSpPr>
            <p:cNvPr id="44" name="Rectangle 96"/>
            <p:cNvSpPr>
              <a:spLocks noChangeArrowheads="1"/>
            </p:cNvSpPr>
            <p:nvPr/>
          </p:nvSpPr>
          <p:spPr bwMode="auto">
            <a:xfrm>
              <a:off x="1273" y="1299"/>
              <a:ext cx="407" cy="1437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pl-PL" altLang="pl-PL" sz="2800">
                <a:solidFill>
                  <a:srgbClr val="FFFFFF"/>
                </a:solidFill>
              </a:endParaRPr>
            </a:p>
          </p:txBody>
        </p:sp>
      </p:grpSp>
      <p:grpSp>
        <p:nvGrpSpPr>
          <p:cNvPr id="78" name="Group 27"/>
          <p:cNvGrpSpPr>
            <a:grpSpLocks/>
          </p:cNvGrpSpPr>
          <p:nvPr/>
        </p:nvGrpSpPr>
        <p:grpSpPr bwMode="auto">
          <a:xfrm>
            <a:off x="2932113" y="1476375"/>
            <a:ext cx="2706687" cy="3819525"/>
            <a:chOff x="2104" y="930"/>
            <a:chExt cx="1705" cy="2406"/>
          </a:xfrm>
        </p:grpSpPr>
        <p:sp>
          <p:nvSpPr>
            <p:cNvPr id="79" name="Line 28"/>
            <p:cNvSpPr>
              <a:spLocks noChangeShapeType="1"/>
            </p:cNvSpPr>
            <p:nvPr/>
          </p:nvSpPr>
          <p:spPr bwMode="auto">
            <a:xfrm>
              <a:off x="2409" y="2501"/>
              <a:ext cx="1399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80" name="Line 29"/>
            <p:cNvSpPr>
              <a:spLocks noChangeShapeType="1"/>
            </p:cNvSpPr>
            <p:nvPr/>
          </p:nvSpPr>
          <p:spPr bwMode="auto">
            <a:xfrm>
              <a:off x="2409" y="2291"/>
              <a:ext cx="1399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81" name="Line 30"/>
            <p:cNvSpPr>
              <a:spLocks noChangeShapeType="1"/>
            </p:cNvSpPr>
            <p:nvPr/>
          </p:nvSpPr>
          <p:spPr bwMode="auto">
            <a:xfrm>
              <a:off x="2409" y="2088"/>
              <a:ext cx="1399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82" name="Line 31"/>
            <p:cNvSpPr>
              <a:spLocks noChangeShapeType="1"/>
            </p:cNvSpPr>
            <p:nvPr/>
          </p:nvSpPr>
          <p:spPr bwMode="auto">
            <a:xfrm>
              <a:off x="2409" y="1878"/>
              <a:ext cx="1399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83" name="Line 32"/>
            <p:cNvSpPr>
              <a:spLocks noChangeShapeType="1"/>
            </p:cNvSpPr>
            <p:nvPr/>
          </p:nvSpPr>
          <p:spPr bwMode="auto">
            <a:xfrm>
              <a:off x="2409" y="1668"/>
              <a:ext cx="1399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84" name="Line 33"/>
            <p:cNvSpPr>
              <a:spLocks noChangeShapeType="1"/>
            </p:cNvSpPr>
            <p:nvPr/>
          </p:nvSpPr>
          <p:spPr bwMode="auto">
            <a:xfrm>
              <a:off x="2409" y="1458"/>
              <a:ext cx="1399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85" name="Line 34"/>
            <p:cNvSpPr>
              <a:spLocks noChangeShapeType="1"/>
            </p:cNvSpPr>
            <p:nvPr/>
          </p:nvSpPr>
          <p:spPr bwMode="auto">
            <a:xfrm>
              <a:off x="2409" y="1254"/>
              <a:ext cx="1399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86" name="Line 35"/>
            <p:cNvSpPr>
              <a:spLocks noChangeShapeType="1"/>
            </p:cNvSpPr>
            <p:nvPr/>
          </p:nvSpPr>
          <p:spPr bwMode="auto">
            <a:xfrm>
              <a:off x="2409" y="1044"/>
              <a:ext cx="1399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87" name="Line 36"/>
            <p:cNvSpPr>
              <a:spLocks noChangeShapeType="1"/>
            </p:cNvSpPr>
            <p:nvPr/>
          </p:nvSpPr>
          <p:spPr bwMode="auto">
            <a:xfrm>
              <a:off x="2409" y="1044"/>
              <a:ext cx="1" cy="166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88" name="Line 37"/>
            <p:cNvSpPr>
              <a:spLocks noChangeShapeType="1"/>
            </p:cNvSpPr>
            <p:nvPr/>
          </p:nvSpPr>
          <p:spPr bwMode="auto">
            <a:xfrm>
              <a:off x="2345" y="2711"/>
              <a:ext cx="6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89" name="Line 38"/>
            <p:cNvSpPr>
              <a:spLocks noChangeShapeType="1"/>
            </p:cNvSpPr>
            <p:nvPr/>
          </p:nvSpPr>
          <p:spPr bwMode="auto">
            <a:xfrm>
              <a:off x="2345" y="2501"/>
              <a:ext cx="6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90" name="Line 39"/>
            <p:cNvSpPr>
              <a:spLocks noChangeShapeType="1"/>
            </p:cNvSpPr>
            <p:nvPr/>
          </p:nvSpPr>
          <p:spPr bwMode="auto">
            <a:xfrm>
              <a:off x="2345" y="2291"/>
              <a:ext cx="6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91" name="Line 40"/>
            <p:cNvSpPr>
              <a:spLocks noChangeShapeType="1"/>
            </p:cNvSpPr>
            <p:nvPr/>
          </p:nvSpPr>
          <p:spPr bwMode="auto">
            <a:xfrm>
              <a:off x="2345" y="2088"/>
              <a:ext cx="6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92" name="Line 41"/>
            <p:cNvSpPr>
              <a:spLocks noChangeShapeType="1"/>
            </p:cNvSpPr>
            <p:nvPr/>
          </p:nvSpPr>
          <p:spPr bwMode="auto">
            <a:xfrm>
              <a:off x="2345" y="1878"/>
              <a:ext cx="6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93" name="Line 42"/>
            <p:cNvSpPr>
              <a:spLocks noChangeShapeType="1"/>
            </p:cNvSpPr>
            <p:nvPr/>
          </p:nvSpPr>
          <p:spPr bwMode="auto">
            <a:xfrm>
              <a:off x="2345" y="1668"/>
              <a:ext cx="6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94" name="Line 43"/>
            <p:cNvSpPr>
              <a:spLocks noChangeShapeType="1"/>
            </p:cNvSpPr>
            <p:nvPr/>
          </p:nvSpPr>
          <p:spPr bwMode="auto">
            <a:xfrm>
              <a:off x="2345" y="1458"/>
              <a:ext cx="6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95" name="Line 44"/>
            <p:cNvSpPr>
              <a:spLocks noChangeShapeType="1"/>
            </p:cNvSpPr>
            <p:nvPr/>
          </p:nvSpPr>
          <p:spPr bwMode="auto">
            <a:xfrm>
              <a:off x="2345" y="1254"/>
              <a:ext cx="6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96" name="Line 45"/>
            <p:cNvSpPr>
              <a:spLocks noChangeShapeType="1"/>
            </p:cNvSpPr>
            <p:nvPr/>
          </p:nvSpPr>
          <p:spPr bwMode="auto">
            <a:xfrm>
              <a:off x="2345" y="1044"/>
              <a:ext cx="6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97" name="Line 46"/>
            <p:cNvSpPr>
              <a:spLocks noChangeShapeType="1"/>
            </p:cNvSpPr>
            <p:nvPr/>
          </p:nvSpPr>
          <p:spPr bwMode="auto">
            <a:xfrm>
              <a:off x="2409" y="2711"/>
              <a:ext cx="1399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98" name="Line 47"/>
            <p:cNvSpPr>
              <a:spLocks noChangeShapeType="1"/>
            </p:cNvSpPr>
            <p:nvPr/>
          </p:nvSpPr>
          <p:spPr bwMode="auto">
            <a:xfrm flipV="1">
              <a:off x="2409" y="2711"/>
              <a:ext cx="1" cy="6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99" name="Line 48"/>
            <p:cNvSpPr>
              <a:spLocks noChangeShapeType="1"/>
            </p:cNvSpPr>
            <p:nvPr/>
          </p:nvSpPr>
          <p:spPr bwMode="auto">
            <a:xfrm flipV="1">
              <a:off x="3808" y="2711"/>
              <a:ext cx="1" cy="6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00" name="Rectangle 49"/>
            <p:cNvSpPr>
              <a:spLocks noChangeArrowheads="1"/>
            </p:cNvSpPr>
            <p:nvPr/>
          </p:nvSpPr>
          <p:spPr bwMode="auto">
            <a:xfrm>
              <a:off x="2104" y="2597"/>
              <a:ext cx="2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4,6</a:t>
              </a:r>
            </a:p>
          </p:txBody>
        </p:sp>
        <p:sp>
          <p:nvSpPr>
            <p:cNvPr id="101" name="Rectangle 50"/>
            <p:cNvSpPr>
              <a:spLocks noChangeArrowheads="1"/>
            </p:cNvSpPr>
            <p:nvPr/>
          </p:nvSpPr>
          <p:spPr bwMode="auto">
            <a:xfrm>
              <a:off x="2104" y="2387"/>
              <a:ext cx="2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4,7</a:t>
              </a:r>
            </a:p>
          </p:txBody>
        </p:sp>
        <p:sp>
          <p:nvSpPr>
            <p:cNvPr id="102" name="Rectangle 51"/>
            <p:cNvSpPr>
              <a:spLocks noChangeArrowheads="1"/>
            </p:cNvSpPr>
            <p:nvPr/>
          </p:nvSpPr>
          <p:spPr bwMode="auto">
            <a:xfrm>
              <a:off x="2104" y="2177"/>
              <a:ext cx="2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4,8</a:t>
              </a:r>
            </a:p>
          </p:txBody>
        </p:sp>
        <p:sp>
          <p:nvSpPr>
            <p:cNvPr id="103" name="Rectangle 52"/>
            <p:cNvSpPr>
              <a:spLocks noChangeArrowheads="1"/>
            </p:cNvSpPr>
            <p:nvPr/>
          </p:nvSpPr>
          <p:spPr bwMode="auto">
            <a:xfrm>
              <a:off x="2104" y="1973"/>
              <a:ext cx="2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4,9</a:t>
              </a:r>
            </a:p>
          </p:txBody>
        </p:sp>
        <p:sp>
          <p:nvSpPr>
            <p:cNvPr id="104" name="Rectangle 53"/>
            <p:cNvSpPr>
              <a:spLocks noChangeArrowheads="1"/>
            </p:cNvSpPr>
            <p:nvPr/>
          </p:nvSpPr>
          <p:spPr bwMode="auto">
            <a:xfrm>
              <a:off x="2104" y="1763"/>
              <a:ext cx="2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5,0</a:t>
              </a:r>
            </a:p>
          </p:txBody>
        </p:sp>
        <p:sp>
          <p:nvSpPr>
            <p:cNvPr id="105" name="Rectangle 54"/>
            <p:cNvSpPr>
              <a:spLocks noChangeArrowheads="1"/>
            </p:cNvSpPr>
            <p:nvPr/>
          </p:nvSpPr>
          <p:spPr bwMode="auto">
            <a:xfrm>
              <a:off x="2104" y="1553"/>
              <a:ext cx="2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5,1</a:t>
              </a:r>
            </a:p>
          </p:txBody>
        </p:sp>
        <p:sp>
          <p:nvSpPr>
            <p:cNvPr id="106" name="Rectangle 55"/>
            <p:cNvSpPr>
              <a:spLocks noChangeArrowheads="1"/>
            </p:cNvSpPr>
            <p:nvPr/>
          </p:nvSpPr>
          <p:spPr bwMode="auto">
            <a:xfrm>
              <a:off x="2104" y="1343"/>
              <a:ext cx="2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5,2</a:t>
              </a:r>
            </a:p>
          </p:txBody>
        </p:sp>
        <p:sp>
          <p:nvSpPr>
            <p:cNvPr id="107" name="Rectangle 56"/>
            <p:cNvSpPr>
              <a:spLocks noChangeArrowheads="1"/>
            </p:cNvSpPr>
            <p:nvPr/>
          </p:nvSpPr>
          <p:spPr bwMode="auto">
            <a:xfrm>
              <a:off x="2104" y="1140"/>
              <a:ext cx="2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5,3</a:t>
              </a:r>
            </a:p>
          </p:txBody>
        </p:sp>
        <p:sp>
          <p:nvSpPr>
            <p:cNvPr id="108" name="Rectangle 57"/>
            <p:cNvSpPr>
              <a:spLocks noChangeArrowheads="1"/>
            </p:cNvSpPr>
            <p:nvPr/>
          </p:nvSpPr>
          <p:spPr bwMode="auto">
            <a:xfrm>
              <a:off x="2104" y="930"/>
              <a:ext cx="2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5,4</a:t>
              </a:r>
            </a:p>
          </p:txBody>
        </p:sp>
        <p:sp>
          <p:nvSpPr>
            <p:cNvPr id="109" name="Rectangle 58"/>
            <p:cNvSpPr>
              <a:spLocks noChangeArrowheads="1"/>
            </p:cNvSpPr>
            <p:nvPr/>
          </p:nvSpPr>
          <p:spPr bwMode="auto">
            <a:xfrm>
              <a:off x="2472" y="2896"/>
              <a:ext cx="1001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zawartość NEL</a:t>
              </a:r>
            </a:p>
          </p:txBody>
        </p:sp>
        <p:sp>
          <p:nvSpPr>
            <p:cNvPr id="110" name="Rectangle 59"/>
            <p:cNvSpPr>
              <a:spLocks noChangeArrowheads="1"/>
            </p:cNvSpPr>
            <p:nvPr/>
          </p:nvSpPr>
          <p:spPr bwMode="auto">
            <a:xfrm>
              <a:off x="2651" y="3144"/>
              <a:ext cx="71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MJ/kg s.m.</a:t>
              </a:r>
            </a:p>
          </p:txBody>
        </p:sp>
      </p:grpSp>
      <p:grpSp>
        <p:nvGrpSpPr>
          <p:cNvPr id="111" name="Group 97"/>
          <p:cNvGrpSpPr>
            <a:grpSpLocks/>
          </p:cNvGrpSpPr>
          <p:nvPr/>
        </p:nvGrpSpPr>
        <p:grpSpPr bwMode="auto">
          <a:xfrm>
            <a:off x="3954463" y="1990725"/>
            <a:ext cx="1271587" cy="2312988"/>
            <a:chOff x="2708" y="1254"/>
            <a:chExt cx="801" cy="1457"/>
          </a:xfrm>
        </p:grpSpPr>
        <p:sp>
          <p:nvSpPr>
            <p:cNvPr id="112" name="Rectangle 98"/>
            <p:cNvSpPr>
              <a:spLocks noChangeArrowheads="1"/>
            </p:cNvSpPr>
            <p:nvPr/>
          </p:nvSpPr>
          <p:spPr bwMode="auto">
            <a:xfrm>
              <a:off x="2708" y="2126"/>
              <a:ext cx="401" cy="58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pl-PL" altLang="pl-PL" sz="2800">
                <a:solidFill>
                  <a:srgbClr val="FFFFFF"/>
                </a:solidFill>
              </a:endParaRPr>
            </a:p>
          </p:txBody>
        </p:sp>
        <p:sp>
          <p:nvSpPr>
            <p:cNvPr id="113" name="Rectangle 99"/>
            <p:cNvSpPr>
              <a:spLocks noChangeArrowheads="1"/>
            </p:cNvSpPr>
            <p:nvPr/>
          </p:nvSpPr>
          <p:spPr bwMode="auto">
            <a:xfrm>
              <a:off x="3109" y="1254"/>
              <a:ext cx="400" cy="1457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pl-PL" altLang="pl-PL" sz="2800">
                <a:solidFill>
                  <a:srgbClr val="FFFFFF"/>
                </a:solidFill>
              </a:endParaRPr>
            </a:p>
          </p:txBody>
        </p:sp>
      </p:grpSp>
      <p:grpSp>
        <p:nvGrpSpPr>
          <p:cNvPr id="114" name="Group 60"/>
          <p:cNvGrpSpPr>
            <a:grpSpLocks/>
          </p:cNvGrpSpPr>
          <p:nvPr/>
        </p:nvGrpSpPr>
        <p:grpSpPr bwMode="auto">
          <a:xfrm>
            <a:off x="6184900" y="1476375"/>
            <a:ext cx="2711450" cy="4025900"/>
            <a:chOff x="3896" y="930"/>
            <a:chExt cx="1708" cy="2536"/>
          </a:xfrm>
        </p:grpSpPr>
        <p:sp>
          <p:nvSpPr>
            <p:cNvPr id="115" name="Line 61"/>
            <p:cNvSpPr>
              <a:spLocks noChangeShapeType="1"/>
            </p:cNvSpPr>
            <p:nvPr/>
          </p:nvSpPr>
          <p:spPr bwMode="auto">
            <a:xfrm>
              <a:off x="4289" y="2431"/>
              <a:ext cx="129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16" name="Line 62"/>
            <p:cNvSpPr>
              <a:spLocks noChangeShapeType="1"/>
            </p:cNvSpPr>
            <p:nvPr/>
          </p:nvSpPr>
          <p:spPr bwMode="auto">
            <a:xfrm>
              <a:off x="4289" y="2158"/>
              <a:ext cx="129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17" name="Line 63"/>
            <p:cNvSpPr>
              <a:spLocks noChangeShapeType="1"/>
            </p:cNvSpPr>
            <p:nvPr/>
          </p:nvSpPr>
          <p:spPr bwMode="auto">
            <a:xfrm>
              <a:off x="4289" y="1878"/>
              <a:ext cx="129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18" name="Line 64"/>
            <p:cNvSpPr>
              <a:spLocks noChangeShapeType="1"/>
            </p:cNvSpPr>
            <p:nvPr/>
          </p:nvSpPr>
          <p:spPr bwMode="auto">
            <a:xfrm>
              <a:off x="4289" y="1598"/>
              <a:ext cx="129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19" name="Line 65"/>
            <p:cNvSpPr>
              <a:spLocks noChangeShapeType="1"/>
            </p:cNvSpPr>
            <p:nvPr/>
          </p:nvSpPr>
          <p:spPr bwMode="auto">
            <a:xfrm>
              <a:off x="4289" y="1324"/>
              <a:ext cx="129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20" name="Line 66"/>
            <p:cNvSpPr>
              <a:spLocks noChangeShapeType="1"/>
            </p:cNvSpPr>
            <p:nvPr/>
          </p:nvSpPr>
          <p:spPr bwMode="auto">
            <a:xfrm>
              <a:off x="4289" y="1044"/>
              <a:ext cx="129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21" name="Line 67"/>
            <p:cNvSpPr>
              <a:spLocks noChangeShapeType="1"/>
            </p:cNvSpPr>
            <p:nvPr/>
          </p:nvSpPr>
          <p:spPr bwMode="auto">
            <a:xfrm>
              <a:off x="4289" y="1044"/>
              <a:ext cx="1" cy="166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22" name="Line 68"/>
            <p:cNvSpPr>
              <a:spLocks noChangeShapeType="1"/>
            </p:cNvSpPr>
            <p:nvPr/>
          </p:nvSpPr>
          <p:spPr bwMode="auto">
            <a:xfrm>
              <a:off x="4225" y="2711"/>
              <a:ext cx="6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23" name="Line 69"/>
            <p:cNvSpPr>
              <a:spLocks noChangeShapeType="1"/>
            </p:cNvSpPr>
            <p:nvPr/>
          </p:nvSpPr>
          <p:spPr bwMode="auto">
            <a:xfrm>
              <a:off x="4225" y="2431"/>
              <a:ext cx="6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24" name="Line 70"/>
            <p:cNvSpPr>
              <a:spLocks noChangeShapeType="1"/>
            </p:cNvSpPr>
            <p:nvPr/>
          </p:nvSpPr>
          <p:spPr bwMode="auto">
            <a:xfrm>
              <a:off x="4225" y="2158"/>
              <a:ext cx="6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25" name="Line 71"/>
            <p:cNvSpPr>
              <a:spLocks noChangeShapeType="1"/>
            </p:cNvSpPr>
            <p:nvPr/>
          </p:nvSpPr>
          <p:spPr bwMode="auto">
            <a:xfrm>
              <a:off x="4225" y="1878"/>
              <a:ext cx="6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26" name="Line 72"/>
            <p:cNvSpPr>
              <a:spLocks noChangeShapeType="1"/>
            </p:cNvSpPr>
            <p:nvPr/>
          </p:nvSpPr>
          <p:spPr bwMode="auto">
            <a:xfrm>
              <a:off x="4225" y="1598"/>
              <a:ext cx="6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27" name="Line 73"/>
            <p:cNvSpPr>
              <a:spLocks noChangeShapeType="1"/>
            </p:cNvSpPr>
            <p:nvPr/>
          </p:nvSpPr>
          <p:spPr bwMode="auto">
            <a:xfrm>
              <a:off x="4225" y="1324"/>
              <a:ext cx="6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28" name="Line 74"/>
            <p:cNvSpPr>
              <a:spLocks noChangeShapeType="1"/>
            </p:cNvSpPr>
            <p:nvPr/>
          </p:nvSpPr>
          <p:spPr bwMode="auto">
            <a:xfrm>
              <a:off x="4225" y="1044"/>
              <a:ext cx="6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29" name="Line 75"/>
            <p:cNvSpPr>
              <a:spLocks noChangeShapeType="1"/>
            </p:cNvSpPr>
            <p:nvPr/>
          </p:nvSpPr>
          <p:spPr bwMode="auto">
            <a:xfrm>
              <a:off x="4289" y="2711"/>
              <a:ext cx="129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30" name="Line 76"/>
            <p:cNvSpPr>
              <a:spLocks noChangeShapeType="1"/>
            </p:cNvSpPr>
            <p:nvPr/>
          </p:nvSpPr>
          <p:spPr bwMode="auto">
            <a:xfrm flipV="1">
              <a:off x="4289" y="2711"/>
              <a:ext cx="1" cy="6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31" name="Line 77"/>
            <p:cNvSpPr>
              <a:spLocks noChangeShapeType="1"/>
            </p:cNvSpPr>
            <p:nvPr/>
          </p:nvSpPr>
          <p:spPr bwMode="auto">
            <a:xfrm flipV="1">
              <a:off x="5580" y="2711"/>
              <a:ext cx="1" cy="6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32" name="Rectangle 78"/>
            <p:cNvSpPr>
              <a:spLocks noChangeArrowheads="1"/>
            </p:cNvSpPr>
            <p:nvPr/>
          </p:nvSpPr>
          <p:spPr bwMode="auto">
            <a:xfrm>
              <a:off x="3896" y="2597"/>
              <a:ext cx="28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0,64</a:t>
              </a:r>
            </a:p>
          </p:txBody>
        </p:sp>
        <p:sp>
          <p:nvSpPr>
            <p:cNvPr id="133" name="Rectangle 79"/>
            <p:cNvSpPr>
              <a:spLocks noChangeArrowheads="1"/>
            </p:cNvSpPr>
            <p:nvPr/>
          </p:nvSpPr>
          <p:spPr bwMode="auto">
            <a:xfrm>
              <a:off x="3896" y="2317"/>
              <a:ext cx="28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0,66</a:t>
              </a:r>
            </a:p>
          </p:txBody>
        </p:sp>
        <p:sp>
          <p:nvSpPr>
            <p:cNvPr id="134" name="Rectangle 80"/>
            <p:cNvSpPr>
              <a:spLocks noChangeArrowheads="1"/>
            </p:cNvSpPr>
            <p:nvPr/>
          </p:nvSpPr>
          <p:spPr bwMode="auto">
            <a:xfrm>
              <a:off x="3896" y="2043"/>
              <a:ext cx="28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0,68</a:t>
              </a:r>
            </a:p>
          </p:txBody>
        </p:sp>
        <p:sp>
          <p:nvSpPr>
            <p:cNvPr id="135" name="Rectangle 81"/>
            <p:cNvSpPr>
              <a:spLocks noChangeArrowheads="1"/>
            </p:cNvSpPr>
            <p:nvPr/>
          </p:nvSpPr>
          <p:spPr bwMode="auto">
            <a:xfrm>
              <a:off x="3896" y="1763"/>
              <a:ext cx="28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0,70</a:t>
              </a:r>
            </a:p>
          </p:txBody>
        </p:sp>
        <p:sp>
          <p:nvSpPr>
            <p:cNvPr id="136" name="Rectangle 82"/>
            <p:cNvSpPr>
              <a:spLocks noChangeArrowheads="1"/>
            </p:cNvSpPr>
            <p:nvPr/>
          </p:nvSpPr>
          <p:spPr bwMode="auto">
            <a:xfrm>
              <a:off x="3896" y="1483"/>
              <a:ext cx="28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0,72</a:t>
              </a:r>
            </a:p>
          </p:txBody>
        </p:sp>
        <p:sp>
          <p:nvSpPr>
            <p:cNvPr id="137" name="Rectangle 83"/>
            <p:cNvSpPr>
              <a:spLocks noChangeArrowheads="1"/>
            </p:cNvSpPr>
            <p:nvPr/>
          </p:nvSpPr>
          <p:spPr bwMode="auto">
            <a:xfrm>
              <a:off x="3896" y="1210"/>
              <a:ext cx="28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0,74</a:t>
              </a:r>
            </a:p>
          </p:txBody>
        </p:sp>
        <p:sp>
          <p:nvSpPr>
            <p:cNvPr id="138" name="Rectangle 84"/>
            <p:cNvSpPr>
              <a:spLocks noChangeArrowheads="1"/>
            </p:cNvSpPr>
            <p:nvPr/>
          </p:nvSpPr>
          <p:spPr bwMode="auto">
            <a:xfrm>
              <a:off x="3896" y="930"/>
              <a:ext cx="28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0,76</a:t>
              </a:r>
            </a:p>
          </p:txBody>
        </p:sp>
        <p:sp>
          <p:nvSpPr>
            <p:cNvPr id="139" name="Rectangle 85"/>
            <p:cNvSpPr>
              <a:spLocks noChangeArrowheads="1"/>
            </p:cNvSpPr>
            <p:nvPr/>
          </p:nvSpPr>
          <p:spPr bwMode="auto">
            <a:xfrm>
              <a:off x="4272" y="2832"/>
              <a:ext cx="1332" cy="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koszt </a:t>
              </a:r>
            </a:p>
            <a:p>
              <a:pPr marL="0" marR="0" lvl="0" indent="0" algn="ctr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jednostkowy rzeczywisty </a:t>
              </a:r>
            </a:p>
            <a:p>
              <a:pPr marL="0" marR="0" lvl="0" indent="0" algn="ctr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„próg zysku”</a:t>
              </a:r>
            </a:p>
          </p:txBody>
        </p:sp>
        <p:sp>
          <p:nvSpPr>
            <p:cNvPr id="140" name="Rectangle 86"/>
            <p:cNvSpPr>
              <a:spLocks noChangeArrowheads="1"/>
            </p:cNvSpPr>
            <p:nvPr/>
          </p:nvSpPr>
          <p:spPr bwMode="auto">
            <a:xfrm>
              <a:off x="4520" y="3312"/>
              <a:ext cx="71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(zł/litr mleka)</a:t>
              </a:r>
            </a:p>
          </p:txBody>
        </p:sp>
      </p:grpSp>
      <p:grpSp>
        <p:nvGrpSpPr>
          <p:cNvPr id="141" name="Group 100"/>
          <p:cNvGrpSpPr>
            <a:grpSpLocks/>
          </p:cNvGrpSpPr>
          <p:nvPr/>
        </p:nvGrpSpPr>
        <p:grpSpPr bwMode="auto">
          <a:xfrm>
            <a:off x="7243763" y="1830388"/>
            <a:ext cx="1171575" cy="2473325"/>
            <a:chOff x="4563" y="1153"/>
            <a:chExt cx="738" cy="1558"/>
          </a:xfrm>
        </p:grpSpPr>
        <p:sp>
          <p:nvSpPr>
            <p:cNvPr id="142" name="Rectangle 101"/>
            <p:cNvSpPr>
              <a:spLocks noChangeArrowheads="1"/>
            </p:cNvSpPr>
            <p:nvPr/>
          </p:nvSpPr>
          <p:spPr bwMode="auto">
            <a:xfrm>
              <a:off x="4563" y="1153"/>
              <a:ext cx="369" cy="155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pl-PL" altLang="pl-PL" sz="2800">
                <a:solidFill>
                  <a:srgbClr val="FFFFFF"/>
                </a:solidFill>
              </a:endParaRPr>
            </a:p>
          </p:txBody>
        </p:sp>
        <p:sp>
          <p:nvSpPr>
            <p:cNvPr id="143" name="Rectangle 102"/>
            <p:cNvSpPr>
              <a:spLocks noChangeArrowheads="1"/>
            </p:cNvSpPr>
            <p:nvPr/>
          </p:nvSpPr>
          <p:spPr bwMode="auto">
            <a:xfrm>
              <a:off x="4932" y="2113"/>
              <a:ext cx="369" cy="598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pl-PL" altLang="pl-PL" sz="2800">
                <a:solidFill>
                  <a:srgbClr val="FFFFFF"/>
                </a:solidFill>
              </a:endParaRPr>
            </a:p>
          </p:txBody>
        </p:sp>
      </p:grpSp>
      <p:grpSp>
        <p:nvGrpSpPr>
          <p:cNvPr id="144" name="Group 87"/>
          <p:cNvGrpSpPr>
            <a:grpSpLocks/>
          </p:cNvGrpSpPr>
          <p:nvPr/>
        </p:nvGrpSpPr>
        <p:grpSpPr bwMode="auto">
          <a:xfrm>
            <a:off x="1055688" y="5638800"/>
            <a:ext cx="7531100" cy="457200"/>
            <a:chOff x="665" y="3456"/>
            <a:chExt cx="4744" cy="288"/>
          </a:xfrm>
        </p:grpSpPr>
        <p:sp>
          <p:nvSpPr>
            <p:cNvPr id="145" name="Rectangle 88"/>
            <p:cNvSpPr>
              <a:spLocks noChangeArrowheads="1"/>
            </p:cNvSpPr>
            <p:nvPr/>
          </p:nvSpPr>
          <p:spPr bwMode="auto">
            <a:xfrm>
              <a:off x="665" y="3492"/>
              <a:ext cx="265" cy="24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pl-PL" altLang="pl-PL" sz="2800">
                <a:solidFill>
                  <a:srgbClr val="000000"/>
                </a:solidFill>
              </a:endParaRPr>
            </a:p>
          </p:txBody>
        </p:sp>
        <p:sp>
          <p:nvSpPr>
            <p:cNvPr id="146" name="Rectangle 89"/>
            <p:cNvSpPr>
              <a:spLocks noChangeArrowheads="1"/>
            </p:cNvSpPr>
            <p:nvPr/>
          </p:nvSpPr>
          <p:spPr bwMode="auto">
            <a:xfrm>
              <a:off x="3190" y="3492"/>
              <a:ext cx="266" cy="24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pl-PL" altLang="pl-PL" sz="2800">
                <a:solidFill>
                  <a:srgbClr val="000000"/>
                </a:solidFill>
              </a:endParaRPr>
            </a:p>
          </p:txBody>
        </p:sp>
        <p:sp>
          <p:nvSpPr>
            <p:cNvPr id="147" name="Text Box 90"/>
            <p:cNvSpPr txBox="1">
              <a:spLocks noChangeArrowheads="1"/>
            </p:cNvSpPr>
            <p:nvPr/>
          </p:nvSpPr>
          <p:spPr bwMode="auto">
            <a:xfrm>
              <a:off x="960" y="3456"/>
              <a:ext cx="2208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pl-PL" altLang="pl-PL" sz="2200" b="1" dirty="0">
                  <a:solidFill>
                    <a:srgbClr val="000000"/>
                  </a:solidFill>
                </a:rPr>
                <a:t>powierzchnia kontrolna</a:t>
              </a:r>
            </a:p>
          </p:txBody>
        </p:sp>
        <p:sp>
          <p:nvSpPr>
            <p:cNvPr id="148" name="Text Box 91"/>
            <p:cNvSpPr txBox="1">
              <a:spLocks noChangeArrowheads="1"/>
            </p:cNvSpPr>
            <p:nvPr/>
          </p:nvSpPr>
          <p:spPr bwMode="auto">
            <a:xfrm>
              <a:off x="3504" y="3475"/>
              <a:ext cx="1905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pl-PL" altLang="pl-PL" sz="2200" b="1" dirty="0">
                  <a:solidFill>
                    <a:srgbClr val="000000"/>
                  </a:solidFill>
                </a:rPr>
                <a:t>powierzchnia podsiana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97472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3607" y="73735"/>
            <a:ext cx="6002651" cy="1116268"/>
          </a:xfrm>
        </p:spPr>
        <p:txBody>
          <a:bodyPr wrap="square">
            <a:spAutoFit/>
          </a:bodyPr>
          <a:lstStyle/>
          <a:p>
            <a:pPr algn="l" defTabSz="449263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pl-PL" sz="2600" dirty="0">
                <a:solidFill>
                  <a:srgbClr val="006600"/>
                </a:solidFill>
                <a:latin typeface="Tahoma" pitchFamily="34" charset="0"/>
              </a:rPr>
              <a:t>Struktura </a:t>
            </a:r>
            <a:r>
              <a:rPr lang="pl-PL" sz="2600" dirty="0" smtClean="0">
                <a:solidFill>
                  <a:srgbClr val="006600"/>
                </a:solidFill>
                <a:latin typeface="Tahoma" pitchFamily="34" charset="0"/>
              </a:rPr>
              <a:t>wykorzystania postępu </a:t>
            </a:r>
            <a:r>
              <a:rPr lang="pl-PL" sz="2600" dirty="0">
                <a:solidFill>
                  <a:srgbClr val="006600"/>
                </a:solidFill>
                <a:latin typeface="Tahoma" pitchFamily="34" charset="0"/>
              </a:rPr>
              <a:t>biologicznego w hodowli traw </a:t>
            </a:r>
            <a:r>
              <a:rPr lang="pl-PL" sz="2600" dirty="0" smtClean="0">
                <a:solidFill>
                  <a:srgbClr val="006600"/>
                </a:solidFill>
                <a:latin typeface="Tahoma" pitchFamily="34" charset="0"/>
              </a:rPr>
              <a:t/>
            </a:r>
            <a:br>
              <a:rPr lang="pl-PL" sz="2600" dirty="0" smtClean="0">
                <a:solidFill>
                  <a:srgbClr val="006600"/>
                </a:solidFill>
                <a:latin typeface="Tahoma" pitchFamily="34" charset="0"/>
              </a:rPr>
            </a:br>
            <a:r>
              <a:rPr lang="pl-PL" sz="2600" dirty="0" smtClean="0">
                <a:solidFill>
                  <a:srgbClr val="006600"/>
                </a:solidFill>
                <a:latin typeface="Tahoma" pitchFamily="34" charset="0"/>
              </a:rPr>
              <a:t>i </a:t>
            </a:r>
            <a:r>
              <a:rPr lang="pl-PL" sz="2600" dirty="0">
                <a:solidFill>
                  <a:srgbClr val="006600"/>
                </a:solidFill>
                <a:latin typeface="Tahoma" pitchFamily="34" charset="0"/>
              </a:rPr>
              <a:t>roślin motylkowatych (%)</a:t>
            </a:r>
            <a:endParaRPr lang="pl-PL" sz="2600" b="1" kern="1200" dirty="0">
              <a:solidFill>
                <a:srgbClr val="006600"/>
              </a:solidFill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7654" name="pole tekstowe 6"/>
          <p:cNvSpPr txBox="1">
            <a:spLocks noChangeArrowheads="1"/>
          </p:cNvSpPr>
          <p:nvPr/>
        </p:nvSpPr>
        <p:spPr bwMode="auto">
          <a:xfrm>
            <a:off x="0" y="6435017"/>
            <a:ext cx="1991742" cy="30777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Goliński, 2017</a:t>
            </a:r>
          </a:p>
        </p:txBody>
      </p:sp>
      <p:pic>
        <p:nvPicPr>
          <p:cNvPr id="6" name="Picture 8" descr="Logo copy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513" y="116631"/>
            <a:ext cx="7239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Wykres 7"/>
          <p:cNvGraphicFramePr/>
          <p:nvPr>
            <p:extLst>
              <p:ext uri="{D42A27DB-BD31-4B8C-83A1-F6EECF244321}">
                <p14:modId xmlns:p14="http://schemas.microsoft.com/office/powerpoint/2010/main" val="1568198857"/>
              </p:ext>
            </p:extLst>
          </p:nvPr>
        </p:nvGraphicFramePr>
        <p:xfrm>
          <a:off x="1043607" y="1397000"/>
          <a:ext cx="6885955" cy="48310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350294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/>
          </p:cNvSpPr>
          <p:nvPr>
            <p:ph type="title"/>
          </p:nvPr>
        </p:nvSpPr>
        <p:spPr>
          <a:xfrm>
            <a:off x="1102659" y="44624"/>
            <a:ext cx="5814609" cy="1420109"/>
          </a:xfrm>
          <a:solidFill>
            <a:schemeClr val="bg1"/>
          </a:solidFill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l-PL" sz="2600" dirty="0">
                <a:solidFill>
                  <a:srgbClr val="006600"/>
                </a:solidFill>
                <a:latin typeface="Tahoma" panose="020B0604030504040204" pitchFamily="34" charset="0"/>
                <a:ea typeface="+mn-ea"/>
                <a:cs typeface="+mn-cs"/>
              </a:rPr>
              <a:t>Dobór traw i motylkowatych do podsiewu TUZ</a:t>
            </a:r>
            <a:endParaRPr lang="pl-PL" sz="2600" b="1" kern="1200" dirty="0">
              <a:solidFill>
                <a:srgbClr val="006600"/>
              </a:solidFill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254979" name="Rectangle 3"/>
          <p:cNvSpPr>
            <a:spLocks noGrp="1"/>
          </p:cNvSpPr>
          <p:nvPr>
            <p:ph type="body" idx="4294967295"/>
          </p:nvPr>
        </p:nvSpPr>
        <p:spPr>
          <a:xfrm>
            <a:off x="467544" y="1916832"/>
            <a:ext cx="8207375" cy="3219343"/>
          </a:xfrm>
          <a:gradFill rotWithShape="1">
            <a:gsLst>
              <a:gs pos="0">
                <a:srgbClr val="99CC00">
                  <a:alpha val="50999"/>
                </a:srgbClr>
              </a:gs>
              <a:gs pos="100000">
                <a:srgbClr val="CCFF66">
                  <a:alpha val="66000"/>
                </a:srgbClr>
              </a:gs>
            </a:gsLst>
            <a:lin ang="5400000" scaled="1"/>
          </a:gradFill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ts val="1800"/>
              </a:spcBef>
              <a:buFont typeface="Arial" charset="0"/>
              <a:buChar char="•"/>
              <a:defRPr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Trawy: </a:t>
            </a:r>
            <a:r>
              <a:rPr lang="pl-PL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życica trwała</a:t>
            </a: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kostrzewa łąkowa (gleby organiczne), życica mieszańcowa?, życica wielokwiatowa?, życica </a:t>
            </a:r>
            <a:r>
              <a:rPr lang="pl-PL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westerwoldzka</a:t>
            </a: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?, </a:t>
            </a:r>
            <a:r>
              <a:rPr lang="pl-PL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festulolium</a:t>
            </a: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>
              <a:lnSpc>
                <a:spcPct val="80000"/>
              </a:lnSpc>
              <a:spcBef>
                <a:spcPts val="1800"/>
              </a:spcBef>
              <a:buFont typeface="Arial" charset="0"/>
              <a:buChar char="•"/>
              <a:defRPr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Motylkowate: </a:t>
            </a:r>
            <a:r>
              <a:rPr lang="pl-PL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koniczyna łąkowa</a:t>
            </a: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pl-PL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biała</a:t>
            </a: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białoróżowa (gleby organiczne), komonica rożkowa?, lucerna siewna/mieszańcowa?</a:t>
            </a:r>
          </a:p>
          <a:p>
            <a:pPr>
              <a:lnSpc>
                <a:spcPct val="80000"/>
              </a:lnSpc>
              <a:spcBef>
                <a:spcPts val="1800"/>
              </a:spcBef>
              <a:buFont typeface="Arial" charset="0"/>
              <a:buChar char="•"/>
              <a:defRPr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Odmiany predysponowane do podsiewu (zdolność szybkiego ukorzeniania – instalacji </a:t>
            </a:r>
            <a:r>
              <a:rPr lang="pl-P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 </a:t>
            </a: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starej darni, duża konkurencyjność)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8543" y="6414917"/>
            <a:ext cx="208823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Goliński, 2018</a:t>
            </a:r>
          </a:p>
        </p:txBody>
      </p:sp>
      <p:pic>
        <p:nvPicPr>
          <p:cNvPr id="5" name="Picture 8" descr="Logo copy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513" y="116631"/>
            <a:ext cx="7239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360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/>
          </p:cNvSpPr>
          <p:nvPr>
            <p:ph type="title"/>
          </p:nvPr>
        </p:nvSpPr>
        <p:spPr>
          <a:xfrm>
            <a:off x="1079611" y="123195"/>
            <a:ext cx="6328721" cy="1206072"/>
          </a:xfrm>
          <a:solidFill>
            <a:schemeClr val="bg1"/>
          </a:solidFill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l-PL" sz="2800" dirty="0">
                <a:solidFill>
                  <a:srgbClr val="006600"/>
                </a:solidFill>
                <a:latin typeface="Tahoma" panose="020B0604030504040204" pitchFamily="34" charset="0"/>
              </a:rPr>
              <a:t>Dobór traw i motylkowatych do mieszanek w całkowitej renowacji TUZ</a:t>
            </a:r>
            <a:endParaRPr lang="pl-PL" sz="2600" b="1" kern="1200" dirty="0">
              <a:solidFill>
                <a:srgbClr val="006600"/>
              </a:solidFill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254979" name="Rectangle 3"/>
          <p:cNvSpPr>
            <a:spLocks noGrp="1"/>
          </p:cNvSpPr>
          <p:nvPr>
            <p:ph type="body" idx="4294967295"/>
          </p:nvPr>
        </p:nvSpPr>
        <p:spPr>
          <a:xfrm>
            <a:off x="467544" y="1988840"/>
            <a:ext cx="8208962" cy="2988510"/>
          </a:xfrm>
          <a:gradFill>
            <a:gsLst>
              <a:gs pos="0">
                <a:srgbClr val="99CC00">
                  <a:alpha val="50999"/>
                </a:srgbClr>
              </a:gs>
              <a:gs pos="100000">
                <a:srgbClr val="CCFF66">
                  <a:alpha val="66000"/>
                </a:srgbClr>
              </a:gs>
            </a:gsLst>
            <a:lin ang="5400000" scaled="1"/>
          </a:gradFill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ts val="1800"/>
              </a:spcBef>
              <a:buFont typeface="Arial" charset="0"/>
              <a:buChar char="•"/>
              <a:defRPr/>
            </a:pP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Ranking znaczenia gatunków traw: </a:t>
            </a:r>
            <a:r>
              <a:rPr lang="pl-PL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życica trwała</a:t>
            </a: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pl-PL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kostrzewa łąkowa</a:t>
            </a: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pl-PL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kostrzewa trzcinowa</a:t>
            </a: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pl-PL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tymotka łąkowa, wiechlina łąkowa</a:t>
            </a: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pl-PL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kupkówka pospolita</a:t>
            </a: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pl-PL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kostrzewa czerwona</a:t>
            </a: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pl-PL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mietlica biaława, rajgras wyniosły, …</a:t>
            </a:r>
          </a:p>
          <a:p>
            <a:pPr>
              <a:lnSpc>
                <a:spcPct val="80000"/>
              </a:lnSpc>
              <a:spcBef>
                <a:spcPts val="1800"/>
              </a:spcBef>
              <a:buFont typeface="Arial" charset="0"/>
              <a:buChar char="•"/>
              <a:defRPr/>
            </a:pP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Ranking znaczenia gatunków motylkowatych: </a:t>
            </a:r>
            <a:r>
              <a:rPr lang="pl-PL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koniczyna biała (odmiany drobnolistne)</a:t>
            </a: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pl-PL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koniczyna białoróżowa</a:t>
            </a: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pl-PL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koniczyna łąkowa</a:t>
            </a: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pl-PL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komonica rożkowa, …</a:t>
            </a:r>
          </a:p>
        </p:txBody>
      </p:sp>
      <p:pic>
        <p:nvPicPr>
          <p:cNvPr id="5" name="Picture 8" descr="Logo copy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513" y="116631"/>
            <a:ext cx="7239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5496" y="5836693"/>
            <a:ext cx="208823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Goliński, 2018</a:t>
            </a:r>
          </a:p>
        </p:txBody>
      </p:sp>
    </p:spTree>
    <p:extLst>
      <p:ext uri="{BB962C8B-B14F-4D97-AF65-F5344CB8AC3E}">
        <p14:creationId xmlns:p14="http://schemas.microsoft.com/office/powerpoint/2010/main" val="46726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/>
          </p:cNvSpPr>
          <p:nvPr>
            <p:ph type="title"/>
          </p:nvPr>
        </p:nvSpPr>
        <p:spPr>
          <a:xfrm>
            <a:off x="1115615" y="148623"/>
            <a:ext cx="6182651" cy="1181568"/>
          </a:xfrm>
          <a:solidFill>
            <a:schemeClr val="bg1"/>
          </a:solidFill>
        </p:spPr>
        <p:txBody>
          <a:bodyPr/>
          <a:lstStyle/>
          <a:p>
            <a:pPr algn="l">
              <a:defRPr/>
            </a:pPr>
            <a:r>
              <a:rPr lang="pl-PL" sz="2800" dirty="0">
                <a:solidFill>
                  <a:srgbClr val="006600"/>
                </a:solidFill>
                <a:latin typeface="Tahoma" panose="020B0604030504040204" pitchFamily="34" charset="0"/>
              </a:rPr>
              <a:t>Dobór traw i motylkowatych do mieszanek w zakładaniu PUZ</a:t>
            </a:r>
            <a:endParaRPr lang="pl-PL" sz="2600" b="1" kern="1200" dirty="0">
              <a:solidFill>
                <a:srgbClr val="006600"/>
              </a:solidFill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254979" name="Rectangle 3"/>
          <p:cNvSpPr>
            <a:spLocks noGrp="1"/>
          </p:cNvSpPr>
          <p:nvPr>
            <p:ph type="body" idx="4294967295"/>
          </p:nvPr>
        </p:nvSpPr>
        <p:spPr>
          <a:xfrm>
            <a:off x="467544" y="1916832"/>
            <a:ext cx="8207375" cy="3333220"/>
          </a:xfrm>
          <a:gradFill rotWithShape="1">
            <a:gsLst>
              <a:gs pos="0">
                <a:srgbClr val="99CC00">
                  <a:alpha val="50999"/>
                </a:srgbClr>
              </a:gs>
              <a:gs pos="100000">
                <a:srgbClr val="CCFF66">
                  <a:alpha val="66000"/>
                </a:srgbClr>
              </a:gs>
            </a:gsLst>
            <a:lin ang="5400000" scaled="1"/>
          </a:gradFill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ts val="1800"/>
              </a:spcBef>
              <a:buFont typeface="Arial" charset="0"/>
              <a:buChar char="•"/>
              <a:defRPr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Ranking znaczenia gatunków traw: </a:t>
            </a:r>
            <a:r>
              <a:rPr lang="pl-PL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życica wielokwiatowa</a:t>
            </a: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pl-PL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westerwoldzka</a:t>
            </a: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pl-PL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mieszańcowa</a:t>
            </a: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pl-PL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życica </a:t>
            </a:r>
            <a:r>
              <a:rPr lang="pl-PL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trwała (4n)</a:t>
            </a:r>
            <a:r>
              <a:rPr lang="pl-PL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pl-PL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festulolium</a:t>
            </a: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kostrzewa łąkowa, tymotka łąkowa, kostrzewa trzcinowa, kupkówka pospolita, stokłosa </a:t>
            </a:r>
            <a:r>
              <a:rPr lang="pl-PL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uniolowata</a:t>
            </a: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…</a:t>
            </a:r>
          </a:p>
          <a:p>
            <a:pPr>
              <a:lnSpc>
                <a:spcPct val="80000"/>
              </a:lnSpc>
              <a:spcBef>
                <a:spcPts val="1800"/>
              </a:spcBef>
              <a:buFont typeface="Arial" charset="0"/>
              <a:buChar char="•"/>
              <a:defRPr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Ranking znaczenia gatunków motylkowatych: </a:t>
            </a:r>
            <a:r>
              <a:rPr lang="pl-PL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lucerna siewna/mieszańcowa</a:t>
            </a: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pl-PL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koniczyna łąkowa</a:t>
            </a: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pl-PL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koniczyna biała (odmiany wielkolistne), koniczyna białoróżowa, koniczyna inkarnatka, koniczyna perska, komonica rożkowa, esparceta siewna, …</a:t>
            </a:r>
          </a:p>
        </p:txBody>
      </p:sp>
      <p:pic>
        <p:nvPicPr>
          <p:cNvPr id="5" name="Picture 8" descr="Logo copy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513" y="116631"/>
            <a:ext cx="7239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5496" y="6428364"/>
            <a:ext cx="208823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Goliński, 2018</a:t>
            </a:r>
          </a:p>
        </p:txBody>
      </p:sp>
    </p:spTree>
    <p:extLst>
      <p:ext uri="{BB962C8B-B14F-4D97-AF65-F5344CB8AC3E}">
        <p14:creationId xmlns:p14="http://schemas.microsoft.com/office/powerpoint/2010/main" val="272384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15616" y="44624"/>
            <a:ext cx="5760640" cy="1200329"/>
          </a:xfrm>
        </p:spPr>
        <p:txBody>
          <a:bodyPr wrap="square">
            <a:spAutoFit/>
          </a:bodyPr>
          <a:lstStyle/>
          <a:p>
            <a:pPr algn="l"/>
            <a:r>
              <a:rPr lang="pl-PL" altLang="pl-PL" sz="2600" dirty="0">
                <a:solidFill>
                  <a:srgbClr val="006600"/>
                </a:solidFill>
                <a:latin typeface="Tahoma" panose="020B0604030504040204" pitchFamily="34" charset="0"/>
              </a:rPr>
              <a:t>Koncepcje stosowania mieszanek nasiennych w zakładaniu </a:t>
            </a:r>
            <a:r>
              <a:rPr lang="pl-PL" altLang="pl-PL" sz="2600" dirty="0" smtClean="0">
                <a:solidFill>
                  <a:srgbClr val="006600"/>
                </a:solidFill>
                <a:latin typeface="Tahoma" panose="020B0604030504040204" pitchFamily="34" charset="0"/>
              </a:rPr>
              <a:t/>
            </a:r>
            <a:br>
              <a:rPr lang="pl-PL" altLang="pl-PL" sz="2600" dirty="0" smtClean="0">
                <a:solidFill>
                  <a:srgbClr val="006600"/>
                </a:solidFill>
                <a:latin typeface="Tahoma" panose="020B0604030504040204" pitchFamily="34" charset="0"/>
              </a:rPr>
            </a:br>
            <a:r>
              <a:rPr lang="pl-PL" altLang="pl-PL" sz="2600" dirty="0" smtClean="0">
                <a:solidFill>
                  <a:srgbClr val="006600"/>
                </a:solidFill>
                <a:latin typeface="Tahoma" panose="020B0604030504040204" pitchFamily="34" charset="0"/>
              </a:rPr>
              <a:t>i </a:t>
            </a:r>
            <a:r>
              <a:rPr lang="pl-PL" altLang="pl-PL" sz="2600" dirty="0">
                <a:solidFill>
                  <a:srgbClr val="006600"/>
                </a:solidFill>
                <a:latin typeface="Tahoma" panose="020B0604030504040204" pitchFamily="34" charset="0"/>
              </a:rPr>
              <a:t>renowacji użytków zielonych</a:t>
            </a:r>
            <a:endParaRPr lang="pl-PL" altLang="pl-PL" sz="2600" b="1" kern="1200" dirty="0">
              <a:solidFill>
                <a:srgbClr val="006600"/>
              </a:solidFill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2133600"/>
            <a:ext cx="8569325" cy="3538538"/>
          </a:xfrm>
        </p:spPr>
        <p:txBody>
          <a:bodyPr>
            <a:spAutoFit/>
          </a:bodyPr>
          <a:lstStyle/>
          <a:p>
            <a:pPr marL="331185" lvl="2" indent="0">
              <a:spcBef>
                <a:spcPts val="0"/>
              </a:spcBef>
              <a:buNone/>
            </a:pPr>
            <a:r>
              <a:rPr lang="pl-PL" altLang="pl-PL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pl-PL" altLang="pl-PL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odpowiedni wybór mieszanki z ofert 	handlowych firm nasiennych</a:t>
            </a:r>
          </a:p>
          <a:p>
            <a:pPr marL="331185" lvl="2" indent="0">
              <a:spcBef>
                <a:spcPts val="0"/>
              </a:spcBef>
            </a:pPr>
            <a:endParaRPr lang="pl-PL" altLang="pl-PL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31185" lvl="2" indent="0">
              <a:spcBef>
                <a:spcPts val="0"/>
              </a:spcBef>
              <a:buNone/>
            </a:pPr>
            <a:r>
              <a:rPr lang="pl-PL" altLang="pl-PL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pl-PL" altLang="pl-PL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mieszanki przygotowane przez eksperta, 	projektowane w zależności od siedliska </a:t>
            </a:r>
          </a:p>
          <a:p>
            <a:pPr marL="331185" lvl="2" indent="0">
              <a:spcBef>
                <a:spcPts val="0"/>
              </a:spcBef>
              <a:buNone/>
            </a:pPr>
            <a:r>
              <a:rPr lang="pl-PL" altLang="pl-PL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i kierunku użytkowania w konkretnym 	gospodarstwie</a:t>
            </a:r>
          </a:p>
          <a:p>
            <a:pPr marL="331185" lvl="2" indent="0">
              <a:spcBef>
                <a:spcPts val="0"/>
              </a:spcBef>
            </a:pPr>
            <a:endParaRPr lang="pl-PL" altLang="pl-PL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31185" lvl="2" indent="0">
              <a:spcBef>
                <a:spcPts val="0"/>
              </a:spcBef>
              <a:buNone/>
            </a:pPr>
            <a:endParaRPr lang="pl-PL" altLang="pl-PL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31185" lvl="2" indent="0">
              <a:spcBef>
                <a:spcPts val="0"/>
              </a:spcBef>
              <a:buNone/>
            </a:pPr>
            <a:endParaRPr lang="pl-PL" altLang="pl-P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31185" lvl="2" indent="0">
              <a:spcBef>
                <a:spcPts val="0"/>
              </a:spcBef>
              <a:buNone/>
            </a:pPr>
            <a:endParaRPr lang="pl-PL" altLang="pl-PL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8" descr="Logo copy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513" y="116631"/>
            <a:ext cx="7239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341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624" y="116631"/>
            <a:ext cx="5554960" cy="926976"/>
          </a:xfrm>
        </p:spPr>
        <p:txBody>
          <a:bodyPr/>
          <a:lstStyle/>
          <a:p>
            <a:pPr algn="l"/>
            <a:r>
              <a:rPr lang="pl-PL" altLang="pl-PL" sz="2800" dirty="0">
                <a:solidFill>
                  <a:srgbClr val="006600"/>
                </a:solidFill>
                <a:latin typeface="Tahoma" panose="020B0604030504040204" pitchFamily="34" charset="0"/>
              </a:rPr>
              <a:t>Cechy dobrej mieszanki nasiennej</a:t>
            </a:r>
            <a:endParaRPr lang="pl-PL" altLang="pl-PL" sz="2800" b="1" kern="1200" dirty="0">
              <a:solidFill>
                <a:srgbClr val="006600"/>
              </a:solidFill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5496" y="1412776"/>
            <a:ext cx="8569325" cy="5693866"/>
          </a:xfrm>
        </p:spPr>
        <p:txBody>
          <a:bodyPr>
            <a:spAutoFit/>
          </a:bodyPr>
          <a:lstStyle/>
          <a:p>
            <a:pPr marL="331185" lvl="2" indent="0">
              <a:spcBef>
                <a:spcPts val="0"/>
              </a:spcBef>
              <a:buNone/>
            </a:pPr>
            <a:r>
              <a:rPr lang="pl-PL" altLang="pl-PL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pl-PL" altLang="pl-PL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skład gatunkowy dostosowany </a:t>
            </a:r>
          </a:p>
          <a:p>
            <a:pPr marL="331185" lvl="2" indent="0">
              <a:spcBef>
                <a:spcPts val="0"/>
              </a:spcBef>
              <a:buNone/>
            </a:pPr>
            <a:r>
              <a:rPr lang="pl-PL" altLang="pl-PL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pl-PL" altLang="pl-PL" sz="2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do </a:t>
            </a:r>
            <a:r>
              <a:rPr lang="pl-PL" altLang="pl-PL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siedliska i kierunku użytkowania</a:t>
            </a:r>
          </a:p>
          <a:p>
            <a:pPr marL="331185" lvl="2" indent="0">
              <a:spcBef>
                <a:spcPts val="0"/>
              </a:spcBef>
              <a:buNone/>
            </a:pPr>
            <a:endParaRPr lang="pl-PL" altLang="pl-PL" sz="2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31185" lvl="2" indent="0">
              <a:spcBef>
                <a:spcPts val="0"/>
              </a:spcBef>
              <a:buNone/>
            </a:pPr>
            <a:r>
              <a:rPr lang="pl-PL" altLang="pl-PL" sz="2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pl-PL" altLang="pl-PL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wykorzystanie odmian o wysokiej </a:t>
            </a:r>
            <a:r>
              <a:rPr lang="pl-PL" altLang="pl-PL" sz="2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wartości 			użytkowej </a:t>
            </a:r>
            <a:r>
              <a:rPr lang="pl-PL" altLang="pl-PL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(WGO, PDO, odmiany 	</a:t>
            </a:r>
            <a:r>
              <a:rPr lang="pl-PL" altLang="pl-PL" sz="2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			rekomendowane</a:t>
            </a:r>
            <a:r>
              <a:rPr lang="pl-PL" altLang="pl-PL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331185" lvl="2" indent="0">
              <a:spcBef>
                <a:spcPts val="0"/>
              </a:spcBef>
              <a:buNone/>
            </a:pPr>
            <a:endParaRPr lang="pl-PL" altLang="pl-PL" sz="2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31185" lvl="2" indent="0">
              <a:spcBef>
                <a:spcPts val="0"/>
              </a:spcBef>
              <a:buNone/>
            </a:pPr>
            <a:r>
              <a:rPr lang="pl-PL" altLang="pl-PL" sz="2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lang="pl-PL" altLang="pl-PL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nasiona o wysokich parametrach 	</a:t>
            </a:r>
            <a:r>
              <a:rPr lang="pl-PL" altLang="pl-PL" sz="2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			jakościowych </a:t>
            </a:r>
            <a:r>
              <a:rPr lang="pl-PL" altLang="pl-PL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(czystość, zdolność 	</a:t>
            </a:r>
            <a:r>
              <a:rPr lang="pl-PL" altLang="pl-PL" sz="2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		kiełkowania</a:t>
            </a:r>
            <a:r>
              <a:rPr lang="pl-PL" altLang="pl-PL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331185" lvl="2" indent="0">
              <a:spcBef>
                <a:spcPts val="0"/>
              </a:spcBef>
              <a:buNone/>
            </a:pPr>
            <a:endParaRPr lang="pl-PL" altLang="pl-PL" sz="2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31185" lvl="2" indent="0">
              <a:spcBef>
                <a:spcPts val="0"/>
              </a:spcBef>
              <a:buNone/>
            </a:pPr>
            <a:endParaRPr lang="pl-PL" altLang="pl-PL" sz="2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31185" lvl="2" indent="0">
              <a:spcBef>
                <a:spcPts val="0"/>
              </a:spcBef>
              <a:buNone/>
            </a:pPr>
            <a:endParaRPr lang="pl-PL" altLang="pl-PL" sz="26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31185" lvl="2" indent="0">
              <a:spcBef>
                <a:spcPts val="0"/>
              </a:spcBef>
            </a:pPr>
            <a:endParaRPr lang="pl-PL" altLang="pl-PL" sz="2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31185" lvl="2" indent="0">
              <a:spcBef>
                <a:spcPts val="0"/>
              </a:spcBef>
              <a:buNone/>
            </a:pPr>
            <a:endParaRPr lang="pl-PL" altLang="pl-PL" sz="2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35869" y="5812196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dobre firmy nasienne podają w ofercie handlowej jakie stosują odmiany hodowlane w mieszankach  </a:t>
            </a:r>
          </a:p>
        </p:txBody>
      </p:sp>
      <p:pic>
        <p:nvPicPr>
          <p:cNvPr id="5" name="Picture 8" descr="Logo copy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513" y="116631"/>
            <a:ext cx="7239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87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15616" y="148623"/>
            <a:ext cx="5688632" cy="926976"/>
          </a:xfrm>
        </p:spPr>
        <p:txBody>
          <a:bodyPr/>
          <a:lstStyle/>
          <a:p>
            <a:pPr algn="l"/>
            <a:r>
              <a:rPr lang="pl-PL" altLang="pl-PL" sz="2800" dirty="0">
                <a:solidFill>
                  <a:srgbClr val="006600"/>
                </a:solidFill>
                <a:latin typeface="Tahoma" panose="020B0604030504040204" pitchFamily="34" charset="0"/>
              </a:rPr>
              <a:t>Kryteria doboru gatunków do mieszanek</a:t>
            </a:r>
            <a:endParaRPr lang="pl-PL" altLang="pl-PL" sz="2600" b="1" kern="1200" dirty="0">
              <a:solidFill>
                <a:srgbClr val="006600"/>
              </a:solidFill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340768"/>
            <a:ext cx="8964488" cy="4093428"/>
          </a:xfrm>
        </p:spPr>
        <p:txBody>
          <a:bodyPr wrap="square">
            <a:spAutoFit/>
          </a:bodyPr>
          <a:lstStyle/>
          <a:p>
            <a:pPr marL="331185" lvl="2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pl-PL" altLang="pl-PL" sz="2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pl-PL" altLang="pl-PL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sposób użytkowania (kośny, </a:t>
            </a:r>
            <a:r>
              <a:rPr lang="pl-PL" altLang="pl-PL" sz="2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pastwiskowy, 				zmienny</a:t>
            </a:r>
            <a:r>
              <a:rPr lang="pl-PL" altLang="pl-PL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331185" lvl="2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pl-PL" altLang="pl-PL" sz="2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pl-PL" altLang="pl-PL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trwałość (użytki zielone trwałe – TUZ </a:t>
            </a:r>
            <a:r>
              <a:rPr lang="pl-PL" altLang="pl-PL" sz="2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lub 					przemienne </a:t>
            </a:r>
            <a:r>
              <a:rPr lang="pl-PL" altLang="pl-PL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PUZ)</a:t>
            </a:r>
          </a:p>
          <a:p>
            <a:pPr marL="331185" lvl="2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pl-PL" altLang="pl-PL" sz="2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lang="pl-PL" altLang="pl-PL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rodzaj gleby (organiczne, mineralne)</a:t>
            </a:r>
          </a:p>
          <a:p>
            <a:pPr marL="331185" lvl="2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pl-PL" altLang="pl-PL" sz="2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</a:t>
            </a:r>
            <a:r>
              <a:rPr lang="pl-PL" altLang="pl-PL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uwilgotnienie siedliska (</a:t>
            </a:r>
            <a:r>
              <a:rPr lang="pl-PL" altLang="pl-PL" sz="2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optymalnie 							uwilgotnione</a:t>
            </a:r>
            <a:r>
              <a:rPr lang="pl-PL" altLang="pl-PL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pl-PL" altLang="pl-PL" sz="2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okresowo </a:t>
            </a:r>
            <a:r>
              <a:rPr lang="pl-PL" altLang="pl-PL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lub </a:t>
            </a:r>
            <a:r>
              <a:rPr lang="pl-PL" altLang="pl-PL" sz="2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trwale	wilgotne</a:t>
            </a:r>
            <a:r>
              <a:rPr lang="pl-PL" altLang="pl-PL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pl-PL" altLang="pl-PL" sz="2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okresowo </a:t>
            </a:r>
            <a:r>
              <a:rPr lang="pl-PL" altLang="pl-PL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lub </a:t>
            </a:r>
            <a:r>
              <a:rPr lang="pl-PL" altLang="pl-PL" sz="2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trwale przesychające</a:t>
            </a:r>
            <a:r>
              <a:rPr lang="pl-PL" altLang="pl-PL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331185" lvl="2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pl-PL" altLang="pl-PL" sz="2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 </a:t>
            </a:r>
            <a:r>
              <a:rPr lang="pl-PL" altLang="pl-PL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intensywność użytkowania i stosowania 	azotu</a:t>
            </a:r>
          </a:p>
          <a:p>
            <a:pPr marL="331185" lvl="2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pl-PL" altLang="pl-PL" sz="2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6. </a:t>
            </a:r>
            <a:r>
              <a:rPr lang="pl-PL" altLang="pl-PL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konkurencyjność gatunków</a:t>
            </a:r>
          </a:p>
        </p:txBody>
      </p:sp>
      <p:pic>
        <p:nvPicPr>
          <p:cNvPr id="4" name="Picture 8" descr="Logo copy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513" y="116631"/>
            <a:ext cx="7239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42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4624"/>
            <a:ext cx="5733256" cy="1200329"/>
          </a:xfrm>
        </p:spPr>
        <p:txBody>
          <a:bodyPr wrap="square">
            <a:spAutoFit/>
          </a:bodyPr>
          <a:lstStyle/>
          <a:p>
            <a:pPr algn="l"/>
            <a:r>
              <a:rPr lang="pl-PL" altLang="pl-PL" sz="2600" dirty="0">
                <a:solidFill>
                  <a:srgbClr val="006600"/>
                </a:solidFill>
                <a:latin typeface="Tahoma" panose="020B0604030504040204" pitchFamily="34" charset="0"/>
              </a:rPr>
              <a:t>Materiał siewny stosowany </a:t>
            </a:r>
            <a:r>
              <a:rPr lang="pl-PL" altLang="pl-PL" sz="2600" dirty="0" smtClean="0">
                <a:solidFill>
                  <a:srgbClr val="006600"/>
                </a:solidFill>
                <a:latin typeface="Tahoma" panose="020B0604030504040204" pitchFamily="34" charset="0"/>
              </a:rPr>
              <a:t/>
            </a:r>
            <a:br>
              <a:rPr lang="pl-PL" altLang="pl-PL" sz="2600" dirty="0" smtClean="0">
                <a:solidFill>
                  <a:srgbClr val="006600"/>
                </a:solidFill>
                <a:latin typeface="Tahoma" panose="020B0604030504040204" pitchFamily="34" charset="0"/>
              </a:rPr>
            </a:br>
            <a:r>
              <a:rPr lang="pl-PL" altLang="pl-PL" sz="2600" dirty="0" smtClean="0">
                <a:solidFill>
                  <a:srgbClr val="006600"/>
                </a:solidFill>
                <a:latin typeface="Tahoma" panose="020B0604030504040204" pitchFamily="34" charset="0"/>
              </a:rPr>
              <a:t>w </a:t>
            </a:r>
            <a:r>
              <a:rPr lang="pl-PL" altLang="pl-PL" sz="2600" dirty="0">
                <a:solidFill>
                  <a:srgbClr val="006600"/>
                </a:solidFill>
                <a:latin typeface="Tahoma" panose="020B0604030504040204" pitchFamily="34" charset="0"/>
              </a:rPr>
              <a:t>zakładaniu i renowacji użytków zielonych</a:t>
            </a:r>
            <a:endParaRPr lang="pl-PL" altLang="pl-PL" sz="2600" b="1" kern="1200" dirty="0">
              <a:solidFill>
                <a:srgbClr val="006600"/>
              </a:solidFill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700808"/>
            <a:ext cx="8569325" cy="3247043"/>
          </a:xfrm>
        </p:spPr>
        <p:txBody>
          <a:bodyPr>
            <a:spAutoFit/>
          </a:bodyPr>
          <a:lstStyle/>
          <a:p>
            <a:pPr marL="331185" lvl="2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pl-PL" altLang="pl-PL" sz="2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pl-PL" altLang="pl-PL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pojedynczy gatunek (odmiana) – PUZ</a:t>
            </a:r>
          </a:p>
          <a:p>
            <a:pPr marL="331185" lvl="2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pl-PL" altLang="pl-PL" sz="2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pl-PL" altLang="pl-PL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mieszanka kilku odmian (o </a:t>
            </a:r>
            <a:r>
              <a:rPr lang="pl-PL" altLang="pl-PL" sz="2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różnej	wczesności</a:t>
            </a:r>
            <a:r>
              <a:rPr lang="pl-PL" altLang="pl-PL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pl-PL" altLang="pl-PL" sz="2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</a:t>
            </a:r>
            <a:r>
              <a:rPr lang="pl-PL" altLang="pl-PL" sz="26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ploidalności</a:t>
            </a:r>
            <a:r>
              <a:rPr lang="pl-PL" altLang="pl-PL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w obrębie </a:t>
            </a:r>
            <a:r>
              <a:rPr lang="pl-PL" altLang="pl-PL" sz="2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jednego </a:t>
            </a:r>
            <a:br>
              <a:rPr lang="pl-PL" altLang="pl-PL" sz="2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altLang="pl-PL" sz="2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gatunku </a:t>
            </a:r>
            <a:r>
              <a:rPr lang="pl-PL" altLang="pl-PL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pl-PL" altLang="pl-PL" sz="2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PUZ </a:t>
            </a:r>
            <a:endParaRPr lang="pl-PL" altLang="pl-PL" sz="2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31185" lvl="2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pl-PL" altLang="pl-PL" sz="2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lang="pl-PL" altLang="pl-PL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mieszanka prosta 2-3 gatunków traw lub 	</a:t>
            </a:r>
            <a:r>
              <a:rPr lang="pl-PL" altLang="pl-PL" sz="2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traw </a:t>
            </a:r>
            <a:r>
              <a:rPr lang="pl-PL" altLang="pl-PL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 motylkowatymi – PUZ (TUZ)</a:t>
            </a:r>
          </a:p>
          <a:p>
            <a:pPr marL="331185" lvl="2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pl-PL" altLang="pl-PL" sz="2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</a:t>
            </a:r>
            <a:r>
              <a:rPr lang="pl-PL" altLang="pl-PL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mieszanka wielogatunkowa traw lub traw </a:t>
            </a:r>
            <a:endParaRPr lang="pl-PL" altLang="pl-PL" sz="26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31185" lvl="2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pl-PL" altLang="pl-PL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pl-PL" altLang="pl-PL" sz="2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i motylkowatych </a:t>
            </a:r>
            <a:r>
              <a:rPr lang="pl-PL" altLang="pl-PL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TUZ </a:t>
            </a:r>
          </a:p>
        </p:txBody>
      </p:sp>
      <p:pic>
        <p:nvPicPr>
          <p:cNvPr id="5" name="Picture 8" descr="Logo copy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513" y="116631"/>
            <a:ext cx="7239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55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64308" y="710631"/>
            <a:ext cx="6439227" cy="572260"/>
          </a:xfrm>
        </p:spPr>
        <p:txBody>
          <a:bodyPr/>
          <a:lstStyle/>
          <a:p>
            <a:r>
              <a:rPr lang="en-US" sz="2400" i="1" dirty="0">
                <a:solidFill>
                  <a:schemeClr val="tx1"/>
                </a:solidFill>
                <a:latin typeface="+mn-lt"/>
              </a:rPr>
              <a:t>Krowy mleczne w </a:t>
            </a:r>
            <a:r>
              <a:rPr lang="en-US" sz="2400" i="1" dirty="0" smtClean="0">
                <a:solidFill>
                  <a:schemeClr val="tx1"/>
                </a:solidFill>
                <a:latin typeface="+mn-lt"/>
              </a:rPr>
              <a:t>produkcji</a:t>
            </a:r>
            <a:r>
              <a:rPr lang="en-US" sz="2400" i="1" dirty="0">
                <a:solidFill>
                  <a:schemeClr val="tx1"/>
                </a:solidFill>
                <a:latin typeface="+mn-lt"/>
              </a:rPr>
              <a:t> ekologicznej</a:t>
            </a: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611186" y="1456735"/>
            <a:ext cx="8003425" cy="225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73050" marR="0" lvl="1" indent="-2730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 charset="0"/>
              <a:buChar char="•"/>
              <a:tabLst>
                <a:tab pos="3138488" algn="l"/>
              </a:tabLst>
              <a:defRPr/>
            </a:pPr>
            <a:r>
              <a:rPr lang="pl-PL" altLang="sv-SE" sz="2200" dirty="0" smtClean="0">
                <a:solidFill>
                  <a:prstClr val="black"/>
                </a:solidFill>
                <a:latin typeface="Calibri"/>
              </a:rPr>
              <a:t>Krowa</a:t>
            </a:r>
            <a:r>
              <a:rPr kumimoji="0" lang="pl-PL" altLang="sv-SE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</a:t>
            </a:r>
            <a:r>
              <a:rPr kumimoji="0" lang="en-US" altLang="sv-S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usi</a:t>
            </a:r>
            <a:r>
              <a:rPr kumimoji="0" lang="en-US" altLang="sv-SE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sv-S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znajdować się na </a:t>
            </a:r>
            <a:r>
              <a:rPr kumimoji="0" lang="en-US" altLang="sv-SE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pastwisku </a:t>
            </a:r>
            <a:r>
              <a:rPr kumimoji="0" lang="en-US" altLang="sv-S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dłużej niż 12 </a:t>
            </a:r>
            <a:r>
              <a:rPr kumimoji="0" lang="en-US" altLang="sv-S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godzin</a:t>
            </a:r>
            <a:r>
              <a:rPr kumimoji="0" lang="en-US" altLang="sv-SE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sv-S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dziennie</a:t>
            </a:r>
            <a:endParaRPr kumimoji="0" lang="en-US" altLang="sv-SE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73050" marR="0" lvl="1" indent="-2730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 charset="0"/>
              <a:buChar char="•"/>
              <a:tabLst>
                <a:tab pos="3138488" algn="l"/>
              </a:tabLst>
              <a:defRPr/>
            </a:pPr>
            <a:r>
              <a:rPr kumimoji="0" lang="en-US" altLang="sv-SE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Dzienne</a:t>
            </a:r>
            <a:r>
              <a:rPr kumimoji="0" lang="en-US" altLang="sv-S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sv-SE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pl-PL" altLang="sv-S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obran</a:t>
            </a:r>
            <a:r>
              <a:rPr kumimoji="0" lang="en-US" altLang="sv-S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ie</a:t>
            </a:r>
            <a:r>
              <a:rPr kumimoji="0" lang="en-US" altLang="sv-SE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sv-S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paszy</a:t>
            </a:r>
            <a:r>
              <a:rPr kumimoji="0" lang="pl-PL" altLang="sv-SE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z pastwiska </a:t>
            </a:r>
            <a:r>
              <a:rPr kumimoji="0" lang="en-US" altLang="sv-S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musi</a:t>
            </a:r>
            <a:r>
              <a:rPr kumimoji="0" lang="en-US" altLang="sv-SE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sv-S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wynosić co najmniej 6 kg </a:t>
            </a:r>
            <a:r>
              <a:rPr kumimoji="0" lang="en-US" altLang="sv-S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suchej</a:t>
            </a:r>
            <a:r>
              <a:rPr kumimoji="0" lang="en-US" altLang="sv-SE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sv-S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masy</a:t>
            </a:r>
            <a:endParaRPr kumimoji="0" lang="en-US" altLang="sv-SE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73050" marR="0" lvl="1" indent="-2730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 charset="0"/>
              <a:buChar char="•"/>
              <a:tabLst>
                <a:tab pos="3138488" algn="l"/>
              </a:tabLst>
              <a:defRPr/>
            </a:pPr>
            <a:r>
              <a:rPr kumimoji="0" lang="en-US" altLang="sv-SE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Głównie</a:t>
            </a:r>
            <a:r>
              <a:rPr kumimoji="0" lang="en-US" altLang="sv-S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sv-S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wypasa</a:t>
            </a:r>
            <a:r>
              <a:rPr kumimoji="0" lang="pl-PL" altLang="sv-SE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się</a:t>
            </a:r>
            <a:r>
              <a:rPr kumimoji="0" lang="pl-PL" altLang="sv-SE" sz="2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przemienne użytki zielone o </a:t>
            </a:r>
            <a:r>
              <a:rPr kumimoji="0" lang="en-US" altLang="sv-S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wysokiej</a:t>
            </a:r>
            <a:r>
              <a:rPr kumimoji="0" lang="en-US" altLang="sv-SE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sv-SE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strawności</a:t>
            </a:r>
            <a:endParaRPr kumimoji="0" lang="en-US" altLang="sv-SE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3593" y="3715814"/>
            <a:ext cx="4688918" cy="3142185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4996800" y="6145889"/>
            <a:ext cx="15913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Zdjęcie: Eva Spörndly</a:t>
            </a:r>
            <a:endParaRPr kumimoji="0" lang="sv-SE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7678770" y="6434305"/>
            <a:ext cx="11192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(KRAV, 2018)</a:t>
            </a: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12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Obraz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628" y="1172471"/>
            <a:ext cx="4566396" cy="32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Obraz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7322" y="1170105"/>
            <a:ext cx="3707904" cy="3290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1640" y="4468788"/>
            <a:ext cx="1456931" cy="534038"/>
          </a:xfrm>
          <a:prstGeom prst="rect">
            <a:avLst/>
          </a:prstGeom>
        </p:spPr>
      </p:pic>
      <p:pic>
        <p:nvPicPr>
          <p:cNvPr id="33" name="Obraz 3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19" y="5141397"/>
            <a:ext cx="4166550" cy="1433307"/>
          </a:xfrm>
          <a:prstGeom prst="rect">
            <a:avLst/>
          </a:prstGeom>
        </p:spPr>
      </p:pic>
      <p:sp>
        <p:nvSpPr>
          <p:cNvPr id="35" name="Text Box 21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101121" y="116631"/>
            <a:ext cx="578918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  <a:buFontTx/>
              <a:buNone/>
            </a:pPr>
            <a:r>
              <a:rPr lang="pl-PL" altLang="pl-PL" sz="2600" dirty="0">
                <a:solidFill>
                  <a:srgbClr val="00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Wielowarstwowe </a:t>
            </a:r>
            <a:r>
              <a:rPr lang="pl-PL" altLang="pl-PL" sz="2600" dirty="0" err="1">
                <a:solidFill>
                  <a:srgbClr val="00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otoczkowanie</a:t>
            </a:r>
            <a:r>
              <a:rPr lang="pl-PL" altLang="pl-PL" sz="2600" dirty="0">
                <a:solidFill>
                  <a:srgbClr val="00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altLang="pl-PL" sz="2600" dirty="0" smtClean="0">
                <a:solidFill>
                  <a:srgbClr val="00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nasion (</a:t>
            </a:r>
            <a:r>
              <a:rPr lang="pl-PL" altLang="pl-PL" sz="2600" i="1" dirty="0" err="1" smtClean="0">
                <a:solidFill>
                  <a:srgbClr val="00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seed</a:t>
            </a:r>
            <a:r>
              <a:rPr lang="pl-PL" altLang="pl-PL" sz="2600" i="1" dirty="0" smtClean="0">
                <a:solidFill>
                  <a:srgbClr val="00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altLang="pl-PL" sz="2600" i="1" dirty="0" err="1">
                <a:solidFill>
                  <a:srgbClr val="00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coating</a:t>
            </a:r>
            <a:r>
              <a:rPr lang="pl-PL" altLang="pl-PL" sz="2600" dirty="0">
                <a:solidFill>
                  <a:srgbClr val="00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pic>
        <p:nvPicPr>
          <p:cNvPr id="36" name="Picture 8" descr="Logo copy 1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513" y="116631"/>
            <a:ext cx="7239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Grupa 36"/>
          <p:cNvGrpSpPr>
            <a:grpSpLocks noChangeAspect="1"/>
          </p:cNvGrpSpPr>
          <p:nvPr/>
        </p:nvGrpSpPr>
        <p:grpSpPr>
          <a:xfrm>
            <a:off x="3945091" y="4458326"/>
            <a:ext cx="4982885" cy="2235479"/>
            <a:chOff x="133350" y="1989138"/>
            <a:chExt cx="9239250" cy="4145018"/>
          </a:xfrm>
        </p:grpSpPr>
        <p:sp>
          <p:nvSpPr>
            <p:cNvPr id="38" name="Text Box 9"/>
            <p:cNvSpPr txBox="1">
              <a:spLocks noChangeArrowheads="1"/>
            </p:cNvSpPr>
            <p:nvPr/>
          </p:nvSpPr>
          <p:spPr bwMode="auto">
            <a:xfrm>
              <a:off x="6430963" y="2092324"/>
              <a:ext cx="1417638" cy="548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pl-PL" altLang="pl-PL" sz="1000" dirty="0">
                  <a:solidFill>
                    <a:srgbClr val="000000"/>
                  </a:solidFill>
                </a:rPr>
                <a:t>nasiono</a:t>
              </a:r>
            </a:p>
          </p:txBody>
        </p:sp>
        <p:sp>
          <p:nvSpPr>
            <p:cNvPr id="39" name="Text Box 10"/>
            <p:cNvSpPr txBox="1">
              <a:spLocks noChangeArrowheads="1"/>
            </p:cNvSpPr>
            <p:nvPr/>
          </p:nvSpPr>
          <p:spPr bwMode="auto">
            <a:xfrm>
              <a:off x="6381750" y="2865438"/>
              <a:ext cx="2001838" cy="890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pl-PL" altLang="pl-PL" sz="1000" dirty="0">
                  <a:solidFill>
                    <a:srgbClr val="000000"/>
                  </a:solidFill>
                </a:rPr>
                <a:t>szczepy </a:t>
              </a:r>
              <a:r>
                <a:rPr lang="pl-PL" altLang="pl-PL" sz="1000" i="1" dirty="0" err="1">
                  <a:solidFill>
                    <a:srgbClr val="000000"/>
                  </a:solidFill>
                </a:rPr>
                <a:t>Rhizobium</a:t>
              </a:r>
              <a:endParaRPr lang="pl-PL" altLang="pl-PL" sz="1000" i="1" dirty="0">
                <a:solidFill>
                  <a:srgbClr val="000000"/>
                </a:solidFill>
              </a:endParaRPr>
            </a:p>
          </p:txBody>
        </p:sp>
        <p:sp>
          <p:nvSpPr>
            <p:cNvPr id="40" name="Text Box 14"/>
            <p:cNvSpPr txBox="1">
              <a:spLocks noChangeArrowheads="1"/>
            </p:cNvSpPr>
            <p:nvPr/>
          </p:nvSpPr>
          <p:spPr bwMode="auto">
            <a:xfrm>
              <a:off x="6705599" y="4110038"/>
              <a:ext cx="2667001" cy="890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pl-PL" altLang="pl-PL" sz="1000" dirty="0">
                  <a:solidFill>
                    <a:srgbClr val="000000"/>
                  </a:solidFill>
                </a:rPr>
                <a:t>ochronna warstwa polimerowa</a:t>
              </a:r>
            </a:p>
          </p:txBody>
        </p:sp>
        <p:sp>
          <p:nvSpPr>
            <p:cNvPr id="41" name="Text Box 16"/>
            <p:cNvSpPr txBox="1">
              <a:spLocks noChangeArrowheads="1"/>
            </p:cNvSpPr>
            <p:nvPr/>
          </p:nvSpPr>
          <p:spPr bwMode="auto">
            <a:xfrm>
              <a:off x="6388101" y="5243514"/>
              <a:ext cx="1919287" cy="890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pl-PL" altLang="pl-PL" sz="1000" dirty="0">
                  <a:solidFill>
                    <a:srgbClr val="000000"/>
                  </a:solidFill>
                </a:rPr>
                <a:t>stymulatory wzrostu</a:t>
              </a:r>
            </a:p>
          </p:txBody>
        </p:sp>
        <p:sp>
          <p:nvSpPr>
            <p:cNvPr id="42" name="Text Box 17"/>
            <p:cNvSpPr txBox="1">
              <a:spLocks noChangeArrowheads="1"/>
            </p:cNvSpPr>
            <p:nvPr/>
          </p:nvSpPr>
          <p:spPr bwMode="auto">
            <a:xfrm>
              <a:off x="381001" y="2924175"/>
              <a:ext cx="1833562" cy="890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pl-PL" altLang="pl-PL" sz="1000" dirty="0">
                  <a:solidFill>
                    <a:srgbClr val="000000"/>
                  </a:solidFill>
                </a:rPr>
                <a:t>powłoka wapniowa</a:t>
              </a:r>
            </a:p>
          </p:txBody>
        </p:sp>
        <p:sp>
          <p:nvSpPr>
            <p:cNvPr id="43" name="Text Box 18"/>
            <p:cNvSpPr txBox="1">
              <a:spLocks noChangeArrowheads="1"/>
            </p:cNvSpPr>
            <p:nvPr/>
          </p:nvSpPr>
          <p:spPr bwMode="auto">
            <a:xfrm>
              <a:off x="395287" y="1989138"/>
              <a:ext cx="2667001" cy="890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pl-PL" altLang="pl-PL" sz="1000" dirty="0">
                  <a:solidFill>
                    <a:srgbClr val="000000"/>
                  </a:solidFill>
                </a:rPr>
                <a:t>ochronna warstwa polimerowa</a:t>
              </a:r>
            </a:p>
          </p:txBody>
        </p:sp>
        <p:sp>
          <p:nvSpPr>
            <p:cNvPr id="44" name="Text Box 19"/>
            <p:cNvSpPr txBox="1">
              <a:spLocks noChangeArrowheads="1"/>
            </p:cNvSpPr>
            <p:nvPr/>
          </p:nvSpPr>
          <p:spPr bwMode="auto">
            <a:xfrm>
              <a:off x="133350" y="3849688"/>
              <a:ext cx="2374899" cy="856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pl-PL" altLang="pl-PL" sz="1000" dirty="0">
                  <a:solidFill>
                    <a:srgbClr val="000000"/>
                  </a:solidFill>
                </a:rPr>
                <a:t>NPKS,  </a:t>
              </a:r>
            </a:p>
            <a:p>
              <a:pPr algn="ctr">
                <a:lnSpc>
                  <a:spcPct val="40000"/>
                </a:lnSpc>
                <a:spcBef>
                  <a:spcPct val="50000"/>
                </a:spcBef>
                <a:buFontTx/>
                <a:buNone/>
              </a:pPr>
              <a:r>
                <a:rPr lang="pl-PL" altLang="pl-PL" sz="1000" dirty="0">
                  <a:solidFill>
                    <a:srgbClr val="000000"/>
                  </a:solidFill>
                </a:rPr>
                <a:t>mikroelementy</a:t>
              </a:r>
            </a:p>
          </p:txBody>
        </p:sp>
        <p:sp>
          <p:nvSpPr>
            <p:cNvPr id="45" name="Text Box 20"/>
            <p:cNvSpPr txBox="1">
              <a:spLocks noChangeArrowheads="1"/>
            </p:cNvSpPr>
            <p:nvPr/>
          </p:nvSpPr>
          <p:spPr bwMode="auto">
            <a:xfrm>
              <a:off x="228600" y="5243514"/>
              <a:ext cx="2667001" cy="890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pl-PL" altLang="pl-PL" sz="1000" dirty="0">
                  <a:solidFill>
                    <a:srgbClr val="000000"/>
                  </a:solidFill>
                </a:rPr>
                <a:t>fungicydy przeciw </a:t>
              </a:r>
              <a:r>
                <a:rPr lang="pl-PL" altLang="pl-PL" sz="1000" i="1" dirty="0" err="1">
                  <a:solidFill>
                    <a:srgbClr val="000000"/>
                  </a:solidFill>
                </a:rPr>
                <a:t>Pythium</a:t>
              </a:r>
              <a:endParaRPr lang="pl-PL" altLang="pl-PL" sz="1000" dirty="0">
                <a:solidFill>
                  <a:srgbClr val="000000"/>
                </a:solidFill>
              </a:endParaRPr>
            </a:p>
          </p:txBody>
        </p:sp>
        <p:grpSp>
          <p:nvGrpSpPr>
            <p:cNvPr id="46" name="Group 30"/>
            <p:cNvGrpSpPr>
              <a:grpSpLocks/>
            </p:cNvGrpSpPr>
            <p:nvPr/>
          </p:nvGrpSpPr>
          <p:grpSpPr bwMode="auto">
            <a:xfrm>
              <a:off x="2843213" y="2346325"/>
              <a:ext cx="3000375" cy="2968625"/>
              <a:chOff x="1791" y="1422"/>
              <a:chExt cx="1890" cy="2024"/>
            </a:xfrm>
          </p:grpSpPr>
          <p:sp>
            <p:nvSpPr>
              <p:cNvPr id="55" name="Oval 2"/>
              <p:cNvSpPr>
                <a:spLocks noChangeArrowheads="1"/>
              </p:cNvSpPr>
              <p:nvPr/>
            </p:nvSpPr>
            <p:spPr bwMode="auto">
              <a:xfrm>
                <a:off x="2390" y="2042"/>
                <a:ext cx="680" cy="694"/>
              </a:xfrm>
              <a:prstGeom prst="ellipse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l-PL" sz="1847">
                  <a:solidFill>
                    <a:srgbClr val="000066"/>
                  </a:solidFill>
                </a:endParaRPr>
              </a:p>
            </p:txBody>
          </p:sp>
          <p:sp>
            <p:nvSpPr>
              <p:cNvPr id="56" name="AutoShape 3"/>
              <p:cNvSpPr>
                <a:spLocks noChangeArrowheads="1"/>
              </p:cNvSpPr>
              <p:nvPr/>
            </p:nvSpPr>
            <p:spPr bwMode="auto">
              <a:xfrm>
                <a:off x="2316" y="2000"/>
                <a:ext cx="840" cy="868"/>
              </a:xfrm>
              <a:custGeom>
                <a:avLst/>
                <a:gdLst>
                  <a:gd name="T0" fmla="*/ 16 w 21600"/>
                  <a:gd name="T1" fmla="*/ 0 h 21600"/>
                  <a:gd name="T2" fmla="*/ 5 w 21600"/>
                  <a:gd name="T3" fmla="*/ 5 h 21600"/>
                  <a:gd name="T4" fmla="*/ 0 w 21600"/>
                  <a:gd name="T5" fmla="*/ 17 h 21600"/>
                  <a:gd name="T6" fmla="*/ 5 w 21600"/>
                  <a:gd name="T7" fmla="*/ 30 h 21600"/>
                  <a:gd name="T8" fmla="*/ 16 w 21600"/>
                  <a:gd name="T9" fmla="*/ 35 h 21600"/>
                  <a:gd name="T10" fmla="*/ 28 w 21600"/>
                  <a:gd name="T11" fmla="*/ 30 h 21600"/>
                  <a:gd name="T12" fmla="*/ 33 w 21600"/>
                  <a:gd name="T13" fmla="*/ 17 h 21600"/>
                  <a:gd name="T14" fmla="*/ 28 w 21600"/>
                  <a:gd name="T15" fmla="*/ 5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63 w 21600"/>
                  <a:gd name="T25" fmla="*/ 3160 h 21600"/>
                  <a:gd name="T26" fmla="*/ 18437 w 21600"/>
                  <a:gd name="T27" fmla="*/ 18440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0000"/>
                  </a:gs>
                  <a:gs pos="100000">
                    <a:srgbClr val="760000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pl-PL" altLang="pl-PL" sz="2216">
                  <a:solidFill>
                    <a:srgbClr val="FFFFFF"/>
                  </a:solidFill>
                </a:endParaRPr>
              </a:p>
            </p:txBody>
          </p:sp>
          <p:sp>
            <p:nvSpPr>
              <p:cNvPr id="57" name="AutoShape 4"/>
              <p:cNvSpPr>
                <a:spLocks noChangeArrowheads="1"/>
              </p:cNvSpPr>
              <p:nvPr/>
            </p:nvSpPr>
            <p:spPr bwMode="auto">
              <a:xfrm>
                <a:off x="2264" y="1943"/>
                <a:ext cx="945" cy="984"/>
              </a:xfrm>
              <a:custGeom>
                <a:avLst/>
                <a:gdLst>
                  <a:gd name="T0" fmla="*/ 21 w 21600"/>
                  <a:gd name="T1" fmla="*/ 0 h 21600"/>
                  <a:gd name="T2" fmla="*/ 6 w 21600"/>
                  <a:gd name="T3" fmla="*/ 7 h 21600"/>
                  <a:gd name="T4" fmla="*/ 0 w 21600"/>
                  <a:gd name="T5" fmla="*/ 22 h 21600"/>
                  <a:gd name="T6" fmla="*/ 6 w 21600"/>
                  <a:gd name="T7" fmla="*/ 38 h 21600"/>
                  <a:gd name="T8" fmla="*/ 21 w 21600"/>
                  <a:gd name="T9" fmla="*/ 45 h 21600"/>
                  <a:gd name="T10" fmla="*/ 35 w 21600"/>
                  <a:gd name="T11" fmla="*/ 38 h 21600"/>
                  <a:gd name="T12" fmla="*/ 41 w 21600"/>
                  <a:gd name="T13" fmla="*/ 22 h 21600"/>
                  <a:gd name="T14" fmla="*/ 35 w 21600"/>
                  <a:gd name="T15" fmla="*/ 7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54 w 21600"/>
                  <a:gd name="T25" fmla="*/ 3164 h 21600"/>
                  <a:gd name="T26" fmla="*/ 18446 w 21600"/>
                  <a:gd name="T27" fmla="*/ 18436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750" y="10800"/>
                    </a:moveTo>
                    <a:cubicBezTo>
                      <a:pt x="3750" y="14694"/>
                      <a:pt x="6906" y="17850"/>
                      <a:pt x="10800" y="17850"/>
                    </a:cubicBezTo>
                    <a:cubicBezTo>
                      <a:pt x="14694" y="17850"/>
                      <a:pt x="17850" y="14694"/>
                      <a:pt x="17850" y="10800"/>
                    </a:cubicBezTo>
                    <a:cubicBezTo>
                      <a:pt x="17850" y="6906"/>
                      <a:pt x="14694" y="3750"/>
                      <a:pt x="10800" y="3750"/>
                    </a:cubicBezTo>
                    <a:cubicBezTo>
                      <a:pt x="6906" y="3750"/>
                      <a:pt x="3750" y="6906"/>
                      <a:pt x="3750" y="1080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471800"/>
                  </a:gs>
                  <a:gs pos="100000">
                    <a:srgbClr val="993300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pl-PL" altLang="pl-PL" sz="2216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AutoShape 5"/>
              <p:cNvSpPr>
                <a:spLocks noChangeArrowheads="1"/>
              </p:cNvSpPr>
              <p:nvPr/>
            </p:nvSpPr>
            <p:spPr bwMode="auto">
              <a:xfrm>
                <a:off x="2211" y="1885"/>
                <a:ext cx="1050" cy="1099"/>
              </a:xfrm>
              <a:custGeom>
                <a:avLst/>
                <a:gdLst>
                  <a:gd name="T0" fmla="*/ 26 w 21600"/>
                  <a:gd name="T1" fmla="*/ 0 h 21600"/>
                  <a:gd name="T2" fmla="*/ 7 w 21600"/>
                  <a:gd name="T3" fmla="*/ 8 h 21600"/>
                  <a:gd name="T4" fmla="*/ 0 w 21600"/>
                  <a:gd name="T5" fmla="*/ 28 h 21600"/>
                  <a:gd name="T6" fmla="*/ 7 w 21600"/>
                  <a:gd name="T7" fmla="*/ 48 h 21600"/>
                  <a:gd name="T8" fmla="*/ 26 w 21600"/>
                  <a:gd name="T9" fmla="*/ 56 h 21600"/>
                  <a:gd name="T10" fmla="*/ 44 w 21600"/>
                  <a:gd name="T11" fmla="*/ 48 h 21600"/>
                  <a:gd name="T12" fmla="*/ 51 w 21600"/>
                  <a:gd name="T13" fmla="*/ 28 h 21600"/>
                  <a:gd name="T14" fmla="*/ 44 w 21600"/>
                  <a:gd name="T15" fmla="*/ 8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68 w 21600"/>
                  <a:gd name="T25" fmla="*/ 3164 h 21600"/>
                  <a:gd name="T26" fmla="*/ 18432 w 21600"/>
                  <a:gd name="T27" fmla="*/ 18436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768" y="10800"/>
                    </a:moveTo>
                    <a:cubicBezTo>
                      <a:pt x="2768" y="15236"/>
                      <a:pt x="6364" y="18832"/>
                      <a:pt x="10800" y="18832"/>
                    </a:cubicBezTo>
                    <a:cubicBezTo>
                      <a:pt x="15236" y="18832"/>
                      <a:pt x="18832" y="15236"/>
                      <a:pt x="18832" y="10800"/>
                    </a:cubicBezTo>
                    <a:cubicBezTo>
                      <a:pt x="18832" y="6364"/>
                      <a:pt x="15236" y="2768"/>
                      <a:pt x="10800" y="2768"/>
                    </a:cubicBezTo>
                    <a:cubicBezTo>
                      <a:pt x="6364" y="2768"/>
                      <a:pt x="2768" y="6364"/>
                      <a:pt x="2768" y="108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pl-PL" altLang="pl-PL" sz="2216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AutoShape 6"/>
              <p:cNvSpPr>
                <a:spLocks noChangeArrowheads="1"/>
              </p:cNvSpPr>
              <p:nvPr/>
            </p:nvSpPr>
            <p:spPr bwMode="auto">
              <a:xfrm>
                <a:off x="2159" y="1827"/>
                <a:ext cx="1155" cy="1214"/>
              </a:xfrm>
              <a:custGeom>
                <a:avLst/>
                <a:gdLst>
                  <a:gd name="T0" fmla="*/ 31 w 21600"/>
                  <a:gd name="T1" fmla="*/ 0 h 21600"/>
                  <a:gd name="T2" fmla="*/ 9 w 21600"/>
                  <a:gd name="T3" fmla="*/ 10 h 21600"/>
                  <a:gd name="T4" fmla="*/ 0 w 21600"/>
                  <a:gd name="T5" fmla="*/ 34 h 21600"/>
                  <a:gd name="T6" fmla="*/ 9 w 21600"/>
                  <a:gd name="T7" fmla="*/ 58 h 21600"/>
                  <a:gd name="T8" fmla="*/ 31 w 21600"/>
                  <a:gd name="T9" fmla="*/ 68 h 21600"/>
                  <a:gd name="T10" fmla="*/ 53 w 21600"/>
                  <a:gd name="T11" fmla="*/ 58 h 21600"/>
                  <a:gd name="T12" fmla="*/ 62 w 21600"/>
                  <a:gd name="T13" fmla="*/ 34 h 21600"/>
                  <a:gd name="T14" fmla="*/ 53 w 21600"/>
                  <a:gd name="T15" fmla="*/ 1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61 w 21600"/>
                  <a:gd name="T25" fmla="*/ 3167 h 21600"/>
                  <a:gd name="T26" fmla="*/ 18439 w 21600"/>
                  <a:gd name="T27" fmla="*/ 18433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861" y="10800"/>
                    </a:moveTo>
                    <a:cubicBezTo>
                      <a:pt x="1861" y="15737"/>
                      <a:pt x="5863" y="19739"/>
                      <a:pt x="10800" y="19739"/>
                    </a:cubicBezTo>
                    <a:cubicBezTo>
                      <a:pt x="15737" y="19739"/>
                      <a:pt x="19739" y="15737"/>
                      <a:pt x="19739" y="10800"/>
                    </a:cubicBezTo>
                    <a:cubicBezTo>
                      <a:pt x="19739" y="5863"/>
                      <a:pt x="15737" y="1861"/>
                      <a:pt x="10800" y="1861"/>
                    </a:cubicBezTo>
                    <a:cubicBezTo>
                      <a:pt x="5863" y="1861"/>
                      <a:pt x="1861" y="5863"/>
                      <a:pt x="1861" y="1080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767600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pl-PL" altLang="pl-PL" sz="2216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AutoShape 7"/>
              <p:cNvSpPr>
                <a:spLocks noChangeArrowheads="1"/>
              </p:cNvSpPr>
              <p:nvPr/>
            </p:nvSpPr>
            <p:spPr bwMode="auto">
              <a:xfrm>
                <a:off x="2054" y="1711"/>
                <a:ext cx="1365" cy="1446"/>
              </a:xfrm>
              <a:custGeom>
                <a:avLst/>
                <a:gdLst>
                  <a:gd name="T0" fmla="*/ 43 w 21600"/>
                  <a:gd name="T1" fmla="*/ 0 h 21600"/>
                  <a:gd name="T2" fmla="*/ 13 w 21600"/>
                  <a:gd name="T3" fmla="*/ 14 h 21600"/>
                  <a:gd name="T4" fmla="*/ 0 w 21600"/>
                  <a:gd name="T5" fmla="*/ 48 h 21600"/>
                  <a:gd name="T6" fmla="*/ 13 w 21600"/>
                  <a:gd name="T7" fmla="*/ 83 h 21600"/>
                  <a:gd name="T8" fmla="*/ 43 w 21600"/>
                  <a:gd name="T9" fmla="*/ 97 h 21600"/>
                  <a:gd name="T10" fmla="*/ 74 w 21600"/>
                  <a:gd name="T11" fmla="*/ 83 h 21600"/>
                  <a:gd name="T12" fmla="*/ 86 w 21600"/>
                  <a:gd name="T13" fmla="*/ 48 h 21600"/>
                  <a:gd name="T14" fmla="*/ 74 w 21600"/>
                  <a:gd name="T15" fmla="*/ 14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65 w 21600"/>
                  <a:gd name="T25" fmla="*/ 3167 h 21600"/>
                  <a:gd name="T26" fmla="*/ 18435 w 21600"/>
                  <a:gd name="T27" fmla="*/ 18433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861" y="10800"/>
                    </a:moveTo>
                    <a:cubicBezTo>
                      <a:pt x="1861" y="15737"/>
                      <a:pt x="5863" y="19739"/>
                      <a:pt x="10800" y="19739"/>
                    </a:cubicBezTo>
                    <a:cubicBezTo>
                      <a:pt x="15737" y="19739"/>
                      <a:pt x="19739" y="15737"/>
                      <a:pt x="19739" y="10800"/>
                    </a:cubicBezTo>
                    <a:cubicBezTo>
                      <a:pt x="19739" y="5863"/>
                      <a:pt x="15737" y="1861"/>
                      <a:pt x="10800" y="1861"/>
                    </a:cubicBezTo>
                    <a:cubicBezTo>
                      <a:pt x="5863" y="1861"/>
                      <a:pt x="1861" y="5863"/>
                      <a:pt x="1861" y="1080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FFFF"/>
                  </a:gs>
                  <a:gs pos="100000">
                    <a:srgbClr val="007676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pl-PL" altLang="pl-PL" sz="2216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AutoShape 8"/>
              <p:cNvSpPr>
                <a:spLocks noChangeArrowheads="1"/>
              </p:cNvSpPr>
              <p:nvPr/>
            </p:nvSpPr>
            <p:spPr bwMode="auto">
              <a:xfrm>
                <a:off x="1949" y="1596"/>
                <a:ext cx="1575" cy="1677"/>
              </a:xfrm>
              <a:custGeom>
                <a:avLst/>
                <a:gdLst>
                  <a:gd name="T0" fmla="*/ 57 w 21600"/>
                  <a:gd name="T1" fmla="*/ 0 h 21600"/>
                  <a:gd name="T2" fmla="*/ 17 w 21600"/>
                  <a:gd name="T3" fmla="*/ 19 h 21600"/>
                  <a:gd name="T4" fmla="*/ 0 w 21600"/>
                  <a:gd name="T5" fmla="*/ 65 h 21600"/>
                  <a:gd name="T6" fmla="*/ 17 w 21600"/>
                  <a:gd name="T7" fmla="*/ 111 h 21600"/>
                  <a:gd name="T8" fmla="*/ 57 w 21600"/>
                  <a:gd name="T9" fmla="*/ 130 h 21600"/>
                  <a:gd name="T10" fmla="*/ 98 w 21600"/>
                  <a:gd name="T11" fmla="*/ 111 h 21600"/>
                  <a:gd name="T12" fmla="*/ 115 w 21600"/>
                  <a:gd name="T13" fmla="*/ 65 h 21600"/>
                  <a:gd name="T14" fmla="*/ 98 w 21600"/>
                  <a:gd name="T15" fmla="*/ 19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68 w 21600"/>
                  <a:gd name="T25" fmla="*/ 3169 h 21600"/>
                  <a:gd name="T26" fmla="*/ 18432 w 21600"/>
                  <a:gd name="T27" fmla="*/ 18431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861" y="10800"/>
                    </a:moveTo>
                    <a:cubicBezTo>
                      <a:pt x="1861" y="15737"/>
                      <a:pt x="5863" y="19739"/>
                      <a:pt x="10800" y="19739"/>
                    </a:cubicBezTo>
                    <a:cubicBezTo>
                      <a:pt x="15737" y="19739"/>
                      <a:pt x="19739" y="15737"/>
                      <a:pt x="19739" y="10800"/>
                    </a:cubicBezTo>
                    <a:cubicBezTo>
                      <a:pt x="19739" y="5863"/>
                      <a:pt x="15737" y="1861"/>
                      <a:pt x="10800" y="1861"/>
                    </a:cubicBezTo>
                    <a:cubicBezTo>
                      <a:pt x="5863" y="1861"/>
                      <a:pt x="1861" y="5863"/>
                      <a:pt x="1861" y="1080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993366"/>
                  </a:gs>
                  <a:gs pos="100000">
                    <a:srgbClr val="5F2040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pl-PL" altLang="pl-PL" sz="2216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AutoShape 11"/>
              <p:cNvSpPr>
                <a:spLocks noChangeArrowheads="1"/>
              </p:cNvSpPr>
              <p:nvPr/>
            </p:nvSpPr>
            <p:spPr bwMode="auto">
              <a:xfrm>
                <a:off x="1791" y="1422"/>
                <a:ext cx="1890" cy="2024"/>
              </a:xfrm>
              <a:custGeom>
                <a:avLst/>
                <a:gdLst>
                  <a:gd name="T0" fmla="*/ 83 w 21600"/>
                  <a:gd name="T1" fmla="*/ 0 h 21600"/>
                  <a:gd name="T2" fmla="*/ 24 w 21600"/>
                  <a:gd name="T3" fmla="*/ 28 h 21600"/>
                  <a:gd name="T4" fmla="*/ 0 w 21600"/>
                  <a:gd name="T5" fmla="*/ 95 h 21600"/>
                  <a:gd name="T6" fmla="*/ 24 w 21600"/>
                  <a:gd name="T7" fmla="*/ 162 h 21600"/>
                  <a:gd name="T8" fmla="*/ 83 w 21600"/>
                  <a:gd name="T9" fmla="*/ 190 h 21600"/>
                  <a:gd name="T10" fmla="*/ 141 w 21600"/>
                  <a:gd name="T11" fmla="*/ 162 h 21600"/>
                  <a:gd name="T12" fmla="*/ 165 w 21600"/>
                  <a:gd name="T13" fmla="*/ 95 h 21600"/>
                  <a:gd name="T14" fmla="*/ 141 w 21600"/>
                  <a:gd name="T15" fmla="*/ 28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66 w 21600"/>
                  <a:gd name="T25" fmla="*/ 3159 h 21600"/>
                  <a:gd name="T26" fmla="*/ 18434 w 21600"/>
                  <a:gd name="T27" fmla="*/ 18441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861" y="10800"/>
                    </a:moveTo>
                    <a:cubicBezTo>
                      <a:pt x="1861" y="15737"/>
                      <a:pt x="5863" y="19739"/>
                      <a:pt x="10800" y="19739"/>
                    </a:cubicBezTo>
                    <a:cubicBezTo>
                      <a:pt x="15737" y="19739"/>
                      <a:pt x="19739" y="15737"/>
                      <a:pt x="19739" y="10800"/>
                    </a:cubicBezTo>
                    <a:cubicBezTo>
                      <a:pt x="19739" y="5863"/>
                      <a:pt x="15737" y="1861"/>
                      <a:pt x="10800" y="1861"/>
                    </a:cubicBezTo>
                    <a:cubicBezTo>
                      <a:pt x="5863" y="1861"/>
                      <a:pt x="1861" y="5863"/>
                      <a:pt x="1861" y="1080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C59E00"/>
                  </a:gs>
                  <a:gs pos="100000">
                    <a:srgbClr val="FFCC00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pl-PL" altLang="pl-PL" sz="2216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7" name="Line 12"/>
            <p:cNvSpPr>
              <a:spLocks noChangeShapeType="1"/>
            </p:cNvSpPr>
            <p:nvPr/>
          </p:nvSpPr>
          <p:spPr bwMode="auto">
            <a:xfrm flipV="1">
              <a:off x="4343400" y="2346325"/>
              <a:ext cx="2252663" cy="144145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pl-PL" sz="1847">
                <a:solidFill>
                  <a:srgbClr val="000066"/>
                </a:solidFill>
              </a:endParaRPr>
            </a:p>
          </p:txBody>
        </p:sp>
        <p:sp>
          <p:nvSpPr>
            <p:cNvPr id="48" name="Line 13"/>
            <p:cNvSpPr>
              <a:spLocks noChangeShapeType="1"/>
            </p:cNvSpPr>
            <p:nvPr/>
          </p:nvSpPr>
          <p:spPr bwMode="auto">
            <a:xfrm flipV="1">
              <a:off x="4762500" y="3194050"/>
              <a:ext cx="1998663" cy="509588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pl-PL" sz="1847">
                <a:solidFill>
                  <a:srgbClr val="000066"/>
                </a:solidFill>
              </a:endParaRPr>
            </a:p>
          </p:txBody>
        </p:sp>
        <p:sp>
          <p:nvSpPr>
            <p:cNvPr id="49" name="Line 15"/>
            <p:cNvSpPr>
              <a:spLocks noChangeShapeType="1"/>
            </p:cNvSpPr>
            <p:nvPr/>
          </p:nvSpPr>
          <p:spPr bwMode="auto">
            <a:xfrm>
              <a:off x="4843463" y="3957638"/>
              <a:ext cx="2166937" cy="593725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pl-PL" sz="1847">
                <a:solidFill>
                  <a:srgbClr val="000066"/>
                </a:solidFill>
              </a:endParaRPr>
            </a:p>
          </p:txBody>
        </p:sp>
        <p:sp>
          <p:nvSpPr>
            <p:cNvPr id="50" name="Line 22"/>
            <p:cNvSpPr>
              <a:spLocks noChangeShapeType="1"/>
            </p:cNvSpPr>
            <p:nvPr/>
          </p:nvSpPr>
          <p:spPr bwMode="auto">
            <a:xfrm>
              <a:off x="4927600" y="4211638"/>
              <a:ext cx="1668463" cy="118745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pl-PL" sz="1847">
                <a:solidFill>
                  <a:srgbClr val="000066"/>
                </a:solidFill>
              </a:endParaRPr>
            </a:p>
          </p:txBody>
        </p:sp>
        <p:sp>
          <p:nvSpPr>
            <p:cNvPr id="51" name="Line 23"/>
            <p:cNvSpPr>
              <a:spLocks noChangeShapeType="1"/>
            </p:cNvSpPr>
            <p:nvPr/>
          </p:nvSpPr>
          <p:spPr bwMode="auto">
            <a:xfrm flipH="1">
              <a:off x="2343150" y="4467225"/>
              <a:ext cx="1500188" cy="847725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pl-PL" sz="1847">
                <a:solidFill>
                  <a:srgbClr val="000066"/>
                </a:solidFill>
              </a:endParaRPr>
            </a:p>
          </p:txBody>
        </p:sp>
        <p:sp>
          <p:nvSpPr>
            <p:cNvPr id="52" name="Line 24"/>
            <p:cNvSpPr>
              <a:spLocks noChangeShapeType="1"/>
            </p:cNvSpPr>
            <p:nvPr/>
          </p:nvSpPr>
          <p:spPr bwMode="auto">
            <a:xfrm flipH="1">
              <a:off x="1843088" y="4043363"/>
              <a:ext cx="1582737" cy="168275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pl-PL" sz="1847">
                <a:solidFill>
                  <a:srgbClr val="000066"/>
                </a:solidFill>
              </a:endParaRPr>
            </a:p>
          </p:txBody>
        </p:sp>
        <p:sp>
          <p:nvSpPr>
            <p:cNvPr id="53" name="Line 25"/>
            <p:cNvSpPr>
              <a:spLocks noChangeShapeType="1"/>
            </p:cNvSpPr>
            <p:nvPr/>
          </p:nvSpPr>
          <p:spPr bwMode="auto">
            <a:xfrm flipH="1" flipV="1">
              <a:off x="1843088" y="3363913"/>
              <a:ext cx="1331912" cy="255587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pl-PL" sz="1847">
                <a:solidFill>
                  <a:srgbClr val="000066"/>
                </a:solidFill>
              </a:endParaRPr>
            </a:p>
          </p:txBody>
        </p:sp>
        <p:sp>
          <p:nvSpPr>
            <p:cNvPr id="54" name="Line 26"/>
            <p:cNvSpPr>
              <a:spLocks noChangeShapeType="1"/>
            </p:cNvSpPr>
            <p:nvPr/>
          </p:nvSpPr>
          <p:spPr bwMode="auto">
            <a:xfrm flipH="1" flipV="1">
              <a:off x="2427288" y="2432050"/>
              <a:ext cx="833437" cy="50800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pl-PL" sz="1847">
                <a:solidFill>
                  <a:srgbClr val="0000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02729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4" name="Picture 6" descr="F100000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48" y="6896"/>
            <a:ext cx="4571266" cy="3509329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2456" name="Picture 8" descr="Hatzenbichler Vertikato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2814" y="40687"/>
            <a:ext cx="4548399" cy="34755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2457" name="Text Box 9"/>
          <p:cNvSpPr txBox="1">
            <a:spLocks noChangeArrowheads="1"/>
          </p:cNvSpPr>
          <p:nvPr/>
        </p:nvSpPr>
        <p:spPr bwMode="auto">
          <a:xfrm>
            <a:off x="3087545" y="3479750"/>
            <a:ext cx="2993835" cy="60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32987" tIns="132987" rIns="132987" bIns="132987">
            <a:spAutoFit/>
          </a:bodyPr>
          <a:lstStyle/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Siewniki darniowe</a:t>
            </a:r>
            <a:endParaRPr kumimoji="0" lang="pl-PL" sz="22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6" descr="Great Plains"/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48" y="4437112"/>
            <a:ext cx="3110291" cy="242088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0981" y="4215986"/>
            <a:ext cx="3963020" cy="264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KOCKER~5"/>
          <p:cNvPicPr preferRelativeResize="0">
            <a:picLocks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8200" y="4097675"/>
            <a:ext cx="2965968" cy="275522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VAKUMA~4"/>
          <p:cNvPicPr>
            <a:picLocks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168" y="2709796"/>
            <a:ext cx="3057045" cy="223137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az 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46" y="2780928"/>
            <a:ext cx="3066499" cy="204494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-148568" y="6592550"/>
            <a:ext cx="317104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449263" eaLnBrk="0" fontAlgn="base" hangingPunct="0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kumimoji="0" lang="pl-PL" altLang="pl-PL" sz="1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Fotografie </a:t>
            </a:r>
            <a:r>
              <a:rPr lang="pl-PL" altLang="pl-PL" sz="1000" i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materiały </a:t>
            </a:r>
            <a:r>
              <a:rPr lang="pl-PL" altLang="pl-PL" sz="1000" i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firmowe </a:t>
            </a:r>
            <a:r>
              <a:rPr kumimoji="0" lang="pl-PL" altLang="pl-PL" sz="1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Piotr Goliński</a:t>
            </a:r>
            <a:endParaRPr kumimoji="0" lang="pl-PL" altLang="pl-PL" sz="1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11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40489" y="116631"/>
            <a:ext cx="5962517" cy="800219"/>
          </a:xfrm>
        </p:spPr>
        <p:txBody>
          <a:bodyPr wrap="square">
            <a:spAutoFit/>
          </a:bodyPr>
          <a:lstStyle/>
          <a:p>
            <a:pPr algn="l"/>
            <a:r>
              <a:rPr lang="en-US" altLang="pl-PL" sz="2600" b="1" dirty="0" err="1">
                <a:solidFill>
                  <a:srgbClr val="006600"/>
                </a:solidFill>
                <a:latin typeface="Tahoma" panose="020B0604030504040204" pitchFamily="34" charset="0"/>
                <a:ea typeface="+mn-ea"/>
                <a:cs typeface="+mn-cs"/>
              </a:rPr>
              <a:t>Siewniki</a:t>
            </a:r>
            <a:r>
              <a:rPr lang="en-US" altLang="pl-PL" sz="2600" b="1" dirty="0">
                <a:solidFill>
                  <a:srgbClr val="006600"/>
                </a:solidFill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lang="pl-PL" altLang="pl-PL" sz="2600" b="1" dirty="0" err="1" smtClean="0">
                <a:solidFill>
                  <a:srgbClr val="006600"/>
                </a:solidFill>
                <a:latin typeface="Tahoma" panose="020B0604030504040204" pitchFamily="34" charset="0"/>
                <a:ea typeface="+mn-ea"/>
                <a:cs typeface="+mn-cs"/>
              </a:rPr>
              <a:t>podsiewowe</a:t>
            </a:r>
            <a:r>
              <a:rPr lang="en-US" altLang="pl-PL" sz="2600" b="1" dirty="0" smtClean="0">
                <a:solidFill>
                  <a:srgbClr val="006600"/>
                </a:solidFill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lang="en-US" altLang="pl-PL" sz="2600" b="1" dirty="0">
                <a:solidFill>
                  <a:srgbClr val="006600"/>
                </a:solidFill>
                <a:latin typeface="Tahoma" panose="020B0604030504040204" pitchFamily="34" charset="0"/>
                <a:ea typeface="+mn-ea"/>
                <a:cs typeface="+mn-cs"/>
              </a:rPr>
              <a:t>wyposażone w system </a:t>
            </a:r>
            <a:r>
              <a:rPr lang="en-US" altLang="pl-PL" sz="2600" b="1" dirty="0" err="1" smtClean="0">
                <a:solidFill>
                  <a:srgbClr val="006600"/>
                </a:solidFill>
                <a:latin typeface="Tahoma" panose="020B0604030504040204" pitchFamily="34" charset="0"/>
                <a:ea typeface="+mn-ea"/>
                <a:cs typeface="+mn-cs"/>
              </a:rPr>
              <a:t>Guttlera</a:t>
            </a:r>
            <a:endParaRPr lang="pl-PL" altLang="pl-PL" sz="2600" b="1" kern="1200" dirty="0">
              <a:solidFill>
                <a:srgbClr val="006600"/>
              </a:solidFill>
              <a:latin typeface="Tahoma" panose="020B0604030504040204" pitchFamily="34" charset="0"/>
              <a:ea typeface="+mn-ea"/>
              <a:cs typeface="+mn-cs"/>
            </a:endParaRPr>
          </a:p>
        </p:txBody>
      </p:sp>
      <p:pic>
        <p:nvPicPr>
          <p:cNvPr id="5" name="Picture 8" descr="Logo copy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513" y="116631"/>
            <a:ext cx="7239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019" y="3659829"/>
            <a:ext cx="4187172" cy="2869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5144" y="3662093"/>
            <a:ext cx="4302224" cy="2867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az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2951" y="1213877"/>
            <a:ext cx="3592479" cy="2395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7189130" y="3046838"/>
            <a:ext cx="194691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0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Fotografie</a:t>
            </a:r>
            <a:r>
              <a:rPr kumimoji="0" lang="pl-PL" altLang="pl-PL" sz="1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Piotr Goliński</a:t>
            </a:r>
            <a:endParaRPr kumimoji="0" lang="pl-PL" altLang="pl-PL" sz="1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93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Niskie koszeni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37" y="1"/>
            <a:ext cx="4484768" cy="339381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3" name="Picture 3" descr="Reglon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2996" y="1"/>
            <a:ext cx="4484768" cy="33938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280023" y="44624"/>
            <a:ext cx="3869010" cy="46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1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Niskie koszenie</a:t>
            </a:r>
            <a:endParaRPr kumimoji="0" lang="pl-PL" sz="2401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4852756" y="44624"/>
            <a:ext cx="3869011" cy="46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1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Oprysk</a:t>
            </a:r>
            <a:r>
              <a:rPr kumimoji="0" lang="pl-PL" sz="2401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pl-PL" sz="2401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Reglone</a:t>
            </a:r>
            <a:endParaRPr kumimoji="0" lang="pl-PL" sz="2401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1446" name="Picture 6" descr="Brona aktywna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37" y="3427534"/>
            <a:ext cx="4484768" cy="343046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7" name="Picture 7" descr="Glebogryzarka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2996" y="3429000"/>
            <a:ext cx="4484768" cy="3429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50" name="Text Box 10"/>
          <p:cNvSpPr txBox="1">
            <a:spLocks noChangeArrowheads="1"/>
          </p:cNvSpPr>
          <p:nvPr/>
        </p:nvSpPr>
        <p:spPr bwMode="auto">
          <a:xfrm>
            <a:off x="280023" y="6351583"/>
            <a:ext cx="3869010" cy="46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0" algn="ctr" defTabSz="449263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pl-PL" sz="2401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Brona aktywna</a:t>
            </a:r>
          </a:p>
        </p:txBody>
      </p:sp>
      <p:sp>
        <p:nvSpPr>
          <p:cNvPr id="61451" name="Text Box 11"/>
          <p:cNvSpPr txBox="1">
            <a:spLocks noChangeArrowheads="1"/>
          </p:cNvSpPr>
          <p:nvPr/>
        </p:nvSpPr>
        <p:spPr bwMode="auto">
          <a:xfrm>
            <a:off x="4924595" y="6351583"/>
            <a:ext cx="3867544" cy="46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0" algn="ctr" defTabSz="449263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pl-PL" sz="2401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Glebogryzarka</a:t>
            </a:r>
            <a:endParaRPr kumimoji="0" lang="pl-PL" sz="2401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6370" name="Text Box 2"/>
          <p:cNvSpPr txBox="1">
            <a:spLocks noChangeArrowheads="1"/>
          </p:cNvSpPr>
          <p:nvPr/>
        </p:nvSpPr>
        <p:spPr bwMode="auto">
          <a:xfrm>
            <a:off x="1691680" y="3068960"/>
            <a:ext cx="5760640" cy="63790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132987" tIns="132987" rIns="132987" bIns="132987">
            <a:spAutoFit/>
          </a:bodyPr>
          <a:lstStyle/>
          <a:p>
            <a:pPr lvl="0" algn="ctr"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Przygotowanie</a:t>
            </a:r>
            <a:r>
              <a:rPr lang="en-US" sz="24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darni</a:t>
            </a:r>
            <a:r>
              <a:rPr lang="en-US" sz="24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 </a:t>
            </a:r>
            <a:r>
              <a:rPr lang="en-US" sz="2400" b="1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podsiewu</a:t>
            </a:r>
            <a:endParaRPr lang="en-US" sz="2400" b="1" dirty="0">
              <a:solidFill>
                <a:srgbClr val="00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7292266" y="3119489"/>
            <a:ext cx="194691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0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Fotografie</a:t>
            </a:r>
            <a:r>
              <a:rPr kumimoji="0" lang="pl-PL" altLang="pl-PL" sz="1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Piotr Goliński</a:t>
            </a:r>
            <a:endParaRPr kumimoji="0" lang="pl-PL" altLang="pl-PL" sz="1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83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 Box 3"/>
          <p:cNvSpPr txBox="1">
            <a:spLocks noChangeArrowheads="1"/>
          </p:cNvSpPr>
          <p:nvPr/>
        </p:nvSpPr>
        <p:spPr bwMode="auto">
          <a:xfrm>
            <a:off x="96956" y="6464918"/>
            <a:ext cx="2159000" cy="260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Goliński, 2001</a:t>
            </a:r>
            <a:endParaRPr kumimoji="0" lang="pl-PL" altLang="pl-PL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4" name="Text Box 21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151890" y="-3577"/>
            <a:ext cx="574621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l-PL" sz="2400" dirty="0">
                <a:solidFill>
                  <a:srgbClr val="00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Wpływ sposobu ograniczenia konkurencyjności darni pierwotnej przed podsiewem na udział koniczyny białej w runi</a:t>
            </a:r>
          </a:p>
        </p:txBody>
      </p:sp>
      <p:pic>
        <p:nvPicPr>
          <p:cNvPr id="85" name="Picture 8" descr="Logo copy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513" y="116631"/>
            <a:ext cx="7239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6" name="Grupa 85"/>
          <p:cNvGrpSpPr/>
          <p:nvPr/>
        </p:nvGrpSpPr>
        <p:grpSpPr>
          <a:xfrm>
            <a:off x="107504" y="1429619"/>
            <a:ext cx="8856984" cy="4807693"/>
            <a:chOff x="368300" y="2184400"/>
            <a:chExt cx="8320090" cy="3970339"/>
          </a:xfrm>
        </p:grpSpPr>
        <p:grpSp>
          <p:nvGrpSpPr>
            <p:cNvPr id="87" name="Group 53"/>
            <p:cNvGrpSpPr>
              <a:grpSpLocks/>
            </p:cNvGrpSpPr>
            <p:nvPr/>
          </p:nvGrpSpPr>
          <p:grpSpPr bwMode="auto">
            <a:xfrm>
              <a:off x="368300" y="2184400"/>
              <a:ext cx="8289925" cy="3300413"/>
              <a:chOff x="232" y="1376"/>
              <a:chExt cx="5222" cy="2079"/>
            </a:xfrm>
          </p:grpSpPr>
          <p:sp>
            <p:nvSpPr>
              <p:cNvPr id="106" name="Line 8"/>
              <p:cNvSpPr>
                <a:spLocks noChangeShapeType="1"/>
              </p:cNvSpPr>
              <p:nvPr/>
            </p:nvSpPr>
            <p:spPr bwMode="auto">
              <a:xfrm>
                <a:off x="559" y="3078"/>
                <a:ext cx="4894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449263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107" name="Line 9"/>
              <p:cNvSpPr>
                <a:spLocks noChangeShapeType="1"/>
              </p:cNvSpPr>
              <p:nvPr/>
            </p:nvSpPr>
            <p:spPr bwMode="auto">
              <a:xfrm>
                <a:off x="559" y="2840"/>
                <a:ext cx="4894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449263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108" name="Line 10"/>
              <p:cNvSpPr>
                <a:spLocks noChangeShapeType="1"/>
              </p:cNvSpPr>
              <p:nvPr/>
            </p:nvSpPr>
            <p:spPr bwMode="auto">
              <a:xfrm>
                <a:off x="559" y="2595"/>
                <a:ext cx="4894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449263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109" name="Line 11"/>
              <p:cNvSpPr>
                <a:spLocks noChangeShapeType="1"/>
              </p:cNvSpPr>
              <p:nvPr/>
            </p:nvSpPr>
            <p:spPr bwMode="auto">
              <a:xfrm>
                <a:off x="559" y="2356"/>
                <a:ext cx="4894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449263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110" name="Line 12"/>
              <p:cNvSpPr>
                <a:spLocks noChangeShapeType="1"/>
              </p:cNvSpPr>
              <p:nvPr/>
            </p:nvSpPr>
            <p:spPr bwMode="auto">
              <a:xfrm>
                <a:off x="559" y="2111"/>
                <a:ext cx="4894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449263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111" name="Line 13"/>
              <p:cNvSpPr>
                <a:spLocks noChangeShapeType="1"/>
              </p:cNvSpPr>
              <p:nvPr/>
            </p:nvSpPr>
            <p:spPr bwMode="auto">
              <a:xfrm>
                <a:off x="559" y="1872"/>
                <a:ext cx="4894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449263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112" name="Line 14"/>
              <p:cNvSpPr>
                <a:spLocks noChangeShapeType="1"/>
              </p:cNvSpPr>
              <p:nvPr/>
            </p:nvSpPr>
            <p:spPr bwMode="auto">
              <a:xfrm>
                <a:off x="559" y="1627"/>
                <a:ext cx="4894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449263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113" name="Line 20"/>
              <p:cNvSpPr>
                <a:spLocks noChangeShapeType="1"/>
              </p:cNvSpPr>
              <p:nvPr/>
            </p:nvSpPr>
            <p:spPr bwMode="auto">
              <a:xfrm>
                <a:off x="559" y="1627"/>
                <a:ext cx="1" cy="169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449263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114" name="Line 21"/>
              <p:cNvSpPr>
                <a:spLocks noChangeShapeType="1"/>
              </p:cNvSpPr>
              <p:nvPr/>
            </p:nvSpPr>
            <p:spPr bwMode="auto">
              <a:xfrm>
                <a:off x="504" y="3323"/>
                <a:ext cx="55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449263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115" name="Line 22"/>
              <p:cNvSpPr>
                <a:spLocks noChangeShapeType="1"/>
              </p:cNvSpPr>
              <p:nvPr/>
            </p:nvSpPr>
            <p:spPr bwMode="auto">
              <a:xfrm>
                <a:off x="504" y="3078"/>
                <a:ext cx="55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449263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116" name="Line 23"/>
              <p:cNvSpPr>
                <a:spLocks noChangeShapeType="1"/>
              </p:cNvSpPr>
              <p:nvPr/>
            </p:nvSpPr>
            <p:spPr bwMode="auto">
              <a:xfrm>
                <a:off x="504" y="2840"/>
                <a:ext cx="55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449263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117" name="Line 24"/>
              <p:cNvSpPr>
                <a:spLocks noChangeShapeType="1"/>
              </p:cNvSpPr>
              <p:nvPr/>
            </p:nvSpPr>
            <p:spPr bwMode="auto">
              <a:xfrm>
                <a:off x="504" y="2595"/>
                <a:ext cx="55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449263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118" name="Line 25"/>
              <p:cNvSpPr>
                <a:spLocks noChangeShapeType="1"/>
              </p:cNvSpPr>
              <p:nvPr/>
            </p:nvSpPr>
            <p:spPr bwMode="auto">
              <a:xfrm>
                <a:off x="531" y="2356"/>
                <a:ext cx="55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449263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119" name="Line 26"/>
              <p:cNvSpPr>
                <a:spLocks noChangeShapeType="1"/>
              </p:cNvSpPr>
              <p:nvPr/>
            </p:nvSpPr>
            <p:spPr bwMode="auto">
              <a:xfrm>
                <a:off x="504" y="2111"/>
                <a:ext cx="55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449263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120" name="Line 27"/>
              <p:cNvSpPr>
                <a:spLocks noChangeShapeType="1"/>
              </p:cNvSpPr>
              <p:nvPr/>
            </p:nvSpPr>
            <p:spPr bwMode="auto">
              <a:xfrm>
                <a:off x="504" y="1872"/>
                <a:ext cx="55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449263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121" name="Line 28"/>
              <p:cNvSpPr>
                <a:spLocks noChangeShapeType="1"/>
              </p:cNvSpPr>
              <p:nvPr/>
            </p:nvSpPr>
            <p:spPr bwMode="auto">
              <a:xfrm>
                <a:off x="504" y="1627"/>
                <a:ext cx="55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449263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122" name="Line 29"/>
              <p:cNvSpPr>
                <a:spLocks noChangeShapeType="1"/>
              </p:cNvSpPr>
              <p:nvPr/>
            </p:nvSpPr>
            <p:spPr bwMode="auto">
              <a:xfrm>
                <a:off x="559" y="3323"/>
                <a:ext cx="4894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449263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123" name="Line 30"/>
              <p:cNvSpPr>
                <a:spLocks noChangeShapeType="1"/>
              </p:cNvSpPr>
              <p:nvPr/>
            </p:nvSpPr>
            <p:spPr bwMode="auto">
              <a:xfrm flipV="1">
                <a:off x="559" y="3323"/>
                <a:ext cx="1" cy="49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449263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124" name="Line 31"/>
              <p:cNvSpPr>
                <a:spLocks noChangeShapeType="1"/>
              </p:cNvSpPr>
              <p:nvPr/>
            </p:nvSpPr>
            <p:spPr bwMode="auto">
              <a:xfrm flipV="1">
                <a:off x="1535" y="3323"/>
                <a:ext cx="1" cy="4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449263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125" name="Line 32"/>
              <p:cNvSpPr>
                <a:spLocks noChangeShapeType="1"/>
              </p:cNvSpPr>
              <p:nvPr/>
            </p:nvSpPr>
            <p:spPr bwMode="auto">
              <a:xfrm flipV="1">
                <a:off x="2518" y="3323"/>
                <a:ext cx="1" cy="4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449263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126" name="Line 33"/>
              <p:cNvSpPr>
                <a:spLocks noChangeShapeType="1"/>
              </p:cNvSpPr>
              <p:nvPr/>
            </p:nvSpPr>
            <p:spPr bwMode="auto">
              <a:xfrm flipV="1">
                <a:off x="3494" y="3323"/>
                <a:ext cx="1" cy="4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449263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127" name="Line 34"/>
              <p:cNvSpPr>
                <a:spLocks noChangeShapeType="1"/>
              </p:cNvSpPr>
              <p:nvPr/>
            </p:nvSpPr>
            <p:spPr bwMode="auto">
              <a:xfrm flipV="1">
                <a:off x="4477" y="3323"/>
                <a:ext cx="1" cy="4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449263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128" name="Line 35"/>
              <p:cNvSpPr>
                <a:spLocks noChangeShapeType="1"/>
              </p:cNvSpPr>
              <p:nvPr/>
            </p:nvSpPr>
            <p:spPr bwMode="auto">
              <a:xfrm flipV="1">
                <a:off x="5453" y="3323"/>
                <a:ext cx="1" cy="49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449263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  <p:sp>
            <p:nvSpPr>
              <p:cNvPr id="129" name="Rectangle 36"/>
              <p:cNvSpPr>
                <a:spLocks noChangeArrowheads="1"/>
              </p:cNvSpPr>
              <p:nvPr/>
            </p:nvSpPr>
            <p:spPr bwMode="auto">
              <a:xfrm>
                <a:off x="329" y="3213"/>
                <a:ext cx="101" cy="2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449263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altLang="pl-PL" sz="25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rPr>
                  <a:t>0</a:t>
                </a:r>
                <a:endParaRPr kumimoji="0" lang="pl-PL" altLang="pl-PL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0" name="Rectangle 37"/>
              <p:cNvSpPr>
                <a:spLocks noChangeArrowheads="1"/>
              </p:cNvSpPr>
              <p:nvPr/>
            </p:nvSpPr>
            <p:spPr bwMode="auto">
              <a:xfrm>
                <a:off x="329" y="2968"/>
                <a:ext cx="101" cy="2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449263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altLang="pl-PL" sz="2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rPr>
                  <a:t>5</a:t>
                </a:r>
                <a:endParaRPr kumimoji="0" lang="pl-PL" altLang="pl-PL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1" name="Rectangle 38"/>
              <p:cNvSpPr>
                <a:spLocks noChangeArrowheads="1"/>
              </p:cNvSpPr>
              <p:nvPr/>
            </p:nvSpPr>
            <p:spPr bwMode="auto">
              <a:xfrm>
                <a:off x="232" y="2729"/>
                <a:ext cx="202" cy="2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449263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altLang="pl-PL" sz="2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rPr>
                  <a:t>10</a:t>
                </a:r>
                <a:endParaRPr kumimoji="0" lang="pl-PL" altLang="pl-PL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2" name="Rectangle 39"/>
              <p:cNvSpPr>
                <a:spLocks noChangeArrowheads="1"/>
              </p:cNvSpPr>
              <p:nvPr/>
            </p:nvSpPr>
            <p:spPr bwMode="auto">
              <a:xfrm>
                <a:off x="232" y="2484"/>
                <a:ext cx="202" cy="2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449263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altLang="pl-PL" sz="2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rPr>
                  <a:t>15</a:t>
                </a:r>
                <a:endParaRPr kumimoji="0" lang="pl-PL" altLang="pl-PL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3" name="Rectangle 40"/>
              <p:cNvSpPr>
                <a:spLocks noChangeArrowheads="1"/>
              </p:cNvSpPr>
              <p:nvPr/>
            </p:nvSpPr>
            <p:spPr bwMode="auto">
              <a:xfrm>
                <a:off x="232" y="2245"/>
                <a:ext cx="202" cy="2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449263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altLang="pl-PL" sz="2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rPr>
                  <a:t>20</a:t>
                </a:r>
                <a:endParaRPr kumimoji="0" lang="pl-PL" altLang="pl-PL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4" name="Rectangle 41"/>
              <p:cNvSpPr>
                <a:spLocks noChangeArrowheads="1"/>
              </p:cNvSpPr>
              <p:nvPr/>
            </p:nvSpPr>
            <p:spPr bwMode="auto">
              <a:xfrm>
                <a:off x="232" y="2000"/>
                <a:ext cx="202" cy="2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449263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altLang="pl-PL" sz="2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rPr>
                  <a:t>25</a:t>
                </a:r>
                <a:endParaRPr kumimoji="0" lang="pl-PL" altLang="pl-PL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5" name="Rectangle 42"/>
              <p:cNvSpPr>
                <a:spLocks noChangeArrowheads="1"/>
              </p:cNvSpPr>
              <p:nvPr/>
            </p:nvSpPr>
            <p:spPr bwMode="auto">
              <a:xfrm>
                <a:off x="232" y="1762"/>
                <a:ext cx="202" cy="2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449263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altLang="pl-PL" sz="2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rPr>
                  <a:t>30</a:t>
                </a:r>
                <a:endParaRPr kumimoji="0" lang="pl-PL" altLang="pl-PL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6" name="Rectangle 43"/>
              <p:cNvSpPr>
                <a:spLocks noChangeArrowheads="1"/>
              </p:cNvSpPr>
              <p:nvPr/>
            </p:nvSpPr>
            <p:spPr bwMode="auto">
              <a:xfrm>
                <a:off x="232" y="1517"/>
                <a:ext cx="202" cy="2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449263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altLang="pl-PL" sz="2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rPr>
                  <a:t>35</a:t>
                </a:r>
                <a:endParaRPr kumimoji="0" lang="pl-PL" altLang="pl-PL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7" name="Rectangle 52"/>
              <p:cNvSpPr>
                <a:spLocks noChangeArrowheads="1"/>
              </p:cNvSpPr>
              <p:nvPr/>
            </p:nvSpPr>
            <p:spPr bwMode="auto">
              <a:xfrm>
                <a:off x="468" y="1376"/>
                <a:ext cx="170" cy="2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449263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altLang="pl-PL" sz="2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rPr>
                  <a:t>%</a:t>
                </a:r>
                <a:endParaRPr kumimoji="0" lang="pl-PL" altLang="pl-PL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88" name="Group 54"/>
            <p:cNvGrpSpPr>
              <a:grpSpLocks/>
            </p:cNvGrpSpPr>
            <p:nvPr/>
          </p:nvGrpSpPr>
          <p:grpSpPr bwMode="auto">
            <a:xfrm>
              <a:off x="1223964" y="4683123"/>
              <a:ext cx="898525" cy="1149350"/>
              <a:chOff x="771" y="2950"/>
              <a:chExt cx="566" cy="724"/>
            </a:xfrm>
          </p:grpSpPr>
          <p:sp>
            <p:nvSpPr>
              <p:cNvPr id="104" name="Rectangle 15"/>
              <p:cNvSpPr>
                <a:spLocks noChangeArrowheads="1"/>
              </p:cNvSpPr>
              <p:nvPr/>
            </p:nvSpPr>
            <p:spPr bwMode="auto">
              <a:xfrm>
                <a:off x="850" y="2950"/>
                <a:ext cx="388" cy="373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rgbClr val="00FF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449263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altLang="pl-PL" sz="2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" name="Rectangle 44"/>
              <p:cNvSpPr>
                <a:spLocks noChangeArrowheads="1"/>
              </p:cNvSpPr>
              <p:nvPr/>
            </p:nvSpPr>
            <p:spPr bwMode="auto">
              <a:xfrm>
                <a:off x="771" y="3470"/>
                <a:ext cx="566" cy="2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449263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altLang="pl-PL" sz="2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rPr>
                  <a:t>kontrola</a:t>
                </a:r>
                <a:endParaRPr kumimoji="0" lang="pl-PL" altLang="pl-PL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89" name="Group 55"/>
            <p:cNvGrpSpPr>
              <a:grpSpLocks/>
            </p:cNvGrpSpPr>
            <p:nvPr/>
          </p:nvGrpSpPr>
          <p:grpSpPr bwMode="auto">
            <a:xfrm>
              <a:off x="2784474" y="3341689"/>
              <a:ext cx="914400" cy="2813050"/>
              <a:chOff x="1754" y="2105"/>
              <a:chExt cx="576" cy="1772"/>
            </a:xfrm>
          </p:grpSpPr>
          <p:sp>
            <p:nvSpPr>
              <p:cNvPr id="101" name="Rectangle 16"/>
              <p:cNvSpPr>
                <a:spLocks noChangeArrowheads="1"/>
              </p:cNvSpPr>
              <p:nvPr/>
            </p:nvSpPr>
            <p:spPr bwMode="auto">
              <a:xfrm>
                <a:off x="1827" y="2105"/>
                <a:ext cx="394" cy="121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rgbClr val="00FF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449263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altLang="pl-PL" sz="2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2" name="Rectangle 45"/>
              <p:cNvSpPr>
                <a:spLocks noChangeArrowheads="1"/>
              </p:cNvSpPr>
              <p:nvPr/>
            </p:nvSpPr>
            <p:spPr bwMode="auto">
              <a:xfrm>
                <a:off x="1839" y="3470"/>
                <a:ext cx="387" cy="2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449263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altLang="pl-PL" sz="2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rPr>
                  <a:t>brona</a:t>
                </a:r>
                <a:endParaRPr kumimoji="0" lang="pl-PL" altLang="pl-PL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3" name="Rectangle 46"/>
              <p:cNvSpPr>
                <a:spLocks noChangeArrowheads="1"/>
              </p:cNvSpPr>
              <p:nvPr/>
            </p:nvSpPr>
            <p:spPr bwMode="auto">
              <a:xfrm>
                <a:off x="1754" y="3673"/>
                <a:ext cx="576" cy="2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449263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altLang="pl-PL" sz="2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rPr>
                  <a:t>aktywna</a:t>
                </a:r>
                <a:endParaRPr kumimoji="0" lang="pl-PL" altLang="pl-PL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90" name="Group 56"/>
            <p:cNvGrpSpPr>
              <a:grpSpLocks/>
            </p:cNvGrpSpPr>
            <p:nvPr/>
          </p:nvGrpSpPr>
          <p:grpSpPr bwMode="auto">
            <a:xfrm>
              <a:off x="4324350" y="4440239"/>
              <a:ext cx="944563" cy="1714500"/>
              <a:chOff x="2724" y="2797"/>
              <a:chExt cx="595" cy="1080"/>
            </a:xfrm>
          </p:grpSpPr>
          <p:sp>
            <p:nvSpPr>
              <p:cNvPr id="98" name="Rectangle 17"/>
              <p:cNvSpPr>
                <a:spLocks noChangeArrowheads="1"/>
              </p:cNvSpPr>
              <p:nvPr/>
            </p:nvSpPr>
            <p:spPr bwMode="auto">
              <a:xfrm>
                <a:off x="2809" y="2797"/>
                <a:ext cx="388" cy="526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rgbClr val="00FF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449263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altLang="pl-PL" sz="2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9" name="Rectangle 47"/>
              <p:cNvSpPr>
                <a:spLocks noChangeArrowheads="1"/>
              </p:cNvSpPr>
              <p:nvPr/>
            </p:nvSpPr>
            <p:spPr bwMode="auto">
              <a:xfrm>
                <a:off x="2821" y="3470"/>
                <a:ext cx="406" cy="2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449263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altLang="pl-PL" sz="2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rPr>
                  <a:t>niskie</a:t>
                </a:r>
                <a:endParaRPr kumimoji="0" lang="pl-PL" altLang="pl-PL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0" name="Rectangle 48"/>
              <p:cNvSpPr>
                <a:spLocks noChangeArrowheads="1"/>
              </p:cNvSpPr>
              <p:nvPr/>
            </p:nvSpPr>
            <p:spPr bwMode="auto">
              <a:xfrm>
                <a:off x="2724" y="3673"/>
                <a:ext cx="595" cy="2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449263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altLang="pl-PL" sz="2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rPr>
                  <a:t>koszenie</a:t>
                </a:r>
                <a:endParaRPr kumimoji="0" lang="pl-PL" altLang="pl-PL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91" name="Group 57"/>
            <p:cNvGrpSpPr>
              <a:grpSpLocks/>
            </p:cNvGrpSpPr>
            <p:nvPr/>
          </p:nvGrpSpPr>
          <p:grpSpPr bwMode="auto">
            <a:xfrm>
              <a:off x="5894385" y="4098925"/>
              <a:ext cx="898524" cy="2055813"/>
              <a:chOff x="3713" y="2582"/>
              <a:chExt cx="566" cy="1295"/>
            </a:xfrm>
          </p:grpSpPr>
          <p:sp>
            <p:nvSpPr>
              <p:cNvPr id="95" name="Rectangle 18"/>
              <p:cNvSpPr>
                <a:spLocks noChangeArrowheads="1"/>
              </p:cNvSpPr>
              <p:nvPr/>
            </p:nvSpPr>
            <p:spPr bwMode="auto">
              <a:xfrm>
                <a:off x="3785" y="2582"/>
                <a:ext cx="395" cy="741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rgbClr val="00FF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449263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altLang="pl-PL" sz="2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6" name="Rectangle 49"/>
              <p:cNvSpPr>
                <a:spLocks noChangeArrowheads="1"/>
              </p:cNvSpPr>
              <p:nvPr/>
            </p:nvSpPr>
            <p:spPr bwMode="auto">
              <a:xfrm>
                <a:off x="3767" y="3470"/>
                <a:ext cx="461" cy="2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449263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altLang="pl-PL" sz="2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rPr>
                  <a:t>oprysk</a:t>
                </a:r>
                <a:endParaRPr kumimoji="0" lang="pl-PL" altLang="pl-PL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7" name="Rectangle 50"/>
              <p:cNvSpPr>
                <a:spLocks noChangeArrowheads="1"/>
              </p:cNvSpPr>
              <p:nvPr/>
            </p:nvSpPr>
            <p:spPr bwMode="auto">
              <a:xfrm>
                <a:off x="3713" y="3673"/>
                <a:ext cx="566" cy="2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449263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altLang="pl-PL" sz="2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rPr>
                  <a:t>Reglone</a:t>
                </a:r>
                <a:endParaRPr kumimoji="0" lang="pl-PL" altLang="pl-PL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92" name="Group 58"/>
            <p:cNvGrpSpPr>
              <a:grpSpLocks/>
            </p:cNvGrpSpPr>
            <p:nvPr/>
          </p:nvGrpSpPr>
          <p:grpSpPr bwMode="auto">
            <a:xfrm>
              <a:off x="7145340" y="2913063"/>
              <a:ext cx="1543050" cy="2919413"/>
              <a:chOff x="4501" y="1835"/>
              <a:chExt cx="972" cy="1839"/>
            </a:xfrm>
          </p:grpSpPr>
          <p:sp>
            <p:nvSpPr>
              <p:cNvPr id="93" name="Rectangle 19"/>
              <p:cNvSpPr>
                <a:spLocks noChangeArrowheads="1"/>
              </p:cNvSpPr>
              <p:nvPr/>
            </p:nvSpPr>
            <p:spPr bwMode="auto">
              <a:xfrm>
                <a:off x="4768" y="1835"/>
                <a:ext cx="388" cy="148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rgbClr val="00FF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449263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altLang="pl-PL" sz="2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4" name="Rectangle 51"/>
              <p:cNvSpPr>
                <a:spLocks noChangeArrowheads="1"/>
              </p:cNvSpPr>
              <p:nvPr/>
            </p:nvSpPr>
            <p:spPr bwMode="auto">
              <a:xfrm>
                <a:off x="4501" y="3470"/>
                <a:ext cx="972" cy="2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449263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altLang="pl-PL" sz="2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rPr>
                  <a:t>glebogryzarka</a:t>
                </a:r>
                <a:endParaRPr kumimoji="0" lang="pl-PL" altLang="pl-PL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9227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053" descr="IMG_4582_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Prostokąt 3"/>
          <p:cNvSpPr>
            <a:spLocks noChangeArrowheads="1"/>
          </p:cNvSpPr>
          <p:nvPr/>
        </p:nvSpPr>
        <p:spPr bwMode="auto">
          <a:xfrm>
            <a:off x="0" y="5962650"/>
            <a:ext cx="91440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None/>
            </a:pPr>
            <a:r>
              <a:rPr lang="pl-PL" altLang="pl-PL" sz="2400" b="1" dirty="0">
                <a:solidFill>
                  <a:srgbClr val="FFFFFF"/>
                </a:solidFill>
                <a:latin typeface="Arial" panose="020B0604020202020204" pitchFamily="34" charset="0"/>
              </a:rPr>
              <a:t>Mieszanki trawiasto-motylkowate skomponowane w oparciu o cechy funkcjonalne komponentów</a:t>
            </a:r>
            <a:endParaRPr lang="en-US" altLang="pl-PL" sz="2400" b="1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115888"/>
            <a:ext cx="9144000" cy="679450"/>
          </a:xfrm>
          <a:prstGeom prst="rect">
            <a:avLst/>
          </a:prstGeom>
        </p:spPr>
        <p:txBody>
          <a:bodyPr lIns="90000" tIns="46800" rIns="90000" bIns="4680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669900"/>
              </a:buClr>
              <a:defRPr/>
            </a:pPr>
            <a:r>
              <a:rPr lang="pl-PL" altLang="pl-PL" sz="2800" b="1" kern="0" dirty="0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Produkcja w paszy podstawowej z użytków zielonych większej ilości „rodzimego” białka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161592" y="6597352"/>
            <a:ext cx="194691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0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Fotografia</a:t>
            </a:r>
            <a:r>
              <a:rPr kumimoji="0" lang="pl-PL" altLang="pl-PL" sz="1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Piotr Goliński</a:t>
            </a:r>
            <a:endParaRPr kumimoji="0" lang="pl-PL" altLang="pl-PL" sz="1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05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Wykres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710112"/>
              </p:ext>
            </p:extLst>
          </p:nvPr>
        </p:nvGraphicFramePr>
        <p:xfrm>
          <a:off x="257513" y="1485138"/>
          <a:ext cx="8687964" cy="5184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 Box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115616" y="70465"/>
            <a:ext cx="576064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0"/>
              </a:spcBef>
              <a:buNone/>
            </a:pPr>
            <a:r>
              <a:rPr lang="pl-PL" altLang="pl-PL" sz="2800" dirty="0">
                <a:solidFill>
                  <a:srgbClr val="006600"/>
                </a:solidFill>
                <a:latin typeface="Tahoma" panose="020B0604030504040204" pitchFamily="34" charset="0"/>
              </a:rPr>
              <a:t>Plon runi łąkowej w zależności od składu mieszanki i poziomu nawożenia</a:t>
            </a:r>
          </a:p>
        </p:txBody>
      </p:sp>
      <p:pic>
        <p:nvPicPr>
          <p:cNvPr id="8" name="Picture 8" descr="Logo copy 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513" y="116631"/>
            <a:ext cx="7239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87154" y="6511449"/>
            <a:ext cx="239712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Mikołajczak, 1996</a:t>
            </a:r>
            <a:endParaRPr kumimoji="0" lang="pl-PL" alt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57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Logo copy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513" y="116631"/>
            <a:ext cx="7239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D:\Foto_PG\IMG_3122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638" y="1268760"/>
            <a:ext cx="9164638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9581" y="1268760"/>
            <a:ext cx="4784419" cy="5589240"/>
          </a:xfrm>
          <a:prstGeom prst="rect">
            <a:avLst/>
          </a:prstGeom>
        </p:spPr>
      </p:pic>
      <p:sp>
        <p:nvSpPr>
          <p:cNvPr id="12" name="Prostokąt 9"/>
          <p:cNvSpPr>
            <a:spLocks noChangeArrowheads="1"/>
          </p:cNvSpPr>
          <p:nvPr/>
        </p:nvSpPr>
        <p:spPr bwMode="auto">
          <a:xfrm>
            <a:off x="250825" y="6004563"/>
            <a:ext cx="8642350" cy="66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ctr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  <a:defRPr/>
            </a:pPr>
            <a:r>
              <a:rPr lang="pl-PL" altLang="pl-PL" sz="2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Cykoria pastewna i babka lancetowata poprawiają smakowitość paszy oraz stabilizują rozkład plonowania w okresie wegetacji</a:t>
            </a: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115616" y="0"/>
            <a:ext cx="5688632" cy="1294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None/>
            </a:pPr>
            <a:r>
              <a:rPr lang="pl-PL" altLang="pl-PL" sz="2800" b="1" dirty="0">
                <a:solidFill>
                  <a:srgbClr val="006600"/>
                </a:solidFill>
                <a:latin typeface="Tahoma" panose="020B0604030504040204" pitchFamily="34" charset="0"/>
              </a:rPr>
              <a:t>Mieszanki wielogatunkowe na pastwiska z udziałem ziół łąkowych </a:t>
            </a:r>
            <a:endParaRPr lang="en-US" altLang="pl-PL" sz="2800" b="1" dirty="0">
              <a:solidFill>
                <a:srgbClr val="006600"/>
              </a:solidFill>
              <a:latin typeface="Tahoma" panose="020B0604030504040204" pitchFamily="34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7233600" y="6600608"/>
            <a:ext cx="194691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0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Fotografie</a:t>
            </a:r>
            <a:r>
              <a:rPr kumimoji="0" lang="pl-PL" altLang="pl-PL" sz="1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Piotr Goliński</a:t>
            </a:r>
            <a:endParaRPr kumimoji="0" lang="pl-PL" altLang="pl-PL" sz="1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050257" y="73944"/>
            <a:ext cx="5026187" cy="1122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pl-PL" altLang="pl-PL" sz="2400" b="1" dirty="0">
                <a:solidFill>
                  <a:srgbClr val="006600"/>
                </a:solidFill>
                <a:latin typeface="Tahoma" panose="020B0604030504040204" pitchFamily="34" charset="0"/>
              </a:rPr>
              <a:t>Wpływ liczby gatunków w mieszance na pobranie paszy </a:t>
            </a:r>
            <a:endParaRPr lang="pl-PL" altLang="pl-PL" sz="2400" b="1" dirty="0" smtClean="0">
              <a:solidFill>
                <a:srgbClr val="006600"/>
              </a:solidFill>
              <a:latin typeface="Tahoma" panose="020B0604030504040204" pitchFamily="34" charset="0"/>
            </a:endParaRPr>
          </a:p>
          <a:p>
            <a:pPr defTabSz="914400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pl-PL" altLang="pl-PL" sz="2400" b="1" dirty="0" smtClean="0">
                <a:solidFill>
                  <a:srgbClr val="006600"/>
                </a:solidFill>
                <a:latin typeface="Tahoma" panose="020B0604030504040204" pitchFamily="34" charset="0"/>
              </a:rPr>
              <a:t>i </a:t>
            </a:r>
            <a:r>
              <a:rPr lang="pl-PL" altLang="pl-PL" sz="2400" b="1" dirty="0">
                <a:solidFill>
                  <a:srgbClr val="006600"/>
                </a:solidFill>
                <a:latin typeface="Tahoma" panose="020B0604030504040204" pitchFamily="34" charset="0"/>
              </a:rPr>
              <a:t>wydajność mleka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1284288"/>
            <a:ext cx="4170362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168" y="300455"/>
            <a:ext cx="803358" cy="610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logo-europe_inra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5250" y="324268"/>
            <a:ext cx="881062" cy="586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2" descr="LOGOTYPE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6312" y="324268"/>
            <a:ext cx="1332193" cy="616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ole tekstowe 2"/>
          <p:cNvSpPr txBox="1">
            <a:spLocks noChangeArrowheads="1"/>
          </p:cNvSpPr>
          <p:nvPr/>
        </p:nvSpPr>
        <p:spPr bwMode="auto">
          <a:xfrm>
            <a:off x="827088" y="3500438"/>
            <a:ext cx="360362" cy="24606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</a:t>
            </a:r>
          </a:p>
        </p:txBody>
      </p:sp>
      <p:sp>
        <p:nvSpPr>
          <p:cNvPr id="12" name="pole tekstowe 14"/>
          <p:cNvSpPr txBox="1">
            <a:spLocks noChangeArrowheads="1"/>
          </p:cNvSpPr>
          <p:nvPr/>
        </p:nvSpPr>
        <p:spPr bwMode="auto">
          <a:xfrm>
            <a:off x="6227763" y="3500438"/>
            <a:ext cx="360362" cy="24606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</a:p>
        </p:txBody>
      </p:sp>
      <p:sp>
        <p:nvSpPr>
          <p:cNvPr id="13" name="pole tekstowe 14"/>
          <p:cNvSpPr txBox="1">
            <a:spLocks noChangeArrowheads="1"/>
          </p:cNvSpPr>
          <p:nvPr/>
        </p:nvSpPr>
        <p:spPr bwMode="auto">
          <a:xfrm>
            <a:off x="1759744" y="3500438"/>
            <a:ext cx="360362" cy="24606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</a:p>
        </p:txBody>
      </p:sp>
      <p:sp>
        <p:nvSpPr>
          <p:cNvPr id="14" name="pole tekstowe 2"/>
          <p:cNvSpPr txBox="1">
            <a:spLocks noChangeArrowheads="1"/>
          </p:cNvSpPr>
          <p:nvPr/>
        </p:nvSpPr>
        <p:spPr bwMode="auto">
          <a:xfrm>
            <a:off x="5291931" y="3504992"/>
            <a:ext cx="360362" cy="24606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</a:t>
            </a:r>
          </a:p>
        </p:txBody>
      </p:sp>
      <p:sp>
        <p:nvSpPr>
          <p:cNvPr id="15" name="pole tekstowe 15"/>
          <p:cNvSpPr txBox="1">
            <a:spLocks noChangeArrowheads="1"/>
          </p:cNvSpPr>
          <p:nvPr/>
        </p:nvSpPr>
        <p:spPr bwMode="auto">
          <a:xfrm>
            <a:off x="7164388" y="3500438"/>
            <a:ext cx="287337" cy="24606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</a:p>
        </p:txBody>
      </p:sp>
      <p:sp>
        <p:nvSpPr>
          <p:cNvPr id="16" name="pole tekstowe 15"/>
          <p:cNvSpPr txBox="1">
            <a:spLocks noChangeArrowheads="1"/>
          </p:cNvSpPr>
          <p:nvPr/>
        </p:nvSpPr>
        <p:spPr bwMode="auto">
          <a:xfrm>
            <a:off x="2692400" y="3500438"/>
            <a:ext cx="287337" cy="24606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</a:p>
        </p:txBody>
      </p:sp>
      <p:sp>
        <p:nvSpPr>
          <p:cNvPr id="17" name="pole tekstowe 12"/>
          <p:cNvSpPr txBox="1">
            <a:spLocks noChangeArrowheads="1"/>
          </p:cNvSpPr>
          <p:nvPr/>
        </p:nvSpPr>
        <p:spPr bwMode="auto">
          <a:xfrm>
            <a:off x="3492500" y="3500438"/>
            <a:ext cx="574675" cy="24606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Pięć</a:t>
            </a:r>
          </a:p>
        </p:txBody>
      </p:sp>
      <p:sp>
        <p:nvSpPr>
          <p:cNvPr id="18" name="pole tekstowe 12"/>
          <p:cNvSpPr txBox="1">
            <a:spLocks noChangeArrowheads="1"/>
          </p:cNvSpPr>
          <p:nvPr/>
        </p:nvSpPr>
        <p:spPr bwMode="auto">
          <a:xfrm>
            <a:off x="8027988" y="3500438"/>
            <a:ext cx="574675" cy="24606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Pięć</a:t>
            </a: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7452825" y="6475108"/>
            <a:ext cx="1655680" cy="292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3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Collins </a:t>
            </a:r>
            <a:r>
              <a:rPr lang="pl-PL" altLang="pl-PL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in.</a:t>
            </a:r>
            <a:r>
              <a:rPr kumimoji="0" lang="pl-PL" alt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2014</a:t>
            </a:r>
          </a:p>
        </p:txBody>
      </p:sp>
      <p:pic>
        <p:nvPicPr>
          <p:cNvPr id="20" name="Picture 8" descr="Logo copy 1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513" y="116631"/>
            <a:ext cx="7239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76350"/>
            <a:ext cx="4179887" cy="251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pole tekstowe 1"/>
          <p:cNvSpPr txBox="1">
            <a:spLocks noChangeArrowheads="1"/>
          </p:cNvSpPr>
          <p:nvPr/>
        </p:nvSpPr>
        <p:spPr bwMode="auto">
          <a:xfrm>
            <a:off x="539750" y="1341438"/>
            <a:ext cx="3744913" cy="3222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5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Pobranie paszy (kg </a:t>
            </a:r>
            <a:r>
              <a:rPr kumimoji="0" lang="pl-PL" altLang="pl-PL" sz="15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s.m</a:t>
            </a:r>
            <a:r>
              <a:rPr kumimoji="0" lang="pl-PL" altLang="pl-PL" sz="15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./krowę/dzień)</a:t>
            </a:r>
          </a:p>
        </p:txBody>
      </p:sp>
      <p:sp>
        <p:nvSpPr>
          <p:cNvPr id="24" name="pole tekstowe 2"/>
          <p:cNvSpPr txBox="1">
            <a:spLocks noChangeArrowheads="1"/>
          </p:cNvSpPr>
          <p:nvPr/>
        </p:nvSpPr>
        <p:spPr bwMode="auto">
          <a:xfrm>
            <a:off x="819943" y="3528365"/>
            <a:ext cx="360362" cy="2460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25" name="pole tekstowe 10"/>
          <p:cNvSpPr txBox="1">
            <a:spLocks noChangeArrowheads="1"/>
          </p:cNvSpPr>
          <p:nvPr/>
        </p:nvSpPr>
        <p:spPr bwMode="auto">
          <a:xfrm>
            <a:off x="1763713" y="3500438"/>
            <a:ext cx="360362" cy="2460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26" name="pole tekstowe 11"/>
          <p:cNvSpPr txBox="1">
            <a:spLocks noChangeArrowheads="1"/>
          </p:cNvSpPr>
          <p:nvPr/>
        </p:nvSpPr>
        <p:spPr bwMode="auto">
          <a:xfrm>
            <a:off x="2700338" y="3500438"/>
            <a:ext cx="287337" cy="2460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</a:t>
            </a:r>
          </a:p>
        </p:txBody>
      </p:sp>
      <p:sp>
        <p:nvSpPr>
          <p:cNvPr id="27" name="pole tekstowe 12"/>
          <p:cNvSpPr txBox="1">
            <a:spLocks noChangeArrowheads="1"/>
          </p:cNvSpPr>
          <p:nvPr/>
        </p:nvSpPr>
        <p:spPr bwMode="auto">
          <a:xfrm>
            <a:off x="3530712" y="3506361"/>
            <a:ext cx="574675" cy="2460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Five</a:t>
            </a:r>
          </a:p>
        </p:txBody>
      </p:sp>
      <p:sp>
        <p:nvSpPr>
          <p:cNvPr id="28" name="Prostokąt 1"/>
          <p:cNvSpPr>
            <a:spLocks noChangeArrowheads="1"/>
          </p:cNvSpPr>
          <p:nvPr/>
        </p:nvSpPr>
        <p:spPr bwMode="auto">
          <a:xfrm>
            <a:off x="179388" y="4095750"/>
            <a:ext cx="4318000" cy="252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pl-PL" altLang="pl-PL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  <a:r>
              <a:rPr lang="pl-PL" altLang="pl-PL" sz="2000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Lp</a:t>
            </a:r>
            <a:r>
              <a:rPr lang="pl-PL" altLang="pl-PL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	Fa	</a:t>
            </a:r>
            <a:r>
              <a:rPr lang="pl-PL" altLang="pl-PL" sz="2000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Tr</a:t>
            </a:r>
            <a:r>
              <a:rPr lang="pl-PL" altLang="pl-PL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  <a:r>
              <a:rPr lang="pl-PL" altLang="pl-PL" sz="2000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Tp</a:t>
            </a:r>
            <a:endParaRPr lang="pl-PL" altLang="pl-PL" sz="2000" b="1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defTabSz="9144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endParaRPr lang="pl-PL" altLang="pl-PL" sz="2000" b="1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defTabSz="9144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altLang="pl-PL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A</a:t>
            </a:r>
            <a:r>
              <a:rPr lang="pl-PL" altLang="pl-PL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  <a:r>
              <a:rPr lang="en-US" altLang="pl-PL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1</a:t>
            </a:r>
            <a:r>
              <a:rPr lang="pl-PL" altLang="pl-PL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  <a:r>
              <a:rPr lang="en-US" altLang="pl-PL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0</a:t>
            </a:r>
            <a:r>
              <a:rPr lang="pl-PL" altLang="pl-PL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  <a:r>
              <a:rPr lang="en-US" altLang="pl-PL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0</a:t>
            </a:r>
            <a:r>
              <a:rPr lang="pl-PL" altLang="pl-PL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  <a:r>
              <a:rPr lang="en-US" altLang="pl-PL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0</a:t>
            </a:r>
          </a:p>
          <a:p>
            <a:pPr defTabSz="9144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altLang="pl-PL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B</a:t>
            </a:r>
            <a:r>
              <a:rPr lang="pl-PL" altLang="pl-PL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	</a:t>
            </a:r>
            <a:r>
              <a:rPr lang="en-US" altLang="pl-PL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2/3</a:t>
            </a:r>
            <a:r>
              <a:rPr lang="pl-PL" altLang="pl-PL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  <a:r>
              <a:rPr lang="en-US" altLang="pl-PL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0</a:t>
            </a:r>
            <a:r>
              <a:rPr lang="pl-PL" altLang="pl-PL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  <a:r>
              <a:rPr lang="en-US" altLang="pl-PL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1/6</a:t>
            </a:r>
            <a:r>
              <a:rPr lang="pl-PL" altLang="pl-PL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  <a:r>
              <a:rPr lang="en-US" altLang="pl-PL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1/6</a:t>
            </a:r>
          </a:p>
          <a:p>
            <a:pPr defTabSz="9144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en-US" altLang="pl-PL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C</a:t>
            </a:r>
            <a:r>
              <a:rPr lang="pl-PL" altLang="pl-PL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  <a:r>
              <a:rPr lang="en-US" altLang="pl-PL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1/2</a:t>
            </a:r>
            <a:r>
              <a:rPr lang="pl-PL" altLang="pl-PL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  <a:r>
              <a:rPr lang="en-US" altLang="pl-PL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1/6</a:t>
            </a:r>
            <a:r>
              <a:rPr lang="pl-PL" altLang="pl-PL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  <a:r>
              <a:rPr lang="en-US" altLang="pl-PL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1/6</a:t>
            </a:r>
            <a:r>
              <a:rPr lang="pl-PL" altLang="pl-PL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  <a:r>
              <a:rPr lang="en-US" altLang="pl-PL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1/6</a:t>
            </a:r>
            <a:endParaRPr lang="pl-PL" altLang="pl-PL" sz="2000" b="1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defTabSz="9144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pl-PL" altLang="pl-PL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Five	mieszanka 5 gatunków</a:t>
            </a:r>
          </a:p>
          <a:p>
            <a:pPr defTabSz="9144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endParaRPr lang="pl-PL" altLang="pl-PL" sz="1000" dirty="0" smtClean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defTabSz="9144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pl-PL" altLang="pl-PL" sz="2000" dirty="0" smtClean="0">
                <a:solidFill>
                  <a:srgbClr val="000066"/>
                </a:solidFill>
                <a:latin typeface="Arial" panose="020B0604020202020204" pitchFamily="34" charset="0"/>
              </a:rPr>
              <a:t>Nawożenie azotem = </a:t>
            </a:r>
            <a:r>
              <a:rPr lang="en-US" altLang="pl-PL" sz="2000" dirty="0" smtClean="0">
                <a:solidFill>
                  <a:srgbClr val="000066"/>
                </a:solidFill>
                <a:latin typeface="Arial" panose="020B0604020202020204" pitchFamily="34" charset="0"/>
              </a:rPr>
              <a:t>12 kg/t </a:t>
            </a:r>
            <a:r>
              <a:rPr lang="pl-PL" altLang="pl-PL" sz="2000" dirty="0" smtClean="0">
                <a:solidFill>
                  <a:srgbClr val="000066"/>
                </a:solidFill>
                <a:latin typeface="Arial" panose="020B0604020202020204" pitchFamily="34" charset="0"/>
              </a:rPr>
              <a:t>oczekiwanego plonu </a:t>
            </a:r>
            <a:r>
              <a:rPr lang="pl-PL" altLang="pl-PL" sz="2000" dirty="0" err="1" smtClean="0">
                <a:solidFill>
                  <a:srgbClr val="000066"/>
                </a:solidFill>
                <a:latin typeface="Arial" panose="020B0604020202020204" pitchFamily="34" charset="0"/>
              </a:rPr>
              <a:t>s.m</a:t>
            </a:r>
            <a:r>
              <a:rPr lang="pl-PL" altLang="pl-PL" sz="2000" dirty="0" smtClean="0">
                <a:solidFill>
                  <a:srgbClr val="000066"/>
                </a:solidFill>
                <a:latin typeface="Arial" panose="020B0604020202020204" pitchFamily="34" charset="0"/>
              </a:rPr>
              <a:t>.</a:t>
            </a:r>
            <a:r>
              <a:rPr lang="en-US" altLang="pl-PL" sz="2000" dirty="0" smtClean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endParaRPr lang="en-US" altLang="pl-PL" sz="2000" b="1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9" name="Prostokąt 7"/>
          <p:cNvSpPr>
            <a:spLocks noChangeArrowheads="1"/>
          </p:cNvSpPr>
          <p:nvPr/>
        </p:nvSpPr>
        <p:spPr bwMode="auto">
          <a:xfrm>
            <a:off x="4646613" y="4076700"/>
            <a:ext cx="431800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pl-PL" altLang="pl-PL" sz="24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Mieszanki trawiasto-motylkowate plonują lepiej w porównaniu do zasiewów jednogatunkowych przy tym samym poziomie nawożenia </a:t>
            </a:r>
            <a:endParaRPr lang="en-US" altLang="pl-PL" sz="2400" b="1" dirty="0" smtClean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30" name="pole tekstowe 8"/>
          <p:cNvSpPr txBox="1">
            <a:spLocks noChangeArrowheads="1"/>
          </p:cNvSpPr>
          <p:nvPr/>
        </p:nvSpPr>
        <p:spPr bwMode="auto">
          <a:xfrm>
            <a:off x="5003800" y="1341438"/>
            <a:ext cx="3744913" cy="3222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5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Wydajność mleka (kg/krowę/dzień)</a:t>
            </a:r>
          </a:p>
        </p:txBody>
      </p:sp>
      <p:sp>
        <p:nvSpPr>
          <p:cNvPr id="31" name="pole tekstowe 16"/>
          <p:cNvSpPr txBox="1">
            <a:spLocks noChangeArrowheads="1"/>
          </p:cNvSpPr>
          <p:nvPr/>
        </p:nvSpPr>
        <p:spPr bwMode="auto">
          <a:xfrm>
            <a:off x="7956550" y="3500438"/>
            <a:ext cx="576263" cy="2460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Five</a:t>
            </a:r>
          </a:p>
        </p:txBody>
      </p:sp>
    </p:spTree>
    <p:extLst>
      <p:ext uri="{BB962C8B-B14F-4D97-AF65-F5344CB8AC3E}">
        <p14:creationId xmlns:p14="http://schemas.microsoft.com/office/powerpoint/2010/main" val="36224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102001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734" y="7249"/>
            <a:ext cx="4571267" cy="33132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F102000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511"/>
            <a:ext cx="4647504" cy="334111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F102001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6497" y="3371822"/>
            <a:ext cx="4647504" cy="348617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F102001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368891"/>
            <a:ext cx="4647504" cy="348910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6551" name="Text Box 7"/>
          <p:cNvSpPr txBox="1">
            <a:spLocks noChangeArrowheads="1"/>
          </p:cNvSpPr>
          <p:nvPr/>
        </p:nvSpPr>
        <p:spPr bwMode="auto">
          <a:xfrm>
            <a:off x="3124237" y="2996952"/>
            <a:ext cx="3200473" cy="63790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132987" tIns="132987" rIns="132987" bIns="132987">
            <a:spAutoFit/>
          </a:bodyPr>
          <a:lstStyle/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Siew</a:t>
            </a:r>
            <a:r>
              <a:rPr kumimoji="0" lang="pl-PL" sz="2400" b="1" i="0" u="none" strike="noStrike" kern="1200" cap="none" spc="0" normalizeH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bezpośredni</a:t>
            </a:r>
            <a:endParaRPr kumimoji="0" lang="pl-PL" sz="24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94" y="29890"/>
            <a:ext cx="1514730" cy="3290621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836911" y="6592141"/>
            <a:ext cx="194691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0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Fotografie</a:t>
            </a:r>
            <a:r>
              <a:rPr kumimoji="0" lang="pl-PL" altLang="pl-PL" sz="1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Piotr Goliński</a:t>
            </a:r>
            <a:endParaRPr kumimoji="0" lang="pl-PL" altLang="pl-PL" sz="1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20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64308" y="478615"/>
            <a:ext cx="6439227" cy="519080"/>
          </a:xfrm>
        </p:spPr>
        <p:txBody>
          <a:bodyPr/>
          <a:lstStyle/>
          <a:p>
            <a:r>
              <a:rPr lang="en-US" sz="2400" dirty="0" smtClean="0">
                <a:solidFill>
                  <a:schemeClr val="tx1"/>
                </a:solidFill>
                <a:latin typeface="+mn-lt"/>
              </a:rPr>
              <a:t>Produkcja ekologiczna w Szwecji</a:t>
            </a:r>
            <a:endParaRPr lang="es-ES" sz="2400" dirty="0"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3" name="Tabel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1103305"/>
              </p:ext>
            </p:extLst>
          </p:nvPr>
        </p:nvGraphicFramePr>
        <p:xfrm>
          <a:off x="664308" y="997695"/>
          <a:ext cx="8274976" cy="475594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8630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119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71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Produkcja ekologiczna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32410" algn="dec"/>
                        </a:tabLst>
                      </a:pPr>
                      <a:r>
                        <a:rPr lang="en-GB" sz="1800">
                          <a:effectLst/>
                        </a:rPr>
                        <a:t>Udział całkowitej powierzchni użytków rolnych lub pogłowia zwierząt (%)</a:t>
                      </a:r>
                      <a:endParaRPr lang="sv-SE" sz="180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Powierzchnia całkowita</a:t>
                      </a:r>
                      <a:endParaRPr lang="sv-SE" sz="180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01295" algn="dec"/>
                        </a:tabLst>
                      </a:pPr>
                      <a:r>
                        <a:rPr lang="en-GB" sz="1800" dirty="0">
                          <a:effectLst/>
                        </a:rPr>
                        <a:t>19.1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14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smtClean="0">
                          <a:effectLst/>
                        </a:rPr>
                        <a:t>Z</a:t>
                      </a:r>
                      <a:r>
                        <a:rPr lang="pl-PL" sz="1800" smtClean="0">
                          <a:effectLst/>
                        </a:rPr>
                        <a:t>boża</a:t>
                      </a:r>
                      <a:r>
                        <a:rPr lang="en-GB" sz="1800" smtClean="0">
                          <a:effectLst/>
                        </a:rPr>
                        <a:t> </a:t>
                      </a:r>
                      <a:r>
                        <a:rPr lang="en-GB" sz="1800">
                          <a:effectLst/>
                        </a:rPr>
                        <a:t>(pszenica, jęczmień, owies, żyto, pszenżyto)</a:t>
                      </a:r>
                      <a:endParaRPr lang="sv-SE" sz="180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01295" algn="dec"/>
                        </a:tabLst>
                      </a:pPr>
                      <a:r>
                        <a:rPr lang="en-GB" sz="1800" dirty="0">
                          <a:effectLst/>
                        </a:rPr>
                        <a:t>9.5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14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800" dirty="0" smtClean="0">
                          <a:effectLst/>
                        </a:rPr>
                        <a:t>Uprawy paszowe </a:t>
                      </a:r>
                      <a:r>
                        <a:rPr lang="en-GB" sz="1800" dirty="0" smtClean="0">
                          <a:effectLst/>
                        </a:rPr>
                        <a:t> </a:t>
                      </a:r>
                      <a:r>
                        <a:rPr lang="en-GB" sz="1800" dirty="0">
                          <a:effectLst/>
                        </a:rPr>
                        <a:t>(</a:t>
                      </a:r>
                      <a:r>
                        <a:rPr lang="en-GB" sz="1800" dirty="0" err="1">
                          <a:effectLst/>
                        </a:rPr>
                        <a:t>rośliny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 smtClean="0">
                          <a:effectLst/>
                        </a:rPr>
                        <a:t>strączkowe</a:t>
                      </a:r>
                      <a:r>
                        <a:rPr lang="en-GB" sz="1800" dirty="0" smtClean="0">
                          <a:effectLst/>
                        </a:rPr>
                        <a:t>/</a:t>
                      </a:r>
                      <a:r>
                        <a:rPr lang="en-GB" sz="1800" dirty="0" err="1" smtClean="0">
                          <a:effectLst/>
                        </a:rPr>
                        <a:t>traw</a:t>
                      </a:r>
                      <a:r>
                        <a:rPr lang="pl-PL" sz="1800" dirty="0" smtClean="0">
                          <a:effectLst/>
                        </a:rPr>
                        <a:t>y</a:t>
                      </a:r>
                      <a:r>
                        <a:rPr lang="en-GB" sz="1800" dirty="0" smtClean="0">
                          <a:effectLst/>
                        </a:rPr>
                        <a:t>, </a:t>
                      </a:r>
                      <a:r>
                        <a:rPr lang="pl-PL" sz="1800" dirty="0" smtClean="0">
                          <a:effectLst/>
                        </a:rPr>
                        <a:t>użytki zielone</a:t>
                      </a:r>
                      <a:r>
                        <a:rPr lang="en-GB" sz="1800" dirty="0" smtClean="0">
                          <a:effectLst/>
                        </a:rPr>
                        <a:t>, </a:t>
                      </a:r>
                      <a:r>
                        <a:rPr lang="pl-PL" sz="1800" dirty="0" smtClean="0">
                          <a:effectLst/>
                        </a:rPr>
                        <a:t>uprawy pastewne</a:t>
                      </a:r>
                      <a:r>
                        <a:rPr lang="en-GB" sz="1800" dirty="0" smtClean="0">
                          <a:effectLst/>
                        </a:rPr>
                        <a:t>) 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01295" algn="dec"/>
                        </a:tabLst>
                      </a:pPr>
                      <a:r>
                        <a:rPr lang="en-GB" sz="1800" dirty="0">
                          <a:effectLst/>
                        </a:rPr>
                        <a:t>22.1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6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 err="1">
                          <a:effectLst/>
                        </a:rPr>
                        <a:t>Półnaturalne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 smtClean="0">
                          <a:effectLst/>
                        </a:rPr>
                        <a:t>pastwisk</a:t>
                      </a:r>
                      <a:r>
                        <a:rPr lang="pl-PL" sz="1800" dirty="0" smtClean="0">
                          <a:effectLst/>
                        </a:rPr>
                        <a:t>a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01295" algn="dec"/>
                        </a:tabLst>
                      </a:pPr>
                      <a:r>
                        <a:rPr lang="en-GB" sz="1800" dirty="0">
                          <a:effectLst/>
                        </a:rPr>
                        <a:t>24.6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6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 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01295" algn="dec"/>
                        </a:tabLst>
                      </a:pPr>
                      <a:r>
                        <a:rPr lang="en-GB" sz="1800" dirty="0">
                          <a:effectLst/>
                        </a:rPr>
                        <a:t> 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6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Krowy mleczne</a:t>
                      </a:r>
                      <a:endParaRPr lang="sv-SE" sz="180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01295" algn="dec"/>
                        </a:tabLst>
                      </a:pPr>
                      <a:r>
                        <a:rPr lang="en-GB" sz="1800" dirty="0">
                          <a:effectLst/>
                        </a:rPr>
                        <a:t>16.4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6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Krowy mięsne</a:t>
                      </a:r>
                      <a:endParaRPr lang="sv-SE" sz="180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01295" algn="dec"/>
                        </a:tabLst>
                      </a:pPr>
                      <a:r>
                        <a:rPr lang="en-GB" sz="1800" dirty="0">
                          <a:effectLst/>
                        </a:rPr>
                        <a:t>33.7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6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Owce</a:t>
                      </a:r>
                      <a:endParaRPr lang="sv-SE" sz="180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01295" algn="dec"/>
                        </a:tabLst>
                      </a:pPr>
                      <a:r>
                        <a:rPr lang="en-GB" sz="1800" dirty="0">
                          <a:effectLst/>
                        </a:rPr>
                        <a:t>20.9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6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Świnie</a:t>
                      </a:r>
                      <a:endParaRPr lang="sv-SE" sz="180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01295" algn="dec"/>
                        </a:tabLst>
                      </a:pPr>
                      <a:r>
                        <a:rPr lang="en-GB" sz="1800" dirty="0">
                          <a:effectLst/>
                        </a:rPr>
                        <a:t>2.3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6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Kury</a:t>
                      </a:r>
                      <a:r>
                        <a:rPr lang="en-GB" sz="1800" dirty="0" smtClean="0">
                          <a:effectLst/>
                        </a:rPr>
                        <a:t> nioski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01295" algn="dec"/>
                        </a:tabLst>
                      </a:pPr>
                      <a:r>
                        <a:rPr lang="en-GB" sz="1800" dirty="0">
                          <a:effectLst/>
                        </a:rPr>
                        <a:t>17.0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6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Brojlery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01295" algn="dec"/>
                        </a:tabLst>
                      </a:pPr>
                      <a:r>
                        <a:rPr lang="en-GB" sz="1800" dirty="0">
                          <a:effectLst/>
                        </a:rPr>
                        <a:t>1.9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611187" y="5710662"/>
            <a:ext cx="567741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73050" marR="0" lvl="1" indent="-2730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 charset="0"/>
              <a:buChar char="•"/>
              <a:tabLst>
                <a:tab pos="3138488" algn="l"/>
              </a:tabLst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Wzrost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we wszystkich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sektorach</a:t>
            </a:r>
          </a:p>
          <a:p>
            <a:pPr marL="273050" marR="0" lvl="1" indent="-2730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 charset="0"/>
              <a:buChar char="•"/>
              <a:tabLst>
                <a:tab pos="3138488" algn="l"/>
              </a:tabLst>
              <a:defRPr/>
            </a:pP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Szczególnie widoczne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produkcji pasz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bydła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6083887" y="6381537"/>
            <a:ext cx="28553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(Szwedzka Rada ds. Rolnictwa,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2018 r.)</a:t>
            </a: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48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Logo copy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513" y="116631"/>
            <a:ext cx="7239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9" descr="IMG_802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05644"/>
            <a:ext cx="9142086" cy="5752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981413" y="44624"/>
            <a:ext cx="6037951" cy="976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32987" tIns="132987" rIns="132987" bIns="132987">
            <a:spAutoFit/>
          </a:bodyPr>
          <a:lstStyle/>
          <a:p>
            <a:pPr lvl="0"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l-PL" sz="23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Renowacja użytków zielonych za pomocą siewnika </a:t>
            </a:r>
            <a:r>
              <a:rPr lang="pl-PL" sz="2300" b="1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bezorkowego</a:t>
            </a:r>
            <a:r>
              <a:rPr lang="pl-PL" sz="23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2300" b="1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Horsch</a:t>
            </a:r>
            <a:endParaRPr lang="pl-PL" sz="2300" b="1" dirty="0">
              <a:solidFill>
                <a:srgbClr val="00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192470" y="6592142"/>
            <a:ext cx="194691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0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Fotografia</a:t>
            </a:r>
            <a:r>
              <a:rPr kumimoji="0" lang="pl-PL" altLang="pl-PL" sz="1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Piotr Goliński</a:t>
            </a:r>
            <a:endParaRPr kumimoji="0" lang="pl-PL" altLang="pl-PL" sz="1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96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468312" y="2276874"/>
            <a:ext cx="6551959" cy="1470025"/>
          </a:xfrm>
        </p:spPr>
        <p:txBody>
          <a:bodyPr/>
          <a:lstStyle/>
          <a:p>
            <a:r>
              <a:rPr lang="pl-PL" altLang="pl-PL" sz="40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Nawożenie </a:t>
            </a:r>
            <a:br>
              <a:rPr lang="pl-PL" altLang="pl-PL" sz="40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altLang="pl-PL" sz="40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użytków zielonych</a:t>
            </a:r>
            <a:endParaRPr lang="pl-PL" sz="4000" dirty="0">
              <a:solidFill>
                <a:srgbClr val="00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94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59631" y="116632"/>
            <a:ext cx="5544615" cy="936104"/>
          </a:xfrm>
        </p:spPr>
        <p:txBody>
          <a:bodyPr/>
          <a:lstStyle/>
          <a:p>
            <a:pPr algn="l"/>
            <a:r>
              <a:rPr lang="pl-PL" altLang="pl-PL" sz="28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Zasady nawożenia azotem użytków zielonych</a:t>
            </a:r>
            <a:endParaRPr lang="pl-PL" sz="2800" dirty="0">
              <a:solidFill>
                <a:srgbClr val="00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968" y="1556793"/>
            <a:ext cx="8218488" cy="4032447"/>
          </a:xfrm>
        </p:spPr>
        <p:txBody>
          <a:bodyPr/>
          <a:lstStyle/>
          <a:p>
            <a:r>
              <a:rPr lang="pl-PL" altLang="pl-PL" sz="2800" dirty="0"/>
              <a:t>zmniejszenie dawki na glebach torfowych</a:t>
            </a:r>
          </a:p>
          <a:p>
            <a:r>
              <a:rPr lang="pl-PL" altLang="pl-PL" sz="2800" dirty="0" smtClean="0"/>
              <a:t>maksymalny </a:t>
            </a:r>
            <a:r>
              <a:rPr lang="pl-PL" altLang="pl-PL" sz="2800" dirty="0"/>
              <a:t>poziom nawożenia - plon krańcowy 1 kg azotu nie mniej niż 10 kg </a:t>
            </a:r>
            <a:r>
              <a:rPr lang="pl-PL" altLang="pl-PL" sz="2800" dirty="0" err="1"/>
              <a:t>s.m</a:t>
            </a:r>
            <a:r>
              <a:rPr lang="pl-PL" altLang="pl-PL" sz="2800" dirty="0"/>
              <a:t>. (2-3 krotny zysk energii w plonie)</a:t>
            </a:r>
          </a:p>
          <a:p>
            <a:r>
              <a:rPr lang="pl-PL" altLang="pl-PL" sz="2800" dirty="0" smtClean="0"/>
              <a:t>zmniejszenie </a:t>
            </a:r>
            <a:r>
              <a:rPr lang="pl-PL" altLang="pl-PL" sz="2800" dirty="0"/>
              <a:t>nawożenia w przypadku obecności motylkowatych w runi (1% udziału - 3-5 kg/ha N)</a:t>
            </a:r>
          </a:p>
          <a:p>
            <a:r>
              <a:rPr lang="pl-PL" altLang="pl-PL" sz="2800" dirty="0" smtClean="0"/>
              <a:t>dzielenie </a:t>
            </a:r>
            <a:r>
              <a:rPr lang="pl-PL" altLang="pl-PL" sz="2800" dirty="0"/>
              <a:t>dawki azotu (pod odrost max. 60-70 kg/ha), kryterium nawożenia jest obecność N-NO</a:t>
            </a:r>
            <a:r>
              <a:rPr lang="pl-PL" altLang="pl-PL" sz="2800" baseline="-25000" dirty="0"/>
              <a:t>3</a:t>
            </a:r>
            <a:r>
              <a:rPr lang="pl-PL" altLang="pl-PL" sz="2800" dirty="0"/>
              <a:t> poniżej 0,2% w </a:t>
            </a:r>
            <a:r>
              <a:rPr lang="pl-PL" altLang="pl-PL" sz="2800" dirty="0" err="1"/>
              <a:t>s.m</a:t>
            </a:r>
            <a:r>
              <a:rPr lang="pl-PL" altLang="pl-PL" sz="2800" dirty="0"/>
              <a:t>.</a:t>
            </a:r>
          </a:p>
        </p:txBody>
      </p:sp>
      <p:pic>
        <p:nvPicPr>
          <p:cNvPr id="6" name="Picture 8" descr="Logo copy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513" y="116631"/>
            <a:ext cx="7239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126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41" y="4341159"/>
            <a:ext cx="3539323" cy="245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9618" name="Text Box 2"/>
          <p:cNvSpPr txBox="1">
            <a:spLocks noChangeArrowheads="1"/>
          </p:cNvSpPr>
          <p:nvPr/>
        </p:nvSpPr>
        <p:spPr bwMode="auto">
          <a:xfrm>
            <a:off x="1092545" y="37841"/>
            <a:ext cx="6345941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pl-PL" altLang="pl-PL" b="1" dirty="0">
                <a:solidFill>
                  <a:srgbClr val="00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Plonowanie runi użytków zielonych </a:t>
            </a:r>
            <a:endParaRPr lang="pl-PL" altLang="pl-PL" b="1" dirty="0" smtClean="0">
              <a:solidFill>
                <a:srgbClr val="0066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pl-PL" altLang="pl-PL" b="1" dirty="0" smtClean="0">
                <a:solidFill>
                  <a:srgbClr val="00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w </a:t>
            </a:r>
            <a:r>
              <a:rPr lang="pl-PL" altLang="pl-PL" b="1" dirty="0">
                <a:solidFill>
                  <a:srgbClr val="00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zależności od rodzaju nawozu azotowego (</a:t>
            </a:r>
            <a:r>
              <a:rPr lang="pl-PL" altLang="pl-PL" b="1" dirty="0" err="1">
                <a:solidFill>
                  <a:srgbClr val="00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dt</a:t>
            </a:r>
            <a:r>
              <a:rPr lang="pl-PL" altLang="pl-PL" b="1" dirty="0">
                <a:solidFill>
                  <a:srgbClr val="00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altLang="pl-PL" b="1" dirty="0" err="1">
                <a:solidFill>
                  <a:srgbClr val="00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s.m</a:t>
            </a:r>
            <a:r>
              <a:rPr lang="pl-PL" altLang="pl-PL" b="1" dirty="0">
                <a:solidFill>
                  <a:srgbClr val="00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./ha)</a:t>
            </a:r>
            <a:endParaRPr lang="en-US" altLang="pl-PL" b="1" dirty="0">
              <a:solidFill>
                <a:srgbClr val="0066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9619" name="Text Box 3"/>
          <p:cNvSpPr txBox="1">
            <a:spLocks noChangeArrowheads="1"/>
          </p:cNvSpPr>
          <p:nvPr/>
        </p:nvSpPr>
        <p:spPr bwMode="auto">
          <a:xfrm>
            <a:off x="71041" y="4127587"/>
            <a:ext cx="2663885" cy="20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93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Ernst, </a:t>
            </a:r>
            <a:r>
              <a:rPr kumimoji="0" lang="pl-PL" altLang="pl-PL" sz="129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1998.</a:t>
            </a:r>
          </a:p>
        </p:txBody>
      </p:sp>
      <p:pic>
        <p:nvPicPr>
          <p:cNvPr id="239624" name="Picture 8" descr="IMG_818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05563" y="929878"/>
            <a:ext cx="2738437" cy="3651250"/>
          </a:xfrm>
          <a:noFill/>
        </p:spPr>
      </p:pic>
      <p:pic>
        <p:nvPicPr>
          <p:cNvPr id="239626" name="Picture 10" descr="IMG_818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62638" y="3861048"/>
            <a:ext cx="3281362" cy="2459037"/>
          </a:xfrm>
          <a:noFill/>
        </p:spPr>
      </p:pic>
      <p:pic>
        <p:nvPicPr>
          <p:cNvPr id="10" name="Picture 5" descr="http://www.wolken-wittmund.de/images/dsci0044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0364" y="4336265"/>
            <a:ext cx="3553924" cy="2460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Logo copy 1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513" y="116631"/>
            <a:ext cx="7239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5491574" y="6545338"/>
            <a:ext cx="194691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0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Fotografie</a:t>
            </a:r>
            <a:r>
              <a:rPr kumimoji="0" lang="pl-PL" altLang="pl-PL" sz="1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Piotr Goliński</a:t>
            </a:r>
            <a:endParaRPr kumimoji="0" lang="pl-PL" altLang="pl-PL" sz="1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3297232"/>
              </p:ext>
            </p:extLst>
          </p:nvPr>
        </p:nvGraphicFramePr>
        <p:xfrm>
          <a:off x="0" y="1284336"/>
          <a:ext cx="5683171" cy="328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7" name="Document" r:id="rId9" imgW="8540330" imgH="4921748" progId="Word.Document.8">
                  <p:embed/>
                </p:oleObj>
              </mc:Choice>
              <mc:Fallback>
                <p:oleObj name="Document" r:id="rId9" imgW="8540330" imgH="4921748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284336"/>
                        <a:ext cx="5683171" cy="3285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8978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15616" y="116631"/>
            <a:ext cx="6250384" cy="811212"/>
          </a:xfrm>
        </p:spPr>
        <p:txBody>
          <a:bodyPr/>
          <a:lstStyle/>
          <a:p>
            <a:pPr algn="l"/>
            <a:r>
              <a:rPr lang="pl-PL" altLang="pl-PL" sz="24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Siła wiązania i przyswajalność fosforu nieorganicznego na tle </a:t>
            </a:r>
            <a:r>
              <a:rPr lang="pl-PL" altLang="pl-PL" sz="24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</a:t>
            </a:r>
            <a:r>
              <a:rPr lang="pl-PL" altLang="pl-PL" sz="24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gleby</a:t>
            </a:r>
            <a:endParaRPr lang="pl-PL" altLang="pl-PL" sz="2600" b="1" dirty="0">
              <a:solidFill>
                <a:srgbClr val="00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8" descr="Logo copy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513" y="116631"/>
            <a:ext cx="7239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43" y="1166435"/>
            <a:ext cx="8101819" cy="5286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978931" y="6517137"/>
            <a:ext cx="3925525" cy="34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844083" eaLnBrk="0" fontAlgn="base" latinLnBrk="0" hangingPunct="0">
              <a:lnSpc>
                <a:spcPct val="12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46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Grzebisz, Goliński, </a:t>
            </a:r>
            <a:r>
              <a:rPr kumimoji="0" lang="pl-PL" altLang="pl-PL" sz="1846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Potarzycki</a:t>
            </a:r>
            <a:r>
              <a:rPr kumimoji="0" lang="pl-PL" altLang="pl-PL" sz="1846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pl-PL" altLang="pl-PL" sz="1846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2014</a:t>
            </a:r>
            <a:endParaRPr kumimoji="0" lang="en-US" altLang="pl-PL" sz="1846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9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59632" y="44624"/>
            <a:ext cx="5544616" cy="936104"/>
          </a:xfrm>
        </p:spPr>
        <p:txBody>
          <a:bodyPr/>
          <a:lstStyle/>
          <a:p>
            <a:pPr algn="l"/>
            <a:r>
              <a:rPr lang="pl-PL" altLang="pl-PL" sz="28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Zasady nawożenia potasem użytków zielonych</a:t>
            </a:r>
            <a:endParaRPr lang="pl-PL" sz="2800" dirty="0">
              <a:solidFill>
                <a:srgbClr val="00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968" y="1340768"/>
            <a:ext cx="8074472" cy="4320479"/>
          </a:xfrm>
        </p:spPr>
        <p:txBody>
          <a:bodyPr/>
          <a:lstStyle/>
          <a:p>
            <a:r>
              <a:rPr lang="pl-PL" altLang="pl-PL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zwiększenie </a:t>
            </a:r>
            <a:r>
              <a:rPr lang="pl-PL" alt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dawki na glebach torfowych</a:t>
            </a:r>
          </a:p>
          <a:p>
            <a:r>
              <a:rPr lang="pl-PL" altLang="pl-PL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zwiększenie </a:t>
            </a:r>
            <a:r>
              <a:rPr lang="pl-PL" alt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nawożenia w przypadku obecności motylkowatych w runi</a:t>
            </a:r>
          </a:p>
          <a:p>
            <a:r>
              <a:rPr lang="pl-PL" altLang="pl-PL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dzielenie </a:t>
            </a:r>
            <a:r>
              <a:rPr lang="pl-PL" alt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dawki potasu (pod odrost max. 50 kg/ha), kryterium nawożenia jest obecność K na optymalnym poziomie 1,7% w </a:t>
            </a:r>
            <a:r>
              <a:rPr lang="pl-PL" altLang="pl-PL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s.m</a:t>
            </a:r>
            <a:r>
              <a:rPr lang="pl-PL" alt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r>
              <a:rPr lang="pl-PL" altLang="pl-PL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uwzględnić </a:t>
            </a:r>
            <a:r>
              <a:rPr lang="pl-PL" alt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luksusową przyswajalność potasu </a:t>
            </a:r>
            <a:r>
              <a:rPr lang="pl-PL" altLang="pl-PL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l-PL" altLang="pl-PL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altLang="pl-PL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90-100</a:t>
            </a:r>
            <a:r>
              <a:rPr lang="pl-PL" alt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</a:t>
            </a:r>
          </a:p>
          <a:p>
            <a:r>
              <a:rPr lang="pl-PL" altLang="pl-PL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ograniczyć </a:t>
            </a:r>
            <a:r>
              <a:rPr lang="pl-PL" alt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dawkę na pastwiskach o 20 kg/ha rocznie w przeliczeniu na DJP ze względu na odchody</a:t>
            </a:r>
            <a:endParaRPr lang="en-GB" alt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8" descr="Logo copy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513" y="116631"/>
            <a:ext cx="7239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312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ctrTitle"/>
          </p:nvPr>
        </p:nvSpPr>
        <p:spPr>
          <a:xfrm>
            <a:off x="548640" y="2319015"/>
            <a:ext cx="6426802" cy="1470025"/>
          </a:xfrm>
        </p:spPr>
        <p:txBody>
          <a:bodyPr/>
          <a:lstStyle/>
          <a:p>
            <a:r>
              <a:rPr lang="pl-PL" altLang="pl-PL" sz="40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Racjonalne </a:t>
            </a:r>
            <a:r>
              <a:rPr lang="pl-PL" altLang="pl-PL" sz="4000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gospodarowanie </a:t>
            </a:r>
            <a:r>
              <a:rPr lang="pl-PL" altLang="pl-PL" sz="40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wodą na użytkach zielonych</a:t>
            </a:r>
            <a:endParaRPr lang="pl-PL" sz="4000" dirty="0">
              <a:solidFill>
                <a:srgbClr val="00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24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-967" y="1135139"/>
            <a:ext cx="9141208" cy="5750245"/>
            <a:chOff x="-967" y="764704"/>
            <a:chExt cx="9141208" cy="5750245"/>
          </a:xfrm>
          <a:solidFill>
            <a:schemeClr val="bg1"/>
          </a:solidFill>
        </p:grpSpPr>
        <p:pic>
          <p:nvPicPr>
            <p:cNvPr id="108548" name="Picture 4" descr="2013_Spring_Precipit_Anomaly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67" y="785710"/>
              <a:ext cx="3039714" cy="2859232"/>
            </a:xfrm>
            <a:prstGeom prst="rect">
              <a:avLst/>
            </a:prstGeom>
            <a:grpFill/>
            <a:extLst/>
          </p:spPr>
        </p:pic>
        <p:pic>
          <p:nvPicPr>
            <p:cNvPr id="108550" name="Picture 6" descr="2014_Spring_Precipit_Anomaly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1260" y="785710"/>
              <a:ext cx="3049216" cy="2868170"/>
            </a:xfrm>
            <a:prstGeom prst="rect">
              <a:avLst/>
            </a:prstGeom>
            <a:grpFill/>
            <a:extLst/>
          </p:spPr>
        </p:pic>
        <p:pic>
          <p:nvPicPr>
            <p:cNvPr id="108554" name="Picture 10" descr="2015_Spring_Precipit_Anomaly.jp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2689" y="764704"/>
              <a:ext cx="3087552" cy="2889176"/>
            </a:xfrm>
            <a:prstGeom prst="rect">
              <a:avLst/>
            </a:prstGeom>
            <a:grpFill/>
            <a:extLst/>
          </p:spPr>
        </p:pic>
        <p:pic>
          <p:nvPicPr>
            <p:cNvPr id="108556" name="Picture 12" descr="2013_Summer_Precipit_Anomaly.jp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644943"/>
              <a:ext cx="3051168" cy="2870006"/>
            </a:xfrm>
            <a:prstGeom prst="rect">
              <a:avLst/>
            </a:prstGeom>
            <a:grpFill/>
            <a:extLst/>
          </p:spPr>
        </p:pic>
        <p:pic>
          <p:nvPicPr>
            <p:cNvPr id="108558" name="Picture 14" descr="2014_Summer_Precipit_Anomaly.jp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4951" y="3644942"/>
              <a:ext cx="3049217" cy="2868170"/>
            </a:xfrm>
            <a:prstGeom prst="rect">
              <a:avLst/>
            </a:prstGeom>
            <a:grpFill/>
            <a:extLst/>
          </p:spPr>
        </p:pic>
        <p:pic>
          <p:nvPicPr>
            <p:cNvPr id="108560" name="Picture 16" descr="2015_Summer_Precipit_Anomaly.jp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2654" y="3643105"/>
              <a:ext cx="3067068" cy="2870007"/>
            </a:xfrm>
            <a:prstGeom prst="rect">
              <a:avLst/>
            </a:prstGeom>
            <a:grpFill/>
            <a:extLst/>
          </p:spPr>
        </p:pic>
      </p:grpSp>
      <p:sp>
        <p:nvSpPr>
          <p:cNvPr id="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98822" y="64928"/>
            <a:ext cx="6248646" cy="864096"/>
          </a:xfrm>
          <a:solidFill>
            <a:schemeClr val="bg1"/>
          </a:solidFill>
        </p:spPr>
        <p:txBody>
          <a:bodyPr/>
          <a:lstStyle/>
          <a:p>
            <a:pPr algn="l">
              <a:spcAft>
                <a:spcPts val="0"/>
              </a:spcAft>
              <a:tabLst>
                <a:tab pos="1708150" algn="l"/>
              </a:tabLst>
            </a:pPr>
            <a:r>
              <a:rPr lang="pl-PL" altLang="pl-PL" sz="18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Anomalie sumy opadów wiosną i latem w latach 2013-2015 w porównaniu do </a:t>
            </a:r>
            <a:r>
              <a:rPr lang="pl-PL" altLang="pl-PL" sz="18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wielolecia</a:t>
            </a:r>
            <a:r>
              <a:rPr lang="pl-PL" altLang="pl-PL" sz="18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1971-2000</a:t>
            </a:r>
            <a:endParaRPr lang="pl-PL" altLang="pl-PL" sz="1800" dirty="0" smtClean="0">
              <a:solidFill>
                <a:srgbClr val="00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042137" y="812017"/>
            <a:ext cx="9361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2013</a:t>
            </a:r>
            <a:endParaRPr kumimoji="0" lang="pl-PL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4203551" y="850397"/>
            <a:ext cx="9361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2014</a:t>
            </a:r>
            <a:endParaRPr kumimoji="0" lang="pl-PL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46249" y="802565"/>
            <a:ext cx="9361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2015</a:t>
            </a:r>
            <a:endParaRPr kumimoji="0" lang="pl-PL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1981821" y="1154308"/>
            <a:ext cx="100600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wiosna</a:t>
            </a: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5004048" y="1124744"/>
            <a:ext cx="100600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l-PL" sz="14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wiosna</a:t>
            </a: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8100392" y="1124744"/>
            <a:ext cx="100600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l-PL" sz="14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wiosna</a:t>
            </a: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2071670" y="4005064"/>
            <a:ext cx="91404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lato</a:t>
            </a: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pole tekstowe 17"/>
          <p:cNvSpPr txBox="1"/>
          <p:nvPr/>
        </p:nvSpPr>
        <p:spPr>
          <a:xfrm>
            <a:off x="5000629" y="4005064"/>
            <a:ext cx="101153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lato</a:t>
            </a: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pole tekstowe 18"/>
          <p:cNvSpPr txBox="1"/>
          <p:nvPr/>
        </p:nvSpPr>
        <p:spPr>
          <a:xfrm>
            <a:off x="8215338" y="4005064"/>
            <a:ext cx="89316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lato</a:t>
            </a: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8" descr="Logo copy 1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513" y="116631"/>
            <a:ext cx="723900" cy="98901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-1047" y="6700718"/>
            <a:ext cx="3728985" cy="18466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Opracowanie własne na podstawie IMGW, 2018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36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ole tekstowe 15"/>
          <p:cNvSpPr txBox="1"/>
          <p:nvPr/>
        </p:nvSpPr>
        <p:spPr>
          <a:xfrm>
            <a:off x="1043608" y="796642"/>
            <a:ext cx="9361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2016</a:t>
            </a:r>
            <a:endParaRPr kumimoji="0" lang="pl-PL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4211960" y="796642"/>
            <a:ext cx="9361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2017</a:t>
            </a:r>
            <a:endParaRPr kumimoji="0" lang="pl-PL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pole tekstowe 17"/>
          <p:cNvSpPr txBox="1"/>
          <p:nvPr/>
        </p:nvSpPr>
        <p:spPr>
          <a:xfrm>
            <a:off x="7164288" y="796642"/>
            <a:ext cx="9361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2018</a:t>
            </a:r>
            <a:endParaRPr kumimoji="0" lang="pl-PL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90288"/>
            <a:ext cx="3058510" cy="286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677" y="1191600"/>
            <a:ext cx="3058512" cy="286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7355" y="1191600"/>
            <a:ext cx="3058511" cy="286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50459"/>
            <a:ext cx="3058512" cy="286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677" y="4050459"/>
            <a:ext cx="3058510" cy="286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3" name="Obraz 2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8400" y="4050458"/>
            <a:ext cx="3058511" cy="2862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98821" y="64928"/>
            <a:ext cx="7195638" cy="864096"/>
          </a:xfrm>
          <a:solidFill>
            <a:schemeClr val="bg1"/>
          </a:solidFill>
        </p:spPr>
        <p:txBody>
          <a:bodyPr/>
          <a:lstStyle/>
          <a:p>
            <a:pPr algn="l">
              <a:spcAft>
                <a:spcPts val="0"/>
              </a:spcAft>
              <a:tabLst>
                <a:tab pos="1708150" algn="l"/>
              </a:tabLst>
            </a:pPr>
            <a:r>
              <a:rPr lang="pl-PL" altLang="pl-PL" sz="18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Anomalie sumy opadów wiosną i latem w latach </a:t>
            </a:r>
            <a:r>
              <a:rPr lang="pl-PL" altLang="pl-PL" sz="1800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l-PL" altLang="pl-PL" sz="1800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altLang="pl-PL" sz="1800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2016-2018 </a:t>
            </a:r>
            <a:r>
              <a:rPr lang="pl-PL" altLang="pl-PL" sz="18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 porównaniu do </a:t>
            </a:r>
            <a:r>
              <a:rPr lang="pl-PL" altLang="pl-PL" sz="1800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wielolecia</a:t>
            </a:r>
            <a:r>
              <a:rPr lang="pl-PL" altLang="pl-PL" sz="18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1971-2000</a:t>
            </a:r>
            <a:endParaRPr lang="pl-PL" altLang="pl-PL" sz="2000" dirty="0" smtClean="0">
              <a:solidFill>
                <a:srgbClr val="00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8" descr="Logo copy 1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513" y="116631"/>
            <a:ext cx="723900" cy="98901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14" name="pole tekstowe 13"/>
          <p:cNvSpPr txBox="1"/>
          <p:nvPr/>
        </p:nvSpPr>
        <p:spPr>
          <a:xfrm>
            <a:off x="1979712" y="1154308"/>
            <a:ext cx="100600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wiosna</a:t>
            </a: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5078165" y="1177007"/>
            <a:ext cx="100600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l-PL" sz="1400" b="1" dirty="0">
                <a:solidFill>
                  <a:srgbClr val="000000"/>
                </a:solidFill>
                <a:latin typeface="Arial" panose="020B0604020202020204" pitchFamily="34" charset="0"/>
              </a:rPr>
              <a:t>wiosna</a:t>
            </a:r>
          </a:p>
        </p:txBody>
      </p:sp>
      <p:sp>
        <p:nvSpPr>
          <p:cNvPr id="24" name="pole tekstowe 23"/>
          <p:cNvSpPr txBox="1"/>
          <p:nvPr/>
        </p:nvSpPr>
        <p:spPr>
          <a:xfrm>
            <a:off x="8100392" y="1196752"/>
            <a:ext cx="100600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l-PL" sz="1400" b="1" dirty="0">
                <a:solidFill>
                  <a:srgbClr val="000000"/>
                </a:solidFill>
                <a:latin typeface="Arial" panose="020B0604020202020204" pitchFamily="34" charset="0"/>
              </a:rPr>
              <a:t>wiosna</a:t>
            </a:r>
          </a:p>
        </p:txBody>
      </p:sp>
      <p:sp>
        <p:nvSpPr>
          <p:cNvPr id="25" name="pole tekstowe 24"/>
          <p:cNvSpPr txBox="1"/>
          <p:nvPr/>
        </p:nvSpPr>
        <p:spPr>
          <a:xfrm>
            <a:off x="2071670" y="4005064"/>
            <a:ext cx="91404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lato</a:t>
            </a: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pole tekstowe 25"/>
          <p:cNvSpPr txBox="1"/>
          <p:nvPr/>
        </p:nvSpPr>
        <p:spPr>
          <a:xfrm>
            <a:off x="5170123" y="4005064"/>
            <a:ext cx="91404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lato</a:t>
            </a: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pole tekstowe 26"/>
          <p:cNvSpPr txBox="1"/>
          <p:nvPr/>
        </p:nvSpPr>
        <p:spPr>
          <a:xfrm>
            <a:off x="8194459" y="4005064"/>
            <a:ext cx="91404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lato</a:t>
            </a:r>
            <a:endParaRPr kumimoji="0" lang="pl-PL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-1047" y="6700718"/>
            <a:ext cx="3799324" cy="18466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Opracowanie własne na podstawie IMGW, 2018</a:t>
            </a:r>
            <a:endParaRPr kumimoji="0" lang="pl-PL" altLang="pl-PL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59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9"/>
          <a:stretch/>
        </p:blipFill>
        <p:spPr>
          <a:xfrm>
            <a:off x="154651" y="1132442"/>
            <a:ext cx="7594994" cy="5190768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1047706" y="114600"/>
            <a:ext cx="61307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pl-PL" sz="20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Zmiany sumy opadów i </a:t>
            </a:r>
            <a:r>
              <a:rPr lang="pl-PL" sz="2000" b="1" dirty="0" err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ewapotranspiracji</a:t>
            </a:r>
            <a:r>
              <a:rPr lang="pl-PL" sz="20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defTabSz="914400"/>
            <a:r>
              <a:rPr lang="pl-PL" sz="20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 poszczególnych miesiącach w Wielkopolsce w latach 1985-2014</a:t>
            </a:r>
          </a:p>
        </p:txBody>
      </p:sp>
      <p:pic>
        <p:nvPicPr>
          <p:cNvPr id="6" name="Obraz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192" y="3356992"/>
            <a:ext cx="2725061" cy="285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5" y="6323210"/>
            <a:ext cx="1858551" cy="40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Symbol zastępczy zawartości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6056" y="6323210"/>
            <a:ext cx="1547048" cy="404664"/>
          </a:xfrm>
          <a:prstGeom prst="rect">
            <a:avLst/>
          </a:prstGeom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7320945" y="6548389"/>
            <a:ext cx="182305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Goliński </a:t>
            </a:r>
            <a:r>
              <a:rPr kumimoji="0" lang="pl-PL" alt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in., 2015</a:t>
            </a:r>
            <a:endParaRPr kumimoji="0" lang="pl-PL" altLang="pl-PL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8" descr="Logo copy 1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513" y="116631"/>
            <a:ext cx="7239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300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64308" y="710631"/>
            <a:ext cx="6439227" cy="519080"/>
          </a:xfrm>
        </p:spPr>
        <p:txBody>
          <a:bodyPr/>
          <a:lstStyle/>
          <a:p>
            <a:r>
              <a:rPr lang="pl-PL" sz="2400" dirty="0" smtClean="0">
                <a:solidFill>
                  <a:schemeClr val="tx1"/>
                </a:solidFill>
                <a:latin typeface="+mn-lt"/>
              </a:rPr>
              <a:t>Roboty udojowe 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(AM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)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i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wypas</a:t>
            </a:r>
            <a:endParaRPr lang="es-ES"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611188" y="1499324"/>
            <a:ext cx="7858551" cy="4696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73050" marR="0" lvl="1" indent="-2730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 charset="0"/>
              <a:buChar char="•"/>
              <a:tabLst>
                <a:tab pos="3138488" algn="l"/>
              </a:tabLst>
              <a:defRPr/>
            </a:pP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Około jedna trzecia mleka w Szwecji jest produkowana w </a:t>
            </a:r>
            <a:r>
              <a:rPr kumimoji="0" lang="en-GB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systemach</a:t>
            </a: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AM</a:t>
            </a:r>
          </a:p>
          <a:p>
            <a:pPr marL="273050" marR="0" lvl="1" indent="-2730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 charset="0"/>
              <a:buChar char="•"/>
              <a:tabLst>
                <a:tab pos="3138488" algn="l"/>
              </a:tabLst>
              <a:defRPr/>
            </a:pP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Konwencjonalne (nieekologiczne) gospodarstwa rolne z AM </a:t>
            </a:r>
            <a:r>
              <a:rPr kumimoji="0" lang="en-GB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często</a:t>
            </a: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l-PL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stosują </a:t>
            </a:r>
            <a:r>
              <a:rPr kumimoji="0" lang="en-GB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wypas</a:t>
            </a:r>
            <a:r>
              <a:rPr kumimoji="0" lang="pl-PL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głównie</a:t>
            </a: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 celu spełnienia wymogów prawnych i zapewniają </a:t>
            </a:r>
            <a:r>
              <a:rPr kumimoji="0" lang="en-GB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pastwiska</a:t>
            </a: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l-PL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 formie</a:t>
            </a:r>
            <a:r>
              <a:rPr kumimoji="0" lang="pl-PL" sz="2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wybiegów </a:t>
            </a:r>
            <a:r>
              <a:rPr kumimoji="0" lang="en-GB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połączone</a:t>
            </a: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ze znacznymi ilościami koncentratów i kiszonki w </a:t>
            </a:r>
            <a:r>
              <a:rPr kumimoji="0" lang="en-GB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pomieszczeniach</a:t>
            </a: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zamkniętych</a:t>
            </a:r>
            <a:endParaRPr kumimoji="0" lang="en-GB" sz="2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73050" marR="0" lvl="1" indent="-2730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 charset="0"/>
              <a:buChar char="•"/>
              <a:tabLst>
                <a:tab pos="3138488" algn="l"/>
              </a:tabLst>
              <a:defRPr/>
            </a:pP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Systemy AM są również powszechne w produkcji ekologicznej, ale z co najmniej 6 kg SM z pastwiska/dzień w d</a:t>
            </a:r>
            <a:r>
              <a:rPr kumimoji="0" lang="pl-PL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awce</a:t>
            </a:r>
            <a:r>
              <a:rPr kumimoji="0" lang="pl-PL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pokarmowej</a:t>
            </a:r>
            <a:endParaRPr kumimoji="0" lang="en-GB" sz="2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73050" marR="0" lvl="1" indent="-2730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 charset="0"/>
              <a:buChar char="•"/>
              <a:tabLst>
                <a:tab pos="3138488" algn="l"/>
              </a:tabLst>
              <a:defRPr/>
            </a:pP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Projekt badawczy UE AUTOGRASSMILK dostarcza więcej informacji na temat AM i wypasu w Szwecji i innych krajach europejskich</a:t>
            </a: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 (</a:t>
            </a: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https://autograssmilk.dk/)</a:t>
            </a:r>
          </a:p>
        </p:txBody>
      </p:sp>
    </p:spTree>
    <p:extLst>
      <p:ext uri="{BB962C8B-B14F-4D97-AF65-F5344CB8AC3E}">
        <p14:creationId xmlns:p14="http://schemas.microsoft.com/office/powerpoint/2010/main" val="339329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1036779" y="10972"/>
            <a:ext cx="63811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Zależność rocznego plonu runi </a:t>
            </a:r>
            <a:r>
              <a:rPr lang="pl-PL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użytków </a:t>
            </a:r>
            <a:r>
              <a:rPr lang="pl-PL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zielonych od standaryzowanego klimatycznego bilansu wodnego (SPEI) dla 6 miesięcznego okresu kwiecień-wrzesień w latach 1965-2014 w RGD Brody (Wielkopolska) </a:t>
            </a:r>
          </a:p>
        </p:txBody>
      </p:sp>
      <p:pic>
        <p:nvPicPr>
          <p:cNvPr id="6" name="Picture 44" descr="regression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7" y="1484784"/>
            <a:ext cx="9144000" cy="46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6302467"/>
            <a:ext cx="1858551" cy="40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Symbol zastępczy zawartości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6055" y="6302467"/>
            <a:ext cx="1596017" cy="417473"/>
          </a:xfrm>
          <a:prstGeom prst="rect">
            <a:avLst/>
          </a:prstGeom>
        </p:spPr>
      </p:pic>
      <p:pic>
        <p:nvPicPr>
          <p:cNvPr id="9" name="Picture 8" descr="Logo copy 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513" y="116631"/>
            <a:ext cx="7239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7311172" y="6548118"/>
            <a:ext cx="182305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Goliński </a:t>
            </a:r>
            <a:r>
              <a:rPr kumimoji="0" lang="pl-PL" alt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in., 2015</a:t>
            </a:r>
            <a:endParaRPr kumimoji="0" lang="pl-PL" altLang="pl-PL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pole tekstowe 3"/>
          <p:cNvSpPr txBox="1">
            <a:spLocks noChangeArrowheads="1"/>
          </p:cNvSpPr>
          <p:nvPr/>
        </p:nvSpPr>
        <p:spPr bwMode="auto">
          <a:xfrm>
            <a:off x="1547664" y="5759382"/>
            <a:ext cx="4824536" cy="32307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SPEI dla 6 miesięcznego okresu kwiecień-wrzesień</a:t>
            </a:r>
            <a:endParaRPr lang="pl-PL" altLang="pl-PL" sz="1600" dirty="0" smtClean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12" name="pole tekstowe 5"/>
          <p:cNvSpPr txBox="1">
            <a:spLocks noChangeArrowheads="1"/>
          </p:cNvSpPr>
          <p:nvPr/>
        </p:nvSpPr>
        <p:spPr bwMode="auto">
          <a:xfrm>
            <a:off x="78125" y="2862953"/>
            <a:ext cx="358775" cy="14414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vert270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1400" dirty="0" smtClean="0">
                <a:solidFill>
                  <a:srgbClr val="000000"/>
                </a:solidFill>
                <a:latin typeface="Arial" panose="020B0604020202020204" pitchFamily="34" charset="0"/>
              </a:rPr>
              <a:t>Plon </a:t>
            </a:r>
            <a:r>
              <a:rPr lang="pl-PL" altLang="pl-PL" sz="1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s.m</a:t>
            </a:r>
            <a:r>
              <a:rPr lang="pl-PL" altLang="pl-PL" sz="1400" dirty="0" smtClean="0">
                <a:solidFill>
                  <a:srgbClr val="000000"/>
                </a:solidFill>
                <a:latin typeface="Arial" panose="020B0604020202020204" pitchFamily="34" charset="0"/>
              </a:rPr>
              <a:t>. t/ha</a:t>
            </a:r>
            <a:endParaRPr lang="pl-PL" altLang="pl-PL" sz="1400" dirty="0" smtClean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61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6504" y="3802299"/>
            <a:ext cx="4607496" cy="3050939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145" y="3802299"/>
            <a:ext cx="4572001" cy="3050940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07950" y="14288"/>
            <a:ext cx="8928100" cy="893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pl-PL" altLang="pl-PL" sz="28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Deszczowanie pastwisk w Polsce – zapewnia ciągłość podaży paszy w okresie wegetacji</a:t>
            </a:r>
            <a:endParaRPr lang="en-US" altLang="pl-PL" sz="2800" b="1" dirty="0">
              <a:solidFill>
                <a:srgbClr val="00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7161592" y="6567155"/>
            <a:ext cx="194691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0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Fotografie</a:t>
            </a:r>
            <a:r>
              <a:rPr kumimoji="0" lang="pl-PL" altLang="pl-PL" sz="1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Piotr Goliński</a:t>
            </a:r>
            <a:endParaRPr kumimoji="0" lang="pl-PL" altLang="pl-PL" sz="1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28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1079093" y="116631"/>
            <a:ext cx="6447121" cy="936104"/>
          </a:xfrm>
        </p:spPr>
        <p:txBody>
          <a:bodyPr/>
          <a:lstStyle/>
          <a:p>
            <a:pPr algn="l"/>
            <a:r>
              <a:rPr lang="pl-PL" sz="2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Przyrost plonu suchej masy runi na pastwiskach </a:t>
            </a:r>
            <a:r>
              <a:rPr lang="pl-PL" sz="2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życicowych</a:t>
            </a:r>
            <a:r>
              <a:rPr lang="pl-PL" sz="2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2200" dirty="0">
                <a:solidFill>
                  <a:srgbClr val="00A65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nawadnianych</a:t>
            </a:r>
            <a:r>
              <a:rPr lang="pl-PL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2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pl-PL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2200" dirty="0">
                <a:solidFill>
                  <a:srgbClr val="EE232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nienawadnianych</a:t>
            </a:r>
            <a:r>
              <a:rPr lang="pl-PL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2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 </a:t>
            </a:r>
            <a:r>
              <a:rPr lang="pl-PL" sz="2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centralnej części Polski</a:t>
            </a: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233" y="1491461"/>
            <a:ext cx="8754584" cy="4585781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pole tekstowe 7"/>
          <p:cNvSpPr txBox="1"/>
          <p:nvPr/>
        </p:nvSpPr>
        <p:spPr>
          <a:xfrm>
            <a:off x="549128" y="1772816"/>
            <a:ext cx="648072" cy="302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8" descr="Logo copy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513" y="116631"/>
            <a:ext cx="7239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209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408382"/>
            <a:ext cx="8218488" cy="4632515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l-PL" altLang="pl-PL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racjonalne nawadnianie (deszczowanie) UZ na glebach mineralnych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l-PL" altLang="pl-PL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renowacja UZ z wykorzystaniem dobrych mieszanek nasiennych i nowych odmian traw odpornych na stresy termiczne i wilgotnościowe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l-PL" altLang="pl-PL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ograniczanie skutków suszy (nawożenie obornikiem, dobre odżywienie roślin potasem, zabiegi pielęgnacyjne, zwalczanie chwastów)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l-PL" altLang="pl-PL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wykorzystanie teledetekcji poprzez systematyczną ocenę stanu roślinności UZ co umożliwia dokładniejszy dobór dawek nawozów lub bardziej precyzyjne i wydajne nawadnianie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981413" y="44624"/>
            <a:ext cx="6579320" cy="1107996"/>
          </a:xfrm>
        </p:spPr>
        <p:txBody>
          <a:bodyPr wrap="square">
            <a:spAutoFit/>
          </a:bodyPr>
          <a:lstStyle/>
          <a:p>
            <a:pPr algn="l"/>
            <a:r>
              <a:rPr lang="pl-PL" altLang="pl-PL" sz="26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Działania dla efektywnej produkcji pasz z użytków zielonych w świetle zmian klimatycznych </a:t>
            </a:r>
            <a:endParaRPr lang="pl-PL" altLang="pl-PL" sz="2600" dirty="0" smtClean="0">
              <a:solidFill>
                <a:srgbClr val="00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Obraz 4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6371787"/>
            <a:ext cx="1547664" cy="336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Symbol zastępczy zawartości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9184" y="6375265"/>
            <a:ext cx="1288266" cy="336974"/>
          </a:xfrm>
          <a:prstGeom prst="rect">
            <a:avLst/>
          </a:prstGeom>
        </p:spPr>
      </p:pic>
      <p:pic>
        <p:nvPicPr>
          <p:cNvPr id="9" name="Picture 8" descr="Logo copy 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513" y="116631"/>
            <a:ext cx="7239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527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ctrTitle"/>
          </p:nvPr>
        </p:nvSpPr>
        <p:spPr>
          <a:xfrm>
            <a:off x="468312" y="2276872"/>
            <a:ext cx="6263927" cy="1470025"/>
          </a:xfrm>
        </p:spPr>
        <p:txBody>
          <a:bodyPr/>
          <a:lstStyle/>
          <a:p>
            <a:r>
              <a:rPr lang="pl-PL" altLang="pl-PL" sz="40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Użytkowanie pastwiskowe</a:t>
            </a:r>
            <a:endParaRPr lang="pl-PL" sz="4000" dirty="0">
              <a:solidFill>
                <a:srgbClr val="00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95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3" name="Obraz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784" y="3644900"/>
            <a:ext cx="4814888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4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789363"/>
            <a:ext cx="4598766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7547" y="3171304"/>
            <a:ext cx="2460741" cy="3686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288" y="0"/>
            <a:ext cx="9172576" cy="378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956538" y="116631"/>
            <a:ext cx="6412983" cy="89383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  <a:defRPr/>
            </a:pPr>
            <a:r>
              <a:rPr lang="pl-PL" altLang="pl-PL" sz="2800" b="1" dirty="0">
                <a:solidFill>
                  <a:srgbClr val="006600"/>
                </a:solidFill>
                <a:latin typeface="Tahoma" panose="020B0604030504040204" pitchFamily="34" charset="0"/>
              </a:rPr>
              <a:t>Innowacje w szacowaniu plonu </a:t>
            </a:r>
            <a:endParaRPr lang="pl-PL" altLang="pl-PL" sz="2800" b="1" dirty="0" smtClean="0">
              <a:solidFill>
                <a:srgbClr val="006600"/>
              </a:solidFill>
              <a:latin typeface="Tahoma" panose="020B0604030504040204" pitchFamily="34" charset="0"/>
            </a:endParaRPr>
          </a:p>
          <a:p>
            <a:pPr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  <a:defRPr/>
            </a:pPr>
            <a:r>
              <a:rPr lang="pl-PL" altLang="pl-PL" sz="2800" b="1" dirty="0" smtClean="0">
                <a:solidFill>
                  <a:srgbClr val="006600"/>
                </a:solidFill>
                <a:latin typeface="Tahoma" panose="020B0604030504040204" pitchFamily="34" charset="0"/>
              </a:rPr>
              <a:t>i </a:t>
            </a:r>
            <a:r>
              <a:rPr lang="pl-PL" altLang="pl-PL" sz="2800" b="1" dirty="0">
                <a:solidFill>
                  <a:srgbClr val="006600"/>
                </a:solidFill>
                <a:latin typeface="Tahoma" panose="020B0604030504040204" pitchFamily="34" charset="0"/>
              </a:rPr>
              <a:t>dawkowaniu runi </a:t>
            </a:r>
            <a:r>
              <a:rPr lang="pl-PL" altLang="pl-PL" sz="2800" b="1" dirty="0" smtClean="0">
                <a:solidFill>
                  <a:srgbClr val="006600"/>
                </a:solidFill>
                <a:latin typeface="Tahoma" panose="020B0604030504040204" pitchFamily="34" charset="0"/>
              </a:rPr>
              <a:t>pastwiskowej</a:t>
            </a:r>
            <a:endParaRPr lang="en-US" altLang="pl-PL" sz="2800" b="1" dirty="0">
              <a:solidFill>
                <a:srgbClr val="006600"/>
              </a:solidFill>
              <a:latin typeface="Tahoma" panose="020B0604030504040204" pitchFamily="34" charset="0"/>
            </a:endParaRPr>
          </a:p>
        </p:txBody>
      </p:sp>
      <p:pic>
        <p:nvPicPr>
          <p:cNvPr id="9" name="Picture 8" descr="Logo copy 1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567" y="69041"/>
            <a:ext cx="7239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627784" y="6567155"/>
            <a:ext cx="194691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0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Fotografie</a:t>
            </a:r>
            <a:r>
              <a:rPr kumimoji="0" lang="pl-PL" altLang="pl-PL" sz="1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Piotr Goliński</a:t>
            </a:r>
            <a:endParaRPr kumimoji="0" lang="pl-PL" altLang="pl-PL" sz="1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64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047428" y="44624"/>
            <a:ext cx="7557020" cy="779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None/>
            </a:pPr>
            <a:r>
              <a:rPr lang="pl-PL" altLang="pl-PL" sz="2400" b="1" dirty="0">
                <a:solidFill>
                  <a:srgbClr val="006600"/>
                </a:solidFill>
                <a:latin typeface="Tahoma" panose="020B0604030504040204" pitchFamily="34" charset="0"/>
              </a:rPr>
              <a:t>Wpływ rasy bydła na wyniki </a:t>
            </a:r>
            <a:r>
              <a:rPr lang="pl-PL" altLang="pl-PL" sz="2400" b="1" dirty="0" smtClean="0">
                <a:solidFill>
                  <a:srgbClr val="006600"/>
                </a:solidFill>
                <a:latin typeface="Tahoma" panose="020B0604030504040204" pitchFamily="34" charset="0"/>
              </a:rPr>
              <a:t>produkcyjne </a:t>
            </a:r>
            <a:br>
              <a:rPr lang="pl-PL" altLang="pl-PL" sz="2400" b="1" dirty="0" smtClean="0">
                <a:solidFill>
                  <a:srgbClr val="006600"/>
                </a:solidFill>
                <a:latin typeface="Tahoma" panose="020B0604030504040204" pitchFamily="34" charset="0"/>
              </a:rPr>
            </a:br>
            <a:r>
              <a:rPr lang="pl-PL" altLang="pl-PL" sz="2400" b="1" dirty="0" smtClean="0">
                <a:solidFill>
                  <a:srgbClr val="006600"/>
                </a:solidFill>
                <a:latin typeface="Tahoma" panose="020B0604030504040204" pitchFamily="34" charset="0"/>
              </a:rPr>
              <a:t>w </a:t>
            </a:r>
            <a:r>
              <a:rPr lang="pl-PL" altLang="pl-PL" sz="2400" b="1" dirty="0">
                <a:solidFill>
                  <a:srgbClr val="006600"/>
                </a:solidFill>
                <a:latin typeface="Tahoma" panose="020B0604030504040204" pitchFamily="34" charset="0"/>
              </a:rPr>
              <a:t>żywieniu pastwiskowym</a:t>
            </a:r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019651"/>
            <a:ext cx="8353499" cy="5217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Logo copy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513" y="116631"/>
            <a:ext cx="7239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rostokąt 8"/>
          <p:cNvSpPr>
            <a:spLocks noChangeArrowheads="1"/>
          </p:cNvSpPr>
          <p:nvPr/>
        </p:nvSpPr>
        <p:spPr bwMode="auto">
          <a:xfrm>
            <a:off x="5219700" y="1052513"/>
            <a:ext cx="3816350" cy="215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pl-PL" altLang="pl-PL" sz="24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Istotna poprawa wskaźników rozrodu </a:t>
            </a:r>
          </a:p>
          <a:p>
            <a:pPr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pl-PL" altLang="pl-PL" sz="24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i zdrowotności bydła krzyżówkowego – lepszy efekt ekonomiczny produkcji mleka</a:t>
            </a:r>
            <a:endParaRPr lang="en-US" altLang="pl-PL" sz="2400" b="1" dirty="0" smtClean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Prostokąt 9"/>
          <p:cNvSpPr>
            <a:spLocks noChangeArrowheads="1"/>
          </p:cNvSpPr>
          <p:nvPr/>
        </p:nvSpPr>
        <p:spPr bwMode="auto">
          <a:xfrm>
            <a:off x="323528" y="3853703"/>
            <a:ext cx="36004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pl-PL" altLang="pl-PL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Rasy </a:t>
            </a:r>
          </a:p>
          <a:p>
            <a:pPr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pl-PL" altLang="pl-PL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HF			</a:t>
            </a:r>
            <a:r>
              <a:rPr lang="pl-PL" altLang="pl-PL" sz="2000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Holsztyno</a:t>
            </a:r>
            <a:r>
              <a:rPr lang="pl-PL" altLang="pl-PL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-Fryz.</a:t>
            </a:r>
          </a:p>
          <a:p>
            <a:pPr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pl-PL" altLang="pl-PL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Je			Jersey</a:t>
            </a:r>
          </a:p>
          <a:p>
            <a:pPr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pl-PL" altLang="pl-PL" sz="2000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Je×HF</a:t>
            </a:r>
            <a:r>
              <a:rPr lang="pl-PL" altLang="pl-PL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		krzyżówka</a:t>
            </a:r>
            <a:endParaRPr lang="en-US" altLang="pl-PL" sz="2000" b="1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0" y="6592888"/>
            <a:ext cx="91440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49263" fontAlgn="base">
              <a:lnSpc>
                <a:spcPct val="93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Tx/>
              <a:buNone/>
            </a:pPr>
            <a:r>
              <a:rPr lang="pl-PL" altLang="pl-PL" sz="1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Dillon</a:t>
            </a:r>
            <a:r>
              <a:rPr lang="pl-PL" altLang="pl-PL" sz="1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i in., 2014</a:t>
            </a:r>
          </a:p>
        </p:txBody>
      </p:sp>
    </p:spTree>
    <p:extLst>
      <p:ext uri="{BB962C8B-B14F-4D97-AF65-F5344CB8AC3E}">
        <p14:creationId xmlns:p14="http://schemas.microsoft.com/office/powerpoint/2010/main" val="21293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ext Box 3"/>
          <p:cNvSpPr txBox="1">
            <a:spLocks noChangeArrowheads="1"/>
          </p:cNvSpPr>
          <p:nvPr/>
        </p:nvSpPr>
        <p:spPr bwMode="auto">
          <a:xfrm>
            <a:off x="981413" y="96079"/>
            <a:ext cx="7792361" cy="779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49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pl-PL" altLang="pl-PL" sz="2400" b="1" dirty="0">
                <a:solidFill>
                  <a:srgbClr val="00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Wypas bydła mlecznego na pastwisku </a:t>
            </a:r>
            <a:endParaRPr lang="pl-PL" altLang="pl-PL" sz="2400" b="1" dirty="0" smtClean="0">
              <a:solidFill>
                <a:srgbClr val="0066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pl-PL" altLang="pl-PL" sz="2400" b="1" dirty="0" smtClean="0">
                <a:solidFill>
                  <a:srgbClr val="00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w </a:t>
            </a:r>
            <a:r>
              <a:rPr lang="pl-PL" altLang="pl-PL" sz="2400" b="1" dirty="0">
                <a:solidFill>
                  <a:srgbClr val="00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Polsce</a:t>
            </a:r>
            <a:endParaRPr lang="en-US" altLang="pl-PL" sz="2400" b="1" dirty="0">
              <a:solidFill>
                <a:srgbClr val="0066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5955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763" y="910680"/>
            <a:ext cx="9148763" cy="5947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Logo copy 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513" y="116631"/>
            <a:ext cx="7239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161592" y="6567155"/>
            <a:ext cx="194691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0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Fotografia</a:t>
            </a:r>
            <a:r>
              <a:rPr kumimoji="0" lang="pl-PL" altLang="pl-PL" sz="1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Piotr Goliński</a:t>
            </a:r>
            <a:endParaRPr kumimoji="0" lang="pl-PL" altLang="pl-PL" sz="1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25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ctrTitle"/>
          </p:nvPr>
        </p:nvSpPr>
        <p:spPr>
          <a:xfrm>
            <a:off x="468312" y="2276872"/>
            <a:ext cx="7344048" cy="1470025"/>
          </a:xfrm>
        </p:spPr>
        <p:txBody>
          <a:bodyPr/>
          <a:lstStyle/>
          <a:p>
            <a:r>
              <a:rPr lang="pl-PL" altLang="pl-PL" sz="40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Użytkowanie kośne </a:t>
            </a:r>
            <a:r>
              <a:rPr lang="pl-PL" altLang="pl-PL" sz="4000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l-PL" altLang="pl-PL" sz="4000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altLang="pl-PL" sz="4000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</a:t>
            </a:r>
            <a:r>
              <a:rPr lang="pl-PL" altLang="pl-PL" sz="4000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konserwacja runi </a:t>
            </a:r>
            <a:r>
              <a:rPr lang="pl-PL" altLang="pl-PL" sz="4000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l-PL" altLang="pl-PL" sz="4000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altLang="pl-PL" sz="4000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użytków zielonych</a:t>
            </a:r>
            <a:endParaRPr lang="pl-PL" sz="4000" dirty="0">
              <a:solidFill>
                <a:srgbClr val="00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39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1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3862317" y="3356991"/>
            <a:ext cx="493659" cy="293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59632" y="44624"/>
            <a:ext cx="5544616" cy="936104"/>
          </a:xfrm>
        </p:spPr>
        <p:txBody>
          <a:bodyPr/>
          <a:lstStyle/>
          <a:p>
            <a:pPr algn="l"/>
            <a:r>
              <a:rPr lang="pl-PL" altLang="pl-PL" sz="2800" kern="0" noProof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Optymalna faza koszenia runi łąkowej</a:t>
            </a:r>
          </a:p>
        </p:txBody>
      </p:sp>
      <p:pic>
        <p:nvPicPr>
          <p:cNvPr id="7" name="Picture 8" descr="Logo copy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513" y="116631"/>
            <a:ext cx="7239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0" y="6499926"/>
            <a:ext cx="208823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Goliński, 2017</a:t>
            </a:r>
          </a:p>
        </p:txBody>
      </p:sp>
      <p:pic>
        <p:nvPicPr>
          <p:cNvPr id="17" name="Obraz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03" y="1191454"/>
            <a:ext cx="7450411" cy="530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934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sz="3200" dirty="0" err="1" smtClean="0"/>
              <a:t>Spis</a:t>
            </a:r>
            <a:r>
              <a:rPr lang="nl-NL" sz="3200" dirty="0" smtClean="0"/>
              <a:t> treści</a:t>
            </a:r>
            <a:br>
              <a:rPr lang="nl-NL" sz="3200" dirty="0" smtClean="0"/>
            </a:br>
            <a:r>
              <a:rPr lang="nl-NL" sz="3200" dirty="0"/>
              <a:t/>
            </a:r>
            <a:br>
              <a:rPr lang="nl-NL" sz="3200" dirty="0"/>
            </a:br>
            <a:r>
              <a:rPr lang="nl-NL" sz="3200" dirty="0" smtClean="0"/>
              <a:t/>
            </a:r>
            <a:br>
              <a:rPr lang="nl-NL" sz="3200" dirty="0" smtClean="0"/>
            </a:br>
            <a:endParaRPr lang="nl-NL" sz="3200" dirty="0"/>
          </a:p>
        </p:txBody>
      </p:sp>
      <p:sp>
        <p:nvSpPr>
          <p:cNvPr id="3" name="Tekstvak 2"/>
          <p:cNvSpPr txBox="1"/>
          <p:nvPr/>
        </p:nvSpPr>
        <p:spPr>
          <a:xfrm>
            <a:off x="664308" y="1727200"/>
            <a:ext cx="697950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>
                <a:solidFill>
                  <a:prstClr val="black"/>
                </a:solidFill>
                <a:latin typeface="Calibri"/>
              </a:rPr>
              <a:t>Niniejsza prezentacja powstała dzięki </a:t>
            </a: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wkład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owi pracy partnerów projektu z następujących </a:t>
            </a: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krajów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  <a:endParaRPr kumimoji="0" lang="nl-NL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 action="ppaction://hlinksldjump"/>
              </a:rPr>
              <a:t>Szwecja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 action="ppaction://hlinksldjump"/>
              </a:rPr>
              <a:t>Irlandia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 action="ppaction://hlinksldjump"/>
              </a:rPr>
              <a:t>Holandia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 action="ppaction://hlinksldjump"/>
              </a:rPr>
              <a:t>Belgia</a:t>
            </a:r>
            <a:endParaRPr kumimoji="0" lang="nl-NL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6" action="ppaction://hlinksldjump"/>
              </a:rPr>
              <a:t>Niemcy</a:t>
            </a:r>
            <a:endParaRPr kumimoji="0" lang="nl-NL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7" action="ppaction://hlinksldjump"/>
              </a:rPr>
              <a:t>Polska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8" action="ppaction://hlinksldjump"/>
              </a:rPr>
              <a:t>Francja</a:t>
            </a:r>
            <a:endParaRPr kumimoji="0" lang="nl-NL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9" action="ppaction://hlinksldjump"/>
              </a:rPr>
              <a:t>Włochy</a:t>
            </a:r>
            <a:endParaRPr kumimoji="0" lang="nl-NL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nl-N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Możesz użyć</a:t>
            </a: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hiperłącza</a:t>
            </a:r>
            <a:r>
              <a:rPr kumimoji="0" lang="nl-N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aby</a:t>
            </a: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udać się </a:t>
            </a:r>
            <a:r>
              <a:rPr kumimoji="0" lang="nl-N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 konkretnego</a:t>
            </a: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kraju)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93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64308" y="710631"/>
            <a:ext cx="6745485" cy="802860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  <a:latin typeface="+mn-lt"/>
              </a:rPr>
              <a:t>Systemy wypasu i 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wykorzystanie 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pastwisk</a:t>
            </a:r>
            <a:br>
              <a:rPr lang="en-US" sz="2400" dirty="0">
                <a:solidFill>
                  <a:schemeClr val="tx1"/>
                </a:solidFill>
                <a:latin typeface="+mn-lt"/>
              </a:rPr>
            </a:br>
            <a:r>
              <a:rPr lang="en-US" sz="2400" dirty="0">
                <a:solidFill>
                  <a:schemeClr val="tx1"/>
                </a:solidFill>
                <a:latin typeface="+mn-lt"/>
              </a:rPr>
              <a:t>2. Owce i </a:t>
            </a:r>
            <a:r>
              <a:rPr lang="en-US" sz="2400">
                <a:solidFill>
                  <a:schemeClr val="tx1"/>
                </a:solidFill>
                <a:latin typeface="+mn-lt"/>
              </a:rPr>
              <a:t>bydło </a:t>
            </a:r>
            <a:r>
              <a:rPr lang="pl-PL" sz="2400" smtClean="0">
                <a:solidFill>
                  <a:schemeClr val="tx1"/>
                </a:solidFill>
                <a:latin typeface="+mn-lt"/>
              </a:rPr>
              <a:t>z przeznaczeniem na </a:t>
            </a:r>
            <a:r>
              <a:rPr lang="en-US" sz="2400" smtClean="0">
                <a:solidFill>
                  <a:schemeClr val="tx1"/>
                </a:solidFill>
                <a:latin typeface="+mn-lt"/>
              </a:rPr>
              <a:t>produkcję 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mięsa</a:t>
            </a:r>
            <a:endParaRPr lang="es-ES"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611188" y="1988055"/>
            <a:ext cx="7858551" cy="374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Tx/>
              <a:buNone/>
              <a:tabLst>
                <a:tab pos="3138488" algn="l"/>
              </a:tabLst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Zwierzęta, które muszą być wypasane 24 godziny na dobę (bydło i owce):</a:t>
            </a:r>
          </a:p>
          <a:p>
            <a:pPr marL="273050" marR="0" lvl="1" indent="-2730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 charset="0"/>
              <a:buChar char="•"/>
              <a:tabLst>
                <a:tab pos="3138488" algn="l"/>
              </a:tabLst>
              <a:defRPr/>
            </a:pP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Wypas</a:t>
            </a:r>
            <a:r>
              <a:rPr kumimoji="0" lang="pl-PL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prowadzony jest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dużej mierze na trwałych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półnaturalnych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pastwiskach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73050" marR="0" lvl="1" indent="-2730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 charset="0"/>
              <a:buChar char="•"/>
              <a:tabLst>
                <a:tab pos="3138488" algn="l"/>
              </a:tabLst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Szwedzcy rolnicy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otrzymują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dotacje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l-PL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wypas</a:t>
            </a:r>
            <a:r>
              <a:rPr kumimoji="0" lang="pl-PL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 na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trwałych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półnaturalnych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pastwisk</a:t>
            </a:r>
            <a:r>
              <a:rPr kumimoji="0" lang="pl-PL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ach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ponieważ obszary te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charakteryzują się dużą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różnorodnością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biologiczną</a:t>
            </a: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Tx/>
              <a:buNone/>
              <a:tabLst>
                <a:tab pos="3138488" algn="l"/>
              </a:tabLst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Tx/>
              <a:buNone/>
              <a:tabLst>
                <a:tab pos="3138488" algn="l"/>
              </a:tabLst>
              <a:defRPr/>
            </a:pPr>
            <a:r>
              <a:rPr kumimoji="0" lang="en-US" sz="22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Wiele 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półnaturalnych pastwisk jest ważnych dla zagrożonych gatunków w </a:t>
            </a:r>
            <a:r>
              <a:rPr kumimoji="0" lang="en-US" sz="22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Szwecji: kwiaty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owady, ptaki itp. 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9793" y="5315355"/>
            <a:ext cx="1734208" cy="1545412"/>
          </a:xfrm>
          <a:prstGeom prst="rect">
            <a:avLst/>
          </a:prstGeom>
        </p:spPr>
      </p:pic>
      <p:sp>
        <p:nvSpPr>
          <p:cNvPr id="8" name="textruta 7"/>
          <p:cNvSpPr txBox="1"/>
          <p:nvPr/>
        </p:nvSpPr>
        <p:spPr>
          <a:xfrm>
            <a:off x="7092880" y="6546306"/>
            <a:ext cx="15913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Zdjęcie: Eva Spörndly</a:t>
            </a:r>
            <a:endParaRPr kumimoji="0" lang="sv-SE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281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86471" y="116631"/>
            <a:ext cx="5861794" cy="936104"/>
          </a:xfrm>
        </p:spPr>
        <p:txBody>
          <a:bodyPr/>
          <a:lstStyle/>
          <a:p>
            <a:pPr algn="l"/>
            <a:r>
              <a:rPr lang="pl-PL" altLang="pl-PL" sz="2600" kern="0" noProof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Optymalny termin koszeniu runi łąkowej w ciągu dnia</a:t>
            </a: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3654" y="1268760"/>
            <a:ext cx="4381187" cy="2628712"/>
          </a:xfrm>
          <a:prstGeom prst="rect">
            <a:avLst/>
          </a:prstGeom>
        </p:spPr>
      </p:pic>
      <p:sp>
        <p:nvSpPr>
          <p:cNvPr id="12" name="pole tekstowe 11"/>
          <p:cNvSpPr txBox="1"/>
          <p:nvPr/>
        </p:nvSpPr>
        <p:spPr>
          <a:xfrm>
            <a:off x="140128" y="1934832"/>
            <a:ext cx="44735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Koszenie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darni </a:t>
            </a:r>
            <a:endParaRPr kumimoji="0" lang="pl-PL" sz="2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południu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pl-PL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wieczorem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pl-PL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1547664" y="4201924"/>
            <a:ext cx="655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 godzin później =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+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20g </a:t>
            </a:r>
            <a:r>
              <a:rPr kumimoji="0" 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cukru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/kg </a:t>
            </a:r>
            <a:r>
              <a:rPr lang="pl-PL" sz="2800" b="1" i="1" dirty="0" smtClean="0">
                <a:solidFill>
                  <a:prstClr val="black"/>
                </a:solidFill>
                <a:latin typeface="Arial" panose="020B0604020202020204" pitchFamily="34" charset="0"/>
              </a:rPr>
              <a:t>s. m.</a:t>
            </a:r>
            <a:endParaRPr kumimoji="0" lang="pl-PL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467544" y="4797152"/>
            <a:ext cx="8435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 1000 kg </a:t>
            </a:r>
            <a:r>
              <a:rPr kumimoji="0" lang="pl-PL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s.</a:t>
            </a:r>
            <a:r>
              <a:rPr kumimoji="0" lang="pl-PL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m.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+20 kg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cukrów więcej → +160 kg paszy treściwej</a:t>
            </a:r>
            <a:endParaRPr kumimoji="0" lang="pl-PL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8" descr="Logo copy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513" y="116631"/>
            <a:ext cx="7239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7596336" y="3837207"/>
            <a:ext cx="1512168" cy="292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93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Lely</a:t>
            </a:r>
            <a:r>
              <a:rPr kumimoji="0" lang="pl-PL" alt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2015 r.</a:t>
            </a:r>
          </a:p>
        </p:txBody>
      </p:sp>
    </p:spTree>
    <p:extLst>
      <p:ext uri="{BB962C8B-B14F-4D97-AF65-F5344CB8AC3E}">
        <p14:creationId xmlns:p14="http://schemas.microsoft.com/office/powerpoint/2010/main" val="114862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Rectangle 5"/>
          <p:cNvGrpSpPr>
            <a:grpSpLocks noRot="1"/>
          </p:cNvGrpSpPr>
          <p:nvPr/>
        </p:nvGrpSpPr>
        <p:grpSpPr bwMode="auto">
          <a:xfrm>
            <a:off x="174555" y="1236017"/>
            <a:ext cx="8708571" cy="4726672"/>
            <a:chOff x="172" y="754"/>
            <a:chExt cx="5942" cy="3224"/>
          </a:xfrm>
        </p:grpSpPr>
        <p:sp>
          <p:nvSpPr>
            <p:cNvPr id="81" name="Rectangle 6"/>
            <p:cNvSpPr>
              <a:spLocks noChangeArrowheads="1"/>
            </p:cNvSpPr>
            <p:nvPr/>
          </p:nvSpPr>
          <p:spPr bwMode="auto">
            <a:xfrm>
              <a:off x="5019" y="3537"/>
              <a:ext cx="1095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-457200" algn="l"/>
                </a:tabLst>
                <a:defRPr/>
              </a:pPr>
              <a:endParaRPr kumimoji="0" lang="pl-PL" altLang="pl-PL" sz="1847" b="1" i="0" u="none" strike="noStrike" kern="0" cap="none" spc="0" normalizeH="0" baseline="0" noProof="0">
                <a:ln>
                  <a:noFill/>
                </a:ln>
                <a:solidFill>
                  <a:srgbClr val="99FFCC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82" name="Rectangle 7"/>
            <p:cNvSpPr>
              <a:spLocks noChangeArrowheads="1"/>
            </p:cNvSpPr>
            <p:nvPr/>
          </p:nvSpPr>
          <p:spPr bwMode="auto">
            <a:xfrm>
              <a:off x="3974" y="3537"/>
              <a:ext cx="1045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-457200" algn="l"/>
                </a:tabLst>
                <a:defRPr/>
              </a:pPr>
              <a:endParaRPr kumimoji="0" lang="pl-PL" altLang="pl-PL" sz="1847" b="1" i="0" u="none" strike="noStrike" kern="0" cap="none" spc="0" normalizeH="0" baseline="0" noProof="0">
                <a:ln>
                  <a:noFill/>
                </a:ln>
                <a:solidFill>
                  <a:srgbClr val="99FFCC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83" name="Rectangle 8"/>
            <p:cNvSpPr>
              <a:spLocks noChangeArrowheads="1"/>
            </p:cNvSpPr>
            <p:nvPr/>
          </p:nvSpPr>
          <p:spPr bwMode="auto">
            <a:xfrm>
              <a:off x="2984" y="3537"/>
              <a:ext cx="990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-457200" algn="l"/>
                </a:tabLst>
                <a:defRPr/>
              </a:pPr>
              <a:endParaRPr kumimoji="0" lang="pl-PL" altLang="pl-PL" sz="1847" b="1" i="0" u="none" strike="noStrike" kern="0" cap="none" spc="0" normalizeH="0" baseline="0" noProof="0">
                <a:ln>
                  <a:noFill/>
                </a:ln>
                <a:solidFill>
                  <a:srgbClr val="99FFCC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84" name="Rectangle 9"/>
            <p:cNvSpPr>
              <a:spLocks noChangeArrowheads="1"/>
            </p:cNvSpPr>
            <p:nvPr/>
          </p:nvSpPr>
          <p:spPr bwMode="auto">
            <a:xfrm>
              <a:off x="172" y="3537"/>
              <a:ext cx="2812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-457200" algn="l"/>
                </a:tabLst>
                <a:defRPr/>
              </a:pPr>
              <a:endParaRPr kumimoji="0" lang="pl-PL" altLang="pl-PL" sz="184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5" name="Rectangle 10"/>
            <p:cNvSpPr>
              <a:spLocks noChangeArrowheads="1"/>
            </p:cNvSpPr>
            <p:nvPr/>
          </p:nvSpPr>
          <p:spPr bwMode="auto">
            <a:xfrm>
              <a:off x="5019" y="2328"/>
              <a:ext cx="1095" cy="1209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-457200" algn="l"/>
                </a:tabLst>
                <a:defRPr/>
              </a:pPr>
              <a:endParaRPr kumimoji="0" lang="pl-PL" altLang="pl-PL" sz="184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-457200" algn="l"/>
                </a:tabLst>
                <a:defRPr/>
              </a:pPr>
              <a:r>
                <a:rPr kumimoji="0" lang="en-US" altLang="pl-PL" sz="184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8,5</a:t>
              </a:r>
            </a:p>
            <a:p>
              <a:pPr marL="0" marR="0" lvl="0" indent="0" algn="ctr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-457200" algn="l"/>
                </a:tabLst>
                <a:defRPr/>
              </a:pPr>
              <a:endParaRPr kumimoji="0" lang="pl-PL" altLang="pl-PL" sz="184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-457200" algn="l"/>
                </a:tabLst>
                <a:defRPr/>
              </a:pPr>
              <a:r>
                <a:rPr kumimoji="0" lang="en-US" altLang="pl-PL" sz="184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1785</a:t>
              </a:r>
            </a:p>
            <a:p>
              <a:pPr marL="0" marR="0" lvl="0" indent="0" algn="ctr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-457200" algn="l"/>
                </a:tabLst>
                <a:defRPr/>
              </a:pPr>
              <a:endParaRPr kumimoji="0" lang="pl-PL" altLang="pl-PL" sz="184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-457200" algn="l"/>
                </a:tabLst>
                <a:defRPr/>
              </a:pPr>
              <a:r>
                <a:rPr kumimoji="0" lang="en-US" altLang="pl-PL" sz="184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  <a:endParaRPr kumimoji="0" lang="en-US" altLang="pl-PL" sz="184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86" name="Rectangle 11"/>
            <p:cNvSpPr>
              <a:spLocks noChangeArrowheads="1"/>
            </p:cNvSpPr>
            <p:nvPr/>
          </p:nvSpPr>
          <p:spPr bwMode="auto">
            <a:xfrm>
              <a:off x="3974" y="2328"/>
              <a:ext cx="1045" cy="1209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-457200" algn="l"/>
                </a:tabLst>
                <a:defRPr/>
              </a:pPr>
              <a:endParaRPr kumimoji="0" lang="pl-PL" altLang="pl-PL" sz="184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-457200" algn="l"/>
                </a:tabLst>
                <a:defRPr/>
              </a:pPr>
              <a:r>
                <a:rPr kumimoji="0" lang="en-US" altLang="pl-PL" sz="184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11,3</a:t>
              </a:r>
            </a:p>
            <a:p>
              <a:pPr marL="0" marR="0" lvl="0" indent="0" algn="ctr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-457200" algn="l"/>
                </a:tabLst>
                <a:defRPr/>
              </a:pPr>
              <a:endParaRPr kumimoji="0" lang="pl-PL" altLang="pl-PL" sz="184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-457200" algn="l"/>
                </a:tabLst>
                <a:defRPr/>
              </a:pPr>
              <a:r>
                <a:rPr kumimoji="0" lang="en-US" altLang="pl-PL" sz="184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2373</a:t>
              </a:r>
            </a:p>
            <a:p>
              <a:pPr marL="0" marR="0" lvl="0" indent="0" algn="ctr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-457200" algn="l"/>
                </a:tabLst>
                <a:defRPr/>
              </a:pPr>
              <a:endParaRPr kumimoji="0" lang="pl-PL" altLang="pl-PL" sz="184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-457200" algn="l"/>
                </a:tabLst>
                <a:defRPr/>
              </a:pPr>
              <a:r>
                <a:rPr kumimoji="0" lang="en-US" altLang="pl-PL" sz="184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  <a:endParaRPr kumimoji="0" lang="en-US" altLang="pl-PL" sz="184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87" name="Rectangle 12"/>
            <p:cNvSpPr>
              <a:spLocks noChangeArrowheads="1"/>
            </p:cNvSpPr>
            <p:nvPr/>
          </p:nvSpPr>
          <p:spPr bwMode="auto">
            <a:xfrm>
              <a:off x="2984" y="2328"/>
              <a:ext cx="990" cy="1209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-457200" algn="l"/>
                </a:tabLst>
                <a:defRPr/>
              </a:pPr>
              <a:endParaRPr kumimoji="0" lang="pl-PL" altLang="pl-PL" sz="184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-457200" algn="l"/>
                </a:tabLst>
                <a:defRPr/>
              </a:pPr>
              <a:r>
                <a:rPr kumimoji="0" lang="en-US" altLang="pl-PL" sz="184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14,3</a:t>
              </a:r>
            </a:p>
            <a:p>
              <a:pPr marL="0" marR="0" lvl="0" indent="0" algn="ctr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-457200" algn="l"/>
                </a:tabLst>
                <a:defRPr/>
              </a:pPr>
              <a:endParaRPr kumimoji="0" lang="pl-PL" altLang="pl-PL" sz="184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-457200" algn="l"/>
                </a:tabLst>
                <a:defRPr/>
              </a:pPr>
              <a:r>
                <a:rPr kumimoji="0" lang="en-US" altLang="pl-PL" sz="184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3003</a:t>
              </a:r>
            </a:p>
            <a:p>
              <a:pPr marL="0" marR="0" lvl="0" indent="0" algn="ctr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-457200" algn="l"/>
                </a:tabLst>
                <a:defRPr/>
              </a:pPr>
              <a:endParaRPr kumimoji="0" lang="pl-PL" altLang="pl-PL" sz="184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-457200" algn="l"/>
                </a:tabLst>
                <a:defRPr/>
              </a:pPr>
              <a:r>
                <a:rPr kumimoji="0" lang="en-US" altLang="pl-PL" sz="184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kumimoji="0" lang="en-US" altLang="pl-PL" sz="184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88" name="Rectangle 13"/>
            <p:cNvSpPr>
              <a:spLocks noChangeArrowheads="1"/>
            </p:cNvSpPr>
            <p:nvPr/>
          </p:nvSpPr>
          <p:spPr bwMode="auto">
            <a:xfrm>
              <a:off x="172" y="2328"/>
              <a:ext cx="2812" cy="1209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-457200" algn="l"/>
                </a:tabLst>
                <a:defRPr/>
              </a:pPr>
              <a:r>
                <a:rPr kumimoji="0" lang="en-US" altLang="pl-PL" sz="184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Dzienna</a:t>
              </a:r>
              <a:r>
                <a:rPr kumimoji="0" lang="en-US" altLang="pl-PL" sz="184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pl-PL" altLang="pl-PL" sz="184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wydajność</a:t>
              </a:r>
              <a:r>
                <a:rPr kumimoji="0" lang="en-US" altLang="pl-PL" sz="184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pl-PL" sz="184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mleczna</a:t>
              </a:r>
              <a:r>
                <a:rPr kumimoji="0" lang="en-US" altLang="pl-PL" sz="184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z </a:t>
              </a:r>
              <a:r>
                <a:rPr kumimoji="0" lang="en-US" altLang="pl-PL" sz="184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paszy</a:t>
              </a:r>
              <a:r>
                <a:rPr kumimoji="0" lang="en-US" altLang="pl-PL" sz="184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pl-PL" sz="184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podstawowej</a:t>
              </a:r>
              <a:r>
                <a:rPr kumimoji="0" lang="en-US" altLang="pl-PL" sz="184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od </a:t>
              </a:r>
              <a:r>
                <a:rPr kumimoji="0" lang="en-US" altLang="pl-PL" sz="184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krowy</a:t>
              </a:r>
              <a:r>
                <a:rPr kumimoji="0" lang="en-US" altLang="pl-PL" sz="184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(kg)</a:t>
              </a:r>
            </a:p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-457200" algn="l"/>
                </a:tabLst>
                <a:defRPr/>
              </a:pPr>
              <a:r>
                <a:rPr kumimoji="0" lang="en-US" altLang="pl-PL" sz="184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Produkcja</a:t>
              </a:r>
              <a:r>
                <a:rPr kumimoji="0" lang="en-US" altLang="pl-PL" sz="184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pl-PL" sz="184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mleka</a:t>
              </a:r>
              <a:r>
                <a:rPr kumimoji="0" lang="en-US" altLang="pl-PL" sz="184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z </a:t>
              </a:r>
              <a:r>
                <a:rPr kumimoji="0" lang="en-US" altLang="pl-PL" sz="184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paszy</a:t>
              </a:r>
              <a:r>
                <a:rPr kumimoji="0" lang="en-US" altLang="pl-PL" sz="184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pl-PL" sz="184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podstawowej</a:t>
              </a:r>
              <a:r>
                <a:rPr kumimoji="0" lang="en-US" altLang="pl-PL" sz="184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(kg/210 </a:t>
              </a:r>
              <a:r>
                <a:rPr kumimoji="0" lang="en-US" altLang="pl-PL" sz="184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dni</a:t>
              </a:r>
              <a:r>
                <a:rPr kumimoji="0" lang="en-US" altLang="pl-PL" sz="184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-457200" algn="l"/>
                </a:tabLst>
                <a:defRPr/>
              </a:pPr>
              <a:r>
                <a:rPr kumimoji="0" lang="pl-PL" altLang="pl-PL" sz="184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Zużycie</a:t>
              </a:r>
              <a:r>
                <a:rPr kumimoji="0" lang="en-US" altLang="pl-PL" sz="184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pl-PL" sz="184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paszy</a:t>
              </a:r>
              <a:r>
                <a:rPr kumimoji="0" lang="en-US" altLang="pl-PL" sz="184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pl-PL" altLang="pl-PL" sz="184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treściwej</a:t>
              </a:r>
              <a:r>
                <a:rPr kumimoji="0" lang="en-US" altLang="pl-PL" sz="184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w </a:t>
              </a:r>
              <a:r>
                <a:rPr kumimoji="0" lang="en-US" altLang="pl-PL" sz="184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roku</a:t>
              </a:r>
              <a:r>
                <a:rPr kumimoji="0" lang="en-US" altLang="pl-PL" sz="184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kumimoji="0" lang="en-US" altLang="pl-PL" sz="184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dt</a:t>
              </a:r>
              <a:r>
                <a:rPr kumimoji="0" lang="en-US" altLang="pl-PL" sz="184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kumimoji="0" lang="en-US" altLang="pl-PL" sz="184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krowę</a:t>
              </a:r>
              <a:r>
                <a:rPr kumimoji="0" lang="en-US" altLang="pl-PL" sz="184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89" name="Rectangle 14"/>
            <p:cNvSpPr>
              <a:spLocks noChangeArrowheads="1"/>
            </p:cNvSpPr>
            <p:nvPr/>
          </p:nvSpPr>
          <p:spPr bwMode="auto">
            <a:xfrm>
              <a:off x="5019" y="1887"/>
              <a:ext cx="1095" cy="441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-457200" algn="l"/>
                </a:tabLst>
                <a:defRPr/>
              </a:pPr>
              <a:endParaRPr kumimoji="0" lang="pl-PL" altLang="pl-PL" sz="184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-457200" algn="l"/>
                </a:tabLst>
                <a:defRPr/>
              </a:pPr>
              <a:r>
                <a:rPr kumimoji="0" lang="en-US" altLang="pl-PL" sz="184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  <a:endParaRPr kumimoji="0" lang="en-US" altLang="pl-PL" sz="184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90" name="Rectangle 15"/>
            <p:cNvSpPr>
              <a:spLocks noChangeArrowheads="1"/>
            </p:cNvSpPr>
            <p:nvPr/>
          </p:nvSpPr>
          <p:spPr bwMode="auto">
            <a:xfrm>
              <a:off x="3974" y="1887"/>
              <a:ext cx="1045" cy="441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-457200" algn="l"/>
                </a:tabLst>
                <a:defRPr/>
              </a:pPr>
              <a:endParaRPr kumimoji="0" lang="pl-PL" altLang="pl-PL" sz="184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-457200" algn="l"/>
                </a:tabLst>
                <a:defRPr/>
              </a:pPr>
              <a:r>
                <a:rPr kumimoji="0" lang="en-US" altLang="pl-PL" sz="184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  <a:endParaRPr kumimoji="0" lang="en-US" altLang="pl-PL" sz="184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91" name="Rectangle 16"/>
            <p:cNvSpPr>
              <a:spLocks noChangeArrowheads="1"/>
            </p:cNvSpPr>
            <p:nvPr/>
          </p:nvSpPr>
          <p:spPr bwMode="auto">
            <a:xfrm>
              <a:off x="2984" y="1887"/>
              <a:ext cx="990" cy="441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-457200" algn="l"/>
                </a:tabLst>
                <a:defRPr/>
              </a:pPr>
              <a:endParaRPr kumimoji="0" lang="pl-PL" altLang="pl-PL" sz="184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-457200" algn="l"/>
                </a:tabLst>
                <a:defRPr/>
              </a:pPr>
              <a:r>
                <a:rPr kumimoji="0" lang="en-US" altLang="pl-PL" sz="184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13</a:t>
              </a:r>
              <a:endParaRPr kumimoji="0" lang="en-US" altLang="pl-PL" sz="184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92" name="Rectangle 17"/>
            <p:cNvSpPr>
              <a:spLocks noChangeArrowheads="1"/>
            </p:cNvSpPr>
            <p:nvPr/>
          </p:nvSpPr>
          <p:spPr bwMode="auto">
            <a:xfrm>
              <a:off x="172" y="1887"/>
              <a:ext cx="2812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-457200" algn="l"/>
                </a:tabLst>
                <a:defRPr/>
              </a:pPr>
              <a:r>
                <a:rPr kumimoji="0" lang="en-US" altLang="pl-PL" sz="184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Dzienne</a:t>
              </a:r>
              <a:r>
                <a:rPr kumimoji="0" lang="en-US" altLang="pl-PL" sz="184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pl-PL" sz="184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pobranie</a:t>
              </a:r>
              <a:r>
                <a:rPr kumimoji="0" lang="en-US" altLang="pl-PL" sz="184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pl-PL" sz="184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paszy</a:t>
              </a:r>
              <a:r>
                <a:rPr kumimoji="0" lang="en-US" altLang="pl-PL" sz="184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pl-PL" sz="184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podstawowej</a:t>
              </a:r>
              <a:r>
                <a:rPr kumimoji="0" lang="en-US" altLang="pl-PL" sz="184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pl-PL" sz="184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przez</a:t>
              </a:r>
              <a:r>
                <a:rPr kumimoji="0" lang="en-US" altLang="pl-PL" sz="184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pl-PL" sz="184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krowę</a:t>
              </a:r>
              <a:r>
                <a:rPr kumimoji="0" lang="en-US" altLang="pl-PL" sz="184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(kg </a:t>
              </a:r>
              <a:r>
                <a:rPr kumimoji="0" lang="en-US" altLang="pl-PL" sz="184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s.m</a:t>
              </a:r>
              <a:r>
                <a:rPr kumimoji="0" lang="en-US" altLang="pl-PL" sz="184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.)</a:t>
              </a:r>
              <a:endParaRPr kumimoji="0" lang="en-US" altLang="pl-PL" sz="184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93" name="Rectangle 18"/>
            <p:cNvSpPr>
              <a:spLocks noChangeArrowheads="1"/>
            </p:cNvSpPr>
            <p:nvPr/>
          </p:nvSpPr>
          <p:spPr bwMode="auto">
            <a:xfrm>
              <a:off x="5019" y="1446"/>
              <a:ext cx="1095" cy="441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-457200" algn="l"/>
                </a:tabLst>
                <a:defRPr/>
              </a:pPr>
              <a:r>
                <a:rPr kumimoji="0" lang="en-US" altLang="pl-PL" sz="184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5,8</a:t>
              </a:r>
            </a:p>
            <a:p>
              <a:pPr marL="0" marR="0" lvl="0" indent="0" algn="ctr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-457200" algn="l"/>
                </a:tabLst>
                <a:defRPr/>
              </a:pPr>
              <a:r>
                <a:rPr kumimoji="0" lang="en-US" altLang="pl-PL" sz="184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26560</a:t>
              </a:r>
              <a:endParaRPr kumimoji="0" lang="en-US" altLang="pl-PL" sz="184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94" name="Rectangle 19"/>
            <p:cNvSpPr>
              <a:spLocks noChangeArrowheads="1"/>
            </p:cNvSpPr>
            <p:nvPr/>
          </p:nvSpPr>
          <p:spPr bwMode="auto">
            <a:xfrm>
              <a:off x="3974" y="1446"/>
              <a:ext cx="1045" cy="441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-457200" algn="l"/>
                </a:tabLst>
                <a:defRPr/>
              </a:pPr>
              <a:r>
                <a:rPr kumimoji="0" lang="en-US" altLang="pl-PL" sz="184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6,0</a:t>
              </a:r>
            </a:p>
            <a:p>
              <a:pPr marL="0" marR="0" lvl="0" indent="0" algn="ctr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-457200" algn="l"/>
                </a:tabLst>
                <a:defRPr/>
              </a:pPr>
              <a:r>
                <a:rPr kumimoji="0" lang="en-US" altLang="pl-PL" sz="184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24000</a:t>
              </a:r>
              <a:endParaRPr kumimoji="0" lang="en-US" altLang="pl-PL" sz="184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95" name="Rectangle 20"/>
            <p:cNvSpPr>
              <a:spLocks noChangeArrowheads="1"/>
            </p:cNvSpPr>
            <p:nvPr/>
          </p:nvSpPr>
          <p:spPr bwMode="auto">
            <a:xfrm>
              <a:off x="2984" y="1446"/>
              <a:ext cx="990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-457200" algn="l"/>
                </a:tabLst>
                <a:defRPr/>
              </a:pPr>
              <a:r>
                <a:rPr kumimoji="0" lang="en-US" altLang="pl-PL" sz="184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6,4</a:t>
              </a:r>
            </a:p>
            <a:p>
              <a:pPr marL="0" marR="0" lvl="0" indent="0" algn="ctr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-457200" algn="l"/>
                </a:tabLst>
                <a:defRPr/>
              </a:pPr>
              <a:r>
                <a:rPr kumimoji="0" lang="en-US" altLang="pl-PL" sz="184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22400</a:t>
              </a:r>
              <a:endParaRPr kumimoji="0" lang="en-US" altLang="pl-PL" sz="184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96" name="Rectangle 21"/>
            <p:cNvSpPr>
              <a:spLocks noChangeArrowheads="1"/>
            </p:cNvSpPr>
            <p:nvPr/>
          </p:nvSpPr>
          <p:spPr bwMode="auto">
            <a:xfrm>
              <a:off x="172" y="1446"/>
              <a:ext cx="2812" cy="441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-457200" algn="l"/>
                </a:tabLst>
                <a:defRPr/>
              </a:pPr>
              <a:r>
                <a:rPr kumimoji="0" lang="pl-PL" altLang="pl-PL" sz="184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Zawartość</a:t>
              </a:r>
              <a:r>
                <a:rPr kumimoji="0" lang="en-US" altLang="pl-PL" sz="184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pl-PL" sz="184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energii</a:t>
              </a:r>
              <a:r>
                <a:rPr kumimoji="0" lang="en-US" altLang="pl-PL" sz="184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NEL (MJ/kg </a:t>
              </a:r>
              <a:r>
                <a:rPr kumimoji="0" lang="en-US" altLang="pl-PL" sz="184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s.m</a:t>
              </a:r>
              <a:r>
                <a:rPr kumimoji="0" lang="en-US" altLang="pl-PL" sz="184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.)</a:t>
              </a:r>
            </a:p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-457200" algn="l"/>
                </a:tabLst>
                <a:defRPr/>
              </a:pPr>
              <a:r>
                <a:rPr kumimoji="0" lang="en-US" altLang="pl-PL" sz="184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Plon</a:t>
              </a:r>
              <a:r>
                <a:rPr kumimoji="0" lang="en-US" altLang="pl-PL" sz="184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pl-PL" sz="184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energii</a:t>
              </a:r>
              <a:r>
                <a:rPr kumimoji="0" lang="en-US" altLang="pl-PL" sz="184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NEL (MJ/ha)</a:t>
              </a:r>
            </a:p>
          </p:txBody>
        </p:sp>
        <p:sp>
          <p:nvSpPr>
            <p:cNvPr id="97" name="Rectangle 22"/>
            <p:cNvSpPr>
              <a:spLocks noChangeArrowheads="1"/>
            </p:cNvSpPr>
            <p:nvPr/>
          </p:nvSpPr>
          <p:spPr bwMode="auto">
            <a:xfrm>
              <a:off x="5019" y="1005"/>
              <a:ext cx="1095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-457200" algn="l"/>
                </a:tabLst>
                <a:defRPr/>
              </a:pPr>
              <a:r>
                <a:rPr kumimoji="0" lang="pl-PL" altLang="pl-PL" sz="184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Pełnia</a:t>
              </a:r>
              <a:r>
                <a:rPr kumimoji="0" lang="en-US" altLang="pl-PL" sz="184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pl-PL" sz="184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kwitnienia</a:t>
              </a:r>
              <a:endParaRPr kumimoji="0" lang="en-US" altLang="pl-PL" sz="184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8" name="Rectangle 23"/>
            <p:cNvSpPr>
              <a:spLocks noChangeArrowheads="1"/>
            </p:cNvSpPr>
            <p:nvPr/>
          </p:nvSpPr>
          <p:spPr bwMode="auto">
            <a:xfrm>
              <a:off x="3974" y="1005"/>
              <a:ext cx="1045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-457200" algn="l"/>
                </a:tabLst>
                <a:defRPr/>
              </a:pPr>
              <a:r>
                <a:rPr kumimoji="0" lang="pl-PL" altLang="pl-PL" sz="184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Początek</a:t>
              </a:r>
              <a:r>
                <a:rPr kumimoji="0" lang="en-US" altLang="pl-PL" sz="184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pl-PL" sz="184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kwitnienia</a:t>
              </a:r>
              <a:endParaRPr kumimoji="0" lang="en-US" altLang="pl-PL" sz="184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9" name="Rectangle 24"/>
            <p:cNvSpPr>
              <a:spLocks noChangeArrowheads="1"/>
            </p:cNvSpPr>
            <p:nvPr/>
          </p:nvSpPr>
          <p:spPr bwMode="auto">
            <a:xfrm>
              <a:off x="2984" y="1005"/>
              <a:ext cx="990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-457200" algn="l"/>
                </a:tabLst>
                <a:defRPr/>
              </a:pPr>
              <a:r>
                <a:rPr kumimoji="0" lang="pl-PL" altLang="pl-PL" sz="184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Kłoszenie</a:t>
              </a:r>
              <a:endParaRPr kumimoji="0" lang="en-US" altLang="pl-PL" sz="2216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100" name="Rectangle 25"/>
            <p:cNvSpPr>
              <a:spLocks noChangeArrowheads="1"/>
            </p:cNvSpPr>
            <p:nvPr/>
          </p:nvSpPr>
          <p:spPr bwMode="auto">
            <a:xfrm>
              <a:off x="2984" y="754"/>
              <a:ext cx="3130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-457200" algn="l"/>
                </a:tabLst>
                <a:defRPr/>
              </a:pPr>
              <a:r>
                <a:rPr kumimoji="0" lang="en-US" altLang="pl-PL" sz="184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Termin</a:t>
              </a:r>
              <a:r>
                <a:rPr kumimoji="0" lang="en-US" altLang="pl-PL" sz="184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pl-PL" sz="184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koszenia</a:t>
              </a:r>
              <a:r>
                <a:rPr kumimoji="0" lang="en-US" altLang="pl-PL" sz="184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I </a:t>
              </a:r>
              <a:r>
                <a:rPr kumimoji="0" lang="en-US" altLang="pl-PL" sz="184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odrostu</a:t>
              </a:r>
              <a:r>
                <a:rPr kumimoji="0" lang="en-US" altLang="pl-PL" sz="184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pl-PL" sz="184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runi</a:t>
              </a:r>
              <a:endParaRPr kumimoji="0" lang="en-US" altLang="pl-PL" sz="184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101" name="Rectangle 26"/>
            <p:cNvSpPr>
              <a:spLocks noChangeArrowheads="1"/>
            </p:cNvSpPr>
            <p:nvPr/>
          </p:nvSpPr>
          <p:spPr bwMode="auto">
            <a:xfrm>
              <a:off x="172" y="754"/>
              <a:ext cx="2812" cy="69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-4572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-457200" algn="l"/>
                </a:tabLst>
                <a:defRPr/>
              </a:pPr>
              <a:endParaRPr kumimoji="0" lang="pl-PL" altLang="pl-PL" sz="184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-457200" algn="l"/>
                </a:tabLst>
                <a:defRPr/>
              </a:pPr>
              <a:r>
                <a:rPr kumimoji="0" lang="en-US" altLang="pl-PL" sz="1847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Wyszczególnienie</a:t>
              </a:r>
              <a:endParaRPr kumimoji="0" lang="en-US" altLang="pl-PL" sz="184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102" name="Line 27"/>
            <p:cNvSpPr>
              <a:spLocks noChangeShapeType="1"/>
            </p:cNvSpPr>
            <p:nvPr/>
          </p:nvSpPr>
          <p:spPr bwMode="auto">
            <a:xfrm>
              <a:off x="2984" y="754"/>
              <a:ext cx="0" cy="32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47" b="0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03" name="Line 28"/>
            <p:cNvSpPr>
              <a:spLocks noChangeShapeType="1"/>
            </p:cNvSpPr>
            <p:nvPr/>
          </p:nvSpPr>
          <p:spPr bwMode="auto">
            <a:xfrm>
              <a:off x="3974" y="1005"/>
              <a:ext cx="0" cy="297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47" b="0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04" name="Line 29"/>
            <p:cNvSpPr>
              <a:spLocks noChangeShapeType="1"/>
            </p:cNvSpPr>
            <p:nvPr/>
          </p:nvSpPr>
          <p:spPr bwMode="auto">
            <a:xfrm>
              <a:off x="2984" y="1005"/>
              <a:ext cx="31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47" b="0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05" name="Line 30"/>
            <p:cNvSpPr>
              <a:spLocks noChangeShapeType="1"/>
            </p:cNvSpPr>
            <p:nvPr/>
          </p:nvSpPr>
          <p:spPr bwMode="auto">
            <a:xfrm>
              <a:off x="5019" y="1005"/>
              <a:ext cx="0" cy="297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47" b="0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06" name="Line 31"/>
            <p:cNvSpPr>
              <a:spLocks noChangeShapeType="1"/>
            </p:cNvSpPr>
            <p:nvPr/>
          </p:nvSpPr>
          <p:spPr bwMode="auto">
            <a:xfrm>
              <a:off x="172" y="754"/>
              <a:ext cx="5942" cy="0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47" b="0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07" name="Line 32"/>
            <p:cNvSpPr>
              <a:spLocks noChangeShapeType="1"/>
            </p:cNvSpPr>
            <p:nvPr/>
          </p:nvSpPr>
          <p:spPr bwMode="auto">
            <a:xfrm>
              <a:off x="172" y="754"/>
              <a:ext cx="0" cy="3224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47" b="0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08" name="Line 33"/>
            <p:cNvSpPr>
              <a:spLocks noChangeShapeType="1"/>
            </p:cNvSpPr>
            <p:nvPr/>
          </p:nvSpPr>
          <p:spPr bwMode="auto">
            <a:xfrm>
              <a:off x="6114" y="754"/>
              <a:ext cx="0" cy="3224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47" b="0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09" name="Line 34"/>
            <p:cNvSpPr>
              <a:spLocks noChangeShapeType="1"/>
            </p:cNvSpPr>
            <p:nvPr/>
          </p:nvSpPr>
          <p:spPr bwMode="auto">
            <a:xfrm>
              <a:off x="172" y="3978"/>
              <a:ext cx="5942" cy="0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47" b="0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10" name="Line 35"/>
            <p:cNvSpPr>
              <a:spLocks noChangeShapeType="1"/>
            </p:cNvSpPr>
            <p:nvPr/>
          </p:nvSpPr>
          <p:spPr bwMode="auto">
            <a:xfrm>
              <a:off x="172" y="1446"/>
              <a:ext cx="5942" cy="0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449263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47" b="0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pic>
        <p:nvPicPr>
          <p:cNvPr id="8" name="Picture 8" descr="Logo copy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513" y="116631"/>
            <a:ext cx="7239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043608" y="44624"/>
            <a:ext cx="633670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pl-PL" altLang="pl-PL" sz="2000" b="1" dirty="0">
                <a:solidFill>
                  <a:srgbClr val="0066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Wpływ terminu koszenia pierwszego odrostu runi użytków zielonych na jakość paszy i efektywność produkcji mleka </a:t>
            </a:r>
          </a:p>
        </p:txBody>
      </p:sp>
      <p:pic>
        <p:nvPicPr>
          <p:cNvPr id="72" name="Picture 4" descr="F1040018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08104" y="5556197"/>
            <a:ext cx="1954164" cy="1303791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3" name="Picture 5" descr="F104001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5631" y="5556199"/>
            <a:ext cx="1966421" cy="1311969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4" name="Picture 6" descr="IMG_5158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7997" y="5556197"/>
            <a:ext cx="1730171" cy="1296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2" descr="mix wiechliny z koniczyną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69078" y="5556198"/>
            <a:ext cx="1960123" cy="131196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6" name="Picture 3" descr="KłoszenieLp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556198"/>
            <a:ext cx="1940804" cy="1300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7" name="Text Box 6"/>
          <p:cNvSpPr txBox="1">
            <a:spLocks noChangeArrowheads="1"/>
          </p:cNvSpPr>
          <p:nvPr/>
        </p:nvSpPr>
        <p:spPr bwMode="auto">
          <a:xfrm>
            <a:off x="143222" y="5282041"/>
            <a:ext cx="1763688" cy="292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93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Rieder</a:t>
            </a:r>
            <a:r>
              <a:rPr kumimoji="0" lang="pl-PL" alt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1996</a:t>
            </a:r>
          </a:p>
        </p:txBody>
      </p:sp>
      <p:sp>
        <p:nvSpPr>
          <p:cNvPr id="78" name="Text Box 4"/>
          <p:cNvSpPr txBox="1">
            <a:spLocks noChangeArrowheads="1"/>
          </p:cNvSpPr>
          <p:nvPr/>
        </p:nvSpPr>
        <p:spPr bwMode="auto">
          <a:xfrm>
            <a:off x="7233600" y="6597352"/>
            <a:ext cx="19104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0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Fotografie</a:t>
            </a:r>
            <a:r>
              <a:rPr kumimoji="0" lang="pl-PL" altLang="pl-PL" sz="1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Piotr Goliński</a:t>
            </a:r>
            <a:endParaRPr kumimoji="0" lang="pl-PL" altLang="pl-PL" sz="1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9" name="Picture 2" descr="mix wiechliny z koniczyną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327" y="5540871"/>
            <a:ext cx="1960123" cy="1311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917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525326"/>
            <a:ext cx="2267744" cy="1319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88778"/>
            <a:ext cx="2315469" cy="1280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az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134" y="2924944"/>
            <a:ext cx="2656352" cy="122321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bpasman\Pictures\ppt pagina vullend LR\hook-tin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8106" y="931333"/>
            <a:ext cx="1900198" cy="3215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3960" y="623377"/>
            <a:ext cx="5094662" cy="352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C:\Users\bpasman\Pictures\ppt pagina vullend LR\verdichte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46391"/>
            <a:ext cx="5940216" cy="271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C:\Users\bpasman\Pictures\ppt pagina vullend LR\knives.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816" y="4148669"/>
            <a:ext cx="2707137" cy="270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C:\Users\bpasman\Pictures\ppt pagina vullend LR\Welger-round-Var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7230" y="4146390"/>
            <a:ext cx="3916770" cy="271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981413" y="772"/>
            <a:ext cx="79563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Innowacje techniczne przy zbiorze i konserwacji </a:t>
            </a:r>
            <a:r>
              <a:rPr lang="pl-PL" altLang="pl-PL" sz="20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l-PL" altLang="pl-PL" sz="20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altLang="pl-PL" sz="2000" b="1" dirty="0" smtClean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pasz </a:t>
            </a:r>
            <a:r>
              <a:rPr lang="pl-PL" altLang="pl-PL" sz="2000" b="1" dirty="0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 użytków zielonych</a:t>
            </a:r>
          </a:p>
        </p:txBody>
      </p:sp>
      <p:pic>
        <p:nvPicPr>
          <p:cNvPr id="13" name="Picture 8" descr="Logo copy 1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513" y="116631"/>
            <a:ext cx="7239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5227229" y="6609075"/>
            <a:ext cx="391677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0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Fotografie</a:t>
            </a:r>
            <a:r>
              <a:rPr kumimoji="0" lang="pl-PL" altLang="pl-PL" sz="1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Piotr Goliński i materiały </a:t>
            </a:r>
            <a:r>
              <a:rPr kumimoji="0" lang="pl-PL" altLang="pl-PL" sz="10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firmowe </a:t>
            </a:r>
            <a:endParaRPr kumimoji="0" lang="pl-PL" altLang="pl-PL" sz="1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70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Obraz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3415" y="0"/>
            <a:ext cx="4970585" cy="3579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Obraz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1259" y="3295651"/>
            <a:ext cx="4942742" cy="356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224704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818128" y="6367866"/>
            <a:ext cx="6914072" cy="49013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585" b="1" dirty="0">
                <a:solidFill>
                  <a:srgbClr val="006600"/>
                </a:solidFill>
              </a:rPr>
              <a:t>Dosuszanie siana łąkowego ciepłym powietrzem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164288" y="6121644"/>
            <a:ext cx="194691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0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Fotografie</a:t>
            </a:r>
            <a:r>
              <a:rPr kumimoji="0" lang="pl-PL" altLang="pl-PL" sz="1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Piotr Goliński</a:t>
            </a:r>
            <a:endParaRPr kumimoji="0" lang="pl-PL" altLang="pl-PL" sz="1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68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1105899" y="116631"/>
            <a:ext cx="5753911" cy="926976"/>
          </a:xfrm>
        </p:spPr>
        <p:txBody>
          <a:bodyPr/>
          <a:lstStyle/>
          <a:p>
            <a:pPr algn="l"/>
            <a:r>
              <a:rPr lang="pl-PL" altLang="pl-PL" sz="2800" kern="0" noProof="1">
                <a:solidFill>
                  <a:srgbClr val="00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Czynniki decydujące o jakości kiszonek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half" idx="1"/>
          </p:nvPr>
        </p:nvSpPr>
        <p:spPr>
          <a:xfrm>
            <a:off x="1035759" y="1412776"/>
            <a:ext cx="3392225" cy="4536504"/>
          </a:xfrm>
        </p:spPr>
        <p:txBody>
          <a:bodyPr/>
          <a:lstStyle/>
          <a:p>
            <a:pPr marL="355600" indent="-355600">
              <a:buNone/>
            </a:pPr>
            <a:r>
              <a:rPr lang="pl-PL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Podatność surowca na zakiszanie</a:t>
            </a:r>
          </a:p>
          <a:p>
            <a:r>
              <a:rPr lang="pl-P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zawartość </a:t>
            </a:r>
            <a:r>
              <a:rPr lang="pl-P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cukrów</a:t>
            </a:r>
          </a:p>
          <a:p>
            <a:r>
              <a:rPr lang="pl-P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pojemność </a:t>
            </a:r>
            <a:r>
              <a:rPr lang="pl-P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buforowa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pl-P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zawartość </a:t>
            </a:r>
            <a:r>
              <a:rPr lang="pl-P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suchej masy (stopień przewiędnięcia)</a:t>
            </a:r>
          </a:p>
          <a:p>
            <a:r>
              <a:rPr lang="pl-P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zanieczyszczenie </a:t>
            </a:r>
            <a:r>
              <a:rPr lang="pl-P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ziemią</a:t>
            </a:r>
          </a:p>
          <a:p>
            <a:r>
              <a:rPr lang="pl-P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występowanie </a:t>
            </a:r>
            <a:r>
              <a:rPr lang="pl-P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bakterii kwasu mlekowego</a:t>
            </a:r>
          </a:p>
        </p:txBody>
      </p:sp>
      <p:sp>
        <p:nvSpPr>
          <p:cNvPr id="7" name="Symbol zastępczy zawartości 6"/>
          <p:cNvSpPr>
            <a:spLocks noGrp="1"/>
          </p:cNvSpPr>
          <p:nvPr>
            <p:ph sz="half" idx="2"/>
          </p:nvPr>
        </p:nvSpPr>
        <p:spPr>
          <a:xfrm>
            <a:off x="4850825" y="1412776"/>
            <a:ext cx="3537599" cy="4176464"/>
          </a:xfrm>
        </p:spPr>
        <p:txBody>
          <a:bodyPr/>
          <a:lstStyle/>
          <a:p>
            <a:pPr marL="0" indent="0">
              <a:spcAft>
                <a:spcPts val="3600"/>
              </a:spcAft>
              <a:buNone/>
            </a:pPr>
            <a:r>
              <a:rPr lang="pl-PL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Technika zakiszania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pl-P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rozdrobnienie </a:t>
            </a:r>
            <a:r>
              <a:rPr lang="pl-P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surowca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pl-P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ubicie </a:t>
            </a:r>
            <a:r>
              <a:rPr lang="pl-P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gęstość paszy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pl-P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czas </a:t>
            </a:r>
            <a:r>
              <a:rPr lang="pl-P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napełniania pryzmy lub silosu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pl-P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dodatki </a:t>
            </a:r>
            <a:r>
              <a:rPr lang="pl-P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kiszonkarskie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pl-P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przykrycie </a:t>
            </a:r>
            <a:r>
              <a:rPr lang="pl-P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lub owinięcie folią</a:t>
            </a:r>
          </a:p>
          <a:p>
            <a:endParaRPr lang="pl-PL" dirty="0"/>
          </a:p>
        </p:txBody>
      </p:sp>
      <p:pic>
        <p:nvPicPr>
          <p:cNvPr id="8" name="Picture 8" descr="Logo copy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513" y="116631"/>
            <a:ext cx="7239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502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sz="3200" dirty="0" smtClean="0"/>
              <a:t>Francja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386472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grpSp>
        <p:nvGrpSpPr>
          <p:cNvPr id="4" name="Groupe 3"/>
          <p:cNvGrpSpPr/>
          <p:nvPr/>
        </p:nvGrpSpPr>
        <p:grpSpPr>
          <a:xfrm>
            <a:off x="1516434" y="1886906"/>
            <a:ext cx="4597246" cy="4434496"/>
            <a:chOff x="0" y="0"/>
            <a:chExt cx="3695700" cy="3815080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46" r="9513"/>
            <a:stretch/>
          </p:blipFill>
          <p:spPr bwMode="auto">
            <a:xfrm>
              <a:off x="0" y="0"/>
              <a:ext cx="3695700" cy="359092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687" t="4610" r="-1" b="12509"/>
            <a:stretch/>
          </p:blipFill>
          <p:spPr bwMode="auto">
            <a:xfrm>
              <a:off x="3276600" y="3130550"/>
              <a:ext cx="383540" cy="68453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aphicFrame>
        <p:nvGraphicFramePr>
          <p:cNvPr id="8" name="Tableau 7"/>
          <p:cNvGraphicFramePr>
            <a:graphicFrameLocks noGrp="1"/>
          </p:cNvGraphicFramePr>
          <p:nvPr>
            <p:extLst/>
          </p:nvPr>
        </p:nvGraphicFramePr>
        <p:xfrm>
          <a:off x="6331029" y="2626517"/>
          <a:ext cx="2427960" cy="3217392"/>
        </p:xfrm>
        <a:graphic>
          <a:graphicData uri="http://schemas.openxmlformats.org/drawingml/2006/table">
            <a:tbl>
              <a:tblPr firstRow="1" firstCol="1" bandRow="1"/>
              <a:tblGrid>
                <a:gridCol w="3971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07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2174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1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Obszar </a:t>
                      </a:r>
                      <a:r>
                        <a:rPr lang="fr-FR" sz="8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upraw</a:t>
                      </a:r>
                      <a:r>
                        <a:rPr lang="fr-FR" sz="8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z</a:t>
                      </a:r>
                      <a:r>
                        <a:rPr lang="fr-FR" sz="8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niewielką ilością </a:t>
                      </a:r>
                      <a:r>
                        <a:rPr lang="fr-FR" sz="8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zwierząt gospodarskich</a:t>
                      </a:r>
                      <a:endParaRPr lang="fr-F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174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21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Uprawy + obszar hodowli zwierząt gospodarskich</a:t>
                      </a:r>
                      <a:endParaRPr lang="fr-F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174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6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Obszar użytków zielonych z północnego zachodu</a:t>
                      </a:r>
                      <a:endParaRPr lang="fr-F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2174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795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Obszar</a:t>
                      </a:r>
                      <a:r>
                        <a:rPr lang="en-GB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8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użytków</a:t>
                      </a:r>
                      <a:r>
                        <a:rPr lang="en-GB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8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zielonych</a:t>
                      </a:r>
                      <a:r>
                        <a:rPr lang="en-GB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od </a:t>
                      </a:r>
                      <a:r>
                        <a:rPr lang="en-GB" sz="8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strony</a:t>
                      </a:r>
                      <a:r>
                        <a:rPr lang="en-GB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Centrum i </a:t>
                      </a:r>
                      <a:r>
                        <a:rPr lang="en-GB" sz="8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Wschodu</a:t>
                      </a:r>
                      <a:endParaRPr lang="fr-F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174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319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Powierzchnia</a:t>
                      </a:r>
                      <a:r>
                        <a:rPr lang="fr-FR" sz="8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upraw paszowych</a:t>
                      </a:r>
                      <a:endParaRPr lang="fr-F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174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008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Obszar pastwiskowy</a:t>
                      </a:r>
                      <a:endParaRPr lang="fr-F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174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574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Wilgotna góra</a:t>
                      </a:r>
                      <a:endParaRPr lang="fr-F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174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1F2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Wyżyna</a:t>
                      </a:r>
                      <a:endParaRPr lang="fr-F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393396" y="1115869"/>
            <a:ext cx="3326081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Główn</a:t>
            </a:r>
            <a:r>
              <a:rPr kumimoji="0" lang="pl-PL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pl-PL" sz="135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grupy zwierząt roślinożernych</a:t>
            </a:r>
            <a:r>
              <a:rPr kumimoji="0" lang="fr-FR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fr-FR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Bydło mleczne</a:t>
            </a:r>
            <a:r>
              <a:rPr kumimoji="0" lang="fr-F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 </a:t>
            </a:r>
            <a:r>
              <a:rPr kumimoji="0" lang="fr-FR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bydło</a:t>
            </a:r>
            <a:r>
              <a:rPr kumimoji="0" lang="fr-F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opasowe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l-PL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Owce mleczne i mięsne</a:t>
            </a:r>
            <a:endParaRPr kumimoji="0" lang="fr-FR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Koz</a:t>
            </a:r>
            <a:r>
              <a:rPr kumimoji="0" lang="pl-PL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  <a:r>
              <a:rPr kumimoji="0" lang="fr-FR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mleczna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Konie</a:t>
            </a:r>
            <a:endParaRPr kumimoji="0" lang="fr-FR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693551" y="6321402"/>
            <a:ext cx="12144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Źródło</a:t>
            </a:r>
            <a:r>
              <a:rPr kumimoji="0" lang="pl-PL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fr-F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SCEES</a:t>
            </a:r>
          </a:p>
        </p:txBody>
      </p:sp>
      <p:sp>
        <p:nvSpPr>
          <p:cNvPr id="7" name="Rechthoek 6"/>
          <p:cNvSpPr/>
          <p:nvPr/>
        </p:nvSpPr>
        <p:spPr>
          <a:xfrm>
            <a:off x="393396" y="63366"/>
            <a:ext cx="64525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Główne obszary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hodowli zwierząt gospodarskich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we Francji</a:t>
            </a:r>
          </a:p>
        </p:txBody>
      </p:sp>
    </p:spTree>
    <p:extLst>
      <p:ext uri="{BB962C8B-B14F-4D97-AF65-F5344CB8AC3E}">
        <p14:creationId xmlns:p14="http://schemas.microsoft.com/office/powerpoint/2010/main" val="272328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226880" y="365125"/>
            <a:ext cx="7659819" cy="1325563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fr-FR" sz="2400" dirty="0" smtClean="0">
                <a:solidFill>
                  <a:schemeClr val="tx1"/>
                </a:solidFill>
              </a:rPr>
              <a:t>Kluczowe liczby dotyczące </a:t>
            </a:r>
            <a:r>
              <a:rPr lang="pl-PL" sz="2400" dirty="0" smtClean="0">
                <a:solidFill>
                  <a:schemeClr val="tx1"/>
                </a:solidFill>
              </a:rPr>
              <a:t>pogłowia bydła</a:t>
            </a:r>
            <a:r>
              <a:rPr lang="fr-FR" sz="2400" dirty="0" smtClean="0">
                <a:solidFill>
                  <a:schemeClr val="tx1"/>
                </a:solidFill>
              </a:rPr>
              <a:t> we Francji</a:t>
            </a:r>
            <a:endParaRPr lang="fr-FR" sz="2400" dirty="0">
              <a:solidFill>
                <a:schemeClr val="tx1"/>
              </a:solidFill>
            </a:endParaRP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214327282"/>
              </p:ext>
            </p:extLst>
          </p:nvPr>
        </p:nvGraphicFramePr>
        <p:xfrm>
          <a:off x="467513" y="1801415"/>
          <a:ext cx="7886700" cy="14859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773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7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73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73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773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fr-FR" sz="1400" dirty="0" err="1" smtClean="0"/>
                        <a:t>Kryterium</a:t>
                      </a:r>
                      <a:endParaRPr lang="fr-F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Przed przyznaniem kwoty mle</a:t>
                      </a:r>
                      <a:r>
                        <a:rPr lang="pl-PL" sz="1400" dirty="0" err="1" smtClean="0"/>
                        <a:t>cznej</a:t>
                      </a:r>
                      <a:endParaRPr lang="fr-F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2017</a:t>
                      </a:r>
                      <a:endParaRPr lang="fr-F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Główne </a:t>
                      </a:r>
                      <a:r>
                        <a:rPr lang="fr-FR" sz="1400" dirty="0" err="1" smtClean="0"/>
                        <a:t>rasy</a:t>
                      </a:r>
                      <a:endParaRPr lang="fr-F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400" baseline="0" dirty="0" err="1" smtClean="0"/>
                        <a:t>Rasy</a:t>
                      </a:r>
                      <a:r>
                        <a:rPr lang="fr-FR" sz="1400" dirty="0" err="1" smtClean="0"/>
                        <a:t> drugorzędne</a:t>
                      </a:r>
                      <a:endParaRPr lang="fr-FR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Krowy Mleczne</a:t>
                      </a:r>
                      <a:endParaRPr lang="fr-F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7,2 mln </a:t>
                      </a:r>
                      <a:r>
                        <a:rPr lang="fr-FR" sz="1400" dirty="0" err="1" smtClean="0"/>
                        <a:t>krów</a:t>
                      </a:r>
                      <a:endParaRPr lang="fr-F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3,8 miliona</a:t>
                      </a:r>
                      <a:endParaRPr lang="fr-F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400" dirty="0" err="1" smtClean="0"/>
                        <a:t>Prim'Holstein</a:t>
                      </a:r>
                      <a:endParaRPr lang="fr-F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Montbeliard, Normand</a:t>
                      </a:r>
                      <a:endParaRPr lang="fr-FR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190"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Bydło</a:t>
                      </a:r>
                      <a:r>
                        <a:rPr lang="pl-PL" sz="1400" baseline="0" dirty="0" smtClean="0"/>
                        <a:t> mięsne</a:t>
                      </a:r>
                      <a:endParaRPr lang="fr-F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2,9 miliona </a:t>
                      </a:r>
                      <a:r>
                        <a:rPr lang="fr-FR" sz="1400" dirty="0" err="1" smtClean="0"/>
                        <a:t>krów</a:t>
                      </a:r>
                      <a:endParaRPr lang="fr-F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4 miliony</a:t>
                      </a:r>
                      <a:endParaRPr lang="fr-F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Charolais, Limousin</a:t>
                      </a:r>
                      <a:endParaRPr lang="fr-F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Blond</a:t>
                      </a:r>
                      <a:r>
                        <a:rPr lang="fr-FR" sz="1400" baseline="0" dirty="0" smtClean="0"/>
                        <a:t> d'Aquitaine, Salers, Aubrac</a:t>
                      </a:r>
                      <a:endParaRPr lang="fr-FR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678656" y="3779044"/>
            <a:ext cx="3267702" cy="25545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Produkcja </a:t>
            </a: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mleka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25 miliardów litrów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20%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odchylenie między dostawą najwyższą i najniższą miesięczną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 2019 roku 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spodziewa</a:t>
            </a: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</a:t>
            </a:r>
            <a:r>
              <a:rPr kumimoji="0" lang="pl-PL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jest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produkcja 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miliarda ekologicznego 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mleka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571999" y="3779043"/>
            <a:ext cx="3782213" cy="22467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Krowy mamki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48% jest w posiadaniu (~2 mln) 21% hodowców bydła, którzy mają więcej niż 70 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krów/stado.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Główna produkcja 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odsad</a:t>
            </a:r>
            <a:r>
              <a:rPr kumimoji="0" lang="pl-P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ków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sprzedawanych na rynku </a:t>
            </a: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detalicznym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(64%)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139775" y="5656481"/>
            <a:ext cx="1214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Źródło: GEB - Institut de l'Elevage, 2018 r.</a:t>
            </a:r>
          </a:p>
        </p:txBody>
      </p:sp>
    </p:spTree>
    <p:extLst>
      <p:ext uri="{BB962C8B-B14F-4D97-AF65-F5344CB8AC3E}">
        <p14:creationId xmlns:p14="http://schemas.microsoft.com/office/powerpoint/2010/main" val="408942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240631" y="139441"/>
            <a:ext cx="7218948" cy="73977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/>
            <a:r>
              <a:rPr lang="fr-FR" sz="2400" dirty="0">
                <a:solidFill>
                  <a:schemeClr val="tx1"/>
                </a:solidFill>
              </a:rPr>
              <a:t>Klasyfikacja </a:t>
            </a:r>
            <a:r>
              <a:rPr lang="fr-FR" sz="2400" dirty="0" smtClean="0">
                <a:solidFill>
                  <a:schemeClr val="tx1"/>
                </a:solidFill>
              </a:rPr>
              <a:t>francuski</a:t>
            </a:r>
            <a:r>
              <a:rPr lang="pl-PL" sz="2400" dirty="0" err="1" smtClean="0">
                <a:solidFill>
                  <a:schemeClr val="tx1"/>
                </a:solidFill>
              </a:rPr>
              <a:t>ch</a:t>
            </a:r>
            <a:r>
              <a:rPr lang="pl-PL" sz="2400" dirty="0" smtClean="0">
                <a:solidFill>
                  <a:schemeClr val="tx1"/>
                </a:solidFill>
              </a:rPr>
              <a:t> systemów chowu krów mlecznych</a:t>
            </a:r>
            <a:endParaRPr lang="fr-FR" sz="2400" dirty="0">
              <a:solidFill>
                <a:schemeClr val="tx1"/>
              </a:solidFill>
            </a:endParaRPr>
          </a:p>
        </p:txBody>
      </p:sp>
      <p:pic>
        <p:nvPicPr>
          <p:cNvPr id="4" name="Afbeelding 1"/>
          <p:cNvPicPr>
            <a:picLocks noGrp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260" y="1265035"/>
            <a:ext cx="8518358" cy="47372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66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342790" y="435615"/>
            <a:ext cx="6527242" cy="500382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/>
            <a:r>
              <a:rPr lang="fr-FR" sz="2800" b="1" dirty="0" smtClean="0">
                <a:solidFill>
                  <a:schemeClr val="tx1"/>
                </a:solidFill>
                <a:latin typeface="+mn-lt"/>
              </a:rPr>
              <a:t>Wypas w stosunku do </a:t>
            </a:r>
            <a:r>
              <a:rPr lang="pl-PL" sz="2800" b="1" dirty="0" smtClean="0">
                <a:solidFill>
                  <a:schemeClr val="tx1"/>
                </a:solidFill>
                <a:latin typeface="+mn-lt"/>
              </a:rPr>
              <a:t>dawki pokarmowej</a:t>
            </a:r>
            <a:endParaRPr lang="fr-FR" sz="2800" b="1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80187" y="1564298"/>
            <a:ext cx="3669468" cy="3757761"/>
            <a:chOff x="-436837" y="0"/>
            <a:chExt cx="4660857" cy="3023870"/>
          </a:xfrm>
        </p:grpSpPr>
        <p:grpSp>
          <p:nvGrpSpPr>
            <p:cNvPr id="5" name="Groupe 4"/>
            <p:cNvGrpSpPr/>
            <p:nvPr/>
          </p:nvGrpSpPr>
          <p:grpSpPr>
            <a:xfrm>
              <a:off x="-436837" y="1291347"/>
              <a:ext cx="919120" cy="1494479"/>
              <a:chOff x="-436837" y="-4053"/>
              <a:chExt cx="919120" cy="1494479"/>
            </a:xfrm>
          </p:grpSpPr>
          <p:sp>
            <p:nvSpPr>
              <p:cNvPr id="7" name="Zone de texte 40"/>
              <p:cNvSpPr txBox="1"/>
              <p:nvPr/>
            </p:nvSpPr>
            <p:spPr>
              <a:xfrm>
                <a:off x="-381717" y="-4053"/>
                <a:ext cx="864000" cy="177800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r" defTabSz="6858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7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  <a:t>&gt;= 0,8 ha</a:t>
                </a:r>
                <a:endParaRPr kumimoji="0" lang="fr-FR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Zone de texte 41"/>
              <p:cNvSpPr txBox="1"/>
              <p:nvPr/>
            </p:nvSpPr>
            <p:spPr>
              <a:xfrm>
                <a:off x="-394100" y="126468"/>
                <a:ext cx="864000" cy="177800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r" defTabSz="6858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7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  <a:t>0,6 - 0,8 ha</a:t>
                </a:r>
                <a:endParaRPr kumimoji="0" lang="fr-FR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Zone de texte 42"/>
              <p:cNvSpPr txBox="1"/>
              <p:nvPr/>
            </p:nvSpPr>
            <p:spPr>
              <a:xfrm>
                <a:off x="-394100" y="264875"/>
                <a:ext cx="864000" cy="177800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r" defTabSz="6858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7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  <a:t>0,4 - 0,6 ha</a:t>
                </a:r>
                <a:endParaRPr kumimoji="0" lang="fr-FR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Zone de texte 43"/>
              <p:cNvSpPr txBox="1"/>
              <p:nvPr/>
            </p:nvSpPr>
            <p:spPr>
              <a:xfrm>
                <a:off x="-394100" y="506175"/>
                <a:ext cx="864000" cy="177800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r" defTabSz="6858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7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  <a:t>0,2 - 0,4 ha</a:t>
                </a:r>
                <a:endParaRPr kumimoji="0" lang="fr-FR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Zone de texte 44"/>
              <p:cNvSpPr txBox="1"/>
              <p:nvPr/>
            </p:nvSpPr>
            <p:spPr>
              <a:xfrm>
                <a:off x="-420046" y="779226"/>
                <a:ext cx="864000" cy="177800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r" defTabSz="6858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7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  <a:t>0,1 - 0,2 ha</a:t>
                </a:r>
                <a:endParaRPr kumimoji="0" lang="fr-FR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Zone de texte 45"/>
              <p:cNvSpPr txBox="1"/>
              <p:nvPr/>
            </p:nvSpPr>
            <p:spPr>
              <a:xfrm>
                <a:off x="-436837" y="1019948"/>
                <a:ext cx="864000" cy="177800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r" defTabSz="6858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7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  <a:t>0 - 0,1 ha</a:t>
                </a:r>
                <a:endParaRPr kumimoji="0" lang="fr-FR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Zone de texte 46"/>
              <p:cNvSpPr txBox="1"/>
              <p:nvPr/>
            </p:nvSpPr>
            <p:spPr>
              <a:xfrm>
                <a:off x="-420046" y="1293576"/>
                <a:ext cx="864000" cy="196850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r" defTabSz="685800" rtl="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7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  <a:t>Nie ma </a:t>
                </a:r>
                <a:r>
                  <a:rPr kumimoji="0" lang="fr-FR" sz="75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rPr>
                  <a:t>wypasu.</a:t>
                </a:r>
                <a:endParaRPr kumimoji="0" lang="fr-FR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08000" y="0"/>
              <a:ext cx="3716020" cy="302387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8" name="Groupe 17"/>
          <p:cNvGrpSpPr/>
          <p:nvPr/>
        </p:nvGrpSpPr>
        <p:grpSpPr>
          <a:xfrm>
            <a:off x="3771901" y="1595044"/>
            <a:ext cx="4945837" cy="3674998"/>
            <a:chOff x="5029200" y="1857375"/>
            <a:chExt cx="6353175" cy="4026347"/>
          </a:xfrm>
        </p:grpSpPr>
        <p:pic>
          <p:nvPicPr>
            <p:cNvPr id="14" name="Image 13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5029200" y="1857375"/>
              <a:ext cx="6324599" cy="3950335"/>
            </a:xfrm>
            <a:prstGeom prst="rect">
              <a:avLst/>
            </a:prstGeom>
          </p:spPr>
        </p:pic>
        <p:sp>
          <p:nvSpPr>
            <p:cNvPr id="15" name="ZoneTexte 14"/>
            <p:cNvSpPr txBox="1"/>
            <p:nvPr/>
          </p:nvSpPr>
          <p:spPr>
            <a:xfrm>
              <a:off x="5457824" y="5483613"/>
              <a:ext cx="4286251" cy="40010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     F    M     A M A     M     J      A </a:t>
              </a:r>
              <a:r>
                <a:rPr kumimoji="0" lang="fr-FR" sz="135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</a:t>
              </a:r>
              <a:r>
                <a:rPr kumimoji="0" lang="fr-FR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A      S      A S A N    D J A S A     N D</a:t>
              </a: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9591675" y="2124075"/>
              <a:ext cx="1638300" cy="146682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Ewolucja </a:t>
              </a:r>
              <a:r>
                <a:rPr kumimoji="0" lang="pl-PL" sz="135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dawki pokarmowej </a:t>
              </a:r>
              <a:r>
                <a:rPr kumimoji="0" lang="fr-FR" sz="135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krów </a:t>
              </a:r>
              <a:r>
                <a:rPr kumimoji="0" lang="fr-FR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mlecznych w ciągu całego roku</a:t>
              </a: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9744075" y="3894143"/>
              <a:ext cx="1638300" cy="160043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Minerały</a:t>
              </a:r>
              <a:endPara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Trawa wypasana</a:t>
              </a:r>
              <a:endPara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Pozostała pasza</a:t>
              </a:r>
              <a:endPara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Siano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Kiszonka z kukurydzy</a:t>
              </a:r>
              <a:endPara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Kiszonka z</a:t>
              </a: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trawy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Koncentrat energetyczny</a:t>
              </a:r>
              <a:endPara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Koncentrat białkowy</a:t>
              </a:r>
              <a:endPara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ZoneTexte 18"/>
          <p:cNvSpPr txBox="1"/>
          <p:nvPr/>
        </p:nvSpPr>
        <p:spPr>
          <a:xfrm>
            <a:off x="228307" y="2095373"/>
            <a:ext cx="10906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Dostępny obszar </a:t>
            </a:r>
            <a:r>
              <a:rPr kumimoji="0" lang="fr-FR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wypasu</a:t>
            </a:r>
            <a:r>
              <a:rPr kumimoji="0" lang="fr-F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 jedną </a:t>
            </a:r>
            <a:r>
              <a:rPr kumimoji="0" lang="fr-FR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krowę</a:t>
            </a:r>
            <a:endParaRPr kumimoji="0" lang="fr-FR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7450931" y="5403404"/>
            <a:ext cx="1260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Źródło: Obserwatorium Gospodarstw Mleczarskich</a:t>
            </a:r>
          </a:p>
        </p:txBody>
      </p:sp>
      <p:sp>
        <p:nvSpPr>
          <p:cNvPr id="3" name="Rechthoek 2"/>
          <p:cNvSpPr/>
          <p:nvPr/>
        </p:nvSpPr>
        <p:spPr>
          <a:xfrm>
            <a:off x="3749655" y="1505666"/>
            <a:ext cx="5160589" cy="3897738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hthoek 20"/>
          <p:cNvSpPr/>
          <p:nvPr/>
        </p:nvSpPr>
        <p:spPr>
          <a:xfrm>
            <a:off x="57388" y="1505666"/>
            <a:ext cx="3515760" cy="3897738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25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42816" y="710630"/>
            <a:ext cx="6439227" cy="834391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  <a:latin typeface="+mn-lt"/>
              </a:rPr>
              <a:t>Półnaturalne pastwiska są bardziej 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zróżnicowane gatunkowo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niż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pl-PL" sz="2400" dirty="0" err="1" smtClean="0">
                <a:solidFill>
                  <a:schemeClr val="tx1"/>
                </a:solidFill>
                <a:latin typeface="+mn-lt"/>
              </a:rPr>
              <a:t>przemienn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e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użytki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zielone</a:t>
            </a:r>
            <a:endParaRPr lang="es-ES" sz="2400" dirty="0"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4" name="Tabel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1908226"/>
              </p:ext>
            </p:extLst>
          </p:nvPr>
        </p:nvGraphicFramePr>
        <p:xfrm>
          <a:off x="283780" y="2025882"/>
          <a:ext cx="8734097" cy="239776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9175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38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526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v-SE" sz="1800" kern="1200" baseline="0" dirty="0" err="1" smtClean="0"/>
                        <a:t>Rodzaj</a:t>
                      </a:r>
                      <a:r>
                        <a:rPr lang="sv-SE" sz="1800" kern="1200" baseline="0" dirty="0" smtClean="0"/>
                        <a:t> roślinności na półnaturalnych</a:t>
                      </a:r>
                      <a:r>
                        <a:rPr lang="sv-SE" sz="1800" kern="1200" baseline="0" dirty="0" err="1" smtClean="0"/>
                        <a:t> pastwiskach</a:t>
                      </a:r>
                      <a:r>
                        <a:rPr lang="sv-SE" sz="1800" kern="1200" baseline="0" dirty="0" smtClean="0"/>
                        <a:t> szwedzkich</a:t>
                      </a:r>
                      <a:endParaRPr lang="en-US" sz="1800" b="1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800" baseline="0" err="1" smtClean="0"/>
                        <a:t>Masa</a:t>
                      </a:r>
                      <a:r>
                        <a:rPr lang="sv-SE" sz="1800" err="1" smtClean="0"/>
                        <a:t> </a:t>
                      </a:r>
                      <a:r>
                        <a:rPr lang="pl-PL" sz="1800" smtClean="0"/>
                        <a:t>ziół</a:t>
                      </a:r>
                      <a:r>
                        <a:rPr lang="sv-SE" sz="1800" baseline="0" smtClean="0"/>
                        <a:t>, kg </a:t>
                      </a:r>
                      <a:r>
                        <a:rPr lang="pl-PL" sz="1800" baseline="0" smtClean="0"/>
                        <a:t>SM</a:t>
                      </a:r>
                      <a:r>
                        <a:rPr lang="sv-SE" sz="1800" baseline="0" smtClean="0"/>
                        <a:t>/ha </a:t>
                      </a:r>
                      <a:r>
                        <a:rPr lang="pl-PL" sz="1800" baseline="0" smtClean="0"/>
                        <a:t>w sezonie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800" dirty="0" err="1" smtClean="0"/>
                        <a:t>Energia metaboliczna</a:t>
                      </a:r>
                      <a:r>
                        <a:rPr lang="sv-SE" sz="1800" dirty="0" smtClean="0"/>
                        <a:t>, </a:t>
                      </a:r>
                      <a:r>
                        <a:rPr lang="sv-SE" sz="1800" dirty="0" err="1" smtClean="0"/>
                        <a:t>średnia</a:t>
                      </a:r>
                      <a:r>
                        <a:rPr lang="sv-SE" sz="1800" dirty="0" smtClean="0"/>
                        <a:t> w </a:t>
                      </a:r>
                      <a:r>
                        <a:rPr lang="sv-SE" sz="1800" dirty="0" err="1" smtClean="0"/>
                        <a:t>sezonie</a:t>
                      </a:r>
                      <a:r>
                        <a:rPr lang="sv-SE" sz="1800" dirty="0" smtClean="0"/>
                        <a:t>, </a:t>
                      </a:r>
                      <a:r>
                        <a:rPr lang="sv-SE" sz="1800" smtClean="0"/>
                        <a:t>MJ/kg</a:t>
                      </a:r>
                      <a:r>
                        <a:rPr lang="sv-SE" sz="1800" baseline="0" smtClean="0"/>
                        <a:t> </a:t>
                      </a:r>
                      <a:r>
                        <a:rPr lang="pl-PL" sz="1800" baseline="0" smtClean="0"/>
                        <a:t>SM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800" dirty="0" smtClean="0"/>
                        <a:t>Stanowiska s</a:t>
                      </a:r>
                      <a:r>
                        <a:rPr lang="sv-SE" sz="1800" dirty="0" smtClean="0"/>
                        <a:t>uche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800" dirty="0" smtClean="0"/>
                        <a:t>1800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800" dirty="0" smtClean="0"/>
                        <a:t>9.5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800" dirty="0" smtClean="0"/>
                        <a:t>Stanowiska</a:t>
                      </a:r>
                      <a:r>
                        <a:rPr lang="pl-PL" sz="1800" baseline="0" dirty="0" smtClean="0"/>
                        <a:t> mieszane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800" dirty="0" smtClean="0"/>
                        <a:t>3000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800" dirty="0" smtClean="0"/>
                        <a:t>9.7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800" dirty="0" smtClean="0"/>
                        <a:t>Stanowiska m</a:t>
                      </a:r>
                      <a:r>
                        <a:rPr lang="sv-SE" sz="1800" dirty="0" smtClean="0"/>
                        <a:t>okr</a:t>
                      </a:r>
                      <a:r>
                        <a:rPr lang="pl-PL" sz="1800" dirty="0" smtClean="0"/>
                        <a:t>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800" dirty="0" smtClean="0"/>
                        <a:t>4400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800" dirty="0" smtClean="0"/>
                        <a:t>8.6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800" dirty="0" smtClean="0"/>
                        <a:t>Stanowiska zacienione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800" dirty="0" smtClean="0"/>
                        <a:t>1400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800" dirty="0" smtClean="0"/>
                        <a:t>9.0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ruta 4"/>
          <p:cNvSpPr txBox="1"/>
          <p:nvPr/>
        </p:nvSpPr>
        <p:spPr>
          <a:xfrm>
            <a:off x="6205879" y="6391187"/>
            <a:ext cx="2706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(Spörndly i Glimskär, 2018)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72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fr-FR" sz="2400" b="1" dirty="0" smtClean="0">
                <a:solidFill>
                  <a:schemeClr val="tx1"/>
                </a:solidFill>
              </a:rPr>
              <a:t>Prze</a:t>
            </a:r>
            <a:r>
              <a:rPr lang="pl-PL" sz="2400" b="1" dirty="0" smtClean="0">
                <a:solidFill>
                  <a:schemeClr val="tx1"/>
                </a:solidFill>
              </a:rPr>
              <a:t>cięcie po</a:t>
            </a:r>
            <a:r>
              <a:rPr lang="fr-FR" sz="2400" b="1" dirty="0" smtClean="0">
                <a:solidFill>
                  <a:schemeClr val="tx1"/>
                </a:solidFill>
              </a:rPr>
              <a:t>między </a:t>
            </a:r>
            <a:r>
              <a:rPr lang="fr-FR" sz="2400" b="1" dirty="0">
                <a:solidFill>
                  <a:schemeClr val="tx1"/>
                </a:solidFill>
              </a:rPr>
              <a:t>obsadą zwierząt a dostępnym pastwiskiem daje proporcję wypasanej trawy w dawce </a:t>
            </a:r>
            <a:r>
              <a:rPr lang="fr-FR" sz="2400" b="1" dirty="0" smtClean="0">
                <a:solidFill>
                  <a:schemeClr val="tx1"/>
                </a:solidFill>
              </a:rPr>
              <a:t>pokarmowej</a:t>
            </a:r>
            <a:endParaRPr lang="fr-FR" sz="2400" b="1" dirty="0">
              <a:solidFill>
                <a:schemeClr val="tx1"/>
              </a:solidFill>
            </a:endParaRPr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9" y="1540364"/>
            <a:ext cx="8504157" cy="4551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84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741462" cy="132556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fr-FR" sz="2400" dirty="0" smtClean="0">
                <a:solidFill>
                  <a:schemeClr val="tx1"/>
                </a:solidFill>
              </a:rPr>
              <a:t>S</a:t>
            </a:r>
            <a:r>
              <a:rPr lang="pl-PL" sz="2400" dirty="0" err="1" smtClean="0">
                <a:solidFill>
                  <a:schemeClr val="tx1"/>
                </a:solidFill>
              </a:rPr>
              <a:t>truktura</a:t>
            </a:r>
            <a:r>
              <a:rPr lang="fr-FR" sz="2400" dirty="0" smtClean="0">
                <a:solidFill>
                  <a:schemeClr val="tx1"/>
                </a:solidFill>
              </a:rPr>
              <a:t> </a:t>
            </a:r>
            <a:r>
              <a:rPr lang="fr-FR" sz="2400" dirty="0">
                <a:solidFill>
                  <a:schemeClr val="tx1"/>
                </a:solidFill>
              </a:rPr>
              <a:t>i ewolucja </a:t>
            </a:r>
            <a:r>
              <a:rPr lang="fr-FR" sz="2400" dirty="0" smtClean="0">
                <a:solidFill>
                  <a:schemeClr val="tx1"/>
                </a:solidFill>
              </a:rPr>
              <a:t>powierzchni paszowej</a:t>
            </a:r>
            <a:r>
              <a:rPr lang="pl-PL" sz="2400" dirty="0" smtClean="0">
                <a:solidFill>
                  <a:schemeClr val="tx1"/>
                </a:solidFill>
              </a:rPr>
              <a:t> we Francji</a:t>
            </a:r>
            <a:endParaRPr lang="fr-FR" sz="2400" dirty="0">
              <a:solidFill>
                <a:schemeClr val="tx1"/>
              </a:solidFill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496586" y="1194692"/>
            <a:ext cx="3770234" cy="1974057"/>
            <a:chOff x="0" y="0"/>
            <a:chExt cx="4420412" cy="2339975"/>
          </a:xfrm>
        </p:grpSpPr>
        <p:grpSp>
          <p:nvGrpSpPr>
            <p:cNvPr id="5" name="Groupe 4"/>
            <p:cNvGrpSpPr/>
            <p:nvPr/>
          </p:nvGrpSpPr>
          <p:grpSpPr>
            <a:xfrm>
              <a:off x="0" y="0"/>
              <a:ext cx="4420412" cy="2339975"/>
              <a:chOff x="0" y="0"/>
              <a:chExt cx="4752447" cy="2699385"/>
            </a:xfrm>
          </p:grpSpPr>
          <p:pic>
            <p:nvPicPr>
              <p:cNvPr id="7" name="Image 6"/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0" y="0"/>
                <a:ext cx="3365500" cy="269938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grpSp>
            <p:nvGrpSpPr>
              <p:cNvPr id="8" name="Groupe 7"/>
              <p:cNvGrpSpPr/>
              <p:nvPr/>
            </p:nvGrpSpPr>
            <p:grpSpPr>
              <a:xfrm>
                <a:off x="3327327" y="590550"/>
                <a:ext cx="1425120" cy="1423894"/>
                <a:chOff x="49922" y="12700"/>
                <a:chExt cx="1603958" cy="1423894"/>
              </a:xfrm>
            </p:grpSpPr>
            <p:sp>
              <p:nvSpPr>
                <p:cNvPr id="9" name="Zone de texte 12"/>
                <p:cNvSpPr txBox="1"/>
                <p:nvPr/>
              </p:nvSpPr>
              <p:spPr>
                <a:xfrm>
                  <a:off x="64291" y="12700"/>
                  <a:ext cx="1244599" cy="279400"/>
                </a:xfrm>
                <a:prstGeom prst="rect">
                  <a:avLst/>
                </a:prstGeom>
                <a:solidFill>
                  <a:schemeClr val="lt1"/>
                </a:solidFill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68580" tIns="34290" rIns="68580" bIns="3429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75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Uprawa roślin pastewnych</a:t>
                  </a:r>
                  <a:endParaRPr kumimoji="0" lang="fr-F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" name="Zone de texte 13"/>
                <p:cNvSpPr txBox="1"/>
                <p:nvPr/>
              </p:nvSpPr>
              <p:spPr>
                <a:xfrm>
                  <a:off x="77784" y="355600"/>
                  <a:ext cx="1244600" cy="279400"/>
                </a:xfrm>
                <a:prstGeom prst="rect">
                  <a:avLst/>
                </a:prstGeom>
                <a:solidFill>
                  <a:schemeClr val="lt1"/>
                </a:solidFill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68580" tIns="34290" rIns="68580" bIns="3429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75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Kukurydza</a:t>
                  </a:r>
                  <a:endParaRPr kumimoji="0" lang="fr-F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" name="Zone de texte 14"/>
                <p:cNvSpPr txBox="1"/>
                <p:nvPr/>
              </p:nvSpPr>
              <p:spPr>
                <a:xfrm>
                  <a:off x="64291" y="635000"/>
                  <a:ext cx="1589589" cy="342041"/>
                </a:xfrm>
                <a:prstGeom prst="rect">
                  <a:avLst/>
                </a:prstGeom>
                <a:solidFill>
                  <a:schemeClr val="lt1"/>
                </a:solidFill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68580" tIns="34290" rIns="68580" bIns="3429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75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Tymczasowe użytki zielone</a:t>
                  </a:r>
                  <a:endParaRPr kumimoji="0" lang="fr-F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" name="Zone de texte 15"/>
                <p:cNvSpPr txBox="1"/>
                <p:nvPr/>
              </p:nvSpPr>
              <p:spPr>
                <a:xfrm>
                  <a:off x="49922" y="977884"/>
                  <a:ext cx="1603958" cy="458710"/>
                </a:xfrm>
                <a:prstGeom prst="rect">
                  <a:avLst/>
                </a:prstGeom>
                <a:solidFill>
                  <a:schemeClr val="lt1"/>
                </a:solidFill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68580" tIns="34290" rIns="68580" bIns="3429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7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Trwałe </a:t>
                  </a:r>
                  <a:r>
                    <a:rPr kumimoji="0" lang="fr-FR" sz="75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użytki zielone</a:t>
                  </a:r>
                  <a:endParaRPr kumimoji="0" lang="fr-F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6" name="Zone de texte 23"/>
            <p:cNvSpPr txBox="1"/>
            <p:nvPr/>
          </p:nvSpPr>
          <p:spPr>
            <a:xfrm>
              <a:off x="228600" y="38100"/>
              <a:ext cx="571500" cy="20955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{Y:I}ZJEDNOCZONE EMIRATY ARABSKIE</a:t>
              </a:r>
              <a:endParaRPr kumimoji="0" lang="fr-FR" sz="8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496586" y="3713546"/>
            <a:ext cx="4680431" cy="2104162"/>
            <a:chOff x="0" y="0"/>
            <a:chExt cx="3273646" cy="1701800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2771775" cy="154368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15" name="Groupe 14"/>
            <p:cNvGrpSpPr/>
            <p:nvPr/>
          </p:nvGrpSpPr>
          <p:grpSpPr>
            <a:xfrm>
              <a:off x="1168400" y="1346198"/>
              <a:ext cx="2105246" cy="355602"/>
              <a:chOff x="0" y="-6352"/>
              <a:chExt cx="2105246" cy="355602"/>
            </a:xfrm>
          </p:grpSpPr>
          <p:pic>
            <p:nvPicPr>
              <p:cNvPr id="16" name="Image 15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57150"/>
                <a:ext cx="1007745" cy="26098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grpSp>
            <p:nvGrpSpPr>
              <p:cNvPr id="17" name="Groupe 16"/>
              <p:cNvGrpSpPr/>
              <p:nvPr/>
            </p:nvGrpSpPr>
            <p:grpSpPr>
              <a:xfrm>
                <a:off x="101599" y="-6352"/>
                <a:ext cx="2003647" cy="355602"/>
                <a:chOff x="-1" y="-6352"/>
                <a:chExt cx="2003647" cy="355602"/>
              </a:xfrm>
            </p:grpSpPr>
            <p:sp>
              <p:nvSpPr>
                <p:cNvPr id="18" name="Zone de texte 26"/>
                <p:cNvSpPr txBox="1"/>
                <p:nvPr/>
              </p:nvSpPr>
              <p:spPr>
                <a:xfrm>
                  <a:off x="-1" y="-7"/>
                  <a:ext cx="819150" cy="196855"/>
                </a:xfrm>
                <a:prstGeom prst="rect">
                  <a:avLst/>
                </a:prstGeom>
                <a:solidFill>
                  <a:schemeClr val="lt1"/>
                </a:solidFill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68580" tIns="34290" rIns="68580" bIns="3429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825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Pasza</a:t>
                  </a:r>
                  <a:r>
                    <a:rPr kumimoji="0" lang="fr-FR" sz="825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roczna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9" name="Zone de texte 27"/>
                <p:cNvSpPr txBox="1"/>
                <p:nvPr/>
              </p:nvSpPr>
              <p:spPr>
                <a:xfrm>
                  <a:off x="0" y="159308"/>
                  <a:ext cx="819150" cy="189936"/>
                </a:xfrm>
                <a:prstGeom prst="rect">
                  <a:avLst/>
                </a:prstGeom>
                <a:solidFill>
                  <a:schemeClr val="lt1"/>
                </a:solidFill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68580" tIns="34290" rIns="68580" bIns="3429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825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Użytki zielone</a:t>
                  </a:r>
                  <a:r>
                    <a:rPr kumimoji="0" lang="fr-FR" sz="825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trwałe</a:t>
                  </a:r>
                  <a:endParaRPr kumimoji="0" lang="fr-F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0" name="Zone de texte 28"/>
                <p:cNvSpPr txBox="1"/>
                <p:nvPr/>
              </p:nvSpPr>
              <p:spPr>
                <a:xfrm>
                  <a:off x="889000" y="-6352"/>
                  <a:ext cx="1114646" cy="203200"/>
                </a:xfrm>
                <a:prstGeom prst="rect">
                  <a:avLst/>
                </a:prstGeom>
                <a:solidFill>
                  <a:schemeClr val="lt1"/>
                </a:solidFill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68580" tIns="34290" rIns="68580" bIns="3429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pl-PL" sz="788" b="1" dirty="0" smtClean="0">
                      <a:solidFill>
                        <a:prstClr val="black"/>
                      </a:solidFill>
                      <a:latin typeface="Calibri" panose="020F0502020204030204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Przemienne</a:t>
                  </a:r>
                  <a:r>
                    <a:rPr kumimoji="0" lang="fr-FR" sz="788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fr-FR" sz="788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użytki zielone</a:t>
                  </a:r>
                  <a:endParaRPr kumimoji="0" lang="fr-FR" sz="13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1" name="Zone de texte 29"/>
                <p:cNvSpPr txBox="1"/>
                <p:nvPr/>
              </p:nvSpPr>
              <p:spPr>
                <a:xfrm>
                  <a:off x="895350" y="146050"/>
                  <a:ext cx="869950" cy="203200"/>
                </a:xfrm>
                <a:prstGeom prst="rect">
                  <a:avLst/>
                </a:prstGeom>
                <a:solidFill>
                  <a:schemeClr val="lt1"/>
                </a:solidFill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68580" tIns="34290" rIns="68580" bIns="3429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788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Rangeland</a:t>
                  </a:r>
                  <a:endParaRPr kumimoji="0" lang="fr-FR" sz="13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  <p:pic>
        <p:nvPicPr>
          <p:cNvPr id="22" name="Image 21"/>
          <p:cNvPicPr/>
          <p:nvPr/>
        </p:nvPicPr>
        <p:blipFill>
          <a:blip r:embed="rId5"/>
          <a:stretch>
            <a:fillRect/>
          </a:stretch>
        </p:blipFill>
        <p:spPr>
          <a:xfrm>
            <a:off x="5334098" y="1315224"/>
            <a:ext cx="2957513" cy="3121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ZoneTexte 22"/>
          <p:cNvSpPr txBox="1"/>
          <p:nvPr/>
        </p:nvSpPr>
        <p:spPr>
          <a:xfrm>
            <a:off x="5334098" y="4471299"/>
            <a:ext cx="230743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 trwałych </a:t>
            </a:r>
            <a:r>
              <a:rPr kumimoji="0" lang="fr-FR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użytków zielonych</a:t>
            </a:r>
            <a:r>
              <a:rPr kumimoji="0" lang="fr-F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 FA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548391" y="5645661"/>
            <a:ext cx="1423182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00">
              <a:defRPr/>
            </a:pPr>
            <a:r>
              <a:rPr lang="fr-FR" sz="750" dirty="0" smtClean="0">
                <a:solidFill>
                  <a:prstClr val="black"/>
                </a:solidFill>
              </a:rPr>
              <a:t>Źródło</a:t>
            </a:r>
            <a:r>
              <a:rPr lang="pl-PL" sz="750" dirty="0" smtClean="0">
                <a:solidFill>
                  <a:prstClr val="black"/>
                </a:solidFill>
              </a:rPr>
              <a:t>: </a:t>
            </a:r>
            <a:r>
              <a:rPr lang="fr-FR" sz="750" dirty="0" smtClean="0">
                <a:solidFill>
                  <a:prstClr val="black"/>
                </a:solidFill>
              </a:rPr>
              <a:t>Huyghe </a:t>
            </a:r>
            <a:r>
              <a:rPr kumimoji="0" lang="fr-FR" sz="7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 al</a:t>
            </a:r>
            <a:r>
              <a:rPr kumimoji="0" lang="fr-FR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2015 r.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469705" y="3262089"/>
            <a:ext cx="1214438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88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Źródło</a:t>
            </a:r>
            <a:r>
              <a:rPr kumimoji="0" lang="pl-PL" sz="788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fr-FR" sz="788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78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RGA 2010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7532629" y="4557796"/>
            <a:ext cx="1214438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88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Źródło</a:t>
            </a:r>
            <a:r>
              <a:rPr kumimoji="0" lang="pl-PL" sz="788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fr-FR" sz="788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78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RGA 2010</a:t>
            </a:r>
          </a:p>
        </p:txBody>
      </p:sp>
    </p:spTree>
    <p:extLst>
      <p:ext uri="{BB962C8B-B14F-4D97-AF65-F5344CB8AC3E}">
        <p14:creationId xmlns:p14="http://schemas.microsoft.com/office/powerpoint/2010/main" val="104995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0" y="365126"/>
            <a:ext cx="7122695" cy="673028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pl-PL" sz="2400" dirty="0" smtClean="0">
                <a:solidFill>
                  <a:schemeClr val="tx1"/>
                </a:solidFill>
              </a:rPr>
              <a:t>S</a:t>
            </a:r>
            <a:r>
              <a:rPr lang="fr-FR" sz="2400" dirty="0" smtClean="0">
                <a:solidFill>
                  <a:schemeClr val="tx1"/>
                </a:solidFill>
              </a:rPr>
              <a:t>pożycie </a:t>
            </a:r>
            <a:r>
              <a:rPr lang="pl-PL" sz="2400" dirty="0" smtClean="0">
                <a:solidFill>
                  <a:schemeClr val="tx1"/>
                </a:solidFill>
              </a:rPr>
              <a:t>suchej </a:t>
            </a:r>
            <a:r>
              <a:rPr lang="fr-FR" sz="2400" dirty="0" smtClean="0">
                <a:solidFill>
                  <a:schemeClr val="tx1"/>
                </a:solidFill>
              </a:rPr>
              <a:t>masy na krowę w </a:t>
            </a:r>
            <a:r>
              <a:rPr lang="pl-PL" sz="2400" dirty="0" smtClean="0">
                <a:solidFill>
                  <a:schemeClr val="tx1"/>
                </a:solidFill>
              </a:rPr>
              <a:t>postaci </a:t>
            </a:r>
            <a:r>
              <a:rPr lang="fr-FR" sz="2400" dirty="0" smtClean="0">
                <a:solidFill>
                  <a:schemeClr val="tx1"/>
                </a:solidFill>
              </a:rPr>
              <a:t>świeżej traw</a:t>
            </a:r>
            <a:r>
              <a:rPr lang="pl-PL" sz="2400" dirty="0" smtClean="0">
                <a:solidFill>
                  <a:schemeClr val="tx1"/>
                </a:solidFill>
              </a:rPr>
              <a:t>y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4478338" y="2227263"/>
            <a:ext cx="4665662" cy="3262312"/>
          </a:xfrm>
          <a:prstGeom prst="rect">
            <a:avLst/>
          </a:prstGeom>
        </p:spPr>
        <p:txBody>
          <a:bodyPr/>
          <a:lstStyle/>
          <a:p>
            <a:r>
              <a:rPr lang="fr-FR" sz="1800" dirty="0" err="1" smtClean="0"/>
              <a:t>Wybierz swój</a:t>
            </a:r>
            <a:r>
              <a:rPr lang="fr-FR" sz="1800" dirty="0" smtClean="0"/>
              <a:t> cel (wejście na 12cm)</a:t>
            </a:r>
          </a:p>
          <a:p>
            <a:pPr lvl="1"/>
            <a:r>
              <a:rPr lang="fr-FR" sz="1800" dirty="0" smtClean="0"/>
              <a:t>Więcej mleka/</a:t>
            </a:r>
            <a:r>
              <a:rPr lang="pl-PL" sz="1800" dirty="0" smtClean="0"/>
              <a:t>krowę</a:t>
            </a:r>
            <a:r>
              <a:rPr lang="fr-FR" sz="1800" dirty="0" smtClean="0"/>
              <a:t>:</a:t>
            </a:r>
          </a:p>
          <a:p>
            <a:pPr lvl="2"/>
            <a:r>
              <a:rPr lang="fr-FR" sz="1600" dirty="0" smtClean="0"/>
              <a:t>Spożycie 17 kg</a:t>
            </a:r>
            <a:r>
              <a:rPr lang="pl-PL" sz="1600" dirty="0" smtClean="0"/>
              <a:t> S</a:t>
            </a:r>
            <a:r>
              <a:rPr lang="fr-FR" sz="1600" dirty="0" smtClean="0"/>
              <a:t>M/dzień =&gt; resztki 6 cm</a:t>
            </a:r>
          </a:p>
          <a:p>
            <a:pPr lvl="2"/>
            <a:r>
              <a:rPr lang="fr-FR" sz="1600" dirty="0" smtClean="0"/>
              <a:t>Wykorzystanie trawy 1 600 kg</a:t>
            </a:r>
            <a:r>
              <a:rPr lang="pl-PL" sz="1600" dirty="0" smtClean="0"/>
              <a:t> S</a:t>
            </a:r>
            <a:r>
              <a:rPr lang="fr-FR" sz="1600" dirty="0" smtClean="0"/>
              <a:t>M/ha</a:t>
            </a:r>
          </a:p>
          <a:p>
            <a:pPr lvl="1"/>
            <a:endParaRPr lang="fr-FR" sz="1800" dirty="0"/>
          </a:p>
          <a:p>
            <a:pPr lvl="1"/>
            <a:r>
              <a:rPr lang="fr-FR" sz="1800" dirty="0" smtClean="0"/>
              <a:t>Więcej </a:t>
            </a:r>
            <a:r>
              <a:rPr lang="fr-FR" sz="1800" dirty="0" err="1" smtClean="0"/>
              <a:t>mleka/ha</a:t>
            </a:r>
          </a:p>
          <a:p>
            <a:pPr lvl="2"/>
            <a:r>
              <a:rPr lang="fr-FR" sz="1600" dirty="0" smtClean="0"/>
              <a:t>Spożycie 15 kg</a:t>
            </a:r>
            <a:r>
              <a:rPr lang="pl-PL" sz="1600" dirty="0" smtClean="0"/>
              <a:t> S</a:t>
            </a:r>
            <a:r>
              <a:rPr lang="fr-FR" sz="1600" dirty="0" smtClean="0"/>
              <a:t>M/dzień =&gt; resztki 5 cm</a:t>
            </a:r>
          </a:p>
          <a:p>
            <a:pPr lvl="2"/>
            <a:r>
              <a:rPr lang="fr-FR" sz="1600" dirty="0" smtClean="0"/>
              <a:t>Wykorzystanie trawy 2 400 kg</a:t>
            </a:r>
            <a:r>
              <a:rPr lang="pl-PL" sz="1600" dirty="0" smtClean="0"/>
              <a:t> S</a:t>
            </a:r>
            <a:r>
              <a:rPr lang="fr-FR" sz="1600" dirty="0" smtClean="0"/>
              <a:t>M/ha</a:t>
            </a:r>
            <a:endParaRPr lang="fr-FR" sz="1600" dirty="0"/>
          </a:p>
        </p:txBody>
      </p:sp>
      <p:grpSp>
        <p:nvGrpSpPr>
          <p:cNvPr id="8" name="Groupe 7"/>
          <p:cNvGrpSpPr/>
          <p:nvPr/>
        </p:nvGrpSpPr>
        <p:grpSpPr>
          <a:xfrm>
            <a:off x="279456" y="2378869"/>
            <a:ext cx="3771049" cy="2821781"/>
            <a:chOff x="105909" y="2242963"/>
            <a:chExt cx="4704216" cy="3548237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2240" y="2242964"/>
              <a:ext cx="4282954" cy="3548236"/>
            </a:xfrm>
            <a:prstGeom prst="rect">
              <a:avLst/>
            </a:prstGeom>
          </p:spPr>
        </p:pic>
        <p:sp>
          <p:nvSpPr>
            <p:cNvPr id="5" name="ZoneTexte 4"/>
            <p:cNvSpPr txBox="1"/>
            <p:nvPr/>
          </p:nvSpPr>
          <p:spPr>
            <a:xfrm>
              <a:off x="2028824" y="4819650"/>
              <a:ext cx="2781301" cy="37733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35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Wysokość wypasu</a:t>
              </a:r>
              <a:r>
                <a:rPr kumimoji="0" lang="fr-FR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na </a:t>
              </a:r>
              <a:r>
                <a:rPr kumimoji="0" lang="fr-FR" sz="135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początku</a:t>
              </a:r>
              <a:r>
                <a:rPr kumimoji="0" lang="fr-FR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(cm)</a:t>
              </a:r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105909" y="2242964"/>
              <a:ext cx="960891" cy="5805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Pozostałości</a:t>
              </a: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(cm)</a:t>
              </a:r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1121376" y="2242963"/>
              <a:ext cx="960891" cy="5805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Kg DM/dzień</a:t>
              </a:r>
            </a:p>
          </p:txBody>
        </p:sp>
      </p:grpSp>
      <p:sp>
        <p:nvSpPr>
          <p:cNvPr id="10" name="Afgeronde rechthoek 9"/>
          <p:cNvSpPr/>
          <p:nvPr/>
        </p:nvSpPr>
        <p:spPr>
          <a:xfrm>
            <a:off x="55002" y="1876926"/>
            <a:ext cx="4331368" cy="3808854"/>
          </a:xfrm>
          <a:prstGeom prst="roundRect">
            <a:avLst/>
          </a:prstGeom>
          <a:noFill/>
          <a:ln w="28575"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02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391886" y="457552"/>
            <a:ext cx="5915025" cy="468312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fr-FR" sz="2400" b="1" dirty="0">
                <a:solidFill>
                  <a:schemeClr val="tx1"/>
                </a:solidFill>
              </a:rPr>
              <a:t>Wypasanie: </a:t>
            </a:r>
            <a:r>
              <a:rPr lang="pl-PL" sz="2400" b="1" dirty="0" smtClean="0">
                <a:solidFill>
                  <a:schemeClr val="tx1"/>
                </a:solidFill>
              </a:rPr>
              <a:t>ustalanie obsady</a:t>
            </a:r>
            <a:endParaRPr lang="fr-FR" sz="2400" b="1" dirty="0">
              <a:solidFill>
                <a:schemeClr val="tx1"/>
              </a:solidFill>
            </a:endParaRPr>
          </a:p>
        </p:txBody>
      </p:sp>
      <p:graphicFrame>
        <p:nvGraphicFramePr>
          <p:cNvPr id="8" name="Espace réservé du contenu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120249756"/>
              </p:ext>
            </p:extLst>
          </p:nvPr>
        </p:nvGraphicFramePr>
        <p:xfrm>
          <a:off x="714620" y="3544360"/>
          <a:ext cx="7109344" cy="181141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251684">
                  <a:extLst>
                    <a:ext uri="{9D8B030D-6E8A-4147-A177-3AD203B41FA5}">
                      <a16:colId xmlns:a16="http://schemas.microsoft.com/office/drawing/2014/main" val="3675460495"/>
                    </a:ext>
                  </a:extLst>
                </a:gridCol>
                <a:gridCol w="1182130">
                  <a:extLst>
                    <a:ext uri="{9D8B030D-6E8A-4147-A177-3AD203B41FA5}">
                      <a16:colId xmlns:a16="http://schemas.microsoft.com/office/drawing/2014/main" val="3647737208"/>
                    </a:ext>
                  </a:extLst>
                </a:gridCol>
                <a:gridCol w="741506">
                  <a:extLst>
                    <a:ext uri="{9D8B030D-6E8A-4147-A177-3AD203B41FA5}">
                      <a16:colId xmlns:a16="http://schemas.microsoft.com/office/drawing/2014/main" val="4044216148"/>
                    </a:ext>
                  </a:extLst>
                </a:gridCol>
                <a:gridCol w="635365">
                  <a:extLst>
                    <a:ext uri="{9D8B030D-6E8A-4147-A177-3AD203B41FA5}">
                      <a16:colId xmlns:a16="http://schemas.microsoft.com/office/drawing/2014/main" val="1678484085"/>
                    </a:ext>
                  </a:extLst>
                </a:gridCol>
                <a:gridCol w="536695">
                  <a:extLst>
                    <a:ext uri="{9D8B030D-6E8A-4147-A177-3AD203B41FA5}">
                      <a16:colId xmlns:a16="http://schemas.microsoft.com/office/drawing/2014/main" val="1777470371"/>
                    </a:ext>
                  </a:extLst>
                </a:gridCol>
                <a:gridCol w="562858">
                  <a:extLst>
                    <a:ext uri="{9D8B030D-6E8A-4147-A177-3AD203B41FA5}">
                      <a16:colId xmlns:a16="http://schemas.microsoft.com/office/drawing/2014/main" val="2191520425"/>
                    </a:ext>
                  </a:extLst>
                </a:gridCol>
                <a:gridCol w="490352">
                  <a:extLst>
                    <a:ext uri="{9D8B030D-6E8A-4147-A177-3AD203B41FA5}">
                      <a16:colId xmlns:a16="http://schemas.microsoft.com/office/drawing/2014/main" val="2577314284"/>
                    </a:ext>
                  </a:extLst>
                </a:gridCol>
                <a:gridCol w="609201">
                  <a:extLst>
                    <a:ext uri="{9D8B030D-6E8A-4147-A177-3AD203B41FA5}">
                      <a16:colId xmlns:a16="http://schemas.microsoft.com/office/drawing/2014/main" val="1750167113"/>
                    </a:ext>
                  </a:extLst>
                </a:gridCol>
                <a:gridCol w="536695">
                  <a:extLst>
                    <a:ext uri="{9D8B030D-6E8A-4147-A177-3AD203B41FA5}">
                      <a16:colId xmlns:a16="http://schemas.microsoft.com/office/drawing/2014/main" val="4288865"/>
                    </a:ext>
                  </a:extLst>
                </a:gridCol>
                <a:gridCol w="562858">
                  <a:extLst>
                    <a:ext uri="{9D8B030D-6E8A-4147-A177-3AD203B41FA5}">
                      <a16:colId xmlns:a16="http://schemas.microsoft.com/office/drawing/2014/main" val="4135825766"/>
                    </a:ext>
                  </a:extLst>
                </a:gridCol>
              </a:tblGrid>
              <a:tr h="305738">
                <a:tc gridSpan="2"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050" dirty="0" smtClean="0">
                          <a:effectLst/>
                        </a:rPr>
                        <a:t>Ustawianie </a:t>
                      </a:r>
                      <a:r>
                        <a:rPr lang="fr-FR" sz="1050" dirty="0" err="1" smtClean="0">
                          <a:effectLst/>
                        </a:rPr>
                        <a:t>zapasów</a:t>
                      </a:r>
                      <a:endParaRPr lang="fr-FR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0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180340" algn="just">
                        <a:spcAft>
                          <a:spcPts val="0"/>
                        </a:spcAft>
                      </a:pPr>
                      <a:r>
                        <a:rPr lang="fr-FR" sz="1400" dirty="0" err="1" smtClean="0">
                          <a:effectLst/>
                        </a:rPr>
                        <a:t>Krowa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0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180340" algn="just">
                        <a:spcAft>
                          <a:spcPts val="0"/>
                        </a:spcAft>
                      </a:pPr>
                      <a:r>
                        <a:rPr lang="fr-FR" sz="1400" dirty="0" err="1" smtClean="0">
                          <a:effectLst/>
                        </a:rPr>
                        <a:t>Koza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0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180340" algn="just">
                        <a:spcAft>
                          <a:spcPts val="0"/>
                        </a:spcAft>
                      </a:pPr>
                      <a:r>
                        <a:rPr lang="fr-FR" sz="1400" dirty="0" err="1" smtClean="0">
                          <a:effectLst/>
                        </a:rPr>
                        <a:t>Owce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0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180340" algn="just">
                        <a:spcAft>
                          <a:spcPts val="0"/>
                        </a:spcAft>
                      </a:pPr>
                      <a:r>
                        <a:rPr lang="fr-FR" sz="1400" dirty="0" smtClean="0">
                          <a:effectLst/>
                        </a:rPr>
                        <a:t>Koń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0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6686150"/>
                  </a:ext>
                </a:extLst>
              </a:tr>
              <a:tr h="305738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 err="1" smtClean="0">
                          <a:effectLst/>
                        </a:rPr>
                        <a:t>Kryterium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0" marB="0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 smtClean="0">
                          <a:effectLst/>
                        </a:rPr>
                        <a:t>jednostka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0" marB="0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 smtClean="0">
                          <a:effectLst/>
                        </a:rPr>
                        <a:t>min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0" marB="0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 smtClean="0">
                          <a:effectLst/>
                        </a:rPr>
                        <a:t>max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0" marB="0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 smtClean="0">
                          <a:effectLst/>
                        </a:rPr>
                        <a:t>min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0" marB="0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 smtClean="0">
                          <a:effectLst/>
                        </a:rPr>
                        <a:t>max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0" marB="0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 smtClean="0">
                          <a:effectLst/>
                        </a:rPr>
                        <a:t>min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0" marB="0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 smtClean="0">
                          <a:effectLst/>
                        </a:rPr>
                        <a:t>max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0" marB="0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 smtClean="0">
                          <a:effectLst/>
                        </a:rPr>
                        <a:t>min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0" marB="0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 smtClean="0">
                          <a:effectLst/>
                        </a:rPr>
                        <a:t>max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0" marB="0"/>
                </a:tc>
                <a:extLst>
                  <a:ext uri="{0D108BD9-81ED-4DB2-BD59-A6C34878D82A}">
                    <a16:rowId xmlns:a16="http://schemas.microsoft.com/office/drawing/2014/main" val="604334884"/>
                  </a:ext>
                </a:extLst>
              </a:tr>
              <a:tr h="305738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 smtClean="0">
                          <a:effectLst/>
                        </a:rPr>
                        <a:t>Obszary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0" marB="0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pl-PL" sz="1400" dirty="0" smtClean="0">
                          <a:effectLst/>
                        </a:rPr>
                        <a:t>ha</a:t>
                      </a:r>
                      <a:r>
                        <a:rPr lang="fr-FR" sz="1400" dirty="0" smtClean="0">
                          <a:effectLst/>
                        </a:rPr>
                        <a:t>/</a:t>
                      </a:r>
                      <a:r>
                        <a:rPr lang="pl-PL" sz="1400" dirty="0" smtClean="0">
                          <a:effectLst/>
                        </a:rPr>
                        <a:t>JD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0" marB="0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>
                          <a:effectLst/>
                        </a:rPr>
                        <a:t>30</a:t>
                      </a:r>
                      <a:endParaRPr lang="fr-FR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0" marB="0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>
                          <a:effectLst/>
                        </a:rPr>
                        <a:t>80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0" marB="0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>
                          <a:effectLst/>
                        </a:rPr>
                        <a:t>30</a:t>
                      </a:r>
                      <a:endParaRPr lang="fr-FR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0" marB="0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>
                          <a:effectLst/>
                        </a:rPr>
                        <a:t>60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0" marB="0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>
                          <a:effectLst/>
                        </a:rPr>
                        <a:t> 70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0" marB="0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>
                          <a:effectLst/>
                        </a:rPr>
                        <a:t> 90</a:t>
                      </a:r>
                      <a:endParaRPr lang="fr-FR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0" marB="0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>
                          <a:effectLst/>
                        </a:rPr>
                        <a:t>50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0" marB="0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>
                          <a:effectLst/>
                        </a:rPr>
                        <a:t>90</a:t>
                      </a:r>
                      <a:endParaRPr lang="fr-FR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0" marB="0"/>
                </a:tc>
                <a:extLst>
                  <a:ext uri="{0D108BD9-81ED-4DB2-BD59-A6C34878D82A}">
                    <a16:rowId xmlns:a16="http://schemas.microsoft.com/office/drawing/2014/main" val="939415083"/>
                  </a:ext>
                </a:extLst>
              </a:tr>
              <a:tr h="447098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 smtClean="0">
                          <a:effectLst/>
                        </a:rPr>
                        <a:t>Wejście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0" marB="0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 smtClean="0">
                          <a:effectLst/>
                        </a:rPr>
                        <a:t>Wysokość  (cm)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0" marB="0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>
                          <a:effectLst/>
                        </a:rPr>
                        <a:t>7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0" marB="0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>
                          <a:effectLst/>
                        </a:rPr>
                        <a:t>8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0" marB="0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>
                          <a:effectLst/>
                        </a:rPr>
                        <a:t>6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0" marB="0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>
                          <a:effectLst/>
                        </a:rPr>
                        <a:t>8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0" marB="0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>
                          <a:effectLst/>
                        </a:rPr>
                        <a:t> 6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0" marB="0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>
                          <a:effectLst/>
                        </a:rPr>
                        <a:t>8 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0" marB="0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>
                          <a:effectLst/>
                        </a:rPr>
                        <a:t>5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0" marB="0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>
                          <a:effectLst/>
                        </a:rPr>
                        <a:t>7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0" marB="0"/>
                </a:tc>
                <a:extLst>
                  <a:ext uri="{0D108BD9-81ED-4DB2-BD59-A6C34878D82A}">
                    <a16:rowId xmlns:a16="http://schemas.microsoft.com/office/drawing/2014/main" val="3307574889"/>
                  </a:ext>
                </a:extLst>
              </a:tr>
              <a:tr h="447098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 err="1" smtClean="0">
                          <a:effectLst/>
                        </a:rPr>
                        <a:t>Liczba</a:t>
                      </a:r>
                      <a:r>
                        <a:rPr lang="fr-FR" sz="1400" dirty="0" smtClean="0">
                          <a:effectLst/>
                        </a:rPr>
                        <a:t> padoków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0" marB="0"/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fr-FR" sz="1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892" marR="22892" marT="0" marB="0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>
                          <a:effectLst/>
                        </a:rPr>
                        <a:t>1</a:t>
                      </a:r>
                      <a:endParaRPr lang="fr-FR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0" marB="0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>
                          <a:effectLst/>
                        </a:rPr>
                        <a:t>3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0" marB="0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>
                          <a:effectLst/>
                        </a:rPr>
                        <a:t>2</a:t>
                      </a:r>
                      <a:endParaRPr lang="fr-FR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0" marB="0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>
                          <a:effectLst/>
                        </a:rPr>
                        <a:t>3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0" marB="0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>
                          <a:effectLst/>
                        </a:rPr>
                        <a:t> 1</a:t>
                      </a:r>
                      <a:endParaRPr lang="fr-FR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0" marB="0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>
                          <a:effectLst/>
                        </a:rPr>
                        <a:t>3 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0" marB="0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>
                          <a:effectLst/>
                        </a:rPr>
                        <a:t>1</a:t>
                      </a:r>
                      <a:endParaRPr lang="fr-FR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0" marB="0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>
                          <a:effectLst/>
                        </a:rPr>
                        <a:t>3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0" marB="0"/>
                </a:tc>
                <a:extLst>
                  <a:ext uri="{0D108BD9-81ED-4DB2-BD59-A6C34878D82A}">
                    <a16:rowId xmlns:a16="http://schemas.microsoft.com/office/drawing/2014/main" val="543748834"/>
                  </a:ext>
                </a:extLst>
              </a:tr>
            </a:tbl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814818" y="1523923"/>
            <a:ext cx="1728192" cy="1131079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Wypas</a:t>
            </a:r>
            <a:endParaRPr kumimoji="0" lang="fr-FR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814818" y="2904903"/>
            <a:ext cx="1728192" cy="5078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Obszar cięcia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814818" y="2486546"/>
            <a:ext cx="1728192" cy="300082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rgbClr val="FFFF00"/>
              </a:gs>
            </a:gsLst>
            <a:lin ang="5400000" scaled="1"/>
          </a:gradFill>
          <a:ln w="19050"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Powierzchnia </a:t>
            </a:r>
            <a:r>
              <a:rPr kumimoji="0" lang="fr-FR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buforowa</a:t>
            </a:r>
            <a:endParaRPr kumimoji="0" lang="fr-FR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947166" y="1542292"/>
            <a:ext cx="1728192" cy="1846659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Wypas</a:t>
            </a:r>
            <a:endParaRPr kumimoji="0" lang="fr-FR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111357" y="1214751"/>
            <a:ext cx="124213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Wiosna</a:t>
            </a:r>
            <a:endParaRPr kumimoji="0" lang="fr-FR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190193" y="1214751"/>
            <a:ext cx="124213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Lato</a:t>
            </a:r>
            <a:endParaRPr kumimoji="0" lang="fr-FR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4461" y="6168778"/>
            <a:ext cx="495551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fr-FR" sz="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Hoden</a:t>
            </a:r>
            <a:r>
              <a:rPr kumimoji="0" lang="fr-FR" sz="9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et al.</a:t>
            </a: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, 1986; </a:t>
            </a:r>
            <a:r>
              <a:rPr kumimoji="0" lang="fr-FR" sz="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Doligez</a:t>
            </a:r>
            <a:r>
              <a:rPr kumimoji="0" lang="fr-FR" sz="9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et al.</a:t>
            </a: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, 2014; Lefrileux </a:t>
            </a:r>
            <a:r>
              <a:rPr kumimoji="0" lang="fr-FR" sz="9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, 2012; Leray </a:t>
            </a:r>
            <a:r>
              <a:rPr kumimoji="0" lang="fr-FR" sz="9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et al., 2016;</a:t>
            </a: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Pottier </a:t>
            </a:r>
            <a:r>
              <a:rPr kumimoji="0" lang="fr-FR" sz="9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2009)</a:t>
            </a:r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941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fr-FR" sz="2400" b="1" dirty="0">
                <a:solidFill>
                  <a:schemeClr val="tx1"/>
                </a:solidFill>
              </a:rPr>
              <a:t>Wypas: wypas rotacyjny </a:t>
            </a:r>
          </a:p>
        </p:txBody>
      </p:sp>
      <p:graphicFrame>
        <p:nvGraphicFramePr>
          <p:cNvPr id="18" name="Espace réservé du contenu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613774857"/>
              </p:ext>
            </p:extLst>
          </p:nvPr>
        </p:nvGraphicFramePr>
        <p:xfrm>
          <a:off x="1028701" y="3305201"/>
          <a:ext cx="6857999" cy="2814752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248960">
                  <a:extLst>
                    <a:ext uri="{9D8B030D-6E8A-4147-A177-3AD203B41FA5}">
                      <a16:colId xmlns:a16="http://schemas.microsoft.com/office/drawing/2014/main" val="3159085550"/>
                    </a:ext>
                  </a:extLst>
                </a:gridCol>
                <a:gridCol w="1017864">
                  <a:extLst>
                    <a:ext uri="{9D8B030D-6E8A-4147-A177-3AD203B41FA5}">
                      <a16:colId xmlns:a16="http://schemas.microsoft.com/office/drawing/2014/main" val="292010260"/>
                    </a:ext>
                  </a:extLst>
                </a:gridCol>
                <a:gridCol w="549223">
                  <a:extLst>
                    <a:ext uri="{9D8B030D-6E8A-4147-A177-3AD203B41FA5}">
                      <a16:colId xmlns:a16="http://schemas.microsoft.com/office/drawing/2014/main" val="3427267710"/>
                    </a:ext>
                  </a:extLst>
                </a:gridCol>
                <a:gridCol w="594200">
                  <a:extLst>
                    <a:ext uri="{9D8B030D-6E8A-4147-A177-3AD203B41FA5}">
                      <a16:colId xmlns:a16="http://schemas.microsoft.com/office/drawing/2014/main" val="1832307493"/>
                    </a:ext>
                  </a:extLst>
                </a:gridCol>
                <a:gridCol w="566706">
                  <a:extLst>
                    <a:ext uri="{9D8B030D-6E8A-4147-A177-3AD203B41FA5}">
                      <a16:colId xmlns:a16="http://schemas.microsoft.com/office/drawing/2014/main" val="2463940378"/>
                    </a:ext>
                  </a:extLst>
                </a:gridCol>
                <a:gridCol w="594200">
                  <a:extLst>
                    <a:ext uri="{9D8B030D-6E8A-4147-A177-3AD203B41FA5}">
                      <a16:colId xmlns:a16="http://schemas.microsoft.com/office/drawing/2014/main" val="3197963408"/>
                    </a:ext>
                  </a:extLst>
                </a:gridCol>
                <a:gridCol w="549223">
                  <a:extLst>
                    <a:ext uri="{9D8B030D-6E8A-4147-A177-3AD203B41FA5}">
                      <a16:colId xmlns:a16="http://schemas.microsoft.com/office/drawing/2014/main" val="4145915906"/>
                    </a:ext>
                  </a:extLst>
                </a:gridCol>
                <a:gridCol w="594200">
                  <a:extLst>
                    <a:ext uri="{9D8B030D-6E8A-4147-A177-3AD203B41FA5}">
                      <a16:colId xmlns:a16="http://schemas.microsoft.com/office/drawing/2014/main" val="2626152264"/>
                    </a:ext>
                  </a:extLst>
                </a:gridCol>
                <a:gridCol w="549223">
                  <a:extLst>
                    <a:ext uri="{9D8B030D-6E8A-4147-A177-3AD203B41FA5}">
                      <a16:colId xmlns:a16="http://schemas.microsoft.com/office/drawing/2014/main" val="3996488753"/>
                    </a:ext>
                  </a:extLst>
                </a:gridCol>
                <a:gridCol w="594200">
                  <a:extLst>
                    <a:ext uri="{9D8B030D-6E8A-4147-A177-3AD203B41FA5}">
                      <a16:colId xmlns:a16="http://schemas.microsoft.com/office/drawing/2014/main" val="2367441044"/>
                    </a:ext>
                  </a:extLst>
                </a:gridCol>
              </a:tblGrid>
              <a:tr h="203205">
                <a:tc gridSpan="2"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 err="1" smtClean="0">
                          <a:effectLst/>
                        </a:rPr>
                        <a:t>Wypas rotacyjny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 err="1" smtClean="0">
                          <a:effectLst/>
                        </a:rPr>
                        <a:t>Krowa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0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 err="1" smtClean="0">
                          <a:effectLst/>
                        </a:rPr>
                        <a:t>Koza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0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 err="1" smtClean="0">
                          <a:effectLst/>
                        </a:rPr>
                        <a:t>Owce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0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 smtClean="0">
                          <a:effectLst/>
                        </a:rPr>
                        <a:t>Koń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0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623906"/>
                  </a:ext>
                </a:extLst>
              </a:tr>
              <a:tr h="282849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 err="1" smtClean="0">
                          <a:effectLst/>
                        </a:rPr>
                        <a:t>Kryterium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0" marB="0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 smtClean="0">
                          <a:effectLst/>
                        </a:rPr>
                        <a:t>jednostka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0" marB="0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 smtClean="0">
                          <a:effectLst/>
                        </a:rPr>
                        <a:t>min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0" marB="0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 smtClean="0">
                          <a:effectLst/>
                        </a:rPr>
                        <a:t>max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0" marB="0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 smtClean="0">
                          <a:effectLst/>
                        </a:rPr>
                        <a:t>min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0" marB="0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 smtClean="0">
                          <a:effectLst/>
                        </a:rPr>
                        <a:t>max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0" marB="0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 smtClean="0">
                          <a:effectLst/>
                        </a:rPr>
                        <a:t>min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0" marB="0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 smtClean="0">
                          <a:effectLst/>
                        </a:rPr>
                        <a:t>max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0" marB="0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 smtClean="0">
                          <a:effectLst/>
                        </a:rPr>
                        <a:t>min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0" marB="0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 smtClean="0">
                          <a:effectLst/>
                        </a:rPr>
                        <a:t>max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92" marR="22892" marT="0" marB="0"/>
                </a:tc>
                <a:extLst>
                  <a:ext uri="{0D108BD9-81ED-4DB2-BD59-A6C34878D82A}">
                    <a16:rowId xmlns:a16="http://schemas.microsoft.com/office/drawing/2014/main" val="2225420393"/>
                  </a:ext>
                </a:extLst>
              </a:tr>
              <a:tr h="357641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 smtClean="0">
                          <a:effectLst/>
                        </a:rPr>
                        <a:t>Obszary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pl-PL" sz="1400" dirty="0" smtClean="0">
                          <a:effectLst/>
                        </a:rPr>
                        <a:t>ha</a:t>
                      </a:r>
                      <a:r>
                        <a:rPr lang="fr-FR" sz="1400" dirty="0" smtClean="0">
                          <a:effectLst/>
                        </a:rPr>
                        <a:t>/</a:t>
                      </a:r>
                      <a:r>
                        <a:rPr lang="pl-PL" sz="1400" dirty="0" smtClean="0">
                          <a:effectLst/>
                        </a:rPr>
                        <a:t>SD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>
                          <a:effectLst/>
                        </a:rPr>
                        <a:t>25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>
                          <a:effectLst/>
                        </a:rPr>
                        <a:t>60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>
                          <a:effectLst/>
                        </a:rPr>
                        <a:t>25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>
                          <a:effectLst/>
                        </a:rPr>
                        <a:t>40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 err="1">
                          <a:effectLst/>
                        </a:rPr>
                        <a:t> nc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 err="1">
                          <a:effectLst/>
                        </a:rPr>
                        <a:t>nc 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>
                          <a:effectLst/>
                        </a:rPr>
                        <a:t>30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>
                          <a:effectLst/>
                        </a:rPr>
                        <a:t>80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:a16="http://schemas.microsoft.com/office/drawing/2014/main" val="902254551"/>
                  </a:ext>
                </a:extLst>
              </a:tr>
              <a:tr h="536461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 err="1" smtClean="0">
                          <a:effectLst/>
                        </a:rPr>
                        <a:t>Wypas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 err="1" smtClean="0">
                          <a:effectLst/>
                        </a:rPr>
                        <a:t>dni</a:t>
                      </a:r>
                      <a:r>
                        <a:rPr lang="fr-FR" sz="1400" dirty="0" smtClean="0">
                          <a:effectLst/>
                        </a:rPr>
                        <a:t> / padok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>
                          <a:effectLst/>
                        </a:rPr>
                        <a:t>3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>
                          <a:effectLst/>
                        </a:rPr>
                        <a:t>5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>
                          <a:effectLst/>
                        </a:rPr>
                        <a:t>2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>
                          <a:effectLst/>
                        </a:rPr>
                        <a:t>4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>
                          <a:effectLst/>
                        </a:rPr>
                        <a:t>3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>
                          <a:effectLst/>
                        </a:rPr>
                        <a:t>7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>
                          <a:effectLst/>
                        </a:rPr>
                        <a:t>3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>
                          <a:effectLst/>
                        </a:rPr>
                        <a:t>7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:a16="http://schemas.microsoft.com/office/drawing/2014/main" val="2318703880"/>
                  </a:ext>
                </a:extLst>
              </a:tr>
              <a:tr h="357641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 err="1" smtClean="0">
                          <a:effectLst/>
                        </a:rPr>
                        <a:t>Odpoczynek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 err="1" smtClean="0">
                          <a:effectLst/>
                        </a:rPr>
                        <a:t>dni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>
                          <a:effectLst/>
                        </a:rPr>
                        <a:t>20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>
                          <a:effectLst/>
                        </a:rPr>
                        <a:t>40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>
                          <a:effectLst/>
                        </a:rPr>
                        <a:t>15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>
                          <a:effectLst/>
                        </a:rPr>
                        <a:t>45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 err="1">
                          <a:effectLst/>
                        </a:rPr>
                        <a:t> nc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>
                          <a:effectLst/>
                        </a:rPr>
                        <a:t>nc 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>
                          <a:effectLst/>
                        </a:rPr>
                        <a:t> 20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>
                          <a:effectLst/>
                        </a:rPr>
                        <a:t>40 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:a16="http://schemas.microsoft.com/office/drawing/2014/main" val="167075715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 err="1" smtClean="0">
                          <a:effectLst/>
                        </a:rPr>
                        <a:t>Wejście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 smtClean="0">
                          <a:effectLst/>
                        </a:rPr>
                        <a:t>Wysokość (cm)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>
                          <a:effectLst/>
                        </a:rPr>
                        <a:t>8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>
                          <a:effectLst/>
                        </a:rPr>
                        <a:t>15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>
                          <a:effectLst/>
                        </a:rPr>
                        <a:t>12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>
                          <a:effectLst/>
                        </a:rPr>
                        <a:t>14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>
                          <a:effectLst/>
                        </a:rPr>
                        <a:t>10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>
                          <a:effectLst/>
                        </a:rPr>
                        <a:t>15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>
                          <a:effectLst/>
                        </a:rPr>
                        <a:t>5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>
                          <a:effectLst/>
                        </a:rPr>
                        <a:t>10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:a16="http://schemas.microsoft.com/office/drawing/2014/main" val="178942916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 err="1" smtClean="0">
                          <a:effectLst/>
                        </a:rPr>
                        <a:t>Pozostałości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 smtClean="0">
                          <a:effectLst/>
                        </a:rPr>
                        <a:t>Wysokość (cm)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>
                          <a:effectLst/>
                        </a:rPr>
                        <a:t>3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>
                          <a:effectLst/>
                        </a:rPr>
                        <a:t>6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>
                          <a:effectLst/>
                        </a:rPr>
                        <a:t>6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>
                          <a:effectLst/>
                        </a:rPr>
                        <a:t>8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>
                          <a:effectLst/>
                        </a:rPr>
                        <a:t>4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>
                          <a:effectLst/>
                        </a:rPr>
                        <a:t>6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>
                          <a:effectLst/>
                        </a:rPr>
                        <a:t>3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>
                          <a:effectLst/>
                        </a:rPr>
                        <a:t>7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:a16="http://schemas.microsoft.com/office/drawing/2014/main" val="2917740331"/>
                  </a:ext>
                </a:extLst>
              </a:tr>
              <a:tr h="196431">
                <a:tc gridSpan="2"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 err="1" smtClean="0">
                          <a:effectLst/>
                        </a:rPr>
                        <a:t>Liczba</a:t>
                      </a:r>
                      <a:r>
                        <a:rPr lang="fr-FR" sz="1400" dirty="0" smtClean="0">
                          <a:effectLst/>
                        </a:rPr>
                        <a:t> padoków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>
                          <a:effectLst/>
                        </a:rPr>
                        <a:t>5</a:t>
                      </a:r>
                      <a:endParaRPr lang="fr-FR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>
                          <a:effectLst/>
                        </a:rPr>
                        <a:t>15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>
                          <a:effectLst/>
                        </a:rPr>
                        <a:t>4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>
                          <a:effectLst/>
                        </a:rPr>
                        <a:t>8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>
                          <a:effectLst/>
                        </a:rPr>
                        <a:t>6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>
                          <a:effectLst/>
                        </a:rPr>
                        <a:t>10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>
                          <a:effectLst/>
                        </a:rPr>
                        <a:t>3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dirty="0">
                          <a:effectLst/>
                        </a:rPr>
                        <a:t>7</a:t>
                      </a:r>
                      <a:endParaRPr lang="fr-FR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:a16="http://schemas.microsoft.com/office/drawing/2014/main" val="4254473840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289571" y="1454414"/>
            <a:ext cx="4482498" cy="156617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Connecteur droit 5"/>
          <p:cNvCxnSpPr>
            <a:cxnSpLocks/>
            <a:stCxn id="5" idx="1"/>
          </p:cNvCxnSpPr>
          <p:nvPr/>
        </p:nvCxnSpPr>
        <p:spPr>
          <a:xfrm>
            <a:off x="4289571" y="2237501"/>
            <a:ext cx="3402378" cy="0"/>
          </a:xfrm>
          <a:prstGeom prst="line">
            <a:avLst/>
          </a:prstGeom>
          <a:ln w="1016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>
            <a:cxnSpLocks/>
            <a:endCxn id="5" idx="3"/>
          </p:cNvCxnSpPr>
          <p:nvPr/>
        </p:nvCxnSpPr>
        <p:spPr>
          <a:xfrm>
            <a:off x="7691949" y="2237501"/>
            <a:ext cx="10801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7664946" y="1454414"/>
            <a:ext cx="0" cy="15661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5342688" y="1454414"/>
            <a:ext cx="0" cy="15661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6530820" y="1454414"/>
            <a:ext cx="0" cy="15661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/>
          <p:cNvSpPr/>
          <p:nvPr/>
        </p:nvSpPr>
        <p:spPr>
          <a:xfrm>
            <a:off x="7610940" y="2048480"/>
            <a:ext cx="162018" cy="108012"/>
          </a:xfrm>
          <a:prstGeom prst="ellipse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7610940" y="2372516"/>
            <a:ext cx="162018" cy="108012"/>
          </a:xfrm>
          <a:prstGeom prst="ellipse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5288683" y="2009948"/>
            <a:ext cx="162018" cy="108012"/>
          </a:xfrm>
          <a:prstGeom prst="ellipse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5261680" y="2372516"/>
            <a:ext cx="162018" cy="108012"/>
          </a:xfrm>
          <a:prstGeom prst="ellipse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722508" y="1940468"/>
            <a:ext cx="378042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Connecteur droit 15"/>
          <p:cNvCxnSpPr>
            <a:cxnSpLocks/>
          </p:cNvCxnSpPr>
          <p:nvPr/>
        </p:nvCxnSpPr>
        <p:spPr>
          <a:xfrm flipH="1">
            <a:off x="3722509" y="1940468"/>
            <a:ext cx="378041" cy="6480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>
            <a:cxnSpLocks/>
          </p:cNvCxnSpPr>
          <p:nvPr/>
        </p:nvCxnSpPr>
        <p:spPr>
          <a:xfrm>
            <a:off x="3722508" y="1940468"/>
            <a:ext cx="347896" cy="6480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971060" y="6382961"/>
            <a:ext cx="6198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Źródła: Institut de l'Elevage</a:t>
            </a:r>
            <a:r>
              <a:rPr kumimoji="0" lang="fr-FR" sz="9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et al., </a:t>
            </a: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2016; </a:t>
            </a:r>
            <a:r>
              <a:rPr kumimoji="0" lang="fr-FR" sz="900" b="1" i="0" u="none" strike="noStrike" kern="1200" cap="small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Doligez</a:t>
            </a:r>
            <a:r>
              <a:rPr kumimoji="0" lang="fr-FR" sz="9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et al.</a:t>
            </a: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, 2014; Leray </a:t>
            </a:r>
            <a:r>
              <a:rPr kumimoji="0" lang="fr-FR" sz="9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et al., 2016; </a:t>
            </a:r>
            <a:r>
              <a:rPr kumimoji="0" lang="fr-FR" sz="9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Lefrileux</a:t>
            </a:r>
            <a:r>
              <a:rPr kumimoji="0" lang="fr-FR" sz="9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et al.,</a:t>
            </a: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2012; </a:t>
            </a:r>
            <a:r>
              <a:rPr kumimoji="0" lang="fr-FR" sz="9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Pottier</a:t>
            </a:r>
            <a:r>
              <a:rPr kumimoji="0" lang="fr-FR" sz="9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et al.,</a:t>
            </a: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2009; </a:t>
            </a:r>
            <a:r>
              <a:rPr kumimoji="0" lang="fr-FR" sz="9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Prairiales</a:t>
            </a: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, 2005).</a:t>
            </a:r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67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123752" y="365125"/>
            <a:ext cx="7762947" cy="132556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fr-FR" sz="2400" b="1" dirty="0">
                <a:solidFill>
                  <a:prstClr val="black"/>
                </a:solidFill>
                <a:latin typeface="Calibri" panose="020F0502020204030204"/>
              </a:rPr>
              <a:t>Koszt produkcji przed zbiorami, przed i po </a:t>
            </a:r>
            <a:r>
              <a:rPr lang="pl-PL" sz="2400" b="1" dirty="0" smtClean="0">
                <a:solidFill>
                  <a:prstClr val="black"/>
                </a:solidFill>
                <a:latin typeface="Calibri" panose="020F0502020204030204"/>
              </a:rPr>
              <a:t>zadaniu paszy</a:t>
            </a:r>
            <a:r>
              <a:rPr lang="fr-FR" sz="2400" b="1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sz="2400" b="1" dirty="0">
                <a:solidFill>
                  <a:prstClr val="black"/>
                </a:solidFill>
                <a:latin typeface="Calibri" panose="020F0502020204030204"/>
              </a:rPr>
              <a:t>na tonę SM</a:t>
            </a:r>
            <a:r>
              <a:rPr lang="fr-FR" sz="3600" b="1" dirty="0">
                <a:solidFill>
                  <a:prstClr val="black"/>
                </a:solidFill>
                <a:latin typeface="Calibri" panose="020F0502020204030204"/>
              </a:rPr>
              <a:t/>
            </a:r>
            <a:br>
              <a:rPr lang="fr-FR" sz="3600" b="1" dirty="0">
                <a:solidFill>
                  <a:prstClr val="black"/>
                </a:solidFill>
                <a:latin typeface="Calibri" panose="020F0502020204030204"/>
              </a:rPr>
            </a:br>
            <a:endParaRPr lang="fr-FR" dirty="0"/>
          </a:p>
        </p:txBody>
      </p:sp>
      <p:graphicFrame>
        <p:nvGraphicFramePr>
          <p:cNvPr id="4" name="Graphique 7"/>
          <p:cNvGraphicFramePr>
            <a:graphicFrameLocks noGrp="1"/>
          </p:cNvGraphicFramePr>
          <p:nvPr>
            <p:extLst/>
          </p:nvPr>
        </p:nvGraphicFramePr>
        <p:xfrm>
          <a:off x="921544" y="1432234"/>
          <a:ext cx="6772275" cy="39219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0" r:id="rId3" imgW="9035055" imgH="5224725" progId="Excel.Chart.8">
                  <p:embed/>
                </p:oleObj>
              </mc:Choice>
              <mc:Fallback>
                <p:oleObj r:id="rId3" imgW="9035055" imgH="5224725" progId="Excel.Chart.8">
                  <p:embed/>
                  <p:pic>
                    <p:nvPicPr>
                      <p:cNvPr id="4" name="Graphique 7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1544" y="1432234"/>
                        <a:ext cx="6772275" cy="39219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Groupe 18"/>
          <p:cNvGrpSpPr/>
          <p:nvPr/>
        </p:nvGrpSpPr>
        <p:grpSpPr>
          <a:xfrm>
            <a:off x="1491103" y="4264387"/>
            <a:ext cx="4743914" cy="1279131"/>
            <a:chOff x="1988136" y="4542848"/>
            <a:chExt cx="6325219" cy="1705507"/>
          </a:xfrm>
        </p:grpSpPr>
        <p:sp>
          <p:nvSpPr>
            <p:cNvPr id="5" name="ZoneTexte 4"/>
            <p:cNvSpPr txBox="1"/>
            <p:nvPr/>
          </p:nvSpPr>
          <p:spPr>
            <a:xfrm rot="18866544">
              <a:off x="1447801" y="5202822"/>
              <a:ext cx="1419225" cy="3385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Kukurydza</a:t>
              </a:r>
              <a:endPara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ZoneTexte 5"/>
            <p:cNvSpPr txBox="1"/>
            <p:nvPr/>
          </p:nvSpPr>
          <p:spPr>
            <a:xfrm rot="18866544">
              <a:off x="1890712" y="5212349"/>
              <a:ext cx="1419225" cy="3385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Kukurydza nawadniana Kukurydza</a:t>
              </a:r>
              <a:endPara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ZoneTexte 6"/>
            <p:cNvSpPr txBox="1"/>
            <p:nvPr/>
          </p:nvSpPr>
          <p:spPr>
            <a:xfrm rot="18866544">
              <a:off x="2352675" y="5202823"/>
              <a:ext cx="1419225" cy="3385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Kukurydza organiczna</a:t>
              </a:r>
              <a:endPara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ZoneTexte 7"/>
            <p:cNvSpPr txBox="1"/>
            <p:nvPr/>
          </p:nvSpPr>
          <p:spPr>
            <a:xfrm rot="18866544">
              <a:off x="2847975" y="5202823"/>
              <a:ext cx="1419225" cy="3385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Sorghum</a:t>
              </a:r>
              <a:r>
                <a:rPr kumimoji="0" lang="fr-FR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BMR</a:t>
              </a:r>
            </a:p>
          </p:txBody>
        </p:sp>
        <p:sp>
          <p:nvSpPr>
            <p:cNvPr id="9" name="ZoneTexte 8"/>
            <p:cNvSpPr txBox="1"/>
            <p:nvPr/>
          </p:nvSpPr>
          <p:spPr>
            <a:xfrm rot="18866544">
              <a:off x="3248026" y="5202823"/>
              <a:ext cx="1419225" cy="3385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Alfalfa</a:t>
              </a:r>
              <a:endPara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ZoneTexte 9"/>
            <p:cNvSpPr txBox="1"/>
            <p:nvPr/>
          </p:nvSpPr>
          <p:spPr>
            <a:xfrm rot="18866544">
              <a:off x="3623343" y="5118961"/>
              <a:ext cx="1485802" cy="553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Koniczyna czerwona</a:t>
              </a:r>
              <a:r>
                <a:rPr kumimoji="0" lang="fr-FR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+ HRG</a:t>
              </a:r>
            </a:p>
          </p:txBody>
        </p:sp>
        <p:sp>
          <p:nvSpPr>
            <p:cNvPr id="11" name="ZoneTexte 10"/>
            <p:cNvSpPr txBox="1"/>
            <p:nvPr/>
          </p:nvSpPr>
          <p:spPr>
            <a:xfrm rot="18866544">
              <a:off x="4077457" y="5029289"/>
              <a:ext cx="1526879" cy="553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Wypasana temperatura</a:t>
              </a:r>
              <a:r>
                <a:rPr kumimoji="0" lang="fr-FR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Trawa </a:t>
              </a:r>
            </a:p>
          </p:txBody>
        </p:sp>
        <p:sp>
          <p:nvSpPr>
            <p:cNvPr id="12" name="ZoneTexte 11"/>
            <p:cNvSpPr txBox="1"/>
            <p:nvPr/>
          </p:nvSpPr>
          <p:spPr>
            <a:xfrm rot="18866544">
              <a:off x="4680617" y="5188582"/>
              <a:ext cx="1485802" cy="3385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Włoski</a:t>
              </a:r>
              <a:r>
                <a:rPr kumimoji="0" lang="fr-FR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RG</a:t>
              </a:r>
            </a:p>
          </p:txBody>
        </p:sp>
        <p:sp>
          <p:nvSpPr>
            <p:cNvPr id="13" name="ZoneTexte 12"/>
            <p:cNvSpPr txBox="1"/>
            <p:nvPr/>
          </p:nvSpPr>
          <p:spPr>
            <a:xfrm rot="18866544">
              <a:off x="5090193" y="5236207"/>
              <a:ext cx="1485802" cy="3385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Perm. Trawa. Siano</a:t>
              </a:r>
            </a:p>
          </p:txBody>
        </p:sp>
        <p:sp>
          <p:nvSpPr>
            <p:cNvPr id="14" name="ZoneTexte 13"/>
            <p:cNvSpPr txBox="1"/>
            <p:nvPr/>
          </p:nvSpPr>
          <p:spPr>
            <a:xfrm rot="18866544">
              <a:off x="5438700" y="5170128"/>
              <a:ext cx="1602457" cy="553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Zboża</a:t>
              </a:r>
              <a:r>
                <a:rPr kumimoji="0" lang="fr-FR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+ </a:t>
              </a:r>
              <a:r>
                <a:rPr kumimoji="0" lang="fr-FR" sz="105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Kiszonka z nóg</a:t>
              </a:r>
              <a:endPara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ZoneTexte 14"/>
            <p:cNvSpPr txBox="1"/>
            <p:nvPr/>
          </p:nvSpPr>
          <p:spPr>
            <a:xfrm rot="18866544">
              <a:off x="5923624" y="5268230"/>
              <a:ext cx="1602457" cy="3385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Krótka rotacja IRG</a:t>
              </a:r>
            </a:p>
          </p:txBody>
        </p:sp>
        <p:sp>
          <p:nvSpPr>
            <p:cNvPr id="16" name="ZoneTexte 15"/>
            <p:cNvSpPr txBox="1"/>
            <p:nvPr/>
          </p:nvSpPr>
          <p:spPr>
            <a:xfrm rot="18866544">
              <a:off x="6399873" y="5131934"/>
              <a:ext cx="1602457" cy="553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Zgwałcenie pastwiska na pastwisku</a:t>
              </a:r>
              <a:endPara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ZoneTexte 16"/>
            <p:cNvSpPr txBox="1"/>
            <p:nvPr/>
          </p:nvSpPr>
          <p:spPr>
            <a:xfrm rot="18866544">
              <a:off x="6914224" y="5258706"/>
              <a:ext cx="1602457" cy="3385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Proso</a:t>
              </a:r>
              <a:r>
                <a:rPr kumimoji="0" lang="fr-FR" sz="105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gruszkowe</a:t>
              </a:r>
            </a:p>
          </p:txBody>
        </p:sp>
        <p:sp>
          <p:nvSpPr>
            <p:cNvPr id="18" name="ZoneTexte 17"/>
            <p:cNvSpPr txBox="1"/>
            <p:nvPr/>
          </p:nvSpPr>
          <p:spPr>
            <a:xfrm rot="18866544">
              <a:off x="7342849" y="5258706"/>
              <a:ext cx="1602457" cy="3385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Burak pastewny</a:t>
              </a:r>
              <a:endPara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ZoneTexte 19"/>
          <p:cNvSpPr txBox="1"/>
          <p:nvPr/>
        </p:nvSpPr>
        <p:spPr>
          <a:xfrm>
            <a:off x="1122349" y="1492193"/>
            <a:ext cx="6350979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Koszt produkcji przed zbiorami, przed i po </a:t>
            </a:r>
            <a:r>
              <a:rPr kumimoji="0" lang="pl-PL" sz="1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zadaniu paszy</a:t>
            </a:r>
            <a:r>
              <a:rPr kumimoji="0" lang="fr-FR" sz="1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 tonę SM</a:t>
            </a:r>
          </a:p>
        </p:txBody>
      </p:sp>
      <p:sp>
        <p:nvSpPr>
          <p:cNvPr id="21" name="ZoneTexte 20"/>
          <p:cNvSpPr txBox="1"/>
          <p:nvPr/>
        </p:nvSpPr>
        <p:spPr>
          <a:xfrm rot="5400000">
            <a:off x="6226536" y="3793167"/>
            <a:ext cx="1025113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Przed zbiorami</a:t>
            </a:r>
            <a:endParaRPr kumimoji="0" lang="fr-FR" sz="105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ZoneTexte 21"/>
          <p:cNvSpPr txBox="1"/>
          <p:nvPr/>
        </p:nvSpPr>
        <p:spPr>
          <a:xfrm rot="5400000">
            <a:off x="6396074" y="3481084"/>
            <a:ext cx="1391198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Zbiory</a:t>
            </a: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+ </a:t>
            </a:r>
            <a:r>
              <a:rPr kumimoji="0" lang="fr-FR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Koszt</a:t>
            </a: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magazynowania</a:t>
            </a:r>
          </a:p>
        </p:txBody>
      </p:sp>
      <p:sp>
        <p:nvSpPr>
          <p:cNvPr id="23" name="ZoneTexte 22"/>
          <p:cNvSpPr txBox="1"/>
          <p:nvPr/>
        </p:nvSpPr>
        <p:spPr>
          <a:xfrm rot="5400000">
            <a:off x="6865000" y="3365465"/>
            <a:ext cx="120184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koryta.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6976257" y="5553357"/>
            <a:ext cx="1261223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Źródło</a:t>
            </a:r>
            <a:r>
              <a:rPr kumimoji="0" lang="pl-PL" sz="7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fr-FR" sz="7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PEREL, 2013 R.</a:t>
            </a:r>
          </a:p>
        </p:txBody>
      </p:sp>
    </p:spTree>
    <p:extLst>
      <p:ext uri="{BB962C8B-B14F-4D97-AF65-F5344CB8AC3E}">
        <p14:creationId xmlns:p14="http://schemas.microsoft.com/office/powerpoint/2010/main" val="180829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sz="3200" dirty="0" smtClean="0"/>
              <a:t>Włochy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243103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908720"/>
            <a:ext cx="6336704" cy="722662"/>
          </a:xfrm>
        </p:spPr>
        <p:txBody>
          <a:bodyPr anchor="t"/>
          <a:lstStyle/>
          <a:p>
            <a:pPr algn="ctr"/>
            <a:r>
              <a:rPr lang="it-IT" sz="4000" b="1" i="1" dirty="0" err="1">
                <a:solidFill>
                  <a:schemeClr val="tx1"/>
                </a:solidFill>
              </a:rPr>
              <a:t>Użytki zielone</a:t>
            </a:r>
            <a:r>
              <a:rPr lang="it-IT" sz="4000" b="1" i="1" dirty="0">
                <a:solidFill>
                  <a:schemeClr val="tx1"/>
                </a:solidFill>
              </a:rPr>
              <a:t> we </a:t>
            </a:r>
            <a:r>
              <a:rPr lang="it-IT" sz="4000" b="1" i="1" dirty="0" err="1">
                <a:solidFill>
                  <a:schemeClr val="tx1"/>
                </a:solidFill>
              </a:rPr>
              <a:t>Włoszech</a:t>
            </a:r>
            <a:r>
              <a:rPr lang="it-IT" sz="4000" b="1" i="1" dirty="0">
                <a:solidFill>
                  <a:schemeClr val="tx1"/>
                </a:solidFill>
              </a:rPr>
              <a:t/>
            </a:r>
            <a:br>
              <a:rPr lang="it-IT" sz="4000" b="1" i="1" dirty="0">
                <a:solidFill>
                  <a:schemeClr val="tx1"/>
                </a:solidFill>
              </a:rPr>
            </a:br>
            <a:endParaRPr lang="it-IT" sz="4000" dirty="0">
              <a:solidFill>
                <a:schemeClr val="tx1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0" y="2636912"/>
            <a:ext cx="9144000" cy="1610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Claudio Porqueddu</a:t>
            </a:r>
            <a:r>
              <a:rPr kumimoji="0" lang="it-IT" sz="2800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Rita Melis</a:t>
            </a:r>
            <a:r>
              <a:rPr lang="it-IT" sz="2800" b="1" baseline="30000" dirty="0">
                <a:solidFill>
                  <a:prstClr val="black"/>
                </a:solidFill>
              </a:rPr>
              <a:t>1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Lorenzo Pascarella</a:t>
            </a:r>
            <a:r>
              <a:rPr kumimoji="0" lang="it-IT" sz="2800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lang="pl-PL" sz="2800" b="1" dirty="0">
                <a:solidFill>
                  <a:prstClr val="black"/>
                </a:solidFill>
                <a:latin typeface="Calibri"/>
              </a:rPr>
              <a:t>,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Giovanni Peratoner</a:t>
            </a:r>
            <a:r>
              <a:rPr kumimoji="0" lang="it-IT" sz="2800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800" b="1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CNR-ISPAAM, Sassari - </a:t>
            </a:r>
            <a:r>
              <a:rPr kumimoji="0" lang="it-IT" sz="2400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AIA, Romowie - </a:t>
            </a:r>
            <a:r>
              <a:rPr kumimoji="0" lang="it-IT" sz="2400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LAIMBURG, Bolzano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81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5576" y="1226224"/>
            <a:ext cx="4824536" cy="5019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34500" y="2893471"/>
            <a:ext cx="1637399" cy="31457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8" name="CasellaDiTesto 17"/>
          <p:cNvSpPr txBox="1"/>
          <p:nvPr/>
        </p:nvSpPr>
        <p:spPr>
          <a:xfrm>
            <a:off x="899592" y="404664"/>
            <a:ext cx="42605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Strefy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klimatyczne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we Włoszech</a:t>
            </a:r>
          </a:p>
        </p:txBody>
      </p:sp>
    </p:spTree>
    <p:extLst>
      <p:ext uri="{BB962C8B-B14F-4D97-AF65-F5344CB8AC3E}">
        <p14:creationId xmlns:p14="http://schemas.microsoft.com/office/powerpoint/2010/main" val="372816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807884" y="6051394"/>
            <a:ext cx="4842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Trwałe użytki zielone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obejmują 3,3 </a:t>
            </a: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mln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ha.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33756" y="251938"/>
            <a:ext cx="6661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Rodzaje użytków zielonych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we </a:t>
            </a:r>
            <a:r>
              <a:rPr kumimoji="0" 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Włoszech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6078820" y="6420726"/>
            <a:ext cx="2093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Dane: </a:t>
            </a: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Eurostat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2013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584" y="1158298"/>
            <a:ext cx="5310194" cy="45843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427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17010" y="37770"/>
            <a:ext cx="6439227" cy="1724354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  <a:latin typeface="+mn-lt"/>
              </a:rPr>
              <a:t>Bydło, konie i owce wypasane na półnaturalnych trwałych pastwiskach</a:t>
            </a:r>
            <a:br>
              <a:rPr lang="en-US" sz="2400" dirty="0">
                <a:solidFill>
                  <a:schemeClr val="tx1"/>
                </a:solidFill>
                <a:latin typeface="+mn-lt"/>
              </a:rPr>
            </a:br>
            <a:r>
              <a:rPr lang="en-US" sz="2400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en-US" sz="2400" dirty="0" smtClean="0">
                <a:solidFill>
                  <a:schemeClr val="tx1"/>
                </a:solidFill>
                <a:latin typeface="+mn-lt"/>
              </a:rPr>
            </a:br>
            <a:r>
              <a:rPr lang="en-US" sz="2000" b="0" dirty="0" smtClean="0">
                <a:solidFill>
                  <a:schemeClr val="tx1"/>
                </a:solidFill>
                <a:latin typeface="+mn-lt"/>
              </a:rPr>
              <a:t>% powierzchni</a:t>
            </a:r>
            <a:r>
              <a:rPr lang="en-US" sz="2000" b="0" dirty="0">
                <a:solidFill>
                  <a:schemeClr val="tx1"/>
                </a:solidFill>
                <a:latin typeface="+mn-lt"/>
              </a:rPr>
              <a:t>, miejsc i </a:t>
            </a:r>
            <a:r>
              <a:rPr lang="en-US" sz="2000" b="0" dirty="0" smtClean="0">
                <a:solidFill>
                  <a:schemeClr val="tx1"/>
                </a:solidFill>
                <a:latin typeface="+mn-lt"/>
              </a:rPr>
              <a:t>liczby </a:t>
            </a:r>
            <a:r>
              <a:rPr lang="en-US" sz="2000" b="0" dirty="0">
                <a:solidFill>
                  <a:schemeClr val="tx1"/>
                </a:solidFill>
                <a:latin typeface="+mn-lt"/>
              </a:rPr>
              <a:t>wypasanych </a:t>
            </a:r>
            <a:r>
              <a:rPr lang="en-US" sz="2000" b="0" dirty="0" smtClean="0">
                <a:solidFill>
                  <a:schemeClr val="tx1"/>
                </a:solidFill>
                <a:latin typeface="+mn-lt"/>
              </a:rPr>
              <a:t>zwierząt. N = 219 miejsc, </a:t>
            </a:r>
            <a:r>
              <a:rPr lang="en-US" sz="2000" b="0" dirty="0">
                <a:solidFill>
                  <a:schemeClr val="tx1"/>
                </a:solidFill>
                <a:latin typeface="+mn-lt"/>
              </a:rPr>
              <a:t>o średniej powierzchni 14 </a:t>
            </a:r>
            <a:r>
              <a:rPr lang="en-US" sz="2000" b="0" dirty="0" smtClean="0">
                <a:solidFill>
                  <a:schemeClr val="tx1"/>
                </a:solidFill>
                <a:latin typeface="+mn-lt"/>
              </a:rPr>
              <a:t>ha</a:t>
            </a:r>
            <a:endParaRPr lang="es-ES" sz="2000" b="0" dirty="0"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3" name="Platshållare för innehåll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104181"/>
              </p:ext>
            </p:extLst>
          </p:nvPr>
        </p:nvGraphicFramePr>
        <p:xfrm>
          <a:off x="583328" y="2117346"/>
          <a:ext cx="8218488" cy="2708119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4588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54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025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18359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000" dirty="0" smtClean="0"/>
                        <a:t>% areału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000" dirty="0" err="1" smtClean="0"/>
                        <a:t>%</a:t>
                      </a:r>
                      <a:r>
                        <a:rPr lang="sv-SE" sz="2000" baseline="0" dirty="0" smtClean="0"/>
                        <a:t> pastwisk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000" dirty="0" err="1" smtClean="0"/>
                        <a:t>%</a:t>
                      </a:r>
                      <a:r>
                        <a:rPr lang="sv-SE" sz="2000" dirty="0" smtClean="0"/>
                        <a:t> zwierząt</a:t>
                      </a:r>
                      <a:r>
                        <a:rPr lang="sv-SE" sz="2000" dirty="0" err="1" smtClean="0"/>
                        <a:t> żywionych w systemie wypasowym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967">
                <a:tc>
                  <a:txBody>
                    <a:bodyPr/>
                    <a:lstStyle/>
                    <a:p>
                      <a:r>
                        <a:rPr lang="sv-SE" sz="2000" dirty="0" err="1" smtClean="0"/>
                        <a:t>Bydło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000" dirty="0" smtClean="0"/>
                        <a:t>68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000" dirty="0" smtClean="0"/>
                        <a:t>64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000" dirty="0" smtClean="0"/>
                        <a:t>66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3967">
                <a:tc>
                  <a:txBody>
                    <a:bodyPr/>
                    <a:lstStyle/>
                    <a:p>
                      <a:r>
                        <a:rPr lang="sv-SE" sz="2000" dirty="0" smtClean="0"/>
                        <a:t>Konie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000" dirty="0" smtClean="0"/>
                        <a:t>8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000" dirty="0" smtClean="0"/>
                        <a:t>18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000" dirty="0" smtClean="0"/>
                        <a:t>5.5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3967">
                <a:tc>
                  <a:txBody>
                    <a:bodyPr/>
                    <a:lstStyle/>
                    <a:p>
                      <a:r>
                        <a:rPr lang="sv-SE" sz="2000" dirty="0" err="1" smtClean="0"/>
                        <a:t>Owce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000" dirty="0" smtClean="0"/>
                        <a:t>9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000" dirty="0" smtClean="0"/>
                        <a:t>11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000" dirty="0" smtClean="0"/>
                        <a:t>28.5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3941">
                <a:tc>
                  <a:txBody>
                    <a:bodyPr/>
                    <a:lstStyle/>
                    <a:p>
                      <a:r>
                        <a:rPr lang="sv-SE" sz="2000" dirty="0" smtClean="0"/>
                        <a:t>Mieszane</a:t>
                      </a:r>
                      <a:r>
                        <a:rPr lang="sv-SE" sz="2000" baseline="30000" dirty="0" smtClean="0"/>
                        <a:t>1</a:t>
                      </a:r>
                      <a:r>
                        <a:rPr lang="sv-SE" sz="2000" dirty="0" smtClean="0"/>
                        <a:t> (</a:t>
                      </a:r>
                      <a:r>
                        <a:rPr lang="sv-SE" sz="2000" dirty="0" err="1" smtClean="0"/>
                        <a:t>głównie bydło</a:t>
                      </a:r>
                      <a:r>
                        <a:rPr lang="sv-SE" sz="2000" dirty="0" smtClean="0"/>
                        <a:t> i </a:t>
                      </a:r>
                      <a:r>
                        <a:rPr lang="sv-SE" sz="2000" dirty="0" err="1" smtClean="0"/>
                        <a:t>owce)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000" dirty="0" smtClean="0"/>
                        <a:t>15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000" dirty="0" smtClean="0"/>
                        <a:t>7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ruta 3"/>
          <p:cNvSpPr txBox="1"/>
          <p:nvPr/>
        </p:nvSpPr>
        <p:spPr>
          <a:xfrm>
            <a:off x="583328" y="5374716"/>
            <a:ext cx="8218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2550" marR="0" lvl="0" indent="-825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</a:t>
            </a:r>
            <a:r>
              <a:rPr kumimoji="0" lang="sv-SE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</a:t>
            </a: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tej kategorii znajdowały się dwa duże obszary (242 i 112 ha), na których wypasano bydło i owce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ruta 5"/>
          <p:cNvSpPr txBox="1"/>
          <p:nvPr/>
        </p:nvSpPr>
        <p:spPr>
          <a:xfrm>
            <a:off x="6205879" y="6391187"/>
            <a:ext cx="2706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(Spörndly i Glimskär, 2018)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06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6601568" y="6425887"/>
            <a:ext cx="2673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Eurostat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2017.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98761" y="187816"/>
            <a:ext cx="7187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Zwierzęta gospodarskie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we </a:t>
            </a:r>
            <a:r>
              <a:rPr kumimoji="0" 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Włoszech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97" y="1282349"/>
            <a:ext cx="7920880" cy="4627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983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307611" y="297184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Tendencje w produkcji</a:t>
            </a:r>
            <a:r>
              <a:rPr kumimoji="0" 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mleka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 latach 2012-2017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135585"/>
            <a:ext cx="7971568" cy="4817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844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968" y="2420888"/>
            <a:ext cx="8218488" cy="3408380"/>
          </a:xfrm>
        </p:spPr>
        <p:txBody>
          <a:bodyPr/>
          <a:lstStyle/>
          <a:p>
            <a:pPr marL="0" indent="0" algn="ctr">
              <a:buNone/>
            </a:pPr>
            <a:r>
              <a:rPr lang="it-IT" sz="5400" dirty="0" smtClean="0"/>
              <a:t>Użytki zielone w rejonie śródziemnomorskim Włoch</a:t>
            </a:r>
            <a:endParaRPr lang="it-IT" sz="5400" dirty="0"/>
          </a:p>
        </p:txBody>
      </p:sp>
    </p:spTree>
    <p:extLst>
      <p:ext uri="{BB962C8B-B14F-4D97-AF65-F5344CB8AC3E}">
        <p14:creationId xmlns:p14="http://schemas.microsoft.com/office/powerpoint/2010/main" val="403072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553916"/>
            <a:ext cx="3970784" cy="298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99448" y="952137"/>
            <a:ext cx="4408600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None/>
              <a:tabLst/>
              <a:defRPr/>
            </a:pP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 panose="020B0503020204020204" pitchFamily="34" charset="-122"/>
                <a:cs typeface="+mn-cs"/>
              </a:rPr>
              <a:t>Mapa </a:t>
            </a:r>
            <a:r>
              <a:rPr kumimoji="0" lang="it-IT" alt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 panose="020B0503020204020204" pitchFamily="34" charset="-122"/>
                <a:cs typeface="+mn-cs"/>
              </a:rPr>
              <a:t>potencjału</a:t>
            </a: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 panose="020B0503020204020204" pitchFamily="34" charset="-122"/>
                <a:cs typeface="+mn-cs"/>
              </a:rPr>
              <a:t> produkcji </a:t>
            </a:r>
            <a:r>
              <a:rPr kumimoji="0" lang="it-IT" alt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 panose="020B0503020204020204" pitchFamily="34" charset="-122"/>
                <a:cs typeface="+mn-cs"/>
              </a:rPr>
              <a:t>pasz</a:t>
            </a:r>
            <a:r>
              <a:rPr kumimoji="0" lang="en-GB" alt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 panose="020B0503020204020204" pitchFamily="34" charset="-122"/>
                <a:cs typeface="+mn-cs"/>
              </a:rPr>
              <a:t> (Lee, </a:t>
            </a:r>
            <a:r>
              <a:rPr kumimoji="0" lang="en-GB" alt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 panose="020B0503020204020204" pitchFamily="34" charset="-122"/>
                <a:cs typeface="+mn-cs"/>
              </a:rPr>
              <a:t>1983; </a:t>
            </a:r>
            <a:r>
              <a:rPr kumimoji="0" lang="en-GB" altLang="it-IT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 panose="020B0503020204020204" pitchFamily="34" charset="-122"/>
                <a:cs typeface="+mn-cs"/>
              </a:rPr>
              <a:t>Huyghe</a:t>
            </a:r>
            <a:r>
              <a:rPr kumimoji="0" lang="en-GB" alt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 panose="020B0503020204020204" pitchFamily="34" charset="-122"/>
                <a:cs typeface="+mn-cs"/>
              </a:rPr>
              <a:t> i in.</a:t>
            </a:r>
            <a:r>
              <a:rPr kumimoji="0" lang="en-GB" alt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 panose="020B0503020204020204" pitchFamily="34" charset="-122"/>
                <a:cs typeface="+mn-cs"/>
              </a:rPr>
              <a:t>, 2014)</a:t>
            </a:r>
            <a:endParaRPr kumimoji="0" lang="en-GB" altLang="it-IT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1124744"/>
            <a:ext cx="3753172" cy="4607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ext Box 1"/>
          <p:cNvSpPr txBox="1">
            <a:spLocks noChangeArrowheads="1"/>
          </p:cNvSpPr>
          <p:nvPr/>
        </p:nvSpPr>
        <p:spPr bwMode="auto">
          <a:xfrm>
            <a:off x="4427984" y="6034496"/>
            <a:ext cx="4401244" cy="478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 panose="020B0503020204020204" pitchFamily="34" charset="-122"/>
                <a:cs typeface="+mn-cs"/>
              </a:rPr>
              <a:t>Odgrywają one kluczową rolę w utrzymaniu obszarów o wysokiej wartości przyrodniczej</a:t>
            </a:r>
            <a:endParaRPr kumimoji="0" lang="it-IT" altLang="it-IT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79512" y="4382988"/>
            <a:ext cx="432853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2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Użytki zielone w regionie Morza Śródziemnego</a:t>
            </a:r>
            <a:r>
              <a:rPr kumimoji="0" lang="it-IT" sz="22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charakteryzują się </a:t>
            </a:r>
            <a:r>
              <a:rPr kumimoji="0" lang="it-IT" sz="22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niską</a:t>
            </a:r>
            <a:r>
              <a:rPr kumimoji="0" lang="it-IT" sz="22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produkcją w </a:t>
            </a:r>
            <a:r>
              <a:rPr kumimoji="0" lang="it-IT" sz="22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porównaniu</a:t>
            </a:r>
            <a:r>
              <a:rPr kumimoji="0" lang="it-IT" sz="22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z </a:t>
            </a:r>
            <a:r>
              <a:rPr kumimoji="0" lang="it-IT" sz="22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innymi użytkami zielonymi w Europie</a:t>
            </a:r>
            <a:r>
              <a:rPr kumimoji="0" lang="it-IT" sz="22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Niemniej jednak, uzyskanie wyższego </a:t>
            </a:r>
            <a:r>
              <a:rPr kumimoji="0" lang="pl-PL" sz="22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plonu SM</a:t>
            </a:r>
            <a:r>
              <a:rPr kumimoji="0" lang="it-IT" sz="22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nie jest głównym celem.</a:t>
            </a:r>
            <a:endParaRPr kumimoji="0" lang="en-US" sz="2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0" y="-9496"/>
            <a:ext cx="7668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Kwestie dotyczące użytków zielonych</a:t>
            </a:r>
            <a:r>
              <a:rPr kumimoji="0" lang="it-IT" sz="32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 </a:t>
            </a:r>
            <a:r>
              <a:rPr kumimoji="0" lang="it-IT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regionach śródziemnomorskich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86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57200" y="65146"/>
            <a:ext cx="571919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32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Sezonowość produkcji pasz</a:t>
            </a:r>
          </a:p>
        </p:txBody>
      </p:sp>
      <p:sp>
        <p:nvSpPr>
          <p:cNvPr id="7" name="Text Box 37"/>
          <p:cNvSpPr txBox="1">
            <a:spLocks noChangeArrowheads="1"/>
          </p:cNvSpPr>
          <p:nvPr/>
        </p:nvSpPr>
        <p:spPr bwMode="auto">
          <a:xfrm>
            <a:off x="906945" y="2345355"/>
            <a:ext cx="704526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Dzienne tempo wzrostu </a:t>
            </a:r>
            <a:r>
              <a:rPr kumimoji="0" lang="en-GB" altLang="it-IT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półnaturalnych pastwisk</a:t>
            </a:r>
            <a:r>
              <a:rPr kumimoji="0" lang="en-GB" altLang="it-IT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śródziemnomorskich</a:t>
            </a:r>
          </a:p>
        </p:txBody>
      </p:sp>
      <p:grpSp>
        <p:nvGrpSpPr>
          <p:cNvPr id="8" name="Gruppo 7"/>
          <p:cNvGrpSpPr/>
          <p:nvPr/>
        </p:nvGrpSpPr>
        <p:grpSpPr>
          <a:xfrm>
            <a:off x="801482" y="2840742"/>
            <a:ext cx="7570226" cy="3807177"/>
            <a:chOff x="755576" y="2714834"/>
            <a:chExt cx="7570226" cy="3807177"/>
          </a:xfrm>
        </p:grpSpPr>
        <p:grpSp>
          <p:nvGrpSpPr>
            <p:cNvPr id="9" name="Gruppo 8"/>
            <p:cNvGrpSpPr/>
            <p:nvPr/>
          </p:nvGrpSpPr>
          <p:grpSpPr>
            <a:xfrm>
              <a:off x="1280540" y="2714835"/>
              <a:ext cx="7045262" cy="3807176"/>
              <a:chOff x="1280540" y="2714835"/>
              <a:chExt cx="7045262" cy="3807176"/>
            </a:xfrm>
          </p:grpSpPr>
          <p:pic>
            <p:nvPicPr>
              <p:cNvPr id="11" name="Picture 4" descr="C:\Users\RITA\Desktop\Nuova immagine.png"/>
              <p:cNvPicPr>
                <a:picLocks noChangeAspect="1" noChangeArrowheads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280540" y="2714835"/>
                <a:ext cx="7045262" cy="3807176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p:spPr>
          </p:pic>
          <p:grpSp>
            <p:nvGrpSpPr>
              <p:cNvPr id="12" name="Gruppo 11"/>
              <p:cNvGrpSpPr/>
              <p:nvPr/>
            </p:nvGrpSpPr>
            <p:grpSpPr>
              <a:xfrm>
                <a:off x="1763688" y="3656687"/>
                <a:ext cx="1224136" cy="1606919"/>
                <a:chOff x="1907704" y="3430741"/>
                <a:chExt cx="1224136" cy="1606919"/>
              </a:xfrm>
            </p:grpSpPr>
            <p:cxnSp>
              <p:nvCxnSpPr>
                <p:cNvPr id="25" name="Connettore 2 24"/>
                <p:cNvCxnSpPr/>
                <p:nvPr/>
              </p:nvCxnSpPr>
              <p:spPr>
                <a:xfrm>
                  <a:off x="2195736" y="4101556"/>
                  <a:ext cx="0" cy="936104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CasellaDiTesto 25"/>
                <p:cNvSpPr txBox="1"/>
                <p:nvPr/>
              </p:nvSpPr>
              <p:spPr>
                <a:xfrm>
                  <a:off x="1907704" y="3430741"/>
                  <a:ext cx="1224136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800" b="1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Gatunki wieloletnie</a:t>
                  </a:r>
                  <a:endParaRPr kumimoji="0" lang="it-IT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" name="Gruppo 12"/>
              <p:cNvGrpSpPr/>
              <p:nvPr/>
            </p:nvGrpSpPr>
            <p:grpSpPr>
              <a:xfrm>
                <a:off x="5700994" y="3694819"/>
                <a:ext cx="1224136" cy="1616311"/>
                <a:chOff x="5696832" y="3468873"/>
                <a:chExt cx="1224136" cy="1616311"/>
              </a:xfrm>
            </p:grpSpPr>
            <p:sp>
              <p:nvSpPr>
                <p:cNvPr id="23" name="CasellaDiTesto 22"/>
                <p:cNvSpPr txBox="1"/>
                <p:nvPr/>
              </p:nvSpPr>
              <p:spPr>
                <a:xfrm>
                  <a:off x="5696832" y="3468873"/>
                  <a:ext cx="1224136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800" b="1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Gatunki wieloletnie</a:t>
                  </a:r>
                  <a:endParaRPr kumimoji="0" lang="it-IT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24" name="Connettore 2 23"/>
                <p:cNvCxnSpPr/>
                <p:nvPr/>
              </p:nvCxnSpPr>
              <p:spPr>
                <a:xfrm>
                  <a:off x="6308900" y="4101556"/>
                  <a:ext cx="0" cy="983628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" name="Gruppo 13"/>
              <p:cNvGrpSpPr/>
              <p:nvPr/>
            </p:nvGrpSpPr>
            <p:grpSpPr>
              <a:xfrm>
                <a:off x="2700239" y="3591273"/>
                <a:ext cx="1909283" cy="1423489"/>
                <a:chOff x="2987674" y="3373664"/>
                <a:chExt cx="1909283" cy="1423489"/>
              </a:xfrm>
            </p:grpSpPr>
            <p:sp>
              <p:nvSpPr>
                <p:cNvPr id="21" name="CasellaDiTesto 20"/>
                <p:cNvSpPr txBox="1"/>
                <p:nvPr/>
              </p:nvSpPr>
              <p:spPr>
                <a:xfrm>
                  <a:off x="3271837" y="3373664"/>
                  <a:ext cx="1625120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8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Integracja z </a:t>
                  </a:r>
                  <a:r>
                    <a:rPr kumimoji="0" lang="it-IT" sz="1800" b="1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rocznymi uprawami paszowymi</a:t>
                  </a:r>
                  <a:endParaRPr kumimoji="0" lang="it-IT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Parentesi graffa aperta 21"/>
                <p:cNvSpPr/>
                <p:nvPr/>
              </p:nvSpPr>
              <p:spPr>
                <a:xfrm rot="5400000">
                  <a:off x="3651685" y="3660812"/>
                  <a:ext cx="472330" cy="1800351"/>
                </a:xfrm>
                <a:prstGeom prst="leftBrace">
                  <a:avLst>
                    <a:gd name="adj1" fmla="val 0"/>
                    <a:gd name="adj2" fmla="val 48358"/>
                  </a:avLst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" name="Gruppo 14"/>
              <p:cNvGrpSpPr/>
              <p:nvPr/>
            </p:nvGrpSpPr>
            <p:grpSpPr>
              <a:xfrm>
                <a:off x="6376362" y="4479973"/>
                <a:ext cx="1800351" cy="1335213"/>
                <a:chOff x="2987674" y="3461940"/>
                <a:chExt cx="1800351" cy="1335213"/>
              </a:xfrm>
            </p:grpSpPr>
            <p:sp>
              <p:nvSpPr>
                <p:cNvPr id="19" name="CasellaDiTesto 18"/>
                <p:cNvSpPr txBox="1"/>
                <p:nvPr/>
              </p:nvSpPr>
              <p:spPr>
                <a:xfrm>
                  <a:off x="3088848" y="3461940"/>
                  <a:ext cx="1699177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800" b="1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Krzewy/drzewa</a:t>
                  </a:r>
                  <a:endParaRPr kumimoji="0" lang="it-IT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800" b="1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Stubbles</a:t>
                  </a:r>
                  <a:endParaRPr kumimoji="0" lang="it-IT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800" b="1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Transhumancja</a:t>
                  </a:r>
                  <a:endParaRPr kumimoji="0" lang="it-IT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Parentesi graffa aperta 19"/>
                <p:cNvSpPr/>
                <p:nvPr/>
              </p:nvSpPr>
              <p:spPr>
                <a:xfrm rot="5400000">
                  <a:off x="3651685" y="3660812"/>
                  <a:ext cx="472330" cy="1800351"/>
                </a:xfrm>
                <a:prstGeom prst="leftBrace">
                  <a:avLst>
                    <a:gd name="adj1" fmla="val 0"/>
                    <a:gd name="adj2" fmla="val 48358"/>
                  </a:avLst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16" name="Connettore 1 6"/>
              <p:cNvCxnSpPr/>
              <p:nvPr/>
            </p:nvCxnSpPr>
            <p:spPr>
              <a:xfrm>
                <a:off x="4688650" y="4203096"/>
                <a:ext cx="101234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Freccia circolare in giù 16"/>
              <p:cNvSpPr/>
              <p:nvPr/>
            </p:nvSpPr>
            <p:spPr>
              <a:xfrm>
                <a:off x="5166112" y="3062217"/>
                <a:ext cx="1745734" cy="576064"/>
              </a:xfrm>
              <a:prstGeom prst="curved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CasellaDiTesto 17"/>
              <p:cNvSpPr txBox="1"/>
              <p:nvPr/>
            </p:nvSpPr>
            <p:spPr>
              <a:xfrm>
                <a:off x="6811967" y="3683606"/>
                <a:ext cx="6257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8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Siano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CasellaDiTesto 9"/>
            <p:cNvSpPr txBox="1"/>
            <p:nvPr/>
          </p:nvSpPr>
          <p:spPr>
            <a:xfrm>
              <a:off x="755576" y="2714834"/>
              <a:ext cx="523220" cy="3762165"/>
            </a:xfrm>
            <a:prstGeom prst="rect">
              <a:avLst/>
            </a:prstGeom>
            <a:solidFill>
              <a:schemeClr val="bg1"/>
            </a:solidFill>
          </p:spPr>
          <p:txBody>
            <a:bodyPr vert="vert270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Wzrost użytków zielonych</a:t>
              </a:r>
              <a:r>
                <a:rPr kumimoji="0" lang="it-IT" sz="2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(kg ha-1d-1) 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7" name="CasellaDiTesto 26"/>
          <p:cNvSpPr txBox="1"/>
          <p:nvPr/>
        </p:nvSpPr>
        <p:spPr>
          <a:xfrm>
            <a:off x="225004" y="925197"/>
            <a:ext cx="86429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Najważniejszą cechą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klimatyczną obszarów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jest koncentracja opadów deszczu podczas stosunkowo łagodnej pory zimowej i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ich całkowity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brak podczas gorącego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lata, związany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 dużą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zmiennością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wewnątrz- 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międzyroczną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Problem</a:t>
            </a:r>
            <a:r>
              <a:rPr kumimoji="0" lang="en-GB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dostosowanie wymagań stawianych zwierzętom do </a:t>
            </a:r>
            <a:r>
              <a:rPr kumimoji="0" lang="en-GB" alt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dostępności</a:t>
            </a:r>
            <a:r>
              <a:rPr kumimoji="0" lang="en-GB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paszy z użytków zielonych</a:t>
            </a:r>
          </a:p>
        </p:txBody>
      </p:sp>
    </p:spTree>
    <p:extLst>
      <p:ext uri="{BB962C8B-B14F-4D97-AF65-F5344CB8AC3E}">
        <p14:creationId xmlns:p14="http://schemas.microsoft.com/office/powerpoint/2010/main" val="252436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14007" y="980401"/>
            <a:ext cx="872108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pl-PL" alt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lon SM</a:t>
            </a:r>
            <a:r>
              <a:rPr kumimoji="0" lang="it-IT" alt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l-PL" alt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pastwiska </a:t>
            </a:r>
            <a:r>
              <a:rPr kumimoji="0" lang="it-IT" alt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(t ha</a:t>
            </a:r>
            <a:r>
              <a:rPr kumimoji="0" lang="it-IT" altLang="it-IT" sz="2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-1</a:t>
            </a:r>
            <a:r>
              <a:rPr kumimoji="0" lang="it-IT" alt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w sześciu miejscach (średnio 5 lat) mierzone metodą Corralla i Fenlona (1978 r.)</a:t>
            </a:r>
            <a:endParaRPr kumimoji="0" lang="it-IT" altLang="it-IT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07504" y="116632"/>
            <a:ext cx="6984776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Produkcja</a:t>
            </a:r>
            <a:r>
              <a:rPr kumimoji="0" lang="it-IT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użytków zielonych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8" name="Tabel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3875599"/>
              </p:ext>
            </p:extLst>
          </p:nvPr>
        </p:nvGraphicFramePr>
        <p:xfrm>
          <a:off x="395536" y="2129911"/>
          <a:ext cx="8539551" cy="3323551"/>
        </p:xfrm>
        <a:graphic>
          <a:graphicData uri="http://schemas.openxmlformats.org/drawingml/2006/table">
            <a:tbl>
              <a:tblPr>
                <a:tableStyleId>{F2DE63D5-997A-4646-A377-4702673A728D}</a:tableStyleId>
              </a:tblPr>
              <a:tblGrid>
                <a:gridCol w="16079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45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7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94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50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30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723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76064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Strona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444" marR="8444" marT="84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Wysokość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444" marR="8444" marT="84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Rodzaj gleby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444" marR="8444" marT="8444" marB="0" anchor="ctr"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pl-PL" sz="20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Plon SM</a:t>
                      </a:r>
                      <a:r>
                        <a:rPr lang="en-US" sz="20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(t ha-1) 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444" marR="8444" marT="8444" marB="0" anchor="ctr"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DM %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444" marR="8444" marT="8444" marB="0" anchor="ctr"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Rozszerzenie dostępności paszy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444" marR="8444" marT="8444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8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en-US" sz="16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m </a:t>
                      </a:r>
                      <a:r>
                        <a:rPr lang="en-US" sz="16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a.s.l</a:t>
                      </a:r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.)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444" marR="8444" marT="84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Nie</a:t>
                      </a:r>
                      <a:r>
                        <a:rPr lang="en-US" sz="20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 nawożone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5992" marR="8444" marT="8444" marB="0" anchor="ctr"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20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Nawożone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5992" marR="8444" marT="8444" marB="0" anchor="ctr"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1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44" marR="8444" marT="8444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992" marR="8444" marT="8444" marB="0" anchor="ctr"/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992" marR="8444" marT="8444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(w tygodniach)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444" marR="8444" marT="8444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46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BONASSAI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444" marR="8444" marT="84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80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444" marR="8444" marT="84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Wapień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444" marR="8444" marT="8444" marB="0" anchor="ctr"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4.23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444" marR="8444" marT="8444" marB="0" anchor="ctr"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8.23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444" marR="8444" marT="8444" marB="0" anchor="ctr"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u="none" strike="noStrike">
                          <a:solidFill>
                            <a:schemeClr val="tx1"/>
                          </a:solidFill>
                          <a:effectLst/>
                        </a:rPr>
                        <a:t>95</a:t>
                      </a:r>
                      <a:endParaRPr lang="en-US" sz="22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444" marR="8444" marT="8444" marB="0" anchor="ctr"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+7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444" marR="8444" marT="8444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46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CHILIVANI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444" marR="8444" marT="84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350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444" marR="8444" marT="84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aluwialny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2.77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5.05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u="none" strike="noStrike">
                          <a:solidFill>
                            <a:schemeClr val="tx1"/>
                          </a:solidFill>
                          <a:effectLst/>
                        </a:rPr>
                        <a:t>82</a:t>
                      </a:r>
                      <a:endParaRPr lang="en-US" sz="22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+7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444" marR="8444" marT="8444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46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BADDE ORCA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444" marR="8444" marT="84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u="none" strike="noStrike">
                          <a:solidFill>
                            <a:schemeClr val="tx1"/>
                          </a:solidFill>
                          <a:effectLst/>
                        </a:rPr>
                        <a:t>600</a:t>
                      </a:r>
                      <a:endParaRPr lang="en-US" sz="22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444" marR="8444" marT="84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Trachitic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3.13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5.52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76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+3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444" marR="8444" marT="8444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246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PATTADA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444" marR="8444" marT="84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u="none" strike="noStrike">
                          <a:solidFill>
                            <a:schemeClr val="tx1"/>
                          </a:solidFill>
                          <a:effectLst/>
                        </a:rPr>
                        <a:t>650</a:t>
                      </a:r>
                      <a:endParaRPr lang="en-US" sz="22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444" marR="8444" marT="84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Granit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4.44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6.33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u="none" strike="noStrike">
                          <a:solidFill>
                            <a:schemeClr val="tx1"/>
                          </a:solidFill>
                          <a:effectLst/>
                        </a:rPr>
                        <a:t>43</a:t>
                      </a:r>
                      <a:endParaRPr lang="en-US" sz="22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+4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444" marR="8444" marT="8444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46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CAMPEDA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444" marR="8444" marT="84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u="none" strike="noStrike">
                          <a:solidFill>
                            <a:schemeClr val="tx1"/>
                          </a:solidFill>
                          <a:effectLst/>
                        </a:rPr>
                        <a:t>650</a:t>
                      </a:r>
                      <a:endParaRPr lang="en-US" sz="22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444" marR="8444" marT="84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Bazaltic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3.92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6.41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63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+3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444" marR="8444" marT="8444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46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S. ANTONIO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444" marR="8444" marT="84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650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444" marR="8444" marT="84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Bazaltic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2.39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5.38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122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444" marR="8444" marT="844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+8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444" marR="8444" marT="8444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" name="CasellaDiTesto 8"/>
          <p:cNvSpPr txBox="1"/>
          <p:nvPr/>
        </p:nvSpPr>
        <p:spPr>
          <a:xfrm>
            <a:off x="395536" y="5616022"/>
            <a:ext cx="5957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000" dirty="0" smtClean="0">
                <a:solidFill>
                  <a:prstClr val="black"/>
                </a:solidFill>
                <a:latin typeface="Calibri"/>
              </a:rPr>
              <a:t>wg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Bullitty i Careddy (1982)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23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133470" y="636744"/>
            <a:ext cx="34692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Sezonowe wykorzystanie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zasobów paszowych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San Miguel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in.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1996)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62733" y="4186390"/>
            <a:ext cx="6762940" cy="260728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  <a:extLst/>
        </p:spPr>
      </p:pic>
      <p:sp>
        <p:nvSpPr>
          <p:cNvPr id="8" name="Rettangolo 7"/>
          <p:cNvSpPr/>
          <p:nvPr/>
        </p:nvSpPr>
        <p:spPr>
          <a:xfrm>
            <a:off x="5083347" y="2986061"/>
            <a:ext cx="38240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Sezonowa zawartość procentowa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ziół,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krzewów i drzew w pożywieniu kóz i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owiec (Castro i Fernández Núñez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2016 r.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-129832" y="11163"/>
            <a:ext cx="6984776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Integracja </a:t>
            </a:r>
            <a:r>
              <a:rPr kumimoji="0" lang="it-IT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zasobów użytków zielonych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306303"/>
            <a:ext cx="4471693" cy="28017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51" y="4874824"/>
            <a:ext cx="2216341" cy="1662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44203" y="992773"/>
            <a:ext cx="2367510" cy="1775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661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3905" y="3834523"/>
            <a:ext cx="1804532" cy="145548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251520" y="2492896"/>
            <a:ext cx="8748100" cy="92333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Metoda oparta na koncepcji typu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pastwiskowego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roślinność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półnaturalna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(wykorzystywana głównie przez wypasane zwierzęta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), jednorodna pod względem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składu botanicznego i uzależniona od czynników środowiskowych i zarządzania agropasterskiego. </a:t>
            </a:r>
          </a:p>
        </p:txBody>
      </p:sp>
      <p:sp>
        <p:nvSpPr>
          <p:cNvPr id="7" name="Rettangolo 6"/>
          <p:cNvSpPr/>
          <p:nvPr/>
        </p:nvSpPr>
        <p:spPr>
          <a:xfrm>
            <a:off x="3433034" y="2002463"/>
            <a:ext cx="2277931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Wartość pastwiskowa</a:t>
            </a:r>
            <a:endParaRPr kumimoji="0" lang="it-IT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5053263" y="967695"/>
            <a:ext cx="3946357" cy="8128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1844" tIns="40923" rIns="81844" bIns="40923" anchor="ctr"/>
          <a:lstStyle>
            <a:lvl1pPr>
              <a:defRPr sz="2000">
                <a:solidFill>
                  <a:srgbClr val="00CC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rgbClr val="00CC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rgbClr val="00CC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rgbClr val="00CC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rgbClr val="00CC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CC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CC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CC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CC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Na podstawie</a:t>
            </a:r>
            <a:r>
              <a:rPr kumimoji="0" lang="pl-PL" altLang="it-IT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gospodarowania </a:t>
            </a:r>
            <a:r>
              <a:rPr kumimoji="0" lang="it-IT" alt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zasoba</a:t>
            </a:r>
            <a:r>
              <a:rPr kumimoji="0" lang="pl-PL" alt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mi pastwisk</a:t>
            </a:r>
            <a:endParaRPr kumimoji="0" lang="en-GB" altLang="it-IT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50048" y="3491544"/>
            <a:ext cx="7802826" cy="302433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r>
              <a:rPr kumimoji="0" lang="it-IT" sz="1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Past</a:t>
            </a:r>
            <a:r>
              <a:rPr kumimoji="0" lang="pl-PL" sz="19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erska</a:t>
            </a:r>
            <a:r>
              <a:rPr kumimoji="0" lang="it-IT" sz="1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wartość jest syntetycznym indeksem opisującym agronomiczną wartość pastwiska.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r>
              <a:rPr kumimoji="0" lang="it-IT" sz="1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PV = 0,2 Σ </a:t>
            </a:r>
            <a:r>
              <a:rPr kumimoji="0" lang="it-IT" sz="1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SCP * Si(</a:t>
            </a:r>
            <a:r>
              <a:rPr kumimoji="0" lang="it-IT" sz="19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zakres</a:t>
            </a:r>
            <a:r>
              <a:rPr kumimoji="0" lang="it-IT" sz="1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: 0 - 100)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r>
              <a:rPr kumimoji="0" lang="it-IT" sz="1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SCP = szczególny wkład obecności dla każdego gatunku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Monotype Sorts" pitchFamily="2" charset="2"/>
              <a:buNone/>
              <a:tabLst/>
              <a:defRPr/>
            </a:pPr>
            <a:r>
              <a:rPr kumimoji="0" lang="it-IT" sz="1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 = </a:t>
            </a:r>
            <a:r>
              <a:rPr kumimoji="0" lang="it-IT" sz="19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Indeks właściwy</a:t>
            </a:r>
            <a:r>
              <a:rPr kumimoji="0" lang="it-IT" sz="1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dla pojedynczego </a:t>
            </a:r>
            <a:r>
              <a:rPr kumimoji="0" lang="it-IT" sz="19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gatunku</a:t>
            </a:r>
            <a:r>
              <a:rPr kumimoji="0" lang="it-IT" sz="1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(wynik od 0 do 5)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korelacja między</a:t>
            </a: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produkcją pastwisk a </a:t>
            </a:r>
            <a:r>
              <a:rPr kumimoji="0" lang="it-IT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zdolnością produkcyjną</a:t>
            </a: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 obsady </a:t>
            </a:r>
            <a:r>
              <a:rPr kumimoji="0" lang="it-IT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zwierząt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porównanie różnych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typów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pastwisk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 obrębie regionu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przydatne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również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 zarządzaniu pastwiskami w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celach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pozaprodukcyjnych. 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35495" y="971436"/>
            <a:ext cx="4921515" cy="64633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METODA TRADYCYJNA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Metoda kwadratu</a:t>
            </a:r>
            <a:r>
              <a:rPr kumimoji="0" lang="it-IT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punktowego (</a:t>
            </a:r>
            <a:r>
              <a:rPr kumimoji="0" lang="it-IT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Daget Poissonet</a:t>
            </a:r>
            <a:r>
              <a:rPr kumimoji="0" lang="it-IT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3055" y="4663338"/>
            <a:ext cx="1560944" cy="2194661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386102" y="97496"/>
            <a:ext cx="6984776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Benchmarking użytków zielonych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927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" descr="EPSN001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844" y="626241"/>
            <a:ext cx="8156612" cy="6117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57200" y="898693"/>
            <a:ext cx="8229600" cy="553998"/>
          </a:xfrm>
          <a:prstGeom prst="rect">
            <a:avLst/>
          </a:prstGeom>
          <a:solidFill>
            <a:srgbClr val="006600"/>
          </a:solidFill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it-IT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MOTYLKOWATE</a:t>
            </a:r>
            <a:endParaRPr kumimoji="0" lang="pt-PT" altLang="it-IT" sz="3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1769679" y="1529599"/>
            <a:ext cx="533400" cy="615924"/>
          </a:xfrm>
          <a:prstGeom prst="downArrow">
            <a:avLst>
              <a:gd name="adj1" fmla="val 50000"/>
              <a:gd name="adj2" fmla="val 39286"/>
            </a:avLst>
          </a:prstGeom>
          <a:solidFill>
            <a:srgbClr val="006600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609600" y="2244725"/>
            <a:ext cx="3200400" cy="1200329"/>
          </a:xfrm>
          <a:prstGeom prst="rect">
            <a:avLst/>
          </a:prstGeom>
          <a:solidFill>
            <a:srgbClr val="006600"/>
          </a:solidFill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sprzyjające </a:t>
            </a:r>
            <a:r>
              <a:rPr kumimoji="0" lang="pt-PT" alt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warunki do </a:t>
            </a:r>
            <a:r>
              <a:rPr kumimoji="0" lang="pt-PT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uprawy roślin </a:t>
            </a:r>
            <a:r>
              <a:rPr kumimoji="0" lang="pl-PL" alt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motylkowat</a:t>
            </a:r>
            <a:r>
              <a:rPr kumimoji="0" lang="pt-PT" alt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ych </a:t>
            </a:r>
            <a:r>
              <a:rPr kumimoji="0" lang="pt-PT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(łagodne </a:t>
            </a:r>
            <a:r>
              <a:rPr kumimoji="0" lang="pt-PT" alt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zimy, </a:t>
            </a:r>
            <a:r>
              <a:rPr kumimoji="0" lang="pt-PT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długie okresy nasłonecznienia)</a:t>
            </a:r>
            <a:endParaRPr kumimoji="0" lang="pt-PT" altLang="it-IT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auto">
          <a:xfrm>
            <a:off x="1752600" y="3684970"/>
            <a:ext cx="533400" cy="506030"/>
          </a:xfrm>
          <a:prstGeom prst="downArrow">
            <a:avLst>
              <a:gd name="adj1" fmla="val 50000"/>
              <a:gd name="adj2" fmla="val 39286"/>
            </a:avLst>
          </a:prstGeom>
          <a:solidFill>
            <a:srgbClr val="006600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609600" y="4421178"/>
            <a:ext cx="3200400" cy="954107"/>
          </a:xfrm>
          <a:prstGeom prst="rect">
            <a:avLst/>
          </a:prstGeom>
          <a:solidFill>
            <a:srgbClr val="006600"/>
          </a:solidFill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>
            <a:spAutoFit/>
          </a:bodyPr>
          <a:lstStyle>
            <a:lvl1pPr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Wysoka biologiczna fiksacja N: 70-200 kg N ha-1 rok-1 w warunkach opadowych</a:t>
            </a:r>
          </a:p>
        </p:txBody>
      </p:sp>
      <p:sp>
        <p:nvSpPr>
          <p:cNvPr id="12" name="AutoShape 9"/>
          <p:cNvSpPr>
            <a:spLocks noChangeArrowheads="1"/>
          </p:cNvSpPr>
          <p:nvPr/>
        </p:nvSpPr>
        <p:spPr bwMode="auto">
          <a:xfrm>
            <a:off x="6614058" y="1484784"/>
            <a:ext cx="533400" cy="625814"/>
          </a:xfrm>
          <a:prstGeom prst="downArrow">
            <a:avLst>
              <a:gd name="adj1" fmla="val 50000"/>
              <a:gd name="adj2" fmla="val 39286"/>
            </a:avLst>
          </a:prstGeom>
          <a:solidFill>
            <a:srgbClr val="006600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5334000" y="2269877"/>
            <a:ext cx="3200400" cy="727075"/>
          </a:xfrm>
          <a:prstGeom prst="rect">
            <a:avLst/>
          </a:prstGeom>
          <a:solidFill>
            <a:srgbClr val="006600"/>
          </a:solidFill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Zwierzęta wypasane przez cały rok </a:t>
            </a:r>
            <a:endParaRPr kumimoji="0" lang="pt-PT" altLang="it-IT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4" name="AutoShape 11"/>
          <p:cNvSpPr>
            <a:spLocks noChangeArrowheads="1"/>
          </p:cNvSpPr>
          <p:nvPr/>
        </p:nvSpPr>
        <p:spPr bwMode="auto">
          <a:xfrm>
            <a:off x="6629400" y="3200400"/>
            <a:ext cx="533400" cy="838200"/>
          </a:xfrm>
          <a:prstGeom prst="downArrow">
            <a:avLst>
              <a:gd name="adj1" fmla="val 50000"/>
              <a:gd name="adj2" fmla="val 39286"/>
            </a:avLst>
          </a:prstGeom>
          <a:solidFill>
            <a:srgbClr val="006600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5334000" y="4191000"/>
            <a:ext cx="3200400" cy="1323439"/>
          </a:xfrm>
          <a:prstGeom prst="rect">
            <a:avLst/>
          </a:prstGeom>
          <a:solidFill>
            <a:srgbClr val="006600"/>
          </a:solidFill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Najtańsze </a:t>
            </a:r>
            <a:r>
              <a:rPr kumimoji="0" lang="pt-PT" alt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wykorzystanie</a:t>
            </a:r>
            <a:r>
              <a:rPr kumimoji="0" lang="pt-PT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; recykling od 70 do </a:t>
            </a:r>
            <a:r>
              <a:rPr kumimoji="0" lang="pt-PT" alt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80% </a:t>
            </a:r>
            <a:r>
              <a:rPr kumimoji="0" lang="pt-PT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spożywanych składników </a:t>
            </a:r>
            <a:r>
              <a:rPr kumimoji="0" lang="pt-PT" alt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odżywczych</a:t>
            </a:r>
            <a:endParaRPr kumimoji="0" lang="pt-PT" altLang="it-IT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6" name="AutoShape 13"/>
          <p:cNvSpPr>
            <a:spLocks noChangeArrowheads="1"/>
          </p:cNvSpPr>
          <p:nvPr/>
        </p:nvSpPr>
        <p:spPr bwMode="auto">
          <a:xfrm>
            <a:off x="4085456" y="2269877"/>
            <a:ext cx="990600" cy="3521323"/>
          </a:xfrm>
          <a:prstGeom prst="downArrow">
            <a:avLst>
              <a:gd name="adj1" fmla="val 50000"/>
              <a:gd name="adj2" fmla="val 42308"/>
            </a:avLst>
          </a:prstGeom>
          <a:solidFill>
            <a:srgbClr val="006600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519844" y="5867400"/>
            <a:ext cx="8156612" cy="646331"/>
          </a:xfrm>
          <a:prstGeom prst="rect">
            <a:avLst/>
          </a:prstGeom>
          <a:solidFill>
            <a:srgbClr val="006600"/>
          </a:solidFill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BOGATE W ROŚLINY </a:t>
            </a:r>
            <a:r>
              <a:rPr kumimoji="0" lang="pl-PL" alt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MOTYLKOWAT</a:t>
            </a:r>
            <a:r>
              <a:rPr kumimoji="0" lang="pt-PT" alt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 </a:t>
            </a:r>
            <a:r>
              <a:rPr kumimoji="0" lang="pt-PT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PASTWISKA I ROŚLINY PASTEWNE PRODUKOWANE I WYKORZYSTYWANE PO NISKICH KOSZTACH!!!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27782" y="35199"/>
            <a:ext cx="9116217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Praktyki</a:t>
            </a:r>
            <a:r>
              <a:rPr kumimoji="0" lang="it-IT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mające na celu </a:t>
            </a:r>
            <a:r>
              <a:rPr kumimoji="0" lang="it-IT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poprawę jakości użytków zielonych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26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utoUpdateAnimBg="0"/>
      <p:bldP spid="8" grpId="0" animBg="1"/>
      <p:bldP spid="9" grpId="0" animBg="1" autoUpdateAnimBg="0"/>
      <p:bldP spid="10" grpId="0" animBg="1"/>
      <p:bldP spid="11" grpId="0" animBg="1" autoUpdateAnimBg="0"/>
      <p:bldP spid="12" grpId="0" animBg="1"/>
      <p:bldP spid="13" grpId="0" animBg="1" autoUpdateAnimBg="0"/>
      <p:bldP spid="14" grpId="0" animBg="1"/>
      <p:bldP spid="15" grpId="0" animBg="1" autoUpdateAnimBg="0"/>
      <p:bldP spid="16" grpId="0" animBg="1"/>
      <p:bldP spid="17" grpId="0" animBg="1" autoUpdateAnimBg="0"/>
    </p:bldLst>
  </p:timing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64579" y="1066384"/>
            <a:ext cx="2808288" cy="2018118"/>
          </a:xfrm>
          <a:prstGeom prst="rect">
            <a:avLst/>
          </a:prstGeom>
          <a:noFill/>
          <a:ln w="2556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563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t-PT" altLang="it-IT" sz="2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Roczne pastewne rośliny </a:t>
            </a:r>
            <a:r>
              <a:rPr kumimoji="0" lang="pl-PL" altLang="it-IT" sz="2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motylkowate</a:t>
            </a:r>
            <a:r>
              <a:rPr kumimoji="0" lang="pt-PT" altLang="it-IT" sz="2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 </a:t>
            </a:r>
            <a:r>
              <a:rPr kumimoji="0" lang="pt-PT" altLang="it-IT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z twardymi nasionami na pastwiska trwałe</a:t>
            </a:r>
          </a:p>
        </p:txBody>
      </p:sp>
      <p:grpSp>
        <p:nvGrpSpPr>
          <p:cNvPr id="7" name="Gruppo 6"/>
          <p:cNvGrpSpPr/>
          <p:nvPr/>
        </p:nvGrpSpPr>
        <p:grpSpPr>
          <a:xfrm>
            <a:off x="36003" y="744206"/>
            <a:ext cx="9144000" cy="4636467"/>
            <a:chOff x="0" y="0"/>
            <a:chExt cx="9144000" cy="4636467"/>
          </a:xfrm>
        </p:grpSpPr>
        <p:pic>
          <p:nvPicPr>
            <p:cNvPr id="8" name="Picture 1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0"/>
              <a:ext cx="3048000" cy="2286000"/>
            </a:xfrm>
            <a:prstGeom prst="rect">
              <a:avLst/>
            </a:prstGeom>
            <a:noFill/>
            <a:ln w="936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0"/>
              <a:ext cx="3048000" cy="2286000"/>
            </a:xfrm>
            <a:prstGeom prst="rect">
              <a:avLst/>
            </a:prstGeom>
            <a:noFill/>
            <a:ln w="936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50467"/>
              <a:ext cx="3048000" cy="2286000"/>
            </a:xfrm>
            <a:prstGeom prst="rect">
              <a:avLst/>
            </a:prstGeom>
            <a:noFill/>
            <a:ln w="936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1" name="Picture 6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2350467"/>
              <a:ext cx="3048000" cy="2286000"/>
            </a:xfrm>
            <a:prstGeom prst="rect">
              <a:avLst/>
            </a:prstGeom>
            <a:noFill/>
            <a:ln w="936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2" name="Picture 7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4413" y="2348880"/>
              <a:ext cx="3049587" cy="2287587"/>
            </a:xfrm>
            <a:prstGeom prst="rect">
              <a:avLst/>
            </a:prstGeom>
            <a:noFill/>
            <a:ln w="936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" name="Text Box 10"/>
            <p:cNvSpPr txBox="1">
              <a:spLocks noChangeArrowheads="1"/>
            </p:cNvSpPr>
            <p:nvPr/>
          </p:nvSpPr>
          <p:spPr bwMode="auto">
            <a:xfrm>
              <a:off x="6096000" y="4179267"/>
              <a:ext cx="3048000" cy="433068"/>
            </a:xfrm>
            <a:prstGeom prst="rect">
              <a:avLst/>
            </a:prstGeom>
            <a:solidFill>
              <a:srgbClr val="006600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25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pt-PT" altLang="it-IT" sz="2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imSun" panose="02010600030101010101" pitchFamily="2" charset="-122"/>
                  <a:cs typeface="+mn-cs"/>
                </a:rPr>
                <a:t>Biserrula pelecinus</a:t>
              </a:r>
            </a:p>
          </p:txBody>
        </p:sp>
        <p:sp>
          <p:nvSpPr>
            <p:cNvPr id="14" name="Text Box 11"/>
            <p:cNvSpPr txBox="1">
              <a:spLocks noChangeArrowheads="1"/>
            </p:cNvSpPr>
            <p:nvPr/>
          </p:nvSpPr>
          <p:spPr bwMode="auto">
            <a:xfrm>
              <a:off x="3048000" y="4163392"/>
              <a:ext cx="3048000" cy="433068"/>
            </a:xfrm>
            <a:prstGeom prst="rect">
              <a:avLst/>
            </a:prstGeom>
            <a:solidFill>
              <a:srgbClr val="006600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25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pt-PT" altLang="it-IT" sz="2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imSun" panose="02010600030101010101" pitchFamily="2" charset="-122"/>
                  <a:cs typeface="+mn-cs"/>
                </a:rPr>
                <a:t>Ornithopus compressus</a:t>
              </a:r>
            </a:p>
          </p:txBody>
        </p:sp>
        <p:sp>
          <p:nvSpPr>
            <p:cNvPr id="15" name="Text Box 12"/>
            <p:cNvSpPr txBox="1">
              <a:spLocks noChangeArrowheads="1"/>
            </p:cNvSpPr>
            <p:nvPr/>
          </p:nvSpPr>
          <p:spPr bwMode="auto">
            <a:xfrm>
              <a:off x="0" y="4179267"/>
              <a:ext cx="3048000" cy="433068"/>
            </a:xfrm>
            <a:prstGeom prst="rect">
              <a:avLst/>
            </a:prstGeom>
            <a:solidFill>
              <a:srgbClr val="006600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25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pt-PT" altLang="it-IT" sz="2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imSun" panose="02010600030101010101" pitchFamily="2" charset="-122"/>
                  <a:cs typeface="+mn-cs"/>
                </a:rPr>
                <a:t>Medicago polymorpha</a:t>
              </a:r>
            </a:p>
          </p:txBody>
        </p:sp>
        <p:sp>
          <p:nvSpPr>
            <p:cNvPr id="16" name="Text Box 15"/>
            <p:cNvSpPr txBox="1">
              <a:spLocks noChangeArrowheads="1"/>
            </p:cNvSpPr>
            <p:nvPr/>
          </p:nvSpPr>
          <p:spPr bwMode="auto">
            <a:xfrm>
              <a:off x="6096000" y="1828800"/>
              <a:ext cx="3048000" cy="433068"/>
            </a:xfrm>
            <a:prstGeom prst="rect">
              <a:avLst/>
            </a:prstGeom>
            <a:solidFill>
              <a:srgbClr val="006600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25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pt-PT" altLang="it-IT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imSun" panose="02010600030101010101" pitchFamily="2" charset="-122"/>
                  <a:cs typeface="+mn-cs"/>
                </a:rPr>
                <a:t>Trifolium resupinatum</a:t>
              </a:r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auto">
            <a:xfrm>
              <a:off x="3062288" y="1833563"/>
              <a:ext cx="3048000" cy="433068"/>
            </a:xfrm>
            <a:prstGeom prst="rect">
              <a:avLst/>
            </a:prstGeom>
            <a:solidFill>
              <a:srgbClr val="006600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25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pt-PT" altLang="it-IT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SimSun" panose="02010600030101010101" pitchFamily="2" charset="-122"/>
                  <a:cs typeface="+mn-cs"/>
                </a:rPr>
                <a:t>Trifolium subterraneum</a:t>
              </a:r>
            </a:p>
          </p:txBody>
        </p:sp>
      </p:grpSp>
      <p:sp>
        <p:nvSpPr>
          <p:cNvPr id="18" name="CasellaDiTesto 17"/>
          <p:cNvSpPr txBox="1"/>
          <p:nvPr/>
        </p:nvSpPr>
        <p:spPr>
          <a:xfrm>
            <a:off x="64580" y="5380673"/>
            <a:ext cx="9079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</a:t>
            </a:r>
            <a:r>
              <a:rPr kumimoji="0" lang="pl-P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nikanie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suszy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jest główną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strategią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adaptacyjną</a:t>
            </a: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roślin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która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pozwala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przetrwać w suchym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okresie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 formie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materiał</a:t>
            </a: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siewn</a:t>
            </a: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ego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2625473" y="6238290"/>
            <a:ext cx="38930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Wysoka tolerancja na wypas </a:t>
            </a:r>
          </a:p>
        </p:txBody>
      </p:sp>
      <p:sp>
        <p:nvSpPr>
          <p:cNvPr id="20" name="Rettangolo 19"/>
          <p:cNvSpPr/>
          <p:nvPr/>
        </p:nvSpPr>
        <p:spPr>
          <a:xfrm>
            <a:off x="36003" y="11204"/>
            <a:ext cx="8722986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Praktyki</a:t>
            </a:r>
            <a:r>
              <a:rPr kumimoji="0" lang="it-IT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mające na celu </a:t>
            </a:r>
            <a:r>
              <a:rPr kumimoji="0" lang="it-IT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poprawę jakości użytków zielonych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324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Título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Platshållare för innehåll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-100489"/>
            <a:ext cx="9301657" cy="6976242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7103535" y="6479592"/>
            <a:ext cx="20404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Zdjęcie: Eva Spörndly</a:t>
            </a:r>
            <a:endParaRPr kumimoji="0" lang="sv-SE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22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552306" y="588386"/>
            <a:ext cx="6892203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itchFamily="34" charset="-122"/>
                <a:cs typeface="+mn-cs"/>
              </a:rPr>
              <a:t>Różnice we wzorcu rozkładu nasion twardych tych samych akcesji</a:t>
            </a:r>
            <a:r>
              <a:rPr kumimoji="0" lang="it-IT" altLang="it-IT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itchFamily="34" charset="-122"/>
                <a:cs typeface="+mn-cs"/>
              </a:rPr>
              <a:t> </a:t>
            </a:r>
            <a:r>
              <a:rPr kumimoji="0" lang="it-IT" altLang="it-IT" sz="2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itchFamily="34" charset="-122"/>
                <a:cs typeface="+mn-cs"/>
              </a:rPr>
              <a:t>Medicago</a:t>
            </a:r>
            <a:r>
              <a:rPr kumimoji="0" lang="it-IT" alt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itchFamily="34" charset="-122"/>
                <a:cs typeface="+mn-cs"/>
              </a:rPr>
              <a:t> </a:t>
            </a:r>
            <a:r>
              <a:rPr kumimoji="0" lang="pl-PL" altLang="it-IT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icrosoft YaHei" pitchFamily="34" charset="-122"/>
              </a:rPr>
              <a:t>polymorph</a:t>
            </a:r>
            <a:r>
              <a:rPr lang="pl-PL" altLang="it-IT" sz="2800" i="1" noProof="0" dirty="0" err="1" smtClean="0">
                <a:solidFill>
                  <a:prstClr val="black"/>
                </a:solidFill>
                <a:ea typeface="Microsoft YaHei" pitchFamily="34" charset="-122"/>
              </a:rPr>
              <a:t>a</a:t>
            </a:r>
            <a:r>
              <a:rPr lang="pl-PL" altLang="it-IT" sz="2800" noProof="0" dirty="0" smtClean="0">
                <a:solidFill>
                  <a:prstClr val="black"/>
                </a:solidFill>
                <a:ea typeface="Microsoft YaHei" pitchFamily="34" charset="-122"/>
              </a:rPr>
              <a:t> </a:t>
            </a:r>
            <a:r>
              <a:rPr kumimoji="0" lang="it-IT" alt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itchFamily="34" charset="-122"/>
                <a:cs typeface="+mn-cs"/>
              </a:rPr>
              <a:t>w </a:t>
            </a:r>
            <a:r>
              <a:rPr kumimoji="0" lang="it-IT" alt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itchFamily="34" charset="-122"/>
                <a:cs typeface="+mn-cs"/>
              </a:rPr>
              <a:t>stosunku do roku produkcji nasion (Porqueddu</a:t>
            </a:r>
            <a:r>
              <a:rPr kumimoji="0" lang="it-IT" altLang="it-IT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itchFamily="34" charset="-122"/>
                <a:cs typeface="+mn-cs"/>
              </a:rPr>
              <a:t> et al.</a:t>
            </a:r>
            <a:r>
              <a:rPr kumimoji="0" lang="it-IT" alt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itchFamily="34" charset="-122"/>
                <a:cs typeface="+mn-cs"/>
              </a:rPr>
              <a:t> , 1996)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1768" y="1926537"/>
            <a:ext cx="5955578" cy="479796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428408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296960" y="902071"/>
            <a:ext cx="8595519" cy="861774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it-IT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Times New Roman" panose="02020603050405020304" pitchFamily="18" charset="0"/>
              </a:rPr>
              <a:t>Rośliny strączkowe </a:t>
            </a:r>
            <a:r>
              <a:rPr kumimoji="0" lang="pt-PT" altLang="it-IT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Times New Roman" panose="02020603050405020304" pitchFamily="18" charset="0"/>
              </a:rPr>
              <a:t>wieloletnie</a:t>
            </a:r>
            <a:r>
              <a:rPr kumimoji="0" lang="pl-PL" altLang="it-IT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pt-PT" altLang="it-IT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Times New Roman" panose="02020603050405020304" pitchFamily="18" charset="0"/>
              </a:rPr>
              <a:t>dla użytków zielonych </a:t>
            </a:r>
            <a:r>
              <a:rPr kumimoji="0" lang="pt-PT" altLang="it-IT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Times New Roman" panose="02020603050405020304" pitchFamily="18" charset="0"/>
              </a:rPr>
              <a:t>nawadnianych </a:t>
            </a:r>
            <a:r>
              <a:rPr kumimoji="0" lang="pt-PT" altLang="it-IT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endParaRPr kumimoji="0" lang="pt-PT" altLang="it-IT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1295471"/>
            <a:ext cx="276098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Times New Roman" panose="02020603050405020304" pitchFamily="18" charset="0"/>
              </a:rPr>
              <a:t>- Gatunki odporne na </a:t>
            </a:r>
            <a:r>
              <a:rPr lang="pl-PL" altLang="it-IT" sz="2000" b="1" dirty="0">
                <a:solidFill>
                  <a:prstClr val="black"/>
                </a:solidFill>
                <a:latin typeface="Calibri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pl-PL" altLang="it-IT" sz="2000" b="1" dirty="0" smtClean="0">
                <a:solidFill>
                  <a:prstClr val="black"/>
                </a:solidFill>
                <a:latin typeface="Calibri"/>
                <a:ea typeface="Verdana" panose="020B0604030504040204" pitchFamily="34" charset="0"/>
                <a:cs typeface="Times New Roman" panose="02020603050405020304" pitchFamily="18" charset="0"/>
              </a:rPr>
              <a:t>                  	</a:t>
            </a:r>
            <a:r>
              <a:rPr kumimoji="0" lang="pt-PT" alt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Times New Roman" panose="02020603050405020304" pitchFamily="18" charset="0"/>
              </a:rPr>
              <a:t>suszę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Elastyczność</a:t>
            </a: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użytkowania (wypas/ </a:t>
            </a:r>
            <a:r>
              <a:rPr kumimoji="0" lang="it-IT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siano</a:t>
            </a: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Obecność pożytecznych związków </a:t>
            </a:r>
            <a:r>
              <a:rPr kumimoji="0" 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drugorzędny</a:t>
            </a: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Times New Roman" panose="02020603050405020304" pitchFamily="18" charset="0"/>
              </a:rPr>
              <a:t> - Wielo</a:t>
            </a:r>
            <a:r>
              <a:rPr kumimoji="0" lang="pl-PL" alt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Times New Roman" panose="02020603050405020304" pitchFamily="18" charset="0"/>
              </a:rPr>
              <a:t>użytkowość</a:t>
            </a:r>
            <a:endParaRPr kumimoji="0" lang="pt-PT" altLang="it-IT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07504" y="65965"/>
            <a:ext cx="8940243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Praktyki</a:t>
            </a:r>
            <a:r>
              <a:rPr kumimoji="0" lang="it-IT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mające na celu </a:t>
            </a:r>
            <a:r>
              <a:rPr kumimoji="0" lang="it-IT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poprawę jakości użytków zielonych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12" descr="M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6082" y="2068236"/>
            <a:ext cx="2996565" cy="2247424"/>
          </a:xfrm>
          <a:prstGeom prst="rect">
            <a:avLst/>
          </a:prstGeom>
          <a:noFill/>
          <a:ln w="9525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2836082" y="3862209"/>
            <a:ext cx="2996566" cy="430887"/>
          </a:xfrm>
          <a:prstGeom prst="rect">
            <a:avLst/>
          </a:prstGeom>
          <a:solidFill>
            <a:srgbClr val="006600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it-IT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Medicago sativa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36082" y="4304971"/>
            <a:ext cx="2996566" cy="2340481"/>
          </a:xfrm>
          <a:prstGeom prst="rect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831952" y="6238473"/>
            <a:ext cx="3000696" cy="430887"/>
          </a:xfrm>
          <a:prstGeom prst="rect">
            <a:avLst/>
          </a:prstGeom>
          <a:solidFill>
            <a:srgbClr val="006600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it-IT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Sulla coronaria</a:t>
            </a:r>
            <a:endParaRPr kumimoji="0" lang="pt-PT" altLang="it-IT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3" descr="SANFENO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4480" y="2068236"/>
            <a:ext cx="3048000" cy="4572000"/>
          </a:xfrm>
          <a:prstGeom prst="rect">
            <a:avLst/>
          </a:prstGeom>
          <a:noFill/>
          <a:ln w="9525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5844480" y="6183036"/>
            <a:ext cx="3048000" cy="430887"/>
          </a:xfrm>
          <a:prstGeom prst="rect">
            <a:avLst/>
          </a:prstGeom>
          <a:solidFill>
            <a:srgbClr val="006600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it-IT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Onobrychis viciifolia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4531120"/>
            <a:ext cx="2812794" cy="2109595"/>
          </a:xfrm>
          <a:prstGeom prst="round2DiagRect">
            <a:avLst>
              <a:gd name="adj1" fmla="val 16667"/>
              <a:gd name="adj2" fmla="val 0"/>
            </a:avLst>
          </a:prstGeom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254000" dir="120000" sx="20000" sy="2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728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5104" y="980728"/>
            <a:ext cx="4783400" cy="3279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1278518"/>
            <a:ext cx="4522564" cy="207847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342900" indent="-342900"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457200" marR="0" lvl="1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Skutki korzystne </a:t>
            </a:r>
            <a:endParaRPr kumimoji="0" lang="it-IT" altLang="it-IT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altLang="it-IT" sz="2400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n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iższe 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tempo degradacji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białka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w 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żwaczu</a:t>
            </a:r>
            <a:endParaRPr kumimoji="0" lang="en-GB" alt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wyższa </a:t>
            </a:r>
            <a:r>
              <a:rPr kumimoji="0" lang="en-GB" alt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absorpcja aminokwasów </a:t>
            </a:r>
            <a:endParaRPr kumimoji="0" lang="en-GB" altLang="it-IT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mniejsze obciążenie pasożytami jelitowymi </a:t>
            </a:r>
            <a:r>
              <a:rPr kumimoji="0" lang="en-GB" alt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i </a:t>
            </a:r>
            <a:r>
              <a:rPr kumimoji="0" lang="en-GB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atakami much</a:t>
            </a:r>
            <a:endParaRPr kumimoji="0" lang="en-GB" alt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28808" y="545672"/>
            <a:ext cx="7840663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Rośliny zawierające skondensowane </a:t>
            </a:r>
            <a:r>
              <a:rPr kumimoji="0" lang="pl-PL" alt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taniny</a:t>
            </a:r>
            <a:r>
              <a:rPr kumimoji="0" lang="it-IT" alt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(&lt;5%) </a:t>
            </a:r>
            <a:endParaRPr kumimoji="0" lang="it-IT" altLang="it-IT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128809" y="-19491"/>
            <a:ext cx="8778004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Praktyki</a:t>
            </a:r>
            <a:r>
              <a:rPr kumimoji="0" lang="it-IT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mające na celu </a:t>
            </a:r>
            <a:r>
              <a:rPr kumimoji="0" lang="it-IT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poprawę jakości użytków zielonych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4526442" y="3797964"/>
            <a:ext cx="4380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Owce</a:t>
            </a: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pasące się na pastwisku Sulla na </a:t>
            </a:r>
            <a:r>
              <a:rPr kumimoji="0" lang="it-IT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Sardynii.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176381" y="3294107"/>
            <a:ext cx="41698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Wyższa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produkcja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zwierzęca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2400" b="1" dirty="0" smtClean="0">
                <a:solidFill>
                  <a:prstClr val="black"/>
                </a:solidFill>
                <a:latin typeface="Calibri"/>
              </a:rPr>
              <a:t>Mniejsze powstawanie gazów w żwaczu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</a:t>
            </a:r>
            <a:r>
              <a:rPr kumimoji="0" lang="en-US" sz="2400" b="1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endParaRPr kumimoji="0" lang="en-US" sz="24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Gruppo 11"/>
          <p:cNvGrpSpPr/>
          <p:nvPr/>
        </p:nvGrpSpPr>
        <p:grpSpPr>
          <a:xfrm>
            <a:off x="163393" y="4346209"/>
            <a:ext cx="8796403" cy="2421002"/>
            <a:chOff x="246629" y="1979548"/>
            <a:chExt cx="8796403" cy="2421002"/>
          </a:xfrm>
        </p:grpSpPr>
        <p:grpSp>
          <p:nvGrpSpPr>
            <p:cNvPr id="13" name="Gruppo 12"/>
            <p:cNvGrpSpPr/>
            <p:nvPr/>
          </p:nvGrpSpPr>
          <p:grpSpPr>
            <a:xfrm>
              <a:off x="246629" y="2317755"/>
              <a:ext cx="8790620" cy="2082795"/>
              <a:chOff x="203742" y="2317755"/>
              <a:chExt cx="8790620" cy="2082795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3742" y="2317755"/>
                <a:ext cx="8790620" cy="20827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Ovale 15"/>
              <p:cNvSpPr/>
              <p:nvPr/>
            </p:nvSpPr>
            <p:spPr>
              <a:xfrm>
                <a:off x="2915816" y="3578467"/>
                <a:ext cx="504056" cy="302798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Ovale 16"/>
              <p:cNvSpPr/>
              <p:nvPr/>
            </p:nvSpPr>
            <p:spPr>
              <a:xfrm>
                <a:off x="3629448" y="3578467"/>
                <a:ext cx="504056" cy="302798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4" name="CasellaDiTesto 13"/>
            <p:cNvSpPr txBox="1"/>
            <p:nvPr/>
          </p:nvSpPr>
          <p:spPr>
            <a:xfrm>
              <a:off x="5076646" y="1979548"/>
              <a:ext cx="39663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wg</a:t>
              </a:r>
              <a:r>
                <a:rPr kumimoji="0" lang="it-IT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Waghorn i Hegarty, 2011 r.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CasellaDiTesto 17"/>
          <p:cNvSpPr txBox="1"/>
          <p:nvPr/>
        </p:nvSpPr>
        <p:spPr>
          <a:xfrm>
            <a:off x="4522564" y="3807774"/>
            <a:ext cx="4380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Owce</a:t>
            </a: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pasące się na pastwisku Sulla na </a:t>
            </a:r>
            <a:r>
              <a:rPr kumimoji="0" lang="it-IT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Sardynii.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50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0" y="434912"/>
            <a:ext cx="7538540" cy="459999"/>
          </a:xfrm>
          <a:prstGeom prst="rect">
            <a:avLst/>
          </a:prstGeom>
          <a:noFill/>
          <a:ln w="2556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t-PT" altLang="it-IT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Verdana" pitchFamily="34" charset="0"/>
                <a:cs typeface="Verdana" pitchFamily="34" charset="0"/>
              </a:rPr>
              <a:t>Trwałość w trawach wieloletnich przeznaczonych na trwałe użytki zielone </a:t>
            </a:r>
            <a:endParaRPr kumimoji="0" lang="pt-PT" altLang="it-IT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22159" y="-92644"/>
            <a:ext cx="823540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Praktyki</a:t>
            </a:r>
            <a:r>
              <a:rPr kumimoji="0" lang="it-IT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mające na celu </a:t>
            </a:r>
            <a:r>
              <a:rPr kumimoji="0" lang="it-IT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poprawę jakości użytków zielonych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28212" y="1153662"/>
            <a:ext cx="8736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Średnie</a:t>
            </a: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pokrycie </a:t>
            </a:r>
            <a:r>
              <a:rPr kumimoji="0" lang="it-IT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rzędów</a:t>
            </a: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(%) </a:t>
            </a:r>
            <a:r>
              <a:rPr kumimoji="0" lang="it-IT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</a:t>
            </a: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6 </a:t>
            </a:r>
            <a:r>
              <a:rPr kumimoji="0" lang="it-IT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latach</a:t>
            </a: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it-IT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Średnie wartości wśród sześciu lokalizacji</a:t>
            </a: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 </a:t>
            </a:r>
            <a:r>
              <a:rPr kumimoji="0" lang="it-IT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środowiskach śródziemnomorskich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212" y="1916832"/>
            <a:ext cx="4872698" cy="285098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</p:pic>
      <p:grpSp>
        <p:nvGrpSpPr>
          <p:cNvPr id="10" name="Gruppo 9"/>
          <p:cNvGrpSpPr/>
          <p:nvPr/>
        </p:nvGrpSpPr>
        <p:grpSpPr>
          <a:xfrm>
            <a:off x="1321532" y="4715817"/>
            <a:ext cx="7822468" cy="2118286"/>
            <a:chOff x="1778732" y="4715817"/>
            <a:chExt cx="7822468" cy="2118286"/>
          </a:xfrm>
        </p:grpSpPr>
        <p:grpSp>
          <p:nvGrpSpPr>
            <p:cNvPr id="11" name="Gruppo 10"/>
            <p:cNvGrpSpPr/>
            <p:nvPr/>
          </p:nvGrpSpPr>
          <p:grpSpPr>
            <a:xfrm>
              <a:off x="3920331" y="4715817"/>
              <a:ext cx="3898900" cy="2024063"/>
              <a:chOff x="3920331" y="4715817"/>
              <a:chExt cx="3898900" cy="2024063"/>
            </a:xfrm>
          </p:grpSpPr>
          <p:pic>
            <p:nvPicPr>
              <p:cNvPr id="16" name="Picture 5" descr="imagdact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20331" y="4715817"/>
                <a:ext cx="3898900" cy="2024063"/>
              </a:xfrm>
              <a:prstGeom prst="rect">
                <a:avLst/>
              </a:prstGeom>
              <a:noFill/>
              <a:ln w="19050">
                <a:solidFill>
                  <a:srgbClr val="FF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Rectangle 6"/>
              <p:cNvSpPr>
                <a:spLocks noChangeArrowheads="1"/>
              </p:cNvSpPr>
              <p:nvPr/>
            </p:nvSpPr>
            <p:spPr bwMode="auto">
              <a:xfrm rot="21256694">
                <a:off x="4436269" y="4838055"/>
                <a:ext cx="719137" cy="2746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3200" b="1" i="1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>
                  <a:defRPr sz="3200" b="1" i="1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>
                  <a:defRPr sz="3200" b="1" i="1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>
                  <a:defRPr sz="3200" b="1" i="1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>
                  <a:defRPr sz="3200" b="1" i="1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 i="1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 i="1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 i="1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 i="1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it-IT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Lutetia</a:t>
                </a:r>
                <a:endParaRPr kumimoji="0" lang="fr-FR" alt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Rectangle 7"/>
              <p:cNvSpPr>
                <a:spLocks noChangeArrowheads="1"/>
              </p:cNvSpPr>
              <p:nvPr/>
            </p:nvSpPr>
            <p:spPr bwMode="auto">
              <a:xfrm rot="21401633">
                <a:off x="6293644" y="4752330"/>
                <a:ext cx="588962" cy="2746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 b="1" i="1">
                    <a:solidFill>
                      <a:srgbClr val="FFFF00"/>
                    </a:solidFill>
                    <a:latin typeface="Times New Roman" pitchFamily="18" charset="0"/>
                  </a:defRPr>
                </a:lvl1pPr>
                <a:lvl2pPr marL="742950" indent="-285750">
                  <a:defRPr sz="3200" b="1" i="1">
                    <a:solidFill>
                      <a:srgbClr val="FFFF00"/>
                    </a:solidFill>
                    <a:latin typeface="Times New Roman" pitchFamily="18" charset="0"/>
                  </a:defRPr>
                </a:lvl2pPr>
                <a:lvl3pPr marL="1143000" indent="-228600">
                  <a:defRPr sz="3200" b="1" i="1">
                    <a:solidFill>
                      <a:srgbClr val="FFFF00"/>
                    </a:solidFill>
                    <a:latin typeface="Times New Roman" pitchFamily="18" charset="0"/>
                  </a:defRPr>
                </a:lvl3pPr>
                <a:lvl4pPr marL="1600200" indent="-228600">
                  <a:defRPr sz="3200" b="1" i="1">
                    <a:solidFill>
                      <a:srgbClr val="FFFF00"/>
                    </a:solidFill>
                    <a:latin typeface="Times New Roman" pitchFamily="18" charset="0"/>
                  </a:defRPr>
                </a:lvl4pPr>
                <a:lvl5pPr marL="2057400" indent="-228600">
                  <a:defRPr sz="3200" b="1" i="1">
                    <a:solidFill>
                      <a:srgbClr val="FFFF00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 i="1">
                    <a:solidFill>
                      <a:srgbClr val="FFFF00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 i="1">
                    <a:solidFill>
                      <a:srgbClr val="FFFF00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 i="1">
                    <a:solidFill>
                      <a:srgbClr val="FFFF00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 i="1">
                    <a:solidFill>
                      <a:srgbClr val="FFFF00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it-IT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Medly</a:t>
                </a:r>
                <a:endParaRPr kumimoji="0" lang="fr-FR" alt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7812588" y="5289228"/>
              <a:ext cx="1788612" cy="1477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3200" b="1" i="1">
                  <a:solidFill>
                    <a:srgbClr val="FFFF00"/>
                  </a:solidFill>
                  <a:latin typeface="Times New Roman" pitchFamily="18" charset="0"/>
                </a:defRPr>
              </a:lvl1pPr>
              <a:lvl2pPr marL="742950" indent="-285750">
                <a:defRPr sz="3200" b="1" i="1">
                  <a:solidFill>
                    <a:srgbClr val="FFFF00"/>
                  </a:solidFill>
                  <a:latin typeface="Times New Roman" pitchFamily="18" charset="0"/>
                </a:defRPr>
              </a:lvl2pPr>
              <a:lvl3pPr marL="1143000" indent="-228600">
                <a:defRPr sz="3200" b="1" i="1">
                  <a:solidFill>
                    <a:srgbClr val="FFFF00"/>
                  </a:solidFill>
                  <a:latin typeface="Times New Roman" pitchFamily="18" charset="0"/>
                </a:defRPr>
              </a:lvl3pPr>
              <a:lvl4pPr marL="1600200" indent="-228600">
                <a:defRPr sz="3200" b="1" i="1">
                  <a:solidFill>
                    <a:srgbClr val="FFFF00"/>
                  </a:solidFill>
                  <a:latin typeface="Times New Roman" pitchFamily="18" charset="0"/>
                </a:defRPr>
              </a:lvl4pPr>
              <a:lvl5pPr marL="2057400" indent="-228600">
                <a:defRPr sz="3200" b="1" i="1">
                  <a:solidFill>
                    <a:srgbClr val="FFFF00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00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00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00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00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it-IT" sz="18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Da</a:t>
              </a:r>
              <a:r>
                <a:rPr kumimoji="0" lang="pl-PL" altLang="it-IT" sz="18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</a:t>
              </a:r>
              <a:r>
                <a:rPr kumimoji="0" lang="fr-FR" altLang="it-IT" sz="18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tylis </a:t>
              </a:r>
              <a:endParaRPr kumimoji="0" lang="fr-FR" altLang="it-I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l-PL" altLang="it-IT" sz="1800" b="0" i="0" dirty="0" err="1">
                  <a:solidFill>
                    <a:prstClr val="black"/>
                  </a:solidFill>
                  <a:latin typeface="Calibri"/>
                </a:rPr>
                <a:t>p</a:t>
              </a:r>
              <a:r>
                <a:rPr kumimoji="0" lang="fr-FR" altLang="it-IT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ochodzenie </a:t>
              </a:r>
              <a:r>
                <a:rPr kumimoji="0" lang="pl-PL" altLang="it-IT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z rejonu</a:t>
              </a:r>
              <a:r>
                <a:rPr kumimoji="0" lang="pl-PL" altLang="it-IT" sz="1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śródziemno-morskiego</a:t>
              </a:r>
              <a:endParaRPr kumimoji="0" lang="fr-FR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Line 12"/>
            <p:cNvSpPr>
              <a:spLocks noChangeShapeType="1"/>
            </p:cNvSpPr>
            <p:nvPr/>
          </p:nvSpPr>
          <p:spPr bwMode="auto">
            <a:xfrm flipH="1" flipV="1">
              <a:off x="7020271" y="5878808"/>
              <a:ext cx="811560" cy="393849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0"/>
            <p:cNvSpPr>
              <a:spLocks noChangeArrowheads="1"/>
            </p:cNvSpPr>
            <p:nvPr/>
          </p:nvSpPr>
          <p:spPr bwMode="auto">
            <a:xfrm>
              <a:off x="1778732" y="5633774"/>
              <a:ext cx="1939132" cy="1200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3200" b="1" i="1">
                  <a:solidFill>
                    <a:srgbClr val="FFFF00"/>
                  </a:solidFill>
                  <a:latin typeface="Times New Roman" pitchFamily="18" charset="0"/>
                </a:defRPr>
              </a:lvl1pPr>
              <a:lvl2pPr marL="742950" indent="-285750">
                <a:defRPr sz="3200" b="1" i="1">
                  <a:solidFill>
                    <a:srgbClr val="FFFF00"/>
                  </a:solidFill>
                  <a:latin typeface="Times New Roman" pitchFamily="18" charset="0"/>
                </a:defRPr>
              </a:lvl2pPr>
              <a:lvl3pPr marL="1143000" indent="-228600">
                <a:defRPr sz="3200" b="1" i="1">
                  <a:solidFill>
                    <a:srgbClr val="FFFF00"/>
                  </a:solidFill>
                  <a:latin typeface="Times New Roman" pitchFamily="18" charset="0"/>
                </a:defRPr>
              </a:lvl3pPr>
              <a:lvl4pPr marL="1600200" indent="-228600">
                <a:defRPr sz="3200" b="1" i="1">
                  <a:solidFill>
                    <a:srgbClr val="FFFF00"/>
                  </a:solidFill>
                  <a:latin typeface="Times New Roman" pitchFamily="18" charset="0"/>
                </a:defRPr>
              </a:lvl4pPr>
              <a:lvl5pPr marL="2057400" indent="-228600">
                <a:defRPr sz="3200" b="1" i="1">
                  <a:solidFill>
                    <a:srgbClr val="FFFF00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00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00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00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rgbClr val="FFFF00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it-IT" sz="18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Da</a:t>
              </a:r>
              <a:r>
                <a:rPr kumimoji="0" lang="pl-PL" altLang="it-IT" sz="18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</a:t>
              </a:r>
              <a:r>
                <a:rPr kumimoji="0" lang="fr-FR" altLang="it-IT" sz="18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tylis </a:t>
              </a:r>
              <a:endParaRPr kumimoji="0" lang="fr-FR" altLang="it-I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it-IT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</a:t>
              </a:r>
              <a:r>
                <a:rPr kumimoji="0" lang="fr-FR" altLang="it-IT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ochodzenie</a:t>
              </a:r>
              <a:r>
                <a:rPr kumimoji="0" lang="pl-PL" altLang="it-IT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roślin z rejonów</a:t>
              </a:r>
              <a:r>
                <a:rPr kumimoji="0" lang="fr-FR" altLang="it-IT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umiarkowan</a:t>
              </a:r>
              <a:r>
                <a:rPr lang="pl-PL" altLang="it-IT" sz="1800" b="0" i="0" dirty="0" err="1" smtClean="0">
                  <a:solidFill>
                    <a:prstClr val="black"/>
                  </a:solidFill>
                  <a:latin typeface="Calibri"/>
                </a:rPr>
                <a:t>ych</a:t>
              </a:r>
              <a:endParaRPr kumimoji="0" lang="fr-FR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 flipV="1">
              <a:off x="3707904" y="5959772"/>
              <a:ext cx="716466" cy="231923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CasellaDiTesto 18"/>
          <p:cNvSpPr txBox="1"/>
          <p:nvPr/>
        </p:nvSpPr>
        <p:spPr>
          <a:xfrm>
            <a:off x="17641" y="4850916"/>
            <a:ext cx="3553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Prze</a:t>
            </a:r>
            <a:r>
              <a:rPr kumimoji="0" 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życie roślin</a:t>
            </a: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po </a:t>
            </a:r>
            <a:r>
              <a:rPr kumimoji="0" 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okresie </a:t>
            </a: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</a:t>
            </a:r>
            <a:r>
              <a:rPr kumimoji="0" lang="pl-PL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084168" y="1476827"/>
            <a:ext cx="2366756" cy="3155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600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55222" y="1294405"/>
            <a:ext cx="8878611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Plon</a:t>
            </a:r>
            <a:r>
              <a:rPr kumimoji="0" lang="it-IT" alt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suchej </a:t>
            </a:r>
            <a:r>
              <a:rPr kumimoji="0" lang="it-IT" altLang="it-IT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masy odmian</a:t>
            </a:r>
            <a:r>
              <a:rPr kumimoji="0" lang="it-IT" alt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(t ha-1) </a:t>
            </a:r>
            <a:r>
              <a:rPr kumimoji="0" lang="it-IT" altLang="it-IT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podczas trzyletniej</a:t>
            </a:r>
            <a:r>
              <a:rPr kumimoji="0" lang="it-IT" alt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próby </a:t>
            </a:r>
            <a:r>
              <a:rPr kumimoji="0" lang="it-IT" altLang="it-IT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polowej</a:t>
            </a:r>
            <a:r>
              <a:rPr kumimoji="0" lang="it-IT" alt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From </a:t>
            </a:r>
            <a:r>
              <a:rPr kumimoji="0" lang="it-IT" altLang="it-IT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Porqueddu</a:t>
            </a:r>
            <a:r>
              <a:rPr kumimoji="0" lang="it-IT" altLang="it-IT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al</a:t>
            </a:r>
            <a:r>
              <a:rPr kumimoji="0" lang="it-IT" alt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(2008) oraz </a:t>
            </a:r>
            <a:r>
              <a:rPr kumimoji="0" lang="it-IT" altLang="it-IT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Annicchiarico</a:t>
            </a:r>
            <a:r>
              <a:rPr kumimoji="0" lang="it-IT" altLang="it-IT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al</a:t>
            </a:r>
            <a:r>
              <a:rPr kumimoji="0" lang="it-IT" alt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(2013)</a:t>
            </a:r>
            <a:endParaRPr kumimoji="0" lang="it-IT" alt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184989" y="1844825"/>
            <a:ext cx="8848844" cy="4768372"/>
            <a:chOff x="155222" y="4143528"/>
            <a:chExt cx="4387662" cy="2204497"/>
          </a:xfrm>
        </p:grpSpPr>
        <p:pic>
          <p:nvPicPr>
            <p:cNvPr id="8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222" y="4143528"/>
              <a:ext cx="4387662" cy="22044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Oval 16"/>
            <p:cNvSpPr>
              <a:spLocks noChangeArrowheads="1"/>
            </p:cNvSpPr>
            <p:nvPr/>
          </p:nvSpPr>
          <p:spPr bwMode="auto">
            <a:xfrm>
              <a:off x="1866482" y="5903281"/>
              <a:ext cx="383822" cy="220095"/>
            </a:xfrm>
            <a:prstGeom prst="ellipse">
              <a:avLst/>
            </a:prstGeom>
            <a:noFill/>
            <a:ln w="28575" algn="ctr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CasellaDiTesto 9"/>
          <p:cNvSpPr txBox="1"/>
          <p:nvPr/>
        </p:nvSpPr>
        <p:spPr>
          <a:xfrm>
            <a:off x="360041" y="586796"/>
            <a:ext cx="788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Plon SM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 trwałość rodzimych traw przystosowanych do średnich warunków nawadniania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155222" y="23554"/>
            <a:ext cx="824440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Praktyki</a:t>
            </a:r>
            <a:r>
              <a:rPr kumimoji="0" lang="it-IT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mające na celu </a:t>
            </a:r>
            <a:r>
              <a:rPr kumimoji="0" lang="it-IT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poprawę jakości użytków zielonych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53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0"/>
          <p:cNvSpPr txBox="1">
            <a:spLocks noChangeArrowheads="1"/>
          </p:cNvSpPr>
          <p:nvPr/>
        </p:nvSpPr>
        <p:spPr bwMode="auto">
          <a:xfrm>
            <a:off x="272400" y="797803"/>
            <a:ext cx="8871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Sezonowa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produkcja rodzimych </a:t>
            </a:r>
            <a:r>
              <a:rPr kumimoji="0" lang="it-IT" alt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traw dostosowanych</a:t>
            </a: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do </a:t>
            </a:r>
            <a:r>
              <a:rPr kumimoji="0" lang="it-IT" alt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środowiska śródziemnomorskiego </a:t>
            </a:r>
            <a:endParaRPr kumimoji="0" lang="it-IT" alt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72400" y="10732"/>
            <a:ext cx="797200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Praktyki</a:t>
            </a:r>
            <a:r>
              <a:rPr kumimoji="0" lang="it-IT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mające na celu </a:t>
            </a:r>
            <a:r>
              <a:rPr kumimoji="0" lang="it-IT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poprawę jakości użytków zielonych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uppo 7"/>
          <p:cNvGrpSpPr/>
          <p:nvPr/>
        </p:nvGrpSpPr>
        <p:grpSpPr>
          <a:xfrm>
            <a:off x="1191490" y="1628800"/>
            <a:ext cx="7340949" cy="4307076"/>
            <a:chOff x="971600" y="1268615"/>
            <a:chExt cx="7848872" cy="4783035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71600" y="1268615"/>
              <a:ext cx="7848872" cy="46215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CasellaDiTesto 9"/>
            <p:cNvSpPr txBox="1"/>
            <p:nvPr/>
          </p:nvSpPr>
          <p:spPr>
            <a:xfrm>
              <a:off x="2627784" y="5641504"/>
              <a:ext cx="1868176" cy="410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F. arundinacea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4708200" y="5665253"/>
              <a:ext cx="1584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D. glomerata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CasellaDiTesto 11"/>
          <p:cNvSpPr txBox="1"/>
          <p:nvPr/>
        </p:nvSpPr>
        <p:spPr>
          <a:xfrm>
            <a:off x="1259632" y="6165304"/>
            <a:ext cx="6264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Porqueddu</a:t>
            </a:r>
            <a:r>
              <a:rPr kumimoji="0" lang="it-IT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al.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(2008)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02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35496" y="2377059"/>
            <a:ext cx="9001000" cy="4508325"/>
            <a:chOff x="35496" y="2377059"/>
            <a:chExt cx="9001000" cy="4508325"/>
          </a:xfrm>
        </p:grpSpPr>
        <p:pic>
          <p:nvPicPr>
            <p:cNvPr id="7" name="Picture 3" descr="C:\Users\RITA\AppData\Local\Microsoft\Windows\INetCache\IE\XL87SAAS\grass4[1]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2377059"/>
              <a:ext cx="6776471" cy="44809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RITA\AppData\Local\Microsoft\Windows\INetCache\IE\88F6K0ZX\grass-309746_960_720[1].p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2608" y="5103440"/>
              <a:ext cx="3563888" cy="1781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0" y="1603682"/>
            <a:ext cx="896461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Gatunki należące do 4 grup funkcyjnych: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	- Trawa / </a:t>
            </a:r>
            <a:r>
              <a:rPr kumimoji="0" lang="en-GB" alt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rośliny</a:t>
            </a:r>
            <a:r>
              <a:rPr kumimoji="0" lang="en-GB" alt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pl-PL" alt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motylkowate</a:t>
            </a:r>
            <a:endParaRPr kumimoji="0" lang="en-GB" altLang="it-IT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	- </a:t>
            </a:r>
            <a:r>
              <a:rPr kumimoji="0" lang="en-GB" alt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Szybkie</a:t>
            </a:r>
            <a:r>
              <a:rPr kumimoji="0" lang="en-GB" alt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pl-PL" alt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wschody</a:t>
            </a:r>
            <a:r>
              <a:rPr kumimoji="0" lang="en-GB" alt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GB" alt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/ </a:t>
            </a:r>
            <a:r>
              <a:rPr kumimoji="0" lang="en-GB" alt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Powolne</a:t>
            </a:r>
            <a:r>
              <a:rPr kumimoji="0" lang="en-GB" alt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pl-PL" alt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wschody</a:t>
            </a:r>
            <a:r>
              <a:rPr kumimoji="0" lang="en-GB" alt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GB" alt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(= roczne/byliny)</a:t>
            </a:r>
            <a:endParaRPr kumimoji="0" lang="en-GB" altLang="it-IT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Wingdings" panose="05000000000000000000" pitchFamily="2" charset="2"/>
            </a:endParaRPr>
          </a:p>
        </p:txBody>
      </p:sp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3336925"/>
            <a:ext cx="1574800" cy="2133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0249" y="3212976"/>
            <a:ext cx="1841500" cy="2590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5237" y="3212976"/>
            <a:ext cx="1922462" cy="25908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499" y="3212976"/>
            <a:ext cx="1912938" cy="2590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6978649" y="5849814"/>
            <a:ext cx="220186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L2=</a:t>
            </a:r>
            <a:r>
              <a:rPr kumimoji="0" lang="en-GB" altLang="it-IT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Medicago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sativa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Surigheddu</a:t>
            </a:r>
            <a:endParaRPr kumimoji="0" lang="it-IT" alt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2513012" y="5841876"/>
            <a:ext cx="233838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G2=</a:t>
            </a:r>
            <a:r>
              <a:rPr kumimoji="0" lang="en-GB" altLang="it-IT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it-IT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Da</a:t>
            </a:r>
            <a:r>
              <a:rPr kumimoji="0" lang="pl-PL" altLang="it-IT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GB" altLang="it-IT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tylis</a:t>
            </a:r>
            <a:r>
              <a:rPr kumimoji="0" lang="en-GB" altLang="it-IT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endParaRPr kumimoji="0" lang="en-GB" altLang="it-IT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glomerata</a:t>
            </a:r>
            <a:r>
              <a:rPr kumimoji="0" lang="en-GB" alt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Currie</a:t>
            </a:r>
            <a:endParaRPr kumimoji="0" lang="it-IT" altLang="it-IT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8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63" r="39314"/>
          <a:stretch>
            <a:fillRect/>
          </a:stretch>
        </p:blipFill>
        <p:spPr bwMode="auto">
          <a:xfrm>
            <a:off x="4867274" y="3212976"/>
            <a:ext cx="1822450" cy="25908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4673599" y="5849814"/>
            <a:ext cx="227012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L1=</a:t>
            </a:r>
            <a:r>
              <a:rPr kumimoji="0" lang="en-GB" altLang="it-IT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Medicago</a:t>
            </a:r>
            <a:endParaRPr kumimoji="0" lang="en-GB" altLang="it-IT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it-IT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polimorfa</a:t>
            </a:r>
            <a:r>
              <a:rPr kumimoji="0" lang="en-GB" altLang="it-IT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endParaRPr kumimoji="0" lang="en-GB" altLang="it-IT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Anglika</a:t>
            </a:r>
            <a:endParaRPr kumimoji="0" lang="it-IT" altLang="it-IT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136524" y="5841876"/>
            <a:ext cx="20177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G1=</a:t>
            </a:r>
            <a:r>
              <a:rPr kumimoji="0" lang="en-GB" altLang="it-IT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Lolium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rigidum</a:t>
            </a:r>
            <a:r>
              <a:rPr kumimoji="0" lang="en-GB" alt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Nurra</a:t>
            </a:r>
            <a:endParaRPr kumimoji="0" lang="it-IT" alt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 Box 21"/>
          <p:cNvSpPr txBox="1">
            <a:spLocks noChangeArrowheads="1"/>
          </p:cNvSpPr>
          <p:nvPr/>
        </p:nvSpPr>
        <p:spPr bwMode="auto">
          <a:xfrm>
            <a:off x="1835150" y="2627620"/>
            <a:ext cx="45037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NATIVE SPECIES (sucha </a:t>
            </a:r>
            <a:r>
              <a:rPr kumimoji="0" lang="it-IT" alt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mieszanka śródziemnomorska</a:t>
            </a:r>
            <a:r>
              <a:rPr kumimoji="0" lang="it-IT" alt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pic>
        <p:nvPicPr>
          <p:cNvPr id="20" name="Picture 28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1385" y="1485726"/>
            <a:ext cx="1026045" cy="13265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 Box 25"/>
          <p:cNvSpPr txBox="1">
            <a:spLocks noChangeArrowheads="1"/>
          </p:cNvSpPr>
          <p:nvPr/>
        </p:nvSpPr>
        <p:spPr bwMode="auto">
          <a:xfrm>
            <a:off x="431006" y="1136386"/>
            <a:ext cx="8388350" cy="336550"/>
          </a:xfrm>
          <a:prstGeom prst="rect">
            <a:avLst/>
          </a:prstGeom>
          <a:solidFill>
            <a:srgbClr val="E3E8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Działanie UE COST 852 </a:t>
            </a:r>
          </a:p>
        </p:txBody>
      </p:sp>
      <p:sp>
        <p:nvSpPr>
          <p:cNvPr id="22" name="Text Box 90"/>
          <p:cNvSpPr txBox="1">
            <a:spLocks noChangeArrowheads="1"/>
          </p:cNvSpPr>
          <p:nvPr/>
        </p:nvSpPr>
        <p:spPr bwMode="auto">
          <a:xfrm>
            <a:off x="-26430" y="368909"/>
            <a:ext cx="683839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Stosowanie mieszanek </a:t>
            </a:r>
            <a:r>
              <a:rPr kumimoji="0" lang="pl-PL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złożonych z 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zaadaptowanych rodzimych traw i roślin </a:t>
            </a:r>
            <a:r>
              <a:rPr kumimoji="0" lang="pl-PL" alt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motylkowat</a:t>
            </a: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ych</a:t>
            </a:r>
            <a:endParaRPr kumimoji="0" lang="it-IT" altLang="it-IT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381982" y="-102013"/>
            <a:ext cx="7967036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Praktyki</a:t>
            </a:r>
            <a:r>
              <a:rPr kumimoji="0" lang="it-IT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mające na celu </a:t>
            </a:r>
            <a:r>
              <a:rPr kumimoji="0" lang="it-IT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poprawę jakości użytków zielonych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77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35496" y="2377059"/>
            <a:ext cx="9001000" cy="4508325"/>
            <a:chOff x="35496" y="2377059"/>
            <a:chExt cx="9001000" cy="4508325"/>
          </a:xfrm>
        </p:grpSpPr>
        <p:pic>
          <p:nvPicPr>
            <p:cNvPr id="7" name="Picture 3" descr="C:\Users\RITA\AppData\Local\Microsoft\Windows\INetCache\IE\XL87SAAS\grass4[1]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2377059"/>
              <a:ext cx="6776471" cy="44809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RITA\AppData\Local\Microsoft\Windows\INetCache\IE\88F6K0ZX\grass-309746_960_720[1].p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2608" y="5103440"/>
              <a:ext cx="3563888" cy="1781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42875" y="33759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Verdana" panose="020B0604030504040204" pitchFamily="34" charset="0"/>
              </a:rPr>
              <a:t>Rozszerzona </a:t>
            </a:r>
            <a:r>
              <a:rPr kumimoji="0" lang="it-IT" altLang="it-IT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Verdana" panose="020B0604030504040204" pitchFamily="34" charset="0"/>
              </a:rPr>
              <a:t>sezonowa dystrybucja paszy</a:t>
            </a:r>
            <a:endParaRPr kumimoji="0" lang="it-IT" altLang="it-IT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0" name="Group 25"/>
          <p:cNvGrpSpPr>
            <a:grpSpLocks/>
          </p:cNvGrpSpPr>
          <p:nvPr/>
        </p:nvGrpSpPr>
        <p:grpSpPr bwMode="auto">
          <a:xfrm>
            <a:off x="-1" y="630237"/>
            <a:ext cx="4714875" cy="3085931"/>
            <a:chOff x="0" y="397"/>
            <a:chExt cx="2928" cy="1878"/>
          </a:xfrm>
        </p:grpSpPr>
        <p:grpSp>
          <p:nvGrpSpPr>
            <p:cNvPr id="11" name="Group 15"/>
            <p:cNvGrpSpPr>
              <a:grpSpLocks/>
            </p:cNvGrpSpPr>
            <p:nvPr/>
          </p:nvGrpSpPr>
          <p:grpSpPr bwMode="auto">
            <a:xfrm>
              <a:off x="0" y="397"/>
              <a:ext cx="2928" cy="1878"/>
              <a:chOff x="0" y="397"/>
              <a:chExt cx="2928" cy="1878"/>
            </a:xfrm>
          </p:grpSpPr>
          <p:pic>
            <p:nvPicPr>
              <p:cNvPr id="13" name="Picture 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97"/>
                <a:ext cx="2928" cy="18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" name="Text Box 8"/>
              <p:cNvSpPr txBox="1">
                <a:spLocks noChangeArrowheads="1"/>
              </p:cNvSpPr>
              <p:nvPr/>
            </p:nvSpPr>
            <p:spPr bwMode="auto">
              <a:xfrm>
                <a:off x="839" y="436"/>
                <a:ext cx="1065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altLang="it-IT" sz="24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Verdana" panose="020B0604030504040204" pitchFamily="34" charset="0"/>
                    <a:cs typeface="Verdana" panose="020B0604030504040204" pitchFamily="34" charset="0"/>
                  </a:rPr>
                  <a:t>Zima - luty.</a:t>
                </a:r>
                <a:endParaRPr kumimoji="0" lang="it-IT" altLang="it-IT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sp>
          <p:nvSpPr>
            <p:cNvPr id="12" name="Text Box 20"/>
            <p:cNvSpPr txBox="1">
              <a:spLocks noChangeArrowheads="1"/>
            </p:cNvSpPr>
            <p:nvPr/>
          </p:nvSpPr>
          <p:spPr bwMode="auto">
            <a:xfrm>
              <a:off x="838" y="1810"/>
              <a:ext cx="1090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Verdana" panose="020B0604030504040204" pitchFamily="34" charset="0"/>
                  <a:cs typeface="Verdana" panose="020B0604030504040204" pitchFamily="34" charset="0"/>
                </a:rPr>
                <a:t>&gt; G1 </a:t>
              </a:r>
              <a:r>
                <a:rPr kumimoji="0" lang="it-IT" altLang="it-IT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Verdana" panose="020B0604030504040204" pitchFamily="34" charset="0"/>
                  <a:cs typeface="Verdana" panose="020B0604030504040204" pitchFamily="34" charset="0"/>
                </a:rPr>
                <a:t>i </a:t>
              </a:r>
              <a:r>
                <a:rPr kumimoji="0" lang="it-IT" altLang="it-IT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Verdana" panose="020B0604030504040204" pitchFamily="34" charset="0"/>
                  <a:cs typeface="Verdana" panose="020B0604030504040204" pitchFamily="34" charset="0"/>
                </a:rPr>
                <a:t>G2</a:t>
              </a:r>
            </a:p>
          </p:txBody>
        </p:sp>
      </p:grpSp>
      <p:grpSp>
        <p:nvGrpSpPr>
          <p:cNvPr id="15" name="Group 26"/>
          <p:cNvGrpSpPr>
            <a:grpSpLocks/>
          </p:cNvGrpSpPr>
          <p:nvPr/>
        </p:nvGrpSpPr>
        <p:grpSpPr bwMode="auto">
          <a:xfrm>
            <a:off x="4499992" y="630238"/>
            <a:ext cx="4644008" cy="3073400"/>
            <a:chOff x="2916" y="397"/>
            <a:chExt cx="2844" cy="1890"/>
          </a:xfrm>
        </p:grpSpPr>
        <p:grpSp>
          <p:nvGrpSpPr>
            <p:cNvPr id="16" name="Group 16"/>
            <p:cNvGrpSpPr>
              <a:grpSpLocks/>
            </p:cNvGrpSpPr>
            <p:nvPr/>
          </p:nvGrpSpPr>
          <p:grpSpPr bwMode="auto">
            <a:xfrm>
              <a:off x="2916" y="397"/>
              <a:ext cx="2844" cy="1890"/>
              <a:chOff x="2916" y="397"/>
              <a:chExt cx="2844" cy="1890"/>
            </a:xfrm>
          </p:grpSpPr>
          <p:pic>
            <p:nvPicPr>
              <p:cNvPr id="18" name="Picture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16" y="397"/>
                <a:ext cx="2844" cy="18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9" name="Text Box 9"/>
              <p:cNvSpPr txBox="1">
                <a:spLocks noChangeArrowheads="1"/>
              </p:cNvSpPr>
              <p:nvPr/>
            </p:nvSpPr>
            <p:spPr bwMode="auto">
              <a:xfrm>
                <a:off x="3878" y="436"/>
                <a:ext cx="1081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altLang="it-IT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Verdana" panose="020B0604030504040204" pitchFamily="34" charset="0"/>
                    <a:cs typeface="Verdana" panose="020B0604030504040204" pitchFamily="34" charset="0"/>
                  </a:rPr>
                  <a:t>Wiosna - </a:t>
                </a:r>
                <a:r>
                  <a:rPr kumimoji="0" lang="it-IT" altLang="it-IT" sz="24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Verdana" panose="020B0604030504040204" pitchFamily="34" charset="0"/>
                    <a:cs typeface="Verdana" panose="020B0604030504040204" pitchFamily="34" charset="0"/>
                  </a:rPr>
                  <a:t>maj</a:t>
                </a:r>
                <a:endParaRPr kumimoji="0" lang="it-IT" altLang="it-IT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sp>
          <p:nvSpPr>
            <p:cNvPr id="17" name="Text Box 21"/>
            <p:cNvSpPr txBox="1">
              <a:spLocks noChangeArrowheads="1"/>
            </p:cNvSpPr>
            <p:nvPr/>
          </p:nvSpPr>
          <p:spPr bwMode="auto">
            <a:xfrm>
              <a:off x="3708" y="1810"/>
              <a:ext cx="109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Verdana" panose="020B0604030504040204" pitchFamily="34" charset="0"/>
                  <a:cs typeface="Verdana" panose="020B0604030504040204" pitchFamily="34" charset="0"/>
                </a:rPr>
                <a:t>&gt; Wszystkie </a:t>
              </a:r>
              <a:r>
                <a:rPr kumimoji="0" lang="it-IT" altLang="it-IT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Verdana" panose="020B0604030504040204" pitchFamily="34" charset="0"/>
                  <a:cs typeface="Verdana" panose="020B0604030504040204" pitchFamily="34" charset="0"/>
                </a:rPr>
                <a:t>gatunki</a:t>
              </a:r>
              <a:endPara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20" name="Group 29"/>
          <p:cNvGrpSpPr>
            <a:grpSpLocks/>
          </p:cNvGrpSpPr>
          <p:nvPr/>
        </p:nvGrpSpPr>
        <p:grpSpPr bwMode="auto">
          <a:xfrm>
            <a:off x="-2" y="3704684"/>
            <a:ext cx="4714875" cy="3169216"/>
            <a:chOff x="0" y="2333"/>
            <a:chExt cx="2928" cy="1914"/>
          </a:xfrm>
        </p:grpSpPr>
        <p:grpSp>
          <p:nvGrpSpPr>
            <p:cNvPr id="21" name="Group 17"/>
            <p:cNvGrpSpPr>
              <a:grpSpLocks/>
            </p:cNvGrpSpPr>
            <p:nvPr/>
          </p:nvGrpSpPr>
          <p:grpSpPr bwMode="auto">
            <a:xfrm>
              <a:off x="0" y="2333"/>
              <a:ext cx="2928" cy="1914"/>
              <a:chOff x="0" y="2333"/>
              <a:chExt cx="2928" cy="1914"/>
            </a:xfrm>
          </p:grpSpPr>
          <p:pic>
            <p:nvPicPr>
              <p:cNvPr id="23" name="Picture 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333"/>
                <a:ext cx="2928" cy="19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4" name="Text Box 10"/>
              <p:cNvSpPr txBox="1">
                <a:spLocks noChangeArrowheads="1"/>
              </p:cNvSpPr>
              <p:nvPr/>
            </p:nvSpPr>
            <p:spPr bwMode="auto">
              <a:xfrm>
                <a:off x="952" y="2464"/>
                <a:ext cx="1188" cy="2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altLang="it-IT" sz="24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Verdana" panose="020B0604030504040204" pitchFamily="34" charset="0"/>
                    <a:cs typeface="Verdana" panose="020B0604030504040204" pitchFamily="34" charset="0"/>
                  </a:rPr>
                  <a:t>Lato - lipiec</a:t>
                </a:r>
                <a:endParaRPr kumimoji="0" lang="it-IT" altLang="it-IT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sp>
          <p:nvSpPr>
            <p:cNvPr id="22" name="Text Box 22"/>
            <p:cNvSpPr txBox="1">
              <a:spLocks noChangeArrowheads="1"/>
            </p:cNvSpPr>
            <p:nvPr/>
          </p:nvSpPr>
          <p:spPr bwMode="auto">
            <a:xfrm>
              <a:off x="1215" y="3838"/>
              <a:ext cx="604" cy="2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&gt; L2</a:t>
              </a:r>
            </a:p>
          </p:txBody>
        </p:sp>
      </p:grpSp>
      <p:grpSp>
        <p:nvGrpSpPr>
          <p:cNvPr id="25" name="Group 28"/>
          <p:cNvGrpSpPr>
            <a:grpSpLocks/>
          </p:cNvGrpSpPr>
          <p:nvPr/>
        </p:nvGrpSpPr>
        <p:grpSpPr bwMode="auto">
          <a:xfrm>
            <a:off x="4621613" y="3716168"/>
            <a:ext cx="4558283" cy="3169097"/>
            <a:chOff x="1585" y="1500"/>
            <a:chExt cx="2736" cy="1926"/>
          </a:xfrm>
        </p:grpSpPr>
        <p:grpSp>
          <p:nvGrpSpPr>
            <p:cNvPr id="26" name="Group 19"/>
            <p:cNvGrpSpPr>
              <a:grpSpLocks/>
            </p:cNvGrpSpPr>
            <p:nvPr/>
          </p:nvGrpSpPr>
          <p:grpSpPr bwMode="auto">
            <a:xfrm>
              <a:off x="1585" y="1500"/>
              <a:ext cx="2736" cy="1926"/>
              <a:chOff x="1585" y="1500"/>
              <a:chExt cx="2736" cy="1926"/>
            </a:xfrm>
          </p:grpSpPr>
          <p:pic>
            <p:nvPicPr>
              <p:cNvPr id="28" name="Picture 1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85" y="1500"/>
                <a:ext cx="2736" cy="19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Text Box 13"/>
              <p:cNvSpPr txBox="1">
                <a:spLocks noChangeArrowheads="1"/>
              </p:cNvSpPr>
              <p:nvPr/>
            </p:nvSpPr>
            <p:spPr bwMode="auto">
              <a:xfrm>
                <a:off x="2121" y="1557"/>
                <a:ext cx="1140" cy="2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altLang="it-IT" sz="24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Verdana" panose="020B0604030504040204" pitchFamily="34" charset="0"/>
                    <a:cs typeface="Verdana" panose="020B0604030504040204" pitchFamily="34" charset="0"/>
                  </a:rPr>
                  <a:t>Jesień- listopad</a:t>
                </a:r>
                <a:endParaRPr kumimoji="0" lang="it-IT" altLang="it-IT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sp>
          <p:nvSpPr>
            <p:cNvPr id="27" name="Text Box 24"/>
            <p:cNvSpPr txBox="1">
              <a:spLocks noChangeArrowheads="1"/>
            </p:cNvSpPr>
            <p:nvPr/>
          </p:nvSpPr>
          <p:spPr bwMode="auto">
            <a:xfrm>
              <a:off x="2608" y="2931"/>
              <a:ext cx="61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&gt; G2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408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35496" y="2377059"/>
            <a:ext cx="9001000" cy="4508325"/>
            <a:chOff x="35496" y="2377059"/>
            <a:chExt cx="9001000" cy="4508325"/>
          </a:xfrm>
        </p:grpSpPr>
        <p:pic>
          <p:nvPicPr>
            <p:cNvPr id="7" name="Picture 3" descr="C:\Users\RITA\AppData\Local\Microsoft\Windows\INetCache\IE\XL87SAAS\grass4[1]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2377059"/>
              <a:ext cx="6776471" cy="44809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RITA\AppData\Local\Microsoft\Windows\INetCache\IE\88F6K0ZX\grass-309746_960_720[1].p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2608" y="5103440"/>
              <a:ext cx="3563888" cy="1781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6693" b="5867"/>
          <a:stretch>
            <a:fillRect/>
          </a:stretch>
        </p:blipFill>
        <p:spPr bwMode="auto">
          <a:xfrm>
            <a:off x="202823" y="1412776"/>
            <a:ext cx="6025361" cy="529506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28575">
            <a:solidFill>
              <a:schemeClr val="bg2"/>
            </a:solidFill>
            <a:miter lim="800000"/>
            <a:headEnd/>
            <a:tailEnd/>
          </a:ln>
          <a:effectLst/>
          <a:extLst/>
        </p:spPr>
      </p:pic>
      <p:sp>
        <p:nvSpPr>
          <p:cNvPr id="10" name="CasellaDiTesto 9"/>
          <p:cNvSpPr txBox="1"/>
          <p:nvPr/>
        </p:nvSpPr>
        <p:spPr>
          <a:xfrm>
            <a:off x="6209856" y="3798835"/>
            <a:ext cx="28083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G1, G2 = </a:t>
            </a:r>
            <a:r>
              <a:rPr kumimoji="0" lang="it-IT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trawa</a:t>
            </a:r>
            <a:endParaRPr kumimoji="0" lang="it-IT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L1, L2 = roślina </a:t>
            </a:r>
            <a:r>
              <a:rPr kumimoji="0" lang="pl-PL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motylk</a:t>
            </a: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it-IT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1= gatunki</a:t>
            </a: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 szybkich wschodach</a:t>
            </a:r>
            <a:endParaRPr kumimoji="0" lang="it-IT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2=</a:t>
            </a: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gatunki o </a:t>
            </a: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powoln</a:t>
            </a:r>
            <a:r>
              <a:rPr kumimoji="0" lang="pl-PL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ych</a:t>
            </a: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wschodach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81785" y="570119"/>
            <a:ext cx="7554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Poprawa jakości paszy z wykorzystaniem mieszanek paszowych opartych na gatunkach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rodzimych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6279153" y="5517232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Średnie wartości</a:t>
            </a: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 </a:t>
            </a:r>
            <a:r>
              <a:rPr kumimoji="0" lang="it-IT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zbiorów w</a:t>
            </a: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ciągu </a:t>
            </a:r>
            <a:r>
              <a:rPr kumimoji="0" lang="it-IT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roku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421105" y="2767"/>
            <a:ext cx="7796463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Praktyki</a:t>
            </a:r>
            <a:r>
              <a:rPr kumimoji="0" lang="it-IT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mające na celu </a:t>
            </a:r>
            <a:r>
              <a:rPr kumimoji="0" lang="it-IT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poprawę jakości użytków zielonych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6300192" y="6307734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Maltoni et al. (2007)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7168" y="1844824"/>
            <a:ext cx="2651000" cy="1988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999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EPSN000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595138"/>
            <a:ext cx="8305800" cy="621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81000" y="574625"/>
            <a:ext cx="8305800" cy="1846659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it-IT" sz="3400" b="0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Zaprawianie</a:t>
            </a:r>
            <a:r>
              <a:rPr kumimoji="0" lang="pt-PT" altLang="it-IT" sz="3400" b="0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PT" altLang="it-IT" sz="34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nasion</a:t>
            </a:r>
            <a:r>
              <a:rPr kumimoji="0" lang="pt-PT" altLang="it-IT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  <a:r>
              <a:rPr kumimoji="0" lang="pt-PT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przed wysiewem nasiona każdego gatunku roślin strączkowych mogą wymagać </a:t>
            </a:r>
            <a:r>
              <a:rPr kumimoji="0" lang="pl-PL" alt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zaprawienia</a:t>
            </a:r>
            <a:r>
              <a:rPr kumimoji="0" lang="pt-PT" alt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PT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przy użyciu specyficznych i wysoce skutecznych szczepów</a:t>
            </a:r>
            <a:r>
              <a:rPr kumimoji="0" lang="pt-PT" altLang="it-IT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Rhizobium</a:t>
            </a:r>
            <a:r>
              <a:rPr kumimoji="0" lang="pt-PT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w celu wzmocnienia symbiotycznego wiązania N, dzięki czemu system jest samowystarczalny w tym ważnym składniku odżywczym.</a:t>
            </a:r>
          </a:p>
        </p:txBody>
      </p:sp>
      <p:sp>
        <p:nvSpPr>
          <p:cNvPr id="8" name="Rettangolo 7"/>
          <p:cNvSpPr/>
          <p:nvPr/>
        </p:nvSpPr>
        <p:spPr>
          <a:xfrm>
            <a:off x="1259632" y="10732"/>
            <a:ext cx="6984776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Wschody</a:t>
            </a:r>
            <a:r>
              <a:rPr kumimoji="0" lang="it-IT" sz="32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 </a:t>
            </a:r>
            <a:r>
              <a:rPr kumimoji="0" lang="pl-PL" sz="32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użytkowanie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592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64308" y="710630"/>
            <a:ext cx="6439227" cy="532953"/>
          </a:xfrm>
        </p:spPr>
        <p:txBody>
          <a:bodyPr/>
          <a:lstStyle/>
          <a:p>
            <a:r>
              <a:rPr lang="en-US" altLang="sv-SE" sz="2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Długość </a:t>
            </a:r>
            <a:r>
              <a:rPr lang="en-US" altLang="sv-SE" sz="2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sezonu wegetacyjnego w Europie</a:t>
            </a:r>
            <a:endParaRPr lang="es-ES" dirty="0"/>
          </a:p>
        </p:txBody>
      </p:sp>
      <p:sp>
        <p:nvSpPr>
          <p:cNvPr id="6" name="textruta 2"/>
          <p:cNvSpPr txBox="1">
            <a:spLocks noChangeArrowheads="1"/>
          </p:cNvSpPr>
          <p:nvPr/>
        </p:nvSpPr>
        <p:spPr bwMode="auto">
          <a:xfrm>
            <a:off x="5393167" y="1707695"/>
            <a:ext cx="326956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Długość </a:t>
            </a:r>
            <a:r>
              <a:rPr kumimoji="0" lang="en-US" altLang="sv-S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sezonu wegetacyjnego, dni &gt;5°C</a:t>
            </a:r>
            <a:endParaRPr kumimoji="0" lang="en-US" altLang="sv-S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5393168" y="3470487"/>
            <a:ext cx="3750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 warunki powodują, że </a:t>
            </a:r>
            <a:r>
              <a:rPr kumimoji="0" lang="en-US" alt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niektóre gatunki lepiej się przystosowują</a:t>
            </a:r>
            <a:r>
              <a:rPr kumimoji="0" lang="en-US" alt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.....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upp 10"/>
          <p:cNvGrpSpPr/>
          <p:nvPr/>
        </p:nvGrpSpPr>
        <p:grpSpPr>
          <a:xfrm>
            <a:off x="565813" y="1129852"/>
            <a:ext cx="4491200" cy="5289487"/>
            <a:chOff x="565813" y="1129852"/>
            <a:chExt cx="4491200" cy="5289487"/>
          </a:xfrm>
        </p:grpSpPr>
        <p:grpSp>
          <p:nvGrpSpPr>
            <p:cNvPr id="9" name="Grupp 8"/>
            <p:cNvGrpSpPr/>
            <p:nvPr/>
          </p:nvGrpSpPr>
          <p:grpSpPr>
            <a:xfrm>
              <a:off x="565813" y="1129852"/>
              <a:ext cx="4491200" cy="5289487"/>
              <a:chOff x="556288" y="1618746"/>
              <a:chExt cx="4174930" cy="4800592"/>
            </a:xfrm>
          </p:grpSpPr>
          <p:pic>
            <p:nvPicPr>
              <p:cNvPr id="5" name="Bild 1" descr="Macintosh HD:Users:larso:Desktop:EurVegpLängdPikt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6288" y="1721966"/>
                <a:ext cx="4174930" cy="46973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textruta 7"/>
              <p:cNvSpPr txBox="1"/>
              <p:nvPr/>
            </p:nvSpPr>
            <p:spPr>
              <a:xfrm>
                <a:off x="556288" y="1618746"/>
                <a:ext cx="2223429" cy="58659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ruta 3"/>
            <p:cNvSpPr txBox="1"/>
            <p:nvPr/>
          </p:nvSpPr>
          <p:spPr>
            <a:xfrm>
              <a:off x="1381125" y="3324225"/>
              <a:ext cx="200025" cy="28575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ruta 9"/>
            <p:cNvSpPr txBox="1"/>
            <p:nvPr/>
          </p:nvSpPr>
          <p:spPr>
            <a:xfrm>
              <a:off x="2528887" y="3789277"/>
              <a:ext cx="166688" cy="1428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Afgeronde rechthoek 2"/>
          <p:cNvSpPr/>
          <p:nvPr/>
        </p:nvSpPr>
        <p:spPr>
          <a:xfrm>
            <a:off x="515639" y="1129852"/>
            <a:ext cx="4826382" cy="5484079"/>
          </a:xfrm>
          <a:prstGeom prst="roundRect">
            <a:avLst/>
          </a:prstGeom>
          <a:noFill/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58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m 85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31763"/>
            <a:ext cx="8815388" cy="661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50825" y="115888"/>
            <a:ext cx="8815388" cy="584775"/>
          </a:xfrm>
          <a:prstGeom prst="rect">
            <a:avLst/>
          </a:prstGeom>
          <a:solidFill>
            <a:srgbClr val="66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it-IT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Zarządzanie składnikami odżywczymi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28613" y="4139697"/>
            <a:ext cx="8815387" cy="2677656"/>
          </a:xfrm>
          <a:prstGeom prst="rect">
            <a:avLst/>
          </a:prstGeom>
          <a:solidFill>
            <a:srgbClr val="663300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95300" indent="-495300"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952500" indent="-495300">
              <a:defRPr sz="3200" b="1">
                <a:solidFill>
                  <a:schemeClr val="tx1"/>
                </a:solidFill>
                <a:latin typeface="Times New Roman" pitchFamily="18" charset="0"/>
              </a:defRPr>
            </a:lvl2pPr>
            <a:lvl3pPr marL="1409700" indent="-495300">
              <a:defRPr sz="3200" b="1">
                <a:solidFill>
                  <a:schemeClr val="tx1"/>
                </a:solidFill>
                <a:latin typeface="Times New Roman" pitchFamily="18" charset="0"/>
              </a:defRPr>
            </a:lvl3pPr>
            <a:lvl4pPr marL="1866900" indent="-495300">
              <a:defRPr sz="3200" b="1">
                <a:solidFill>
                  <a:schemeClr val="tx1"/>
                </a:solidFill>
                <a:latin typeface="Times New Roman" pitchFamily="18" charset="0"/>
              </a:defRPr>
            </a:lvl4pPr>
            <a:lvl5pPr marL="2324100" indent="-495300">
              <a:defRPr sz="3200" b="1">
                <a:solidFill>
                  <a:schemeClr val="tx1"/>
                </a:solidFill>
                <a:latin typeface="Times New Roman" pitchFamily="18" charset="0"/>
              </a:defRPr>
            </a:lvl5pPr>
            <a:lvl6pPr marL="2781300" indent="-495300" eaLnBrk="0" fontAlgn="base" hangingPunct="0">
              <a:spcBef>
                <a:spcPct val="2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6pPr>
            <a:lvl7pPr marL="3238500" indent="-495300" eaLnBrk="0" fontAlgn="base" hangingPunct="0">
              <a:spcBef>
                <a:spcPct val="2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7pPr>
            <a:lvl8pPr marL="3695700" indent="-495300" eaLnBrk="0" fontAlgn="base" hangingPunct="0">
              <a:spcBef>
                <a:spcPct val="2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8pPr>
            <a:lvl9pPr marL="4152900" indent="-495300" eaLnBrk="0" fontAlgn="base" hangingPunct="0">
              <a:spcBef>
                <a:spcPct val="2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R="0" lvl="0" indent="-50800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Pastwiska </a:t>
            </a:r>
            <a:r>
              <a:rPr kumimoji="0" lang="pl-PL" alt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 roślinami motylkowatymi</a:t>
            </a:r>
            <a:r>
              <a:rPr kumimoji="0" lang="pt-PT" alt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są samowystarczalne pod względem </a:t>
            </a:r>
            <a:r>
              <a:rPr kumimoji="0" lang="pt-PT" alt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  <a:r>
              <a:rPr kumimoji="0" lang="pt-PT" alt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ale wymagają odpowiednich zastosowań innych makroelementów, w szczególności </a:t>
            </a:r>
            <a:r>
              <a:rPr kumimoji="0" lang="pt-PT" alt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 </a:t>
            </a:r>
            <a:r>
              <a:rPr kumimoji="0" lang="pt-PT" alt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pl-PL" alt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przedsiewnie </a:t>
            </a:r>
            <a:r>
              <a:rPr kumimoji="0" lang="pt-PT" alt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</a:t>
            </a:r>
            <a:r>
              <a:rPr kumimoji="0" lang="pl-PL" alt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pogłównie </a:t>
            </a:r>
            <a:r>
              <a:rPr kumimoji="0" lang="pt-PT" alt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raz w roku), a w razie potrzeby także innych makroelementów (</a:t>
            </a:r>
            <a:r>
              <a:rPr kumimoji="0" lang="pt-PT" alt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</a:t>
            </a:r>
            <a:r>
              <a:rPr kumimoji="0" lang="pt-PT" alt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Ca, S, Mg) lub mikroelementów (Mo, B, Zn, Cu, Fe, Co)</a:t>
            </a:r>
          </a:p>
        </p:txBody>
      </p:sp>
    </p:spTree>
    <p:extLst>
      <p:ext uri="{BB962C8B-B14F-4D97-AF65-F5344CB8AC3E}">
        <p14:creationId xmlns:p14="http://schemas.microsoft.com/office/powerpoint/2010/main" val="1293927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utoUpdateAnimBg="0"/>
      <p:bldP spid="8" grpId="0" animBg="1" autoUpdateAnimBg="0"/>
    </p:bldLst>
  </p:timing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Imagem 354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443309"/>
            <a:ext cx="4267200" cy="3200400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m 258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443309"/>
            <a:ext cx="4267200" cy="3200400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04799" y="3099881"/>
            <a:ext cx="8588375" cy="769441"/>
          </a:xfrm>
          <a:prstGeom prst="rect">
            <a:avLst/>
          </a:prstGeom>
          <a:solidFill>
            <a:srgbClr val="66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Wczesną </a:t>
            </a:r>
            <a:r>
              <a:rPr kumimoji="0" lang="pt-PT" altLang="it-IT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jesienią (idealna temperatura gleby &gt;16°C</a:t>
            </a:r>
            <a:r>
              <a:rPr kumimoji="0" lang="pt-PT" alt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),</a:t>
            </a:r>
            <a:r>
              <a:rPr kumimoji="0" lang="pl-PL" alt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PT" altLang="it-IT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 </a:t>
            </a:r>
            <a:r>
              <a:rPr kumimoji="0" lang="pt-PT" altLang="it-IT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powierzchniowo przygotowanym podłożu nasiennym (minimalna uprawa roli) </a:t>
            </a:r>
            <a:endParaRPr kumimoji="0" lang="pt-PT" altLang="it-IT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263" y="4075509"/>
            <a:ext cx="4249737" cy="28098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4046934"/>
            <a:ext cx="4321175" cy="28368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tangolo 10"/>
          <p:cNvSpPr/>
          <p:nvPr/>
        </p:nvSpPr>
        <p:spPr>
          <a:xfrm>
            <a:off x="971600" y="-99392"/>
            <a:ext cx="6984776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Siew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38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 autoUpdateAnimBg="0"/>
    </p:bldLst>
  </p:timing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476250"/>
            <a:ext cx="4351337" cy="2952750"/>
          </a:xfrm>
          <a:prstGeom prst="rect">
            <a:avLst/>
          </a:prstGeom>
          <a:noFill/>
          <a:ln w="936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6" descr="Imagem 665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171450"/>
            <a:ext cx="4343400" cy="32575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81000" y="2721114"/>
            <a:ext cx="4267200" cy="707886"/>
          </a:xfrm>
          <a:prstGeom prst="rect">
            <a:avLst/>
          </a:prstGeom>
          <a:solidFill>
            <a:srgbClr val="006600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Wypasane przez cały rok z obsadą dostosowaną do średnich </a:t>
            </a:r>
            <a:r>
              <a:rPr kumimoji="0" lang="pt-PT" alt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plonów</a:t>
            </a:r>
            <a:r>
              <a:rPr kumimoji="0" lang="pt-PT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roślinności.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342900" y="0"/>
            <a:ext cx="8610600" cy="584775"/>
          </a:xfrm>
          <a:prstGeom prst="rect">
            <a:avLst/>
          </a:prstGeom>
          <a:solidFill>
            <a:srgbClr val="66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it-IT" sz="32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Gospodarowanie pastwiskami</a:t>
            </a:r>
            <a:endParaRPr kumimoji="0" lang="pt-PT" altLang="it-IT" sz="32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4648200" y="2971800"/>
            <a:ext cx="4252912" cy="400110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Budowa</a:t>
            </a:r>
            <a:r>
              <a:rPr kumimoji="0" lang="pl-PL" alt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nie</a:t>
            </a:r>
            <a:r>
              <a:rPr kumimoji="0" lang="pt-PT" alt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banku nasion na wiosnę</a:t>
            </a:r>
          </a:p>
        </p:txBody>
      </p:sp>
      <p:pic>
        <p:nvPicPr>
          <p:cNvPr id="11" name="Picture 13" descr="P SECO (100)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3429000"/>
            <a:ext cx="4267200" cy="32004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DSCF332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3429000"/>
            <a:ext cx="4343400" cy="32131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609600" y="6172200"/>
            <a:ext cx="3657600" cy="396875"/>
          </a:xfrm>
          <a:prstGeom prst="rect">
            <a:avLst/>
          </a:prstGeom>
          <a:solidFill>
            <a:srgbClr val="663300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Intensywne</a:t>
            </a:r>
            <a:r>
              <a:rPr kumimoji="0" lang="pt-PT" alt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wypasanie w lecie</a:t>
            </a: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5105400" y="5943600"/>
            <a:ext cx="3657600" cy="701675"/>
          </a:xfrm>
          <a:prstGeom prst="rect">
            <a:avLst/>
          </a:prstGeom>
          <a:solidFill>
            <a:srgbClr val="66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Naturalna regeneracja po jesiennych deszczach</a:t>
            </a:r>
          </a:p>
        </p:txBody>
      </p:sp>
    </p:spTree>
    <p:extLst>
      <p:ext uri="{BB962C8B-B14F-4D97-AF65-F5344CB8AC3E}">
        <p14:creationId xmlns:p14="http://schemas.microsoft.com/office/powerpoint/2010/main" val="1520659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 autoUpdateAnimBg="0"/>
      <p:bldP spid="10" grpId="0" animBg="1" autoUpdateAnimBg="0"/>
      <p:bldP spid="13" grpId="0" animBg="1" autoUpdateAnimBg="0"/>
      <p:bldP spid="14" grpId="0" animBg="1" autoUpdateAnimBg="0"/>
    </p:bldLst>
  </p:timing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968" y="2420888"/>
            <a:ext cx="8218488" cy="3408380"/>
          </a:xfrm>
        </p:spPr>
        <p:txBody>
          <a:bodyPr/>
          <a:lstStyle/>
          <a:p>
            <a:pPr marL="0" indent="0" algn="ctr">
              <a:buNone/>
            </a:pPr>
            <a:r>
              <a:rPr lang="it-IT" sz="5400" dirty="0" err="1" smtClean="0"/>
              <a:t>Użytki zielone</a:t>
            </a:r>
            <a:r>
              <a:rPr lang="it-IT" sz="5400" dirty="0" smtClean="0"/>
              <a:t> we </a:t>
            </a:r>
            <a:r>
              <a:rPr lang="it-IT" sz="5400" dirty="0" err="1" smtClean="0"/>
              <a:t>włoskich Alpach</a:t>
            </a:r>
            <a:endParaRPr lang="it-IT" sz="5400" dirty="0"/>
          </a:p>
        </p:txBody>
      </p:sp>
    </p:spTree>
    <p:extLst>
      <p:ext uri="{BB962C8B-B14F-4D97-AF65-F5344CB8AC3E}">
        <p14:creationId xmlns:p14="http://schemas.microsoft.com/office/powerpoint/2010/main" val="127697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	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28738422-1339-421F-BBA2-E7750BBFF6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250" y="6453336"/>
            <a:ext cx="38227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34" charset="-128"/>
                <a:cs typeface="+mn-cs"/>
              </a:rPr>
              <a:t>Źródło</a:t>
            </a:r>
            <a:r>
              <a:rPr kumimoji="0" lang="pl-PL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34" charset="-128"/>
                <a:cs typeface="+mn-cs"/>
              </a:rPr>
              <a:t>:</a:t>
            </a:r>
            <a:r>
              <a:rPr kumimoji="0" lang="en-GB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34" charset="-128"/>
                <a:cs typeface="+mn-cs"/>
              </a:rPr>
              <a:t>Peratoner </a:t>
            </a:r>
            <a:r>
              <a:rPr kumimoji="0" lang="en-GB" alt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34" charset="-128"/>
                <a:cs typeface="+mn-cs"/>
              </a:rPr>
              <a:t>et al.</a:t>
            </a: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34" charset="-128"/>
                <a:cs typeface="+mn-cs"/>
              </a:rPr>
              <a:t> 2011 (mod.)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6B7D335-C4E9-48E1-944B-F3D5B48AD822}"/>
              </a:ext>
            </a:extLst>
          </p:cNvPr>
          <p:cNvSpPr txBox="1">
            <a:spLocks/>
          </p:cNvSpPr>
          <p:nvPr/>
        </p:nvSpPr>
        <p:spPr>
          <a:xfrm>
            <a:off x="619944" y="269032"/>
            <a:ext cx="6336704" cy="93610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Obszary paszowe w Południowym Tyrolu</a:t>
            </a: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4DB0A510-1DCB-4A26-A7BB-5B402BF8E65F}"/>
              </a:ext>
            </a:extLst>
          </p:cNvPr>
          <p:cNvSpPr>
            <a:spLocks/>
          </p:cNvSpPr>
          <p:nvPr/>
        </p:nvSpPr>
        <p:spPr bwMode="auto">
          <a:xfrm>
            <a:off x="4711700" y="2489200"/>
            <a:ext cx="569913" cy="1265238"/>
          </a:xfrm>
          <a:custGeom>
            <a:avLst/>
            <a:gdLst>
              <a:gd name="T0" fmla="*/ 2147483646 w 63"/>
              <a:gd name="T1" fmla="*/ 2147483646 h 140"/>
              <a:gd name="T2" fmla="*/ 0 w 63"/>
              <a:gd name="T3" fmla="*/ 2147483646 h 140"/>
              <a:gd name="T4" fmla="*/ 0 w 63"/>
              <a:gd name="T5" fmla="*/ 2147483646 h 140"/>
              <a:gd name="T6" fmla="*/ 0 w 63"/>
              <a:gd name="T7" fmla="*/ 2147483646 h 140"/>
              <a:gd name="T8" fmla="*/ 2147483646 w 63"/>
              <a:gd name="T9" fmla="*/ 2147483646 h 1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3" h="140">
                <a:moveTo>
                  <a:pt x="63" y="15"/>
                </a:moveTo>
                <a:cubicBezTo>
                  <a:pt x="43" y="6"/>
                  <a:pt x="22" y="1"/>
                  <a:pt x="0" y="1"/>
                </a:cubicBezTo>
                <a:cubicBezTo>
                  <a:pt x="0" y="0"/>
                  <a:pt x="0" y="1"/>
                  <a:pt x="0" y="1"/>
                </a:cubicBezTo>
                <a:lnTo>
                  <a:pt x="0" y="140"/>
                </a:lnTo>
                <a:lnTo>
                  <a:pt x="63" y="15"/>
                </a:lnTo>
                <a:close/>
              </a:path>
            </a:pathLst>
          </a:custGeom>
          <a:solidFill>
            <a:srgbClr val="808000"/>
          </a:solidFill>
          <a:ln w="95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B7C55784-CC44-4610-952B-D5B52BB42666}"/>
              </a:ext>
            </a:extLst>
          </p:cNvPr>
          <p:cNvSpPr>
            <a:spLocks/>
          </p:cNvSpPr>
          <p:nvPr/>
        </p:nvSpPr>
        <p:spPr bwMode="auto">
          <a:xfrm>
            <a:off x="4711700" y="2624138"/>
            <a:ext cx="1257300" cy="1130300"/>
          </a:xfrm>
          <a:custGeom>
            <a:avLst/>
            <a:gdLst>
              <a:gd name="T0" fmla="*/ 2147483646 w 139"/>
              <a:gd name="T1" fmla="*/ 2147483646 h 125"/>
              <a:gd name="T2" fmla="*/ 2147483646 w 139"/>
              <a:gd name="T3" fmla="*/ 0 h 125"/>
              <a:gd name="T4" fmla="*/ 0 w 139"/>
              <a:gd name="T5" fmla="*/ 2147483646 h 125"/>
              <a:gd name="T6" fmla="*/ 2147483646 w 139"/>
              <a:gd name="T7" fmla="*/ 2147483646 h 12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9" h="125">
                <a:moveTo>
                  <a:pt x="139" y="112"/>
                </a:moveTo>
                <a:cubicBezTo>
                  <a:pt x="135" y="64"/>
                  <a:pt x="106" y="22"/>
                  <a:pt x="63" y="0"/>
                </a:cubicBezTo>
                <a:lnTo>
                  <a:pt x="0" y="125"/>
                </a:lnTo>
                <a:lnTo>
                  <a:pt x="139" y="112"/>
                </a:lnTo>
                <a:close/>
              </a:path>
            </a:pathLst>
          </a:custGeom>
          <a:solidFill>
            <a:srgbClr val="99CC00"/>
          </a:solidFill>
          <a:ln w="95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D4F39D37-FDB1-4547-AA1C-673D8655B142}"/>
              </a:ext>
            </a:extLst>
          </p:cNvPr>
          <p:cNvSpPr>
            <a:spLocks/>
          </p:cNvSpPr>
          <p:nvPr/>
        </p:nvSpPr>
        <p:spPr bwMode="auto">
          <a:xfrm>
            <a:off x="4711700" y="3636963"/>
            <a:ext cx="1257300" cy="117475"/>
          </a:xfrm>
          <a:custGeom>
            <a:avLst/>
            <a:gdLst>
              <a:gd name="T0" fmla="*/ 2147483646 w 139"/>
              <a:gd name="T1" fmla="*/ 2147483646 h 13"/>
              <a:gd name="T2" fmla="*/ 2147483646 w 139"/>
              <a:gd name="T3" fmla="*/ 0 h 13"/>
              <a:gd name="T4" fmla="*/ 0 w 139"/>
              <a:gd name="T5" fmla="*/ 2147483646 h 13"/>
              <a:gd name="T6" fmla="*/ 2147483646 w 139"/>
              <a:gd name="T7" fmla="*/ 2147483646 h 1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9" h="13">
                <a:moveTo>
                  <a:pt x="139" y="2"/>
                </a:moveTo>
                <a:cubicBezTo>
                  <a:pt x="139" y="2"/>
                  <a:pt x="139" y="1"/>
                  <a:pt x="139" y="0"/>
                </a:cubicBezTo>
                <a:lnTo>
                  <a:pt x="0" y="13"/>
                </a:lnTo>
                <a:lnTo>
                  <a:pt x="139" y="2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3A3DE633-C91B-4714-8A92-21B0F70CABA7}"/>
              </a:ext>
            </a:extLst>
          </p:cNvPr>
          <p:cNvSpPr>
            <a:spLocks/>
          </p:cNvSpPr>
          <p:nvPr/>
        </p:nvSpPr>
        <p:spPr bwMode="auto">
          <a:xfrm>
            <a:off x="4711700" y="3654425"/>
            <a:ext cx="1265238" cy="406400"/>
          </a:xfrm>
          <a:custGeom>
            <a:avLst/>
            <a:gdLst>
              <a:gd name="T0" fmla="*/ 2147483646 w 140"/>
              <a:gd name="T1" fmla="*/ 2147483646 h 45"/>
              <a:gd name="T2" fmla="*/ 2147483646 w 140"/>
              <a:gd name="T3" fmla="*/ 2147483646 h 45"/>
              <a:gd name="T4" fmla="*/ 2147483646 w 140"/>
              <a:gd name="T5" fmla="*/ 0 h 45"/>
              <a:gd name="T6" fmla="*/ 0 w 140"/>
              <a:gd name="T7" fmla="*/ 2147483646 h 45"/>
              <a:gd name="T8" fmla="*/ 2147483646 w 140"/>
              <a:gd name="T9" fmla="*/ 2147483646 h 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0" h="45">
                <a:moveTo>
                  <a:pt x="135" y="45"/>
                </a:moveTo>
                <a:cubicBezTo>
                  <a:pt x="138" y="34"/>
                  <a:pt x="140" y="22"/>
                  <a:pt x="140" y="11"/>
                </a:cubicBezTo>
                <a:cubicBezTo>
                  <a:pt x="140" y="7"/>
                  <a:pt x="139" y="4"/>
                  <a:pt x="139" y="0"/>
                </a:cubicBezTo>
                <a:lnTo>
                  <a:pt x="0" y="11"/>
                </a:lnTo>
                <a:lnTo>
                  <a:pt x="135" y="45"/>
                </a:lnTo>
                <a:close/>
              </a:path>
            </a:pathLst>
          </a:custGeom>
          <a:solidFill>
            <a:srgbClr val="008080"/>
          </a:solidFill>
          <a:ln w="95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CC4828FB-B11A-49B4-858D-49762AA1A8E6}"/>
              </a:ext>
            </a:extLst>
          </p:cNvPr>
          <p:cNvSpPr>
            <a:spLocks/>
          </p:cNvSpPr>
          <p:nvPr/>
        </p:nvSpPr>
        <p:spPr bwMode="auto">
          <a:xfrm>
            <a:off x="3455988" y="2614613"/>
            <a:ext cx="2476500" cy="2405062"/>
          </a:xfrm>
          <a:custGeom>
            <a:avLst/>
            <a:gdLst>
              <a:gd name="T0" fmla="*/ 2147483646 w 274"/>
              <a:gd name="T1" fmla="*/ 0 h 266"/>
              <a:gd name="T2" fmla="*/ 0 w 274"/>
              <a:gd name="T3" fmla="*/ 2147483646 h 266"/>
              <a:gd name="T4" fmla="*/ 2147483646 w 274"/>
              <a:gd name="T5" fmla="*/ 2147483646 h 266"/>
              <a:gd name="T6" fmla="*/ 2147483646 w 274"/>
              <a:gd name="T7" fmla="*/ 2147483646 h 266"/>
              <a:gd name="T8" fmla="*/ 2147483646 w 274"/>
              <a:gd name="T9" fmla="*/ 2147483646 h 266"/>
              <a:gd name="T10" fmla="*/ 2147483646 w 274"/>
              <a:gd name="T11" fmla="*/ 0 h 26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74" h="266">
                <a:moveTo>
                  <a:pt x="80" y="0"/>
                </a:moveTo>
                <a:cubicBezTo>
                  <a:pt x="31" y="23"/>
                  <a:pt x="0" y="72"/>
                  <a:pt x="0" y="126"/>
                </a:cubicBezTo>
                <a:cubicBezTo>
                  <a:pt x="0" y="203"/>
                  <a:pt x="62" y="266"/>
                  <a:pt x="139" y="266"/>
                </a:cubicBezTo>
                <a:cubicBezTo>
                  <a:pt x="203" y="265"/>
                  <a:pt x="259" y="222"/>
                  <a:pt x="274" y="160"/>
                </a:cubicBezTo>
                <a:lnTo>
                  <a:pt x="139" y="126"/>
                </a:lnTo>
                <a:lnTo>
                  <a:pt x="80" y="0"/>
                </a:lnTo>
                <a:close/>
              </a:path>
            </a:pathLst>
          </a:custGeom>
          <a:solidFill>
            <a:srgbClr val="003366"/>
          </a:solidFill>
          <a:ln w="95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D845A4EE-4B53-45C8-AD19-B14401FA1E55}"/>
              </a:ext>
            </a:extLst>
          </p:cNvPr>
          <p:cNvSpPr>
            <a:spLocks/>
          </p:cNvSpPr>
          <p:nvPr/>
        </p:nvSpPr>
        <p:spPr bwMode="auto">
          <a:xfrm>
            <a:off x="4178300" y="2533650"/>
            <a:ext cx="533400" cy="1220788"/>
          </a:xfrm>
          <a:custGeom>
            <a:avLst/>
            <a:gdLst>
              <a:gd name="T0" fmla="*/ 2147483646 w 59"/>
              <a:gd name="T1" fmla="*/ 0 h 135"/>
              <a:gd name="T2" fmla="*/ 0 w 59"/>
              <a:gd name="T3" fmla="*/ 2147483646 h 135"/>
              <a:gd name="T4" fmla="*/ 2147483646 w 59"/>
              <a:gd name="T5" fmla="*/ 2147483646 h 135"/>
              <a:gd name="T6" fmla="*/ 2147483646 w 59"/>
              <a:gd name="T7" fmla="*/ 0 h 13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9" h="135">
                <a:moveTo>
                  <a:pt x="25" y="0"/>
                </a:moveTo>
                <a:cubicBezTo>
                  <a:pt x="16" y="2"/>
                  <a:pt x="8" y="5"/>
                  <a:pt x="0" y="9"/>
                </a:cubicBezTo>
                <a:lnTo>
                  <a:pt x="59" y="135"/>
                </a:lnTo>
                <a:lnTo>
                  <a:pt x="25" y="0"/>
                </a:lnTo>
                <a:close/>
              </a:path>
            </a:pathLst>
          </a:custGeom>
          <a:solidFill>
            <a:srgbClr val="800000"/>
          </a:solidFill>
          <a:ln w="95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642F6A57-19A5-4455-92F7-A9285B0BF181}"/>
              </a:ext>
            </a:extLst>
          </p:cNvPr>
          <p:cNvSpPr>
            <a:spLocks/>
          </p:cNvSpPr>
          <p:nvPr/>
        </p:nvSpPr>
        <p:spPr bwMode="auto">
          <a:xfrm>
            <a:off x="4405313" y="2506663"/>
            <a:ext cx="306387" cy="1247775"/>
          </a:xfrm>
          <a:custGeom>
            <a:avLst/>
            <a:gdLst>
              <a:gd name="T0" fmla="*/ 2147483646 w 34"/>
              <a:gd name="T1" fmla="*/ 0 h 138"/>
              <a:gd name="T2" fmla="*/ 0 w 34"/>
              <a:gd name="T3" fmla="*/ 2147483646 h 138"/>
              <a:gd name="T4" fmla="*/ 2147483646 w 34"/>
              <a:gd name="T5" fmla="*/ 2147483646 h 138"/>
              <a:gd name="T6" fmla="*/ 2147483646 w 34"/>
              <a:gd name="T7" fmla="*/ 0 h 13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4" h="138">
                <a:moveTo>
                  <a:pt x="11" y="0"/>
                </a:moveTo>
                <a:cubicBezTo>
                  <a:pt x="7" y="1"/>
                  <a:pt x="4" y="2"/>
                  <a:pt x="0" y="3"/>
                </a:cubicBezTo>
                <a:lnTo>
                  <a:pt x="34" y="138"/>
                </a:lnTo>
                <a:lnTo>
                  <a:pt x="11" y="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77689243-3EAF-414E-8024-B38CBDF35E1D}"/>
              </a:ext>
            </a:extLst>
          </p:cNvPr>
          <p:cNvSpPr>
            <a:spLocks/>
          </p:cNvSpPr>
          <p:nvPr/>
        </p:nvSpPr>
        <p:spPr bwMode="auto">
          <a:xfrm>
            <a:off x="4503738" y="2497138"/>
            <a:ext cx="207962" cy="1257300"/>
          </a:xfrm>
          <a:custGeom>
            <a:avLst/>
            <a:gdLst>
              <a:gd name="T0" fmla="*/ 2147483646 w 23"/>
              <a:gd name="T1" fmla="*/ 0 h 139"/>
              <a:gd name="T2" fmla="*/ 0 w 23"/>
              <a:gd name="T3" fmla="*/ 2147483646 h 139"/>
              <a:gd name="T4" fmla="*/ 2147483646 w 23"/>
              <a:gd name="T5" fmla="*/ 2147483646 h 139"/>
              <a:gd name="T6" fmla="*/ 2147483646 w 23"/>
              <a:gd name="T7" fmla="*/ 0 h 13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3" h="139">
                <a:moveTo>
                  <a:pt x="10" y="0"/>
                </a:moveTo>
                <a:cubicBezTo>
                  <a:pt x="7" y="0"/>
                  <a:pt x="4" y="1"/>
                  <a:pt x="0" y="1"/>
                </a:cubicBezTo>
                <a:lnTo>
                  <a:pt x="23" y="139"/>
                </a:lnTo>
                <a:lnTo>
                  <a:pt x="10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1DBEEF20-6D05-4DBC-A552-EDF6FED42B02}"/>
              </a:ext>
            </a:extLst>
          </p:cNvPr>
          <p:cNvSpPr>
            <a:spLocks/>
          </p:cNvSpPr>
          <p:nvPr/>
        </p:nvSpPr>
        <p:spPr bwMode="auto">
          <a:xfrm>
            <a:off x="4594225" y="2497138"/>
            <a:ext cx="117475" cy="1257300"/>
          </a:xfrm>
          <a:custGeom>
            <a:avLst/>
            <a:gdLst>
              <a:gd name="T0" fmla="*/ 2147483646 w 13"/>
              <a:gd name="T1" fmla="*/ 0 h 139"/>
              <a:gd name="T2" fmla="*/ 0 w 13"/>
              <a:gd name="T3" fmla="*/ 0 h 139"/>
              <a:gd name="T4" fmla="*/ 2147483646 w 13"/>
              <a:gd name="T5" fmla="*/ 2147483646 h 139"/>
              <a:gd name="T6" fmla="*/ 2147483646 w 13"/>
              <a:gd name="T7" fmla="*/ 0 h 13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" h="139">
                <a:moveTo>
                  <a:pt x="8" y="0"/>
                </a:moveTo>
                <a:cubicBezTo>
                  <a:pt x="5" y="0"/>
                  <a:pt x="3" y="0"/>
                  <a:pt x="0" y="0"/>
                </a:cubicBezTo>
                <a:lnTo>
                  <a:pt x="13" y="139"/>
                </a:lnTo>
                <a:lnTo>
                  <a:pt x="8" y="0"/>
                </a:lnTo>
                <a:close/>
              </a:path>
            </a:pathLst>
          </a:custGeom>
          <a:solidFill>
            <a:srgbClr val="FF9900"/>
          </a:solidFill>
          <a:ln w="95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18959C7E-F3B4-4592-A598-87C43141C5B8}"/>
              </a:ext>
            </a:extLst>
          </p:cNvPr>
          <p:cNvSpPr>
            <a:spLocks/>
          </p:cNvSpPr>
          <p:nvPr/>
        </p:nvSpPr>
        <p:spPr bwMode="auto">
          <a:xfrm>
            <a:off x="4667250" y="2497138"/>
            <a:ext cx="44450" cy="1257300"/>
          </a:xfrm>
          <a:custGeom>
            <a:avLst/>
            <a:gdLst>
              <a:gd name="T0" fmla="*/ 2147483646 w 5"/>
              <a:gd name="T1" fmla="*/ 0 h 139"/>
              <a:gd name="T2" fmla="*/ 0 w 5"/>
              <a:gd name="T3" fmla="*/ 0 h 139"/>
              <a:gd name="T4" fmla="*/ 2147483646 w 5"/>
              <a:gd name="T5" fmla="*/ 2147483646 h 139"/>
              <a:gd name="T6" fmla="*/ 2147483646 w 5"/>
              <a:gd name="T7" fmla="*/ 0 h 13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" h="139">
                <a:moveTo>
                  <a:pt x="5" y="0"/>
                </a:moveTo>
                <a:cubicBezTo>
                  <a:pt x="3" y="0"/>
                  <a:pt x="1" y="0"/>
                  <a:pt x="0" y="0"/>
                </a:cubicBezTo>
                <a:lnTo>
                  <a:pt x="5" y="139"/>
                </a:lnTo>
                <a:lnTo>
                  <a:pt x="5" y="0"/>
                </a:lnTo>
                <a:close/>
              </a:path>
            </a:pathLst>
          </a:custGeom>
          <a:solidFill>
            <a:srgbClr val="FFCC00"/>
          </a:solidFill>
          <a:ln w="95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3">
            <a:extLst>
              <a:ext uri="{FF2B5EF4-FFF2-40B4-BE49-F238E27FC236}">
                <a16:creationId xmlns:a16="http://schemas.microsoft.com/office/drawing/2014/main" id="{1E9D64D3-C4C3-4998-B424-0726E67C770F}"/>
              </a:ext>
            </a:extLst>
          </p:cNvPr>
          <p:cNvSpPr>
            <a:spLocks/>
          </p:cNvSpPr>
          <p:nvPr/>
        </p:nvSpPr>
        <p:spPr bwMode="auto">
          <a:xfrm>
            <a:off x="5000625" y="2090738"/>
            <a:ext cx="227013" cy="442912"/>
          </a:xfrm>
          <a:custGeom>
            <a:avLst/>
            <a:gdLst>
              <a:gd name="T0" fmla="*/ 2147483646 w 25"/>
              <a:gd name="T1" fmla="*/ 0 h 49"/>
              <a:gd name="T2" fmla="*/ 2147483646 w 25"/>
              <a:gd name="T3" fmla="*/ 0 h 49"/>
              <a:gd name="T4" fmla="*/ 0 w 25"/>
              <a:gd name="T5" fmla="*/ 2147483646 h 4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5" h="49">
                <a:moveTo>
                  <a:pt x="25" y="0"/>
                </a:moveTo>
                <a:lnTo>
                  <a:pt x="17" y="0"/>
                </a:lnTo>
                <a:lnTo>
                  <a:pt x="0" y="49"/>
                </a:lnTo>
              </a:path>
            </a:pathLst>
          </a:custGeom>
          <a:noFill/>
          <a:ln w="0">
            <a:solidFill>
              <a:srgbClr val="1B416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4">
            <a:extLst>
              <a:ext uri="{FF2B5EF4-FFF2-40B4-BE49-F238E27FC236}">
                <a16:creationId xmlns:a16="http://schemas.microsoft.com/office/drawing/2014/main" id="{525EC57F-9861-4962-B8E4-9DEF5A761F82}"/>
              </a:ext>
            </a:extLst>
          </p:cNvPr>
          <p:cNvSpPr>
            <a:spLocks/>
          </p:cNvSpPr>
          <p:nvPr/>
        </p:nvSpPr>
        <p:spPr bwMode="auto">
          <a:xfrm>
            <a:off x="5768975" y="2697163"/>
            <a:ext cx="82550" cy="360362"/>
          </a:xfrm>
          <a:custGeom>
            <a:avLst/>
            <a:gdLst>
              <a:gd name="T0" fmla="*/ 2147483646 w 9"/>
              <a:gd name="T1" fmla="*/ 0 h 40"/>
              <a:gd name="T2" fmla="*/ 2147483646 w 9"/>
              <a:gd name="T3" fmla="*/ 0 h 40"/>
              <a:gd name="T4" fmla="*/ 0 w 9"/>
              <a:gd name="T5" fmla="*/ 2147483646 h 4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" h="40">
                <a:moveTo>
                  <a:pt x="9" y="0"/>
                </a:moveTo>
                <a:lnTo>
                  <a:pt x="1" y="0"/>
                </a:lnTo>
                <a:lnTo>
                  <a:pt x="0" y="40"/>
                </a:lnTo>
              </a:path>
            </a:pathLst>
          </a:custGeom>
          <a:noFill/>
          <a:ln w="0">
            <a:solidFill>
              <a:srgbClr val="1B416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15">
            <a:extLst>
              <a:ext uri="{FF2B5EF4-FFF2-40B4-BE49-F238E27FC236}">
                <a16:creationId xmlns:a16="http://schemas.microsoft.com/office/drawing/2014/main" id="{4371CB5B-712C-432B-8430-499E97BE4E01}"/>
              </a:ext>
            </a:extLst>
          </p:cNvPr>
          <p:cNvSpPr>
            <a:spLocks/>
          </p:cNvSpPr>
          <p:nvPr/>
        </p:nvSpPr>
        <p:spPr bwMode="auto">
          <a:xfrm>
            <a:off x="5976938" y="3419475"/>
            <a:ext cx="415925" cy="234950"/>
          </a:xfrm>
          <a:custGeom>
            <a:avLst/>
            <a:gdLst>
              <a:gd name="T0" fmla="*/ 2147483646 w 46"/>
              <a:gd name="T1" fmla="*/ 0 h 26"/>
              <a:gd name="T2" fmla="*/ 2147483646 w 46"/>
              <a:gd name="T3" fmla="*/ 0 h 26"/>
              <a:gd name="T4" fmla="*/ 0 w 46"/>
              <a:gd name="T5" fmla="*/ 2147483646 h 2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6" h="26">
                <a:moveTo>
                  <a:pt x="46" y="0"/>
                </a:moveTo>
                <a:lnTo>
                  <a:pt x="38" y="0"/>
                </a:lnTo>
                <a:lnTo>
                  <a:pt x="0" y="26"/>
                </a:lnTo>
              </a:path>
            </a:pathLst>
          </a:custGeom>
          <a:noFill/>
          <a:ln w="0">
            <a:solidFill>
              <a:srgbClr val="1B416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16">
            <a:extLst>
              <a:ext uri="{FF2B5EF4-FFF2-40B4-BE49-F238E27FC236}">
                <a16:creationId xmlns:a16="http://schemas.microsoft.com/office/drawing/2014/main" id="{5D4E5C26-DEC8-40C4-984E-DC7505071B70}"/>
              </a:ext>
            </a:extLst>
          </p:cNvPr>
          <p:cNvSpPr>
            <a:spLocks/>
          </p:cNvSpPr>
          <p:nvPr/>
        </p:nvSpPr>
        <p:spPr bwMode="auto">
          <a:xfrm>
            <a:off x="5976938" y="3871913"/>
            <a:ext cx="344487" cy="939800"/>
          </a:xfrm>
          <a:custGeom>
            <a:avLst/>
            <a:gdLst>
              <a:gd name="T0" fmla="*/ 2147483646 w 38"/>
              <a:gd name="T1" fmla="*/ 2147483646 h 21"/>
              <a:gd name="T2" fmla="*/ 2147483646 w 38"/>
              <a:gd name="T3" fmla="*/ 2147483646 h 21"/>
              <a:gd name="T4" fmla="*/ 0 w 38"/>
              <a:gd name="T5" fmla="*/ 0 h 2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8" h="21">
                <a:moveTo>
                  <a:pt x="38" y="21"/>
                </a:moveTo>
                <a:lnTo>
                  <a:pt x="30" y="21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1B416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17">
            <a:extLst>
              <a:ext uri="{FF2B5EF4-FFF2-40B4-BE49-F238E27FC236}">
                <a16:creationId xmlns:a16="http://schemas.microsoft.com/office/drawing/2014/main" id="{A5BD6954-359D-4F3B-AB96-ABEB43B03E88}"/>
              </a:ext>
            </a:extLst>
          </p:cNvPr>
          <p:cNvSpPr>
            <a:spLocks/>
          </p:cNvSpPr>
          <p:nvPr/>
        </p:nvSpPr>
        <p:spPr bwMode="auto">
          <a:xfrm>
            <a:off x="2813050" y="2570163"/>
            <a:ext cx="1474788" cy="223837"/>
          </a:xfrm>
          <a:custGeom>
            <a:avLst/>
            <a:gdLst>
              <a:gd name="T0" fmla="*/ 0 w 102"/>
              <a:gd name="T1" fmla="*/ 2147483646 h 5"/>
              <a:gd name="T2" fmla="*/ 2147483646 w 102"/>
              <a:gd name="T3" fmla="*/ 2147483646 h 5"/>
              <a:gd name="T4" fmla="*/ 2147483646 w 102"/>
              <a:gd name="T5" fmla="*/ 0 h 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2" h="5">
                <a:moveTo>
                  <a:pt x="0" y="5"/>
                </a:moveTo>
                <a:lnTo>
                  <a:pt x="8" y="5"/>
                </a:lnTo>
                <a:lnTo>
                  <a:pt x="102" y="0"/>
                </a:lnTo>
              </a:path>
            </a:pathLst>
          </a:custGeom>
          <a:noFill/>
          <a:ln w="0">
            <a:solidFill>
              <a:srgbClr val="1B416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18">
            <a:extLst>
              <a:ext uri="{FF2B5EF4-FFF2-40B4-BE49-F238E27FC236}">
                <a16:creationId xmlns:a16="http://schemas.microsoft.com/office/drawing/2014/main" id="{DE898F1F-2A09-43C4-A247-E9084A4FCCBC}"/>
              </a:ext>
            </a:extLst>
          </p:cNvPr>
          <p:cNvSpPr>
            <a:spLocks/>
          </p:cNvSpPr>
          <p:nvPr/>
        </p:nvSpPr>
        <p:spPr bwMode="auto">
          <a:xfrm>
            <a:off x="3300413" y="2428875"/>
            <a:ext cx="1158875" cy="96838"/>
          </a:xfrm>
          <a:custGeom>
            <a:avLst/>
            <a:gdLst>
              <a:gd name="T0" fmla="*/ 0 w 93"/>
              <a:gd name="T1" fmla="*/ 0 h 16"/>
              <a:gd name="T2" fmla="*/ 2147483646 w 93"/>
              <a:gd name="T3" fmla="*/ 0 h 16"/>
              <a:gd name="T4" fmla="*/ 2147483646 w 93"/>
              <a:gd name="T5" fmla="*/ 2147483646 h 1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3" h="16">
                <a:moveTo>
                  <a:pt x="0" y="0"/>
                </a:moveTo>
                <a:lnTo>
                  <a:pt x="8" y="0"/>
                </a:lnTo>
                <a:lnTo>
                  <a:pt x="93" y="16"/>
                </a:lnTo>
              </a:path>
            </a:pathLst>
          </a:custGeom>
          <a:noFill/>
          <a:ln w="0">
            <a:solidFill>
              <a:srgbClr val="1B416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19">
            <a:extLst>
              <a:ext uri="{FF2B5EF4-FFF2-40B4-BE49-F238E27FC236}">
                <a16:creationId xmlns:a16="http://schemas.microsoft.com/office/drawing/2014/main" id="{04D630A5-6A35-4A66-8A63-DBE365C13B98}"/>
              </a:ext>
            </a:extLst>
          </p:cNvPr>
          <p:cNvSpPr>
            <a:spLocks/>
          </p:cNvSpPr>
          <p:nvPr/>
        </p:nvSpPr>
        <p:spPr bwMode="auto">
          <a:xfrm>
            <a:off x="3498850" y="2133600"/>
            <a:ext cx="1068388" cy="373063"/>
          </a:xfrm>
          <a:custGeom>
            <a:avLst/>
            <a:gdLst>
              <a:gd name="T0" fmla="*/ 0 w 52"/>
              <a:gd name="T1" fmla="*/ 0 h 57"/>
              <a:gd name="T2" fmla="*/ 2147483646 w 52"/>
              <a:gd name="T3" fmla="*/ 0 h 57"/>
              <a:gd name="T4" fmla="*/ 2147483646 w 52"/>
              <a:gd name="T5" fmla="*/ 2147483646 h 5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2" h="57">
                <a:moveTo>
                  <a:pt x="0" y="0"/>
                </a:moveTo>
                <a:lnTo>
                  <a:pt x="8" y="0"/>
                </a:lnTo>
                <a:lnTo>
                  <a:pt x="52" y="57"/>
                </a:lnTo>
              </a:path>
            </a:pathLst>
          </a:custGeom>
          <a:noFill/>
          <a:ln w="0">
            <a:solidFill>
              <a:srgbClr val="1B416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eeform 20">
            <a:extLst>
              <a:ext uri="{FF2B5EF4-FFF2-40B4-BE49-F238E27FC236}">
                <a16:creationId xmlns:a16="http://schemas.microsoft.com/office/drawing/2014/main" id="{8793C609-9DE5-4EC9-9BEB-B44AB9F9B9AD}"/>
              </a:ext>
            </a:extLst>
          </p:cNvPr>
          <p:cNvSpPr>
            <a:spLocks/>
          </p:cNvSpPr>
          <p:nvPr/>
        </p:nvSpPr>
        <p:spPr bwMode="auto">
          <a:xfrm>
            <a:off x="4291013" y="1858963"/>
            <a:ext cx="339725" cy="638175"/>
          </a:xfrm>
          <a:custGeom>
            <a:avLst/>
            <a:gdLst>
              <a:gd name="T0" fmla="*/ 0 w 55"/>
              <a:gd name="T1" fmla="*/ 0 h 91"/>
              <a:gd name="T2" fmla="*/ 2147483646 w 55"/>
              <a:gd name="T3" fmla="*/ 0 h 91"/>
              <a:gd name="T4" fmla="*/ 2147483646 w 55"/>
              <a:gd name="T5" fmla="*/ 2147483646 h 9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5" h="91">
                <a:moveTo>
                  <a:pt x="0" y="0"/>
                </a:moveTo>
                <a:lnTo>
                  <a:pt x="8" y="0"/>
                </a:lnTo>
                <a:lnTo>
                  <a:pt x="55" y="91"/>
                </a:lnTo>
              </a:path>
            </a:pathLst>
          </a:custGeom>
          <a:noFill/>
          <a:ln w="0">
            <a:solidFill>
              <a:srgbClr val="1B416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eform 21">
            <a:extLst>
              <a:ext uri="{FF2B5EF4-FFF2-40B4-BE49-F238E27FC236}">
                <a16:creationId xmlns:a16="http://schemas.microsoft.com/office/drawing/2014/main" id="{167D67FE-8AE0-40D3-9030-4D69A3CBBE11}"/>
              </a:ext>
            </a:extLst>
          </p:cNvPr>
          <p:cNvSpPr>
            <a:spLocks/>
          </p:cNvSpPr>
          <p:nvPr/>
        </p:nvSpPr>
        <p:spPr bwMode="auto">
          <a:xfrm>
            <a:off x="4703763" y="1858963"/>
            <a:ext cx="122237" cy="638175"/>
          </a:xfrm>
          <a:custGeom>
            <a:avLst/>
            <a:gdLst>
              <a:gd name="T0" fmla="*/ 2147483646 w 6"/>
              <a:gd name="T1" fmla="*/ 0 h 84"/>
              <a:gd name="T2" fmla="*/ 2147483646 w 6"/>
              <a:gd name="T3" fmla="*/ 2147483646 h 84"/>
              <a:gd name="T4" fmla="*/ 0 w 6"/>
              <a:gd name="T5" fmla="*/ 2147483646 h 8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" h="84">
                <a:moveTo>
                  <a:pt x="6" y="0"/>
                </a:moveTo>
                <a:lnTo>
                  <a:pt x="6" y="8"/>
                </a:lnTo>
                <a:lnTo>
                  <a:pt x="0" y="84"/>
                </a:lnTo>
              </a:path>
            </a:pathLst>
          </a:custGeom>
          <a:noFill/>
          <a:ln w="0">
            <a:solidFill>
              <a:srgbClr val="1B416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2">
            <a:extLst>
              <a:ext uri="{FF2B5EF4-FFF2-40B4-BE49-F238E27FC236}">
                <a16:creationId xmlns:a16="http://schemas.microsoft.com/office/drawing/2014/main" id="{42B93E8F-FF06-4811-B486-D3C8BA56E8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5100" y="1955800"/>
            <a:ext cx="19055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Łąki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GB" alt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poniżej</a:t>
            </a:r>
            <a:r>
              <a:rPr kumimoji="0" lang="en-GB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1 100 m</a:t>
            </a:r>
          </a:p>
        </p:txBody>
      </p:sp>
      <p:sp>
        <p:nvSpPr>
          <p:cNvPr id="28" name="Rectangle 23">
            <a:extLst>
              <a:ext uri="{FF2B5EF4-FFF2-40B4-BE49-F238E27FC236}">
                <a16:creationId xmlns:a16="http://schemas.microsoft.com/office/drawing/2014/main" id="{E4185DBA-DF95-4944-A158-F393A6D7C0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8988" y="2560638"/>
            <a:ext cx="256281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Łąki 1.100 do 1.800 m</a:t>
            </a:r>
          </a:p>
        </p:txBody>
      </p:sp>
      <p:sp>
        <p:nvSpPr>
          <p:cNvPr id="29" name="Rectangle 24">
            <a:extLst>
              <a:ext uri="{FF2B5EF4-FFF2-40B4-BE49-F238E27FC236}">
                <a16:creationId xmlns:a16="http://schemas.microsoft.com/office/drawing/2014/main" id="{734A10CF-A5C2-437B-A73C-F4A1E39D15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1913" y="3355975"/>
            <a:ext cx="164551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Pastwiska letnie</a:t>
            </a:r>
            <a:b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</a:b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poniżej 1300 m</a:t>
            </a:r>
          </a:p>
        </p:txBody>
      </p:sp>
      <p:sp>
        <p:nvSpPr>
          <p:cNvPr id="30" name="Rectangle 25">
            <a:extLst>
              <a:ext uri="{FF2B5EF4-FFF2-40B4-BE49-F238E27FC236}">
                <a16:creationId xmlns:a16="http://schemas.microsoft.com/office/drawing/2014/main" id="{016635CA-EEC5-41BC-AF04-CF95059AA4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2863" y="4398963"/>
            <a:ext cx="164551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Pastwiska letnie</a:t>
            </a:r>
            <a:b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</a:b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między 1300 a 1300</a:t>
            </a:r>
            <a:b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</a:b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i 1800 m. </a:t>
            </a:r>
          </a:p>
        </p:txBody>
      </p:sp>
      <p:sp>
        <p:nvSpPr>
          <p:cNvPr id="31" name="Rectangle 26">
            <a:extLst>
              <a:ext uri="{FF2B5EF4-FFF2-40B4-BE49-F238E27FC236}">
                <a16:creationId xmlns:a16="http://schemas.microsoft.com/office/drawing/2014/main" id="{0D386E12-C4D9-4137-AAE8-B79E949524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2588" y="4398963"/>
            <a:ext cx="164551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Pastwiska letnie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powyżej 1800 m</a:t>
            </a:r>
          </a:p>
        </p:txBody>
      </p:sp>
      <p:sp>
        <p:nvSpPr>
          <p:cNvPr id="32" name="Rectangle 27">
            <a:extLst>
              <a:ext uri="{FF2B5EF4-FFF2-40B4-BE49-F238E27FC236}">
                <a16:creationId xmlns:a16="http://schemas.microsoft.com/office/drawing/2014/main" id="{56535CE7-3937-42FD-822E-5B48189659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290" y="2652713"/>
            <a:ext cx="216911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Łąki na dużych wysokościach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(powyżej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 1800 m)</a:t>
            </a:r>
          </a:p>
        </p:txBody>
      </p:sp>
      <p:sp>
        <p:nvSpPr>
          <p:cNvPr id="33" name="Rectangle 28">
            <a:extLst>
              <a:ext uri="{FF2B5EF4-FFF2-40B4-BE49-F238E27FC236}">
                <a16:creationId xmlns:a16="http://schemas.microsoft.com/office/drawing/2014/main" id="{5A869F73-58B3-4788-9D4B-708CB844CF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5925" y="2281238"/>
            <a:ext cx="14605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1-skośne łąki</a:t>
            </a:r>
          </a:p>
        </p:txBody>
      </p:sp>
      <p:sp>
        <p:nvSpPr>
          <p:cNvPr id="34" name="Rectangle 29">
            <a:extLst>
              <a:ext uri="{FF2B5EF4-FFF2-40B4-BE49-F238E27FC236}">
                <a16:creationId xmlns:a16="http://schemas.microsoft.com/office/drawing/2014/main" id="{E883BF99-1C8C-48EB-93BF-FDA0355BE7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6288" y="1584325"/>
            <a:ext cx="114704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Kukurydza na kiszonkę</a:t>
            </a:r>
          </a:p>
        </p:txBody>
      </p:sp>
      <p:sp>
        <p:nvSpPr>
          <p:cNvPr id="35" name="Rectangle 30">
            <a:extLst>
              <a:ext uri="{FF2B5EF4-FFF2-40B4-BE49-F238E27FC236}">
                <a16:creationId xmlns:a16="http://schemas.microsoft.com/office/drawing/2014/main" id="{8C2DE65E-48C6-41B1-8BD2-633148A68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6138" y="1712913"/>
            <a:ext cx="196547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Łąki tymczasowe</a:t>
            </a:r>
          </a:p>
        </p:txBody>
      </p:sp>
      <p:sp>
        <p:nvSpPr>
          <p:cNvPr id="36" name="Rectangle 31">
            <a:extLst>
              <a:ext uri="{FF2B5EF4-FFF2-40B4-BE49-F238E27FC236}">
                <a16:creationId xmlns:a16="http://schemas.microsoft.com/office/drawing/2014/main" id="{33417F76-AF61-4DE8-B7D4-9B0AB89B86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9600" y="1982788"/>
            <a:ext cx="141949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Domowe pastwiska</a:t>
            </a:r>
          </a:p>
        </p:txBody>
      </p:sp>
    </p:spTree>
    <p:extLst>
      <p:ext uri="{BB962C8B-B14F-4D97-AF65-F5344CB8AC3E}">
        <p14:creationId xmlns:p14="http://schemas.microsoft.com/office/powerpoint/2010/main" val="406858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	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6B7D335-C4E9-48E1-944B-F3D5B48AD822}"/>
              </a:ext>
            </a:extLst>
          </p:cNvPr>
          <p:cNvSpPr txBox="1">
            <a:spLocks/>
          </p:cNvSpPr>
          <p:nvPr/>
        </p:nvSpPr>
        <p:spPr>
          <a:xfrm>
            <a:off x="619944" y="269032"/>
            <a:ext cx="6336704" cy="93610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Udział użytków zielonych w ogólnej produkcji pasz w Południowym Tyrolu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A5B12A8F-F1B0-4B2B-8354-BE5498728C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883" y="6467604"/>
            <a:ext cx="38227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34" charset="-128"/>
                <a:cs typeface="+mn-cs"/>
              </a:rPr>
              <a:t>Źródło</a:t>
            </a:r>
            <a:r>
              <a:rPr kumimoji="0" lang="pl-PL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34" charset="-128"/>
                <a:cs typeface="+mn-cs"/>
              </a:rPr>
              <a:t>:</a:t>
            </a:r>
            <a:r>
              <a:rPr kumimoji="0" lang="en-GB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34" charset="-128"/>
                <a:cs typeface="+mn-cs"/>
              </a:rPr>
              <a:t>Peratoner </a:t>
            </a:r>
            <a:r>
              <a:rPr kumimoji="0" lang="en-GB" alt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34" charset="-128"/>
                <a:cs typeface="+mn-cs"/>
              </a:rPr>
              <a:t>et al.</a:t>
            </a: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34" charset="-128"/>
                <a:cs typeface="+mn-cs"/>
              </a:rPr>
              <a:t> 2011 (mod.)</a:t>
            </a: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F58D842-0518-408B-831A-E9BC10A180B8}"/>
              </a:ext>
            </a:extLst>
          </p:cNvPr>
          <p:cNvSpPr>
            <a:spLocks/>
          </p:cNvSpPr>
          <p:nvPr/>
        </p:nvSpPr>
        <p:spPr bwMode="auto">
          <a:xfrm>
            <a:off x="4033838" y="2111250"/>
            <a:ext cx="1355725" cy="1647825"/>
          </a:xfrm>
          <a:custGeom>
            <a:avLst/>
            <a:gdLst>
              <a:gd name="T0" fmla="*/ 2147483646 w 60"/>
              <a:gd name="T1" fmla="*/ 2147483646 h 73"/>
              <a:gd name="T2" fmla="*/ 0 w 60"/>
              <a:gd name="T3" fmla="*/ 0 h 73"/>
              <a:gd name="T4" fmla="*/ 0 w 60"/>
              <a:gd name="T5" fmla="*/ 2147483646 h 73"/>
              <a:gd name="T6" fmla="*/ 2147483646 w 60"/>
              <a:gd name="T7" fmla="*/ 2147483646 h 7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0" h="73">
                <a:moveTo>
                  <a:pt x="60" y="32"/>
                </a:moveTo>
                <a:cubicBezTo>
                  <a:pt x="47" y="12"/>
                  <a:pt x="24" y="0"/>
                  <a:pt x="0" y="0"/>
                </a:cubicBezTo>
                <a:lnTo>
                  <a:pt x="0" y="73"/>
                </a:lnTo>
                <a:lnTo>
                  <a:pt x="60" y="32"/>
                </a:lnTo>
                <a:close/>
              </a:path>
            </a:pathLst>
          </a:custGeom>
          <a:solidFill>
            <a:srgbClr val="003366"/>
          </a:solidFill>
          <a:ln w="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0E1623DE-5525-48F8-AD5E-31DEC47A12C0}"/>
              </a:ext>
            </a:extLst>
          </p:cNvPr>
          <p:cNvSpPr>
            <a:spLocks/>
          </p:cNvSpPr>
          <p:nvPr/>
        </p:nvSpPr>
        <p:spPr bwMode="auto">
          <a:xfrm>
            <a:off x="4033838" y="2833563"/>
            <a:ext cx="1490662" cy="925512"/>
          </a:xfrm>
          <a:custGeom>
            <a:avLst/>
            <a:gdLst>
              <a:gd name="T0" fmla="*/ 2147483646 w 66"/>
              <a:gd name="T1" fmla="*/ 2147483646 h 41"/>
              <a:gd name="T2" fmla="*/ 2147483646 w 66"/>
              <a:gd name="T3" fmla="*/ 0 h 41"/>
              <a:gd name="T4" fmla="*/ 0 w 66"/>
              <a:gd name="T5" fmla="*/ 2147483646 h 41"/>
              <a:gd name="T6" fmla="*/ 2147483646 w 66"/>
              <a:gd name="T7" fmla="*/ 2147483646 h 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6" h="41">
                <a:moveTo>
                  <a:pt x="66" y="9"/>
                </a:moveTo>
                <a:cubicBezTo>
                  <a:pt x="64" y="6"/>
                  <a:pt x="62" y="3"/>
                  <a:pt x="60" y="0"/>
                </a:cubicBezTo>
                <a:lnTo>
                  <a:pt x="0" y="41"/>
                </a:lnTo>
                <a:lnTo>
                  <a:pt x="66" y="9"/>
                </a:lnTo>
                <a:close/>
              </a:path>
            </a:pathLst>
          </a:custGeom>
          <a:solidFill>
            <a:srgbClr val="008080"/>
          </a:solidFill>
          <a:ln w="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53092ECF-F614-4152-B5D2-769F5442CFC7}"/>
              </a:ext>
            </a:extLst>
          </p:cNvPr>
          <p:cNvSpPr>
            <a:spLocks/>
          </p:cNvSpPr>
          <p:nvPr/>
        </p:nvSpPr>
        <p:spPr bwMode="auto">
          <a:xfrm>
            <a:off x="4033838" y="3036763"/>
            <a:ext cx="1516062" cy="722312"/>
          </a:xfrm>
          <a:custGeom>
            <a:avLst/>
            <a:gdLst>
              <a:gd name="T0" fmla="*/ 2147483646 w 403"/>
              <a:gd name="T1" fmla="*/ 2147483646 h 192"/>
              <a:gd name="T2" fmla="*/ 2147483646 w 403"/>
              <a:gd name="T3" fmla="*/ 0 h 192"/>
              <a:gd name="T4" fmla="*/ 0 w 403"/>
              <a:gd name="T5" fmla="*/ 2147483646 h 192"/>
              <a:gd name="T6" fmla="*/ 2147483646 w 403"/>
              <a:gd name="T7" fmla="*/ 2147483646 h 19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03" h="192">
                <a:moveTo>
                  <a:pt x="403" y="17"/>
                </a:moveTo>
                <a:cubicBezTo>
                  <a:pt x="403" y="11"/>
                  <a:pt x="396" y="6"/>
                  <a:pt x="396" y="0"/>
                </a:cubicBezTo>
                <a:lnTo>
                  <a:pt x="0" y="192"/>
                </a:lnTo>
                <a:lnTo>
                  <a:pt x="403" y="17"/>
                </a:lnTo>
                <a:close/>
              </a:path>
            </a:pathLst>
          </a:custGeom>
          <a:solidFill>
            <a:srgbClr val="99CCFF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86C5BDBD-9295-4873-B7CF-DEBD4657497C}"/>
              </a:ext>
            </a:extLst>
          </p:cNvPr>
          <p:cNvSpPr>
            <a:spLocks/>
          </p:cNvSpPr>
          <p:nvPr/>
        </p:nvSpPr>
        <p:spPr bwMode="auto">
          <a:xfrm>
            <a:off x="4049713" y="3105025"/>
            <a:ext cx="1579562" cy="654050"/>
          </a:xfrm>
          <a:custGeom>
            <a:avLst/>
            <a:gdLst>
              <a:gd name="T0" fmla="*/ 2147483646 w 70"/>
              <a:gd name="T1" fmla="*/ 2147483646 h 29"/>
              <a:gd name="T2" fmla="*/ 2147483646 w 70"/>
              <a:gd name="T3" fmla="*/ 0 h 29"/>
              <a:gd name="T4" fmla="*/ 0 w 70"/>
              <a:gd name="T5" fmla="*/ 2147483646 h 29"/>
              <a:gd name="T6" fmla="*/ 2147483646 w 70"/>
              <a:gd name="T7" fmla="*/ 2147483646 h 2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0" h="29">
                <a:moveTo>
                  <a:pt x="70" y="8"/>
                </a:moveTo>
                <a:cubicBezTo>
                  <a:pt x="69" y="5"/>
                  <a:pt x="68" y="2"/>
                  <a:pt x="66" y="0"/>
                </a:cubicBezTo>
                <a:lnTo>
                  <a:pt x="0" y="29"/>
                </a:lnTo>
                <a:lnTo>
                  <a:pt x="70" y="8"/>
                </a:lnTo>
                <a:close/>
              </a:path>
            </a:pathLst>
          </a:custGeom>
          <a:solidFill>
            <a:srgbClr val="FF0000"/>
          </a:solidFill>
          <a:ln w="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B743D2C9-51D5-4C29-B27A-383811454E02}"/>
              </a:ext>
            </a:extLst>
          </p:cNvPr>
          <p:cNvSpPr>
            <a:spLocks/>
          </p:cNvSpPr>
          <p:nvPr/>
        </p:nvSpPr>
        <p:spPr bwMode="auto">
          <a:xfrm>
            <a:off x="4049713" y="3286000"/>
            <a:ext cx="1625600" cy="473075"/>
          </a:xfrm>
          <a:custGeom>
            <a:avLst/>
            <a:gdLst>
              <a:gd name="T0" fmla="*/ 2147483646 w 72"/>
              <a:gd name="T1" fmla="*/ 2147483646 h 21"/>
              <a:gd name="T2" fmla="*/ 2147483646 w 72"/>
              <a:gd name="T3" fmla="*/ 0 h 21"/>
              <a:gd name="T4" fmla="*/ 0 w 72"/>
              <a:gd name="T5" fmla="*/ 2147483646 h 21"/>
              <a:gd name="T6" fmla="*/ 2147483646 w 72"/>
              <a:gd name="T7" fmla="*/ 2147483646 h 2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2" h="21">
                <a:moveTo>
                  <a:pt x="72" y="15"/>
                </a:moveTo>
                <a:cubicBezTo>
                  <a:pt x="72" y="10"/>
                  <a:pt x="71" y="5"/>
                  <a:pt x="70" y="0"/>
                </a:cubicBezTo>
                <a:lnTo>
                  <a:pt x="0" y="21"/>
                </a:lnTo>
                <a:lnTo>
                  <a:pt x="72" y="15"/>
                </a:lnTo>
                <a:close/>
              </a:path>
            </a:pathLst>
          </a:custGeom>
          <a:solidFill>
            <a:srgbClr val="800000"/>
          </a:solidFill>
          <a:ln w="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255BB509-E11B-4AD3-BBA7-EB35D19793E7}"/>
              </a:ext>
            </a:extLst>
          </p:cNvPr>
          <p:cNvSpPr>
            <a:spLocks/>
          </p:cNvSpPr>
          <p:nvPr/>
        </p:nvSpPr>
        <p:spPr bwMode="auto">
          <a:xfrm>
            <a:off x="4049713" y="3624138"/>
            <a:ext cx="1647825" cy="134937"/>
          </a:xfrm>
          <a:custGeom>
            <a:avLst/>
            <a:gdLst>
              <a:gd name="T0" fmla="*/ 2147483646 w 73"/>
              <a:gd name="T1" fmla="*/ 2147483646 h 6"/>
              <a:gd name="T2" fmla="*/ 2147483646 w 73"/>
              <a:gd name="T3" fmla="*/ 2147483646 h 6"/>
              <a:gd name="T4" fmla="*/ 2147483646 w 73"/>
              <a:gd name="T5" fmla="*/ 0 h 6"/>
              <a:gd name="T6" fmla="*/ 0 w 73"/>
              <a:gd name="T7" fmla="*/ 2147483646 h 6"/>
              <a:gd name="T8" fmla="*/ 2147483646 w 73"/>
              <a:gd name="T9" fmla="*/ 2147483646 h 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3" h="6">
                <a:moveTo>
                  <a:pt x="72" y="6"/>
                </a:moveTo>
                <a:cubicBezTo>
                  <a:pt x="72" y="6"/>
                  <a:pt x="73" y="6"/>
                  <a:pt x="73" y="6"/>
                </a:cubicBezTo>
                <a:cubicBezTo>
                  <a:pt x="73" y="4"/>
                  <a:pt x="72" y="2"/>
                  <a:pt x="72" y="0"/>
                </a:cubicBezTo>
                <a:lnTo>
                  <a:pt x="0" y="6"/>
                </a:lnTo>
                <a:lnTo>
                  <a:pt x="72" y="6"/>
                </a:lnTo>
                <a:close/>
              </a:path>
            </a:pathLst>
          </a:custGeom>
          <a:solidFill>
            <a:srgbClr val="008000"/>
          </a:solidFill>
          <a:ln w="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A03D52D1-755C-49E0-859D-5CA2822F6D30}"/>
              </a:ext>
            </a:extLst>
          </p:cNvPr>
          <p:cNvSpPr>
            <a:spLocks/>
          </p:cNvSpPr>
          <p:nvPr/>
        </p:nvSpPr>
        <p:spPr bwMode="auto">
          <a:xfrm>
            <a:off x="2649538" y="3759075"/>
            <a:ext cx="3025775" cy="1625600"/>
          </a:xfrm>
          <a:custGeom>
            <a:avLst/>
            <a:gdLst>
              <a:gd name="T0" fmla="*/ 0 w 134"/>
              <a:gd name="T1" fmla="*/ 2147483646 h 72"/>
              <a:gd name="T2" fmla="*/ 2147483646 w 134"/>
              <a:gd name="T3" fmla="*/ 2147483646 h 72"/>
              <a:gd name="T4" fmla="*/ 2147483646 w 134"/>
              <a:gd name="T5" fmla="*/ 0 h 72"/>
              <a:gd name="T6" fmla="*/ 2147483646 w 134"/>
              <a:gd name="T7" fmla="*/ 0 h 72"/>
              <a:gd name="T8" fmla="*/ 0 w 134"/>
              <a:gd name="T9" fmla="*/ 2147483646 h 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4" h="72">
                <a:moveTo>
                  <a:pt x="0" y="40"/>
                </a:moveTo>
                <a:cubicBezTo>
                  <a:pt x="14" y="60"/>
                  <a:pt x="37" y="72"/>
                  <a:pt x="62" y="72"/>
                </a:cubicBezTo>
                <a:cubicBezTo>
                  <a:pt x="101" y="72"/>
                  <a:pt x="134" y="40"/>
                  <a:pt x="134" y="0"/>
                </a:cubicBezTo>
                <a:lnTo>
                  <a:pt x="62" y="0"/>
                </a:lnTo>
                <a:lnTo>
                  <a:pt x="0" y="40"/>
                </a:lnTo>
                <a:close/>
              </a:path>
            </a:pathLst>
          </a:custGeom>
          <a:solidFill>
            <a:srgbClr val="99CC00"/>
          </a:solidFill>
          <a:ln w="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542D2171-6432-4239-AC10-02752657B3CA}"/>
              </a:ext>
            </a:extLst>
          </p:cNvPr>
          <p:cNvSpPr>
            <a:spLocks/>
          </p:cNvSpPr>
          <p:nvPr/>
        </p:nvSpPr>
        <p:spPr bwMode="auto">
          <a:xfrm>
            <a:off x="2378075" y="2336675"/>
            <a:ext cx="1671638" cy="2325688"/>
          </a:xfrm>
          <a:custGeom>
            <a:avLst/>
            <a:gdLst>
              <a:gd name="T0" fmla="*/ 2147483646 w 74"/>
              <a:gd name="T1" fmla="*/ 0 h 103"/>
              <a:gd name="T2" fmla="*/ 2147483646 w 74"/>
              <a:gd name="T3" fmla="*/ 2147483646 h 103"/>
              <a:gd name="T4" fmla="*/ 2147483646 w 74"/>
              <a:gd name="T5" fmla="*/ 2147483646 h 103"/>
              <a:gd name="T6" fmla="*/ 2147483646 w 74"/>
              <a:gd name="T7" fmla="*/ 2147483646 h 103"/>
              <a:gd name="T8" fmla="*/ 2147483646 w 74"/>
              <a:gd name="T9" fmla="*/ 0 h 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4" h="103">
                <a:moveTo>
                  <a:pt x="37" y="0"/>
                </a:moveTo>
                <a:cubicBezTo>
                  <a:pt x="14" y="13"/>
                  <a:pt x="1" y="37"/>
                  <a:pt x="1" y="62"/>
                </a:cubicBezTo>
                <a:cubicBezTo>
                  <a:pt x="0" y="77"/>
                  <a:pt x="5" y="91"/>
                  <a:pt x="12" y="103"/>
                </a:cubicBezTo>
                <a:lnTo>
                  <a:pt x="74" y="63"/>
                </a:lnTo>
                <a:lnTo>
                  <a:pt x="37" y="0"/>
                </a:lnTo>
                <a:close/>
              </a:path>
            </a:pathLst>
          </a:custGeom>
          <a:solidFill>
            <a:srgbClr val="808000"/>
          </a:solidFill>
          <a:ln w="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B77E68F5-3C97-428A-B92B-CBE187F2B001}"/>
              </a:ext>
            </a:extLst>
          </p:cNvPr>
          <p:cNvSpPr>
            <a:spLocks/>
          </p:cNvSpPr>
          <p:nvPr/>
        </p:nvSpPr>
        <p:spPr bwMode="auto">
          <a:xfrm>
            <a:off x="3213100" y="2157288"/>
            <a:ext cx="836613" cy="1601787"/>
          </a:xfrm>
          <a:custGeom>
            <a:avLst/>
            <a:gdLst>
              <a:gd name="T0" fmla="*/ 2147483646 w 37"/>
              <a:gd name="T1" fmla="*/ 0 h 71"/>
              <a:gd name="T2" fmla="*/ 0 w 37"/>
              <a:gd name="T3" fmla="*/ 2147483646 h 71"/>
              <a:gd name="T4" fmla="*/ 2147483646 w 37"/>
              <a:gd name="T5" fmla="*/ 2147483646 h 71"/>
              <a:gd name="T6" fmla="*/ 2147483646 w 37"/>
              <a:gd name="T7" fmla="*/ 0 h 7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7" h="71">
                <a:moveTo>
                  <a:pt x="16" y="0"/>
                </a:moveTo>
                <a:cubicBezTo>
                  <a:pt x="11" y="2"/>
                  <a:pt x="5" y="4"/>
                  <a:pt x="0" y="8"/>
                </a:cubicBezTo>
                <a:lnTo>
                  <a:pt x="37" y="71"/>
                </a:lnTo>
                <a:lnTo>
                  <a:pt x="16" y="0"/>
                </a:lnTo>
                <a:close/>
              </a:path>
            </a:pathLst>
          </a:custGeom>
          <a:solidFill>
            <a:srgbClr val="FF9900"/>
          </a:solidFill>
          <a:ln w="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id="{CFF2EF25-9EB0-456C-B352-FD5BAC19CF4E}"/>
              </a:ext>
            </a:extLst>
          </p:cNvPr>
          <p:cNvSpPr>
            <a:spLocks/>
          </p:cNvSpPr>
          <p:nvPr/>
        </p:nvSpPr>
        <p:spPr bwMode="auto">
          <a:xfrm>
            <a:off x="3575050" y="2111250"/>
            <a:ext cx="474663" cy="1647825"/>
          </a:xfrm>
          <a:custGeom>
            <a:avLst/>
            <a:gdLst>
              <a:gd name="T0" fmla="*/ 2147483646 w 21"/>
              <a:gd name="T1" fmla="*/ 0 h 73"/>
              <a:gd name="T2" fmla="*/ 0 w 21"/>
              <a:gd name="T3" fmla="*/ 2147483646 h 73"/>
              <a:gd name="T4" fmla="*/ 2147483646 w 21"/>
              <a:gd name="T5" fmla="*/ 2147483646 h 73"/>
              <a:gd name="T6" fmla="*/ 2147483646 w 21"/>
              <a:gd name="T7" fmla="*/ 0 h 7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" h="73">
                <a:moveTo>
                  <a:pt x="20" y="0"/>
                </a:moveTo>
                <a:cubicBezTo>
                  <a:pt x="14" y="0"/>
                  <a:pt x="7" y="0"/>
                  <a:pt x="0" y="2"/>
                </a:cubicBezTo>
                <a:lnTo>
                  <a:pt x="21" y="73"/>
                </a:lnTo>
                <a:lnTo>
                  <a:pt x="20" y="0"/>
                </a:lnTo>
                <a:close/>
              </a:path>
            </a:pathLst>
          </a:custGeom>
          <a:solidFill>
            <a:srgbClr val="FFCC00"/>
          </a:solidFill>
          <a:ln w="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3">
            <a:extLst>
              <a:ext uri="{FF2B5EF4-FFF2-40B4-BE49-F238E27FC236}">
                <a16:creationId xmlns:a16="http://schemas.microsoft.com/office/drawing/2014/main" id="{82DD9058-54A0-48A7-847B-DB3E41A5D1F0}"/>
              </a:ext>
            </a:extLst>
          </p:cNvPr>
          <p:cNvSpPr>
            <a:spLocks/>
          </p:cNvSpPr>
          <p:nvPr/>
        </p:nvSpPr>
        <p:spPr bwMode="auto">
          <a:xfrm>
            <a:off x="5472113" y="1533400"/>
            <a:ext cx="944562" cy="1412875"/>
          </a:xfrm>
          <a:custGeom>
            <a:avLst/>
            <a:gdLst>
              <a:gd name="T0" fmla="*/ 2147483646 w 18"/>
              <a:gd name="T1" fmla="*/ 0 h 59"/>
              <a:gd name="T2" fmla="*/ 2147483646 w 18"/>
              <a:gd name="T3" fmla="*/ 0 h 59"/>
              <a:gd name="T4" fmla="*/ 0 w 18"/>
              <a:gd name="T5" fmla="*/ 2147483646 h 5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" h="59">
                <a:moveTo>
                  <a:pt x="18" y="0"/>
                </a:moveTo>
                <a:lnTo>
                  <a:pt x="14" y="0"/>
                </a:lnTo>
                <a:lnTo>
                  <a:pt x="0" y="59"/>
                </a:lnTo>
              </a:path>
            </a:pathLst>
          </a:custGeom>
          <a:noFill/>
          <a:ln w="0" cap="flat" cmpd="sng">
            <a:solidFill>
              <a:srgbClr val="1B416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14">
            <a:extLst>
              <a:ext uri="{FF2B5EF4-FFF2-40B4-BE49-F238E27FC236}">
                <a16:creationId xmlns:a16="http://schemas.microsoft.com/office/drawing/2014/main" id="{4C4F3CA5-2A0D-499F-8F02-881D042F59E1}"/>
              </a:ext>
            </a:extLst>
          </p:cNvPr>
          <p:cNvSpPr>
            <a:spLocks/>
          </p:cNvSpPr>
          <p:nvPr/>
        </p:nvSpPr>
        <p:spPr bwMode="auto">
          <a:xfrm>
            <a:off x="5538788" y="2336675"/>
            <a:ext cx="1052512" cy="730250"/>
          </a:xfrm>
          <a:custGeom>
            <a:avLst/>
            <a:gdLst>
              <a:gd name="T0" fmla="*/ 2147483646 w 16"/>
              <a:gd name="T1" fmla="*/ 0 h 38"/>
              <a:gd name="T2" fmla="*/ 2147483646 w 16"/>
              <a:gd name="T3" fmla="*/ 0 h 38"/>
              <a:gd name="T4" fmla="*/ 0 w 16"/>
              <a:gd name="T5" fmla="*/ 2147483646 h 3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" h="38">
                <a:moveTo>
                  <a:pt x="16" y="0"/>
                </a:moveTo>
                <a:lnTo>
                  <a:pt x="12" y="0"/>
                </a:lnTo>
                <a:lnTo>
                  <a:pt x="0" y="38"/>
                </a:lnTo>
              </a:path>
            </a:pathLst>
          </a:custGeom>
          <a:noFill/>
          <a:ln w="0" cap="flat" cmpd="sng">
            <a:solidFill>
              <a:srgbClr val="1B416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15">
            <a:extLst>
              <a:ext uri="{FF2B5EF4-FFF2-40B4-BE49-F238E27FC236}">
                <a16:creationId xmlns:a16="http://schemas.microsoft.com/office/drawing/2014/main" id="{C9BFE7A0-F201-41F3-9EFA-36D6CC9D2E94}"/>
              </a:ext>
            </a:extLst>
          </p:cNvPr>
          <p:cNvSpPr>
            <a:spLocks/>
          </p:cNvSpPr>
          <p:nvPr/>
        </p:nvSpPr>
        <p:spPr bwMode="auto">
          <a:xfrm>
            <a:off x="5607050" y="3066925"/>
            <a:ext cx="644525" cy="128588"/>
          </a:xfrm>
          <a:custGeom>
            <a:avLst/>
            <a:gdLst>
              <a:gd name="T0" fmla="*/ 2147483646 w 17"/>
              <a:gd name="T1" fmla="*/ 0 h 11"/>
              <a:gd name="T2" fmla="*/ 2147483646 w 17"/>
              <a:gd name="T3" fmla="*/ 0 h 11"/>
              <a:gd name="T4" fmla="*/ 0 w 17"/>
              <a:gd name="T5" fmla="*/ 2147483646 h 1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7" h="11">
                <a:moveTo>
                  <a:pt x="17" y="0"/>
                </a:moveTo>
                <a:lnTo>
                  <a:pt x="13" y="0"/>
                </a:lnTo>
                <a:lnTo>
                  <a:pt x="0" y="11"/>
                </a:lnTo>
              </a:path>
            </a:pathLst>
          </a:custGeom>
          <a:noFill/>
          <a:ln w="0" cap="flat" cmpd="sng">
            <a:solidFill>
              <a:srgbClr val="1B416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16">
            <a:extLst>
              <a:ext uri="{FF2B5EF4-FFF2-40B4-BE49-F238E27FC236}">
                <a16:creationId xmlns:a16="http://schemas.microsoft.com/office/drawing/2014/main" id="{76CB63D5-86BA-4D38-931F-96D89030A21B}"/>
              </a:ext>
            </a:extLst>
          </p:cNvPr>
          <p:cNvSpPr>
            <a:spLocks/>
          </p:cNvSpPr>
          <p:nvPr/>
        </p:nvSpPr>
        <p:spPr bwMode="auto">
          <a:xfrm>
            <a:off x="5659438" y="3451100"/>
            <a:ext cx="225425" cy="66675"/>
          </a:xfrm>
          <a:custGeom>
            <a:avLst/>
            <a:gdLst>
              <a:gd name="T0" fmla="*/ 2147483646 w 10"/>
              <a:gd name="T1" fmla="*/ 2147483646 h 3"/>
              <a:gd name="T2" fmla="*/ 2147483646 w 10"/>
              <a:gd name="T3" fmla="*/ 2147483646 h 3"/>
              <a:gd name="T4" fmla="*/ 0 w 10"/>
              <a:gd name="T5" fmla="*/ 0 h 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" h="3">
                <a:moveTo>
                  <a:pt x="10" y="3"/>
                </a:moveTo>
                <a:lnTo>
                  <a:pt x="6" y="3"/>
                </a:lnTo>
                <a:lnTo>
                  <a:pt x="0" y="0"/>
                </a:lnTo>
              </a:path>
            </a:pathLst>
          </a:custGeom>
          <a:noFill/>
          <a:ln w="0" cap="flat" cmpd="sng">
            <a:solidFill>
              <a:srgbClr val="1B416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id="{5DD85CC1-34FF-438D-8722-9B45CAF675C0}"/>
              </a:ext>
            </a:extLst>
          </p:cNvPr>
          <p:cNvSpPr>
            <a:spLocks/>
          </p:cNvSpPr>
          <p:nvPr/>
        </p:nvSpPr>
        <p:spPr bwMode="auto">
          <a:xfrm>
            <a:off x="5689600" y="3698750"/>
            <a:ext cx="271463" cy="474663"/>
          </a:xfrm>
          <a:custGeom>
            <a:avLst/>
            <a:gdLst>
              <a:gd name="T0" fmla="*/ 2147483646 w 12"/>
              <a:gd name="T1" fmla="*/ 2147483646 h 21"/>
              <a:gd name="T2" fmla="*/ 2147483646 w 12"/>
              <a:gd name="T3" fmla="*/ 2147483646 h 21"/>
              <a:gd name="T4" fmla="*/ 0 w 12"/>
              <a:gd name="T5" fmla="*/ 0 h 2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" h="21">
                <a:moveTo>
                  <a:pt x="12" y="21"/>
                </a:moveTo>
                <a:lnTo>
                  <a:pt x="8" y="21"/>
                </a:lnTo>
                <a:lnTo>
                  <a:pt x="0" y="0"/>
                </a:lnTo>
              </a:path>
            </a:pathLst>
          </a:custGeom>
          <a:noFill/>
          <a:ln w="0" cap="flat" cmpd="sng">
            <a:solidFill>
              <a:srgbClr val="1B416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18">
            <a:extLst>
              <a:ext uri="{FF2B5EF4-FFF2-40B4-BE49-F238E27FC236}">
                <a16:creationId xmlns:a16="http://schemas.microsoft.com/office/drawing/2014/main" id="{B89CDBA1-A54E-483C-B5F8-0D2BBDA36C5C}"/>
              </a:ext>
            </a:extLst>
          </p:cNvPr>
          <p:cNvSpPr>
            <a:spLocks/>
          </p:cNvSpPr>
          <p:nvPr/>
        </p:nvSpPr>
        <p:spPr bwMode="auto">
          <a:xfrm>
            <a:off x="3236913" y="2119188"/>
            <a:ext cx="157162" cy="112712"/>
          </a:xfrm>
          <a:custGeom>
            <a:avLst/>
            <a:gdLst>
              <a:gd name="T0" fmla="*/ 0 w 7"/>
              <a:gd name="T1" fmla="*/ 0 h 5"/>
              <a:gd name="T2" fmla="*/ 2147483646 w 7"/>
              <a:gd name="T3" fmla="*/ 0 h 5"/>
              <a:gd name="T4" fmla="*/ 2147483646 w 7"/>
              <a:gd name="T5" fmla="*/ 2147483646 h 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" h="5">
                <a:moveTo>
                  <a:pt x="0" y="0"/>
                </a:moveTo>
                <a:lnTo>
                  <a:pt x="4" y="0"/>
                </a:lnTo>
                <a:lnTo>
                  <a:pt x="7" y="5"/>
                </a:lnTo>
              </a:path>
            </a:pathLst>
          </a:custGeom>
          <a:noFill/>
          <a:ln w="0" cap="flat" cmpd="sng">
            <a:solidFill>
              <a:srgbClr val="1B416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eeform 19">
            <a:extLst>
              <a:ext uri="{FF2B5EF4-FFF2-40B4-BE49-F238E27FC236}">
                <a16:creationId xmlns:a16="http://schemas.microsoft.com/office/drawing/2014/main" id="{F5A7F639-7803-4154-8558-0E68FF40FDD9}"/>
              </a:ext>
            </a:extLst>
          </p:cNvPr>
          <p:cNvSpPr>
            <a:spLocks/>
          </p:cNvSpPr>
          <p:nvPr/>
        </p:nvSpPr>
        <p:spPr bwMode="auto">
          <a:xfrm>
            <a:off x="3687763" y="1396875"/>
            <a:ext cx="134937" cy="722313"/>
          </a:xfrm>
          <a:custGeom>
            <a:avLst/>
            <a:gdLst>
              <a:gd name="T0" fmla="*/ 0 w 6"/>
              <a:gd name="T1" fmla="*/ 0 h 32"/>
              <a:gd name="T2" fmla="*/ 2147483646 w 6"/>
              <a:gd name="T3" fmla="*/ 0 h 32"/>
              <a:gd name="T4" fmla="*/ 2147483646 w 6"/>
              <a:gd name="T5" fmla="*/ 2147483646 h 3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" h="32">
                <a:moveTo>
                  <a:pt x="0" y="0"/>
                </a:moveTo>
                <a:lnTo>
                  <a:pt x="4" y="0"/>
                </a:lnTo>
                <a:lnTo>
                  <a:pt x="6" y="32"/>
                </a:lnTo>
              </a:path>
            </a:pathLst>
          </a:custGeom>
          <a:noFill/>
          <a:ln w="0" cap="flat" cmpd="sng">
            <a:solidFill>
              <a:srgbClr val="1B416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0">
            <a:extLst>
              <a:ext uri="{FF2B5EF4-FFF2-40B4-BE49-F238E27FC236}">
                <a16:creationId xmlns:a16="http://schemas.microsoft.com/office/drawing/2014/main" id="{84DD1CE4-D499-41D2-B216-5068DB0161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1575" y="2928813"/>
            <a:ext cx="141949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Domowe pastwiska</a:t>
            </a:r>
          </a:p>
        </p:txBody>
      </p:sp>
      <p:sp>
        <p:nvSpPr>
          <p:cNvPr id="27" name="Rectangle 21">
            <a:extLst>
              <a:ext uri="{FF2B5EF4-FFF2-40B4-BE49-F238E27FC236}">
                <a16:creationId xmlns:a16="http://schemas.microsoft.com/office/drawing/2014/main" id="{21CC5A17-A8CD-4533-8E8E-B8975A3BDA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322" y="2868488"/>
            <a:ext cx="1798505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Łąki</a:t>
            </a:r>
            <a:r>
              <a:rPr kumimoji="0" lang="en-GB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GB" altLang="en-US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poniżej</a:t>
            </a:r>
            <a:r>
              <a:rPr kumimoji="0" lang="en-GB" alt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GB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1 100 m</a:t>
            </a:r>
            <a:br>
              <a:rPr kumimoji="0" lang="en-GB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</a:b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(≥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 3 </a:t>
            </a:r>
            <a:r>
              <a:rPr kumimoji="0" lang="pl-PL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pokosów</a:t>
            </a:r>
            <a:r>
              <a:rPr kumimoji="0" lang="en-GB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)</a:t>
            </a:r>
            <a:endParaRPr kumimoji="0" lang="en-GB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8" name="Rectangle 22">
            <a:extLst>
              <a:ext uri="{FF2B5EF4-FFF2-40B4-BE49-F238E27FC236}">
                <a16:creationId xmlns:a16="http://schemas.microsoft.com/office/drawing/2014/main" id="{46712374-EB2A-44D8-9BA3-F7FE462D7D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1600" y="5445000"/>
            <a:ext cx="290137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Łąki</a:t>
            </a:r>
            <a:r>
              <a:rPr kumimoji="0" lang="en-GB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1.100 do 1.800 m (2 </a:t>
            </a:r>
            <a:r>
              <a:rPr kumimoji="0" lang="pl-PL" alt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pokosy</a:t>
            </a:r>
            <a:r>
              <a:rPr kumimoji="0" lang="en-GB" alt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)</a:t>
            </a:r>
            <a:endParaRPr kumimoji="0" lang="en-GB" alt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9" name="Rectangle 23">
            <a:extLst>
              <a:ext uri="{FF2B5EF4-FFF2-40B4-BE49-F238E27FC236}">
                <a16:creationId xmlns:a16="http://schemas.microsoft.com/office/drawing/2014/main" id="{7F38E61B-636C-47EE-9519-AE9E15BF3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8300" y="2209675"/>
            <a:ext cx="164551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Pastwiska letnie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(&lt; 1,300 m)</a:t>
            </a:r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id="{E7A5B862-04A2-4657-B281-3B41FFA1B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1300" y="1338138"/>
            <a:ext cx="175689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Pastwiska letnie</a:t>
            </a:r>
            <a:b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</a:b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(1,300 – 1,800 m) </a:t>
            </a:r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055780E7-607C-4EA1-B17A-12DE951EC5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6580" y="1533400"/>
            <a:ext cx="164551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Pastwiska letnie</a:t>
            </a:r>
            <a:b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</a:b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(&gt; 1,800 m)</a:t>
            </a:r>
          </a:p>
        </p:txBody>
      </p:sp>
      <p:sp>
        <p:nvSpPr>
          <p:cNvPr id="32" name="Rectangle 26">
            <a:extLst>
              <a:ext uri="{FF2B5EF4-FFF2-40B4-BE49-F238E27FC236}">
                <a16:creationId xmlns:a16="http://schemas.microsoft.com/office/drawing/2014/main" id="{DE5BD57B-BB30-4F28-8D23-36CBC77033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2678" y="3359025"/>
            <a:ext cx="216911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Łąki na dużych wysokościach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(&gt; 1,800 m)</a:t>
            </a:r>
          </a:p>
        </p:txBody>
      </p:sp>
      <p:sp>
        <p:nvSpPr>
          <p:cNvPr id="33" name="Rectangle 27">
            <a:extLst>
              <a:ext uri="{FF2B5EF4-FFF2-40B4-BE49-F238E27FC236}">
                <a16:creationId xmlns:a16="http://schemas.microsoft.com/office/drawing/2014/main" id="{D879A1E7-D71D-4CA0-ABAD-61079395D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5675" y="4035300"/>
            <a:ext cx="19194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Trwałe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łąki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(1 </a:t>
            </a:r>
            <a:r>
              <a:rPr kumimoji="0" lang="pl-PL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pokos</a:t>
            </a:r>
            <a:r>
              <a:rPr kumimoji="0" lang="en-GB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)</a:t>
            </a:r>
            <a:endParaRPr kumimoji="0" lang="en-GB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8BB6D10E-53E3-474B-AED3-D32BB4449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2575" y="1115888"/>
            <a:ext cx="114704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Kukurydza na kiszonkę</a:t>
            </a:r>
          </a:p>
        </p:txBody>
      </p:sp>
      <p:sp>
        <p:nvSpPr>
          <p:cNvPr id="35" name="Rectangle 29">
            <a:extLst>
              <a:ext uri="{FF2B5EF4-FFF2-40B4-BE49-F238E27FC236}">
                <a16:creationId xmlns:a16="http://schemas.microsoft.com/office/drawing/2014/main" id="{386AC023-8D26-466A-9F2D-F22B85381D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0" y="1692150"/>
            <a:ext cx="100662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Tymczasowe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łąki </a:t>
            </a:r>
          </a:p>
        </p:txBody>
      </p:sp>
      <p:sp>
        <p:nvSpPr>
          <p:cNvPr id="36" name="Text Box 30">
            <a:extLst>
              <a:ext uri="{FF2B5EF4-FFF2-40B4-BE49-F238E27FC236}">
                <a16:creationId xmlns:a16="http://schemas.microsoft.com/office/drawing/2014/main" id="{EEEF7774-EFEA-4741-9D7B-4205DD1CA5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750" y="5805264"/>
            <a:ext cx="27362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450,113 ton </a:t>
            </a:r>
            <a:r>
              <a:rPr kumimoji="0" lang="pl-PL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SM</a:t>
            </a:r>
            <a:r>
              <a:rPr kumimoji="0" lang="en-GB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/</a:t>
            </a:r>
            <a:r>
              <a:rPr kumimoji="0" lang="en-GB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rok</a:t>
            </a:r>
            <a:endParaRPr kumimoji="0" lang="en-GB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67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	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6B7D335-C4E9-48E1-944B-F3D5B48AD822}"/>
              </a:ext>
            </a:extLst>
          </p:cNvPr>
          <p:cNvSpPr txBox="1">
            <a:spLocks/>
          </p:cNvSpPr>
          <p:nvPr/>
        </p:nvSpPr>
        <p:spPr>
          <a:xfrm>
            <a:off x="619944" y="269032"/>
            <a:ext cx="6336704" cy="93610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Różnica między łąkami i pastwiskami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98A7C27-44AA-4B08-BDC0-2997281A4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Łąki: cała naziemna biomasa jest natychmiast usuwana powyżej pewnej wysokości koszenia (bardziej podatna na czynniki stresowe po </a:t>
            </a:r>
            <a:r>
              <a:rPr lang="en-US" dirty="0" err="1"/>
              <a:t>koszeniu</a:t>
            </a:r>
            <a:r>
              <a:rPr lang="en-US" dirty="0" smtClean="0"/>
              <a:t>) </a:t>
            </a:r>
            <a:endParaRPr lang="en-US" dirty="0"/>
          </a:p>
          <a:p>
            <a:endParaRPr lang="en-US" dirty="0"/>
          </a:p>
          <a:p>
            <a:r>
              <a:rPr lang="en-US" dirty="0"/>
              <a:t>Pastwiska: poprzez wypas zwierzęta usuwają naziemną biomasę blisko ziemi, depczą rośliny i </a:t>
            </a:r>
            <a:r>
              <a:rPr lang="en-US" dirty="0" err="1" smtClean="0"/>
              <a:t>nawo</a:t>
            </a:r>
            <a:r>
              <a:rPr lang="pl-PL" dirty="0" smtClean="0"/>
              <a:t>ż</a:t>
            </a:r>
            <a:r>
              <a:rPr lang="en-US" dirty="0" smtClean="0"/>
              <a:t>ą </a:t>
            </a:r>
            <a:r>
              <a:rPr lang="en-US" dirty="0"/>
              <a:t>roślinność obornikiem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 smtClean="0"/>
              <a:t>moczem</a:t>
            </a:r>
            <a:endParaRPr lang="en-US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321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	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6B7D335-C4E9-48E1-944B-F3D5B48AD822}"/>
              </a:ext>
            </a:extLst>
          </p:cNvPr>
          <p:cNvSpPr txBox="1">
            <a:spLocks/>
          </p:cNvSpPr>
          <p:nvPr/>
        </p:nvSpPr>
        <p:spPr>
          <a:xfrm>
            <a:off x="619944" y="269032"/>
            <a:ext cx="6336704" cy="93610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Elementy wypasu - Wypas selektywny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98A7C27-44AA-4B08-BDC0-2997281A4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968" y="1052736"/>
            <a:ext cx="8218488" cy="4632515"/>
          </a:xfrm>
        </p:spPr>
        <p:txBody>
          <a:bodyPr/>
          <a:lstStyle/>
          <a:p>
            <a:r>
              <a:rPr lang="en-US" dirty="0"/>
              <a:t>Zwierzęta mają określone preferencje dla niektórych komponentów w runi (→ patrz slajd na smakowitość).</a:t>
            </a:r>
          </a:p>
          <a:p>
            <a:r>
              <a:rPr lang="en-US" dirty="0"/>
              <a:t>Dostępność (jak łatwo dostępne są rośliny dla zwierząt) zwiększa atrakcyjność dla zwierząt, choroby grzybicze (np. infekcje rdzawe) ją zmniejszają. </a:t>
            </a:r>
          </a:p>
          <a:p>
            <a:r>
              <a:rPr lang="en-US" dirty="0"/>
              <a:t>Gatunki rozmieszczone w górnej warstwie czaszy runi częściej stanowią większą część diety.</a:t>
            </a:r>
          </a:p>
          <a:p>
            <a:r>
              <a:rPr lang="en-US" dirty="0"/>
              <a:t>Systematyczna selekcja niektórych gatunków poprzez wypas może zmienić długoterminowy skład runi → gatunki intensywnie wypasane niż inne są w niekorzystnej sytuacji, gatunki</a:t>
            </a:r>
            <a:r>
              <a:rPr lang="en-US" dirty="0" err="1"/>
              <a:t> nie wypasane</a:t>
            </a:r>
            <a:r>
              <a:rPr lang="en-US" dirty="0"/>
              <a:t> mają selektywną przewagę.</a:t>
            </a:r>
          </a:p>
          <a:p>
            <a:r>
              <a:rPr lang="en-US" dirty="0"/>
              <a:t>Po selektywnym wypasie należy przyciąć/wyciąć </a:t>
            </a:r>
            <a:r>
              <a:rPr lang="en-US" dirty="0" err="1"/>
              <a:t>nie wypasaną</a:t>
            </a:r>
            <a:r>
              <a:rPr lang="en-US" dirty="0"/>
              <a:t> roślinność, aby zapobiec dalszemu rozprzestrzenianiu się </a:t>
            </a:r>
            <a:r>
              <a:rPr lang="en-US" dirty="0" err="1"/>
              <a:t>nie wypasanych</a:t>
            </a:r>
            <a:r>
              <a:rPr lang="en-US" dirty="0"/>
              <a:t> gatunków i zapewnić równomierny odrost runi. W przypadku dużej ilości biomasy należy ją usunąć z pola, w przeciwnym razie może ona gnić i niekorzystnie wpływać na wzrost runi i smakowanie paszy.</a:t>
            </a:r>
          </a:p>
          <a:p>
            <a:r>
              <a:rPr lang="en-US" dirty="0"/>
              <a:t>Zwierzęta uczą się (zwykle młode od starszych) → znane gatunki roślin są łatwiej akceptowane niż rośliny nieznane.</a:t>
            </a:r>
          </a:p>
          <a:p>
            <a:endParaRPr lang="de-DE" dirty="0"/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265AB9F2-FBEA-4531-A0AC-38E242DA8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968" y="6449483"/>
            <a:ext cx="2590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Źródło</a:t>
            </a:r>
            <a:r>
              <a:rPr kumimoji="0" lang="pl-PL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:</a:t>
            </a:r>
            <a:r>
              <a:rPr kumimoji="0" lang="de-DE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de-DE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Frame &amp; </a:t>
            </a:r>
            <a:r>
              <a:rPr kumimoji="0" lang="de-DE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Laidlaw</a:t>
            </a:r>
            <a:r>
              <a:rPr kumimoji="0" lang="de-DE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 2014</a:t>
            </a:r>
          </a:p>
        </p:txBody>
      </p:sp>
    </p:spTree>
    <p:extLst>
      <p:ext uri="{BB962C8B-B14F-4D97-AF65-F5344CB8AC3E}">
        <p14:creationId xmlns:p14="http://schemas.microsoft.com/office/powerpoint/2010/main" val="164748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	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6B7D335-C4E9-48E1-944B-F3D5B48AD822}"/>
              </a:ext>
            </a:extLst>
          </p:cNvPr>
          <p:cNvSpPr txBox="1">
            <a:spLocks/>
          </p:cNvSpPr>
          <p:nvPr/>
        </p:nvSpPr>
        <p:spPr>
          <a:xfrm>
            <a:off x="619944" y="269032"/>
            <a:ext cx="6336704" cy="93610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Gatunki zwierząt i wypas selektywny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98A7C27-44AA-4B08-BDC0-2997281A4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Chwytanie</a:t>
            </a:r>
            <a:r>
              <a:rPr lang="en-US" dirty="0" smtClean="0"/>
              <a:t>: </a:t>
            </a:r>
            <a:r>
              <a:rPr lang="en-US" dirty="0"/>
              <a:t>bydło </a:t>
            </a:r>
            <a:r>
              <a:rPr lang="en-US" dirty="0" err="1"/>
              <a:t>odrywa</a:t>
            </a:r>
            <a:r>
              <a:rPr lang="en-US" dirty="0"/>
              <a:t> </a:t>
            </a:r>
            <a:r>
              <a:rPr lang="pl-PL" dirty="0" smtClean="0"/>
              <a:t>kęsy</a:t>
            </a:r>
            <a:r>
              <a:rPr lang="en-US" dirty="0" smtClean="0"/>
              <a:t> </a:t>
            </a:r>
            <a:r>
              <a:rPr lang="en-US" dirty="0"/>
              <a:t>roślinności, zbiera je </a:t>
            </a:r>
            <a:r>
              <a:rPr lang="en-US" dirty="0" err="1" smtClean="0"/>
              <a:t>językiem</a:t>
            </a:r>
            <a:r>
              <a:rPr lang="en-US" dirty="0" smtClean="0"/>
              <a:t>, </a:t>
            </a:r>
            <a:r>
              <a:rPr lang="en-US" dirty="0"/>
              <a:t>małe zwierzęta z wąskim pyskiem wybierają pojedyncze części roślinne i </a:t>
            </a:r>
            <a:r>
              <a:rPr lang="en-US" dirty="0" err="1"/>
              <a:t>mają</a:t>
            </a:r>
            <a:r>
              <a:rPr lang="en-US" dirty="0"/>
              <a:t> </a:t>
            </a:r>
            <a:r>
              <a:rPr lang="pl-PL" dirty="0" smtClean="0"/>
              <a:t>chwytne wargi</a:t>
            </a:r>
            <a:endParaRPr lang="en-US" dirty="0"/>
          </a:p>
          <a:p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B4CCE65-D259-4B4F-BAAE-39E0396E742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0" y="2132856"/>
            <a:ext cx="5760640" cy="2794157"/>
          </a:xfrm>
          <a:prstGeom prst="rect">
            <a:avLst/>
          </a:prstGeom>
        </p:spPr>
      </p:pic>
      <p:sp>
        <p:nvSpPr>
          <p:cNvPr id="6" name="Text Box 89">
            <a:extLst>
              <a:ext uri="{FF2B5EF4-FFF2-40B4-BE49-F238E27FC236}">
                <a16:creationId xmlns:a16="http://schemas.microsoft.com/office/drawing/2014/main" id="{28A7B689-9EA9-4C4D-B00C-2DF75E71A8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5149641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D3CE98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** Konie mają większe zapotrzebowanie na paszę bogatą w włókna i mogą wypasać bogate w trawy stanowiska roślinne aż do pojawienia się kwiatostanu, ale stają się bardzo selektywne poza tym stadium fenologicznym (</a:t>
            </a:r>
            <a:r>
              <a:rPr kumimoji="0" lang="en-GB" alt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Buchgraber</a:t>
            </a:r>
            <a:r>
              <a:rPr kumimoji="0" lang="en-GB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&amp; Gindl 2004); zarówno z górnymi i dolnymi siekaczami</a:t>
            </a: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mogą wypasać się bardzo blisko ziemi; </a:t>
            </a:r>
            <a:r>
              <a:rPr kumimoji="0" lang="en-GB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zgodnie z Frame &amp; Laidlaw wolą krótkotrwałe rośliny zielne.</a:t>
            </a:r>
          </a:p>
        </p:txBody>
      </p:sp>
      <p:sp>
        <p:nvSpPr>
          <p:cNvPr id="8" name="Text Box 89">
            <a:extLst>
              <a:ext uri="{FF2B5EF4-FFF2-40B4-BE49-F238E27FC236}">
                <a16:creationId xmlns:a16="http://schemas.microsoft.com/office/drawing/2014/main" id="{82666300-8F0D-4BA4-BD00-43B29EB28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4900121"/>
            <a:ext cx="91440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D3CE98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* </a:t>
            </a:r>
            <a:r>
              <a:rPr kumimoji="0" lang="en-GB" altLang="en-US" sz="1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Cirsium</a:t>
            </a:r>
            <a:r>
              <a:rPr kumimoji="0" lang="en-GB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 sp., </a:t>
            </a:r>
            <a:r>
              <a:rPr kumimoji="0" lang="en-GB" altLang="en-US" sz="1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Carduus</a:t>
            </a:r>
            <a:r>
              <a:rPr kumimoji="0" lang="en-GB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 sp., </a:t>
            </a:r>
            <a:r>
              <a:rPr kumimoji="0" lang="en-GB" altLang="en-US" sz="1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Carlina</a:t>
            </a:r>
            <a:r>
              <a:rPr kumimoji="0" lang="en-GB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 sp.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DB367DF1-8D68-4777-83AB-427210EE1B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6290156"/>
            <a:ext cx="443179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Źródło</a:t>
            </a:r>
            <a:r>
              <a:rPr kumimoji="0" lang="pl-PL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:</a:t>
            </a:r>
            <a:r>
              <a:rPr kumimoji="0" lang="de-DE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de-DE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Buchgraber</a:t>
            </a:r>
            <a:r>
              <a:rPr kumimoji="0" lang="de-DE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 &amp; Gindl 2004, Ziliotto et al. 2004,</a:t>
            </a:r>
            <a:br>
              <a:rPr kumimoji="0" lang="de-DE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</a:br>
            <a:r>
              <a:rPr kumimoji="0" lang="de-DE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 Frame &amp; Laidlaw 2014</a:t>
            </a:r>
          </a:p>
        </p:txBody>
      </p:sp>
    </p:spTree>
    <p:extLst>
      <p:ext uri="{BB962C8B-B14F-4D97-AF65-F5344CB8AC3E}">
        <p14:creationId xmlns:p14="http://schemas.microsoft.com/office/powerpoint/2010/main" val="54317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	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6B7D335-C4E9-48E1-944B-F3D5B48AD822}"/>
              </a:ext>
            </a:extLst>
          </p:cNvPr>
          <p:cNvSpPr txBox="1">
            <a:spLocks/>
          </p:cNvSpPr>
          <p:nvPr/>
        </p:nvSpPr>
        <p:spPr>
          <a:xfrm>
            <a:off x="619944" y="269032"/>
            <a:ext cx="6336704" cy="93610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Selektywność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wypasu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różnych gatunków zwierząt na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użytkach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zielonych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EB88BC62-7040-436E-99BF-2F703C55BA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6368396"/>
            <a:ext cx="30908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Źródło</a:t>
            </a:r>
            <a:r>
              <a:rPr kumimoji="0" lang="pl-PL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:</a:t>
            </a:r>
            <a:r>
              <a:rPr kumimoji="0" lang="en-GB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Schneider et al. 2015 (mod.)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2F44BBE-A4F2-4D63-BDD9-E555169E1E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9626" y="1340768"/>
            <a:ext cx="7149723" cy="490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8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4" descr="Timotej be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48" y="1314711"/>
            <a:ext cx="231457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5" descr="Ängssvingel 03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8316" y="1311535"/>
            <a:ext cx="2321719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ruta 5"/>
          <p:cNvSpPr txBox="1">
            <a:spLocks noChangeArrowheads="1"/>
          </p:cNvSpPr>
          <p:nvPr/>
        </p:nvSpPr>
        <p:spPr bwMode="auto">
          <a:xfrm>
            <a:off x="2664984" y="5511586"/>
            <a:ext cx="156686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pl-PL" altLang="sv-SE" sz="1800" dirty="0" err="1">
                <a:solidFill>
                  <a:prstClr val="black"/>
                </a:solidFill>
              </a:rPr>
              <a:t>K</a:t>
            </a:r>
            <a:r>
              <a:rPr lang="en-US" altLang="sv-SE" sz="1800" dirty="0" err="1" smtClean="0">
                <a:solidFill>
                  <a:prstClr val="black"/>
                </a:solidFill>
              </a:rPr>
              <a:t>oniczyna</a:t>
            </a:r>
            <a:endParaRPr lang="en-US" altLang="sv-SE" sz="1800" dirty="0">
              <a:solidFill>
                <a:prstClr val="black"/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</a:t>
            </a:r>
            <a:r>
              <a:rPr kumimoji="0" lang="en-US" altLang="sv-S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zerwona</a:t>
            </a:r>
            <a:r>
              <a:rPr kumimoji="0" lang="en-US" alt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altLang="sv-SE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</a:t>
            </a:r>
            <a:r>
              <a:rPr kumimoji="0" lang="en-US" altLang="sv-SE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Trifolium</a:t>
            </a:r>
            <a:r>
              <a:rPr kumimoji="0" lang="en-US" altLang="sv-S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pratense)</a:t>
            </a:r>
          </a:p>
        </p:txBody>
      </p:sp>
      <p:sp>
        <p:nvSpPr>
          <p:cNvPr id="19462" name="textruta 6"/>
          <p:cNvSpPr txBox="1">
            <a:spLocks noChangeArrowheads="1"/>
          </p:cNvSpPr>
          <p:nvPr/>
        </p:nvSpPr>
        <p:spPr bwMode="auto">
          <a:xfrm>
            <a:off x="6621965" y="5511586"/>
            <a:ext cx="178236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Koniczyna biała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</a:t>
            </a:r>
            <a:r>
              <a:rPr kumimoji="0" lang="en-US" altLang="sv-SE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Trifolium repens</a:t>
            </a:r>
            <a:r>
              <a:rPr kumimoji="0" lang="en-US" altLang="sv-S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19463" name="textruta 7"/>
          <p:cNvSpPr txBox="1">
            <a:spLocks noChangeArrowheads="1"/>
          </p:cNvSpPr>
          <p:nvPr/>
        </p:nvSpPr>
        <p:spPr bwMode="auto">
          <a:xfrm>
            <a:off x="2602103" y="2705956"/>
            <a:ext cx="145851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sv-S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Tymotka</a:t>
            </a:r>
            <a:endParaRPr kumimoji="0" lang="en-US" alt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sv-S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</a:t>
            </a:r>
            <a:r>
              <a:rPr kumimoji="0" lang="en-US" altLang="sv-SE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Phleum pratense</a:t>
            </a:r>
            <a:r>
              <a:rPr kumimoji="0" lang="en-US" altLang="sv-S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)</a:t>
            </a:r>
            <a:endParaRPr kumimoji="0" lang="en-US" alt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9464" name="textruta 8"/>
          <p:cNvSpPr txBox="1">
            <a:spLocks noChangeArrowheads="1"/>
          </p:cNvSpPr>
          <p:nvPr/>
        </p:nvSpPr>
        <p:spPr bwMode="auto">
          <a:xfrm>
            <a:off x="6567197" y="2705956"/>
            <a:ext cx="183713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Kostrzewa łąkowa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sv-S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</a:t>
            </a:r>
            <a:r>
              <a:rPr kumimoji="0" lang="en-US" altLang="sv-SE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Festuca pratensis</a:t>
            </a:r>
            <a:r>
              <a:rPr kumimoji="0" lang="en-US" altLang="sv-S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76348" y="144150"/>
            <a:ext cx="693768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sv-S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Następujące gatunki należą do najlepiej przystosowanych na użytkach zielonych w Szwecji</a:t>
            </a:r>
            <a:endParaRPr kumimoji="0" lang="en-US" altLang="sv-SE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81"/>
          <a:stretch/>
        </p:blipFill>
        <p:spPr>
          <a:xfrm>
            <a:off x="4178316" y="3968848"/>
            <a:ext cx="2321719" cy="2501972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48" y="3968848"/>
            <a:ext cx="2314575" cy="2466068"/>
          </a:xfrm>
          <a:prstGeom prst="rect">
            <a:avLst/>
          </a:prstGeom>
        </p:spPr>
      </p:pic>
      <p:sp>
        <p:nvSpPr>
          <p:cNvPr id="11" name="textruta 10"/>
          <p:cNvSpPr txBox="1"/>
          <p:nvPr/>
        </p:nvSpPr>
        <p:spPr>
          <a:xfrm>
            <a:off x="6661792" y="6500563"/>
            <a:ext cx="21546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Zdjęcia: Nilla Nilsdotter-Linde</a:t>
            </a: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13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	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6B7D335-C4E9-48E1-944B-F3D5B48AD822}"/>
              </a:ext>
            </a:extLst>
          </p:cNvPr>
          <p:cNvSpPr txBox="1">
            <a:spLocks/>
          </p:cNvSpPr>
          <p:nvPr/>
        </p:nvSpPr>
        <p:spPr>
          <a:xfrm>
            <a:off x="619944" y="269032"/>
            <a:ext cx="6336704" cy="93610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pl-PL" dirty="0">
                <a:solidFill>
                  <a:prstClr val="black"/>
                </a:solidFill>
              </a:rPr>
              <a:t>Wypas selektywny (kilka przykładów omijanych roślin)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5" name="Picture 10" descr="2223">
            <a:extLst>
              <a:ext uri="{FF2B5EF4-FFF2-40B4-BE49-F238E27FC236}">
                <a16:creationId xmlns:a16="http://schemas.microsoft.com/office/drawing/2014/main" id="{7DF9C411-363A-46CC-ACF4-3D9788616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3175" y="1272952"/>
            <a:ext cx="1416050" cy="211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5343">
            <a:extLst>
              <a:ext uri="{FF2B5EF4-FFF2-40B4-BE49-F238E27FC236}">
                <a16:creationId xmlns:a16="http://schemas.microsoft.com/office/drawing/2014/main" id="{3209A448-C1A4-4C62-9A51-09970537E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" y="1282477"/>
            <a:ext cx="1417638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5618">
            <a:extLst>
              <a:ext uri="{FF2B5EF4-FFF2-40B4-BE49-F238E27FC236}">
                <a16:creationId xmlns:a16="http://schemas.microsoft.com/office/drawing/2014/main" id="{77354468-28DE-4E8D-8A31-A6E31EDCF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0513" y="1292002"/>
            <a:ext cx="1417637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5627">
            <a:extLst>
              <a:ext uri="{FF2B5EF4-FFF2-40B4-BE49-F238E27FC236}">
                <a16:creationId xmlns:a16="http://schemas.microsoft.com/office/drawing/2014/main" id="{9D89715E-4164-427A-999E-EEE03DD20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5375" y="1290414"/>
            <a:ext cx="1417638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9766">
            <a:extLst>
              <a:ext uri="{FF2B5EF4-FFF2-40B4-BE49-F238E27FC236}">
                <a16:creationId xmlns:a16="http://schemas.microsoft.com/office/drawing/2014/main" id="{26BFA3A7-6D99-45E0-8902-FB73DAA0F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2613" y="1287239"/>
            <a:ext cx="1416050" cy="211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13534">
            <a:extLst>
              <a:ext uri="{FF2B5EF4-FFF2-40B4-BE49-F238E27FC236}">
                <a16:creationId xmlns:a16="http://schemas.microsoft.com/office/drawing/2014/main" id="{A489A205-E65B-43FD-87FA-5310F22EA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6763" y="1282477"/>
            <a:ext cx="1416050" cy="212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12">
            <a:extLst>
              <a:ext uri="{FF2B5EF4-FFF2-40B4-BE49-F238E27FC236}">
                <a16:creationId xmlns:a16="http://schemas.microsoft.com/office/drawing/2014/main" id="{9B90E560-4B7B-4FB7-A8F8-C6D67BDF5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" y="1196752"/>
            <a:ext cx="3006725" cy="4891087"/>
          </a:xfrm>
          <a:prstGeom prst="roundRect">
            <a:avLst>
              <a:gd name="adj" fmla="val 4222"/>
            </a:avLst>
          </a:prstGeom>
          <a:noFill/>
          <a:ln w="12700">
            <a:solidFill>
              <a:srgbClr val="7AB51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de-DE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" name="Text Box 13">
            <a:extLst>
              <a:ext uri="{FF2B5EF4-FFF2-40B4-BE49-F238E27FC236}">
                <a16:creationId xmlns:a16="http://schemas.microsoft.com/office/drawing/2014/main" id="{B2DEF261-49B3-41B2-A2A5-4061BD891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488" y="4492402"/>
            <a:ext cx="217646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D3CE98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Trawy o gruboziarnistej fakturze liści </a:t>
            </a:r>
          </a:p>
        </p:txBody>
      </p:sp>
      <p:sp>
        <p:nvSpPr>
          <p:cNvPr id="14" name="AutoShape 14">
            <a:extLst>
              <a:ext uri="{FF2B5EF4-FFF2-40B4-BE49-F238E27FC236}">
                <a16:creationId xmlns:a16="http://schemas.microsoft.com/office/drawing/2014/main" id="{760A559D-4990-42BD-809F-9DB262890C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3875" y="1196752"/>
            <a:ext cx="3006725" cy="4891087"/>
          </a:xfrm>
          <a:prstGeom prst="roundRect">
            <a:avLst>
              <a:gd name="adj" fmla="val 4222"/>
            </a:avLst>
          </a:prstGeom>
          <a:noFill/>
          <a:ln w="12700">
            <a:solidFill>
              <a:srgbClr val="7AB51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de-DE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" name="Text Box 15">
            <a:extLst>
              <a:ext uri="{FF2B5EF4-FFF2-40B4-BE49-F238E27FC236}">
                <a16:creationId xmlns:a16="http://schemas.microsoft.com/office/drawing/2014/main" id="{43C71458-9D45-4764-A647-5565B33E8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4492402"/>
            <a:ext cx="21764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D3CE98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Krzewy</a:t>
            </a:r>
          </a:p>
        </p:txBody>
      </p:sp>
      <p:sp>
        <p:nvSpPr>
          <p:cNvPr id="16" name="AutoShape 16">
            <a:extLst>
              <a:ext uri="{FF2B5EF4-FFF2-40B4-BE49-F238E27FC236}">
                <a16:creationId xmlns:a16="http://schemas.microsoft.com/office/drawing/2014/main" id="{101CCCC6-3357-448B-959C-78B79BA46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8700" y="1196752"/>
            <a:ext cx="3006725" cy="4891087"/>
          </a:xfrm>
          <a:prstGeom prst="roundRect">
            <a:avLst>
              <a:gd name="adj" fmla="val 4222"/>
            </a:avLst>
          </a:prstGeom>
          <a:noFill/>
          <a:ln w="12700">
            <a:solidFill>
              <a:srgbClr val="7AB51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de-DE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" name="Text Box 17">
            <a:extLst>
              <a:ext uri="{FF2B5EF4-FFF2-40B4-BE49-F238E27FC236}">
                <a16:creationId xmlns:a16="http://schemas.microsoft.com/office/drawing/2014/main" id="{F8F70BEC-6EA4-48EC-9E94-4CAD242D1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000" y="4492402"/>
            <a:ext cx="21764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D3CE98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Rośliny trujące</a:t>
            </a:r>
          </a:p>
        </p:txBody>
      </p:sp>
      <p:sp>
        <p:nvSpPr>
          <p:cNvPr id="18" name="Text Box 19">
            <a:extLst>
              <a:ext uri="{FF2B5EF4-FFF2-40B4-BE49-F238E27FC236}">
                <a16:creationId xmlns:a16="http://schemas.microsoft.com/office/drawing/2014/main" id="{16A83BF0-CC2D-4705-B927-607C34BFF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7838" y="3452589"/>
            <a:ext cx="309403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D3CE98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Rhododendron </a:t>
            </a:r>
            <a:r>
              <a:rPr kumimoji="0" lang="en-GB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sp    . </a:t>
            </a:r>
            <a:r>
              <a:rPr kumimoji="0" lang="en-GB" alt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Calluna</a:t>
            </a:r>
            <a:r>
              <a:rPr kumimoji="0" lang="en-GB" alt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 vulgaris</a:t>
            </a:r>
            <a:br>
              <a:rPr kumimoji="0" lang="en-GB" alt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kumimoji="0" lang="en-GB" alt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                                      Vaccinium</a:t>
            </a:r>
            <a:r>
              <a:rPr kumimoji="0" lang="en-GB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 sp.</a:t>
            </a:r>
            <a:endParaRPr kumimoji="0" lang="en-GB" alt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1" name="Text Box 24">
            <a:extLst>
              <a:ext uri="{FF2B5EF4-FFF2-40B4-BE49-F238E27FC236}">
                <a16:creationId xmlns:a16="http://schemas.microsoft.com/office/drawing/2014/main" id="{C8B01D83-8F56-40B6-B571-26A5CED65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0873" y="3473122"/>
            <a:ext cx="174148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D3CE98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Senecio alpinus</a:t>
            </a:r>
            <a:r>
              <a:rPr kumimoji="0" lang="en-GB" alt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/>
            </a:r>
            <a:br>
              <a:rPr kumimoji="0" lang="en-GB" alt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kumimoji="0" lang="en-GB" alt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(=Senecio</a:t>
            </a:r>
            <a:r>
              <a:rPr kumimoji="0" lang="en-GB" alt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 cordatus </a:t>
            </a:r>
            <a:r>
              <a:rPr kumimoji="0" lang="en-GB" alt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/>
            </a:r>
            <a:br>
              <a:rPr kumimoji="0" lang="en-GB" alt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kumimoji="0" lang="en-GB" alt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=Jacobaea</a:t>
            </a:r>
            <a:r>
              <a:rPr kumimoji="0" lang="en-GB" alt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 alpina</a:t>
            </a:r>
            <a:r>
              <a:rPr kumimoji="0" lang="en-GB" alt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)</a:t>
            </a:r>
            <a:r>
              <a:rPr kumimoji="0" lang="en-GB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.</a:t>
            </a:r>
            <a:endParaRPr kumimoji="0" lang="en-GB" alt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2" name="Text Box 25">
            <a:extLst>
              <a:ext uri="{FF2B5EF4-FFF2-40B4-BE49-F238E27FC236}">
                <a16:creationId xmlns:a16="http://schemas.microsoft.com/office/drawing/2014/main" id="{6FB5531C-57C1-48F9-848D-121829212A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0865" y="3468464"/>
            <a:ext cx="11969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D3CE98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Album Veratrum</a:t>
            </a:r>
          </a:p>
        </p:txBody>
      </p:sp>
    </p:spTree>
    <p:extLst>
      <p:ext uri="{BB962C8B-B14F-4D97-AF65-F5344CB8AC3E}">
        <p14:creationId xmlns:p14="http://schemas.microsoft.com/office/powerpoint/2010/main" val="310740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	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6B7D335-C4E9-48E1-944B-F3D5B48AD822}"/>
              </a:ext>
            </a:extLst>
          </p:cNvPr>
          <p:cNvSpPr txBox="1">
            <a:spLocks/>
          </p:cNvSpPr>
          <p:nvPr/>
        </p:nvSpPr>
        <p:spPr>
          <a:xfrm>
            <a:off x="619944" y="269032"/>
            <a:ext cx="6336704" cy="93610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Kiedy powinno się zacząć wypasanie?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98A7C27-44AA-4B08-BDC0-2997281A4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zależy od przyjętej metody wypasu. </a:t>
            </a:r>
          </a:p>
          <a:p>
            <a:r>
              <a:rPr lang="en-US" dirty="0"/>
              <a:t>Ogólnie rzecz biorąc: najpóźniej wtedy, gdy górny węzeł łodygowy znajduje się 10 cm nad ziemią (około 15 cm wysokości wzrostu roślin, trawy są jeszcze przed uruchomieniem systemu korzeniowego); nie wcześniej niż po upływie czasu zwrotu (3 etap liści traw nadających się do wypasu - uzupełniono zapasy). </a:t>
            </a:r>
          </a:p>
          <a:p>
            <a:r>
              <a:rPr lang="en-US" dirty="0"/>
              <a:t>Szybka metoda sprawdzania dostępności traw do wypasu z wykorzystaniem średniej wysokości roślinności na ekstensywnie zarządzanych pastwiskach (nie należy brać pod uwagę gatunków niesmacznych).</a:t>
            </a:r>
          </a:p>
          <a:p>
            <a:pPr lvl="1"/>
            <a:r>
              <a:rPr lang="en-US" dirty="0"/>
              <a:t> Między połową łydki a kolanem lub wyżej (30 cm lub więcej) → zbyt duża ilość dostępnej trawy</a:t>
            </a:r>
          </a:p>
          <a:p>
            <a:pPr lvl="1"/>
            <a:r>
              <a:rPr lang="en-US" dirty="0"/>
              <a:t> Półcielę (około 20 cm) → dostępna duża ilość trawy.</a:t>
            </a:r>
          </a:p>
          <a:p>
            <a:pPr lvl="1"/>
            <a:r>
              <a:rPr lang="en-US" dirty="0"/>
              <a:t> Kostka (około 10 cm) → dostępna trawa</a:t>
            </a:r>
          </a:p>
          <a:p>
            <a:pPr lvl="1"/>
            <a:r>
              <a:rPr lang="en-US" dirty="0"/>
              <a:t> Podeszwa buta (3 cm lub mniej) → brak trawy do wypasu</a:t>
            </a:r>
          </a:p>
          <a:p>
            <a:endParaRPr lang="de-DE" dirty="0"/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9FA41480-D642-49C9-95A1-6551E77C90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6452189"/>
            <a:ext cx="430085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Źródło</a:t>
            </a:r>
            <a:r>
              <a:rPr kumimoji="0" lang="pl-PL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:</a:t>
            </a:r>
            <a:r>
              <a:rPr kumimoji="0" lang="de-DE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de-DE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Steinwidder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 i Starz, 2015; </a:t>
            </a:r>
            <a:r>
              <a:rPr kumimoji="0" lang="de-DE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Pasut</a:t>
            </a:r>
            <a:r>
              <a:rPr kumimoji="0" lang="de-DE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 2014, mod.</a:t>
            </a:r>
          </a:p>
        </p:txBody>
      </p:sp>
    </p:spTree>
    <p:extLst>
      <p:ext uri="{BB962C8B-B14F-4D97-AF65-F5344CB8AC3E}">
        <p14:creationId xmlns:p14="http://schemas.microsoft.com/office/powerpoint/2010/main" val="375188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	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6B7D335-C4E9-48E1-944B-F3D5B48AD822}"/>
              </a:ext>
            </a:extLst>
          </p:cNvPr>
          <p:cNvSpPr txBox="1">
            <a:spLocks/>
          </p:cNvSpPr>
          <p:nvPr/>
        </p:nvSpPr>
        <p:spPr>
          <a:xfrm>
            <a:off x="619944" y="269032"/>
            <a:ext cx="6336704" cy="93610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Elementy wypasu - zanieczyszczenie obornikiem i moczem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98A7C27-44AA-4B08-BDC0-2997281A4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(50) 75-95 % składników odżywczych spożywanych przez wypasane zwierzęta może zostać zwrócone do gleby (teoretycznie nawet więcej, jeśli zwierzęciu dostarczana jest duża ilość suplementów).</a:t>
            </a:r>
          </a:p>
          <a:p>
            <a:r>
              <a:rPr lang="en-US" dirty="0"/>
              <a:t>Krowa mleczna → ok. 0,6-0,7 m² codziennie pokryta obornikiem, 3-5 m² z moczem; owce → ok. 0,05-0,07 m² codziennie pokryte obornikiem.</a:t>
            </a:r>
          </a:p>
          <a:p>
            <a:r>
              <a:rPr lang="en-US" dirty="0"/>
              <a:t>Z wyjątkiem kóz, obornik jest zazwyczaj skoncentrowany na </a:t>
            </a:r>
            <a:r>
              <a:rPr lang="en-US" dirty="0" err="1"/>
              <a:t>obszarach</a:t>
            </a:r>
            <a:r>
              <a:rPr lang="en-US" dirty="0"/>
              <a:t> </a:t>
            </a:r>
            <a:r>
              <a:rPr lang="pl-PL" dirty="0" smtClean="0"/>
              <a:t>gdzie zwierzęta </a:t>
            </a:r>
            <a:r>
              <a:rPr lang="en-US" dirty="0" err="1" smtClean="0"/>
              <a:t>leżą</a:t>
            </a:r>
            <a:r>
              <a:rPr lang="pl-PL" dirty="0" smtClean="0"/>
              <a:t> </a:t>
            </a:r>
            <a:r>
              <a:rPr lang="en-US" dirty="0" err="1" smtClean="0"/>
              <a:t>nocą</a:t>
            </a:r>
            <a:r>
              <a:rPr lang="en-US" dirty="0"/>
              <a:t>, korytach i torach żywienia, korytach wodnych, bramach i torach.</a:t>
            </a:r>
          </a:p>
          <a:p>
            <a:r>
              <a:rPr lang="pl-PL" dirty="0" smtClean="0"/>
              <a:t>Masa zielona</a:t>
            </a:r>
            <a:r>
              <a:rPr lang="en-US" dirty="0" smtClean="0"/>
              <a:t> </a:t>
            </a:r>
            <a:r>
              <a:rPr lang="en-US" dirty="0" err="1" smtClean="0"/>
              <a:t>skażon</a:t>
            </a:r>
            <a:r>
              <a:rPr lang="pl-PL" dirty="0" smtClean="0"/>
              <a:t>a</a:t>
            </a:r>
            <a:r>
              <a:rPr lang="en-US" dirty="0" smtClean="0"/>
              <a:t> </a:t>
            </a:r>
            <a:r>
              <a:rPr lang="en-US" dirty="0"/>
              <a:t>obornikiem lub rosnące w </a:t>
            </a:r>
            <a:r>
              <a:rPr lang="en-US" dirty="0" err="1"/>
              <a:t>pobliżu</a:t>
            </a:r>
            <a:r>
              <a:rPr lang="en-US" dirty="0"/>
              <a:t> </a:t>
            </a:r>
            <a:r>
              <a:rPr lang="en-US" dirty="0" err="1" smtClean="0"/>
              <a:t>obornika</a:t>
            </a:r>
            <a:r>
              <a:rPr lang="en-US" dirty="0" smtClean="0"/>
              <a:t> </a:t>
            </a:r>
            <a:r>
              <a:rPr lang="en-US" dirty="0"/>
              <a:t>staje się nieatrakcyjne dla zwierząt gospodarskich. Efekt ten jest większy przy niskim nacisku na wypas i jeśli zwierzęta gospodarskie nie są do niego przyzwyczajone.</a:t>
            </a:r>
          </a:p>
          <a:p>
            <a:r>
              <a:rPr lang="en-US" dirty="0"/>
              <a:t>Zastosowanie gnojowicy obniża akceptowalność, dopóki gnojowica nie zostanie zmyta przez roślinność przez deszcz.</a:t>
            </a:r>
          </a:p>
          <a:p>
            <a:r>
              <a:rPr lang="en-US" dirty="0"/>
              <a:t>Zanieczyszczenie obornikiem zwiększa się przy wysokim wzroście roślinności wysokiej (ponad 20 cm → późny start wypasu).</a:t>
            </a:r>
          </a:p>
          <a:p>
            <a:endParaRPr lang="de-DE" dirty="0"/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A7C057BA-394C-470C-8FF4-A3FADD4E3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559" y="6381328"/>
            <a:ext cx="45053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Źródło</a:t>
            </a:r>
            <a:r>
              <a:rPr kumimoji="0" lang="pl-PL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:</a:t>
            </a:r>
            <a:r>
              <a:rPr kumimoji="0" lang="de-DE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de-DE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Frame &amp; Laidlaw 2014; Cavallero &amp; </a:t>
            </a:r>
            <a:r>
              <a:rPr kumimoji="0" lang="de-DE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Ciotti</a:t>
            </a:r>
            <a:r>
              <a:rPr kumimoji="0" lang="de-DE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 1991</a:t>
            </a:r>
          </a:p>
        </p:txBody>
      </p:sp>
    </p:spTree>
    <p:extLst>
      <p:ext uri="{BB962C8B-B14F-4D97-AF65-F5344CB8AC3E}">
        <p14:creationId xmlns:p14="http://schemas.microsoft.com/office/powerpoint/2010/main" val="424745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	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6B7D335-C4E9-48E1-944B-F3D5B48AD822}"/>
              </a:ext>
            </a:extLst>
          </p:cNvPr>
          <p:cNvSpPr txBox="1">
            <a:spLocks/>
          </p:cNvSpPr>
          <p:nvPr/>
        </p:nvSpPr>
        <p:spPr>
          <a:xfrm>
            <a:off x="619944" y="44624"/>
            <a:ext cx="6336704" cy="93610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Skutki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u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dept</a:t>
            </a:r>
            <a:r>
              <a:rPr kumimoji="0" lang="pl-PL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yw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ania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(=treading)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98A7C27-44AA-4B08-BDC0-2997281A4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968" y="1100741"/>
            <a:ext cx="8218488" cy="4632515"/>
          </a:xfrm>
        </p:spPr>
        <p:txBody>
          <a:bodyPr/>
          <a:lstStyle/>
          <a:p>
            <a:r>
              <a:rPr lang="en-US" sz="1800" dirty="0"/>
              <a:t>Deptanie przez kopyta zwierząt gospodarskich ma głównie negatywny wpływ na glebę (zagęszczenie gleby, uszkodzenia mechaniczne roślin).</a:t>
            </a:r>
          </a:p>
          <a:p>
            <a:r>
              <a:rPr lang="en-US" sz="1800" dirty="0" err="1" smtClean="0"/>
              <a:t>Zwiększa</a:t>
            </a:r>
            <a:r>
              <a:rPr lang="en-US" sz="1800" dirty="0" smtClean="0"/>
              <a:t> </a:t>
            </a:r>
            <a:r>
              <a:rPr lang="en-US" sz="1800" dirty="0" err="1"/>
              <a:t>się</a:t>
            </a:r>
            <a:r>
              <a:rPr lang="en-US" sz="1800" dirty="0"/>
              <a:t> </a:t>
            </a:r>
            <a:r>
              <a:rPr lang="en-US" sz="1800" dirty="0" smtClean="0"/>
              <a:t>na</a:t>
            </a:r>
            <a:r>
              <a:rPr lang="pl-PL" sz="1800" dirty="0" err="1" smtClean="0"/>
              <a:t>cisk</a:t>
            </a:r>
            <a:r>
              <a:rPr lang="pl-PL" sz="1800" dirty="0" smtClean="0"/>
              <a:t> </a:t>
            </a:r>
            <a:r>
              <a:rPr lang="en-US" sz="1800" dirty="0" err="1" smtClean="0"/>
              <a:t>kopyt</a:t>
            </a:r>
            <a:r>
              <a:rPr lang="en-US" sz="1800" dirty="0" smtClean="0"/>
              <a:t> </a:t>
            </a:r>
            <a:r>
              <a:rPr lang="en-US" sz="1800" dirty="0"/>
              <a:t>i nasilają się negatywne skutki.</a:t>
            </a:r>
          </a:p>
          <a:p>
            <a:pPr lvl="1"/>
            <a:r>
              <a:rPr lang="en-US" sz="1600" dirty="0"/>
              <a:t> waga żywego inwentarza (1,2-3 kg/cm² ciśnienia dla bydła w porównaniu z 0,8-1 kg/cm² dla owiec)</a:t>
            </a:r>
          </a:p>
          <a:p>
            <a:pPr lvl="1"/>
            <a:r>
              <a:rPr lang="en-US" sz="1600" dirty="0"/>
              <a:t> przez chodzenie i </a:t>
            </a:r>
            <a:r>
              <a:rPr lang="pl-PL" sz="1600" dirty="0" smtClean="0"/>
              <a:t>bieganie</a:t>
            </a:r>
            <a:r>
              <a:rPr lang="en-US" sz="1600" dirty="0" smtClean="0"/>
              <a:t>.</a:t>
            </a:r>
            <a:endParaRPr lang="en-US" sz="1600" dirty="0"/>
          </a:p>
          <a:p>
            <a:pPr lvl="1"/>
            <a:r>
              <a:rPr lang="en-US" sz="1600" dirty="0"/>
              <a:t> </a:t>
            </a:r>
            <a:r>
              <a:rPr lang="pl-PL" sz="1600" dirty="0" smtClean="0"/>
              <a:t>leżenie</a:t>
            </a:r>
            <a:endParaRPr lang="en-US" sz="1600" dirty="0"/>
          </a:p>
          <a:p>
            <a:pPr lvl="1"/>
            <a:r>
              <a:rPr lang="en-US" sz="1600" dirty="0"/>
              <a:t> mokra pogoda</a:t>
            </a:r>
          </a:p>
          <a:p>
            <a:pPr lvl="1"/>
            <a:r>
              <a:rPr lang="en-US" sz="1600" dirty="0"/>
              <a:t> </a:t>
            </a:r>
            <a:r>
              <a:rPr lang="pl-PL" sz="1600" dirty="0" smtClean="0"/>
              <a:t>pochyłości</a:t>
            </a:r>
            <a:endParaRPr lang="en-US" sz="1600" dirty="0"/>
          </a:p>
          <a:p>
            <a:r>
              <a:rPr lang="en-US" sz="1800" dirty="0"/>
              <a:t>Gatunki</a:t>
            </a:r>
          </a:p>
          <a:p>
            <a:pPr lvl="1"/>
            <a:r>
              <a:rPr lang="en-US" sz="1600" dirty="0"/>
              <a:t> z obfitym </a:t>
            </a:r>
            <a:r>
              <a:rPr lang="en-US" sz="1600" dirty="0" err="1"/>
              <a:t>krzewieniem</a:t>
            </a:r>
            <a:r>
              <a:rPr lang="en-US" sz="1600" dirty="0"/>
              <a:t> (tj. </a:t>
            </a:r>
            <a:r>
              <a:rPr lang="en-US" sz="1600" dirty="0" err="1"/>
              <a:t>Lolium perenne</a:t>
            </a:r>
            <a:r>
              <a:rPr lang="en-US" sz="1600" dirty="0"/>
              <a:t>)</a:t>
            </a:r>
          </a:p>
          <a:p>
            <a:pPr lvl="1"/>
            <a:r>
              <a:rPr lang="en-US" sz="1600" dirty="0" err="1"/>
              <a:t> Lolium multiflorum</a:t>
            </a:r>
            <a:r>
              <a:rPr lang="en-US" sz="1600" dirty="0"/>
              <a:t>, </a:t>
            </a:r>
            <a:r>
              <a:rPr lang="en-US" sz="1600" dirty="0" err="1"/>
              <a:t>Festuca pratensis</a:t>
            </a:r>
            <a:r>
              <a:rPr lang="en-US" sz="1600" dirty="0"/>
              <a:t> i </a:t>
            </a:r>
            <a:r>
              <a:rPr lang="en-US" sz="1600" dirty="0" err="1"/>
              <a:t>Phleum pratense</a:t>
            </a:r>
            <a:r>
              <a:rPr lang="en-US" sz="1600" dirty="0"/>
              <a:t> są mniej odpowiednie.</a:t>
            </a:r>
          </a:p>
          <a:p>
            <a:pPr lvl="1"/>
            <a:r>
              <a:rPr lang="en-US" sz="1600" dirty="0"/>
              <a:t> z pełzającym </a:t>
            </a:r>
            <a:r>
              <a:rPr lang="en-US" sz="1600" dirty="0" err="1"/>
              <a:t>siedliskiem</a:t>
            </a:r>
            <a:r>
              <a:rPr lang="en-US" sz="1600" dirty="0"/>
              <a:t> </a:t>
            </a:r>
            <a:r>
              <a:rPr lang="pl-PL" sz="1600" dirty="0" smtClean="0"/>
              <a:t>ro</a:t>
            </a:r>
            <a:r>
              <a:rPr lang="en-US" sz="1600" dirty="0" err="1" smtClean="0"/>
              <a:t>zrostu</a:t>
            </a:r>
            <a:r>
              <a:rPr lang="en-US" sz="1600" dirty="0" smtClean="0"/>
              <a:t> </a:t>
            </a:r>
            <a:r>
              <a:rPr lang="en-US" sz="1600" dirty="0"/>
              <a:t>przez </a:t>
            </a:r>
            <a:r>
              <a:rPr lang="en-US" sz="1600" dirty="0" err="1"/>
              <a:t>stolony</a:t>
            </a:r>
            <a:r>
              <a:rPr lang="en-US" sz="1600" dirty="0"/>
              <a:t> (</a:t>
            </a:r>
            <a:r>
              <a:rPr lang="en-US" sz="1600" dirty="0" err="1"/>
              <a:t>Poa</a:t>
            </a:r>
            <a:r>
              <a:rPr lang="en-US" sz="1600" dirty="0"/>
              <a:t> </a:t>
            </a:r>
            <a:r>
              <a:rPr lang="en-US" sz="1600" dirty="0" err="1"/>
              <a:t>trivialis</a:t>
            </a:r>
            <a:r>
              <a:rPr lang="en-US" sz="1600" dirty="0"/>
              <a:t>) lub kłącza (</a:t>
            </a:r>
            <a:r>
              <a:rPr lang="en-US" sz="1600" dirty="0" err="1"/>
              <a:t>Poa</a:t>
            </a:r>
            <a:r>
              <a:rPr lang="en-US" sz="1600" dirty="0"/>
              <a:t> pratensis) → lepsza regeneracja po uszkodzeniach</a:t>
            </a:r>
          </a:p>
          <a:p>
            <a:pPr lvl="1"/>
            <a:r>
              <a:rPr lang="en-US" sz="1600" dirty="0"/>
              <a:t> </a:t>
            </a:r>
            <a:r>
              <a:rPr lang="en-US" sz="1600" dirty="0" err="1" smtClean="0"/>
              <a:t>rośliny</a:t>
            </a:r>
            <a:r>
              <a:rPr lang="en-US" sz="1600" dirty="0" smtClean="0"/>
              <a:t> </a:t>
            </a:r>
            <a:r>
              <a:rPr lang="pl-PL" sz="1600" dirty="0" smtClean="0"/>
              <a:t>rozetowe</a:t>
            </a:r>
            <a:r>
              <a:rPr lang="en-US" sz="1600" dirty="0" smtClean="0"/>
              <a:t> </a:t>
            </a:r>
            <a:endParaRPr lang="en-US" sz="1600" dirty="0"/>
          </a:p>
          <a:p>
            <a:r>
              <a:rPr lang="en-US" sz="1800" dirty="0"/>
              <a:t>Deptanie i wynikające z tego zanieczyszczenia gleby zmniejszają atrakcyjność roślinności do wypasu.</a:t>
            </a:r>
          </a:p>
          <a:p>
            <a:endParaRPr lang="de-DE" dirty="0"/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EB767442-D3DF-4907-97C5-441BA5F62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429" y="6381328"/>
            <a:ext cx="45053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Źródło</a:t>
            </a:r>
            <a:r>
              <a:rPr kumimoji="0" lang="pl-PL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:</a:t>
            </a:r>
            <a:r>
              <a:rPr kumimoji="0" lang="de-DE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de-DE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Frame &amp; Laidlaw 2014; Cavallero &amp; </a:t>
            </a:r>
            <a:r>
              <a:rPr kumimoji="0" lang="de-DE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Ciotti</a:t>
            </a:r>
            <a:r>
              <a:rPr kumimoji="0" lang="de-DE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 1991</a:t>
            </a:r>
          </a:p>
        </p:txBody>
      </p:sp>
    </p:spTree>
    <p:extLst>
      <p:ext uri="{BB962C8B-B14F-4D97-AF65-F5344CB8AC3E}">
        <p14:creationId xmlns:p14="http://schemas.microsoft.com/office/powerpoint/2010/main" val="359134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	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6B7D335-C4E9-48E1-944B-F3D5B48AD822}"/>
              </a:ext>
            </a:extLst>
          </p:cNvPr>
          <p:cNvSpPr txBox="1">
            <a:spLocks/>
          </p:cNvSpPr>
          <p:nvPr/>
        </p:nvSpPr>
        <p:spPr>
          <a:xfrm>
            <a:off x="619944" y="269032"/>
            <a:ext cx="6336704" cy="93610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Wypas mieszany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2784D-15CD-4C1D-A6F6-E2740757D98D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457968" y="1196753"/>
            <a:ext cx="8218488" cy="463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3538" indent="-363538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20725" indent="-4763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300163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70815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116138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73338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030538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87738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44938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>
              <a:buClr>
                <a:srgbClr val="00448C"/>
              </a:buClr>
            </a:pPr>
            <a:r>
              <a:rPr lang="en-GB" altLang="en-US" sz="2000" dirty="0">
                <a:latin typeface="+mn-lt"/>
                <a:ea typeface="+mn-ea"/>
              </a:rPr>
              <a:t>Cel: wykorzystanie komplementarności zachowań wypasu różnych gatunków zwierząt.</a:t>
            </a:r>
          </a:p>
          <a:p>
            <a:pPr defTabSz="914400">
              <a:buClr>
                <a:srgbClr val="00448C"/>
              </a:buClr>
            </a:pPr>
            <a:r>
              <a:rPr lang="en-US" altLang="en-US" sz="2000" dirty="0">
                <a:latin typeface="+mn-lt"/>
                <a:ea typeface="+mn-ea"/>
              </a:rPr>
              <a:t>System Lead-follower: wysoce wydajne </a:t>
            </a:r>
            <a:r>
              <a:rPr lang="en-US" altLang="en-US" sz="2000" dirty="0" err="1">
                <a:latin typeface="+mn-lt"/>
                <a:ea typeface="+mn-ea"/>
              </a:rPr>
              <a:t>zwierzęta</a:t>
            </a:r>
            <a:r>
              <a:rPr lang="en-US" altLang="en-US" sz="2000" dirty="0">
                <a:latin typeface="+mn-lt"/>
                <a:ea typeface="+mn-ea"/>
              </a:rPr>
              <a:t> </a:t>
            </a:r>
            <a:r>
              <a:rPr lang="en-US" altLang="en-US" sz="2000" dirty="0" err="1" smtClean="0">
                <a:latin typeface="+mn-lt"/>
                <a:ea typeface="+mn-ea"/>
              </a:rPr>
              <a:t>zaczyna</a:t>
            </a:r>
            <a:r>
              <a:rPr lang="pl-PL" altLang="en-US" sz="2000" dirty="0" smtClean="0">
                <a:latin typeface="+mn-lt"/>
                <a:ea typeface="+mn-ea"/>
              </a:rPr>
              <a:t>my</a:t>
            </a:r>
            <a:r>
              <a:rPr lang="en-US" altLang="en-US" sz="2000" dirty="0" smtClean="0">
                <a:latin typeface="+mn-lt"/>
                <a:ea typeface="+mn-ea"/>
              </a:rPr>
              <a:t> </a:t>
            </a:r>
            <a:r>
              <a:rPr lang="en-US" altLang="en-US" sz="2000" dirty="0">
                <a:latin typeface="+mn-lt"/>
                <a:ea typeface="+mn-ea"/>
              </a:rPr>
              <a:t>wypasać 1-2 dni przed mniej wydajnymi zwierzętami.</a:t>
            </a:r>
            <a:endParaRPr lang="en-GB" altLang="en-US" sz="2000" dirty="0">
              <a:latin typeface="+mn-lt"/>
              <a:ea typeface="+mn-ea"/>
            </a:endParaRPr>
          </a:p>
        </p:txBody>
      </p:sp>
      <p:sp>
        <p:nvSpPr>
          <p:cNvPr id="101" name="Rectangle 4">
            <a:extLst>
              <a:ext uri="{FF2B5EF4-FFF2-40B4-BE49-F238E27FC236}">
                <a16:creationId xmlns:a16="http://schemas.microsoft.com/office/drawing/2014/main" id="{A0CB84A6-1B40-4CE1-A0C8-0BEB98DD7880}"/>
              </a:ext>
            </a:extLst>
          </p:cNvPr>
          <p:cNvSpPr>
            <a:spLocks/>
          </p:cNvSpPr>
          <p:nvPr/>
        </p:nvSpPr>
        <p:spPr bwMode="auto">
          <a:xfrm>
            <a:off x="3746500" y="2348880"/>
            <a:ext cx="5187950" cy="11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75" indent="-3175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20725" indent="-4763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300163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70815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116138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73338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030538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87738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44938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175" marR="0" lvl="0" indent="-31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448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Połączenie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wypasu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oraz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wypasu selektywnego z wypasem mniej selektywnym.</a:t>
            </a:r>
            <a:endParaRPr kumimoji="0" lang="en-GB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2" name="Rectangle 4">
            <a:extLst>
              <a:ext uri="{FF2B5EF4-FFF2-40B4-BE49-F238E27FC236}">
                <a16:creationId xmlns:a16="http://schemas.microsoft.com/office/drawing/2014/main" id="{898EF43F-43AA-43CF-8C00-A1BF60896C5D}"/>
              </a:ext>
            </a:extLst>
          </p:cNvPr>
          <p:cNvSpPr>
            <a:spLocks/>
          </p:cNvSpPr>
          <p:nvPr/>
        </p:nvSpPr>
        <p:spPr bwMode="auto">
          <a:xfrm>
            <a:off x="3781425" y="3493467"/>
            <a:ext cx="518795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75" indent="-3175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20725" indent="-4763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300163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70815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116138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73338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030538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87738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44938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175" marR="0" lvl="0" indent="-31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448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Połączenie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selektywnie wypasanych gatunków z mniej selektywnym. Zredukowana presja pasożytów.</a:t>
            </a:r>
            <a:endParaRPr kumimoji="0" lang="en-GB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3" name="Rectangle 4">
            <a:extLst>
              <a:ext uri="{FF2B5EF4-FFF2-40B4-BE49-F238E27FC236}">
                <a16:creationId xmlns:a16="http://schemas.microsoft.com/office/drawing/2014/main" id="{1F03069D-7891-4D88-8F14-847D52C5960B}"/>
              </a:ext>
            </a:extLst>
          </p:cNvPr>
          <p:cNvSpPr>
            <a:spLocks/>
          </p:cNvSpPr>
          <p:nvPr/>
        </p:nvSpPr>
        <p:spPr bwMode="auto">
          <a:xfrm>
            <a:off x="3787775" y="4514230"/>
            <a:ext cx="5187950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75" indent="-3175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20725" indent="-4763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300163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70815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116138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73338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030538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87738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44938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175" marR="0" lvl="0" indent="-31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448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Dobra tolerancja między gatunkami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, ale wzrost ciśnienia pasożytów (te same robaki żołądkowo-jelitowe dla obu gatunków).</a:t>
            </a:r>
            <a:endParaRPr kumimoji="0" lang="en-GB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4" name="Rectangle 4">
            <a:extLst>
              <a:ext uri="{FF2B5EF4-FFF2-40B4-BE49-F238E27FC236}">
                <a16:creationId xmlns:a16="http://schemas.microsoft.com/office/drawing/2014/main" id="{B77B15A1-CEE9-4D56-B730-18E070E83772}"/>
              </a:ext>
            </a:extLst>
          </p:cNvPr>
          <p:cNvSpPr>
            <a:spLocks/>
          </p:cNvSpPr>
          <p:nvPr/>
        </p:nvSpPr>
        <p:spPr bwMode="auto">
          <a:xfrm>
            <a:off x="3846513" y="5631830"/>
            <a:ext cx="51879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75" indent="-3175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20725" indent="-4763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300163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70815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116138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73338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030538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87738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44938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175" marR="0" lvl="0" indent="-31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448C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Połączenie różnych zachowań pastwiskowych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. Zredukowana presja pasożytów.</a:t>
            </a:r>
            <a:endParaRPr kumimoji="0" lang="en-GB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5" name="Text Box 5">
            <a:extLst>
              <a:ext uri="{FF2B5EF4-FFF2-40B4-BE49-F238E27FC236}">
                <a16:creationId xmlns:a16="http://schemas.microsoft.com/office/drawing/2014/main" id="{1A2D9F72-55B9-4220-BF90-6DEF4773D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070" y="6415638"/>
            <a:ext cx="25003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Źródło</a:t>
            </a:r>
            <a:r>
              <a:rPr kumimoji="0" lang="pl-PL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:</a:t>
            </a:r>
            <a:r>
              <a:rPr kumimoji="0" lang="en-GB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GB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Schneider et al. 2015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BD43BF5-7AD2-4241-A2EB-3B3836D605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621" y="2489442"/>
            <a:ext cx="2765225" cy="367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	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6B7D335-C4E9-48E1-944B-F3D5B48AD822}"/>
              </a:ext>
            </a:extLst>
          </p:cNvPr>
          <p:cNvSpPr txBox="1">
            <a:spLocks/>
          </p:cNvSpPr>
          <p:nvPr/>
        </p:nvSpPr>
        <p:spPr>
          <a:xfrm>
            <a:off x="619944" y="269032"/>
            <a:ext cx="6336704" cy="93610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Metody szacowania produkcji pasz na pastwiskach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98A7C27-44AA-4B08-BDC0-2997281A4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316765"/>
            <a:ext cx="6192688" cy="4632515"/>
          </a:xfrm>
        </p:spPr>
        <p:txBody>
          <a:bodyPr/>
          <a:lstStyle/>
          <a:p>
            <a:r>
              <a:rPr lang="pl-PL" sz="1600" dirty="0" smtClean="0"/>
              <a:t>Pobór</a:t>
            </a:r>
            <a:r>
              <a:rPr lang="en-US" sz="1600" dirty="0" smtClean="0"/>
              <a:t> </a:t>
            </a:r>
            <a:r>
              <a:rPr lang="en-US" sz="1600" dirty="0"/>
              <a:t>roślinności można oszacować na podstawie klatek wykluczających: zwierzęta nie mogą wypasać pewnych obszarów (1-4 m²). Produkcja biomasy jest mierzona w ramach klatek wykluczających pod koniec okresu wypasu i odejmowana jest od niej resztkowa uprawa roślin.</a:t>
            </a:r>
          </a:p>
          <a:p>
            <a:endParaRPr lang="en-US" sz="1600" dirty="0"/>
          </a:p>
          <a:p>
            <a:r>
              <a:rPr lang="en-US" sz="1600" dirty="0"/>
              <a:t>Biomasa dostępna w danym momencie jest mierzona za pomocą wznoszącego się miernika płytowego: wysokość ruń jest mierzona za pomocą urządzenia wykonanego z drążka, na którym płyta jest przytrzymywana na określonej wysokości przez biomasę roślinną. Można ustalić korelację pomiędzy wysokością runi sprężonej a biomasą roślinną. Możliwe są również inne prostsze metody.</a:t>
            </a:r>
          </a:p>
          <a:p>
            <a:endParaRPr lang="en-US" sz="1600" dirty="0"/>
          </a:p>
          <a:p>
            <a:r>
              <a:rPr lang="en-US" sz="1600" dirty="0"/>
              <a:t>Produkcję pastwiska w okresie wegetacyjnym można oszacować za pomocą metody Corral-Fenlon: ustala się liczbę działek równą długości cyklu wypasu w tygodniach (zazwyczaj 4 tygodnie), a każda działka jest zbierana co tydzień w kolejności. Dla każdej powierzchni oblicza się średnią stopę wzrostu dla okresu między jednym cięciem a następnym i uśrednia się stopy wzrostu dla wszystkich powierzchni.</a:t>
            </a:r>
          </a:p>
          <a:p>
            <a:endParaRPr lang="de-DE" sz="1600" dirty="0"/>
          </a:p>
        </p:txBody>
      </p:sp>
      <p:pic>
        <p:nvPicPr>
          <p:cNvPr id="5" name="Picture 2" descr="13970">
            <a:extLst>
              <a:ext uri="{FF2B5EF4-FFF2-40B4-BE49-F238E27FC236}">
                <a16:creationId xmlns:a16="http://schemas.microsoft.com/office/drawing/2014/main" id="{FC42003D-9410-474C-B825-E30C969D2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1091" y="2718030"/>
            <a:ext cx="2238288" cy="167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Immagine 039">
            <a:extLst>
              <a:ext uri="{FF2B5EF4-FFF2-40B4-BE49-F238E27FC236}">
                <a16:creationId xmlns:a16="http://schemas.microsoft.com/office/drawing/2014/main" id="{F9F4224D-7251-4279-A4CB-A3DFEE22C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1091" y="1157129"/>
            <a:ext cx="2235113" cy="1484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7177">
            <a:extLst>
              <a:ext uri="{FF2B5EF4-FFF2-40B4-BE49-F238E27FC236}">
                <a16:creationId xmlns:a16="http://schemas.microsoft.com/office/drawing/2014/main" id="{8A81D959-079D-44B9-8667-92FA7B4DD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1091" y="4472582"/>
            <a:ext cx="2262100" cy="1697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FAC6D991-0E1C-4367-A5B9-8B16424FAE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6453336"/>
            <a:ext cx="19843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Źródło: a) P. </a:t>
            </a:r>
            <a:r>
              <a:rPr kumimoji="0" lang="de-DE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D'Ottavio</a:t>
            </a:r>
            <a:endParaRPr kumimoji="0" lang="de-DE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009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	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6B7D335-C4E9-48E1-944B-F3D5B48AD822}"/>
              </a:ext>
            </a:extLst>
          </p:cNvPr>
          <p:cNvSpPr txBox="1">
            <a:spLocks/>
          </p:cNvSpPr>
          <p:nvPr/>
        </p:nvSpPr>
        <p:spPr>
          <a:xfrm>
            <a:off x="619944" y="-2564"/>
            <a:ext cx="6336704" cy="93610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Metody wypasu: </a:t>
            </a: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Wypas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ciągł</a:t>
            </a: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98A7C27-44AA-4B08-BDC0-2997281A4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968" y="663857"/>
            <a:ext cx="8218488" cy="4632515"/>
          </a:xfrm>
        </p:spPr>
        <p:txBody>
          <a:bodyPr/>
          <a:lstStyle/>
          <a:p>
            <a:r>
              <a:rPr lang="en-US" sz="1900" dirty="0"/>
              <a:t>Wypas zwierząt na wolnym wybiegu na danym obszarze</a:t>
            </a:r>
          </a:p>
          <a:p>
            <a:r>
              <a:rPr lang="en-US" sz="1900" dirty="0"/>
              <a:t>Maksymalna selektywność wypasu zwierząt: unikanie gatunków o niskiej smakowitości, duża ilość </a:t>
            </a:r>
            <a:r>
              <a:rPr lang="en-US" sz="1900" dirty="0" err="1"/>
              <a:t>nekromasy</a:t>
            </a:r>
            <a:r>
              <a:rPr lang="en-US" sz="1900" dirty="0"/>
              <a:t> pod koniec sezonu wypasu (niski udział paszy wypasanej w ofercie → współczynnik </a:t>
            </a:r>
            <a:r>
              <a:rPr lang="en-US" sz="1900" dirty="0" err="1"/>
              <a:t>wykorzystania</a:t>
            </a:r>
            <a:r>
              <a:rPr lang="en-US" sz="1900" dirty="0"/>
              <a:t> 0,3-0,6), pogorszenie jakości paszy w całym sezonie wegetacyjnym (postęp fenologiczny, najpierw wypasane są </a:t>
            </a:r>
            <a:r>
              <a:rPr lang="en-US" sz="1900" dirty="0" err="1"/>
              <a:t>najlepsze</a:t>
            </a:r>
            <a:r>
              <a:rPr lang="en-US" sz="1900" dirty="0"/>
              <a:t> </a:t>
            </a:r>
            <a:r>
              <a:rPr lang="pl-PL" sz="1900" dirty="0" smtClean="0"/>
              <a:t>miejsca</a:t>
            </a:r>
            <a:r>
              <a:rPr lang="en-US" sz="1900" dirty="0" smtClean="0"/>
              <a:t>). </a:t>
            </a:r>
            <a:endParaRPr lang="en-US" sz="1900" dirty="0"/>
          </a:p>
          <a:p>
            <a:r>
              <a:rPr lang="en-US" sz="1900" dirty="0"/>
              <a:t>Mniej kapitału i </a:t>
            </a:r>
            <a:r>
              <a:rPr lang="en-US" sz="1900" dirty="0" err="1"/>
              <a:t>pracy</a:t>
            </a:r>
            <a:r>
              <a:rPr lang="en-US" sz="1900" dirty="0"/>
              <a:t> potrzebnej do instalacji i eksploatacji</a:t>
            </a:r>
          </a:p>
          <a:p>
            <a:r>
              <a:rPr lang="en-US" sz="1900" dirty="0"/>
              <a:t>Dobra wydajność pojedynczych zwierząt na początku sezonu wypasu, ale niższa wydajność na hektar. Wraz z nadejściem sezonu wydajność pracy spada z powodu nadmiernego wypasu na najbardziej </a:t>
            </a:r>
            <a:r>
              <a:rPr lang="en-US" sz="1900" dirty="0" err="1"/>
              <a:t>korzystnych</a:t>
            </a:r>
            <a:r>
              <a:rPr lang="en-US" sz="1900" dirty="0"/>
              <a:t> obszarach, braku młodej, liściastej trawy na ominiętych obszarach, a także zwiększonej potrzeby poszukiwania odpowiednich obszarów wypasu na dłuższych dystansach.</a:t>
            </a:r>
          </a:p>
          <a:p>
            <a:r>
              <a:rPr lang="en-US" sz="1900" dirty="0"/>
              <a:t>Negatywne skutki mogą być złagodzone, jeżeli pasterz prowadzi zwierzęta w kierunku docelowych obszarów wypasu (tj. w następstwie rosnącego gradientu wysokości).</a:t>
            </a:r>
          </a:p>
          <a:p>
            <a:r>
              <a:rPr lang="en-US" sz="1900" dirty="0"/>
              <a:t>Potrzeba działań konserwacyjnych pod koniec sezonu, aby zapobiec rozprzestrzenianiu się chwastów i krzewów.</a:t>
            </a:r>
          </a:p>
          <a:p>
            <a:r>
              <a:rPr lang="en-US" sz="1900" dirty="0"/>
              <a:t>Nie nadaje się do gospodarstw rolnych z małymi, rozproszonymi polami.</a:t>
            </a:r>
            <a:endParaRPr lang="de-DE" sz="1900" dirty="0"/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BC12C0FA-A443-4905-A331-C6D3AEBE3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967" y="6444057"/>
            <a:ext cx="625970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Źródło</a:t>
            </a:r>
            <a:r>
              <a:rPr kumimoji="0" lang="pl-PL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:</a:t>
            </a:r>
            <a:r>
              <a:rPr kumimoji="0" lang="de-DE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de-DE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Frame &amp; Laidlaw 2014; Buchgraber &amp; </a:t>
            </a:r>
            <a:r>
              <a:rPr kumimoji="0" lang="de-DE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Gindl</a:t>
            </a:r>
            <a:r>
              <a:rPr kumimoji="0" lang="de-DE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 2001</a:t>
            </a:r>
            <a:r>
              <a:rPr kumimoji="0" lang="de-DE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;</a:t>
            </a:r>
            <a:r>
              <a:rPr kumimoji="0" lang="pl-PL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de-DE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Ziliotto</a:t>
            </a:r>
            <a:r>
              <a:rPr kumimoji="0" lang="de-DE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de-DE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et al. 2004</a:t>
            </a:r>
          </a:p>
        </p:txBody>
      </p:sp>
    </p:spTree>
    <p:extLst>
      <p:ext uri="{BB962C8B-B14F-4D97-AF65-F5344CB8AC3E}">
        <p14:creationId xmlns:p14="http://schemas.microsoft.com/office/powerpoint/2010/main" val="137081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	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6B7D335-C4E9-48E1-944B-F3D5B48AD822}"/>
              </a:ext>
            </a:extLst>
          </p:cNvPr>
          <p:cNvSpPr txBox="1">
            <a:spLocks/>
          </p:cNvSpPr>
          <p:nvPr/>
        </p:nvSpPr>
        <p:spPr>
          <a:xfrm>
            <a:off x="324853" y="112616"/>
            <a:ext cx="7095866" cy="93610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Metody wypasu: </a:t>
            </a: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Zmienny wypas stały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(w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tym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tzw</a:t>
            </a: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.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"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Kurzrasenweide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" =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„</a:t>
            </a: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Wypas na krótkiej trawie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")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98A7C27-44AA-4B08-BDC0-2997281A4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968" y="1316765"/>
            <a:ext cx="8218488" cy="4632515"/>
          </a:xfrm>
        </p:spPr>
        <p:txBody>
          <a:bodyPr/>
          <a:lstStyle/>
          <a:p>
            <a:r>
              <a:rPr lang="en-US" dirty="0"/>
              <a:t>Średnia docelowa wysokość runi jest stała, a wielkość obsady jest dostosowywana w zależności od odchylenia od docelowej wysokości runi.</a:t>
            </a:r>
          </a:p>
          <a:p>
            <a:r>
              <a:rPr lang="en-US" dirty="0"/>
              <a:t>Obszar wypasu buforowego służy do dostosowania obszaru do liczby zwierząt gospodarskich.</a:t>
            </a:r>
          </a:p>
          <a:p>
            <a:r>
              <a:rPr lang="en-US" dirty="0"/>
              <a:t> W miarę starzenia się roślinności obszary</a:t>
            </a:r>
            <a:r>
              <a:rPr lang="en-US" dirty="0" err="1"/>
              <a:t> nieużytkowane</a:t>
            </a:r>
            <a:r>
              <a:rPr lang="en-US" dirty="0"/>
              <a:t> mogą być cięte na paszę.</a:t>
            </a:r>
          </a:p>
          <a:p>
            <a:endParaRPr lang="de-DE" dirty="0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AB6D21C8-4468-4F78-BD4B-E51C9189AC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3055906"/>
            <a:ext cx="6161087" cy="2773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Rectangle 13" descr="Zickzack">
            <a:extLst>
              <a:ext uri="{FF2B5EF4-FFF2-40B4-BE49-F238E27FC236}">
                <a16:creationId xmlns:a16="http://schemas.microsoft.com/office/drawing/2014/main" id="{C2B695A4-891B-4C4C-8BFC-85033A847C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744" y="4600543"/>
            <a:ext cx="838200" cy="271463"/>
          </a:xfrm>
          <a:prstGeom prst="rect">
            <a:avLst/>
          </a:prstGeom>
          <a:blipFill dpi="0" rotWithShape="0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" name="Rectangle 14" descr="Zickzack">
            <a:extLst>
              <a:ext uri="{FF2B5EF4-FFF2-40B4-BE49-F238E27FC236}">
                <a16:creationId xmlns:a16="http://schemas.microsoft.com/office/drawing/2014/main" id="{5ED1CC66-A059-40D5-A9FE-C030C0ACC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744" y="4873593"/>
            <a:ext cx="838200" cy="269875"/>
          </a:xfrm>
          <a:prstGeom prst="rect">
            <a:avLst/>
          </a:prstGeom>
          <a:blipFill dpi="0" rotWithShape="0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" name="Rectangle 15">
            <a:extLst>
              <a:ext uri="{FF2B5EF4-FFF2-40B4-BE49-F238E27FC236}">
                <a16:creationId xmlns:a16="http://schemas.microsoft.com/office/drawing/2014/main" id="{2C1D3229-742D-43AB-A60A-D2B4A7E8D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4467193"/>
            <a:ext cx="1527175" cy="1365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Line 16">
            <a:extLst>
              <a:ext uri="{FF2B5EF4-FFF2-40B4-BE49-F238E27FC236}">
                <a16:creationId xmlns:a16="http://schemas.microsoft.com/office/drawing/2014/main" id="{4CF4892E-C2B1-426C-A45F-1DADB7038453}"/>
              </a:ext>
            </a:extLst>
          </p:cNvPr>
          <p:cNvSpPr>
            <a:spLocks noChangeShapeType="1"/>
          </p:cNvSpPr>
          <p:nvPr/>
        </p:nvSpPr>
        <p:spPr bwMode="auto">
          <a:xfrm>
            <a:off x="4525119" y="3035268"/>
            <a:ext cx="0" cy="2778125"/>
          </a:xfrm>
          <a:prstGeom prst="line">
            <a:avLst/>
          </a:prstGeom>
          <a:noFill/>
          <a:ln w="25400">
            <a:solidFill>
              <a:srgbClr val="CC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Line 17">
            <a:extLst>
              <a:ext uri="{FF2B5EF4-FFF2-40B4-BE49-F238E27FC236}">
                <a16:creationId xmlns:a16="http://schemas.microsoft.com/office/drawing/2014/main" id="{6186A8BB-8F8E-41B4-A03F-C5824D409EE3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2819" y="3043206"/>
            <a:ext cx="0" cy="2778125"/>
          </a:xfrm>
          <a:prstGeom prst="line">
            <a:avLst/>
          </a:prstGeom>
          <a:noFill/>
          <a:ln w="25400">
            <a:solidFill>
              <a:srgbClr val="CC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 Box 18">
            <a:extLst>
              <a:ext uri="{FF2B5EF4-FFF2-40B4-BE49-F238E27FC236}">
                <a16:creationId xmlns:a16="http://schemas.microsoft.com/office/drawing/2014/main" id="{15DF4934-58B5-4D1D-8197-6B7B7D488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7382" y="3751231"/>
            <a:ext cx="14351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 sposób ciągły</a:t>
            </a:r>
            <a:r>
              <a:rPr kumimoji="0" lang="de-DE" altLang="de-DE" sz="17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/>
            </a:r>
            <a:br>
              <a:rPr kumimoji="0" lang="de-DE" altLang="de-DE" sz="17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</a:br>
            <a:r>
              <a:rPr kumimoji="0" lang="de-DE" altLang="de-DE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wypasany</a:t>
            </a:r>
            <a:endParaRPr kumimoji="0" lang="de-DE" altLang="de-DE" sz="1700" b="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" name="Text Box 19">
            <a:extLst>
              <a:ext uri="{FF2B5EF4-FFF2-40B4-BE49-F238E27FC236}">
                <a16:creationId xmlns:a16="http://schemas.microsoft.com/office/drawing/2014/main" id="{EDA92EE6-8324-46A0-A1EA-9644139DD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8067" y="4931845"/>
            <a:ext cx="2607014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de-DE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Koś raz</a:t>
            </a:r>
            <a:r>
              <a:rPr kumimoji="0" lang="de-DE" altLang="de-DE" sz="17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/>
            </a:r>
            <a:br>
              <a:rPr kumimoji="0" lang="de-DE" altLang="de-DE" sz="17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</a:br>
            <a:r>
              <a:rPr kumimoji="0" lang="de-DE" altLang="de-DE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przed</a:t>
            </a:r>
            <a:r>
              <a:rPr kumimoji="0" lang="de-DE" altLang="de-DE" sz="17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pl-PL" altLang="de-DE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rozpoczęcie</a:t>
            </a:r>
            <a:r>
              <a:rPr kumimoji="0" lang="pl-PL" altLang="de-DE" sz="1700" b="0" i="0" u="none" strike="noStrike" kern="1200" cap="none" spc="0" normalizeH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wypasu</a:t>
            </a:r>
            <a:endParaRPr kumimoji="0" lang="de-DE" altLang="de-DE" sz="1700" b="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" name="Text Box 20">
            <a:extLst>
              <a:ext uri="{FF2B5EF4-FFF2-40B4-BE49-F238E27FC236}">
                <a16:creationId xmlns:a16="http://schemas.microsoft.com/office/drawing/2014/main" id="{FB2D53E5-45B7-45E5-858E-2FCAA9977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9483" y="3328420"/>
            <a:ext cx="217170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de-DE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Dwa pokosy przed rozpoczęciem wypasu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700" b="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1E3919D4-3535-4767-84F0-11B8BDF18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388" y="6417440"/>
            <a:ext cx="442223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Źródło</a:t>
            </a:r>
            <a:r>
              <a:rPr kumimoji="0" lang="pl-PL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:</a:t>
            </a:r>
            <a:r>
              <a:rPr kumimoji="0" lang="de-DE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de-DE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Frame &amp; Laidlaw 2014, Schmid i Kessler 2015</a:t>
            </a:r>
          </a:p>
        </p:txBody>
      </p:sp>
    </p:spTree>
    <p:extLst>
      <p:ext uri="{BB962C8B-B14F-4D97-AF65-F5344CB8AC3E}">
        <p14:creationId xmlns:p14="http://schemas.microsoft.com/office/powerpoint/2010/main" val="168433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	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6B7D335-C4E9-48E1-944B-F3D5B48AD822}"/>
              </a:ext>
            </a:extLst>
          </p:cNvPr>
          <p:cNvSpPr txBox="1">
            <a:spLocks/>
          </p:cNvSpPr>
          <p:nvPr/>
        </p:nvSpPr>
        <p:spPr>
          <a:xfrm>
            <a:off x="619944" y="269032"/>
            <a:ext cx="6336704" cy="93610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Metody pomiaru wysokości runi </a:t>
            </a:r>
          </a:p>
        </p:txBody>
      </p:sp>
      <p:sp>
        <p:nvSpPr>
          <p:cNvPr id="9" name="Text Box 22">
            <a:extLst>
              <a:ext uri="{FF2B5EF4-FFF2-40B4-BE49-F238E27FC236}">
                <a16:creationId xmlns:a16="http://schemas.microsoft.com/office/drawing/2014/main" id="{C45A3475-3680-4B13-B5E9-A41AB01B7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118" y="5199474"/>
            <a:ext cx="237077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Stopniowany drążek</a:t>
            </a:r>
            <a:br>
              <a:rPr kumimoji="0" lang="en-GB" alt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lang="pl-PL" altLang="de-DE" sz="2000" dirty="0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kumimoji="0" lang="pl-PL" alt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ruń nie przyciśnięta</a:t>
            </a:r>
            <a:r>
              <a:rPr kumimoji="0" lang="en-GB" alt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</a:t>
            </a:r>
            <a:endParaRPr kumimoji="0" lang="en-GB" alt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" name="Text Box 23">
            <a:extLst>
              <a:ext uri="{FF2B5EF4-FFF2-40B4-BE49-F238E27FC236}">
                <a16:creationId xmlns:a16="http://schemas.microsoft.com/office/drawing/2014/main" id="{3F8B84E4-9390-4B84-B44F-5E72AB07E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2256" y="5165906"/>
            <a:ext cx="284622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Metoda</a:t>
            </a:r>
            <a:r>
              <a:rPr kumimoji="0" lang="en-GB" alt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pl-PL" alt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plastikowej linijki</a:t>
            </a:r>
            <a:r>
              <a:rPr kumimoji="0" lang="en-GB" alt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/>
            </a:r>
            <a:br>
              <a:rPr kumimoji="0" lang="en-GB" alt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kumimoji="0" lang="en-GB" alt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(</a:t>
            </a:r>
            <a:r>
              <a:rPr kumimoji="0" lang="pl-PL" alt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ruń </a:t>
            </a:r>
            <a:r>
              <a:rPr kumimoji="0" lang="en-GB" alt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nieznacznie</a:t>
            </a:r>
            <a:endParaRPr kumimoji="0" lang="en-GB" alt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altLang="de-DE" sz="2000" dirty="0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przy</a:t>
            </a:r>
            <a:r>
              <a:rPr kumimoji="0" lang="en-GB" alt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ciśnięt</a:t>
            </a:r>
            <a:r>
              <a:rPr kumimoji="0" lang="pl-PL" alt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</a:t>
            </a:r>
            <a:r>
              <a:rPr kumimoji="0" lang="en-GB" alt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</a:t>
            </a:r>
            <a:endParaRPr kumimoji="0" lang="en-GB" alt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1" name="Text Box 24">
            <a:extLst>
              <a:ext uri="{FF2B5EF4-FFF2-40B4-BE49-F238E27FC236}">
                <a16:creationId xmlns:a16="http://schemas.microsoft.com/office/drawing/2014/main" id="{E23FD2A7-35F8-4FB5-979F-3A1FF608BB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7679" y="5186544"/>
            <a:ext cx="343709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Miernik</a:t>
            </a:r>
            <a:r>
              <a:rPr kumimoji="0" lang="en-GB" alt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GB" alt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talerz</a:t>
            </a:r>
            <a:r>
              <a:rPr kumimoji="0" lang="pl-PL" alt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owy</a:t>
            </a:r>
            <a:r>
              <a:rPr kumimoji="0" lang="pl-PL" alt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– </a:t>
            </a:r>
            <a:r>
              <a:rPr kumimoji="0" lang="pl-PL" alt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herbometr</a:t>
            </a:r>
            <a:endParaRPr kumimoji="0" lang="pl-PL" altLang="de-DE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(</a:t>
            </a:r>
            <a:r>
              <a:rPr kumimoji="0" lang="pl-PL" alt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ruń przyciśnięta</a:t>
            </a:r>
            <a:r>
              <a:rPr kumimoji="0" lang="en-GB" alt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</a:t>
            </a:r>
            <a:endParaRPr kumimoji="0" lang="en-GB" alt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39201DCC-9C13-41C1-B54D-AFDC618F9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45" y="6381328"/>
            <a:ext cx="273895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Źródło</a:t>
            </a:r>
            <a:r>
              <a:rPr kumimoji="0" lang="pl-PL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:</a:t>
            </a:r>
            <a:r>
              <a:rPr kumimoji="0" lang="en-GB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GB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Steinwidder</a:t>
            </a:r>
            <a:r>
              <a:rPr kumimoji="0" lang="en-GB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 i </a:t>
            </a:r>
            <a:r>
              <a:rPr kumimoji="0" lang="en-GB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Starz</a:t>
            </a:r>
            <a:r>
              <a:rPr kumimoji="0" lang="en-GB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 2015</a:t>
            </a:r>
          </a:p>
        </p:txBody>
      </p:sp>
      <p:pic>
        <p:nvPicPr>
          <p:cNvPr id="13" name="Grafik 10">
            <a:extLst>
              <a:ext uri="{FF2B5EF4-FFF2-40B4-BE49-F238E27FC236}">
                <a16:creationId xmlns:a16="http://schemas.microsoft.com/office/drawing/2014/main" id="{58FCE960-89EB-4FEA-ACFD-2693A16EF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593" y="1163719"/>
            <a:ext cx="2671546" cy="3946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Grafik 8">
            <a:extLst>
              <a:ext uri="{FF2B5EF4-FFF2-40B4-BE49-F238E27FC236}">
                <a16:creationId xmlns:a16="http://schemas.microsoft.com/office/drawing/2014/main" id="{C22AC71C-5CCB-4820-9258-21EE0BB03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400" y="1157838"/>
            <a:ext cx="2684779" cy="3946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18746">
            <a:extLst>
              <a:ext uri="{FF2B5EF4-FFF2-40B4-BE49-F238E27FC236}">
                <a16:creationId xmlns:a16="http://schemas.microsoft.com/office/drawing/2014/main" id="{A8E74098-392C-4FAB-B7DC-906BFC8AD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21" y="1157838"/>
            <a:ext cx="2684779" cy="3958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1">
            <a:extLst>
              <a:ext uri="{FF2B5EF4-FFF2-40B4-BE49-F238E27FC236}">
                <a16:creationId xmlns:a16="http://schemas.microsoft.com/office/drawing/2014/main" id="{0CEB632A-1AF6-43F6-8554-B398840743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0663" y="4362308"/>
            <a:ext cx="438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3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7" name="Text Box 12">
            <a:extLst>
              <a:ext uri="{FF2B5EF4-FFF2-40B4-BE49-F238E27FC236}">
                <a16:creationId xmlns:a16="http://schemas.microsoft.com/office/drawing/2014/main" id="{22E88ABD-7352-4438-BBC8-E69B966AE4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7313" y="4394058"/>
            <a:ext cx="1454150" cy="641350"/>
          </a:xfrm>
          <a:prstGeom prst="rect">
            <a:avLst/>
          </a:prstGeom>
          <a:solidFill>
            <a:srgbClr val="003300">
              <a:alpha val="56862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3600" b="1">
                <a:solidFill>
                  <a:schemeClr val="bg1"/>
                </a:solidFill>
              </a:rPr>
              <a:t>x 0,79</a:t>
            </a:r>
          </a:p>
        </p:txBody>
      </p:sp>
      <p:sp>
        <p:nvSpPr>
          <p:cNvPr id="18" name="Text Box 13">
            <a:extLst>
              <a:ext uri="{FF2B5EF4-FFF2-40B4-BE49-F238E27FC236}">
                <a16:creationId xmlns:a16="http://schemas.microsoft.com/office/drawing/2014/main" id="{43107E39-4CE7-4FB2-A46D-B61AD589F0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0" y="4381358"/>
            <a:ext cx="1454150" cy="641350"/>
          </a:xfrm>
          <a:prstGeom prst="rect">
            <a:avLst/>
          </a:prstGeom>
          <a:solidFill>
            <a:srgbClr val="003300">
              <a:alpha val="56862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3600" b="1" dirty="0">
                <a:solidFill>
                  <a:schemeClr val="bg1"/>
                </a:solidFill>
              </a:rPr>
              <a:t>x 0,56</a:t>
            </a:r>
          </a:p>
        </p:txBody>
      </p:sp>
    </p:spTree>
    <p:extLst>
      <p:ext uri="{BB962C8B-B14F-4D97-AF65-F5344CB8AC3E}">
        <p14:creationId xmlns:p14="http://schemas.microsoft.com/office/powerpoint/2010/main" val="79175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	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6B7D335-C4E9-48E1-944B-F3D5B48AD822}"/>
              </a:ext>
            </a:extLst>
          </p:cNvPr>
          <p:cNvSpPr txBox="1">
            <a:spLocks/>
          </p:cNvSpPr>
          <p:nvPr/>
        </p:nvSpPr>
        <p:spPr>
          <a:xfrm>
            <a:off x="619944" y="269032"/>
            <a:ext cx="6336704" cy="93610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Metody wypasu: wypas na krótkiej runi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98A7C27-44AA-4B08-BDC0-2997281A4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787842"/>
            <a:ext cx="4402064" cy="3312367"/>
          </a:xfrm>
        </p:spPr>
        <p:txBody>
          <a:bodyPr/>
          <a:lstStyle/>
          <a:p>
            <a:r>
              <a:rPr lang="de-DE" dirty="0" err="1"/>
              <a:t>Wysokość uprawy</a:t>
            </a:r>
            <a:r>
              <a:rPr lang="de-DE" dirty="0"/>
              <a:t> docelowej: 6-7 cm wiosną i 7-8 cm </a:t>
            </a:r>
            <a:r>
              <a:rPr lang="de-DE" dirty="0" err="1"/>
              <a:t>latem</a:t>
            </a:r>
            <a:r>
              <a:rPr lang="de-DE" dirty="0"/>
              <a:t> (</a:t>
            </a:r>
            <a:r>
              <a:rPr lang="de-DE" dirty="0" err="1"/>
              <a:t>wysokość nieskompresowana</a:t>
            </a:r>
            <a:r>
              <a:rPr lang="de-DE" dirty="0"/>
              <a:t>).</a:t>
            </a:r>
          </a:p>
          <a:p>
            <a:r>
              <a:rPr lang="pl-PL" dirty="0" smtClean="0"/>
              <a:t>Warunki</a:t>
            </a:r>
            <a:r>
              <a:rPr lang="de-DE" dirty="0" smtClean="0"/>
              <a:t>:</a:t>
            </a:r>
            <a:endParaRPr lang="de-DE" dirty="0"/>
          </a:p>
          <a:p>
            <a:pPr lvl="1"/>
            <a:r>
              <a:rPr lang="de-DE" dirty="0"/>
              <a:t> Miejsca </a:t>
            </a:r>
            <a:r>
              <a:rPr lang="de-DE" dirty="0" err="1"/>
              <a:t>odpowiednie dla</a:t>
            </a:r>
            <a:r>
              <a:rPr lang="de-DE" i="1" dirty="0"/>
              <a:t> Lolium perenne </a:t>
            </a:r>
            <a:r>
              <a:rPr lang="de-DE" dirty="0" err="1"/>
              <a:t>i/lub</a:t>
            </a:r>
            <a:r>
              <a:rPr lang="de-DE" i="1" dirty="0"/>
              <a:t> Poa pratensis </a:t>
            </a:r>
            <a:r>
              <a:rPr lang="de-DE" dirty="0"/>
              <a:t>(</a:t>
            </a:r>
            <a:r>
              <a:rPr lang="de-DE" dirty="0" err="1"/>
              <a:t>gęste murawy</a:t>
            </a:r>
            <a:r>
              <a:rPr lang="de-DE" dirty="0"/>
              <a:t>, </a:t>
            </a:r>
            <a:r>
              <a:rPr lang="de-DE" dirty="0" err="1"/>
              <a:t>tolerancja na deptanie</a:t>
            </a:r>
            <a:r>
              <a:rPr lang="de-DE" dirty="0"/>
              <a:t> i częste </a:t>
            </a:r>
            <a:r>
              <a:rPr lang="de-DE" dirty="0" err="1"/>
              <a:t>defoliacje</a:t>
            </a:r>
            <a:r>
              <a:rPr lang="de-DE" dirty="0"/>
              <a:t>)</a:t>
            </a:r>
          </a:p>
          <a:p>
            <a:pPr lvl="1"/>
            <a:r>
              <a:rPr lang="de-DE" dirty="0" err="1"/>
              <a:t> Pastwiska</a:t>
            </a:r>
            <a:r>
              <a:rPr lang="de-DE" dirty="0"/>
              <a:t> płaskie </a:t>
            </a:r>
            <a:r>
              <a:rPr lang="de-DE" dirty="0" err="1"/>
              <a:t>lub lekko nachylone</a:t>
            </a:r>
            <a:endParaRPr lang="de-DE" dirty="0"/>
          </a:p>
          <a:p>
            <a:pPr lvl="1"/>
            <a:r>
              <a:rPr lang="de-DE" dirty="0" err="1"/>
              <a:t> Dobra dostępność wody</a:t>
            </a:r>
            <a:r>
              <a:rPr lang="de-DE" dirty="0"/>
              <a:t> (</a:t>
            </a:r>
            <a:r>
              <a:rPr lang="de-DE" dirty="0" err="1"/>
              <a:t>pojemność wodna gleby</a:t>
            </a:r>
            <a:r>
              <a:rPr lang="de-DE" dirty="0"/>
              <a:t>, </a:t>
            </a:r>
            <a:r>
              <a:rPr lang="de-DE" dirty="0" err="1"/>
              <a:t>nawadnianie</a:t>
            </a:r>
            <a:r>
              <a:rPr lang="de-DE" dirty="0"/>
              <a:t>)</a:t>
            </a:r>
          </a:p>
          <a:p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9DFD8A3-1374-4FCF-94C8-3814B32479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8472" y="1289924"/>
            <a:ext cx="3863933" cy="4697791"/>
          </a:xfrm>
          <a:prstGeom prst="rect">
            <a:avLst/>
          </a:prstGeo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09C60800-A39A-47B4-83FF-2FA1088CA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968" y="6381328"/>
            <a:ext cx="49764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Źródło</a:t>
            </a:r>
            <a:r>
              <a:rPr kumimoji="0" lang="pl-PL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:</a:t>
            </a:r>
            <a:r>
              <a:rPr kumimoji="0" lang="en-GB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GB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Steinwidder</a:t>
            </a:r>
            <a:r>
              <a:rPr kumimoji="0" lang="en-GB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 i </a:t>
            </a:r>
            <a:r>
              <a:rPr kumimoji="0" lang="en-GB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Starz</a:t>
            </a:r>
            <a:r>
              <a:rPr kumimoji="0" lang="en-GB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, 2015 r.; Schmid i Kessler, 2015 r.</a:t>
            </a:r>
          </a:p>
        </p:txBody>
      </p:sp>
    </p:spTree>
    <p:extLst>
      <p:ext uri="{BB962C8B-B14F-4D97-AF65-F5344CB8AC3E}">
        <p14:creationId xmlns:p14="http://schemas.microsoft.com/office/powerpoint/2010/main" val="345175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64308" y="383078"/>
            <a:ext cx="6801017" cy="1196997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  <a:latin typeface="+mn-lt"/>
              </a:rPr>
              <a:t>W Szwecji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krótkotrwałe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pl-PL" sz="2400" dirty="0" smtClean="0">
                <a:solidFill>
                  <a:schemeClr val="tx1"/>
                </a:solidFill>
                <a:latin typeface="+mn-lt"/>
              </a:rPr>
              <a:t>użytki zielone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jako część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płodozmianu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są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główną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pl-PL" sz="2400" dirty="0" smtClean="0">
                <a:solidFill>
                  <a:schemeClr val="tx1"/>
                </a:solidFill>
                <a:latin typeface="+mn-lt"/>
              </a:rPr>
              <a:t>uprawą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pastewną, 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w przeciwieństwie do </a:t>
            </a:r>
            <a:r>
              <a:rPr lang="pl-PL" sz="2400" dirty="0" smtClean="0">
                <a:solidFill>
                  <a:schemeClr val="tx1"/>
                </a:solidFill>
                <a:latin typeface="+mn-lt"/>
              </a:rPr>
              <a:t>trwałych upraw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pl-PL" sz="2400" dirty="0" smtClean="0">
                <a:solidFill>
                  <a:schemeClr val="tx1"/>
                </a:solidFill>
                <a:latin typeface="+mn-lt"/>
              </a:rPr>
              <a:t>pastewny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ch</a:t>
            </a:r>
            <a:r>
              <a:rPr lang="pl-PL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pl-PL" sz="2400" dirty="0" smtClean="0">
                <a:solidFill>
                  <a:schemeClr val="tx1"/>
                </a:solidFill>
                <a:latin typeface="+mn-lt"/>
              </a:rPr>
              <a:t>na p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ołudni</a:t>
            </a:r>
            <a:r>
              <a:rPr lang="pl-PL" sz="2400" dirty="0" smtClean="0">
                <a:solidFill>
                  <a:schemeClr val="tx1"/>
                </a:solidFill>
                <a:latin typeface="+mn-lt"/>
              </a:rPr>
              <a:t>u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Europ</a:t>
            </a:r>
            <a:r>
              <a:rPr lang="pl-PL" sz="2400" dirty="0" smtClean="0">
                <a:solidFill>
                  <a:schemeClr val="tx1"/>
                </a:solidFill>
                <a:latin typeface="+mn-lt"/>
              </a:rPr>
              <a:t>y</a:t>
            </a:r>
            <a:br>
              <a:rPr lang="pl-PL" sz="2400" dirty="0" smtClean="0">
                <a:solidFill>
                  <a:schemeClr val="tx1"/>
                </a:solidFill>
                <a:latin typeface="+mn-lt"/>
              </a:rPr>
            </a:br>
            <a:endParaRPr lang="es-ES"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611186" y="2004437"/>
            <a:ext cx="785855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73050" marR="0" lvl="1" indent="-2730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 charset="0"/>
              <a:buChar char="•"/>
              <a:tabLst>
                <a:tab pos="3138488" algn="l"/>
              </a:tabLst>
              <a:defRPr/>
            </a:pPr>
            <a:r>
              <a:rPr kumimoji="0" lang="en-US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Tradycyjna mieszanka na </a:t>
            </a:r>
            <a:r>
              <a:rPr kumimoji="0" lang="en-US" alt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siano i kiszonkę </a:t>
            </a:r>
            <a:r>
              <a:rPr kumimoji="0" lang="en-US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koniczyna czerwona, </a:t>
            </a:r>
            <a:r>
              <a:rPr kumimoji="0" lang="en-US" altLang="sv-S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tymotka</a:t>
            </a:r>
            <a:r>
              <a:rPr kumimoji="0" lang="pl-PL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łąkowa</a:t>
            </a:r>
            <a:r>
              <a:rPr kumimoji="0" lang="en-US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 kostrzewa łąkowa.</a:t>
            </a:r>
          </a:p>
          <a:p>
            <a:pPr marL="273050" marR="0" lvl="1" indent="-2730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 charset="0"/>
              <a:buChar char="•"/>
              <a:tabLst>
                <a:tab pos="3138488" algn="l"/>
              </a:tabLst>
              <a:defRPr/>
            </a:pPr>
            <a:r>
              <a:rPr kumimoji="0" lang="en-US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Tradycyjna mieszanka do </a:t>
            </a:r>
            <a:r>
              <a:rPr kumimoji="0" lang="en-US" alt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wypasu</a:t>
            </a:r>
            <a:r>
              <a:rPr kumimoji="0" lang="en-US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koniczyna biała, kostrzewa łąkowa, życica wielokwiatowa </a:t>
            </a:r>
            <a:r>
              <a:rPr kumimoji="0" lang="en-US" altLang="sv-S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pl-PL" altLang="sv-SE" sz="2000" dirty="0" smtClean="0">
                <a:solidFill>
                  <a:prstClr val="black"/>
                </a:solidFill>
                <a:latin typeface="Calibri"/>
              </a:rPr>
              <a:t>wiechlina łąkowa</a:t>
            </a:r>
            <a:r>
              <a:rPr kumimoji="0" lang="en-US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94864"/>
            <a:ext cx="4102377" cy="3076783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9818" y="3794864"/>
            <a:ext cx="4084181" cy="3063136"/>
          </a:xfrm>
          <a:prstGeom prst="rect">
            <a:avLst/>
          </a:prstGeom>
        </p:spPr>
      </p:pic>
      <p:sp>
        <p:nvSpPr>
          <p:cNvPr id="9" name="textruta 8"/>
          <p:cNvSpPr txBox="1"/>
          <p:nvPr/>
        </p:nvSpPr>
        <p:spPr>
          <a:xfrm>
            <a:off x="7245316" y="6626805"/>
            <a:ext cx="18986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Zdjęcie: Nilla Nilsdotter-Linde</a:t>
            </a:r>
            <a:endParaRPr kumimoji="0" lang="sv-SE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ruta 9"/>
          <p:cNvSpPr txBox="1"/>
          <p:nvPr/>
        </p:nvSpPr>
        <p:spPr>
          <a:xfrm>
            <a:off x="88253" y="6613157"/>
            <a:ext cx="18986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Zdjęcie: Nilla Nilsdotter-Linde</a:t>
            </a:r>
            <a:endParaRPr kumimoji="0" lang="sv-SE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56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	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6B7D335-C4E9-48E1-944B-F3D5B48AD822}"/>
              </a:ext>
            </a:extLst>
          </p:cNvPr>
          <p:cNvSpPr txBox="1">
            <a:spLocks/>
          </p:cNvSpPr>
          <p:nvPr/>
        </p:nvSpPr>
        <p:spPr>
          <a:xfrm>
            <a:off x="619944" y="269032"/>
            <a:ext cx="6336704" cy="93610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Metody wypasu: wypas na krótkiej runi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FEEFD9B-7705-4036-9CDA-8EB0EEDB9D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3325" y="1273175"/>
            <a:ext cx="2593975" cy="1093788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2</a:t>
            </a:r>
            <a:br>
              <a:rPr kumimoji="0" lang="de-DE" altLang="de-DE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</a:br>
            <a:r>
              <a:rPr kumimoji="0" lang="pl-PL" altLang="de-DE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SDJ</a:t>
            </a:r>
            <a:r>
              <a:rPr kumimoji="0" lang="de-DE" altLang="de-DE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/ha</a:t>
            </a:r>
            <a:endParaRPr kumimoji="0" lang="de-DE" altLang="de-DE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FD54BCE4-A42C-43E8-BE14-043A8918E3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5388" y="2478088"/>
            <a:ext cx="855662" cy="1093787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4-7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de-DE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SDJ</a:t>
            </a:r>
            <a:r>
              <a:rPr kumimoji="0" lang="de-DE" altLang="de-DE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/ha</a:t>
            </a:r>
            <a:endParaRPr kumimoji="0" lang="de-DE" altLang="de-DE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CABE4563-0077-4733-914B-A484FD84E3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1050" y="2478088"/>
            <a:ext cx="1746250" cy="1093787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de-DE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Pokos</a:t>
            </a:r>
            <a:endParaRPr kumimoji="0" lang="de-DE" altLang="de-DE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E1991DE0-19D1-4C0A-B4EE-8D09410629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3325" y="3657600"/>
            <a:ext cx="1558925" cy="1093788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3-5</a:t>
            </a:r>
            <a:br>
              <a:rPr kumimoji="0" lang="de-DE" altLang="de-DE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</a:br>
            <a:r>
              <a:rPr kumimoji="0" lang="pl-PL" altLang="de-DE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SDJ</a:t>
            </a:r>
            <a:r>
              <a:rPr kumimoji="0" lang="de-DE" altLang="de-DE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/ha</a:t>
            </a:r>
            <a:endParaRPr kumimoji="0" lang="de-DE" altLang="de-DE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2DA0B392-0B7C-4501-8C37-63CECD914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2250" y="3657600"/>
            <a:ext cx="1035050" cy="1093788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de-DE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Pokos</a:t>
            </a:r>
            <a:endParaRPr kumimoji="0" lang="de-DE" altLang="de-DE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A3EBC6E9-D287-4989-BF01-8DA2A8C08D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5388" y="4837113"/>
            <a:ext cx="2593975" cy="1093787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2</a:t>
            </a:r>
            <a:br>
              <a:rPr kumimoji="0" lang="de-DE" altLang="de-DE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</a:br>
            <a:r>
              <a:rPr kumimoji="0" lang="pl-PL" altLang="de-DE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SDJ</a:t>
            </a:r>
            <a:r>
              <a:rPr kumimoji="0" lang="de-DE" altLang="de-DE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/ha</a:t>
            </a:r>
            <a:endParaRPr kumimoji="0" lang="de-DE" altLang="de-DE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" name="Freeform 16">
            <a:extLst>
              <a:ext uri="{FF2B5EF4-FFF2-40B4-BE49-F238E27FC236}">
                <a16:creationId xmlns:a16="http://schemas.microsoft.com/office/drawing/2014/main" id="{310EC82C-86A3-45D3-9168-D0A42CEDD6F1}"/>
              </a:ext>
            </a:extLst>
          </p:cNvPr>
          <p:cNvSpPr>
            <a:spLocks/>
          </p:cNvSpPr>
          <p:nvPr/>
        </p:nvSpPr>
        <p:spPr bwMode="auto">
          <a:xfrm>
            <a:off x="5186363" y="1450975"/>
            <a:ext cx="1889125" cy="782638"/>
          </a:xfrm>
          <a:custGeom>
            <a:avLst/>
            <a:gdLst>
              <a:gd name="T0" fmla="*/ 0 w 1190"/>
              <a:gd name="T1" fmla="*/ 2147483646 h 493"/>
              <a:gd name="T2" fmla="*/ 2147483646 w 1190"/>
              <a:gd name="T3" fmla="*/ 2147483646 h 493"/>
              <a:gd name="T4" fmla="*/ 2147483646 w 1190"/>
              <a:gd name="T5" fmla="*/ 2147483646 h 493"/>
              <a:gd name="T6" fmla="*/ 2147483646 w 1190"/>
              <a:gd name="T7" fmla="*/ 2147483646 h 493"/>
              <a:gd name="T8" fmla="*/ 2147483646 w 1190"/>
              <a:gd name="T9" fmla="*/ 2147483646 h 493"/>
              <a:gd name="T10" fmla="*/ 2147483646 w 1190"/>
              <a:gd name="T11" fmla="*/ 2147483646 h 493"/>
              <a:gd name="T12" fmla="*/ 2147483646 w 1190"/>
              <a:gd name="T13" fmla="*/ 2147483646 h 493"/>
              <a:gd name="T14" fmla="*/ 2147483646 w 1190"/>
              <a:gd name="T15" fmla="*/ 2147483646 h 493"/>
              <a:gd name="T16" fmla="*/ 2147483646 w 1190"/>
              <a:gd name="T17" fmla="*/ 2147483646 h 493"/>
              <a:gd name="T18" fmla="*/ 2147483646 w 1190"/>
              <a:gd name="T19" fmla="*/ 2147483646 h 493"/>
              <a:gd name="T20" fmla="*/ 2147483646 w 1190"/>
              <a:gd name="T21" fmla="*/ 2147483646 h 493"/>
              <a:gd name="T22" fmla="*/ 2147483646 w 1190"/>
              <a:gd name="T23" fmla="*/ 2147483646 h 4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190" h="493">
                <a:moveTo>
                  <a:pt x="0" y="474"/>
                </a:moveTo>
                <a:cubicBezTo>
                  <a:pt x="37" y="468"/>
                  <a:pt x="74" y="463"/>
                  <a:pt x="113" y="436"/>
                </a:cubicBezTo>
                <a:cubicBezTo>
                  <a:pt x="152" y="409"/>
                  <a:pt x="214" y="358"/>
                  <a:pt x="236" y="314"/>
                </a:cubicBezTo>
                <a:cubicBezTo>
                  <a:pt x="258" y="270"/>
                  <a:pt x="233" y="222"/>
                  <a:pt x="246" y="172"/>
                </a:cubicBezTo>
                <a:cubicBezTo>
                  <a:pt x="259" y="122"/>
                  <a:pt x="276" y="22"/>
                  <a:pt x="312" y="11"/>
                </a:cubicBezTo>
                <a:cubicBezTo>
                  <a:pt x="348" y="0"/>
                  <a:pt x="422" y="78"/>
                  <a:pt x="463" y="106"/>
                </a:cubicBezTo>
                <a:cubicBezTo>
                  <a:pt x="504" y="134"/>
                  <a:pt x="529" y="172"/>
                  <a:pt x="557" y="181"/>
                </a:cubicBezTo>
                <a:cubicBezTo>
                  <a:pt x="585" y="190"/>
                  <a:pt x="613" y="170"/>
                  <a:pt x="633" y="162"/>
                </a:cubicBezTo>
                <a:cubicBezTo>
                  <a:pt x="653" y="154"/>
                  <a:pt x="649" y="125"/>
                  <a:pt x="680" y="134"/>
                </a:cubicBezTo>
                <a:cubicBezTo>
                  <a:pt x="711" y="143"/>
                  <a:pt x="783" y="177"/>
                  <a:pt x="822" y="219"/>
                </a:cubicBezTo>
                <a:cubicBezTo>
                  <a:pt x="861" y="261"/>
                  <a:pt x="855" y="343"/>
                  <a:pt x="916" y="389"/>
                </a:cubicBezTo>
                <a:cubicBezTo>
                  <a:pt x="977" y="435"/>
                  <a:pt x="1083" y="464"/>
                  <a:pt x="1190" y="493"/>
                </a:cubicBezTo>
              </a:path>
            </a:pathLst>
          </a:custGeom>
          <a:noFill/>
          <a:ln w="25400" cap="flat" cmpd="sng">
            <a:solidFill>
              <a:srgbClr val="CC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7">
            <a:extLst>
              <a:ext uri="{FF2B5EF4-FFF2-40B4-BE49-F238E27FC236}">
                <a16:creationId xmlns:a16="http://schemas.microsoft.com/office/drawing/2014/main" id="{46A4ED20-5BDF-4A49-802A-2CF8FC3E250C}"/>
              </a:ext>
            </a:extLst>
          </p:cNvPr>
          <p:cNvSpPr>
            <a:spLocks/>
          </p:cNvSpPr>
          <p:nvPr/>
        </p:nvSpPr>
        <p:spPr bwMode="auto">
          <a:xfrm>
            <a:off x="5192713" y="2641600"/>
            <a:ext cx="1889125" cy="782638"/>
          </a:xfrm>
          <a:custGeom>
            <a:avLst/>
            <a:gdLst>
              <a:gd name="T0" fmla="*/ 0 w 1190"/>
              <a:gd name="T1" fmla="*/ 2147483646 h 493"/>
              <a:gd name="T2" fmla="*/ 2147483646 w 1190"/>
              <a:gd name="T3" fmla="*/ 2147483646 h 493"/>
              <a:gd name="T4" fmla="*/ 2147483646 w 1190"/>
              <a:gd name="T5" fmla="*/ 2147483646 h 493"/>
              <a:gd name="T6" fmla="*/ 2147483646 w 1190"/>
              <a:gd name="T7" fmla="*/ 2147483646 h 493"/>
              <a:gd name="T8" fmla="*/ 2147483646 w 1190"/>
              <a:gd name="T9" fmla="*/ 2147483646 h 493"/>
              <a:gd name="T10" fmla="*/ 2147483646 w 1190"/>
              <a:gd name="T11" fmla="*/ 2147483646 h 493"/>
              <a:gd name="T12" fmla="*/ 2147483646 w 1190"/>
              <a:gd name="T13" fmla="*/ 2147483646 h 493"/>
              <a:gd name="T14" fmla="*/ 2147483646 w 1190"/>
              <a:gd name="T15" fmla="*/ 2147483646 h 493"/>
              <a:gd name="T16" fmla="*/ 2147483646 w 1190"/>
              <a:gd name="T17" fmla="*/ 2147483646 h 493"/>
              <a:gd name="T18" fmla="*/ 2147483646 w 1190"/>
              <a:gd name="T19" fmla="*/ 2147483646 h 493"/>
              <a:gd name="T20" fmla="*/ 2147483646 w 1190"/>
              <a:gd name="T21" fmla="*/ 2147483646 h 493"/>
              <a:gd name="T22" fmla="*/ 2147483646 w 1190"/>
              <a:gd name="T23" fmla="*/ 2147483646 h 4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190" h="493">
                <a:moveTo>
                  <a:pt x="0" y="474"/>
                </a:moveTo>
                <a:cubicBezTo>
                  <a:pt x="37" y="468"/>
                  <a:pt x="74" y="463"/>
                  <a:pt x="113" y="436"/>
                </a:cubicBezTo>
                <a:cubicBezTo>
                  <a:pt x="152" y="409"/>
                  <a:pt x="214" y="358"/>
                  <a:pt x="236" y="314"/>
                </a:cubicBezTo>
                <a:cubicBezTo>
                  <a:pt x="258" y="270"/>
                  <a:pt x="233" y="222"/>
                  <a:pt x="246" y="172"/>
                </a:cubicBezTo>
                <a:cubicBezTo>
                  <a:pt x="259" y="122"/>
                  <a:pt x="276" y="22"/>
                  <a:pt x="312" y="11"/>
                </a:cubicBezTo>
                <a:cubicBezTo>
                  <a:pt x="348" y="0"/>
                  <a:pt x="422" y="78"/>
                  <a:pt x="463" y="106"/>
                </a:cubicBezTo>
                <a:cubicBezTo>
                  <a:pt x="504" y="134"/>
                  <a:pt x="529" y="172"/>
                  <a:pt x="557" y="181"/>
                </a:cubicBezTo>
                <a:cubicBezTo>
                  <a:pt x="585" y="190"/>
                  <a:pt x="613" y="170"/>
                  <a:pt x="633" y="162"/>
                </a:cubicBezTo>
                <a:cubicBezTo>
                  <a:pt x="653" y="154"/>
                  <a:pt x="649" y="125"/>
                  <a:pt x="680" y="134"/>
                </a:cubicBezTo>
                <a:cubicBezTo>
                  <a:pt x="711" y="143"/>
                  <a:pt x="783" y="177"/>
                  <a:pt x="822" y="219"/>
                </a:cubicBezTo>
                <a:cubicBezTo>
                  <a:pt x="861" y="261"/>
                  <a:pt x="855" y="343"/>
                  <a:pt x="916" y="389"/>
                </a:cubicBezTo>
                <a:cubicBezTo>
                  <a:pt x="977" y="435"/>
                  <a:pt x="1083" y="464"/>
                  <a:pt x="1190" y="493"/>
                </a:cubicBezTo>
              </a:path>
            </a:pathLst>
          </a:custGeom>
          <a:noFill/>
          <a:ln w="25400" cap="flat" cmpd="sng">
            <a:solidFill>
              <a:srgbClr val="CC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8">
            <a:extLst>
              <a:ext uri="{FF2B5EF4-FFF2-40B4-BE49-F238E27FC236}">
                <a16:creationId xmlns:a16="http://schemas.microsoft.com/office/drawing/2014/main" id="{93483F13-0A4C-4530-AB5F-99A33059C26C}"/>
              </a:ext>
            </a:extLst>
          </p:cNvPr>
          <p:cNvSpPr>
            <a:spLocks/>
          </p:cNvSpPr>
          <p:nvPr/>
        </p:nvSpPr>
        <p:spPr bwMode="auto">
          <a:xfrm>
            <a:off x="5199063" y="3832225"/>
            <a:ext cx="1889125" cy="782638"/>
          </a:xfrm>
          <a:custGeom>
            <a:avLst/>
            <a:gdLst>
              <a:gd name="T0" fmla="*/ 0 w 1190"/>
              <a:gd name="T1" fmla="*/ 2147483646 h 493"/>
              <a:gd name="T2" fmla="*/ 2147483646 w 1190"/>
              <a:gd name="T3" fmla="*/ 2147483646 h 493"/>
              <a:gd name="T4" fmla="*/ 2147483646 w 1190"/>
              <a:gd name="T5" fmla="*/ 2147483646 h 493"/>
              <a:gd name="T6" fmla="*/ 2147483646 w 1190"/>
              <a:gd name="T7" fmla="*/ 2147483646 h 493"/>
              <a:gd name="T8" fmla="*/ 2147483646 w 1190"/>
              <a:gd name="T9" fmla="*/ 2147483646 h 493"/>
              <a:gd name="T10" fmla="*/ 2147483646 w 1190"/>
              <a:gd name="T11" fmla="*/ 2147483646 h 493"/>
              <a:gd name="T12" fmla="*/ 2147483646 w 1190"/>
              <a:gd name="T13" fmla="*/ 2147483646 h 493"/>
              <a:gd name="T14" fmla="*/ 2147483646 w 1190"/>
              <a:gd name="T15" fmla="*/ 2147483646 h 493"/>
              <a:gd name="T16" fmla="*/ 2147483646 w 1190"/>
              <a:gd name="T17" fmla="*/ 2147483646 h 493"/>
              <a:gd name="T18" fmla="*/ 2147483646 w 1190"/>
              <a:gd name="T19" fmla="*/ 2147483646 h 493"/>
              <a:gd name="T20" fmla="*/ 2147483646 w 1190"/>
              <a:gd name="T21" fmla="*/ 2147483646 h 493"/>
              <a:gd name="T22" fmla="*/ 2147483646 w 1190"/>
              <a:gd name="T23" fmla="*/ 2147483646 h 4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190" h="493">
                <a:moveTo>
                  <a:pt x="0" y="474"/>
                </a:moveTo>
                <a:cubicBezTo>
                  <a:pt x="37" y="468"/>
                  <a:pt x="74" y="463"/>
                  <a:pt x="113" y="436"/>
                </a:cubicBezTo>
                <a:cubicBezTo>
                  <a:pt x="152" y="409"/>
                  <a:pt x="214" y="358"/>
                  <a:pt x="236" y="314"/>
                </a:cubicBezTo>
                <a:cubicBezTo>
                  <a:pt x="258" y="270"/>
                  <a:pt x="233" y="222"/>
                  <a:pt x="246" y="172"/>
                </a:cubicBezTo>
                <a:cubicBezTo>
                  <a:pt x="259" y="122"/>
                  <a:pt x="276" y="22"/>
                  <a:pt x="312" y="11"/>
                </a:cubicBezTo>
                <a:cubicBezTo>
                  <a:pt x="348" y="0"/>
                  <a:pt x="422" y="78"/>
                  <a:pt x="463" y="106"/>
                </a:cubicBezTo>
                <a:cubicBezTo>
                  <a:pt x="504" y="134"/>
                  <a:pt x="529" y="172"/>
                  <a:pt x="557" y="181"/>
                </a:cubicBezTo>
                <a:cubicBezTo>
                  <a:pt x="585" y="190"/>
                  <a:pt x="613" y="170"/>
                  <a:pt x="633" y="162"/>
                </a:cubicBezTo>
                <a:cubicBezTo>
                  <a:pt x="653" y="154"/>
                  <a:pt x="649" y="125"/>
                  <a:pt x="680" y="134"/>
                </a:cubicBezTo>
                <a:cubicBezTo>
                  <a:pt x="711" y="143"/>
                  <a:pt x="783" y="177"/>
                  <a:pt x="822" y="219"/>
                </a:cubicBezTo>
                <a:cubicBezTo>
                  <a:pt x="861" y="261"/>
                  <a:pt x="855" y="343"/>
                  <a:pt x="916" y="389"/>
                </a:cubicBezTo>
                <a:cubicBezTo>
                  <a:pt x="977" y="435"/>
                  <a:pt x="1083" y="464"/>
                  <a:pt x="1190" y="493"/>
                </a:cubicBezTo>
              </a:path>
            </a:pathLst>
          </a:custGeom>
          <a:noFill/>
          <a:ln w="25400" cap="flat" cmpd="sng">
            <a:solidFill>
              <a:srgbClr val="CC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9">
            <a:extLst>
              <a:ext uri="{FF2B5EF4-FFF2-40B4-BE49-F238E27FC236}">
                <a16:creationId xmlns:a16="http://schemas.microsoft.com/office/drawing/2014/main" id="{3810A2FE-48E2-419E-B48E-755A7E1067E8}"/>
              </a:ext>
            </a:extLst>
          </p:cNvPr>
          <p:cNvSpPr>
            <a:spLocks/>
          </p:cNvSpPr>
          <p:nvPr/>
        </p:nvSpPr>
        <p:spPr bwMode="auto">
          <a:xfrm>
            <a:off x="5205413" y="5022850"/>
            <a:ext cx="1889125" cy="782638"/>
          </a:xfrm>
          <a:custGeom>
            <a:avLst/>
            <a:gdLst>
              <a:gd name="T0" fmla="*/ 0 w 1190"/>
              <a:gd name="T1" fmla="*/ 2147483646 h 493"/>
              <a:gd name="T2" fmla="*/ 2147483646 w 1190"/>
              <a:gd name="T3" fmla="*/ 2147483646 h 493"/>
              <a:gd name="T4" fmla="*/ 2147483646 w 1190"/>
              <a:gd name="T5" fmla="*/ 2147483646 h 493"/>
              <a:gd name="T6" fmla="*/ 2147483646 w 1190"/>
              <a:gd name="T7" fmla="*/ 2147483646 h 493"/>
              <a:gd name="T8" fmla="*/ 2147483646 w 1190"/>
              <a:gd name="T9" fmla="*/ 2147483646 h 493"/>
              <a:gd name="T10" fmla="*/ 2147483646 w 1190"/>
              <a:gd name="T11" fmla="*/ 2147483646 h 493"/>
              <a:gd name="T12" fmla="*/ 2147483646 w 1190"/>
              <a:gd name="T13" fmla="*/ 2147483646 h 493"/>
              <a:gd name="T14" fmla="*/ 2147483646 w 1190"/>
              <a:gd name="T15" fmla="*/ 2147483646 h 493"/>
              <a:gd name="T16" fmla="*/ 2147483646 w 1190"/>
              <a:gd name="T17" fmla="*/ 2147483646 h 493"/>
              <a:gd name="T18" fmla="*/ 2147483646 w 1190"/>
              <a:gd name="T19" fmla="*/ 2147483646 h 493"/>
              <a:gd name="T20" fmla="*/ 2147483646 w 1190"/>
              <a:gd name="T21" fmla="*/ 2147483646 h 493"/>
              <a:gd name="T22" fmla="*/ 2147483646 w 1190"/>
              <a:gd name="T23" fmla="*/ 2147483646 h 4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190" h="493">
                <a:moveTo>
                  <a:pt x="0" y="474"/>
                </a:moveTo>
                <a:cubicBezTo>
                  <a:pt x="37" y="468"/>
                  <a:pt x="74" y="463"/>
                  <a:pt x="113" y="436"/>
                </a:cubicBezTo>
                <a:cubicBezTo>
                  <a:pt x="152" y="409"/>
                  <a:pt x="214" y="358"/>
                  <a:pt x="236" y="314"/>
                </a:cubicBezTo>
                <a:cubicBezTo>
                  <a:pt x="258" y="270"/>
                  <a:pt x="233" y="222"/>
                  <a:pt x="246" y="172"/>
                </a:cubicBezTo>
                <a:cubicBezTo>
                  <a:pt x="259" y="122"/>
                  <a:pt x="276" y="22"/>
                  <a:pt x="312" y="11"/>
                </a:cubicBezTo>
                <a:cubicBezTo>
                  <a:pt x="348" y="0"/>
                  <a:pt x="422" y="78"/>
                  <a:pt x="463" y="106"/>
                </a:cubicBezTo>
                <a:cubicBezTo>
                  <a:pt x="504" y="134"/>
                  <a:pt x="529" y="172"/>
                  <a:pt x="557" y="181"/>
                </a:cubicBezTo>
                <a:cubicBezTo>
                  <a:pt x="585" y="190"/>
                  <a:pt x="613" y="170"/>
                  <a:pt x="633" y="162"/>
                </a:cubicBezTo>
                <a:cubicBezTo>
                  <a:pt x="653" y="154"/>
                  <a:pt x="649" y="125"/>
                  <a:pt x="680" y="134"/>
                </a:cubicBezTo>
                <a:cubicBezTo>
                  <a:pt x="711" y="143"/>
                  <a:pt x="783" y="177"/>
                  <a:pt x="822" y="219"/>
                </a:cubicBezTo>
                <a:cubicBezTo>
                  <a:pt x="861" y="261"/>
                  <a:pt x="855" y="343"/>
                  <a:pt x="916" y="389"/>
                </a:cubicBezTo>
                <a:cubicBezTo>
                  <a:pt x="977" y="435"/>
                  <a:pt x="1083" y="464"/>
                  <a:pt x="1190" y="493"/>
                </a:cubicBezTo>
              </a:path>
            </a:pathLst>
          </a:custGeom>
          <a:noFill/>
          <a:ln w="25400" cap="flat" cmpd="sng">
            <a:solidFill>
              <a:srgbClr val="CC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 Box 20">
            <a:extLst>
              <a:ext uri="{FF2B5EF4-FFF2-40B4-BE49-F238E27FC236}">
                <a16:creationId xmlns:a16="http://schemas.microsoft.com/office/drawing/2014/main" id="{B97D88A1-B8FB-4558-B612-00DCAE078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0" y="1543050"/>
            <a:ext cx="739305" cy="35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Wiosna</a:t>
            </a:r>
          </a:p>
        </p:txBody>
      </p:sp>
      <p:sp>
        <p:nvSpPr>
          <p:cNvPr id="17" name="Text Box 21">
            <a:extLst>
              <a:ext uri="{FF2B5EF4-FFF2-40B4-BE49-F238E27FC236}">
                <a16:creationId xmlns:a16="http://schemas.microsoft.com/office/drawing/2014/main" id="{24E63F9D-62BD-4516-9D0E-C93D87763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0" y="3978275"/>
            <a:ext cx="981359" cy="35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Lato </a:t>
            </a:r>
          </a:p>
        </p:txBody>
      </p:sp>
      <p:sp>
        <p:nvSpPr>
          <p:cNvPr id="18" name="Text Box 22">
            <a:extLst>
              <a:ext uri="{FF2B5EF4-FFF2-40B4-BE49-F238E27FC236}">
                <a16:creationId xmlns:a16="http://schemas.microsoft.com/office/drawing/2014/main" id="{F1B37FCC-5EF2-4C3F-9483-7F1DDE8F5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0" y="5021263"/>
            <a:ext cx="142577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Późne lato/</a:t>
            </a:r>
            <a:br>
              <a:rPr kumimoji="0" lang="de-DE" altLang="de-DE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</a:br>
            <a:r>
              <a:rPr kumimoji="0" lang="de-DE" altLang="de-DE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jesień </a:t>
            </a:r>
          </a:p>
        </p:txBody>
      </p:sp>
      <p:sp>
        <p:nvSpPr>
          <p:cNvPr id="19" name="Oval 23">
            <a:extLst>
              <a:ext uri="{FF2B5EF4-FFF2-40B4-BE49-F238E27FC236}">
                <a16:creationId xmlns:a16="http://schemas.microsoft.com/office/drawing/2014/main" id="{1506B790-F841-4F58-8496-9D4EA7D907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1714500"/>
            <a:ext cx="355600" cy="6905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0" name="Oval 24">
            <a:extLst>
              <a:ext uri="{FF2B5EF4-FFF2-40B4-BE49-F238E27FC236}">
                <a16:creationId xmlns:a16="http://schemas.microsoft.com/office/drawing/2014/main" id="{15E9F222-6CC2-4852-B153-98D464B683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4188" y="2544763"/>
            <a:ext cx="355600" cy="6905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1" name="Oval 25">
            <a:extLst>
              <a:ext uri="{FF2B5EF4-FFF2-40B4-BE49-F238E27FC236}">
                <a16:creationId xmlns:a16="http://schemas.microsoft.com/office/drawing/2014/main" id="{EF0A77BA-B3B4-4489-BC2D-142EFAE1FD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7263" y="3832225"/>
            <a:ext cx="355600" cy="6905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2" name="Oval 26">
            <a:extLst>
              <a:ext uri="{FF2B5EF4-FFF2-40B4-BE49-F238E27FC236}">
                <a16:creationId xmlns:a16="http://schemas.microsoft.com/office/drawing/2014/main" id="{252AED57-131F-4B8B-9230-B6AF79EC84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5262563"/>
            <a:ext cx="355600" cy="6905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3" name="Text Box 27">
            <a:extLst>
              <a:ext uri="{FF2B5EF4-FFF2-40B4-BE49-F238E27FC236}">
                <a16:creationId xmlns:a16="http://schemas.microsoft.com/office/drawing/2014/main" id="{5E95998A-603C-4391-BCA6-FB5B78D12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493" y="2478088"/>
            <a:ext cx="1912318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2 </a:t>
            </a:r>
            <a:r>
              <a:rPr kumimoji="0" lang="de-DE" altLang="de-DE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tygodnie</a:t>
            </a:r>
            <a:endParaRPr kumimoji="0" lang="de-DE" altLang="de-DE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przed</a:t>
            </a:r>
            <a:endParaRPr kumimoji="0" lang="de-DE" altLang="de-DE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altLang="de-DE" dirty="0" err="1">
                <a:solidFill>
                  <a:prstClr val="black"/>
                </a:solidFill>
                <a:latin typeface="Calibri"/>
              </a:rPr>
              <a:t>z</a:t>
            </a:r>
            <a:r>
              <a:rPr kumimoji="0" lang="de-DE" altLang="de-DE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bior</a:t>
            </a:r>
            <a:r>
              <a:rPr kumimoji="0" lang="pl-PL" altLang="de-DE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em </a:t>
            </a:r>
            <a:r>
              <a:rPr kumimoji="0" lang="de-DE" altLang="de-DE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/>
            </a:r>
            <a:br>
              <a:rPr kumimoji="0" lang="de-DE" altLang="de-DE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</a:br>
            <a:r>
              <a:rPr kumimoji="0" lang="de-DE" altLang="de-DE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pierwsze</a:t>
            </a:r>
            <a:r>
              <a:rPr kumimoji="0" lang="pl-PL" altLang="de-DE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go pokosu</a:t>
            </a:r>
            <a:r>
              <a:rPr kumimoji="0" lang="de-DE" altLang="de-DE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</a:t>
            </a:r>
            <a:endParaRPr kumimoji="0" lang="de-DE" altLang="de-DE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4" name="Line 28">
            <a:extLst>
              <a:ext uri="{FF2B5EF4-FFF2-40B4-BE49-F238E27FC236}">
                <a16:creationId xmlns:a16="http://schemas.microsoft.com/office/drawing/2014/main" id="{5CD21014-2742-4AA2-A936-7E949562700E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8300" y="1182834"/>
            <a:ext cx="1095375" cy="0"/>
          </a:xfrm>
          <a:prstGeom prst="line">
            <a:avLst/>
          </a:prstGeom>
          <a:noFill/>
          <a:ln w="25400">
            <a:solidFill>
              <a:srgbClr val="CC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 Box 29">
            <a:extLst>
              <a:ext uri="{FF2B5EF4-FFF2-40B4-BE49-F238E27FC236}">
                <a16:creationId xmlns:a16="http://schemas.microsoft.com/office/drawing/2014/main" id="{52E18E7C-CE54-4A4A-80D5-42BAE2329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998684"/>
            <a:ext cx="2347630" cy="35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Stopa wzrostu (kg/ha/dzień)</a:t>
            </a:r>
          </a:p>
        </p:txBody>
      </p:sp>
      <p:sp>
        <p:nvSpPr>
          <p:cNvPr id="26" name="Text Box 30">
            <a:extLst>
              <a:ext uri="{FF2B5EF4-FFF2-40B4-BE49-F238E27FC236}">
                <a16:creationId xmlns:a16="http://schemas.microsoft.com/office/drawing/2014/main" id="{65666108-019B-4899-A8BB-E87608E14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788" y="850900"/>
            <a:ext cx="824265" cy="35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Sezon</a:t>
            </a:r>
          </a:p>
        </p:txBody>
      </p:sp>
      <p:sp>
        <p:nvSpPr>
          <p:cNvPr id="27" name="Text Box 5">
            <a:extLst>
              <a:ext uri="{FF2B5EF4-FFF2-40B4-BE49-F238E27FC236}">
                <a16:creationId xmlns:a16="http://schemas.microsoft.com/office/drawing/2014/main" id="{0B7ACDA6-F2F4-4FBB-A2C9-B9BD479FC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668" y="6365913"/>
            <a:ext cx="325191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Źródło</a:t>
            </a:r>
            <a:r>
              <a:rPr kumimoji="0" lang="pl-PL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:</a:t>
            </a:r>
            <a:r>
              <a:rPr kumimoji="0" lang="en-GB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GB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Steinwidder</a:t>
            </a:r>
            <a:r>
              <a:rPr kumimoji="0" lang="en-GB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 i </a:t>
            </a:r>
            <a:r>
              <a:rPr kumimoji="0" lang="en-GB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Starz</a:t>
            </a:r>
            <a:r>
              <a:rPr kumimoji="0" lang="en-GB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 2015, mod.</a:t>
            </a:r>
          </a:p>
        </p:txBody>
      </p:sp>
    </p:spTree>
    <p:extLst>
      <p:ext uri="{BB962C8B-B14F-4D97-AF65-F5344CB8AC3E}">
        <p14:creationId xmlns:p14="http://schemas.microsoft.com/office/powerpoint/2010/main" val="296575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proteinyield_utilisation_systems1">
            <a:extLst>
              <a:ext uri="{FF2B5EF4-FFF2-40B4-BE49-F238E27FC236}">
                <a16:creationId xmlns:a16="http://schemas.microsoft.com/office/drawing/2014/main" id="{BB024C96-0EE0-412A-8A6A-AFDD2EA8F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2308" y="1169547"/>
            <a:ext cx="3767337" cy="4505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	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6B7D335-C4E9-48E1-944B-F3D5B48AD822}"/>
              </a:ext>
            </a:extLst>
          </p:cNvPr>
          <p:cNvSpPr txBox="1">
            <a:spLocks/>
          </p:cNvSpPr>
          <p:nvPr/>
        </p:nvSpPr>
        <p:spPr>
          <a:xfrm>
            <a:off x="619944" y="269032"/>
            <a:ext cx="6336704" cy="93610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Metody wypasu: wypas na krótkiej runi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98A7C27-44AA-4B08-BDC0-2997281A4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5" name="Picture 6" descr="yield_utilisation_systems1">
            <a:extLst>
              <a:ext uri="{FF2B5EF4-FFF2-40B4-BE49-F238E27FC236}">
                <a16:creationId xmlns:a16="http://schemas.microsoft.com/office/drawing/2014/main" id="{2E673FC5-42CC-4508-93B4-F5EAD98AA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36"/>
          <a:stretch>
            <a:fillRect/>
          </a:stretch>
        </p:blipFill>
        <p:spPr bwMode="auto">
          <a:xfrm>
            <a:off x="151333" y="1151231"/>
            <a:ext cx="4852206" cy="45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>
            <a:extLst>
              <a:ext uri="{FF2B5EF4-FFF2-40B4-BE49-F238E27FC236}">
                <a16:creationId xmlns:a16="http://schemas.microsoft.com/office/drawing/2014/main" id="{4D870B18-9C78-45F4-B9FA-4433959F2D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050" y="5675313"/>
            <a:ext cx="83851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0" algn="ctr" defTabSz="914400">
              <a:spcBef>
                <a:spcPct val="0"/>
              </a:spcBef>
              <a:buNone/>
              <a:defRPr/>
            </a:pPr>
            <a:r>
              <a:rPr lang="en-GB" altLang="de-DE" sz="1600" smtClean="0">
                <a:solidFill>
                  <a:prstClr val="black"/>
                </a:solidFill>
                <a:latin typeface="Calibri"/>
              </a:rPr>
              <a:t>Używano</a:t>
            </a:r>
            <a:r>
              <a:rPr lang="en-GB" altLang="de-DE" sz="16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kumimoji="0" lang="en-GB" alt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wartości</a:t>
            </a:r>
            <a:r>
              <a:rPr kumimoji="0" lang="en-GB" alt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pl-PL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literaturowe</a:t>
            </a:r>
            <a:r>
              <a:rPr kumimoji="0" lang="en-GB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, </a:t>
            </a:r>
            <a:r>
              <a:rPr kumimoji="0" lang="en-GB" alt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zakładając, że straty plonu i karmienia wynoszą 20% plonu całkowitego, a </a:t>
            </a:r>
            <a:r>
              <a:rPr kumimoji="0" lang="en-GB" alt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pierwsz</a:t>
            </a:r>
            <a:r>
              <a:rPr kumimoji="0" lang="pl-PL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y</a:t>
            </a:r>
            <a:r>
              <a:rPr kumimoji="0" lang="en-GB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pl-PL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pokos</a:t>
            </a:r>
            <a:r>
              <a:rPr kumimoji="0" lang="en-GB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GB" alt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37% plonu rocznego.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78C94CD9-A7F7-40FB-BFE5-2B6C01B15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333" y="6384315"/>
            <a:ext cx="338099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Źródło</a:t>
            </a:r>
            <a:r>
              <a:rPr kumimoji="0" lang="pl-PL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:</a:t>
            </a:r>
            <a:r>
              <a:rPr kumimoji="0" lang="en-GB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GB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Steinwidder</a:t>
            </a:r>
            <a:r>
              <a:rPr kumimoji="0" lang="en-GB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 i </a:t>
            </a:r>
            <a:r>
              <a:rPr kumimoji="0" lang="en-GB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Starz</a:t>
            </a:r>
            <a:r>
              <a:rPr kumimoji="0" lang="en-GB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, 2015 (mod.)</a:t>
            </a:r>
          </a:p>
        </p:txBody>
      </p:sp>
    </p:spTree>
    <p:extLst>
      <p:ext uri="{BB962C8B-B14F-4D97-AF65-F5344CB8AC3E}">
        <p14:creationId xmlns:p14="http://schemas.microsoft.com/office/powerpoint/2010/main" val="124803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	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6B7D335-C4E9-48E1-944B-F3D5B48AD822}"/>
              </a:ext>
            </a:extLst>
          </p:cNvPr>
          <p:cNvSpPr txBox="1">
            <a:spLocks/>
          </p:cNvSpPr>
          <p:nvPr/>
        </p:nvSpPr>
        <p:spPr>
          <a:xfrm>
            <a:off x="619944" y="6487"/>
            <a:ext cx="6336704" cy="93610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Metody wypasu: </a:t>
            </a: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Wypas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rotacyjn</a:t>
            </a: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98A7C27-44AA-4B08-BDC0-2997281A4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989373"/>
            <a:ext cx="8973121" cy="4632515"/>
          </a:xfrm>
        </p:spPr>
        <p:txBody>
          <a:bodyPr/>
          <a:lstStyle/>
          <a:p>
            <a:r>
              <a:rPr lang="pl-PL" sz="1900" dirty="0" smtClean="0"/>
              <a:t>Wypas rotacyjny</a:t>
            </a:r>
            <a:r>
              <a:rPr lang="en-US" sz="1900" dirty="0" smtClean="0"/>
              <a:t>: </a:t>
            </a:r>
            <a:r>
              <a:rPr lang="en-US" sz="1900" dirty="0"/>
              <a:t>obszar jest podzielony na szereg pól </a:t>
            </a:r>
            <a:r>
              <a:rPr lang="en-US" sz="1900" dirty="0" err="1"/>
              <a:t>lub</a:t>
            </a:r>
            <a:r>
              <a:rPr lang="en-US" sz="1900" dirty="0"/>
              <a:t> </a:t>
            </a:r>
            <a:r>
              <a:rPr lang="pl-PL" sz="1900" dirty="0" smtClean="0"/>
              <a:t>kwater</a:t>
            </a:r>
            <a:r>
              <a:rPr lang="en-US" sz="1900" dirty="0" smtClean="0"/>
              <a:t>, </a:t>
            </a:r>
            <a:r>
              <a:rPr lang="en-US" sz="1900" dirty="0"/>
              <a:t>które są wypasane kolejno, a po każdym użyciu następuje okres odpoczynku. Całkowita długość wypasu plus okres odpoczynku nazywana jest cyklem rotacyjnym.</a:t>
            </a:r>
          </a:p>
          <a:p>
            <a:r>
              <a:rPr lang="pl-PL" sz="1900" dirty="0" smtClean="0"/>
              <a:t>Kwatery</a:t>
            </a:r>
            <a:r>
              <a:rPr lang="en-US" sz="1900" dirty="0" smtClean="0"/>
              <a:t> </a:t>
            </a:r>
            <a:r>
              <a:rPr lang="en-US" sz="1900" dirty="0"/>
              <a:t>są zazwyczaj wypasane przez 2-6 dni w przypadku bydła mlecznego i przez 7-10 dni w przypadku bydła opasowego, krów </a:t>
            </a:r>
            <a:r>
              <a:rPr lang="en-US" sz="1900" dirty="0" err="1"/>
              <a:t>mamek</a:t>
            </a:r>
            <a:r>
              <a:rPr lang="en-US" sz="1900" dirty="0"/>
              <a:t>, koni, owiec.</a:t>
            </a:r>
          </a:p>
          <a:p>
            <a:r>
              <a:rPr lang="en-US" sz="1900" dirty="0"/>
              <a:t>Wysokość wzrostu 4-5 cm w momencie opuszczenia wybiegu przez zwierzęta powinna być </a:t>
            </a:r>
            <a:r>
              <a:rPr lang="pl-PL" sz="1900" dirty="0" smtClean="0"/>
              <a:t>docelowa</a:t>
            </a:r>
            <a:r>
              <a:rPr lang="en-US" sz="1900" dirty="0" smtClean="0"/>
              <a:t>.</a:t>
            </a:r>
            <a:endParaRPr lang="en-US" sz="1900" dirty="0"/>
          </a:p>
          <a:p>
            <a:r>
              <a:rPr lang="en-US" sz="1900" dirty="0"/>
              <a:t>Wydajność poszczególnych zwierząt jest wyższa niż w systemie </a:t>
            </a:r>
            <a:r>
              <a:rPr lang="en-US" sz="1900" dirty="0" err="1"/>
              <a:t>ciągłego</a:t>
            </a:r>
            <a:r>
              <a:rPr lang="en-US" sz="1900" dirty="0"/>
              <a:t> </a:t>
            </a:r>
            <a:r>
              <a:rPr lang="pl-PL" sz="1900" dirty="0" smtClean="0"/>
              <a:t>wypasu</a:t>
            </a:r>
            <a:r>
              <a:rPr lang="en-US" sz="1900" dirty="0" smtClean="0"/>
              <a:t>.</a:t>
            </a:r>
            <a:endParaRPr lang="en-US" sz="1900" dirty="0"/>
          </a:p>
          <a:p>
            <a:r>
              <a:rPr lang="en-US" sz="1900" spc="-90" dirty="0"/>
              <a:t>Konieczna jest pewna elastyczność w zarządzaniu, aby móc reagować na </a:t>
            </a:r>
            <a:r>
              <a:rPr lang="en-US" sz="1900" spc="-90" dirty="0" err="1" smtClean="0"/>
              <a:t>niedostateczn</a:t>
            </a:r>
            <a:r>
              <a:rPr lang="pl-PL" sz="1900" spc="-90" dirty="0" smtClean="0"/>
              <a:t>ą</a:t>
            </a:r>
            <a:r>
              <a:rPr lang="en-US" sz="1900" spc="-90" dirty="0" smtClean="0"/>
              <a:t> </a:t>
            </a:r>
            <a:r>
              <a:rPr lang="pl-PL" sz="1900" spc="-90" dirty="0" smtClean="0"/>
              <a:t>obsadę </a:t>
            </a:r>
            <a:r>
              <a:rPr lang="en-US" sz="1900" spc="-90" dirty="0" err="1" smtClean="0"/>
              <a:t>wiosną</a:t>
            </a:r>
            <a:r>
              <a:rPr lang="en-US" sz="1900" spc="-90" dirty="0" smtClean="0"/>
              <a:t> </a:t>
            </a:r>
            <a:r>
              <a:rPr lang="en-US" sz="1900" spc="-90" dirty="0"/>
              <a:t>(zob. skutki tego zjawiska, omówione w odniesieniu do </a:t>
            </a:r>
            <a:r>
              <a:rPr lang="en-US" sz="1900" spc="-90" dirty="0" err="1"/>
              <a:t>ciągłego</a:t>
            </a:r>
            <a:r>
              <a:rPr lang="en-US" sz="1900" spc="-90" dirty="0"/>
              <a:t> </a:t>
            </a:r>
            <a:r>
              <a:rPr lang="pl-PL" sz="1900" spc="-90" dirty="0" smtClean="0"/>
              <a:t>wypasu</a:t>
            </a:r>
            <a:r>
              <a:rPr lang="en-US" sz="1900" spc="-90" dirty="0" smtClean="0"/>
              <a:t>) </a:t>
            </a:r>
            <a:r>
              <a:rPr lang="en-US" sz="1900" spc="-90" dirty="0"/>
              <a:t>oraz </a:t>
            </a:r>
            <a:r>
              <a:rPr lang="en-US" sz="1900" spc="-90" dirty="0" err="1" smtClean="0"/>
              <a:t>nadmiern</a:t>
            </a:r>
            <a:r>
              <a:rPr lang="pl-PL" sz="1900" spc="-90" dirty="0" smtClean="0"/>
              <a:t>ą</a:t>
            </a:r>
            <a:r>
              <a:rPr lang="en-US" sz="1900" spc="-90" dirty="0" smtClean="0"/>
              <a:t> </a:t>
            </a:r>
            <a:r>
              <a:rPr lang="pl-PL" sz="1900" spc="-90" dirty="0" smtClean="0"/>
              <a:t>obsadę</a:t>
            </a:r>
            <a:r>
              <a:rPr lang="en-US" sz="1900" spc="-90" dirty="0" smtClean="0"/>
              <a:t> </a:t>
            </a:r>
            <a:r>
              <a:rPr lang="en-US" sz="1900" spc="-90" dirty="0"/>
              <a:t>pod koniec sezonu (→ słaba wydajność zwierząt). Działania </a:t>
            </a:r>
            <a:r>
              <a:rPr lang="en-US" sz="1900" spc="-90" dirty="0" err="1"/>
              <a:t>obejmują</a:t>
            </a:r>
            <a:r>
              <a:rPr lang="en-US" sz="1900" spc="-90" dirty="0"/>
              <a:t> </a:t>
            </a:r>
            <a:r>
              <a:rPr lang="pl-PL" sz="1900" spc="-90" dirty="0" smtClean="0"/>
              <a:t>koszenie</a:t>
            </a:r>
            <a:r>
              <a:rPr lang="en-US" sz="1900" spc="-90" dirty="0" smtClean="0"/>
              <a:t> </a:t>
            </a:r>
            <a:r>
              <a:rPr lang="en-US" sz="1900" spc="-90" dirty="0"/>
              <a:t>i konserwację nadwyżek paszy (przyspieszenie rotacji z wybiegami pozostawionymi do ścięcia i konserwacji) lub wypasanie młodego bydła na wybiegach w pierwszej części sezonu, a następnie wysłanie go na letnie pastwiska; może być wymagane żywienie buforowe, jeżeli oferowana pasza nie jest wystarczająca (tj. okresy suszy).</a:t>
            </a:r>
          </a:p>
          <a:p>
            <a:r>
              <a:rPr lang="en-US" sz="1900" dirty="0"/>
              <a:t>Zarządzanie (→ budżetowanie trawy, przenoszenie zwierząt na nowe wybiegi, ruchome płoty) oraz nakłady kapitałowe (→ </a:t>
            </a:r>
            <a:r>
              <a:rPr lang="en-US" sz="1900" spc="-90" dirty="0"/>
              <a:t>ogrodzenia, pasy ruchu, rury wodne) mogą być wysokie.</a:t>
            </a:r>
          </a:p>
          <a:p>
            <a:endParaRPr lang="de-DE" sz="1900" dirty="0"/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4BA892F4-1E3A-45CB-B157-97B76954A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337593"/>
            <a:ext cx="727280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Źródło</a:t>
            </a:r>
            <a:r>
              <a:rPr kumimoji="0" lang="pl-PL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:</a:t>
            </a:r>
            <a:r>
              <a:rPr kumimoji="0" lang="de-DE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de-DE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Frame &amp; Laidlaw 2014; Buchgraber &amp; </a:t>
            </a:r>
            <a:r>
              <a:rPr kumimoji="0" lang="de-DE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Gindl</a:t>
            </a:r>
            <a:r>
              <a:rPr kumimoji="0" lang="de-DE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 2001</a:t>
            </a:r>
            <a:r>
              <a:rPr kumimoji="0" lang="de-DE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;</a:t>
            </a:r>
            <a:r>
              <a:rPr kumimoji="0" lang="pl-PL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de-DE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Ziliotto</a:t>
            </a:r>
            <a:r>
              <a:rPr kumimoji="0" lang="de-DE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de-DE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et al. 2004</a:t>
            </a:r>
          </a:p>
        </p:txBody>
      </p:sp>
    </p:spTree>
    <p:extLst>
      <p:ext uri="{BB962C8B-B14F-4D97-AF65-F5344CB8AC3E}">
        <p14:creationId xmlns:p14="http://schemas.microsoft.com/office/powerpoint/2010/main" val="313194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	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6B7D335-C4E9-48E1-944B-F3D5B48AD822}"/>
              </a:ext>
            </a:extLst>
          </p:cNvPr>
          <p:cNvSpPr txBox="1">
            <a:spLocks/>
          </p:cNvSpPr>
          <p:nvPr/>
        </p:nvSpPr>
        <p:spPr>
          <a:xfrm>
            <a:off x="135802" y="6490"/>
            <a:ext cx="7106970" cy="93610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Liczba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pl-PL" sz="2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kwater</a:t>
            </a:r>
            <a:r>
              <a:rPr kumimoji="0" lang="en-US" sz="2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w zależności od </a:t>
            </a:r>
            <a:r>
              <a:rPr kumimoji="0" lang="pl-PL" sz="2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czasu</a:t>
            </a:r>
            <a:r>
              <a:rPr kumimoji="0" lang="pl-PL" sz="23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wypasu</a:t>
            </a:r>
            <a:r>
              <a:rPr kumimoji="0" lang="en-US" sz="2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(</a:t>
            </a:r>
            <a:r>
              <a:rPr kumimoji="0" lang="en-US" sz="23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dni</a:t>
            </a:r>
            <a:r>
              <a:rPr kumimoji="0" lang="en-US" sz="2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/</a:t>
            </a:r>
            <a:r>
              <a:rPr kumimoji="0" lang="pl-PL" sz="2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kwaterę</a:t>
            </a:r>
            <a:r>
              <a:rPr kumimoji="0" lang="en-US" sz="2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) 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graphicFrame>
        <p:nvGraphicFramePr>
          <p:cNvPr id="5" name="Group 109">
            <a:extLst>
              <a:ext uri="{FF2B5EF4-FFF2-40B4-BE49-F238E27FC236}">
                <a16:creationId xmlns:a16="http://schemas.microsoft.com/office/drawing/2014/main" id="{B04137AC-C494-48C0-B855-532DC6689C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1721288"/>
              </p:ext>
            </p:extLst>
          </p:nvPr>
        </p:nvGraphicFramePr>
        <p:xfrm>
          <a:off x="1049338" y="897995"/>
          <a:ext cx="6816725" cy="1611312"/>
        </p:xfrm>
        <a:graphic>
          <a:graphicData uri="http://schemas.openxmlformats.org/drawingml/2006/table">
            <a:tbl>
              <a:tblPr/>
              <a:tblGrid>
                <a:gridCol w="2398712">
                  <a:extLst>
                    <a:ext uri="{9D8B030D-6E8A-4147-A177-3AD203B41FA5}">
                      <a16:colId xmlns:a16="http://schemas.microsoft.com/office/drawing/2014/main" val="2056230167"/>
                    </a:ext>
                  </a:extLst>
                </a:gridCol>
                <a:gridCol w="1566863">
                  <a:extLst>
                    <a:ext uri="{9D8B030D-6E8A-4147-A177-3AD203B41FA5}">
                      <a16:colId xmlns:a16="http://schemas.microsoft.com/office/drawing/2014/main" val="4124881800"/>
                    </a:ext>
                  </a:extLst>
                </a:gridCol>
                <a:gridCol w="1519237">
                  <a:extLst>
                    <a:ext uri="{9D8B030D-6E8A-4147-A177-3AD203B41FA5}">
                      <a16:colId xmlns:a16="http://schemas.microsoft.com/office/drawing/2014/main" val="3958026033"/>
                    </a:ext>
                  </a:extLst>
                </a:gridCol>
                <a:gridCol w="1331913">
                  <a:extLst>
                    <a:ext uri="{9D8B030D-6E8A-4147-A177-3AD203B41FA5}">
                      <a16:colId xmlns:a16="http://schemas.microsoft.com/office/drawing/2014/main" val="1847079314"/>
                    </a:ext>
                  </a:extLst>
                </a:gridCol>
              </a:tblGrid>
              <a:tr h="415974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GB" alt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Faza</a:t>
                      </a:r>
                    </a:p>
                  </a:txBody>
                  <a:tcPr marL="90000" marR="90000" marT="46805" marB="4680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GB" altLang="de-DE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Czas</a:t>
                      </a:r>
                      <a:r>
                        <a:rPr kumimoji="0" lang="en-GB" alt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 </a:t>
                      </a:r>
                      <a:r>
                        <a:rPr kumimoji="0" lang="en-GB" altLang="de-DE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wypasu</a:t>
                      </a:r>
                      <a:r>
                        <a:rPr kumimoji="0" lang="en-GB" alt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 (</a:t>
                      </a:r>
                      <a:r>
                        <a:rPr kumimoji="0" lang="en-GB" altLang="de-D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dni</a:t>
                      </a:r>
                      <a:r>
                        <a:rPr kumimoji="0" lang="en-GB" alt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/</a:t>
                      </a:r>
                      <a:r>
                        <a:rPr kumimoji="0" lang="pl-PL" alt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kwaterę</a:t>
                      </a:r>
                      <a:r>
                        <a:rPr kumimoji="0" lang="en-GB" alt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)</a:t>
                      </a:r>
                      <a:endParaRPr kumimoji="0" lang="en-GB" altLang="de-D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90000" marR="90000" marT="46805" marB="468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5433553"/>
                  </a:ext>
                </a:extLst>
              </a:tr>
              <a:tr h="39844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GB" alt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3</a:t>
                      </a:r>
                    </a:p>
                  </a:txBody>
                  <a:tcPr marL="90000" marR="90000" marT="46805" marB="468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GB" alt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6</a:t>
                      </a:r>
                    </a:p>
                  </a:txBody>
                  <a:tcPr marL="90000" marR="90000" marT="46805" marB="468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GB" alt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10</a:t>
                      </a:r>
                    </a:p>
                  </a:txBody>
                  <a:tcPr marL="90000" marR="90000" marT="46805" marB="468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0756812"/>
                  </a:ext>
                </a:extLst>
              </a:tr>
              <a:tr h="3984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GB" alt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Główny wzrost</a:t>
                      </a:r>
                    </a:p>
                  </a:txBody>
                  <a:tcPr marL="90000" marR="90000" marT="46805" marB="4680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GB" alt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6-9 </a:t>
                      </a:r>
                    </a:p>
                  </a:txBody>
                  <a:tcPr marL="90000" marR="90000" marT="46805" marB="468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GB" alt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3-5</a:t>
                      </a:r>
                    </a:p>
                  </a:txBody>
                  <a:tcPr marL="90000" marR="90000" marT="46805" marB="468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GB" alt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2-3</a:t>
                      </a:r>
                    </a:p>
                  </a:txBody>
                  <a:tcPr marL="90000" marR="90000" marT="46805" marB="468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1938500"/>
                  </a:ext>
                </a:extLst>
              </a:tr>
              <a:tr h="3984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GB" alt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Późne lato</a:t>
                      </a:r>
                    </a:p>
                  </a:txBody>
                  <a:tcPr marL="90000" marR="90000" marT="46805" marB="4680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GB" alt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12-16</a:t>
                      </a:r>
                    </a:p>
                  </a:txBody>
                  <a:tcPr marL="90000" marR="90000" marT="46805" marB="468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GB" alt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5-6</a:t>
                      </a:r>
                    </a:p>
                  </a:txBody>
                  <a:tcPr marL="90000" marR="90000" marT="46805" marB="468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GB" alt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3-5</a:t>
                      </a:r>
                    </a:p>
                  </a:txBody>
                  <a:tcPr marL="90000" marR="90000" marT="46805" marB="4680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1727868"/>
                  </a:ext>
                </a:extLst>
              </a:tr>
            </a:tbl>
          </a:graphicData>
        </a:graphic>
      </p:graphicFrame>
      <p:sp>
        <p:nvSpPr>
          <p:cNvPr id="6" name="Titel 1">
            <a:extLst>
              <a:ext uri="{FF2B5EF4-FFF2-40B4-BE49-F238E27FC236}">
                <a16:creationId xmlns:a16="http://schemas.microsoft.com/office/drawing/2014/main" id="{92C7D6CC-FDA2-4420-879E-D9520DDB0AEC}"/>
              </a:ext>
            </a:extLst>
          </p:cNvPr>
          <p:cNvSpPr txBox="1">
            <a:spLocks/>
          </p:cNvSpPr>
          <p:nvPr/>
        </p:nvSpPr>
        <p:spPr>
          <a:xfrm>
            <a:off x="611560" y="2536073"/>
            <a:ext cx="6336704" cy="93610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Rozmiar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kwatery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(ha) w zależności 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czasu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wypasu (dni na </a:t>
            </a: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kwaterze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)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graphicFrame>
        <p:nvGraphicFramePr>
          <p:cNvPr id="8" name="Group 140">
            <a:extLst>
              <a:ext uri="{FF2B5EF4-FFF2-40B4-BE49-F238E27FC236}">
                <a16:creationId xmlns:a16="http://schemas.microsoft.com/office/drawing/2014/main" id="{044D4A3B-BA89-4301-B933-44B0EF8BF3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4333878"/>
              </p:ext>
            </p:extLst>
          </p:nvPr>
        </p:nvGraphicFramePr>
        <p:xfrm>
          <a:off x="269875" y="3478246"/>
          <a:ext cx="8572500" cy="2420935"/>
        </p:xfrm>
        <a:graphic>
          <a:graphicData uri="http://schemas.openxmlformats.org/drawingml/2006/table">
            <a:tbl>
              <a:tblPr/>
              <a:tblGrid>
                <a:gridCol w="5397594">
                  <a:extLst>
                    <a:ext uri="{9D8B030D-6E8A-4147-A177-3AD203B41FA5}">
                      <a16:colId xmlns:a16="http://schemas.microsoft.com/office/drawing/2014/main" val="2583036955"/>
                    </a:ext>
                  </a:extLst>
                </a:gridCol>
                <a:gridCol w="995881">
                  <a:extLst>
                    <a:ext uri="{9D8B030D-6E8A-4147-A177-3AD203B41FA5}">
                      <a16:colId xmlns:a16="http://schemas.microsoft.com/office/drawing/2014/main" val="3286394716"/>
                    </a:ext>
                  </a:extLst>
                </a:gridCol>
                <a:gridCol w="1086416">
                  <a:extLst>
                    <a:ext uri="{9D8B030D-6E8A-4147-A177-3AD203B41FA5}">
                      <a16:colId xmlns:a16="http://schemas.microsoft.com/office/drawing/2014/main" val="784369431"/>
                    </a:ext>
                  </a:extLst>
                </a:gridCol>
                <a:gridCol w="1092609">
                  <a:extLst>
                    <a:ext uri="{9D8B030D-6E8A-4147-A177-3AD203B41FA5}">
                      <a16:colId xmlns:a16="http://schemas.microsoft.com/office/drawing/2014/main" val="1202535905"/>
                    </a:ext>
                  </a:extLst>
                </a:gridCol>
              </a:tblGrid>
              <a:tr h="428680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GB" altLang="de-DE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Zwierzęta</a:t>
                      </a:r>
                      <a:r>
                        <a:rPr kumimoji="0" lang="en-GB" alt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 </a:t>
                      </a:r>
                      <a:r>
                        <a:rPr kumimoji="0" lang="en-GB" altLang="de-DE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żywione</a:t>
                      </a:r>
                      <a:r>
                        <a:rPr kumimoji="0" lang="en-GB" alt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 w </a:t>
                      </a:r>
                      <a:r>
                        <a:rPr kumimoji="0" lang="en-GB" altLang="de-DE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systemie</a:t>
                      </a:r>
                      <a:r>
                        <a:rPr kumimoji="0" lang="en-GB" alt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 </a:t>
                      </a:r>
                      <a:r>
                        <a:rPr kumimoji="0" lang="en-GB" altLang="de-DE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wypasowym</a:t>
                      </a:r>
                      <a:endParaRPr kumimoji="0" lang="en-GB" altLang="de-D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90000" marR="90000" marT="46806" marB="4680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GB" alt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Czas wypasu (dni/padoki)</a:t>
                      </a:r>
                    </a:p>
                  </a:txBody>
                  <a:tcPr marL="90000" marR="90000" marT="46806" marB="468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2825298"/>
                  </a:ext>
                </a:extLst>
              </a:tr>
              <a:tr h="398451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GB" alt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3</a:t>
                      </a:r>
                    </a:p>
                  </a:txBody>
                  <a:tcPr marL="90000" marR="90000" marT="46806" marB="468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GB" alt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6</a:t>
                      </a:r>
                    </a:p>
                  </a:txBody>
                  <a:tcPr marL="90000" marR="90000" marT="46806" marB="468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GB" alt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10</a:t>
                      </a:r>
                    </a:p>
                  </a:txBody>
                  <a:tcPr marL="90000" marR="90000" marT="46806" marB="468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0759758"/>
                  </a:ext>
                </a:extLst>
              </a:tr>
              <a:tr h="39845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GB" alt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10 krów mlecznych - cały dzień (WD)</a:t>
                      </a:r>
                    </a:p>
                  </a:txBody>
                  <a:tcPr marL="90000" marR="90000" marT="46806" marB="4680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GB" alt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0.3</a:t>
                      </a:r>
                    </a:p>
                  </a:txBody>
                  <a:tcPr marL="90000" marR="90000" marT="46806" marB="468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GB" alt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0.5</a:t>
                      </a:r>
                    </a:p>
                  </a:txBody>
                  <a:tcPr marL="90000" marR="90000" marT="46806" marB="468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GB" alt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-</a:t>
                      </a:r>
                    </a:p>
                  </a:txBody>
                  <a:tcPr marL="90000" marR="90000" marT="46806" marB="468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0444339"/>
                  </a:ext>
                </a:extLst>
              </a:tr>
              <a:tr h="39845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GB" alt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10 krów mlecznych - 6 godzin</a:t>
                      </a:r>
                    </a:p>
                  </a:txBody>
                  <a:tcPr marL="90000" marR="90000" marT="46806" marB="4680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GB" alt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0.1-0.2</a:t>
                      </a:r>
                    </a:p>
                  </a:txBody>
                  <a:tcPr marL="90000" marR="90000" marT="46806" marB="468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GB" alt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0.3</a:t>
                      </a:r>
                    </a:p>
                  </a:txBody>
                  <a:tcPr marL="90000" marR="90000" marT="46806" marB="468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GB" alt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-</a:t>
                      </a:r>
                    </a:p>
                  </a:txBody>
                  <a:tcPr marL="90000" marR="90000" marT="46806" marB="468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488022"/>
                  </a:ext>
                </a:extLst>
              </a:tr>
              <a:tr h="39845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GB" alt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10 krów mamek (suchych) - WD</a:t>
                      </a:r>
                    </a:p>
                  </a:txBody>
                  <a:tcPr marL="90000" marR="90000" marT="46806" marB="4680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GB" alt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-</a:t>
                      </a:r>
                    </a:p>
                  </a:txBody>
                  <a:tcPr marL="90000" marR="90000" marT="46806" marB="468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GB" alt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0.4</a:t>
                      </a:r>
                    </a:p>
                  </a:txBody>
                  <a:tcPr marL="90000" marR="90000" marT="46806" marB="468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GB" alt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0.7</a:t>
                      </a:r>
                    </a:p>
                  </a:txBody>
                  <a:tcPr marL="90000" marR="90000" marT="46806" marB="468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5873010"/>
                  </a:ext>
                </a:extLst>
              </a:tr>
              <a:tr h="39845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GB" alt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10 </a:t>
                      </a:r>
                      <a:r>
                        <a:rPr kumimoji="0" lang="pl-PL" alt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sztuk bydła opasowego </a:t>
                      </a:r>
                      <a:r>
                        <a:rPr kumimoji="0" lang="en-GB" alt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(400-500 </a:t>
                      </a:r>
                      <a:r>
                        <a:rPr kumimoji="0" lang="en-GB" alt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kg) - WD</a:t>
                      </a:r>
                    </a:p>
                  </a:txBody>
                  <a:tcPr marL="90000" marR="90000" marT="46806" marB="4680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GB" alt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-</a:t>
                      </a:r>
                    </a:p>
                  </a:txBody>
                  <a:tcPr marL="90000" marR="90000" marT="46806" marB="468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GB" alt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0.3</a:t>
                      </a:r>
                    </a:p>
                  </a:txBody>
                  <a:tcPr marL="90000" marR="90000" marT="46806" marB="468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GB" alt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0.6</a:t>
                      </a:r>
                    </a:p>
                  </a:txBody>
                  <a:tcPr marL="90000" marR="90000" marT="46806" marB="468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543558"/>
                  </a:ext>
                </a:extLst>
              </a:tr>
            </a:tbl>
          </a:graphicData>
        </a:graphic>
      </p:graphicFrame>
      <p:sp>
        <p:nvSpPr>
          <p:cNvPr id="9" name="Text Box 5">
            <a:extLst>
              <a:ext uri="{FF2B5EF4-FFF2-40B4-BE49-F238E27FC236}">
                <a16:creationId xmlns:a16="http://schemas.microsoft.com/office/drawing/2014/main" id="{77F27083-A8BC-4A33-853C-D9CF9CA05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956" y="6381328"/>
            <a:ext cx="332648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Źródło</a:t>
            </a:r>
            <a:r>
              <a:rPr kumimoji="0" lang="pl-PL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:</a:t>
            </a:r>
            <a:r>
              <a:rPr kumimoji="0" lang="en-GB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GB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Steinwidder</a:t>
            </a:r>
            <a:r>
              <a:rPr kumimoji="0" lang="en-GB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 i </a:t>
            </a:r>
            <a:r>
              <a:rPr kumimoji="0" lang="en-GB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Starz</a:t>
            </a:r>
            <a:r>
              <a:rPr kumimoji="0" lang="en-GB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 2015 (mod.)</a:t>
            </a:r>
          </a:p>
        </p:txBody>
      </p:sp>
    </p:spTree>
    <p:extLst>
      <p:ext uri="{BB962C8B-B14F-4D97-AF65-F5344CB8AC3E}">
        <p14:creationId xmlns:p14="http://schemas.microsoft.com/office/powerpoint/2010/main" val="127856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	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6B7D335-C4E9-48E1-944B-F3D5B48AD822}"/>
              </a:ext>
            </a:extLst>
          </p:cNvPr>
          <p:cNvSpPr txBox="1">
            <a:spLocks/>
          </p:cNvSpPr>
          <p:nvPr/>
        </p:nvSpPr>
        <p:spPr>
          <a:xfrm>
            <a:off x="619944" y="269032"/>
            <a:ext cx="6336704" cy="93610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Wykorzystanie kwater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w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trakcie sezonu </a:t>
            </a:r>
          </a:p>
        </p:txBody>
      </p:sp>
      <p:sp>
        <p:nvSpPr>
          <p:cNvPr id="5" name="Rectangle 63">
            <a:extLst>
              <a:ext uri="{FF2B5EF4-FFF2-40B4-BE49-F238E27FC236}">
                <a16:creationId xmlns:a16="http://schemas.microsoft.com/office/drawing/2014/main" id="{7210C432-E8A6-4F14-840B-408A6CE417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3" y="1947863"/>
            <a:ext cx="704850" cy="479425"/>
          </a:xfrm>
          <a:prstGeom prst="rect">
            <a:avLst/>
          </a:prstGeom>
          <a:solidFill>
            <a:srgbClr val="99CC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Rectangle 71">
            <a:extLst>
              <a:ext uri="{FF2B5EF4-FFF2-40B4-BE49-F238E27FC236}">
                <a16:creationId xmlns:a16="http://schemas.microsoft.com/office/drawing/2014/main" id="{5BA34E34-71BB-430C-9A75-6A6277F064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2513" y="1947863"/>
            <a:ext cx="704850" cy="479425"/>
          </a:xfrm>
          <a:prstGeom prst="rect">
            <a:avLst/>
          </a:prstGeom>
          <a:solidFill>
            <a:srgbClr val="99CC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" name="Rectangle 72">
            <a:extLst>
              <a:ext uri="{FF2B5EF4-FFF2-40B4-BE49-F238E27FC236}">
                <a16:creationId xmlns:a16="http://schemas.microsoft.com/office/drawing/2014/main" id="{1CFCC429-4A9C-48CB-9D75-7EE0CEE373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7363" y="1947863"/>
            <a:ext cx="704850" cy="479425"/>
          </a:xfrm>
          <a:prstGeom prst="rect">
            <a:avLst/>
          </a:prstGeom>
          <a:solidFill>
            <a:srgbClr val="99CC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" name="Rectangle 73">
            <a:extLst>
              <a:ext uri="{FF2B5EF4-FFF2-40B4-BE49-F238E27FC236}">
                <a16:creationId xmlns:a16="http://schemas.microsoft.com/office/drawing/2014/main" id="{6B0CF41A-439A-4257-91FB-21AE022FDD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2213" y="1947863"/>
            <a:ext cx="704850" cy="479425"/>
          </a:xfrm>
          <a:prstGeom prst="rect">
            <a:avLst/>
          </a:prstGeom>
          <a:solidFill>
            <a:srgbClr val="FFCC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Rectangle 74">
            <a:extLst>
              <a:ext uri="{FF2B5EF4-FFF2-40B4-BE49-F238E27FC236}">
                <a16:creationId xmlns:a16="http://schemas.microsoft.com/office/drawing/2014/main" id="{E6949FC3-2582-4DA2-9DB2-9B575134F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7063" y="1947863"/>
            <a:ext cx="704850" cy="479425"/>
          </a:xfrm>
          <a:prstGeom prst="rect">
            <a:avLst/>
          </a:prstGeom>
          <a:solidFill>
            <a:srgbClr val="FFCC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" name="Rectangle 75">
            <a:extLst>
              <a:ext uri="{FF2B5EF4-FFF2-40B4-BE49-F238E27FC236}">
                <a16:creationId xmlns:a16="http://schemas.microsoft.com/office/drawing/2014/main" id="{8ABD0137-B4A0-4B36-B0CE-EDD37098F9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1913" y="1947863"/>
            <a:ext cx="704850" cy="479425"/>
          </a:xfrm>
          <a:prstGeom prst="rect">
            <a:avLst/>
          </a:prstGeom>
          <a:solidFill>
            <a:srgbClr val="FFCC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" name="Rectangle 76">
            <a:extLst>
              <a:ext uri="{FF2B5EF4-FFF2-40B4-BE49-F238E27FC236}">
                <a16:creationId xmlns:a16="http://schemas.microsoft.com/office/drawing/2014/main" id="{4355A98C-0066-43E0-852C-3608F77E8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6763" y="1947863"/>
            <a:ext cx="704850" cy="479425"/>
          </a:xfrm>
          <a:prstGeom prst="rect">
            <a:avLst/>
          </a:prstGeom>
          <a:solidFill>
            <a:srgbClr val="FFCC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" name="Rectangle 77">
            <a:extLst>
              <a:ext uri="{FF2B5EF4-FFF2-40B4-BE49-F238E27FC236}">
                <a16:creationId xmlns:a16="http://schemas.microsoft.com/office/drawing/2014/main" id="{4FB2BB88-9888-4EBB-A169-AC9C80E587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1613" y="1947863"/>
            <a:ext cx="704850" cy="479425"/>
          </a:xfrm>
          <a:prstGeom prst="rect">
            <a:avLst/>
          </a:prstGeom>
          <a:solidFill>
            <a:srgbClr val="FFCC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" name="Rectangle 78">
            <a:extLst>
              <a:ext uri="{FF2B5EF4-FFF2-40B4-BE49-F238E27FC236}">
                <a16:creationId xmlns:a16="http://schemas.microsoft.com/office/drawing/2014/main" id="{99BEA0F9-DB29-4E81-A65B-3C1C7A83A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3" y="3176588"/>
            <a:ext cx="704850" cy="479425"/>
          </a:xfrm>
          <a:prstGeom prst="rect">
            <a:avLst/>
          </a:prstGeom>
          <a:solidFill>
            <a:srgbClr val="99CC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" name="Rectangle 79">
            <a:extLst>
              <a:ext uri="{FF2B5EF4-FFF2-40B4-BE49-F238E27FC236}">
                <a16:creationId xmlns:a16="http://schemas.microsoft.com/office/drawing/2014/main" id="{20C435C4-8757-4D56-82BC-4F59D755D2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2513" y="3176588"/>
            <a:ext cx="704850" cy="479425"/>
          </a:xfrm>
          <a:prstGeom prst="rect">
            <a:avLst/>
          </a:prstGeom>
          <a:solidFill>
            <a:srgbClr val="99CC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" name="Rectangle 80">
            <a:extLst>
              <a:ext uri="{FF2B5EF4-FFF2-40B4-BE49-F238E27FC236}">
                <a16:creationId xmlns:a16="http://schemas.microsoft.com/office/drawing/2014/main" id="{224DF0DF-6844-43B9-AC67-BFD2A16380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7363" y="3176588"/>
            <a:ext cx="704850" cy="479425"/>
          </a:xfrm>
          <a:prstGeom prst="rect">
            <a:avLst/>
          </a:prstGeom>
          <a:solidFill>
            <a:srgbClr val="99CC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" name="Rectangle 81">
            <a:extLst>
              <a:ext uri="{FF2B5EF4-FFF2-40B4-BE49-F238E27FC236}">
                <a16:creationId xmlns:a16="http://schemas.microsoft.com/office/drawing/2014/main" id="{FB38821D-D1A0-48EC-AC41-64D24AD3DC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2213" y="3176588"/>
            <a:ext cx="704850" cy="479425"/>
          </a:xfrm>
          <a:prstGeom prst="rect">
            <a:avLst/>
          </a:prstGeom>
          <a:solidFill>
            <a:srgbClr val="99CC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8" name="Rectangle 82">
            <a:extLst>
              <a:ext uri="{FF2B5EF4-FFF2-40B4-BE49-F238E27FC236}">
                <a16:creationId xmlns:a16="http://schemas.microsoft.com/office/drawing/2014/main" id="{CF277DC8-C4D2-4576-97F7-F3104E110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7063" y="3176588"/>
            <a:ext cx="704850" cy="479425"/>
          </a:xfrm>
          <a:prstGeom prst="rect">
            <a:avLst/>
          </a:prstGeom>
          <a:solidFill>
            <a:srgbClr val="99CC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" name="Rectangle 83">
            <a:extLst>
              <a:ext uri="{FF2B5EF4-FFF2-40B4-BE49-F238E27FC236}">
                <a16:creationId xmlns:a16="http://schemas.microsoft.com/office/drawing/2014/main" id="{7E2B6B4B-3880-467C-AFFB-16147FED0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1913" y="3176588"/>
            <a:ext cx="704850" cy="479425"/>
          </a:xfrm>
          <a:prstGeom prst="rect">
            <a:avLst/>
          </a:prstGeom>
          <a:solidFill>
            <a:srgbClr val="99CC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0" name="Rectangle 84">
            <a:extLst>
              <a:ext uri="{FF2B5EF4-FFF2-40B4-BE49-F238E27FC236}">
                <a16:creationId xmlns:a16="http://schemas.microsoft.com/office/drawing/2014/main" id="{6DA820D5-F892-4B5D-BA23-85F73C081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6763" y="3176588"/>
            <a:ext cx="704850" cy="479425"/>
          </a:xfrm>
          <a:prstGeom prst="rect">
            <a:avLst/>
          </a:prstGeom>
          <a:solidFill>
            <a:srgbClr val="FFCC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1" name="Rectangle 85">
            <a:extLst>
              <a:ext uri="{FF2B5EF4-FFF2-40B4-BE49-F238E27FC236}">
                <a16:creationId xmlns:a16="http://schemas.microsoft.com/office/drawing/2014/main" id="{487A6624-41FB-4105-86E3-95427D8210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1613" y="3176588"/>
            <a:ext cx="704850" cy="479425"/>
          </a:xfrm>
          <a:prstGeom prst="rect">
            <a:avLst/>
          </a:prstGeom>
          <a:solidFill>
            <a:srgbClr val="FFCC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2" name="Rectangle 86">
            <a:extLst>
              <a:ext uri="{FF2B5EF4-FFF2-40B4-BE49-F238E27FC236}">
                <a16:creationId xmlns:a16="http://schemas.microsoft.com/office/drawing/2014/main" id="{FBFA05D3-EA19-4E75-9E89-A2CAA702EF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3" y="4448175"/>
            <a:ext cx="704850" cy="479425"/>
          </a:xfrm>
          <a:prstGeom prst="rect">
            <a:avLst/>
          </a:prstGeom>
          <a:solidFill>
            <a:srgbClr val="99CC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3" name="Rectangle 87">
            <a:extLst>
              <a:ext uri="{FF2B5EF4-FFF2-40B4-BE49-F238E27FC236}">
                <a16:creationId xmlns:a16="http://schemas.microsoft.com/office/drawing/2014/main" id="{BC730BC7-38BD-445F-8116-F65A73AA87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2513" y="4448175"/>
            <a:ext cx="704850" cy="479425"/>
          </a:xfrm>
          <a:prstGeom prst="rect">
            <a:avLst/>
          </a:prstGeom>
          <a:solidFill>
            <a:srgbClr val="99CC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4" name="Rectangle 88">
            <a:extLst>
              <a:ext uri="{FF2B5EF4-FFF2-40B4-BE49-F238E27FC236}">
                <a16:creationId xmlns:a16="http://schemas.microsoft.com/office/drawing/2014/main" id="{7B321ABC-D61E-453F-9287-347C6C514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7363" y="4448175"/>
            <a:ext cx="704850" cy="479425"/>
          </a:xfrm>
          <a:prstGeom prst="rect">
            <a:avLst/>
          </a:prstGeom>
          <a:solidFill>
            <a:srgbClr val="99CC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5" name="Rectangle 89">
            <a:extLst>
              <a:ext uri="{FF2B5EF4-FFF2-40B4-BE49-F238E27FC236}">
                <a16:creationId xmlns:a16="http://schemas.microsoft.com/office/drawing/2014/main" id="{C58C1C0D-E3A4-44CA-B49F-3A8FFC07A3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2213" y="4448175"/>
            <a:ext cx="704850" cy="479425"/>
          </a:xfrm>
          <a:prstGeom prst="rect">
            <a:avLst/>
          </a:prstGeom>
          <a:solidFill>
            <a:srgbClr val="99CC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6" name="Rectangle 90">
            <a:extLst>
              <a:ext uri="{FF2B5EF4-FFF2-40B4-BE49-F238E27FC236}">
                <a16:creationId xmlns:a16="http://schemas.microsoft.com/office/drawing/2014/main" id="{0D829396-D9E9-4571-BDB9-B6AC18DEDA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7063" y="4448175"/>
            <a:ext cx="704850" cy="479425"/>
          </a:xfrm>
          <a:prstGeom prst="rect">
            <a:avLst/>
          </a:prstGeom>
          <a:solidFill>
            <a:srgbClr val="99CC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7" name="Rectangle 91">
            <a:extLst>
              <a:ext uri="{FF2B5EF4-FFF2-40B4-BE49-F238E27FC236}">
                <a16:creationId xmlns:a16="http://schemas.microsoft.com/office/drawing/2014/main" id="{83BA6759-E2EC-4A42-8527-EA4A69CC80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1913" y="4448175"/>
            <a:ext cx="704850" cy="479425"/>
          </a:xfrm>
          <a:prstGeom prst="rect">
            <a:avLst/>
          </a:prstGeom>
          <a:solidFill>
            <a:srgbClr val="99CC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8" name="Rectangle 92">
            <a:extLst>
              <a:ext uri="{FF2B5EF4-FFF2-40B4-BE49-F238E27FC236}">
                <a16:creationId xmlns:a16="http://schemas.microsoft.com/office/drawing/2014/main" id="{BD99C7E8-87F0-44BF-868E-AA7BE00D6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6763" y="4448175"/>
            <a:ext cx="704850" cy="479425"/>
          </a:xfrm>
          <a:prstGeom prst="rect">
            <a:avLst/>
          </a:prstGeom>
          <a:solidFill>
            <a:srgbClr val="99CC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9" name="Rectangle 93">
            <a:extLst>
              <a:ext uri="{FF2B5EF4-FFF2-40B4-BE49-F238E27FC236}">
                <a16:creationId xmlns:a16="http://schemas.microsoft.com/office/drawing/2014/main" id="{9604A82B-CB9C-495C-94F4-A0062930E1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1613" y="4448175"/>
            <a:ext cx="704850" cy="479425"/>
          </a:xfrm>
          <a:prstGeom prst="rect">
            <a:avLst/>
          </a:prstGeom>
          <a:solidFill>
            <a:srgbClr val="99CC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0" name="Freeform 95">
            <a:extLst>
              <a:ext uri="{FF2B5EF4-FFF2-40B4-BE49-F238E27FC236}">
                <a16:creationId xmlns:a16="http://schemas.microsoft.com/office/drawing/2014/main" id="{F408C348-D2A2-4E1D-957E-4F8F4A860297}"/>
              </a:ext>
            </a:extLst>
          </p:cNvPr>
          <p:cNvSpPr>
            <a:spLocks/>
          </p:cNvSpPr>
          <p:nvPr/>
        </p:nvSpPr>
        <p:spPr bwMode="auto">
          <a:xfrm>
            <a:off x="6635750" y="1855788"/>
            <a:ext cx="1889125" cy="782637"/>
          </a:xfrm>
          <a:custGeom>
            <a:avLst/>
            <a:gdLst>
              <a:gd name="T0" fmla="*/ 0 w 1190"/>
              <a:gd name="T1" fmla="*/ 2147483646 h 493"/>
              <a:gd name="T2" fmla="*/ 2147483646 w 1190"/>
              <a:gd name="T3" fmla="*/ 2147483646 h 493"/>
              <a:gd name="T4" fmla="*/ 2147483646 w 1190"/>
              <a:gd name="T5" fmla="*/ 2147483646 h 493"/>
              <a:gd name="T6" fmla="*/ 2147483646 w 1190"/>
              <a:gd name="T7" fmla="*/ 2147483646 h 493"/>
              <a:gd name="T8" fmla="*/ 2147483646 w 1190"/>
              <a:gd name="T9" fmla="*/ 2147483646 h 493"/>
              <a:gd name="T10" fmla="*/ 2147483646 w 1190"/>
              <a:gd name="T11" fmla="*/ 2147483646 h 493"/>
              <a:gd name="T12" fmla="*/ 2147483646 w 1190"/>
              <a:gd name="T13" fmla="*/ 2147483646 h 493"/>
              <a:gd name="T14" fmla="*/ 2147483646 w 1190"/>
              <a:gd name="T15" fmla="*/ 2147483646 h 493"/>
              <a:gd name="T16" fmla="*/ 2147483646 w 1190"/>
              <a:gd name="T17" fmla="*/ 2147483646 h 493"/>
              <a:gd name="T18" fmla="*/ 2147483646 w 1190"/>
              <a:gd name="T19" fmla="*/ 2147483646 h 493"/>
              <a:gd name="T20" fmla="*/ 2147483646 w 1190"/>
              <a:gd name="T21" fmla="*/ 2147483646 h 493"/>
              <a:gd name="T22" fmla="*/ 2147483646 w 1190"/>
              <a:gd name="T23" fmla="*/ 2147483646 h 4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190" h="493">
                <a:moveTo>
                  <a:pt x="0" y="474"/>
                </a:moveTo>
                <a:cubicBezTo>
                  <a:pt x="37" y="468"/>
                  <a:pt x="74" y="463"/>
                  <a:pt x="113" y="436"/>
                </a:cubicBezTo>
                <a:cubicBezTo>
                  <a:pt x="152" y="409"/>
                  <a:pt x="214" y="358"/>
                  <a:pt x="236" y="314"/>
                </a:cubicBezTo>
                <a:cubicBezTo>
                  <a:pt x="258" y="270"/>
                  <a:pt x="233" y="222"/>
                  <a:pt x="246" y="172"/>
                </a:cubicBezTo>
                <a:cubicBezTo>
                  <a:pt x="259" y="122"/>
                  <a:pt x="276" y="22"/>
                  <a:pt x="312" y="11"/>
                </a:cubicBezTo>
                <a:cubicBezTo>
                  <a:pt x="348" y="0"/>
                  <a:pt x="422" y="78"/>
                  <a:pt x="463" y="106"/>
                </a:cubicBezTo>
                <a:cubicBezTo>
                  <a:pt x="504" y="134"/>
                  <a:pt x="529" y="172"/>
                  <a:pt x="557" y="181"/>
                </a:cubicBezTo>
                <a:cubicBezTo>
                  <a:pt x="585" y="190"/>
                  <a:pt x="613" y="170"/>
                  <a:pt x="633" y="162"/>
                </a:cubicBezTo>
                <a:cubicBezTo>
                  <a:pt x="653" y="154"/>
                  <a:pt x="649" y="125"/>
                  <a:pt x="680" y="134"/>
                </a:cubicBezTo>
                <a:cubicBezTo>
                  <a:pt x="711" y="143"/>
                  <a:pt x="783" y="177"/>
                  <a:pt x="822" y="219"/>
                </a:cubicBezTo>
                <a:cubicBezTo>
                  <a:pt x="861" y="261"/>
                  <a:pt x="855" y="343"/>
                  <a:pt x="916" y="389"/>
                </a:cubicBezTo>
                <a:cubicBezTo>
                  <a:pt x="977" y="435"/>
                  <a:pt x="1083" y="464"/>
                  <a:pt x="1190" y="493"/>
                </a:cubicBezTo>
              </a:path>
            </a:pathLst>
          </a:custGeom>
          <a:noFill/>
          <a:ln w="25400" cap="flat" cmpd="sng">
            <a:solidFill>
              <a:srgbClr val="CC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96">
            <a:extLst>
              <a:ext uri="{FF2B5EF4-FFF2-40B4-BE49-F238E27FC236}">
                <a16:creationId xmlns:a16="http://schemas.microsoft.com/office/drawing/2014/main" id="{5802196C-B428-4C7E-B29D-482999D15D09}"/>
              </a:ext>
            </a:extLst>
          </p:cNvPr>
          <p:cNvSpPr>
            <a:spLocks/>
          </p:cNvSpPr>
          <p:nvPr/>
        </p:nvSpPr>
        <p:spPr bwMode="auto">
          <a:xfrm>
            <a:off x="6642100" y="3046413"/>
            <a:ext cx="1889125" cy="782637"/>
          </a:xfrm>
          <a:custGeom>
            <a:avLst/>
            <a:gdLst>
              <a:gd name="T0" fmla="*/ 0 w 1190"/>
              <a:gd name="T1" fmla="*/ 2147483646 h 493"/>
              <a:gd name="T2" fmla="*/ 2147483646 w 1190"/>
              <a:gd name="T3" fmla="*/ 2147483646 h 493"/>
              <a:gd name="T4" fmla="*/ 2147483646 w 1190"/>
              <a:gd name="T5" fmla="*/ 2147483646 h 493"/>
              <a:gd name="T6" fmla="*/ 2147483646 w 1190"/>
              <a:gd name="T7" fmla="*/ 2147483646 h 493"/>
              <a:gd name="T8" fmla="*/ 2147483646 w 1190"/>
              <a:gd name="T9" fmla="*/ 2147483646 h 493"/>
              <a:gd name="T10" fmla="*/ 2147483646 w 1190"/>
              <a:gd name="T11" fmla="*/ 2147483646 h 493"/>
              <a:gd name="T12" fmla="*/ 2147483646 w 1190"/>
              <a:gd name="T13" fmla="*/ 2147483646 h 493"/>
              <a:gd name="T14" fmla="*/ 2147483646 w 1190"/>
              <a:gd name="T15" fmla="*/ 2147483646 h 493"/>
              <a:gd name="T16" fmla="*/ 2147483646 w 1190"/>
              <a:gd name="T17" fmla="*/ 2147483646 h 493"/>
              <a:gd name="T18" fmla="*/ 2147483646 w 1190"/>
              <a:gd name="T19" fmla="*/ 2147483646 h 493"/>
              <a:gd name="T20" fmla="*/ 2147483646 w 1190"/>
              <a:gd name="T21" fmla="*/ 2147483646 h 493"/>
              <a:gd name="T22" fmla="*/ 2147483646 w 1190"/>
              <a:gd name="T23" fmla="*/ 2147483646 h 4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190" h="493">
                <a:moveTo>
                  <a:pt x="0" y="474"/>
                </a:moveTo>
                <a:cubicBezTo>
                  <a:pt x="37" y="468"/>
                  <a:pt x="74" y="463"/>
                  <a:pt x="113" y="436"/>
                </a:cubicBezTo>
                <a:cubicBezTo>
                  <a:pt x="152" y="409"/>
                  <a:pt x="214" y="358"/>
                  <a:pt x="236" y="314"/>
                </a:cubicBezTo>
                <a:cubicBezTo>
                  <a:pt x="258" y="270"/>
                  <a:pt x="233" y="222"/>
                  <a:pt x="246" y="172"/>
                </a:cubicBezTo>
                <a:cubicBezTo>
                  <a:pt x="259" y="122"/>
                  <a:pt x="276" y="22"/>
                  <a:pt x="312" y="11"/>
                </a:cubicBezTo>
                <a:cubicBezTo>
                  <a:pt x="348" y="0"/>
                  <a:pt x="422" y="78"/>
                  <a:pt x="463" y="106"/>
                </a:cubicBezTo>
                <a:cubicBezTo>
                  <a:pt x="504" y="134"/>
                  <a:pt x="529" y="172"/>
                  <a:pt x="557" y="181"/>
                </a:cubicBezTo>
                <a:cubicBezTo>
                  <a:pt x="585" y="190"/>
                  <a:pt x="613" y="170"/>
                  <a:pt x="633" y="162"/>
                </a:cubicBezTo>
                <a:cubicBezTo>
                  <a:pt x="653" y="154"/>
                  <a:pt x="649" y="125"/>
                  <a:pt x="680" y="134"/>
                </a:cubicBezTo>
                <a:cubicBezTo>
                  <a:pt x="711" y="143"/>
                  <a:pt x="783" y="177"/>
                  <a:pt x="822" y="219"/>
                </a:cubicBezTo>
                <a:cubicBezTo>
                  <a:pt x="861" y="261"/>
                  <a:pt x="855" y="343"/>
                  <a:pt x="916" y="389"/>
                </a:cubicBezTo>
                <a:cubicBezTo>
                  <a:pt x="977" y="435"/>
                  <a:pt x="1083" y="464"/>
                  <a:pt x="1190" y="493"/>
                </a:cubicBezTo>
              </a:path>
            </a:pathLst>
          </a:custGeom>
          <a:noFill/>
          <a:ln w="25400" cap="flat" cmpd="sng">
            <a:solidFill>
              <a:srgbClr val="CC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Freeform 97">
            <a:extLst>
              <a:ext uri="{FF2B5EF4-FFF2-40B4-BE49-F238E27FC236}">
                <a16:creationId xmlns:a16="http://schemas.microsoft.com/office/drawing/2014/main" id="{292D5AC6-2211-4C1E-8035-4E8CE379BF8D}"/>
              </a:ext>
            </a:extLst>
          </p:cNvPr>
          <p:cNvSpPr>
            <a:spLocks/>
          </p:cNvSpPr>
          <p:nvPr/>
        </p:nvSpPr>
        <p:spPr bwMode="auto">
          <a:xfrm>
            <a:off x="6648450" y="4237038"/>
            <a:ext cx="1889125" cy="782637"/>
          </a:xfrm>
          <a:custGeom>
            <a:avLst/>
            <a:gdLst>
              <a:gd name="T0" fmla="*/ 0 w 1190"/>
              <a:gd name="T1" fmla="*/ 2147483646 h 493"/>
              <a:gd name="T2" fmla="*/ 2147483646 w 1190"/>
              <a:gd name="T3" fmla="*/ 2147483646 h 493"/>
              <a:gd name="T4" fmla="*/ 2147483646 w 1190"/>
              <a:gd name="T5" fmla="*/ 2147483646 h 493"/>
              <a:gd name="T6" fmla="*/ 2147483646 w 1190"/>
              <a:gd name="T7" fmla="*/ 2147483646 h 493"/>
              <a:gd name="T8" fmla="*/ 2147483646 w 1190"/>
              <a:gd name="T9" fmla="*/ 2147483646 h 493"/>
              <a:gd name="T10" fmla="*/ 2147483646 w 1190"/>
              <a:gd name="T11" fmla="*/ 2147483646 h 493"/>
              <a:gd name="T12" fmla="*/ 2147483646 w 1190"/>
              <a:gd name="T13" fmla="*/ 2147483646 h 493"/>
              <a:gd name="T14" fmla="*/ 2147483646 w 1190"/>
              <a:gd name="T15" fmla="*/ 2147483646 h 493"/>
              <a:gd name="T16" fmla="*/ 2147483646 w 1190"/>
              <a:gd name="T17" fmla="*/ 2147483646 h 493"/>
              <a:gd name="T18" fmla="*/ 2147483646 w 1190"/>
              <a:gd name="T19" fmla="*/ 2147483646 h 493"/>
              <a:gd name="T20" fmla="*/ 2147483646 w 1190"/>
              <a:gd name="T21" fmla="*/ 2147483646 h 493"/>
              <a:gd name="T22" fmla="*/ 2147483646 w 1190"/>
              <a:gd name="T23" fmla="*/ 2147483646 h 4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190" h="493">
                <a:moveTo>
                  <a:pt x="0" y="474"/>
                </a:moveTo>
                <a:cubicBezTo>
                  <a:pt x="37" y="468"/>
                  <a:pt x="74" y="463"/>
                  <a:pt x="113" y="436"/>
                </a:cubicBezTo>
                <a:cubicBezTo>
                  <a:pt x="152" y="409"/>
                  <a:pt x="214" y="358"/>
                  <a:pt x="236" y="314"/>
                </a:cubicBezTo>
                <a:cubicBezTo>
                  <a:pt x="258" y="270"/>
                  <a:pt x="233" y="222"/>
                  <a:pt x="246" y="172"/>
                </a:cubicBezTo>
                <a:cubicBezTo>
                  <a:pt x="259" y="122"/>
                  <a:pt x="276" y="22"/>
                  <a:pt x="312" y="11"/>
                </a:cubicBezTo>
                <a:cubicBezTo>
                  <a:pt x="348" y="0"/>
                  <a:pt x="422" y="78"/>
                  <a:pt x="463" y="106"/>
                </a:cubicBezTo>
                <a:cubicBezTo>
                  <a:pt x="504" y="134"/>
                  <a:pt x="529" y="172"/>
                  <a:pt x="557" y="181"/>
                </a:cubicBezTo>
                <a:cubicBezTo>
                  <a:pt x="585" y="190"/>
                  <a:pt x="613" y="170"/>
                  <a:pt x="633" y="162"/>
                </a:cubicBezTo>
                <a:cubicBezTo>
                  <a:pt x="653" y="154"/>
                  <a:pt x="649" y="125"/>
                  <a:pt x="680" y="134"/>
                </a:cubicBezTo>
                <a:cubicBezTo>
                  <a:pt x="711" y="143"/>
                  <a:pt x="783" y="177"/>
                  <a:pt x="822" y="219"/>
                </a:cubicBezTo>
                <a:cubicBezTo>
                  <a:pt x="861" y="261"/>
                  <a:pt x="855" y="343"/>
                  <a:pt x="916" y="389"/>
                </a:cubicBezTo>
                <a:cubicBezTo>
                  <a:pt x="977" y="435"/>
                  <a:pt x="1083" y="464"/>
                  <a:pt x="1190" y="493"/>
                </a:cubicBezTo>
              </a:path>
            </a:pathLst>
          </a:custGeom>
          <a:noFill/>
          <a:ln w="25400" cap="flat" cmpd="sng">
            <a:solidFill>
              <a:srgbClr val="CC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val 99">
            <a:extLst>
              <a:ext uri="{FF2B5EF4-FFF2-40B4-BE49-F238E27FC236}">
                <a16:creationId xmlns:a16="http://schemas.microsoft.com/office/drawing/2014/main" id="{5B91B61A-F364-487E-A4A4-AC91AF50C3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7225" y="1758950"/>
            <a:ext cx="355600" cy="6905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4" name="Oval 100">
            <a:extLst>
              <a:ext uri="{FF2B5EF4-FFF2-40B4-BE49-F238E27FC236}">
                <a16:creationId xmlns:a16="http://schemas.microsoft.com/office/drawing/2014/main" id="{80507080-9E87-442E-AFAD-C5065004D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0300" y="3046413"/>
            <a:ext cx="355600" cy="6905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" name="Oval 101">
            <a:extLst>
              <a:ext uri="{FF2B5EF4-FFF2-40B4-BE49-F238E27FC236}">
                <a16:creationId xmlns:a16="http://schemas.microsoft.com/office/drawing/2014/main" id="{3C3B5797-EAA2-4D7C-A381-FD1DF773A7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6238" y="4476750"/>
            <a:ext cx="355600" cy="6905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" name="Line 102">
            <a:extLst>
              <a:ext uri="{FF2B5EF4-FFF2-40B4-BE49-F238E27FC236}">
                <a16:creationId xmlns:a16="http://schemas.microsoft.com/office/drawing/2014/main" id="{1C62C7DE-04BF-4024-804B-F6B566F5DAD6}"/>
              </a:ext>
            </a:extLst>
          </p:cNvPr>
          <p:cNvSpPr>
            <a:spLocks noChangeShapeType="1"/>
          </p:cNvSpPr>
          <p:nvPr/>
        </p:nvSpPr>
        <p:spPr bwMode="auto">
          <a:xfrm>
            <a:off x="6589713" y="1236886"/>
            <a:ext cx="1095375" cy="0"/>
          </a:xfrm>
          <a:prstGeom prst="line">
            <a:avLst/>
          </a:prstGeom>
          <a:noFill/>
          <a:ln w="25400">
            <a:solidFill>
              <a:srgbClr val="CC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 Box 103">
            <a:extLst>
              <a:ext uri="{FF2B5EF4-FFF2-40B4-BE49-F238E27FC236}">
                <a16:creationId xmlns:a16="http://schemas.microsoft.com/office/drawing/2014/main" id="{F1970C9E-BA19-4FDA-A20D-88117F859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4613" y="1052736"/>
            <a:ext cx="13144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Stopa wzrostu</a:t>
            </a:r>
            <a:br>
              <a:rPr kumimoji="0" lang="de-DE" altLang="de-DE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</a:br>
            <a:r>
              <a:rPr kumimoji="0" lang="de-DE" altLang="de-DE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(kg/ha/dzień)</a:t>
            </a:r>
          </a:p>
        </p:txBody>
      </p:sp>
      <p:sp>
        <p:nvSpPr>
          <p:cNvPr id="38" name="Rectangle 104">
            <a:extLst>
              <a:ext uri="{FF2B5EF4-FFF2-40B4-BE49-F238E27FC236}">
                <a16:creationId xmlns:a16="http://schemas.microsoft.com/office/drawing/2014/main" id="{F49C4825-C982-41AC-AA55-46C82E815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3" y="5443538"/>
            <a:ext cx="704850" cy="479425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" name="Rectangle 105">
            <a:extLst>
              <a:ext uri="{FF2B5EF4-FFF2-40B4-BE49-F238E27FC236}">
                <a16:creationId xmlns:a16="http://schemas.microsoft.com/office/drawing/2014/main" id="{157950D4-30F7-48A0-955F-46A3B09423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4263" y="5476875"/>
            <a:ext cx="1016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Wypasane</a:t>
            </a:r>
            <a:endParaRPr kumimoji="0" lang="de-DE" altLang="de-DE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" name="Rectangle 106">
            <a:extLst>
              <a:ext uri="{FF2B5EF4-FFF2-40B4-BE49-F238E27FC236}">
                <a16:creationId xmlns:a16="http://schemas.microsoft.com/office/drawing/2014/main" id="{49859F5B-3A4B-4437-8771-2F84ADFEBA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0463" y="5427663"/>
            <a:ext cx="704850" cy="479425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" name="Rectangle 107">
            <a:extLst>
              <a:ext uri="{FF2B5EF4-FFF2-40B4-BE49-F238E27FC236}">
                <a16:creationId xmlns:a16="http://schemas.microsoft.com/office/drawing/2014/main" id="{0306EBBD-8DA7-458B-A0E1-64A3C0159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7063" y="5461000"/>
            <a:ext cx="8620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Koszenie</a:t>
            </a:r>
            <a:endParaRPr kumimoji="0" lang="de-DE" altLang="de-DE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" name="Text Box 5">
            <a:extLst>
              <a:ext uri="{FF2B5EF4-FFF2-40B4-BE49-F238E27FC236}">
                <a16:creationId xmlns:a16="http://schemas.microsoft.com/office/drawing/2014/main" id="{536AD5BC-69F8-4CAC-824D-C4E4A5B6F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308" y="6419595"/>
            <a:ext cx="332648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Źródło</a:t>
            </a:r>
            <a:r>
              <a:rPr kumimoji="0" lang="pl-PL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:</a:t>
            </a:r>
            <a:r>
              <a:rPr kumimoji="0" lang="en-GB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GB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Steinwidder</a:t>
            </a:r>
            <a:r>
              <a:rPr kumimoji="0" lang="en-GB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 i </a:t>
            </a:r>
            <a:r>
              <a:rPr kumimoji="0" lang="en-GB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Starz</a:t>
            </a:r>
            <a:r>
              <a:rPr kumimoji="0" lang="en-GB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 2015 (mod.)</a:t>
            </a:r>
          </a:p>
        </p:txBody>
      </p:sp>
    </p:spTree>
    <p:extLst>
      <p:ext uri="{BB962C8B-B14F-4D97-AF65-F5344CB8AC3E}">
        <p14:creationId xmlns:p14="http://schemas.microsoft.com/office/powerpoint/2010/main" val="418527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	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6B7D335-C4E9-48E1-944B-F3D5B48AD822}"/>
              </a:ext>
            </a:extLst>
          </p:cNvPr>
          <p:cNvSpPr txBox="1">
            <a:spLocks/>
          </p:cNvSpPr>
          <p:nvPr/>
        </p:nvSpPr>
        <p:spPr>
          <a:xfrm>
            <a:off x="619944" y="269032"/>
            <a:ext cx="6067183" cy="93610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Czas wypasu i okresy odpoczynku w </a:t>
            </a: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wypasie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rotacyjnym na pastwiskach letnich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98A7C27-44AA-4B08-BDC0-2997281A4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4F7F48-22DD-428B-AF5E-41BAFD401168}"/>
              </a:ext>
            </a:extLst>
          </p:cNvPr>
          <p:cNvSpPr>
            <a:spLocks/>
          </p:cNvSpPr>
          <p:nvPr/>
        </p:nvSpPr>
        <p:spPr bwMode="auto">
          <a:xfrm>
            <a:off x="80963" y="4921250"/>
            <a:ext cx="9063037" cy="144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3538" indent="-363538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20725" indent="-4763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300163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70815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116138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73338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030538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87738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44938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63538" marR="0" lvl="0" indent="-3635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448C"/>
              </a:buClr>
              <a:buSzTx/>
              <a:buFont typeface="Wingdings" panose="05000000000000000000" pitchFamily="2" charset="2"/>
              <a:buChar char="¡"/>
              <a:tabLst/>
              <a:defRPr/>
            </a:pPr>
            <a:r>
              <a:rPr kumimoji="0" lang="en-GB" alt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Jed</a:t>
            </a:r>
            <a:r>
              <a:rPr kumimoji="0" lang="pl-PL" alt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na</a:t>
            </a:r>
            <a:r>
              <a:rPr kumimoji="0" lang="en-GB" alt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pl-PL" alt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SJD</a:t>
            </a:r>
            <a:r>
              <a:rPr kumimoji="0" lang="en-GB" alt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GB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wymaga około 70-120 m²/dobę na korzystnych terenach (połowa z nich w przypadku częściowego wypasu), 100-400 m²/dobę na pastwiskach alpejskich, w zależności od potencjału wydajności terenu.</a:t>
            </a:r>
          </a:p>
          <a:p>
            <a:pPr marL="363538" marR="0" lvl="0" indent="-3635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448C"/>
              </a:buClr>
              <a:buSzTx/>
              <a:buFont typeface="Wingdings" panose="05000000000000000000" pitchFamily="2" charset="2"/>
              <a:buChar char="¡"/>
              <a:tabLst/>
              <a:defRPr/>
            </a:pPr>
            <a:r>
              <a:rPr kumimoji="0" lang="en-GB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Długość okresów odpoczynku zwiększa się wraz z </a:t>
            </a:r>
            <a:r>
              <a:rPr kumimoji="0" lang="en-GB" alt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liczbą</a:t>
            </a:r>
            <a:r>
              <a:rPr kumimoji="0" lang="en-GB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pl-PL" alt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kwater</a:t>
            </a:r>
            <a:r>
              <a:rPr kumimoji="0" lang="en-GB" alt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GB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i maleje wraz z cyklem wypasu (→ faza sezonu wegetacyjnego).</a:t>
            </a:r>
          </a:p>
        </p:txBody>
      </p:sp>
      <p:grpSp>
        <p:nvGrpSpPr>
          <p:cNvPr id="6" name="Group 54">
            <a:extLst>
              <a:ext uri="{FF2B5EF4-FFF2-40B4-BE49-F238E27FC236}">
                <a16:creationId xmlns:a16="http://schemas.microsoft.com/office/drawing/2014/main" id="{4C2533A5-F1B4-44DA-B0B2-0C1F9E6ACCE1}"/>
              </a:ext>
            </a:extLst>
          </p:cNvPr>
          <p:cNvGrpSpPr>
            <a:grpSpLocks/>
          </p:cNvGrpSpPr>
          <p:nvPr/>
        </p:nvGrpSpPr>
        <p:grpSpPr bwMode="auto">
          <a:xfrm>
            <a:off x="1430709" y="1124744"/>
            <a:ext cx="6381651" cy="3888432"/>
            <a:chOff x="570" y="217"/>
            <a:chExt cx="4992" cy="3001"/>
          </a:xfrm>
        </p:grpSpPr>
        <p:pic>
          <p:nvPicPr>
            <p:cNvPr id="8" name="Picture 9" descr="Grazing_cycle_Egger_et_al_20031">
              <a:extLst>
                <a:ext uri="{FF2B5EF4-FFF2-40B4-BE49-F238E27FC236}">
                  <a16:creationId xmlns:a16="http://schemas.microsoft.com/office/drawing/2014/main" id="{6AF93163-F701-4DF7-A7D6-0A842ADD7B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" y="217"/>
              <a:ext cx="4408" cy="3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17">
              <a:extLst>
                <a:ext uri="{FF2B5EF4-FFF2-40B4-BE49-F238E27FC236}">
                  <a16:creationId xmlns:a16="http://schemas.microsoft.com/office/drawing/2014/main" id="{764BB6D6-FA6C-41D9-A219-45060E2294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4" y="1598"/>
              <a:ext cx="133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D3CE98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34</a:t>
              </a:r>
            </a:p>
          </p:txBody>
        </p:sp>
        <p:sp>
          <p:nvSpPr>
            <p:cNvPr id="10" name="Text Box 18">
              <a:extLst>
                <a:ext uri="{FF2B5EF4-FFF2-40B4-BE49-F238E27FC236}">
                  <a16:creationId xmlns:a16="http://schemas.microsoft.com/office/drawing/2014/main" id="{73508D09-9433-4B27-9BC9-5F996527A4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4" y="1916"/>
              <a:ext cx="133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D3CE98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24</a:t>
              </a:r>
            </a:p>
          </p:txBody>
        </p:sp>
        <p:sp>
          <p:nvSpPr>
            <p:cNvPr id="11" name="Text Box 19">
              <a:extLst>
                <a:ext uri="{FF2B5EF4-FFF2-40B4-BE49-F238E27FC236}">
                  <a16:creationId xmlns:a16="http://schemas.microsoft.com/office/drawing/2014/main" id="{FCF11DFB-AC71-4329-9B93-3367081E62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1" y="2258"/>
              <a:ext cx="132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D3CE98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12</a:t>
              </a:r>
            </a:p>
          </p:txBody>
        </p:sp>
        <p:sp>
          <p:nvSpPr>
            <p:cNvPr id="12" name="Text Box 20">
              <a:extLst>
                <a:ext uri="{FF2B5EF4-FFF2-40B4-BE49-F238E27FC236}">
                  <a16:creationId xmlns:a16="http://schemas.microsoft.com/office/drawing/2014/main" id="{86636C89-9437-483B-B520-3BF19C3CBF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5" y="1824"/>
              <a:ext cx="133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D3CE98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36</a:t>
              </a:r>
            </a:p>
          </p:txBody>
        </p:sp>
        <p:sp>
          <p:nvSpPr>
            <p:cNvPr id="13" name="Text Box 21">
              <a:extLst>
                <a:ext uri="{FF2B5EF4-FFF2-40B4-BE49-F238E27FC236}">
                  <a16:creationId xmlns:a16="http://schemas.microsoft.com/office/drawing/2014/main" id="{87BEFCAF-B3DD-4A79-8B1F-9AF8ACF262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96" y="2069"/>
              <a:ext cx="132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D3CE98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27</a:t>
              </a:r>
            </a:p>
          </p:txBody>
        </p:sp>
        <p:sp>
          <p:nvSpPr>
            <p:cNvPr id="14" name="Text Box 22">
              <a:extLst>
                <a:ext uri="{FF2B5EF4-FFF2-40B4-BE49-F238E27FC236}">
                  <a16:creationId xmlns:a16="http://schemas.microsoft.com/office/drawing/2014/main" id="{E9FCD544-DA51-4FBB-8103-17FC7C66BB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08" y="2351"/>
              <a:ext cx="132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D3CE98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15</a:t>
              </a:r>
            </a:p>
          </p:txBody>
        </p:sp>
        <p:sp>
          <p:nvSpPr>
            <p:cNvPr id="15" name="Text Box 23">
              <a:extLst>
                <a:ext uri="{FF2B5EF4-FFF2-40B4-BE49-F238E27FC236}">
                  <a16:creationId xmlns:a16="http://schemas.microsoft.com/office/drawing/2014/main" id="{6B650F11-DDFA-40C1-8A93-D76DC9C19A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44" y="1961"/>
              <a:ext cx="133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D3CE98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44</a:t>
              </a:r>
            </a:p>
          </p:txBody>
        </p:sp>
        <p:sp>
          <p:nvSpPr>
            <p:cNvPr id="16" name="Text Box 24">
              <a:extLst>
                <a:ext uri="{FF2B5EF4-FFF2-40B4-BE49-F238E27FC236}">
                  <a16:creationId xmlns:a16="http://schemas.microsoft.com/office/drawing/2014/main" id="{05F143F5-30F9-4EC8-8E69-568FFEE2AA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6" y="2176"/>
              <a:ext cx="132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D3CE98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28</a:t>
              </a:r>
            </a:p>
          </p:txBody>
        </p:sp>
        <p:sp>
          <p:nvSpPr>
            <p:cNvPr id="17" name="Text Box 25">
              <a:extLst>
                <a:ext uri="{FF2B5EF4-FFF2-40B4-BE49-F238E27FC236}">
                  <a16:creationId xmlns:a16="http://schemas.microsoft.com/office/drawing/2014/main" id="{D5D9AD82-73B5-4BC6-87C7-07129C0525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8" y="2458"/>
              <a:ext cx="132" cy="1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D3CE98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12</a:t>
              </a:r>
            </a:p>
          </p:txBody>
        </p:sp>
        <p:sp>
          <p:nvSpPr>
            <p:cNvPr id="18" name="Text Box 26">
              <a:extLst>
                <a:ext uri="{FF2B5EF4-FFF2-40B4-BE49-F238E27FC236}">
                  <a16:creationId xmlns:a16="http://schemas.microsoft.com/office/drawing/2014/main" id="{A5541815-8CD7-435C-ACAF-147AB5D2B3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3" y="2078"/>
              <a:ext cx="132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D3CE98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40</a:t>
              </a:r>
            </a:p>
          </p:txBody>
        </p:sp>
        <p:sp>
          <p:nvSpPr>
            <p:cNvPr id="19" name="Text Box 27">
              <a:extLst>
                <a:ext uri="{FF2B5EF4-FFF2-40B4-BE49-F238E27FC236}">
                  <a16:creationId xmlns:a16="http://schemas.microsoft.com/office/drawing/2014/main" id="{1CA86422-F194-43B0-A91F-0F055F75A7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4" y="2277"/>
              <a:ext cx="133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D3CE98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30</a:t>
              </a:r>
            </a:p>
          </p:txBody>
        </p:sp>
        <p:sp>
          <p:nvSpPr>
            <p:cNvPr id="20" name="Text Box 28">
              <a:extLst>
                <a:ext uri="{FF2B5EF4-FFF2-40B4-BE49-F238E27FC236}">
                  <a16:creationId xmlns:a16="http://schemas.microsoft.com/office/drawing/2014/main" id="{56C615EA-0BCC-496F-ACD6-589B780972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46" y="2462"/>
              <a:ext cx="132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D3CE98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17</a:t>
              </a:r>
            </a:p>
          </p:txBody>
        </p:sp>
        <p:sp>
          <p:nvSpPr>
            <p:cNvPr id="21" name="Text Box 29">
              <a:extLst>
                <a:ext uri="{FF2B5EF4-FFF2-40B4-BE49-F238E27FC236}">
                  <a16:creationId xmlns:a16="http://schemas.microsoft.com/office/drawing/2014/main" id="{6DC61092-A786-46E6-9891-E553C37754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3" y="2078"/>
              <a:ext cx="132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D3CE98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40</a:t>
              </a:r>
            </a:p>
          </p:txBody>
        </p:sp>
        <p:sp>
          <p:nvSpPr>
            <p:cNvPr id="22" name="Text Box 30">
              <a:extLst>
                <a:ext uri="{FF2B5EF4-FFF2-40B4-BE49-F238E27FC236}">
                  <a16:creationId xmlns:a16="http://schemas.microsoft.com/office/drawing/2014/main" id="{EE98F933-CFD3-48E0-AB9D-257F7A92CE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46" y="2462"/>
              <a:ext cx="132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D3CE98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17</a:t>
              </a:r>
            </a:p>
          </p:txBody>
        </p:sp>
        <p:sp>
          <p:nvSpPr>
            <p:cNvPr id="23" name="Text Box 31">
              <a:extLst>
                <a:ext uri="{FF2B5EF4-FFF2-40B4-BE49-F238E27FC236}">
                  <a16:creationId xmlns:a16="http://schemas.microsoft.com/office/drawing/2014/main" id="{E7B00D67-F0EB-4E69-86D5-CF2958B958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29" y="1403"/>
              <a:ext cx="133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D3CE98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40</a:t>
              </a:r>
            </a:p>
          </p:txBody>
        </p:sp>
        <p:sp>
          <p:nvSpPr>
            <p:cNvPr id="24" name="Text Box 32">
              <a:extLst>
                <a:ext uri="{FF2B5EF4-FFF2-40B4-BE49-F238E27FC236}">
                  <a16:creationId xmlns:a16="http://schemas.microsoft.com/office/drawing/2014/main" id="{7FE679A1-1ACF-40CB-B499-33616832F4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52" y="2011"/>
              <a:ext cx="132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D3CE98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20</a:t>
              </a:r>
            </a:p>
          </p:txBody>
        </p:sp>
        <p:sp>
          <p:nvSpPr>
            <p:cNvPr id="25" name="Text Box 33">
              <a:extLst>
                <a:ext uri="{FF2B5EF4-FFF2-40B4-BE49-F238E27FC236}">
                  <a16:creationId xmlns:a16="http://schemas.microsoft.com/office/drawing/2014/main" id="{9EC1F869-2A5F-48D7-8C94-BBE98A82C8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8" y="1743"/>
              <a:ext cx="132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D3CE98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42</a:t>
              </a:r>
            </a:p>
          </p:txBody>
        </p:sp>
        <p:sp>
          <p:nvSpPr>
            <p:cNvPr id="26" name="Text Box 34">
              <a:extLst>
                <a:ext uri="{FF2B5EF4-FFF2-40B4-BE49-F238E27FC236}">
                  <a16:creationId xmlns:a16="http://schemas.microsoft.com/office/drawing/2014/main" id="{D6100C87-D7B8-41F1-B420-CDE98AD749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8" y="2140"/>
              <a:ext cx="132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D3CE98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24</a:t>
              </a:r>
            </a:p>
          </p:txBody>
        </p:sp>
        <p:sp>
          <p:nvSpPr>
            <p:cNvPr id="27" name="Text Box 35">
              <a:extLst>
                <a:ext uri="{FF2B5EF4-FFF2-40B4-BE49-F238E27FC236}">
                  <a16:creationId xmlns:a16="http://schemas.microsoft.com/office/drawing/2014/main" id="{63BB2D6D-E631-40AC-A5F7-3AF023CED3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6" y="1879"/>
              <a:ext cx="132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D3CE98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48</a:t>
              </a:r>
            </a:p>
          </p:txBody>
        </p:sp>
        <p:sp>
          <p:nvSpPr>
            <p:cNvPr id="28" name="Text Box 36">
              <a:extLst>
                <a:ext uri="{FF2B5EF4-FFF2-40B4-BE49-F238E27FC236}">
                  <a16:creationId xmlns:a16="http://schemas.microsoft.com/office/drawing/2014/main" id="{56614CEE-DEE7-4477-B9BA-32B88A56A0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6" y="2277"/>
              <a:ext cx="132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D3CE98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24</a:t>
              </a:r>
            </a:p>
          </p:txBody>
        </p:sp>
        <p:sp>
          <p:nvSpPr>
            <p:cNvPr id="29" name="Text Box 37">
              <a:extLst>
                <a:ext uri="{FF2B5EF4-FFF2-40B4-BE49-F238E27FC236}">
                  <a16:creationId xmlns:a16="http://schemas.microsoft.com/office/drawing/2014/main" id="{B35953D4-03CA-42FD-8EFC-0782D2B293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2" y="781"/>
              <a:ext cx="132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D3CE98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30</a:t>
              </a:r>
            </a:p>
          </p:txBody>
        </p:sp>
        <p:sp>
          <p:nvSpPr>
            <p:cNvPr id="30" name="Text Box 38">
              <a:extLst>
                <a:ext uri="{FF2B5EF4-FFF2-40B4-BE49-F238E27FC236}">
                  <a16:creationId xmlns:a16="http://schemas.microsoft.com/office/drawing/2014/main" id="{8EA80044-D6CE-4450-A991-F55C40587D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6" y="1879"/>
              <a:ext cx="132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D3CE98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48</a:t>
              </a:r>
            </a:p>
          </p:txBody>
        </p:sp>
        <p:sp>
          <p:nvSpPr>
            <p:cNvPr id="31" name="Text Box 39">
              <a:extLst>
                <a:ext uri="{FF2B5EF4-FFF2-40B4-BE49-F238E27FC236}">
                  <a16:creationId xmlns:a16="http://schemas.microsoft.com/office/drawing/2014/main" id="{1410C8CE-338B-44BF-940C-CFD6CD2E63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6" y="2277"/>
              <a:ext cx="132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D3CE98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24</a:t>
              </a:r>
            </a:p>
          </p:txBody>
        </p:sp>
        <p:sp>
          <p:nvSpPr>
            <p:cNvPr id="32" name="Text Box 40">
              <a:extLst>
                <a:ext uri="{FF2B5EF4-FFF2-40B4-BE49-F238E27FC236}">
                  <a16:creationId xmlns:a16="http://schemas.microsoft.com/office/drawing/2014/main" id="{C5F7959E-4979-4AB4-BA5C-38AFA70E11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6" y="1879"/>
              <a:ext cx="132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D3CE98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48</a:t>
              </a:r>
            </a:p>
          </p:txBody>
        </p:sp>
        <p:sp>
          <p:nvSpPr>
            <p:cNvPr id="33" name="Text Box 41">
              <a:extLst>
                <a:ext uri="{FF2B5EF4-FFF2-40B4-BE49-F238E27FC236}">
                  <a16:creationId xmlns:a16="http://schemas.microsoft.com/office/drawing/2014/main" id="{3DD27385-8082-45D4-8170-828BDA8D60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2" y="2145"/>
              <a:ext cx="132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D3CE98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17</a:t>
              </a:r>
            </a:p>
          </p:txBody>
        </p:sp>
        <p:sp>
          <p:nvSpPr>
            <p:cNvPr id="34" name="Text Box 42">
              <a:extLst>
                <a:ext uri="{FF2B5EF4-FFF2-40B4-BE49-F238E27FC236}">
                  <a16:creationId xmlns:a16="http://schemas.microsoft.com/office/drawing/2014/main" id="{981458FB-6ED1-42E8-B33F-917DA16170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2" y="1322"/>
              <a:ext cx="132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D3CE98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40</a:t>
              </a:r>
            </a:p>
          </p:txBody>
        </p:sp>
        <p:sp>
          <p:nvSpPr>
            <p:cNvPr id="35" name="Text Box 43">
              <a:extLst>
                <a:ext uri="{FF2B5EF4-FFF2-40B4-BE49-F238E27FC236}">
                  <a16:creationId xmlns:a16="http://schemas.microsoft.com/office/drawing/2014/main" id="{88F0DEFB-F34B-434C-B57D-4A86DD87D4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39" y="2329"/>
              <a:ext cx="132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D3CE98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15</a:t>
              </a:r>
            </a:p>
          </p:txBody>
        </p:sp>
        <p:sp>
          <p:nvSpPr>
            <p:cNvPr id="36" name="Text Box 44">
              <a:extLst>
                <a:ext uri="{FF2B5EF4-FFF2-40B4-BE49-F238E27FC236}">
                  <a16:creationId xmlns:a16="http://schemas.microsoft.com/office/drawing/2014/main" id="{D9711826-2D13-457A-9A7E-553B4E48DA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68" y="1692"/>
              <a:ext cx="132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D3CE98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45</a:t>
              </a:r>
            </a:p>
          </p:txBody>
        </p:sp>
        <p:sp>
          <p:nvSpPr>
            <p:cNvPr id="37" name="Text Box 45">
              <a:extLst>
                <a:ext uri="{FF2B5EF4-FFF2-40B4-BE49-F238E27FC236}">
                  <a16:creationId xmlns:a16="http://schemas.microsoft.com/office/drawing/2014/main" id="{7BF00C33-70C6-4689-A7BA-367AE4DCC9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10" y="2328"/>
              <a:ext cx="132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D3CE98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24</a:t>
              </a:r>
            </a:p>
          </p:txBody>
        </p:sp>
        <p:sp>
          <p:nvSpPr>
            <p:cNvPr id="38" name="Text Box 46">
              <a:extLst>
                <a:ext uri="{FF2B5EF4-FFF2-40B4-BE49-F238E27FC236}">
                  <a16:creationId xmlns:a16="http://schemas.microsoft.com/office/drawing/2014/main" id="{B52476AF-0687-47EE-96FB-2B77C3D1D8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16" y="1870"/>
              <a:ext cx="133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D3CE98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48</a:t>
              </a:r>
            </a:p>
          </p:txBody>
        </p:sp>
        <p:sp>
          <p:nvSpPr>
            <p:cNvPr id="39" name="Line 48">
              <a:extLst>
                <a:ext uri="{FF2B5EF4-FFF2-40B4-BE49-F238E27FC236}">
                  <a16:creationId xmlns:a16="http://schemas.microsoft.com/office/drawing/2014/main" id="{A58612C2-785E-4BF6-ACA2-F1B941C58F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85" y="1940"/>
              <a:ext cx="89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Line 49">
              <a:extLst>
                <a:ext uri="{FF2B5EF4-FFF2-40B4-BE49-F238E27FC236}">
                  <a16:creationId xmlns:a16="http://schemas.microsoft.com/office/drawing/2014/main" id="{61BC73D4-F771-45ED-9C23-0B0B8E9C99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73" y="1952"/>
              <a:ext cx="905" cy="42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ext Box 50">
              <a:extLst>
                <a:ext uri="{FF2B5EF4-FFF2-40B4-BE49-F238E27FC236}">
                  <a16:creationId xmlns:a16="http://schemas.microsoft.com/office/drawing/2014/main" id="{2FE162AD-9929-48E5-9395-BABF6FCD26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0" y="1816"/>
              <a:ext cx="822" cy="3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D3CE98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de-DE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Okres odpoczynku</a:t>
              </a:r>
              <a:br>
                <a:rPr kumimoji="0" lang="en-GB" altLang="de-DE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</a:br>
              <a:r>
                <a:rPr kumimoji="0" lang="en-GB" altLang="de-DE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(dni)</a:t>
              </a:r>
            </a:p>
          </p:txBody>
        </p:sp>
      </p:grpSp>
      <p:sp>
        <p:nvSpPr>
          <p:cNvPr id="43" name="Text Box 5">
            <a:extLst>
              <a:ext uri="{FF2B5EF4-FFF2-40B4-BE49-F238E27FC236}">
                <a16:creationId xmlns:a16="http://schemas.microsoft.com/office/drawing/2014/main" id="{C7B81DC9-1F48-4A62-A1A8-B02ED1E8CB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6423025"/>
            <a:ext cx="5938837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Źródło: </a:t>
            </a:r>
            <a:r>
              <a:rPr kumimoji="0" lang="de-DE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wykres</a:t>
            </a:r>
            <a:r>
              <a:rPr kumimoji="0" lang="de-DE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 → Aigner et al. 2003 (mod.), Koch 1996, </a:t>
            </a:r>
            <a:r>
              <a:rPr kumimoji="0" lang="de-DE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Gusmeroli</a:t>
            </a:r>
            <a:r>
              <a:rPr kumimoji="0" lang="de-DE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 2012.</a:t>
            </a:r>
          </a:p>
        </p:txBody>
      </p:sp>
    </p:spTree>
    <p:extLst>
      <p:ext uri="{BB962C8B-B14F-4D97-AF65-F5344CB8AC3E}">
        <p14:creationId xmlns:p14="http://schemas.microsoft.com/office/powerpoint/2010/main" val="56532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	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6B7D335-C4E9-48E1-944B-F3D5B48AD822}"/>
              </a:ext>
            </a:extLst>
          </p:cNvPr>
          <p:cNvSpPr txBox="1">
            <a:spLocks/>
          </p:cNvSpPr>
          <p:nvPr/>
        </p:nvSpPr>
        <p:spPr>
          <a:xfrm>
            <a:off x="619944" y="269032"/>
            <a:ext cx="6336704" cy="93610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Sporadyczne wypasanie.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35F4F1-4A38-4C06-9882-1F1870E8B000}"/>
              </a:ext>
            </a:extLst>
          </p:cNvPr>
          <p:cNvSpPr>
            <a:spLocks/>
          </p:cNvSpPr>
          <p:nvPr/>
        </p:nvSpPr>
        <p:spPr bwMode="auto">
          <a:xfrm>
            <a:off x="292100" y="1077937"/>
            <a:ext cx="8559800" cy="142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3538" indent="-363538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20725" indent="-4763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300163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70815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116138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73338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030538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87738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44938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63538" marR="0" lvl="0" indent="-3635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448C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Praktykuje się ją bardzo często na łąkach jesienią po </a:t>
            </a:r>
            <a:r>
              <a: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ostatnim</a:t>
            </a:r>
            <a:r>
              <a:rPr kumimoji="0" lang="en-GB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 koszeniu (tj. z młodym bydłem powracającym z letnich pastwisk).</a:t>
            </a:r>
          </a:p>
          <a:p>
            <a:pPr marL="363538" marR="0" lvl="0" indent="-3635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448C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Bardzo wczesny wiosenny wypas jest zalecany do zwalczania chwastów fakultatywnych, takich jak </a:t>
            </a:r>
            <a:r>
              <a:rPr kumimoji="0" lang="en-GB" altLang="en-US" sz="17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Umbelliferae</a:t>
            </a:r>
            <a:r>
              <a:rPr kumimoji="0" lang="en-GB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 (np. </a:t>
            </a:r>
            <a:r>
              <a:rPr kumimoji="0" lang="en-GB" altLang="en-US" sz="17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Anthriscus sylvestris</a:t>
            </a:r>
            <a:r>
              <a:rPr kumimoji="0" lang="en-GB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, </a:t>
            </a:r>
            <a:r>
              <a:rPr kumimoji="0" lang="en-GB" altLang="en-US" sz="17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Heracleum sphondylium</a:t>
            </a:r>
            <a:r>
              <a:rPr kumimoji="0" lang="en-GB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) i innych dyktafonów (</a:t>
            </a:r>
            <a:r>
              <a:rPr kumimoji="0" lang="en-GB" altLang="en-US" sz="17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Rumex acetosa</a:t>
            </a:r>
            <a:r>
              <a:rPr kumimoji="0" lang="en-GB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, </a:t>
            </a:r>
            <a:r>
              <a:rPr kumimoji="0" lang="en-GB" altLang="en-US" sz="17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Taraxacum officinale</a:t>
            </a:r>
            <a:r>
              <a:rPr kumimoji="0" lang="en-GB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, </a:t>
            </a:r>
            <a:r>
              <a:rPr kumimoji="0" lang="en-GB" altLang="en-US" sz="1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Geranium </a:t>
            </a:r>
            <a:r>
              <a:rPr kumimoji="0" lang="en-GB" altLang="en-US" sz="17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pratense</a:t>
            </a:r>
            <a:r>
              <a:rPr kumimoji="0" lang="en-GB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).</a:t>
            </a:r>
          </a:p>
        </p:txBody>
      </p:sp>
      <p:pic>
        <p:nvPicPr>
          <p:cNvPr id="6" name="Picture 6" descr="8201">
            <a:extLst>
              <a:ext uri="{FF2B5EF4-FFF2-40B4-BE49-F238E27FC236}">
                <a16:creationId xmlns:a16="http://schemas.microsoft.com/office/drawing/2014/main" id="{5D78FA64-F712-4A7C-B935-29B27656A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450" y="2573362"/>
            <a:ext cx="2342406" cy="3499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5163">
            <a:extLst>
              <a:ext uri="{FF2B5EF4-FFF2-40B4-BE49-F238E27FC236}">
                <a16:creationId xmlns:a16="http://schemas.microsoft.com/office/drawing/2014/main" id="{64A42EEA-5E7D-4C53-8742-67B797F4F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4138" y="2984524"/>
            <a:ext cx="4046537" cy="271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967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	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6B7D335-C4E9-48E1-944B-F3D5B48AD822}"/>
              </a:ext>
            </a:extLst>
          </p:cNvPr>
          <p:cNvSpPr txBox="1">
            <a:spLocks/>
          </p:cNvSpPr>
          <p:nvPr/>
        </p:nvSpPr>
        <p:spPr>
          <a:xfrm>
            <a:off x="619944" y="269032"/>
            <a:ext cx="6336704" cy="93610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Utrzymanie pastwisk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BE5DA6-F38F-4036-8177-7A6B0FDFCA10}"/>
              </a:ext>
            </a:extLst>
          </p:cNvPr>
          <p:cNvSpPr>
            <a:spLocks/>
          </p:cNvSpPr>
          <p:nvPr/>
        </p:nvSpPr>
        <p:spPr bwMode="auto">
          <a:xfrm>
            <a:off x="292100" y="957263"/>
            <a:ext cx="8559800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3538" indent="-363538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20725" indent="-4763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300163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70815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116138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73338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030538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87738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44938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63538" marR="0" lvl="0" indent="-3635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448C"/>
              </a:buClr>
              <a:buSzTx/>
              <a:buFont typeface="Wingdings" panose="05000000000000000000" pitchFamily="2" charset="2"/>
              <a:buChar char="¡"/>
              <a:tabLst/>
              <a:defRPr/>
            </a:pPr>
            <a:r>
              <a:rPr kumimoji="0" lang="en-GB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Przynajmniej raz na koniec sezonu wypasu.</a:t>
            </a:r>
          </a:p>
          <a:p>
            <a:pPr marL="363538" marR="0" lvl="0" indent="-3635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448C"/>
              </a:buClr>
              <a:buSzTx/>
              <a:buFont typeface="Wingdings" panose="05000000000000000000" pitchFamily="2" charset="2"/>
              <a:buChar char="¡"/>
              <a:tabLst/>
              <a:defRPr/>
            </a:pPr>
            <a:r>
              <a:rPr kumimoji="0" lang="pl-PL" alt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Wykaszanie niedojadów</a:t>
            </a:r>
            <a:r>
              <a:rPr kumimoji="0" lang="en-GB" alt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; </a:t>
            </a:r>
            <a:r>
              <a:rPr kumimoji="0" lang="en-GB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chwasty należy kontrolować natychmiast po ich pojawieniu się (niektóre z nich są wskaźnikami </a:t>
            </a:r>
            <a:r>
              <a:rPr kumimoji="0" lang="en-GB" alt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nadmiernego</a:t>
            </a:r>
            <a:r>
              <a:rPr kumimoji="0" lang="en-GB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GB" alt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nawożenia</a:t>
            </a:r>
            <a:r>
              <a:rPr kumimoji="0" lang="en-GB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 → usunąć przyczyny ich występowania).</a:t>
            </a:r>
          </a:p>
          <a:p>
            <a:pPr marL="363538" marR="0" lvl="0" indent="-3635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448C"/>
              </a:buClr>
              <a:buSzTx/>
              <a:buFont typeface="Wingdings" panose="05000000000000000000" pitchFamily="2" charset="2"/>
              <a:buChar char="¡"/>
              <a:tabLst/>
              <a:defRPr/>
            </a:pPr>
            <a:endParaRPr kumimoji="0" lang="en-GB" alt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6" name="Picture 8" descr="5627">
            <a:extLst>
              <a:ext uri="{FF2B5EF4-FFF2-40B4-BE49-F238E27FC236}">
                <a16:creationId xmlns:a16="http://schemas.microsoft.com/office/drawing/2014/main" id="{E0AD1B5D-14CD-40A2-8A32-20C27F10B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5550" y="2270125"/>
            <a:ext cx="1997075" cy="298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14750">
            <a:extLst>
              <a:ext uri="{FF2B5EF4-FFF2-40B4-BE49-F238E27FC236}">
                <a16:creationId xmlns:a16="http://schemas.microsoft.com/office/drawing/2014/main" id="{E841C7D1-3D26-4668-A696-E52C7FB2A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8038" y="2281238"/>
            <a:ext cx="1995487" cy="297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5145">
            <a:extLst>
              <a:ext uri="{FF2B5EF4-FFF2-40B4-BE49-F238E27FC236}">
                <a16:creationId xmlns:a16="http://schemas.microsoft.com/office/drawing/2014/main" id="{DEF958A9-74E4-4D75-8B0F-8C3AE9113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713" y="2259013"/>
            <a:ext cx="2008187" cy="299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1">
            <a:extLst>
              <a:ext uri="{FF2B5EF4-FFF2-40B4-BE49-F238E27FC236}">
                <a16:creationId xmlns:a16="http://schemas.microsoft.com/office/drawing/2014/main" id="{AFAF7899-0868-4BB0-8980-F03C6BDE1F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4138" y="5351463"/>
            <a:ext cx="174148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D3CE98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Senecio alpinus</a:t>
            </a:r>
            <a:br>
              <a:rPr kumimoji="0" lang="en-GB" altLang="en-US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kumimoji="0" lang="en-GB" altLang="en-US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(=Senecio cordatus </a:t>
            </a:r>
            <a:br>
              <a:rPr kumimoji="0" lang="en-GB" altLang="en-US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kumimoji="0" lang="en-GB" altLang="en-US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=Jacobaea alpina)</a:t>
            </a:r>
            <a:r>
              <a:rPr kumimoji="0" lang="en-GB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.</a:t>
            </a:r>
            <a:endParaRPr kumimoji="0" lang="en-GB" altLang="en-US" sz="14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1" name="Text Box 12">
            <a:extLst>
              <a:ext uri="{FF2B5EF4-FFF2-40B4-BE49-F238E27FC236}">
                <a16:creationId xmlns:a16="http://schemas.microsoft.com/office/drawing/2014/main" id="{C9ECD3E1-CAE9-49AE-83AC-74BB2EB69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050" y="5351463"/>
            <a:ext cx="11969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D3CE98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Album Veratrum</a:t>
            </a:r>
          </a:p>
        </p:txBody>
      </p:sp>
      <p:sp>
        <p:nvSpPr>
          <p:cNvPr id="12" name="Text Box 13">
            <a:extLst>
              <a:ext uri="{FF2B5EF4-FFF2-40B4-BE49-F238E27FC236}">
                <a16:creationId xmlns:a16="http://schemas.microsoft.com/office/drawing/2014/main" id="{C37B0D5A-EB3B-4B7B-AB98-71BF3F189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4600" y="5351463"/>
            <a:ext cx="11969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D3CE98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Rumex alpinus</a:t>
            </a:r>
          </a:p>
        </p:txBody>
      </p:sp>
      <p:pic>
        <p:nvPicPr>
          <p:cNvPr id="13" name="Picture 14" descr="5618">
            <a:extLst>
              <a:ext uri="{FF2B5EF4-FFF2-40B4-BE49-F238E27FC236}">
                <a16:creationId xmlns:a16="http://schemas.microsoft.com/office/drawing/2014/main" id="{8BEABCE7-9F18-457B-BD83-952FF9579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3225" y="2266950"/>
            <a:ext cx="2012950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5">
            <a:extLst>
              <a:ext uri="{FF2B5EF4-FFF2-40B4-BE49-F238E27FC236}">
                <a16:creationId xmlns:a16="http://schemas.microsoft.com/office/drawing/2014/main" id="{1D8082A1-2EA2-4902-A34D-05BBB4309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9950" y="5351463"/>
            <a:ext cx="13652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D3CE98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Deschampsia caespitosa</a:t>
            </a:r>
          </a:p>
        </p:txBody>
      </p:sp>
    </p:spTree>
    <p:extLst>
      <p:ext uri="{BB962C8B-B14F-4D97-AF65-F5344CB8AC3E}">
        <p14:creationId xmlns:p14="http://schemas.microsoft.com/office/powerpoint/2010/main" val="44079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	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6B7D335-C4E9-48E1-944B-F3D5B48AD822}"/>
              </a:ext>
            </a:extLst>
          </p:cNvPr>
          <p:cNvSpPr txBox="1">
            <a:spLocks/>
          </p:cNvSpPr>
          <p:nvPr/>
        </p:nvSpPr>
        <p:spPr>
          <a:xfrm>
            <a:off x="619944" y="269032"/>
            <a:ext cx="6336704" cy="93610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Wpływ diety pastwiskowej na jakość produktów mlecznych a dieta oparta na paszach konserwowanych i koncentratach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B3DF76E9-AAFE-4FC6-8E22-5F0964630A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6448425"/>
            <a:ext cx="24923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Źródło</a:t>
            </a:r>
            <a:r>
              <a:rPr kumimoji="0" lang="pl-PL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:</a:t>
            </a:r>
            <a:r>
              <a:rPr kumimoji="0" lang="de-DE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de-DE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Peratoner et al. 2015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6299922"/>
              </p:ext>
            </p:extLst>
          </p:nvPr>
        </p:nvGraphicFramePr>
        <p:xfrm>
          <a:off x="353962" y="1408198"/>
          <a:ext cx="8790038" cy="47751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959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36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46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657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809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>
                          <a:effectLst/>
                        </a:rPr>
                        <a:t>Element </a:t>
                      </a:r>
                      <a:r>
                        <a:rPr lang="en-GB" sz="1600" u="none" strike="noStrike" dirty="0" err="1">
                          <a:effectLst/>
                        </a:rPr>
                        <a:t>jakości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2" marR="9452" marT="94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 err="1">
                          <a:effectLst/>
                        </a:rPr>
                        <a:t>Aspekt</a:t>
                      </a:r>
                      <a:r>
                        <a:rPr lang="en-GB" sz="1600" u="none" strike="noStrike" dirty="0">
                          <a:effectLst/>
                        </a:rPr>
                        <a:t> </a:t>
                      </a:r>
                      <a:r>
                        <a:rPr lang="en-GB" sz="1600" u="none" strike="noStrike" dirty="0" err="1">
                          <a:effectLst/>
                        </a:rPr>
                        <a:t>jakości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2" marR="9452" marT="94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Produkt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2" marR="9452" marT="94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Wpływ na produkt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2" marR="9452" marT="9452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7134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Kwasy olejowe, Omega 3, PUFA, CLA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2" marR="9452" marT="94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 err="1">
                          <a:effectLst/>
                        </a:rPr>
                        <a:t>Odżywcza</a:t>
                      </a:r>
                      <a:r>
                        <a:rPr lang="en-GB" sz="1600" u="none" strike="noStrike" dirty="0">
                          <a:effectLst/>
                        </a:rPr>
                        <a:t>/</a:t>
                      </a:r>
                      <a:r>
                        <a:rPr lang="en-GB" sz="1600" u="none" strike="noStrike" dirty="0" err="1">
                          <a:effectLst/>
                        </a:rPr>
                        <a:t>technologiczna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2" marR="9452" marT="9452" marB="0" anchor="b"/>
                </a:tc>
                <a:tc rowSpan="5"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 dirty="0">
                          <a:effectLst/>
                        </a:rPr>
                        <a:t>Mleko, ser, masło, produkty mleczne zawierające tłuszcz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2" marR="9452" marT="94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 err="1">
                          <a:effectLst/>
                        </a:rPr>
                        <a:t>Wzrastają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2" marR="9452" marT="9452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7134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Omega-6/Omega-3 wskaźnik PUFA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2" marR="9452" marT="94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Odżywcza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2" marR="9452" marT="9452" marB="0" anchor="b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 err="1">
                          <a:effectLst/>
                        </a:rPr>
                        <a:t>Maleją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2" marR="9452" marT="9452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7134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Kwas olejowy/palmowy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2" marR="9452" marT="94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Sensoryczna/technologiczna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2" marR="9452" marT="9452" marB="0" anchor="b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 err="1">
                          <a:effectLst/>
                        </a:rPr>
                        <a:t>Wzrastają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2" marR="9452" marT="9452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809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Witaminy A i D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2" marR="9452" marT="94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Odżywcza/technologiczna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2" marR="9452" marT="9452" marB="0" anchor="b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 err="1">
                          <a:effectLst/>
                        </a:rPr>
                        <a:t>Wzrastają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2" marR="9452" marT="9452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809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Kartenoidy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2" marR="9452" marT="94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Odżywcza/technologiczna/sensoryczna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2" marR="9452" marT="9452" marB="0" anchor="b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 err="1">
                          <a:effectLst/>
                        </a:rPr>
                        <a:t>Wzrastają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2" marR="9452" marT="9452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7134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Tekstura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2" marR="9452" marT="94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Sensoryczna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2" marR="9452" marT="94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Masło, ser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2" marR="9452" marT="94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 err="1">
                          <a:effectLst/>
                        </a:rPr>
                        <a:t>Poprawa</a:t>
                      </a:r>
                      <a:r>
                        <a:rPr lang="en-GB" sz="1600" u="none" strike="noStrike" dirty="0">
                          <a:effectLst/>
                        </a:rPr>
                        <a:t> </a:t>
                      </a:r>
                      <a:r>
                        <a:rPr lang="en-GB" sz="1600" u="none" strike="noStrike" dirty="0" err="1">
                          <a:effectLst/>
                        </a:rPr>
                        <a:t>rozsmarowywalności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2" marR="9452" marT="9452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809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Kolor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2" marR="9452" marT="94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Sensoryczna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2" marR="9452" marT="94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Mleko, masło, ser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2" marR="9452" marT="94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 err="1">
                          <a:effectLst/>
                        </a:rPr>
                        <a:t>Bardziej</a:t>
                      </a:r>
                      <a:r>
                        <a:rPr lang="en-GB" sz="1600" u="none" strike="noStrike" dirty="0">
                          <a:effectLst/>
                        </a:rPr>
                        <a:t> </a:t>
                      </a:r>
                      <a:r>
                        <a:rPr lang="en-GB" sz="1600" u="none" strike="noStrike" dirty="0" err="1">
                          <a:effectLst/>
                        </a:rPr>
                        <a:t>żółty</a:t>
                      </a:r>
                      <a:r>
                        <a:rPr lang="en-GB" sz="1600" u="none" strike="noStrike" dirty="0">
                          <a:effectLst/>
                        </a:rPr>
                        <a:t> </a:t>
                      </a:r>
                      <a:r>
                        <a:rPr lang="en-GB" sz="1600" u="none" strike="noStrike" dirty="0" err="1">
                          <a:effectLst/>
                        </a:rPr>
                        <a:t>kolor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2" marR="9452" marT="9452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809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Smak, zapach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2" marR="9452" marT="94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Sensoryczna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2" marR="9452" marT="94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Mleko, masło, ser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2" marR="9452" marT="94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 err="1">
                          <a:effectLst/>
                        </a:rPr>
                        <a:t>Bardziej</a:t>
                      </a:r>
                      <a:r>
                        <a:rPr lang="en-GB" sz="1600" u="none" strike="noStrike" dirty="0">
                          <a:effectLst/>
                        </a:rPr>
                        <a:t> </a:t>
                      </a:r>
                      <a:r>
                        <a:rPr lang="en-GB" sz="1600" u="none" strike="noStrike" dirty="0" err="1">
                          <a:effectLst/>
                        </a:rPr>
                        <a:t>aromatyczny</a:t>
                      </a:r>
                      <a:r>
                        <a:rPr lang="en-GB" sz="1600" u="none" strike="noStrike" dirty="0">
                          <a:effectLst/>
                        </a:rPr>
                        <a:t> i </a:t>
                      </a:r>
                      <a:r>
                        <a:rPr lang="en-GB" sz="1600" u="none" strike="noStrike" dirty="0" err="1">
                          <a:effectLst/>
                        </a:rPr>
                        <a:t>intensywny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2" marR="9452" marT="9452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809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Składniki ulotne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2" marR="9452" marT="94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Sensoryczna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2" marR="9452" marT="94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Mleko, masło, ser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2" marR="9452" marT="94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 err="1">
                          <a:effectLst/>
                        </a:rPr>
                        <a:t>Wplyw</a:t>
                      </a:r>
                      <a:r>
                        <a:rPr lang="en-GB" sz="1600" u="none" strike="noStrike" dirty="0">
                          <a:effectLst/>
                        </a:rPr>
                        <a:t> na </a:t>
                      </a:r>
                      <a:r>
                        <a:rPr lang="en-GB" sz="1600" u="none" strike="noStrike" dirty="0" err="1">
                          <a:effectLst/>
                        </a:rPr>
                        <a:t>zapach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52" marR="9452" marT="9452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705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	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6B7D335-C4E9-48E1-944B-F3D5B48AD822}"/>
              </a:ext>
            </a:extLst>
          </p:cNvPr>
          <p:cNvSpPr txBox="1">
            <a:spLocks/>
          </p:cNvSpPr>
          <p:nvPr/>
        </p:nvSpPr>
        <p:spPr>
          <a:xfrm>
            <a:off x="619944" y="269032"/>
            <a:ext cx="6336704" cy="93610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Wpływ diety pastwiskowej na jakość produktów mięsnych a dietą opartą na paszach konserwowanych i koncentratach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ED3A346A-D4A5-4432-9F07-A97C78E4A3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6448425"/>
            <a:ext cx="24923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Źródło</a:t>
            </a:r>
            <a:r>
              <a:rPr kumimoji="0" lang="pl-PL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:</a:t>
            </a:r>
            <a:r>
              <a:rPr kumimoji="0" lang="de-DE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de-DE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Peratoner et al. 2015</a:t>
            </a:r>
          </a:p>
        </p:txBody>
      </p:sp>
      <p:graphicFrame>
        <p:nvGraphicFramePr>
          <p:cNvPr id="6" name="Symbol zastępczy zawartości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0372589"/>
              </p:ext>
            </p:extLst>
          </p:nvPr>
        </p:nvGraphicFramePr>
        <p:xfrm>
          <a:off x="107505" y="1357537"/>
          <a:ext cx="8324170" cy="47040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857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44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99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940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8006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Element </a:t>
                      </a:r>
                      <a:r>
                        <a:rPr lang="en-GB" sz="1800" u="none" strike="noStrike" dirty="0" err="1">
                          <a:effectLst/>
                        </a:rPr>
                        <a:t>jakości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Aspekt jakości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Produkt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Wpływ na produkt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2009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Omega 3, PUFA, CLA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Odżywcza/technologiczna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rowSpan="4"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>
                          <a:effectLst/>
                        </a:rPr>
                        <a:t>Mięso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Pozytywny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6013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 err="1">
                          <a:effectLst/>
                        </a:rPr>
                        <a:t>Kartenoidy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Sensoryczna/technologiczna/odżywcza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u="none" strike="noStrike">
                          <a:effectLst/>
                        </a:rPr>
                        <a:t>Pozytywny w tym na okres przydatności do spożycia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003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Indole, </a:t>
                      </a:r>
                      <a:r>
                        <a:rPr lang="en-GB" sz="1800" u="none" strike="noStrike" dirty="0" err="1">
                          <a:effectLst/>
                        </a:rPr>
                        <a:t>Skatole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Sensoryczna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Pozytywny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8006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 err="1">
                          <a:effectLst/>
                        </a:rPr>
                        <a:t>Smak</a:t>
                      </a:r>
                      <a:r>
                        <a:rPr lang="en-GB" sz="1800" u="none" strike="noStrike" dirty="0">
                          <a:effectLst/>
                        </a:rPr>
                        <a:t>, </a:t>
                      </a:r>
                      <a:r>
                        <a:rPr lang="en-GB" sz="1800" u="none" strike="noStrike" dirty="0" err="1">
                          <a:effectLst/>
                        </a:rPr>
                        <a:t>zapach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Sensoryczna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 err="1">
                          <a:effectLst/>
                        </a:rPr>
                        <a:t>Bardziej</a:t>
                      </a:r>
                      <a:r>
                        <a:rPr lang="en-GB" sz="1800" u="none" strike="noStrike" dirty="0">
                          <a:effectLst/>
                        </a:rPr>
                        <a:t> </a:t>
                      </a:r>
                      <a:r>
                        <a:rPr lang="en-GB" sz="1800" u="none" strike="noStrike" dirty="0" err="1">
                          <a:effectLst/>
                        </a:rPr>
                        <a:t>zwierzęcy</a:t>
                      </a:r>
                      <a:r>
                        <a:rPr lang="en-GB" sz="1800" u="none" strike="noStrike" dirty="0">
                          <a:effectLst/>
                        </a:rPr>
                        <a:t> i </a:t>
                      </a:r>
                      <a:r>
                        <a:rPr lang="en-GB" sz="1800" u="none" strike="noStrike" dirty="0" err="1">
                          <a:effectLst/>
                        </a:rPr>
                        <a:t>intensywny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76013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 err="1">
                          <a:effectLst/>
                        </a:rPr>
                        <a:t>Wysoki</a:t>
                      </a:r>
                      <a:r>
                        <a:rPr lang="en-GB" sz="1800" u="none" strike="noStrike" dirty="0">
                          <a:effectLst/>
                        </a:rPr>
                        <a:t> standard </a:t>
                      </a:r>
                      <a:r>
                        <a:rPr lang="en-GB" sz="1800" u="none" strike="noStrike" dirty="0" err="1">
                          <a:effectLst/>
                        </a:rPr>
                        <a:t>dobrostanu</a:t>
                      </a:r>
                      <a:r>
                        <a:rPr lang="en-GB" sz="1800" u="none" strike="noStrike" dirty="0">
                          <a:effectLst/>
                        </a:rPr>
                        <a:t> </a:t>
                      </a:r>
                      <a:r>
                        <a:rPr lang="en-GB" sz="1800" u="none" strike="noStrike" dirty="0" err="1">
                          <a:effectLst/>
                        </a:rPr>
                        <a:t>zwierząt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 err="1">
                          <a:effectLst/>
                        </a:rPr>
                        <a:t>Etyka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 err="1">
                          <a:effectLst/>
                        </a:rPr>
                        <a:t>Wszystkie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774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651" y="2066623"/>
            <a:ext cx="7590685" cy="4525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7651" y="145127"/>
            <a:ext cx="7453181" cy="1656524"/>
          </a:xfrm>
        </p:spPr>
        <p:txBody>
          <a:bodyPr/>
          <a:lstStyle/>
          <a:p>
            <a:r>
              <a:rPr lang="en-US" sz="2400" dirty="0" err="1">
                <a:solidFill>
                  <a:schemeClr val="tx1"/>
                </a:solidFill>
                <a:latin typeface="+mn-lt"/>
              </a:rPr>
              <a:t>Wydajność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pl-PL" sz="2400" dirty="0" smtClean="0">
                <a:solidFill>
                  <a:schemeClr val="tx1"/>
                </a:solidFill>
                <a:latin typeface="+mn-lt"/>
              </a:rPr>
              <a:t>SM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jest niższa, ale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strawność materii organicznej (OMD) jest 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wyższa przy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trzech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pl-PL" sz="2400" dirty="0" smtClean="0">
                <a:solidFill>
                  <a:schemeClr val="tx1"/>
                </a:solidFill>
                <a:latin typeface="+mn-lt"/>
              </a:rPr>
              <a:t>pokosach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w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porównaniu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pl-PL" sz="2400" dirty="0" smtClean="0">
                <a:solidFill>
                  <a:schemeClr val="tx1"/>
                </a:solidFill>
                <a:latin typeface="+mn-lt"/>
              </a:rPr>
              <a:t>do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dw</a:t>
            </a:r>
            <a:r>
              <a:rPr lang="pl-PL" sz="2400" dirty="0" err="1" smtClean="0">
                <a:solidFill>
                  <a:schemeClr val="tx1"/>
                </a:solidFill>
                <a:latin typeface="+mn-lt"/>
              </a:rPr>
              <a:t>óch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pl-PL" sz="2400" dirty="0" smtClean="0">
                <a:solidFill>
                  <a:schemeClr val="tx1"/>
                </a:solidFill>
                <a:latin typeface="+mn-lt"/>
              </a:rPr>
              <a:t>pokosów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rocznie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pl-PL" sz="2400" dirty="0" smtClean="0">
                <a:solidFill>
                  <a:schemeClr val="tx1"/>
                </a:solidFill>
                <a:latin typeface="+mn-lt"/>
              </a:rPr>
              <a:t>dl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a </a:t>
            </a:r>
            <a:r>
              <a:rPr lang="pl-PL" sz="2400" dirty="0" smtClean="0">
                <a:solidFill>
                  <a:schemeClr val="tx1"/>
                </a:solidFill>
                <a:latin typeface="+mn-lt"/>
              </a:rPr>
              <a:t>runi trawiastej 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(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kostrzewa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łąkowa i tymotka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)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oraz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pl-PL" sz="2400" dirty="0" smtClean="0">
                <a:solidFill>
                  <a:schemeClr val="tx1"/>
                </a:solidFill>
                <a:latin typeface="+mn-lt"/>
              </a:rPr>
              <a:t>dla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pl-PL" sz="2400" dirty="0" smtClean="0">
                <a:solidFill>
                  <a:schemeClr val="tx1"/>
                </a:solidFill>
                <a:latin typeface="+mn-lt"/>
              </a:rPr>
              <a:t>runi trawiasto-koniczynowej 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(100 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kg N na ha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)</a:t>
            </a:r>
            <a:endParaRPr lang="en-US"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textruta 3"/>
          <p:cNvSpPr txBox="1"/>
          <p:nvPr/>
        </p:nvSpPr>
        <p:spPr>
          <a:xfrm>
            <a:off x="7675824" y="6528178"/>
            <a:ext cx="16553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sv-S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Kornher</a:t>
            </a:r>
            <a:r>
              <a:rPr kumimoji="0" lang="sv-S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1982)</a:t>
            </a: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45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	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6B7D335-C4E9-48E1-944B-F3D5B48AD822}"/>
              </a:ext>
            </a:extLst>
          </p:cNvPr>
          <p:cNvSpPr txBox="1">
            <a:spLocks/>
          </p:cNvSpPr>
          <p:nvPr/>
        </p:nvSpPr>
        <p:spPr>
          <a:xfrm>
            <a:off x="619944" y="269032"/>
            <a:ext cx="6336704" cy="93610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Zalety i wady produkcji pastwiskowej na użytkach zielonych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98A7C27-44AA-4B08-BDC0-2997281A4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Zalety</a:t>
            </a:r>
          </a:p>
          <a:p>
            <a:pPr lvl="1"/>
            <a:r>
              <a:rPr lang="en-US" dirty="0"/>
              <a:t> zmniejszenie kosztów produkcji</a:t>
            </a:r>
          </a:p>
          <a:p>
            <a:pPr lvl="1"/>
            <a:r>
              <a:rPr lang="en-US" dirty="0"/>
              <a:t> zmniejszone zapotrzebowanie na</a:t>
            </a:r>
            <a:r>
              <a:rPr lang="en-US" dirty="0" err="1"/>
              <a:t> siłę roboczą</a:t>
            </a:r>
          </a:p>
          <a:p>
            <a:pPr lvl="1"/>
            <a:r>
              <a:rPr lang="en-US" dirty="0"/>
              <a:t> poprawa dobrostanu zwierząt</a:t>
            </a:r>
          </a:p>
          <a:p>
            <a:pPr lvl="1"/>
            <a:r>
              <a:rPr lang="en-US" dirty="0"/>
              <a:t> krajobraz pasterski (istotny z punktu widzenia turystyki)</a:t>
            </a:r>
          </a:p>
          <a:p>
            <a:pPr lvl="1"/>
            <a:r>
              <a:rPr lang="en-US" dirty="0"/>
              <a:t> wysoka wydajność przetwarzania z paszy na żywność (jeśli rośliny są wypasane na wczesnym etapie fenologicznym)</a:t>
            </a:r>
          </a:p>
          <a:p>
            <a:pPr lvl="1"/>
            <a:r>
              <a:rPr lang="en-US" dirty="0"/>
              <a:t> Poprawa wartości odżywczej produktów (mleko, mięso)</a:t>
            </a:r>
          </a:p>
          <a:p>
            <a:r>
              <a:rPr lang="en-US" dirty="0"/>
              <a:t>Wady</a:t>
            </a:r>
          </a:p>
          <a:p>
            <a:pPr lvl="1"/>
            <a:r>
              <a:rPr lang="en-US" dirty="0"/>
              <a:t> mniejsza wydajność na krowę i tym samym zmniejszony dochód (niekoniecznie </a:t>
            </a:r>
            <a:r>
              <a:rPr lang="en-US" dirty="0" err="1"/>
              <a:t>zmniejszony</a:t>
            </a:r>
            <a:r>
              <a:rPr lang="en-US" dirty="0"/>
              <a:t> </a:t>
            </a:r>
            <a:r>
              <a:rPr lang="pl-PL" dirty="0" smtClean="0"/>
              <a:t>zysk)</a:t>
            </a:r>
            <a:r>
              <a:rPr lang="en-US" dirty="0" smtClean="0"/>
              <a:t> </a:t>
            </a:r>
            <a:r>
              <a:rPr lang="en-US" dirty="0"/>
              <a:t>+ zwiększone zapotrzebowanie na grunty.</a:t>
            </a:r>
          </a:p>
          <a:p>
            <a:pPr lvl="1"/>
            <a:r>
              <a:rPr lang="en-US" dirty="0"/>
              <a:t> wysokie zapotrzebowanie na kompetencje zarządcze</a:t>
            </a:r>
          </a:p>
          <a:p>
            <a:endParaRPr lang="de-DE" dirty="0"/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64DA7C5B-F89C-4622-9913-6111C4F92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6429375"/>
            <a:ext cx="23320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Źródło</a:t>
            </a:r>
            <a:r>
              <a:rPr kumimoji="0" lang="pl-PL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:</a:t>
            </a:r>
            <a:r>
              <a:rPr kumimoji="0" lang="de-DE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de-DE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Thomet</a:t>
            </a:r>
            <a:r>
              <a:rPr kumimoji="0" lang="de-DE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 et al. 2011</a:t>
            </a:r>
          </a:p>
        </p:txBody>
      </p:sp>
    </p:spTree>
    <p:extLst>
      <p:ext uri="{BB962C8B-B14F-4D97-AF65-F5344CB8AC3E}">
        <p14:creationId xmlns:p14="http://schemas.microsoft.com/office/powerpoint/2010/main" val="256370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	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6B7D335-C4E9-48E1-944B-F3D5B48AD822}"/>
              </a:ext>
            </a:extLst>
          </p:cNvPr>
          <p:cNvSpPr txBox="1">
            <a:spLocks/>
          </p:cNvSpPr>
          <p:nvPr/>
        </p:nvSpPr>
        <p:spPr>
          <a:xfrm>
            <a:off x="619944" y="269032"/>
            <a:ext cx="6336704" cy="93610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Warunki wstępne udanej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produkcji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na bazie pastwisk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98A7C27-44AA-4B08-BDC0-2997281A4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Wystarczająca dostępność gruntów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Wystarczająca bliskość obszarów przeznaczonych do wypasu do budynków gospodarskich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Topografia odpowiednia dla zwierząt żywionych w systemie wypasowym (wymagania dotyczące gatunku i rasy powinny odpowiadać podanej topografii).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Akceptacja dla obniżonej wydajności krów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Stosowanie odpowiednich ras (w szczególności dotyczących krów)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Zredukowana masa ciała (ważne na stromych zboczach)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Zdolność do wysokiego spożycia roślinności w stosunku do zapotrzebowania na energię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Zdolność do utrzymania dobrej kondycji ciała przy diecie trawiastej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Zredukowane wymagania dotyczące suplementacji koncentratu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Wysoka wydajność reprodukcyjna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59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1619672" y="2348880"/>
            <a:ext cx="6024986" cy="936104"/>
          </a:xfrm>
        </p:spPr>
        <p:txBody>
          <a:bodyPr/>
          <a:lstStyle/>
          <a:p>
            <a:r>
              <a:rPr lang="pl-PL" sz="4000" dirty="0" smtClean="0"/>
              <a:t>U</a:t>
            </a:r>
            <a:r>
              <a:rPr lang="it-IT" sz="4000" dirty="0" smtClean="0"/>
              <a:t>żytki zielone</a:t>
            </a:r>
            <a:r>
              <a:rPr lang="pl-PL" sz="4000" dirty="0" smtClean="0"/>
              <a:t> klimatu umiarkowanego</a:t>
            </a:r>
            <a:r>
              <a:rPr lang="it-IT" sz="4000" dirty="0" smtClean="0"/>
              <a:t> we Włoszech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330496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afico 6"/>
          <p:cNvGraphicFramePr>
            <a:graphicFrameLocks/>
          </p:cNvGraphicFramePr>
          <p:nvPr>
            <p:extLst/>
          </p:nvPr>
        </p:nvGraphicFramePr>
        <p:xfrm>
          <a:off x="247254" y="764704"/>
          <a:ext cx="4424855" cy="2853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Gra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0794019"/>
              </p:ext>
            </p:extLst>
          </p:nvPr>
        </p:nvGraphicFramePr>
        <p:xfrm>
          <a:off x="4355976" y="3356992"/>
          <a:ext cx="4300504" cy="26063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CasellaDiTesto 8"/>
          <p:cNvSpPr txBox="1"/>
          <p:nvPr/>
        </p:nvSpPr>
        <p:spPr>
          <a:xfrm>
            <a:off x="661915" y="5306615"/>
            <a:ext cx="1671483" cy="329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539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Źródło</a:t>
            </a:r>
            <a:r>
              <a:rPr kumimoji="0" lang="pl-PL" sz="1539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  <a:r>
              <a:rPr kumimoji="0" lang="it-IT" sz="1539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53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ISTAT,2017</a:t>
            </a:r>
          </a:p>
        </p:txBody>
      </p:sp>
    </p:spTree>
    <p:extLst>
      <p:ext uri="{BB962C8B-B14F-4D97-AF65-F5344CB8AC3E}">
        <p14:creationId xmlns:p14="http://schemas.microsoft.com/office/powerpoint/2010/main" val="82843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284963" y="844498"/>
            <a:ext cx="5590220" cy="881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1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Dolina Padu </a:t>
            </a:r>
            <a:r>
              <a:rPr kumimoji="0" lang="en-US" sz="171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jest najbardziej rozległym obszarem o umiarkowanym klimacie kontynentalnym, na którym </a:t>
            </a:r>
            <a:r>
              <a:rPr kumimoji="0" lang="en-US" sz="171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trwałe użytki zielone </a:t>
            </a:r>
            <a:r>
              <a:rPr kumimoji="0" lang="en-US" sz="171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są tradycyjnie duże i rozproszone.</a:t>
            </a:r>
            <a:endParaRPr kumimoji="0" lang="it-IT" sz="171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72263" y="1865180"/>
            <a:ext cx="8587542" cy="763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6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Użytki zielone są "trwałe", jeśli nie są orane przez co najmniej 10 lat. W ten sposób</a:t>
            </a:r>
            <a:r>
              <a:rPr kumimoji="0" lang="en-US" sz="1539" b="1" i="0" u="none" strike="noStrike" kern="1200" cap="none" spc="0" normalizeH="0" baseline="0" noProof="0" dirty="0">
                <a:ln>
                  <a:noFill/>
                </a:ln>
                <a:solidFill>
                  <a:srgbClr val="FEA02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trwałe użytki zielone </a:t>
            </a:r>
            <a:r>
              <a:rPr kumimoji="0" lang="en-US" sz="136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nigdy nie są zastępowane innymi uprawami i są zarządzane poprzez </a:t>
            </a:r>
            <a:r>
              <a:rPr kumimoji="0" lang="en-US" sz="136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koszenie</a:t>
            </a:r>
            <a:r>
              <a:rPr kumimoji="0" lang="en-US" sz="136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36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nawadnianie</a:t>
            </a:r>
            <a:r>
              <a:rPr kumimoji="0" lang="en-US" sz="136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(na płaskich gruntach) i </a:t>
            </a:r>
            <a:r>
              <a:rPr kumimoji="0" lang="en-US" sz="136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nawożenie</a:t>
            </a:r>
            <a:r>
              <a:rPr kumimoji="0" lang="it-IT" sz="11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(Bocci M. </a:t>
            </a:r>
            <a:r>
              <a:rPr kumimoji="0" lang="it-IT" sz="1197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 al</a:t>
            </a:r>
            <a:r>
              <a:rPr kumimoji="0" lang="it-IT" sz="11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2011</a:t>
            </a:r>
            <a:r>
              <a:rPr kumimoji="0" lang="en-US" sz="11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).</a:t>
            </a:r>
            <a:endParaRPr kumimoji="0" lang="it-IT" sz="119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1308077" y="5211139"/>
            <a:ext cx="6515914" cy="566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3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 Dolinie Padu </a:t>
            </a:r>
            <a:r>
              <a:rPr kumimoji="0" lang="en-US" sz="1539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60% trwałych użytków zielonych przekracza </a:t>
            </a:r>
            <a:r>
              <a:rPr kumimoji="0" lang="en-US" sz="1539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75 lat</a:t>
            </a:r>
            <a:r>
              <a:rPr kumimoji="0" lang="en-US" sz="153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a tylko 15% zostało zasiane lub odnowione w ciągu ostatnich 25 lat (CRPA, 2007).</a:t>
            </a:r>
            <a:endParaRPr kumimoji="0" lang="it-IT" sz="153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uppo 10"/>
          <p:cNvGrpSpPr/>
          <p:nvPr/>
        </p:nvGrpSpPr>
        <p:grpSpPr>
          <a:xfrm>
            <a:off x="3080073" y="2658372"/>
            <a:ext cx="3231129" cy="2465140"/>
            <a:chOff x="2969646" y="2323455"/>
            <a:chExt cx="4500003" cy="3780015"/>
          </a:xfrm>
        </p:grpSpPr>
        <p:sp>
          <p:nvSpPr>
            <p:cNvPr id="12" name="object 8"/>
            <p:cNvSpPr/>
            <p:nvPr/>
          </p:nvSpPr>
          <p:spPr>
            <a:xfrm>
              <a:off x="2969646" y="2323455"/>
              <a:ext cx="3154679" cy="294346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3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9"/>
            <p:cNvSpPr/>
            <p:nvPr/>
          </p:nvSpPr>
          <p:spPr>
            <a:xfrm>
              <a:off x="6118230" y="2323455"/>
              <a:ext cx="1351419" cy="378001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3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0"/>
            <p:cNvSpPr/>
            <p:nvPr/>
          </p:nvSpPr>
          <p:spPr>
            <a:xfrm>
              <a:off x="2969646" y="5260825"/>
              <a:ext cx="3154679" cy="84264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3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Rettangolo 15"/>
          <p:cNvSpPr/>
          <p:nvPr/>
        </p:nvSpPr>
        <p:spPr>
          <a:xfrm>
            <a:off x="6358563" y="3889973"/>
            <a:ext cx="1173401" cy="671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41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Pieve</a:t>
            </a:r>
            <a:r>
              <a:rPr kumimoji="0" lang="en-US" sz="94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di </a:t>
            </a:r>
            <a:r>
              <a:rPr kumimoji="0" lang="en-US" sz="941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Bibbiano</a:t>
            </a:r>
            <a:r>
              <a:rPr kumimoji="0" lang="en-US" sz="94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użytki zielone, których istnienie datuje się na około 1300 r.</a:t>
            </a:r>
            <a:endParaRPr kumimoji="0" lang="it-IT" sz="94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38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454076" y="3204817"/>
            <a:ext cx="8275150" cy="329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539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NAWADNIANIE</a:t>
            </a:r>
            <a:r>
              <a:rPr kumimoji="0" lang="it-IT" sz="1539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53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użytków zielonych: </a:t>
            </a:r>
            <a:r>
              <a:rPr kumimoji="0" lang="it-IT" sz="136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Tradycyjnie użytki zielone w dolinie są nawadniane w pierwszej części lata.</a:t>
            </a:r>
          </a:p>
        </p:txBody>
      </p:sp>
      <p:sp>
        <p:nvSpPr>
          <p:cNvPr id="9" name="Rettangolo 8"/>
          <p:cNvSpPr/>
          <p:nvPr/>
        </p:nvSpPr>
        <p:spPr>
          <a:xfrm>
            <a:off x="76019" y="561998"/>
            <a:ext cx="5603686" cy="566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3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Różnorodność biologiczna</a:t>
            </a:r>
            <a:r>
              <a:rPr kumimoji="0" lang="en-US" sz="153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na tych polach zbadano ponad</a:t>
            </a:r>
            <a:r>
              <a:rPr kumimoji="0" lang="en-US" sz="153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60 gatunków botanicznych</a:t>
            </a:r>
            <a:r>
              <a:rPr kumimoji="0" lang="en-US" sz="153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które występują w sposób znaczący i ciągły.</a:t>
            </a:r>
            <a:endParaRPr kumimoji="0" lang="it-IT" sz="153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uppo 9"/>
          <p:cNvGrpSpPr/>
          <p:nvPr/>
        </p:nvGrpSpPr>
        <p:grpSpPr>
          <a:xfrm>
            <a:off x="454076" y="1383568"/>
            <a:ext cx="4026720" cy="1742138"/>
            <a:chOff x="358381" y="360578"/>
            <a:chExt cx="6840016" cy="3780015"/>
          </a:xfrm>
        </p:grpSpPr>
        <p:sp>
          <p:nvSpPr>
            <p:cNvPr id="12" name="object 19"/>
            <p:cNvSpPr/>
            <p:nvPr/>
          </p:nvSpPr>
          <p:spPr>
            <a:xfrm>
              <a:off x="358381" y="360578"/>
              <a:ext cx="6388849" cy="2944380"/>
            </a:xfrm>
            <a:prstGeom prst="rect">
              <a:avLst/>
            </a:pr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3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20"/>
            <p:cNvSpPr/>
            <p:nvPr/>
          </p:nvSpPr>
          <p:spPr>
            <a:xfrm>
              <a:off x="6741134" y="360578"/>
              <a:ext cx="457263" cy="3780015"/>
            </a:xfrm>
            <a:prstGeom prst="rect">
              <a:avLst/>
            </a:pr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3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21"/>
            <p:cNvSpPr/>
            <p:nvPr/>
          </p:nvSpPr>
          <p:spPr>
            <a:xfrm>
              <a:off x="358381" y="3298850"/>
              <a:ext cx="6388849" cy="841730"/>
            </a:xfrm>
            <a:prstGeom prst="rect">
              <a:avLst/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3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object 9"/>
          <p:cNvSpPr/>
          <p:nvPr/>
        </p:nvSpPr>
        <p:spPr>
          <a:xfrm>
            <a:off x="1574679" y="3689637"/>
            <a:ext cx="1455086" cy="19080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0"/>
          <p:cNvSpPr/>
          <p:nvPr/>
        </p:nvSpPr>
        <p:spPr>
          <a:xfrm>
            <a:off x="3574834" y="3692232"/>
            <a:ext cx="1456446" cy="19100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1"/>
          <p:cNvSpPr/>
          <p:nvPr/>
        </p:nvSpPr>
        <p:spPr>
          <a:xfrm>
            <a:off x="5575793" y="3691163"/>
            <a:ext cx="1456438" cy="191334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739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0" y="313267"/>
            <a:ext cx="6883400" cy="776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539" b="1" i="0" u="none" strike="noStrike" kern="1200" cap="none" spc="0" normalizeH="0" baseline="0" noProof="0" dirty="0" smtClean="0">
                <a:ln>
                  <a:noFill/>
                </a:ln>
                <a:solidFill>
                  <a:srgbClr val="FEA02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Przemienne</a:t>
            </a:r>
            <a:r>
              <a:rPr kumimoji="0" lang="en-US" sz="1539" b="1" i="0" u="none" strike="noStrike" kern="1200" cap="none" spc="0" normalizeH="0" baseline="0" noProof="0" dirty="0" smtClean="0">
                <a:ln>
                  <a:noFill/>
                </a:ln>
                <a:solidFill>
                  <a:srgbClr val="FEA02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539" b="1" i="0" u="none" strike="noStrike" kern="1200" cap="none" spc="0" normalizeH="0" baseline="0" noProof="0" dirty="0">
                <a:ln>
                  <a:noFill/>
                </a:ln>
                <a:solidFill>
                  <a:srgbClr val="FEA02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użytki zielone </a:t>
            </a:r>
            <a:r>
              <a:rPr kumimoji="0" lang="en-US" sz="136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wchodzą w</a:t>
            </a:r>
            <a:r>
              <a:rPr kumimoji="0" lang="en-US" sz="1539" b="1" i="0" u="none" strike="noStrike" kern="1200" cap="none" spc="0" normalizeH="0" baseline="0" noProof="0" dirty="0">
                <a:ln>
                  <a:noFill/>
                </a:ln>
                <a:solidFill>
                  <a:srgbClr val="FEA022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okresowy </a:t>
            </a:r>
            <a:r>
              <a:rPr kumimoji="0" lang="en-US" sz="136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płodozmian: cechy gleby decydują o tym, </a:t>
            </a:r>
            <a:r>
              <a:rPr kumimoji="0" lang="en-US" sz="1368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że</a:t>
            </a:r>
            <a:r>
              <a:rPr kumimoji="0" lang="pl-PL" sz="1368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368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wybór</a:t>
            </a:r>
            <a:r>
              <a:rPr kumimoji="0" lang="en-US" sz="1368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36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roślin strączkowych (pH, brak kamienia wapiennego i </a:t>
            </a:r>
            <a:r>
              <a:rPr kumimoji="0" lang="pl-PL" sz="1368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chwastów)</a:t>
            </a:r>
            <a:r>
              <a:rPr kumimoji="0" lang="pl-PL" sz="1368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 </a:t>
            </a:r>
            <a:r>
              <a:rPr kumimoji="0" lang="en-US" sz="1368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traw</a:t>
            </a:r>
            <a:r>
              <a:rPr kumimoji="0" lang="en-US" sz="1368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l-PL" sz="1368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jest</a:t>
            </a:r>
            <a:r>
              <a:rPr kumimoji="0" lang="en-US" sz="1368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368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bardziej</a:t>
            </a:r>
            <a:r>
              <a:rPr kumimoji="0" lang="en-US" sz="136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368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uwarunkowane</a:t>
            </a:r>
            <a:r>
              <a:rPr kumimoji="0" lang="en-US" sz="1368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36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klimatem. </a:t>
            </a:r>
            <a:r>
              <a:rPr kumimoji="0" lang="en-US" sz="153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Zazwyczaj &lt; 10 lat</a:t>
            </a:r>
            <a:endParaRPr kumimoji="0" lang="it-IT" sz="153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-1" y="1185333"/>
            <a:ext cx="7916333" cy="158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Wśród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kryteriów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wyboru odmian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 połączenia jest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konieczność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kwitnienia</a:t>
            </a:r>
            <a:r>
              <a:rPr kumimoji="0" 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roślin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strączkowych i traw w tym samym czasie (lepsza wartość odżywcza i produkcja):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w mieszankach z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alfaalfa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dobrze jest stosować późne odmiany </a:t>
            </a:r>
            <a:r>
              <a:rPr kumimoji="0" lang="it-IT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Dactylis glomerata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Festuca arundinacea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w mieszankach, w których rośliny strączkowe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są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złożone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 koniczyny białej, wybieraj odmiany traw z pośrednim preocity;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kiedy jest obecny </a:t>
            </a:r>
            <a:r>
              <a:rPr kumimoji="0" lang="it-IT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Phleum</a:t>
            </a: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pratense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konieczne jest użycie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najbardziej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l-PL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wczesnych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odmian.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6458729" y="5401702"/>
            <a:ext cx="1913409" cy="329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539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Źródło</a:t>
            </a:r>
            <a:r>
              <a:rPr kumimoji="0" lang="pl-PL" sz="1539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  <a:r>
              <a:rPr kumimoji="0" lang="it-IT" sz="1539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53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CRPA, 2014 R.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724" y="3094738"/>
            <a:ext cx="4821777" cy="2339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CasellaDiTesto 16"/>
          <p:cNvSpPr txBox="1"/>
          <p:nvPr/>
        </p:nvSpPr>
        <p:spPr>
          <a:xfrm>
            <a:off x="1159207" y="5455777"/>
            <a:ext cx="1186543" cy="2501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26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Dactylis glomerata</a:t>
            </a:r>
            <a:endParaRPr kumimoji="0" lang="it-IT" sz="102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2324694" y="5461102"/>
            <a:ext cx="1285929" cy="2501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26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Festuca arundinacea</a:t>
            </a:r>
            <a:endParaRPr kumimoji="0" lang="en-GB" sz="102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3835280" y="5455776"/>
            <a:ext cx="736099" cy="2501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26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Czerwona koniczyna</a:t>
            </a:r>
            <a:endParaRPr kumimoji="0" lang="en-GB" sz="102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4974455" y="5464880"/>
            <a:ext cx="854721" cy="2501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26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Koniczyna biała</a:t>
            </a:r>
            <a:endParaRPr kumimoji="0" lang="en-GB" sz="102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72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138786" y="387927"/>
            <a:ext cx="6437505" cy="592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71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Nawożenie:</a:t>
            </a:r>
            <a:r>
              <a:rPr kumimoji="0" lang="it-IT" sz="153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zarówno </a:t>
            </a:r>
            <a:r>
              <a:rPr kumimoji="0" lang="it-IT" sz="1539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trwałe </a:t>
            </a:r>
            <a:r>
              <a:rPr kumimoji="0" lang="it-IT" sz="153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jak i tymczasowe użytki zielone są w wielu przypadkach nawożone.</a:t>
            </a:r>
            <a:endParaRPr kumimoji="0" lang="it-IT" sz="136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38786" y="1010347"/>
            <a:ext cx="8355621" cy="8029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539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Przyj</a:t>
            </a:r>
            <a:r>
              <a:rPr kumimoji="0" lang="pl-PL" sz="1539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muje</a:t>
            </a:r>
            <a:r>
              <a:rPr kumimoji="0" lang="pl-PL" sz="1539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się </a:t>
            </a:r>
            <a:r>
              <a:rPr kumimoji="0" lang="it-IT" sz="1539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53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zarządzania nawożeniem, które przywraca </a:t>
            </a:r>
            <a:r>
              <a:rPr kumimoji="0" lang="pl-PL" sz="1539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wyższe</a:t>
            </a:r>
            <a:r>
              <a:rPr kumimoji="0" lang="it-IT" sz="1539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plon</a:t>
            </a:r>
            <a:r>
              <a:rPr kumimoji="0" lang="pl-PL" sz="1539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 jest</a:t>
            </a:r>
            <a:r>
              <a:rPr kumimoji="0" lang="it-IT" sz="1539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it-IT" sz="153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53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wystarczające do utrzymania żyzności </a:t>
            </a:r>
            <a:r>
              <a:rPr kumimoji="0" lang="it-IT" sz="1539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gleby</a:t>
            </a:r>
            <a:r>
              <a:rPr kumimoji="0" lang="pl-PL" sz="1539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 pozwala </a:t>
            </a:r>
            <a:r>
              <a:rPr kumimoji="0" lang="it-IT" sz="1539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uniknąć </a:t>
            </a:r>
            <a:r>
              <a:rPr kumimoji="0" lang="pl-PL" sz="1539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wypłukiwania</a:t>
            </a:r>
            <a:r>
              <a:rPr kumimoji="0" lang="it-IT" sz="1539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it-IT" sz="153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Zwiększenie</a:t>
            </a:r>
            <a:r>
              <a:rPr kumimoji="0" lang="en-US" sz="153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nawożenia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3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nie podnosi jakości o więcej niż 10 % </a:t>
            </a:r>
            <a:r>
              <a:rPr kumimoji="0" lang="en-US" sz="1197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1368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Bonifazzi</a:t>
            </a:r>
            <a:r>
              <a:rPr kumimoji="0" lang="en-US" sz="1368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B, 2009).</a:t>
            </a:r>
            <a:endParaRPr kumimoji="0" lang="it-IT" sz="1197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532133" y="2025040"/>
            <a:ext cx="7819097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1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 trwałych użytkach zielonych nawożenie jest narzędziem przywracania równowagi florystycznej i produkcyjnej.</a:t>
            </a:r>
          </a:p>
        </p:txBody>
      </p:sp>
      <p:sp>
        <p:nvSpPr>
          <p:cNvPr id="6" name="Rettangolo 5"/>
          <p:cNvSpPr/>
          <p:nvPr/>
        </p:nvSpPr>
        <p:spPr>
          <a:xfrm>
            <a:off x="727610" y="4974276"/>
            <a:ext cx="7428143" cy="802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3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Użytki zielone mogą skutecznie wykorzystywać obornik do utrzymania żyzności, na tymczasowych użytkach zielonych rozsiane są (podczas </a:t>
            </a:r>
            <a:r>
              <a:rPr kumimoji="0" lang="en-GB" sz="153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orki</a:t>
            </a:r>
            <a:r>
              <a:rPr kumimoji="0" lang="en-GB" sz="153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 każdej jesieni) nawet dawki fosforu i potasu (około 50 kg/ha).</a:t>
            </a: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654" y="2712665"/>
            <a:ext cx="3186537" cy="2123827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1938" y="2667339"/>
            <a:ext cx="2140360" cy="216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34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532133" y="701021"/>
            <a:ext cx="4149469" cy="4607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86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4" b="1" i="0" u="none" strike="noStrike" kern="1200" cap="none" spc="-4" normalizeH="0" baseline="0" noProof="0" dirty="0">
                <a:ln>
                  <a:noFill/>
                </a:ln>
                <a:solidFill>
                  <a:srgbClr val="DA5026"/>
                </a:solidFill>
                <a:effectLst/>
                <a:uLnTx/>
                <a:uFillTx/>
                <a:latin typeface="Calibri"/>
                <a:ea typeface="+mn-ea"/>
                <a:cs typeface="Georgia"/>
              </a:rPr>
              <a:t>Odnowienie zdegradowanych użytków zielonych</a:t>
            </a:r>
            <a:endParaRPr kumimoji="0" lang="it-IT" sz="2394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Georgia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2637" y="3329308"/>
            <a:ext cx="4020634" cy="2421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219542" y="1148430"/>
            <a:ext cx="4923719" cy="5133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6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Ważny instrument, w którym rośliny pastewne są niskiej jakości.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68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albo</a:t>
            </a:r>
            <a:r>
              <a:rPr kumimoji="0" lang="en-US" sz="136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l-PL" sz="1368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dochodzi do nadmiernego za</a:t>
            </a:r>
            <a:r>
              <a:rPr kumimoji="0" lang="en-US" sz="1368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chwas</a:t>
            </a:r>
            <a:r>
              <a:rPr kumimoji="0" lang="pl-PL" sz="1368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zczenia</a:t>
            </a:r>
            <a:endParaRPr kumimoji="0" lang="it-IT" sz="119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346922" y="1865181"/>
            <a:ext cx="5072147" cy="566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4345" marR="0" lvl="0" indent="-24434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53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Racjonalizacja nawożenia</a:t>
            </a:r>
            <a:r>
              <a:rPr kumimoji="0" lang="en-US" sz="153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Jest to </a:t>
            </a:r>
            <a:r>
              <a:rPr kumimoji="0" lang="pl-PL" sz="1539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ważny</a:t>
            </a:r>
            <a:r>
              <a:rPr kumimoji="0" lang="en-US" sz="1539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53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czynnik modyfikujący skład użytków zielonych (</a:t>
            </a:r>
            <a:r>
              <a:rPr kumimoji="0" lang="en-US" sz="1539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trawa</a:t>
            </a:r>
            <a:r>
              <a:rPr kumimoji="0" lang="en-US" sz="1539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pl-PL" sz="1539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motylkowe</a:t>
            </a:r>
            <a:r>
              <a:rPr kumimoji="0" lang="en-US" sz="1539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).</a:t>
            </a:r>
            <a:endParaRPr kumimoji="0" lang="it-IT" sz="153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260637" y="2647090"/>
            <a:ext cx="7417877" cy="566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4345" marR="0" lvl="0" indent="-24434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l-PL" sz="1539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Prze</a:t>
            </a:r>
            <a:r>
              <a:rPr kumimoji="0" lang="en-US" sz="1539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siewanie</a:t>
            </a:r>
            <a:r>
              <a:rPr kumimoji="0" lang="en-US" sz="153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Przydatne do </a:t>
            </a:r>
            <a:r>
              <a:rPr kumimoji="0" lang="en-US" sz="153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zagęszczenia</a:t>
            </a:r>
            <a:r>
              <a:rPr kumimoji="0" lang="en-US" sz="153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l-PL" sz="1539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runi</a:t>
            </a:r>
            <a:r>
              <a:rPr kumimoji="0" lang="en-US" sz="1539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53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 bezpośrednim wysiewem dobrych roślin pastewnych; jest stosowane z dostępnością wody w celu zapewnienia kiełkowania. </a:t>
            </a:r>
            <a:endParaRPr kumimoji="0" lang="it-IT" sz="153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260637" y="3747305"/>
            <a:ext cx="4572000" cy="103977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44345" marR="0" lvl="0" indent="-24434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l-PL" sz="1539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Ponowny wysiew</a:t>
            </a:r>
            <a:r>
              <a:rPr kumimoji="0" lang="en-US" sz="1539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153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Kiedy degradacja jest całkowita, pole jest całkowicie odnawiane. Po powierzchniowej uprawie gleby wysiewana jest </a:t>
            </a:r>
            <a:r>
              <a:rPr kumimoji="0" lang="en-US" sz="153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mieszanka</a:t>
            </a:r>
            <a:r>
              <a:rPr kumimoji="0" lang="en-US" sz="153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539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traw</a:t>
            </a:r>
            <a:r>
              <a:rPr kumimoji="0" lang="en-US" sz="1539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pl-PL" sz="1539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motylkowych</a:t>
            </a:r>
            <a:r>
              <a:rPr kumimoji="0" lang="en-US" sz="1539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endParaRPr kumimoji="0" lang="it-IT" sz="153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6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857929" y="431680"/>
            <a:ext cx="3487750" cy="4607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86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4" b="1" i="0" u="none" strike="noStrike" kern="1200" cap="none" spc="-4" normalizeH="0" baseline="0" noProof="0" dirty="0">
                <a:ln>
                  <a:noFill/>
                </a:ln>
                <a:solidFill>
                  <a:srgbClr val="DA5026"/>
                </a:solidFill>
                <a:effectLst/>
                <a:uLnTx/>
                <a:uFillTx/>
                <a:latin typeface="Calibri"/>
                <a:ea typeface="+mn-ea"/>
                <a:cs typeface="Georgia"/>
              </a:rPr>
              <a:t>Zarządzanie - różnorodność biologiczna</a:t>
            </a:r>
            <a:endParaRPr kumimoji="0" lang="it-IT" sz="2394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Georgia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117744" y="905460"/>
            <a:ext cx="6581074" cy="1513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39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Intensywne</a:t>
            </a:r>
            <a:r>
              <a:rPr kumimoji="0" lang="pl-PL" sz="1539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539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gospodarowanie</a:t>
            </a:r>
            <a:r>
              <a:rPr kumimoji="0" lang="en-US" sz="1539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53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użytkami</a:t>
            </a:r>
            <a:r>
              <a:rPr kumimoji="0" lang="en-US" sz="153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539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zielonymi</a:t>
            </a:r>
            <a:r>
              <a:rPr kumimoji="0" lang="en-US" sz="1539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53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szczególnie</a:t>
            </a:r>
            <a:r>
              <a:rPr kumimoji="0" lang="en-US" sz="153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539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charakteryzuje</a:t>
            </a:r>
            <a:r>
              <a:rPr kumimoji="0" lang="en-US" sz="1539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53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się </a:t>
            </a:r>
            <a:r>
              <a:rPr kumimoji="0" lang="en-US" sz="153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częstym koszeniem</a:t>
            </a:r>
            <a:r>
              <a:rPr kumimoji="0" lang="en-US" sz="153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obciążeniem w celu zmniejszenia liczebności </a:t>
            </a:r>
            <a:r>
              <a:rPr kumimoji="0" lang="en-US" sz="153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gatunku</a:t>
            </a:r>
            <a:r>
              <a:rPr kumimoji="0" lang="en-US" sz="153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539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oraz </a:t>
            </a:r>
            <a:r>
              <a:rPr kumimoji="0" lang="en-US" sz="153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 </a:t>
            </a:r>
            <a:r>
              <a:rPr kumimoji="0" lang="en-US" sz="153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przypadkach</a:t>
            </a:r>
            <a:r>
              <a:rPr kumimoji="0" lang="en-US" sz="153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539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granicznych</a:t>
            </a:r>
            <a:r>
              <a:rPr kumimoji="0" lang="en-US" sz="1539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53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prowadzi do "</a:t>
            </a:r>
            <a:r>
              <a:rPr kumimoji="0" lang="en-US" sz="153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stałej monokultury</a:t>
            </a:r>
            <a:r>
              <a:rPr kumimoji="0" lang="en-US" sz="153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" życicy włoskiej.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53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Lepsze zarządzanie (</a:t>
            </a:r>
            <a:r>
              <a:rPr kumimoji="0" lang="it-IT" sz="136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&lt; </a:t>
            </a:r>
            <a:r>
              <a:rPr kumimoji="0" lang="pl-PL" sz="1368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pokosów</a:t>
            </a:r>
            <a:r>
              <a:rPr kumimoji="0" lang="it-IT" sz="1368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36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i/lub rotacyjne </a:t>
            </a:r>
            <a:r>
              <a:rPr kumimoji="0" lang="pl-PL" sz="1368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wypasanie</a:t>
            </a:r>
            <a:r>
              <a:rPr kumimoji="0" lang="it-IT" sz="1368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r>
              <a:rPr kumimoji="0" lang="it-IT" sz="1539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53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zwiększa różnorodność biologiczną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53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271497" y="2361094"/>
            <a:ext cx="8347763" cy="513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6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 </a:t>
            </a:r>
            <a:r>
              <a:rPr kumimoji="0" lang="it-IT" sz="1368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polach</a:t>
            </a:r>
            <a:r>
              <a:rPr kumimoji="0" lang="it-IT" sz="136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 </a:t>
            </a:r>
            <a:r>
              <a:rPr kumimoji="0" lang="it-IT" sz="1368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dobrej bioróżnorodności</a:t>
            </a:r>
            <a:r>
              <a:rPr kumimoji="0" lang="it-IT" sz="136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bardziej </a:t>
            </a:r>
            <a:r>
              <a:rPr kumimoji="0" lang="it-IT" sz="1368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reprezentowane są trawy</a:t>
            </a:r>
            <a:r>
              <a:rPr kumimoji="0" lang="it-IT" sz="136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oprócz </a:t>
            </a:r>
            <a:r>
              <a:rPr kumimoji="0" lang="it-IT" sz="1368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życicy</a:t>
            </a:r>
            <a:r>
              <a:rPr kumimoji="0" lang="it-IT" sz="136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 </a:t>
            </a:r>
            <a:r>
              <a:rPr kumimoji="0" lang="it-IT" sz="1368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Poa</a:t>
            </a:r>
            <a:r>
              <a:rPr kumimoji="0" lang="it-IT" sz="136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it-IT" sz="1368" b="0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Dactylis glomerata</a:t>
            </a:r>
            <a:r>
              <a:rPr kumimoji="0" lang="it-IT" sz="136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it-IT" sz="1368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bromus</a:t>
            </a:r>
            <a:r>
              <a:rPr kumimoji="0" lang="it-IT" sz="136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, </a:t>
            </a:r>
            <a:r>
              <a:rPr kumimoji="0" lang="it-IT" sz="1368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festuche</a:t>
            </a:r>
            <a:r>
              <a:rPr kumimoji="0" lang="it-IT" sz="136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it-IT" sz="1368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owies</a:t>
            </a:r>
            <a:r>
              <a:rPr kumimoji="0" lang="it-IT" sz="136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 </a:t>
            </a:r>
            <a:r>
              <a:rPr kumimoji="0" lang="it-IT" sz="1368" b="0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Holcus lanatus</a:t>
            </a:r>
            <a:r>
              <a:rPr kumimoji="0" lang="it-IT" sz="136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641910" y="3109717"/>
            <a:ext cx="7548173" cy="329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3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Pozostawia się</a:t>
            </a:r>
            <a:r>
              <a:rPr kumimoji="0" lang="en-US" sz="153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niekoszone</a:t>
            </a:r>
            <a:r>
              <a:rPr kumimoji="0" lang="en-US" sz="153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pasy użytków zielonych </a:t>
            </a:r>
            <a:r>
              <a:rPr kumimoji="0" lang="en-US" sz="153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 celu zwiększenia różnorodności biologicznej zarówno roślinnej, jak i entomologicznej, </a:t>
            </a:r>
            <a:endParaRPr kumimoji="0" lang="it-IT" sz="153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3375" y="3876168"/>
            <a:ext cx="4629621" cy="2502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058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76348" y="175235"/>
            <a:ext cx="727533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sv-S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W </a:t>
            </a:r>
            <a:r>
              <a:rPr kumimoji="0" lang="en-US" altLang="sv-S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latach</a:t>
            </a:r>
            <a:r>
              <a:rPr kumimoji="0" lang="pl-PL" altLang="sv-SE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80-tych </a:t>
            </a:r>
            <a:r>
              <a:rPr kumimoji="0" lang="en-US" altLang="sv-S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wprowadzono</a:t>
            </a:r>
            <a:r>
              <a:rPr kumimoji="0" lang="en-US" altLang="sv-S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i </a:t>
            </a:r>
            <a:r>
              <a:rPr kumimoji="0" lang="en-US" altLang="sv-S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przetestowano </a:t>
            </a:r>
            <a:r>
              <a:rPr kumimoji="0" lang="en-US" alt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więcej odmian koniczyny białej </a:t>
            </a:r>
            <a:r>
              <a:rPr kumimoji="0" lang="en-US" altLang="sv-S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pod kątem </a:t>
            </a:r>
            <a:r>
              <a:rPr kumimoji="0" lang="en-US" alt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ewentualnego </a:t>
            </a:r>
            <a:r>
              <a:rPr kumimoji="0" lang="en-US" altLang="sv-S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włączenia do </a:t>
            </a:r>
            <a:r>
              <a:rPr kumimoji="0" lang="en-US" altLang="sv-S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mieszan</a:t>
            </a:r>
            <a:r>
              <a:rPr kumimoji="0" lang="pl-PL" altLang="sv-S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ek</a:t>
            </a:r>
            <a:r>
              <a:rPr kumimoji="0" lang="pl-PL" altLang="sv-S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stosowanych na</a:t>
            </a:r>
            <a:r>
              <a:rPr kumimoji="0" lang="en-US" altLang="sv-S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pl-PL" altLang="sv-S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przemiennych</a:t>
            </a:r>
            <a:r>
              <a:rPr kumimoji="0" lang="en-US" altLang="sv-S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pl-PL" altLang="sv-S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użytkach zielonych</a:t>
            </a:r>
            <a:endParaRPr kumimoji="0" lang="en-US" altLang="sv-SE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671638" y="33289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5800" algn="l"/>
              </a:tabLst>
              <a:defRPr/>
            </a:pPr>
            <a:endParaRPr kumimoji="0" lang="sv-SE" altLang="sv-SE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textruta 17"/>
          <p:cNvSpPr txBox="1"/>
          <p:nvPr/>
        </p:nvSpPr>
        <p:spPr>
          <a:xfrm>
            <a:off x="6425740" y="6541507"/>
            <a:ext cx="27568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sv-SE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Svanäng</a:t>
            </a:r>
            <a:r>
              <a:rPr kumimoji="0" lang="sv-S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 Frankow-Lindberg, 1994)</a:t>
            </a: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1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5180561"/>
              </p:ext>
            </p:extLst>
          </p:nvPr>
        </p:nvGraphicFramePr>
        <p:xfrm>
          <a:off x="1223750" y="1826783"/>
          <a:ext cx="6671094" cy="471932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6697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013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sv-S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sv-SE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Mieszanka</a:t>
                      </a:r>
                      <a:r>
                        <a:rPr lang="sv-SE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nasion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 smtClean="0"/>
                        <a:t>A.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v-SE" dirty="0" err="1" smtClean="0"/>
                        <a:t>Koniczyna</a:t>
                      </a:r>
                      <a:r>
                        <a:rPr lang="sv-SE" dirty="0" smtClean="0"/>
                        <a:t> czerwona (5) + Tymotka (10)</a:t>
                      </a:r>
                      <a:r>
                        <a:rPr lang="sv-SE" baseline="0" dirty="0" smtClean="0"/>
                        <a:t> + Kostrzewa</a:t>
                      </a:r>
                      <a:r>
                        <a:rPr lang="sv-SE" baseline="0" dirty="0" err="1" smtClean="0"/>
                        <a:t> łąkowa</a:t>
                      </a:r>
                      <a:r>
                        <a:rPr lang="sv-SE" baseline="0" dirty="0" smtClean="0"/>
                        <a:t> (7)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 smtClean="0"/>
                        <a:t>B.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v-SE" dirty="0" err="1" smtClean="0"/>
                        <a:t>Koniczyna</a:t>
                      </a:r>
                      <a:r>
                        <a:rPr lang="sv-SE" dirty="0" smtClean="0"/>
                        <a:t> biała (5) + Tymotka (10)</a:t>
                      </a:r>
                      <a:r>
                        <a:rPr lang="sv-SE" baseline="0" dirty="0" smtClean="0"/>
                        <a:t> + Kostrzewa</a:t>
                      </a:r>
                      <a:r>
                        <a:rPr lang="sv-SE" baseline="0" dirty="0" err="1" smtClean="0"/>
                        <a:t> łąkowa</a:t>
                      </a:r>
                      <a:r>
                        <a:rPr lang="sv-SE" baseline="0" dirty="0" smtClean="0"/>
                        <a:t> (7)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 smtClean="0"/>
                        <a:t>C.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 err="1" smtClean="0"/>
                        <a:t>Koniczyna</a:t>
                      </a:r>
                      <a:r>
                        <a:rPr lang="sv-SE" dirty="0" smtClean="0"/>
                        <a:t> biała (5) + Tymotka (10)</a:t>
                      </a:r>
                      <a:r>
                        <a:rPr lang="sv-SE" baseline="0" dirty="0" smtClean="0"/>
                        <a:t> + Kostrzewa</a:t>
                      </a:r>
                      <a:r>
                        <a:rPr lang="sv-SE" baseline="0" dirty="0" err="1" smtClean="0"/>
                        <a:t> łąkowa</a:t>
                      </a:r>
                      <a:r>
                        <a:rPr lang="sv-SE" baseline="0" dirty="0" smtClean="0"/>
                        <a:t> (7)</a:t>
                      </a:r>
                      <a:r>
                        <a:rPr lang="en-US" baseline="0" dirty="0" smtClean="0"/>
                        <a:t> + </a:t>
                      </a:r>
                      <a:r>
                        <a:rPr lang="pl-PL" baseline="0" dirty="0" smtClean="0"/>
                        <a:t>Wiechlina</a:t>
                      </a:r>
                      <a:r>
                        <a:rPr lang="en-GB" sz="1800" dirty="0" smtClean="0">
                          <a:effectLst/>
                        </a:rPr>
                        <a:t> łąkowa</a:t>
                      </a:r>
                      <a:r>
                        <a:rPr lang="en-US" baseline="0" dirty="0" smtClean="0"/>
                        <a:t> (3)</a:t>
                      </a:r>
                      <a:endParaRPr lang="en-US" dirty="0" smtClean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sv-SE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 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sv-SE" sz="18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Strategia nawożenia</a:t>
                      </a:r>
                      <a:r>
                        <a:rPr lang="sv-SE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(N)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 smtClean="0"/>
                        <a:t>N0.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0 kg/ha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 smtClean="0"/>
                        <a:t>N1.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100 kg/ha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 smtClean="0"/>
                        <a:t>N2.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200 kg/ha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b="1" dirty="0" smtClean="0"/>
                        <a:t>3.</a:t>
                      </a:r>
                      <a:endParaRPr lang="en-US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b="1" err="1" smtClean="0"/>
                        <a:t>Strategia </a:t>
                      </a:r>
                      <a:r>
                        <a:rPr lang="pl-PL" b="1" smtClean="0"/>
                        <a:t>koszenia</a:t>
                      </a:r>
                      <a:endParaRPr lang="en-US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 smtClean="0"/>
                        <a:t>S1.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v-SE" smtClean="0"/>
                        <a:t>3 </a:t>
                      </a:r>
                      <a:r>
                        <a:rPr lang="pl-PL" smtClean="0"/>
                        <a:t>pokosy</a:t>
                      </a:r>
                      <a:r>
                        <a:rPr lang="sv-SE" smtClean="0"/>
                        <a:t>/rok </a:t>
                      </a:r>
                      <a:r>
                        <a:rPr lang="sv-SE" dirty="0" smtClean="0"/>
                        <a:t>(~13/6,</a:t>
                      </a:r>
                      <a:r>
                        <a:rPr lang="sv-SE" baseline="0" dirty="0" smtClean="0"/>
                        <a:t> 25/7, 5/9)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 smtClean="0"/>
                        <a:t>S2.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mtClean="0"/>
                        <a:t>3 </a:t>
                      </a:r>
                      <a:r>
                        <a:rPr lang="pl-PL" smtClean="0"/>
                        <a:t>pokosy</a:t>
                      </a:r>
                      <a:r>
                        <a:rPr lang="sv-SE" smtClean="0"/>
                        <a:t>/rok </a:t>
                      </a:r>
                      <a:r>
                        <a:rPr lang="sv-SE" dirty="0" smtClean="0"/>
                        <a:t>(~6/6,</a:t>
                      </a:r>
                      <a:r>
                        <a:rPr lang="sv-SE" baseline="0" dirty="0" smtClean="0"/>
                        <a:t> 18/7, 5/9)</a:t>
                      </a:r>
                      <a:endParaRPr lang="en-US" dirty="0" smtClean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 smtClean="0"/>
                        <a:t>S3.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mtClean="0"/>
                        <a:t>4 </a:t>
                      </a:r>
                      <a:r>
                        <a:rPr lang="pl-PL" smtClean="0"/>
                        <a:t>pokosy</a:t>
                      </a:r>
                      <a:r>
                        <a:rPr lang="sv-SE" smtClean="0"/>
                        <a:t>/rok </a:t>
                      </a:r>
                      <a:r>
                        <a:rPr lang="sv-SE" dirty="0" smtClean="0"/>
                        <a:t>(~6/6,</a:t>
                      </a:r>
                      <a:r>
                        <a:rPr lang="sv-SE" baseline="0" dirty="0" smtClean="0"/>
                        <a:t> 4/7, 1/8, 5/9)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234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296410" y="279456"/>
            <a:ext cx="4572000" cy="8029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3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Trwałe użytki </a:t>
            </a:r>
            <a:r>
              <a:rPr kumimoji="0" lang="en-US" sz="153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zielone</a:t>
            </a:r>
            <a:r>
              <a:rPr kumimoji="0" lang="en-US" sz="153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l-PL" sz="1539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wiążą</a:t>
            </a:r>
            <a:r>
              <a:rPr kumimoji="0" lang="en-US" sz="1539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53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około </a:t>
            </a:r>
            <a:r>
              <a:rPr kumimoji="0" lang="en-US" sz="153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180 ton węgla na hektar</a:t>
            </a:r>
            <a:r>
              <a:rPr kumimoji="0" lang="en-US" sz="153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 pierwszych 50 cm gleby, ponad 25% w stosunku do jednego hektara gruntów ornych.</a:t>
            </a:r>
            <a:endParaRPr kumimoji="0" lang="it-IT" sz="153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object 19"/>
          <p:cNvSpPr/>
          <p:nvPr/>
        </p:nvSpPr>
        <p:spPr>
          <a:xfrm>
            <a:off x="2799044" y="1741233"/>
            <a:ext cx="0" cy="133033"/>
          </a:xfrm>
          <a:custGeom>
            <a:avLst/>
            <a:gdLst/>
            <a:ahLst/>
            <a:cxnLst/>
            <a:rect l="l" t="t" r="r" b="b"/>
            <a:pathLst>
              <a:path h="155575">
                <a:moveTo>
                  <a:pt x="0" y="0"/>
                </a:moveTo>
                <a:lnTo>
                  <a:pt x="0" y="1554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object 20"/>
          <p:cNvSpPr/>
          <p:nvPr/>
        </p:nvSpPr>
        <p:spPr>
          <a:xfrm>
            <a:off x="2799044" y="2052043"/>
            <a:ext cx="0" cy="266067"/>
          </a:xfrm>
          <a:custGeom>
            <a:avLst/>
            <a:gdLst/>
            <a:ahLst/>
            <a:cxnLst/>
            <a:rect l="l" t="t" r="r" b="b"/>
            <a:pathLst>
              <a:path h="311150">
                <a:moveTo>
                  <a:pt x="0" y="0"/>
                </a:moveTo>
                <a:lnTo>
                  <a:pt x="0" y="3108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object 21"/>
          <p:cNvSpPr/>
          <p:nvPr/>
        </p:nvSpPr>
        <p:spPr>
          <a:xfrm>
            <a:off x="2799044" y="2495125"/>
            <a:ext cx="0" cy="133033"/>
          </a:xfrm>
          <a:custGeom>
            <a:avLst/>
            <a:gdLst/>
            <a:ahLst/>
            <a:cxnLst/>
            <a:rect l="l" t="t" r="r" b="b"/>
            <a:pathLst>
              <a:path h="155575">
                <a:moveTo>
                  <a:pt x="0" y="0"/>
                </a:moveTo>
                <a:lnTo>
                  <a:pt x="0" y="1554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object 22"/>
          <p:cNvSpPr/>
          <p:nvPr/>
        </p:nvSpPr>
        <p:spPr>
          <a:xfrm>
            <a:off x="3292299" y="1741233"/>
            <a:ext cx="0" cy="133033"/>
          </a:xfrm>
          <a:custGeom>
            <a:avLst/>
            <a:gdLst/>
            <a:ahLst/>
            <a:cxnLst/>
            <a:rect l="l" t="t" r="r" b="b"/>
            <a:pathLst>
              <a:path h="155575">
                <a:moveTo>
                  <a:pt x="0" y="0"/>
                </a:moveTo>
                <a:lnTo>
                  <a:pt x="0" y="1554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object 23"/>
          <p:cNvSpPr/>
          <p:nvPr/>
        </p:nvSpPr>
        <p:spPr>
          <a:xfrm>
            <a:off x="3292299" y="2052043"/>
            <a:ext cx="0" cy="266067"/>
          </a:xfrm>
          <a:custGeom>
            <a:avLst/>
            <a:gdLst/>
            <a:ahLst/>
            <a:cxnLst/>
            <a:rect l="l" t="t" r="r" b="b"/>
            <a:pathLst>
              <a:path h="311150">
                <a:moveTo>
                  <a:pt x="0" y="0"/>
                </a:moveTo>
                <a:lnTo>
                  <a:pt x="0" y="3108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object 24"/>
          <p:cNvSpPr/>
          <p:nvPr/>
        </p:nvSpPr>
        <p:spPr>
          <a:xfrm>
            <a:off x="3292299" y="2495125"/>
            <a:ext cx="0" cy="133033"/>
          </a:xfrm>
          <a:custGeom>
            <a:avLst/>
            <a:gdLst/>
            <a:ahLst/>
            <a:cxnLst/>
            <a:rect l="l" t="t" r="r" b="b"/>
            <a:pathLst>
              <a:path h="155575">
                <a:moveTo>
                  <a:pt x="0" y="0"/>
                </a:moveTo>
                <a:lnTo>
                  <a:pt x="0" y="1554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object 25"/>
          <p:cNvSpPr/>
          <p:nvPr/>
        </p:nvSpPr>
        <p:spPr>
          <a:xfrm>
            <a:off x="3797283" y="1741233"/>
            <a:ext cx="0" cy="576658"/>
          </a:xfrm>
          <a:custGeom>
            <a:avLst/>
            <a:gdLst/>
            <a:ahLst/>
            <a:cxnLst/>
            <a:rect l="l" t="t" r="r" b="b"/>
            <a:pathLst>
              <a:path h="674370">
                <a:moveTo>
                  <a:pt x="0" y="0"/>
                </a:moveTo>
                <a:lnTo>
                  <a:pt x="0" y="67437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object 26"/>
          <p:cNvSpPr/>
          <p:nvPr/>
        </p:nvSpPr>
        <p:spPr>
          <a:xfrm>
            <a:off x="3797283" y="2495125"/>
            <a:ext cx="0" cy="133033"/>
          </a:xfrm>
          <a:custGeom>
            <a:avLst/>
            <a:gdLst/>
            <a:ahLst/>
            <a:cxnLst/>
            <a:rect l="l" t="t" r="r" b="b"/>
            <a:pathLst>
              <a:path h="155575">
                <a:moveTo>
                  <a:pt x="0" y="0"/>
                </a:moveTo>
                <a:lnTo>
                  <a:pt x="0" y="1554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object 27"/>
          <p:cNvSpPr/>
          <p:nvPr/>
        </p:nvSpPr>
        <p:spPr>
          <a:xfrm>
            <a:off x="4289886" y="1741233"/>
            <a:ext cx="0" cy="887250"/>
          </a:xfrm>
          <a:custGeom>
            <a:avLst/>
            <a:gdLst/>
            <a:ahLst/>
            <a:cxnLst/>
            <a:rect l="l" t="t" r="r" b="b"/>
            <a:pathLst>
              <a:path h="1037589">
                <a:moveTo>
                  <a:pt x="0" y="0"/>
                </a:moveTo>
                <a:lnTo>
                  <a:pt x="0" y="103708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object 28"/>
          <p:cNvSpPr/>
          <p:nvPr/>
        </p:nvSpPr>
        <p:spPr>
          <a:xfrm>
            <a:off x="4782490" y="1741233"/>
            <a:ext cx="0" cy="887250"/>
          </a:xfrm>
          <a:custGeom>
            <a:avLst/>
            <a:gdLst/>
            <a:ahLst/>
            <a:cxnLst/>
            <a:rect l="l" t="t" r="r" b="b"/>
            <a:pathLst>
              <a:path h="1037589">
                <a:moveTo>
                  <a:pt x="0" y="0"/>
                </a:moveTo>
                <a:lnTo>
                  <a:pt x="0" y="103708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object 29"/>
          <p:cNvSpPr/>
          <p:nvPr/>
        </p:nvSpPr>
        <p:spPr>
          <a:xfrm>
            <a:off x="2306447" y="1741221"/>
            <a:ext cx="2476590" cy="0"/>
          </a:xfrm>
          <a:custGeom>
            <a:avLst/>
            <a:gdLst/>
            <a:ahLst/>
            <a:cxnLst/>
            <a:rect l="l" t="t" r="r" b="b"/>
            <a:pathLst>
              <a:path w="2896234">
                <a:moveTo>
                  <a:pt x="0" y="0"/>
                </a:moveTo>
                <a:lnTo>
                  <a:pt x="2895609" y="0"/>
                </a:lnTo>
              </a:path>
            </a:pathLst>
          </a:custGeom>
          <a:ln w="12963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object 30"/>
          <p:cNvSpPr/>
          <p:nvPr/>
        </p:nvSpPr>
        <p:spPr>
          <a:xfrm>
            <a:off x="4782502" y="1741221"/>
            <a:ext cx="0" cy="887250"/>
          </a:xfrm>
          <a:custGeom>
            <a:avLst/>
            <a:gdLst/>
            <a:ahLst/>
            <a:cxnLst/>
            <a:rect l="l" t="t" r="r" b="b"/>
            <a:pathLst>
              <a:path h="1037589">
                <a:moveTo>
                  <a:pt x="0" y="0"/>
                </a:moveTo>
                <a:lnTo>
                  <a:pt x="0" y="1037085"/>
                </a:lnTo>
              </a:path>
            </a:pathLst>
          </a:custGeom>
          <a:ln w="14401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object 31"/>
          <p:cNvSpPr/>
          <p:nvPr/>
        </p:nvSpPr>
        <p:spPr>
          <a:xfrm>
            <a:off x="2306447" y="2628040"/>
            <a:ext cx="2476590" cy="0"/>
          </a:xfrm>
          <a:custGeom>
            <a:avLst/>
            <a:gdLst/>
            <a:ahLst/>
            <a:cxnLst/>
            <a:rect l="l" t="t" r="r" b="b"/>
            <a:pathLst>
              <a:path w="2896234">
                <a:moveTo>
                  <a:pt x="2895609" y="0"/>
                </a:moveTo>
                <a:lnTo>
                  <a:pt x="0" y="0"/>
                </a:lnTo>
              </a:path>
            </a:pathLst>
          </a:custGeom>
          <a:ln w="12963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object 32"/>
          <p:cNvSpPr/>
          <p:nvPr/>
        </p:nvSpPr>
        <p:spPr>
          <a:xfrm>
            <a:off x="2306446" y="1741221"/>
            <a:ext cx="0" cy="887250"/>
          </a:xfrm>
          <a:custGeom>
            <a:avLst/>
            <a:gdLst/>
            <a:ahLst/>
            <a:cxnLst/>
            <a:rect l="l" t="t" r="r" b="b"/>
            <a:pathLst>
              <a:path h="1037589">
                <a:moveTo>
                  <a:pt x="0" y="1037085"/>
                </a:moveTo>
                <a:lnTo>
                  <a:pt x="0" y="0"/>
                </a:lnTo>
              </a:path>
            </a:pathLst>
          </a:custGeom>
          <a:ln w="14401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object 33"/>
          <p:cNvSpPr/>
          <p:nvPr/>
        </p:nvSpPr>
        <p:spPr>
          <a:xfrm>
            <a:off x="2306443" y="2317892"/>
            <a:ext cx="1810881" cy="177559"/>
          </a:xfrm>
          <a:custGeom>
            <a:avLst/>
            <a:gdLst/>
            <a:ahLst/>
            <a:cxnLst/>
            <a:rect l="l" t="t" r="r" b="b"/>
            <a:pathLst>
              <a:path w="2117725" h="207645">
                <a:moveTo>
                  <a:pt x="0" y="0"/>
                </a:moveTo>
                <a:lnTo>
                  <a:pt x="0" y="207264"/>
                </a:lnTo>
                <a:lnTo>
                  <a:pt x="2117598" y="207264"/>
                </a:lnTo>
                <a:lnTo>
                  <a:pt x="211759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object 34"/>
          <p:cNvSpPr/>
          <p:nvPr/>
        </p:nvSpPr>
        <p:spPr>
          <a:xfrm>
            <a:off x="2306442" y="2317888"/>
            <a:ext cx="1810881" cy="177559"/>
          </a:xfrm>
          <a:custGeom>
            <a:avLst/>
            <a:gdLst/>
            <a:ahLst/>
            <a:cxnLst/>
            <a:rect l="l" t="t" r="r" b="b"/>
            <a:pathLst>
              <a:path w="2117725" h="207645">
                <a:moveTo>
                  <a:pt x="0" y="0"/>
                </a:moveTo>
                <a:lnTo>
                  <a:pt x="2117598" y="0"/>
                </a:lnTo>
                <a:lnTo>
                  <a:pt x="2117598" y="207261"/>
                </a:lnTo>
                <a:lnTo>
                  <a:pt x="0" y="207261"/>
                </a:lnTo>
                <a:lnTo>
                  <a:pt x="0" y="0"/>
                </a:lnTo>
                <a:close/>
              </a:path>
            </a:pathLst>
          </a:custGeom>
          <a:ln w="129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object 35"/>
          <p:cNvSpPr/>
          <p:nvPr/>
        </p:nvSpPr>
        <p:spPr>
          <a:xfrm>
            <a:off x="2306442" y="1874159"/>
            <a:ext cx="1330876" cy="178101"/>
          </a:xfrm>
          <a:custGeom>
            <a:avLst/>
            <a:gdLst/>
            <a:ahLst/>
            <a:cxnLst/>
            <a:rect l="l" t="t" r="r" b="b"/>
            <a:pathLst>
              <a:path w="1556385" h="208279">
                <a:moveTo>
                  <a:pt x="0" y="0"/>
                </a:moveTo>
                <a:lnTo>
                  <a:pt x="0" y="208026"/>
                </a:lnTo>
                <a:lnTo>
                  <a:pt x="1556004" y="208026"/>
                </a:lnTo>
                <a:lnTo>
                  <a:pt x="155600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object 36"/>
          <p:cNvSpPr/>
          <p:nvPr/>
        </p:nvSpPr>
        <p:spPr>
          <a:xfrm>
            <a:off x="2306442" y="1874157"/>
            <a:ext cx="1330876" cy="178101"/>
          </a:xfrm>
          <a:custGeom>
            <a:avLst/>
            <a:gdLst/>
            <a:ahLst/>
            <a:cxnLst/>
            <a:rect l="l" t="t" r="r" b="b"/>
            <a:pathLst>
              <a:path w="1556385" h="208279">
                <a:moveTo>
                  <a:pt x="0" y="0"/>
                </a:moveTo>
                <a:lnTo>
                  <a:pt x="1556013" y="0"/>
                </a:lnTo>
                <a:lnTo>
                  <a:pt x="1556013" y="208026"/>
                </a:lnTo>
                <a:lnTo>
                  <a:pt x="0" y="208026"/>
                </a:lnTo>
                <a:lnTo>
                  <a:pt x="0" y="0"/>
                </a:lnTo>
                <a:close/>
              </a:path>
            </a:pathLst>
          </a:custGeom>
          <a:ln w="129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object 37"/>
          <p:cNvSpPr/>
          <p:nvPr/>
        </p:nvSpPr>
        <p:spPr>
          <a:xfrm>
            <a:off x="4117223" y="2406496"/>
            <a:ext cx="173215" cy="0"/>
          </a:xfrm>
          <a:custGeom>
            <a:avLst/>
            <a:gdLst/>
            <a:ahLst/>
            <a:cxnLst/>
            <a:rect l="l" t="t" r="r" b="b"/>
            <a:pathLst>
              <a:path w="202564">
                <a:moveTo>
                  <a:pt x="0" y="0"/>
                </a:moveTo>
                <a:lnTo>
                  <a:pt x="201936" y="0"/>
                </a:lnTo>
              </a:path>
            </a:pathLst>
          </a:custGeom>
          <a:ln w="129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object 38"/>
          <p:cNvSpPr/>
          <p:nvPr/>
        </p:nvSpPr>
        <p:spPr>
          <a:xfrm>
            <a:off x="4289900" y="2373270"/>
            <a:ext cx="0" cy="66788"/>
          </a:xfrm>
          <a:custGeom>
            <a:avLst/>
            <a:gdLst/>
            <a:ahLst/>
            <a:cxnLst/>
            <a:rect l="l" t="t" r="r" b="b"/>
            <a:pathLst>
              <a:path h="78104">
                <a:moveTo>
                  <a:pt x="0" y="0"/>
                </a:moveTo>
                <a:lnTo>
                  <a:pt x="0" y="77712"/>
                </a:lnTo>
              </a:path>
            </a:pathLst>
          </a:custGeom>
          <a:ln w="144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object 39"/>
          <p:cNvSpPr/>
          <p:nvPr/>
        </p:nvSpPr>
        <p:spPr>
          <a:xfrm>
            <a:off x="3637007" y="1962765"/>
            <a:ext cx="234030" cy="0"/>
          </a:xfrm>
          <a:custGeom>
            <a:avLst/>
            <a:gdLst/>
            <a:ahLst/>
            <a:cxnLst/>
            <a:rect l="l" t="t" r="r" b="b"/>
            <a:pathLst>
              <a:path w="273685">
                <a:moveTo>
                  <a:pt x="0" y="0"/>
                </a:moveTo>
                <a:lnTo>
                  <a:pt x="273558" y="0"/>
                </a:lnTo>
              </a:path>
            </a:pathLst>
          </a:custGeom>
          <a:ln w="129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object 40"/>
          <p:cNvSpPr/>
          <p:nvPr/>
        </p:nvSpPr>
        <p:spPr>
          <a:xfrm>
            <a:off x="3870928" y="1929527"/>
            <a:ext cx="0" cy="66788"/>
          </a:xfrm>
          <a:custGeom>
            <a:avLst/>
            <a:gdLst/>
            <a:ahLst/>
            <a:cxnLst/>
            <a:rect l="l" t="t" r="r" b="b"/>
            <a:pathLst>
              <a:path h="78104">
                <a:moveTo>
                  <a:pt x="0" y="0"/>
                </a:moveTo>
                <a:lnTo>
                  <a:pt x="0" y="77726"/>
                </a:lnTo>
              </a:path>
            </a:pathLst>
          </a:custGeom>
          <a:ln w="144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object 41"/>
          <p:cNvSpPr/>
          <p:nvPr/>
        </p:nvSpPr>
        <p:spPr>
          <a:xfrm>
            <a:off x="3932172" y="2406496"/>
            <a:ext cx="185161" cy="0"/>
          </a:xfrm>
          <a:custGeom>
            <a:avLst/>
            <a:gdLst/>
            <a:ahLst/>
            <a:cxnLst/>
            <a:rect l="l" t="t" r="r" b="b"/>
            <a:pathLst>
              <a:path w="216535">
                <a:moveTo>
                  <a:pt x="216405" y="0"/>
                </a:moveTo>
                <a:lnTo>
                  <a:pt x="0" y="0"/>
                </a:lnTo>
              </a:path>
            </a:pathLst>
          </a:custGeom>
          <a:ln w="129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object 42"/>
          <p:cNvSpPr/>
          <p:nvPr/>
        </p:nvSpPr>
        <p:spPr>
          <a:xfrm>
            <a:off x="3932172" y="2373270"/>
            <a:ext cx="0" cy="66788"/>
          </a:xfrm>
          <a:custGeom>
            <a:avLst/>
            <a:gdLst/>
            <a:ahLst/>
            <a:cxnLst/>
            <a:rect l="l" t="t" r="r" b="b"/>
            <a:pathLst>
              <a:path h="78104">
                <a:moveTo>
                  <a:pt x="0" y="0"/>
                </a:moveTo>
                <a:lnTo>
                  <a:pt x="0" y="77712"/>
                </a:lnTo>
              </a:path>
            </a:pathLst>
          </a:custGeom>
          <a:ln w="144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object 43"/>
          <p:cNvSpPr/>
          <p:nvPr/>
        </p:nvSpPr>
        <p:spPr>
          <a:xfrm>
            <a:off x="3415457" y="1962765"/>
            <a:ext cx="222084" cy="0"/>
          </a:xfrm>
          <a:custGeom>
            <a:avLst/>
            <a:gdLst/>
            <a:ahLst/>
            <a:cxnLst/>
            <a:rect l="l" t="t" r="r" b="b"/>
            <a:pathLst>
              <a:path w="259714">
                <a:moveTo>
                  <a:pt x="259089" y="0"/>
                </a:moveTo>
                <a:lnTo>
                  <a:pt x="0" y="0"/>
                </a:lnTo>
              </a:path>
            </a:pathLst>
          </a:custGeom>
          <a:ln w="129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object 44"/>
          <p:cNvSpPr/>
          <p:nvPr/>
        </p:nvSpPr>
        <p:spPr>
          <a:xfrm>
            <a:off x="3415457" y="1929527"/>
            <a:ext cx="0" cy="66788"/>
          </a:xfrm>
          <a:custGeom>
            <a:avLst/>
            <a:gdLst/>
            <a:ahLst/>
            <a:cxnLst/>
            <a:rect l="l" t="t" r="r" b="b"/>
            <a:pathLst>
              <a:path h="78104">
                <a:moveTo>
                  <a:pt x="0" y="0"/>
                </a:moveTo>
                <a:lnTo>
                  <a:pt x="0" y="77726"/>
                </a:lnTo>
              </a:path>
            </a:pathLst>
          </a:custGeom>
          <a:ln w="144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object 45"/>
          <p:cNvSpPr/>
          <p:nvPr/>
        </p:nvSpPr>
        <p:spPr>
          <a:xfrm>
            <a:off x="2306441" y="2628050"/>
            <a:ext cx="2476048" cy="0"/>
          </a:xfrm>
          <a:custGeom>
            <a:avLst/>
            <a:gdLst/>
            <a:ahLst/>
            <a:cxnLst/>
            <a:rect l="l" t="t" r="r" b="b"/>
            <a:pathLst>
              <a:path w="2895600">
                <a:moveTo>
                  <a:pt x="0" y="0"/>
                </a:moveTo>
                <a:lnTo>
                  <a:pt x="289559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object 46"/>
          <p:cNvSpPr/>
          <p:nvPr/>
        </p:nvSpPr>
        <p:spPr>
          <a:xfrm>
            <a:off x="2306441" y="2628049"/>
            <a:ext cx="0" cy="33666"/>
          </a:xfrm>
          <a:custGeom>
            <a:avLst/>
            <a:gdLst/>
            <a:ahLst/>
            <a:cxnLst/>
            <a:rect l="l" t="t" r="r" b="b"/>
            <a:pathLst>
              <a:path h="39370">
                <a:moveTo>
                  <a:pt x="0" y="38861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object 47"/>
          <p:cNvSpPr/>
          <p:nvPr/>
        </p:nvSpPr>
        <p:spPr>
          <a:xfrm>
            <a:off x="2799044" y="2628049"/>
            <a:ext cx="0" cy="33666"/>
          </a:xfrm>
          <a:custGeom>
            <a:avLst/>
            <a:gdLst/>
            <a:ahLst/>
            <a:cxnLst/>
            <a:rect l="l" t="t" r="r" b="b"/>
            <a:pathLst>
              <a:path h="39370">
                <a:moveTo>
                  <a:pt x="0" y="38861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object 48"/>
          <p:cNvSpPr/>
          <p:nvPr/>
        </p:nvSpPr>
        <p:spPr>
          <a:xfrm>
            <a:off x="3292299" y="2628049"/>
            <a:ext cx="0" cy="33666"/>
          </a:xfrm>
          <a:custGeom>
            <a:avLst/>
            <a:gdLst/>
            <a:ahLst/>
            <a:cxnLst/>
            <a:rect l="l" t="t" r="r" b="b"/>
            <a:pathLst>
              <a:path h="39370">
                <a:moveTo>
                  <a:pt x="0" y="38861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object 49"/>
          <p:cNvSpPr/>
          <p:nvPr/>
        </p:nvSpPr>
        <p:spPr>
          <a:xfrm>
            <a:off x="3797283" y="2628049"/>
            <a:ext cx="0" cy="33666"/>
          </a:xfrm>
          <a:custGeom>
            <a:avLst/>
            <a:gdLst/>
            <a:ahLst/>
            <a:cxnLst/>
            <a:rect l="l" t="t" r="r" b="b"/>
            <a:pathLst>
              <a:path h="39370">
                <a:moveTo>
                  <a:pt x="0" y="38861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object 50"/>
          <p:cNvSpPr/>
          <p:nvPr/>
        </p:nvSpPr>
        <p:spPr>
          <a:xfrm>
            <a:off x="4289886" y="2628049"/>
            <a:ext cx="0" cy="33666"/>
          </a:xfrm>
          <a:custGeom>
            <a:avLst/>
            <a:gdLst/>
            <a:ahLst/>
            <a:cxnLst/>
            <a:rect l="l" t="t" r="r" b="b"/>
            <a:pathLst>
              <a:path h="39370">
                <a:moveTo>
                  <a:pt x="0" y="38861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object 51"/>
          <p:cNvSpPr/>
          <p:nvPr/>
        </p:nvSpPr>
        <p:spPr>
          <a:xfrm>
            <a:off x="4782490" y="2628049"/>
            <a:ext cx="0" cy="33666"/>
          </a:xfrm>
          <a:custGeom>
            <a:avLst/>
            <a:gdLst/>
            <a:ahLst/>
            <a:cxnLst/>
            <a:rect l="l" t="t" r="r" b="b"/>
            <a:pathLst>
              <a:path h="39370">
                <a:moveTo>
                  <a:pt x="0" y="38861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object 52"/>
          <p:cNvSpPr/>
          <p:nvPr/>
        </p:nvSpPr>
        <p:spPr>
          <a:xfrm>
            <a:off x="2306441" y="1741233"/>
            <a:ext cx="0" cy="887250"/>
          </a:xfrm>
          <a:custGeom>
            <a:avLst/>
            <a:gdLst/>
            <a:ahLst/>
            <a:cxnLst/>
            <a:rect l="l" t="t" r="r" b="b"/>
            <a:pathLst>
              <a:path h="1037589">
                <a:moveTo>
                  <a:pt x="0" y="0"/>
                </a:moveTo>
                <a:lnTo>
                  <a:pt x="0" y="103708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object 53"/>
          <p:cNvSpPr/>
          <p:nvPr/>
        </p:nvSpPr>
        <p:spPr>
          <a:xfrm>
            <a:off x="2269952" y="2628050"/>
            <a:ext cx="36924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0" y="0"/>
                </a:moveTo>
                <a:lnTo>
                  <a:pt x="4267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object 54"/>
          <p:cNvSpPr/>
          <p:nvPr/>
        </p:nvSpPr>
        <p:spPr>
          <a:xfrm>
            <a:off x="2269952" y="2184967"/>
            <a:ext cx="36924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0" y="0"/>
                </a:moveTo>
                <a:lnTo>
                  <a:pt x="4267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object 55"/>
          <p:cNvSpPr/>
          <p:nvPr/>
        </p:nvSpPr>
        <p:spPr>
          <a:xfrm>
            <a:off x="2269952" y="1741233"/>
            <a:ext cx="36924" cy="0"/>
          </a:xfrm>
          <a:custGeom>
            <a:avLst/>
            <a:gdLst/>
            <a:ahLst/>
            <a:cxnLst/>
            <a:rect l="l" t="t" r="r" b="b"/>
            <a:pathLst>
              <a:path w="43179">
                <a:moveTo>
                  <a:pt x="0" y="0"/>
                </a:moveTo>
                <a:lnTo>
                  <a:pt x="4267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object 56"/>
          <p:cNvSpPr txBox="1"/>
          <p:nvPr/>
        </p:nvSpPr>
        <p:spPr>
          <a:xfrm>
            <a:off x="1349619" y="1995486"/>
            <a:ext cx="144783" cy="41158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086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41" b="1" i="0" u="none" strike="noStrike" kern="1200" cap="none" spc="-3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koltura</a:t>
            </a:r>
            <a:endParaRPr kumimoji="0" sz="94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3" name="object 57"/>
          <p:cNvSpPr txBox="1"/>
          <p:nvPr/>
        </p:nvSpPr>
        <p:spPr>
          <a:xfrm>
            <a:off x="1222845" y="1090755"/>
            <a:ext cx="4432888" cy="1784628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vert="horz" wrap="square" lIns="0" tIns="91223" rIns="0" bIns="0" rtlCol="0">
            <a:spAutoFit/>
          </a:bodyPr>
          <a:lstStyle/>
          <a:p>
            <a:pPr marL="1219552" marR="0" lvl="0" indent="0" algn="l" defTabSz="914400" rtl="0" eaLnBrk="1" fontAlgn="auto" latinLnBrk="0" hangingPunct="1">
              <a:lnSpc>
                <a:spcPct val="100000"/>
              </a:lnSpc>
              <a:spcBef>
                <a:spcPts val="71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41" b="1" i="0" u="none" strike="noStrike" kern="1200" cap="none" spc="9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Zlewozmywak</a:t>
            </a:r>
            <a:r>
              <a:rPr kumimoji="0" lang="it-IT" sz="941" b="1" i="0" u="none" strike="noStrike" kern="1200" cap="none" spc="9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      węglowy</a:t>
            </a:r>
            <a:endParaRPr kumimoji="0" sz="94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2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4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357286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41" b="0" i="0" u="none" strike="noStrike" kern="1200" cap="none" spc="43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Grunty orne</a:t>
            </a:r>
            <a:endParaRPr kumimoji="0" lang="it-IT" sz="94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2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6776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2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6776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4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2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554934" marR="0" lvl="0" indent="0" algn="ctr" defTabSz="914400" rtl="0" eaLnBrk="1" fontAlgn="auto" latinLnBrk="0" hangingPunct="1">
              <a:lnSpc>
                <a:spcPct val="100000"/>
              </a:lnSpc>
              <a:spcBef>
                <a:spcPts val="834"/>
              </a:spcBef>
              <a:spcAft>
                <a:spcPts val="0"/>
              </a:spcAft>
              <a:buClrTx/>
              <a:buSzTx/>
              <a:buFontTx/>
              <a:buNone/>
              <a:tabLst>
                <a:tab pos="1010502" algn="l"/>
                <a:tab pos="1466612" algn="l"/>
              </a:tabLst>
              <a:defRPr/>
            </a:pPr>
            <a:r>
              <a:rPr kumimoji="0" sz="941" b="0" i="0" u="none" strike="noStrike" kern="1200" cap="none" spc="5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0,00	50,00	100,00 150,00 200,00 250,00</a:t>
            </a:r>
            <a:endParaRPr kumimoji="0" sz="94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64255" marR="0" lvl="0" indent="0" algn="ctr" defTabSz="914400" rtl="0" eaLnBrk="1" fontAlgn="auto" latinLnBrk="0" hangingPunct="1">
              <a:lnSpc>
                <a:spcPct val="100000"/>
              </a:lnSpc>
              <a:spcBef>
                <a:spcPts val="6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41" b="1" i="0" u="none" strike="noStrike" kern="1200" cap="none" spc="9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kontekst</a:t>
            </a:r>
            <a:r>
              <a:rPr kumimoji="0" sz="941" b="1" i="0" u="none" strike="noStrike" kern="120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(t*ha-</a:t>
            </a:r>
            <a:r>
              <a:rPr kumimoji="0" sz="684" b="1" i="0" u="none" strike="noStrike" kern="1200" cap="none" spc="4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1</a:t>
            </a:r>
            <a:r>
              <a:rPr kumimoji="0" sz="941" b="1" i="0" u="none" strike="noStrike" kern="1200" cap="none" spc="3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)</a:t>
            </a:r>
            <a:endParaRPr kumimoji="0" sz="94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412446" y="2328205"/>
            <a:ext cx="924099" cy="2371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41" b="0" i="0" u="none" strike="noStrike" kern="1200" cap="none" spc="4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P. </a:t>
            </a:r>
            <a:r>
              <a:rPr kumimoji="0" lang="it-IT" sz="941" b="0" i="0" u="none" strike="noStrike" kern="1200" cap="none" spc="43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użytki zielone</a:t>
            </a:r>
            <a:endParaRPr kumimoji="0" lang="it-IT" sz="941" b="0" i="0" u="none" strike="noStrike" kern="1200" cap="none" spc="43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895733" y="3429000"/>
            <a:ext cx="6906869" cy="566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3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Trwałe użytki zielone mają znacznie </a:t>
            </a:r>
            <a:r>
              <a:rPr kumimoji="0" lang="en-US" sz="153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wyższy wskaźnik stabilności</a:t>
            </a:r>
            <a:r>
              <a:rPr kumimoji="0" lang="en-US" sz="153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niż grunty orne. Może to być spowodowane większą obecnością materii organicznej.</a:t>
            </a:r>
            <a:endParaRPr kumimoji="0" lang="it-IT" sz="153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object 6"/>
          <p:cNvSpPr/>
          <p:nvPr/>
        </p:nvSpPr>
        <p:spPr>
          <a:xfrm>
            <a:off x="2102785" y="4129008"/>
            <a:ext cx="4094709" cy="1601829"/>
          </a:xfrm>
          <a:custGeom>
            <a:avLst/>
            <a:gdLst/>
            <a:ahLst/>
            <a:cxnLst/>
            <a:rect l="l" t="t" r="r" b="b"/>
            <a:pathLst>
              <a:path w="4788534" h="1873250">
                <a:moveTo>
                  <a:pt x="0" y="0"/>
                </a:moveTo>
                <a:lnTo>
                  <a:pt x="0" y="1872995"/>
                </a:lnTo>
                <a:lnTo>
                  <a:pt x="4788407" y="1872995"/>
                </a:lnTo>
                <a:lnTo>
                  <a:pt x="4788407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object 7"/>
          <p:cNvSpPr/>
          <p:nvPr/>
        </p:nvSpPr>
        <p:spPr>
          <a:xfrm>
            <a:off x="2593434" y="4514751"/>
            <a:ext cx="2767092" cy="838924"/>
          </a:xfrm>
          <a:custGeom>
            <a:avLst/>
            <a:gdLst/>
            <a:ahLst/>
            <a:cxnLst/>
            <a:rect l="l" t="t" r="r" b="b"/>
            <a:pathLst>
              <a:path w="3235959" h="981075">
                <a:moveTo>
                  <a:pt x="0" y="0"/>
                </a:moveTo>
                <a:lnTo>
                  <a:pt x="0" y="980694"/>
                </a:lnTo>
                <a:lnTo>
                  <a:pt x="3235452" y="980694"/>
                </a:lnTo>
                <a:lnTo>
                  <a:pt x="3235452" y="0"/>
                </a:lnTo>
                <a:lnTo>
                  <a:pt x="0" y="0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object 8"/>
          <p:cNvSpPr/>
          <p:nvPr/>
        </p:nvSpPr>
        <p:spPr>
          <a:xfrm>
            <a:off x="5259746" y="5253004"/>
            <a:ext cx="100454" cy="0"/>
          </a:xfrm>
          <a:custGeom>
            <a:avLst/>
            <a:gdLst/>
            <a:ahLst/>
            <a:cxnLst/>
            <a:rect l="l" t="t" r="r" b="b"/>
            <a:pathLst>
              <a:path w="117475">
                <a:moveTo>
                  <a:pt x="0" y="0"/>
                </a:moveTo>
                <a:lnTo>
                  <a:pt x="11734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object 9"/>
          <p:cNvSpPr/>
          <p:nvPr/>
        </p:nvSpPr>
        <p:spPr>
          <a:xfrm>
            <a:off x="4668752" y="5253004"/>
            <a:ext cx="335027" cy="0"/>
          </a:xfrm>
          <a:custGeom>
            <a:avLst/>
            <a:gdLst/>
            <a:ahLst/>
            <a:cxnLst/>
            <a:rect l="l" t="t" r="r" b="b"/>
            <a:pathLst>
              <a:path w="391795">
                <a:moveTo>
                  <a:pt x="0" y="0"/>
                </a:moveTo>
                <a:lnTo>
                  <a:pt x="39166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object 10"/>
          <p:cNvSpPr/>
          <p:nvPr/>
        </p:nvSpPr>
        <p:spPr>
          <a:xfrm>
            <a:off x="4333835" y="5253004"/>
            <a:ext cx="201450" cy="0"/>
          </a:xfrm>
          <a:custGeom>
            <a:avLst/>
            <a:gdLst/>
            <a:ahLst/>
            <a:cxnLst/>
            <a:rect l="l" t="t" r="r" b="b"/>
            <a:pathLst>
              <a:path w="235584">
                <a:moveTo>
                  <a:pt x="0" y="0"/>
                </a:moveTo>
                <a:lnTo>
                  <a:pt x="23545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object 11"/>
          <p:cNvSpPr/>
          <p:nvPr/>
        </p:nvSpPr>
        <p:spPr>
          <a:xfrm>
            <a:off x="3876418" y="5253004"/>
            <a:ext cx="201450" cy="0"/>
          </a:xfrm>
          <a:custGeom>
            <a:avLst/>
            <a:gdLst/>
            <a:ahLst/>
            <a:cxnLst/>
            <a:rect l="l" t="t" r="r" b="b"/>
            <a:pathLst>
              <a:path w="235584">
                <a:moveTo>
                  <a:pt x="0" y="0"/>
                </a:moveTo>
                <a:lnTo>
                  <a:pt x="23545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object 12"/>
          <p:cNvSpPr/>
          <p:nvPr/>
        </p:nvSpPr>
        <p:spPr>
          <a:xfrm>
            <a:off x="3285424" y="5253004"/>
            <a:ext cx="335027" cy="0"/>
          </a:xfrm>
          <a:custGeom>
            <a:avLst/>
            <a:gdLst/>
            <a:ahLst/>
            <a:cxnLst/>
            <a:rect l="l" t="t" r="r" b="b"/>
            <a:pathLst>
              <a:path w="391795">
                <a:moveTo>
                  <a:pt x="0" y="0"/>
                </a:moveTo>
                <a:lnTo>
                  <a:pt x="39166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object 13"/>
          <p:cNvSpPr/>
          <p:nvPr/>
        </p:nvSpPr>
        <p:spPr>
          <a:xfrm>
            <a:off x="2950507" y="5253004"/>
            <a:ext cx="201450" cy="0"/>
          </a:xfrm>
          <a:custGeom>
            <a:avLst/>
            <a:gdLst/>
            <a:ahLst/>
            <a:cxnLst/>
            <a:rect l="l" t="t" r="r" b="b"/>
            <a:pathLst>
              <a:path w="235585">
                <a:moveTo>
                  <a:pt x="0" y="0"/>
                </a:moveTo>
                <a:lnTo>
                  <a:pt x="23545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" name="object 14"/>
          <p:cNvSpPr/>
          <p:nvPr/>
        </p:nvSpPr>
        <p:spPr>
          <a:xfrm>
            <a:off x="2593433" y="5253004"/>
            <a:ext cx="100997" cy="0"/>
          </a:xfrm>
          <a:custGeom>
            <a:avLst/>
            <a:gdLst/>
            <a:ahLst/>
            <a:cxnLst/>
            <a:rect l="l" t="t" r="r" b="b"/>
            <a:pathLst>
              <a:path w="118110">
                <a:moveTo>
                  <a:pt x="0" y="0"/>
                </a:moveTo>
                <a:lnTo>
                  <a:pt x="11811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" name="object 15"/>
          <p:cNvSpPr/>
          <p:nvPr/>
        </p:nvSpPr>
        <p:spPr>
          <a:xfrm>
            <a:off x="5137247" y="5143535"/>
            <a:ext cx="223170" cy="0"/>
          </a:xfrm>
          <a:custGeom>
            <a:avLst/>
            <a:gdLst/>
            <a:ahLst/>
            <a:cxnLst/>
            <a:rect l="l" t="t" r="r" b="b"/>
            <a:pathLst>
              <a:path w="260984">
                <a:moveTo>
                  <a:pt x="0" y="0"/>
                </a:moveTo>
                <a:lnTo>
                  <a:pt x="26060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" name="object 16"/>
          <p:cNvSpPr/>
          <p:nvPr/>
        </p:nvSpPr>
        <p:spPr>
          <a:xfrm>
            <a:off x="4668752" y="5143535"/>
            <a:ext cx="335027" cy="0"/>
          </a:xfrm>
          <a:custGeom>
            <a:avLst/>
            <a:gdLst/>
            <a:ahLst/>
            <a:cxnLst/>
            <a:rect l="l" t="t" r="r" b="b"/>
            <a:pathLst>
              <a:path w="391795">
                <a:moveTo>
                  <a:pt x="0" y="0"/>
                </a:moveTo>
                <a:lnTo>
                  <a:pt x="39166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object 17"/>
          <p:cNvSpPr/>
          <p:nvPr/>
        </p:nvSpPr>
        <p:spPr>
          <a:xfrm>
            <a:off x="4333835" y="5143535"/>
            <a:ext cx="201450" cy="0"/>
          </a:xfrm>
          <a:custGeom>
            <a:avLst/>
            <a:gdLst/>
            <a:ahLst/>
            <a:cxnLst/>
            <a:rect l="l" t="t" r="r" b="b"/>
            <a:pathLst>
              <a:path w="235584">
                <a:moveTo>
                  <a:pt x="0" y="0"/>
                </a:moveTo>
                <a:lnTo>
                  <a:pt x="23545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object 18"/>
          <p:cNvSpPr/>
          <p:nvPr/>
        </p:nvSpPr>
        <p:spPr>
          <a:xfrm>
            <a:off x="3753918" y="5143535"/>
            <a:ext cx="324167" cy="0"/>
          </a:xfrm>
          <a:custGeom>
            <a:avLst/>
            <a:gdLst/>
            <a:ahLst/>
            <a:cxnLst/>
            <a:rect l="l" t="t" r="r" b="b"/>
            <a:pathLst>
              <a:path w="379095">
                <a:moveTo>
                  <a:pt x="0" y="0"/>
                </a:moveTo>
                <a:lnTo>
                  <a:pt x="37871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object 19"/>
          <p:cNvSpPr/>
          <p:nvPr/>
        </p:nvSpPr>
        <p:spPr>
          <a:xfrm>
            <a:off x="3285424" y="5143535"/>
            <a:ext cx="335027" cy="0"/>
          </a:xfrm>
          <a:custGeom>
            <a:avLst/>
            <a:gdLst/>
            <a:ahLst/>
            <a:cxnLst/>
            <a:rect l="l" t="t" r="r" b="b"/>
            <a:pathLst>
              <a:path w="391795">
                <a:moveTo>
                  <a:pt x="0" y="0"/>
                </a:moveTo>
                <a:lnTo>
                  <a:pt x="39166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object 20"/>
          <p:cNvSpPr/>
          <p:nvPr/>
        </p:nvSpPr>
        <p:spPr>
          <a:xfrm>
            <a:off x="2950507" y="5143535"/>
            <a:ext cx="201450" cy="0"/>
          </a:xfrm>
          <a:custGeom>
            <a:avLst/>
            <a:gdLst/>
            <a:ahLst/>
            <a:cxnLst/>
            <a:rect l="l" t="t" r="r" b="b"/>
            <a:pathLst>
              <a:path w="235585">
                <a:moveTo>
                  <a:pt x="0" y="0"/>
                </a:moveTo>
                <a:lnTo>
                  <a:pt x="23545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object 21"/>
          <p:cNvSpPr/>
          <p:nvPr/>
        </p:nvSpPr>
        <p:spPr>
          <a:xfrm>
            <a:off x="2593433" y="5143535"/>
            <a:ext cx="100997" cy="0"/>
          </a:xfrm>
          <a:custGeom>
            <a:avLst/>
            <a:gdLst/>
            <a:ahLst/>
            <a:cxnLst/>
            <a:rect l="l" t="t" r="r" b="b"/>
            <a:pathLst>
              <a:path w="118110">
                <a:moveTo>
                  <a:pt x="0" y="0"/>
                </a:moveTo>
                <a:lnTo>
                  <a:pt x="11811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object 22"/>
          <p:cNvSpPr/>
          <p:nvPr/>
        </p:nvSpPr>
        <p:spPr>
          <a:xfrm>
            <a:off x="5137247" y="5043190"/>
            <a:ext cx="223170" cy="0"/>
          </a:xfrm>
          <a:custGeom>
            <a:avLst/>
            <a:gdLst/>
            <a:ahLst/>
            <a:cxnLst/>
            <a:rect l="l" t="t" r="r" b="b"/>
            <a:pathLst>
              <a:path w="260984">
                <a:moveTo>
                  <a:pt x="0" y="0"/>
                </a:moveTo>
                <a:lnTo>
                  <a:pt x="26060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object 23"/>
          <p:cNvSpPr/>
          <p:nvPr/>
        </p:nvSpPr>
        <p:spPr>
          <a:xfrm>
            <a:off x="4668752" y="5043190"/>
            <a:ext cx="335027" cy="0"/>
          </a:xfrm>
          <a:custGeom>
            <a:avLst/>
            <a:gdLst/>
            <a:ahLst/>
            <a:cxnLst/>
            <a:rect l="l" t="t" r="r" b="b"/>
            <a:pathLst>
              <a:path w="391795">
                <a:moveTo>
                  <a:pt x="0" y="0"/>
                </a:moveTo>
                <a:lnTo>
                  <a:pt x="39166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object 24"/>
          <p:cNvSpPr/>
          <p:nvPr/>
        </p:nvSpPr>
        <p:spPr>
          <a:xfrm>
            <a:off x="4211335" y="5043190"/>
            <a:ext cx="324167" cy="0"/>
          </a:xfrm>
          <a:custGeom>
            <a:avLst/>
            <a:gdLst/>
            <a:ahLst/>
            <a:cxnLst/>
            <a:rect l="l" t="t" r="r" b="b"/>
            <a:pathLst>
              <a:path w="379095">
                <a:moveTo>
                  <a:pt x="0" y="0"/>
                </a:moveTo>
                <a:lnTo>
                  <a:pt x="37871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" name="object 25"/>
          <p:cNvSpPr/>
          <p:nvPr/>
        </p:nvSpPr>
        <p:spPr>
          <a:xfrm>
            <a:off x="3753918" y="5043190"/>
            <a:ext cx="324167" cy="0"/>
          </a:xfrm>
          <a:custGeom>
            <a:avLst/>
            <a:gdLst/>
            <a:ahLst/>
            <a:cxnLst/>
            <a:rect l="l" t="t" r="r" b="b"/>
            <a:pathLst>
              <a:path w="379095">
                <a:moveTo>
                  <a:pt x="0" y="0"/>
                </a:moveTo>
                <a:lnTo>
                  <a:pt x="37871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" name="object 26"/>
          <p:cNvSpPr/>
          <p:nvPr/>
        </p:nvSpPr>
        <p:spPr>
          <a:xfrm>
            <a:off x="3285424" y="5043190"/>
            <a:ext cx="335027" cy="0"/>
          </a:xfrm>
          <a:custGeom>
            <a:avLst/>
            <a:gdLst/>
            <a:ahLst/>
            <a:cxnLst/>
            <a:rect l="l" t="t" r="r" b="b"/>
            <a:pathLst>
              <a:path w="391795">
                <a:moveTo>
                  <a:pt x="0" y="0"/>
                </a:moveTo>
                <a:lnTo>
                  <a:pt x="39166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5" name="object 27"/>
          <p:cNvSpPr/>
          <p:nvPr/>
        </p:nvSpPr>
        <p:spPr>
          <a:xfrm>
            <a:off x="2828007" y="5043190"/>
            <a:ext cx="324167" cy="0"/>
          </a:xfrm>
          <a:custGeom>
            <a:avLst/>
            <a:gdLst/>
            <a:ahLst/>
            <a:cxnLst/>
            <a:rect l="l" t="t" r="r" b="b"/>
            <a:pathLst>
              <a:path w="379095">
                <a:moveTo>
                  <a:pt x="0" y="0"/>
                </a:moveTo>
                <a:lnTo>
                  <a:pt x="37871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6" name="object 28"/>
          <p:cNvSpPr/>
          <p:nvPr/>
        </p:nvSpPr>
        <p:spPr>
          <a:xfrm>
            <a:off x="2593433" y="5043190"/>
            <a:ext cx="100997" cy="0"/>
          </a:xfrm>
          <a:custGeom>
            <a:avLst/>
            <a:gdLst/>
            <a:ahLst/>
            <a:cxnLst/>
            <a:rect l="l" t="t" r="r" b="b"/>
            <a:pathLst>
              <a:path w="118110">
                <a:moveTo>
                  <a:pt x="0" y="0"/>
                </a:moveTo>
                <a:lnTo>
                  <a:pt x="11811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object 29"/>
          <p:cNvSpPr/>
          <p:nvPr/>
        </p:nvSpPr>
        <p:spPr>
          <a:xfrm>
            <a:off x="4668752" y="4934375"/>
            <a:ext cx="691773" cy="0"/>
          </a:xfrm>
          <a:custGeom>
            <a:avLst/>
            <a:gdLst/>
            <a:ahLst/>
            <a:cxnLst/>
            <a:rect l="l" t="t" r="r" b="b"/>
            <a:pathLst>
              <a:path w="808990">
                <a:moveTo>
                  <a:pt x="0" y="0"/>
                </a:moveTo>
                <a:lnTo>
                  <a:pt x="80848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object 30"/>
          <p:cNvSpPr/>
          <p:nvPr/>
        </p:nvSpPr>
        <p:spPr>
          <a:xfrm>
            <a:off x="4211335" y="4934375"/>
            <a:ext cx="324167" cy="0"/>
          </a:xfrm>
          <a:custGeom>
            <a:avLst/>
            <a:gdLst/>
            <a:ahLst/>
            <a:cxnLst/>
            <a:rect l="l" t="t" r="r" b="b"/>
            <a:pathLst>
              <a:path w="379095">
                <a:moveTo>
                  <a:pt x="0" y="0"/>
                </a:moveTo>
                <a:lnTo>
                  <a:pt x="37871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" name="object 31"/>
          <p:cNvSpPr/>
          <p:nvPr/>
        </p:nvSpPr>
        <p:spPr>
          <a:xfrm>
            <a:off x="3753918" y="4934375"/>
            <a:ext cx="324167" cy="0"/>
          </a:xfrm>
          <a:custGeom>
            <a:avLst/>
            <a:gdLst/>
            <a:ahLst/>
            <a:cxnLst/>
            <a:rect l="l" t="t" r="r" b="b"/>
            <a:pathLst>
              <a:path w="379095">
                <a:moveTo>
                  <a:pt x="0" y="0"/>
                </a:moveTo>
                <a:lnTo>
                  <a:pt x="37871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" name="object 32"/>
          <p:cNvSpPr/>
          <p:nvPr/>
        </p:nvSpPr>
        <p:spPr>
          <a:xfrm>
            <a:off x="3285424" y="4934375"/>
            <a:ext cx="335027" cy="0"/>
          </a:xfrm>
          <a:custGeom>
            <a:avLst/>
            <a:gdLst/>
            <a:ahLst/>
            <a:cxnLst/>
            <a:rect l="l" t="t" r="r" b="b"/>
            <a:pathLst>
              <a:path w="391795">
                <a:moveTo>
                  <a:pt x="0" y="0"/>
                </a:moveTo>
                <a:lnTo>
                  <a:pt x="39166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1" name="object 33"/>
          <p:cNvSpPr/>
          <p:nvPr/>
        </p:nvSpPr>
        <p:spPr>
          <a:xfrm>
            <a:off x="2828007" y="4934375"/>
            <a:ext cx="324167" cy="0"/>
          </a:xfrm>
          <a:custGeom>
            <a:avLst/>
            <a:gdLst/>
            <a:ahLst/>
            <a:cxnLst/>
            <a:rect l="l" t="t" r="r" b="b"/>
            <a:pathLst>
              <a:path w="379095">
                <a:moveTo>
                  <a:pt x="0" y="0"/>
                </a:moveTo>
                <a:lnTo>
                  <a:pt x="37871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" name="object 34"/>
          <p:cNvSpPr/>
          <p:nvPr/>
        </p:nvSpPr>
        <p:spPr>
          <a:xfrm>
            <a:off x="2593433" y="4934375"/>
            <a:ext cx="100997" cy="0"/>
          </a:xfrm>
          <a:custGeom>
            <a:avLst/>
            <a:gdLst/>
            <a:ahLst/>
            <a:cxnLst/>
            <a:rect l="l" t="t" r="r" b="b"/>
            <a:pathLst>
              <a:path w="118110">
                <a:moveTo>
                  <a:pt x="0" y="0"/>
                </a:moveTo>
                <a:lnTo>
                  <a:pt x="11811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" name="object 35"/>
          <p:cNvSpPr/>
          <p:nvPr/>
        </p:nvSpPr>
        <p:spPr>
          <a:xfrm>
            <a:off x="4668752" y="4833378"/>
            <a:ext cx="691773" cy="0"/>
          </a:xfrm>
          <a:custGeom>
            <a:avLst/>
            <a:gdLst/>
            <a:ahLst/>
            <a:cxnLst/>
            <a:rect l="l" t="t" r="r" b="b"/>
            <a:pathLst>
              <a:path w="808990">
                <a:moveTo>
                  <a:pt x="0" y="0"/>
                </a:moveTo>
                <a:lnTo>
                  <a:pt x="80848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4" name="object 36"/>
          <p:cNvSpPr/>
          <p:nvPr/>
        </p:nvSpPr>
        <p:spPr>
          <a:xfrm>
            <a:off x="4211335" y="4833378"/>
            <a:ext cx="324167" cy="0"/>
          </a:xfrm>
          <a:custGeom>
            <a:avLst/>
            <a:gdLst/>
            <a:ahLst/>
            <a:cxnLst/>
            <a:rect l="l" t="t" r="r" b="b"/>
            <a:pathLst>
              <a:path w="379095">
                <a:moveTo>
                  <a:pt x="0" y="0"/>
                </a:moveTo>
                <a:lnTo>
                  <a:pt x="37871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5" name="object 37"/>
          <p:cNvSpPr/>
          <p:nvPr/>
        </p:nvSpPr>
        <p:spPr>
          <a:xfrm>
            <a:off x="3753918" y="4833378"/>
            <a:ext cx="324167" cy="0"/>
          </a:xfrm>
          <a:custGeom>
            <a:avLst/>
            <a:gdLst/>
            <a:ahLst/>
            <a:cxnLst/>
            <a:rect l="l" t="t" r="r" b="b"/>
            <a:pathLst>
              <a:path w="379095">
                <a:moveTo>
                  <a:pt x="0" y="0"/>
                </a:moveTo>
                <a:lnTo>
                  <a:pt x="37871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6" name="object 38"/>
          <p:cNvSpPr/>
          <p:nvPr/>
        </p:nvSpPr>
        <p:spPr>
          <a:xfrm>
            <a:off x="3285424" y="4833378"/>
            <a:ext cx="335027" cy="0"/>
          </a:xfrm>
          <a:custGeom>
            <a:avLst/>
            <a:gdLst/>
            <a:ahLst/>
            <a:cxnLst/>
            <a:rect l="l" t="t" r="r" b="b"/>
            <a:pathLst>
              <a:path w="391795">
                <a:moveTo>
                  <a:pt x="0" y="0"/>
                </a:moveTo>
                <a:lnTo>
                  <a:pt x="39166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object 39"/>
          <p:cNvSpPr/>
          <p:nvPr/>
        </p:nvSpPr>
        <p:spPr>
          <a:xfrm>
            <a:off x="2828007" y="4833378"/>
            <a:ext cx="324167" cy="0"/>
          </a:xfrm>
          <a:custGeom>
            <a:avLst/>
            <a:gdLst/>
            <a:ahLst/>
            <a:cxnLst/>
            <a:rect l="l" t="t" r="r" b="b"/>
            <a:pathLst>
              <a:path w="379095">
                <a:moveTo>
                  <a:pt x="0" y="0"/>
                </a:moveTo>
                <a:lnTo>
                  <a:pt x="37871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object 40"/>
          <p:cNvSpPr/>
          <p:nvPr/>
        </p:nvSpPr>
        <p:spPr>
          <a:xfrm>
            <a:off x="2593433" y="4833378"/>
            <a:ext cx="100997" cy="0"/>
          </a:xfrm>
          <a:custGeom>
            <a:avLst/>
            <a:gdLst/>
            <a:ahLst/>
            <a:cxnLst/>
            <a:rect l="l" t="t" r="r" b="b"/>
            <a:pathLst>
              <a:path w="118110">
                <a:moveTo>
                  <a:pt x="0" y="0"/>
                </a:moveTo>
                <a:lnTo>
                  <a:pt x="11811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object 41"/>
          <p:cNvSpPr/>
          <p:nvPr/>
        </p:nvSpPr>
        <p:spPr>
          <a:xfrm>
            <a:off x="4211335" y="4724562"/>
            <a:ext cx="1148973" cy="0"/>
          </a:xfrm>
          <a:custGeom>
            <a:avLst/>
            <a:gdLst/>
            <a:ahLst/>
            <a:cxnLst/>
            <a:rect l="l" t="t" r="r" b="b"/>
            <a:pathLst>
              <a:path w="1343659">
                <a:moveTo>
                  <a:pt x="0" y="0"/>
                </a:moveTo>
                <a:lnTo>
                  <a:pt x="134340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" name="object 42"/>
          <p:cNvSpPr/>
          <p:nvPr/>
        </p:nvSpPr>
        <p:spPr>
          <a:xfrm>
            <a:off x="3753918" y="4724562"/>
            <a:ext cx="324167" cy="0"/>
          </a:xfrm>
          <a:custGeom>
            <a:avLst/>
            <a:gdLst/>
            <a:ahLst/>
            <a:cxnLst/>
            <a:rect l="l" t="t" r="r" b="b"/>
            <a:pathLst>
              <a:path w="379095">
                <a:moveTo>
                  <a:pt x="0" y="0"/>
                </a:moveTo>
                <a:lnTo>
                  <a:pt x="37871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object 43"/>
          <p:cNvSpPr/>
          <p:nvPr/>
        </p:nvSpPr>
        <p:spPr>
          <a:xfrm>
            <a:off x="2828007" y="4724562"/>
            <a:ext cx="792770" cy="0"/>
          </a:xfrm>
          <a:custGeom>
            <a:avLst/>
            <a:gdLst/>
            <a:ahLst/>
            <a:cxnLst/>
            <a:rect l="l" t="t" r="r" b="b"/>
            <a:pathLst>
              <a:path w="927100">
                <a:moveTo>
                  <a:pt x="0" y="0"/>
                </a:moveTo>
                <a:lnTo>
                  <a:pt x="92659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2" name="object 44"/>
          <p:cNvSpPr/>
          <p:nvPr/>
        </p:nvSpPr>
        <p:spPr>
          <a:xfrm>
            <a:off x="2593433" y="4724562"/>
            <a:ext cx="100997" cy="0"/>
          </a:xfrm>
          <a:custGeom>
            <a:avLst/>
            <a:gdLst/>
            <a:ahLst/>
            <a:cxnLst/>
            <a:rect l="l" t="t" r="r" b="b"/>
            <a:pathLst>
              <a:path w="118110">
                <a:moveTo>
                  <a:pt x="0" y="0"/>
                </a:moveTo>
                <a:lnTo>
                  <a:pt x="11811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object 45"/>
          <p:cNvSpPr/>
          <p:nvPr/>
        </p:nvSpPr>
        <p:spPr>
          <a:xfrm>
            <a:off x="2593433" y="4623566"/>
            <a:ext cx="2767092" cy="0"/>
          </a:xfrm>
          <a:custGeom>
            <a:avLst/>
            <a:gdLst/>
            <a:ahLst/>
            <a:cxnLst/>
            <a:rect l="l" t="t" r="r" b="b"/>
            <a:pathLst>
              <a:path w="3235959">
                <a:moveTo>
                  <a:pt x="0" y="0"/>
                </a:moveTo>
                <a:lnTo>
                  <a:pt x="323545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" name="object 46"/>
          <p:cNvSpPr/>
          <p:nvPr/>
        </p:nvSpPr>
        <p:spPr>
          <a:xfrm>
            <a:off x="2593433" y="4514750"/>
            <a:ext cx="2767092" cy="0"/>
          </a:xfrm>
          <a:custGeom>
            <a:avLst/>
            <a:gdLst/>
            <a:ahLst/>
            <a:cxnLst/>
            <a:rect l="l" t="t" r="r" b="b"/>
            <a:pathLst>
              <a:path w="3235959">
                <a:moveTo>
                  <a:pt x="0" y="0"/>
                </a:moveTo>
                <a:lnTo>
                  <a:pt x="323545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5" name="object 47"/>
          <p:cNvSpPr/>
          <p:nvPr/>
        </p:nvSpPr>
        <p:spPr>
          <a:xfrm>
            <a:off x="2593435" y="4514747"/>
            <a:ext cx="2767092" cy="0"/>
          </a:xfrm>
          <a:custGeom>
            <a:avLst/>
            <a:gdLst/>
            <a:ahLst/>
            <a:cxnLst/>
            <a:rect l="l" t="t" r="r" b="b"/>
            <a:pathLst>
              <a:path w="3235959">
                <a:moveTo>
                  <a:pt x="0" y="0"/>
                </a:moveTo>
                <a:lnTo>
                  <a:pt x="3235461" y="0"/>
                </a:lnTo>
              </a:path>
            </a:pathLst>
          </a:custGeom>
          <a:ln w="980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6" name="object 48"/>
          <p:cNvSpPr/>
          <p:nvPr/>
        </p:nvSpPr>
        <p:spPr>
          <a:xfrm>
            <a:off x="5360101" y="4514748"/>
            <a:ext cx="0" cy="838924"/>
          </a:xfrm>
          <a:custGeom>
            <a:avLst/>
            <a:gdLst/>
            <a:ahLst/>
            <a:cxnLst/>
            <a:rect l="l" t="t" r="r" b="b"/>
            <a:pathLst>
              <a:path h="981075">
                <a:moveTo>
                  <a:pt x="0" y="0"/>
                </a:moveTo>
                <a:lnTo>
                  <a:pt x="0" y="980689"/>
                </a:lnTo>
              </a:path>
            </a:pathLst>
          </a:custGeom>
          <a:ln w="13043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" name="object 49"/>
          <p:cNvSpPr/>
          <p:nvPr/>
        </p:nvSpPr>
        <p:spPr>
          <a:xfrm>
            <a:off x="2593435" y="5353341"/>
            <a:ext cx="2767092" cy="0"/>
          </a:xfrm>
          <a:custGeom>
            <a:avLst/>
            <a:gdLst/>
            <a:ahLst/>
            <a:cxnLst/>
            <a:rect l="l" t="t" r="r" b="b"/>
            <a:pathLst>
              <a:path w="3235959">
                <a:moveTo>
                  <a:pt x="3235461" y="0"/>
                </a:moveTo>
                <a:lnTo>
                  <a:pt x="0" y="0"/>
                </a:lnTo>
              </a:path>
            </a:pathLst>
          </a:custGeom>
          <a:ln w="9807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8" name="object 50"/>
          <p:cNvSpPr/>
          <p:nvPr/>
        </p:nvSpPr>
        <p:spPr>
          <a:xfrm>
            <a:off x="2593435" y="4514748"/>
            <a:ext cx="0" cy="838924"/>
          </a:xfrm>
          <a:custGeom>
            <a:avLst/>
            <a:gdLst/>
            <a:ahLst/>
            <a:cxnLst/>
            <a:rect l="l" t="t" r="r" b="b"/>
            <a:pathLst>
              <a:path h="981075">
                <a:moveTo>
                  <a:pt x="0" y="980689"/>
                </a:moveTo>
                <a:lnTo>
                  <a:pt x="0" y="0"/>
                </a:lnTo>
              </a:path>
            </a:pathLst>
          </a:custGeom>
          <a:ln w="13043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object 51"/>
          <p:cNvSpPr/>
          <p:nvPr/>
        </p:nvSpPr>
        <p:spPr>
          <a:xfrm>
            <a:off x="2694430" y="4623567"/>
            <a:ext cx="133576" cy="729782"/>
          </a:xfrm>
          <a:custGeom>
            <a:avLst/>
            <a:gdLst/>
            <a:ahLst/>
            <a:cxnLst/>
            <a:rect l="l" t="t" r="r" b="b"/>
            <a:pathLst>
              <a:path w="156210" h="853439">
                <a:moveTo>
                  <a:pt x="0" y="0"/>
                </a:moveTo>
                <a:lnTo>
                  <a:pt x="0" y="853440"/>
                </a:lnTo>
                <a:lnTo>
                  <a:pt x="156210" y="853440"/>
                </a:lnTo>
                <a:lnTo>
                  <a:pt x="156210" y="0"/>
                </a:lnTo>
                <a:lnTo>
                  <a:pt x="0" y="0"/>
                </a:lnTo>
                <a:close/>
              </a:path>
            </a:pathLst>
          </a:custGeom>
          <a:solidFill>
            <a:srgbClr val="99326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0" name="object 52"/>
          <p:cNvSpPr/>
          <p:nvPr/>
        </p:nvSpPr>
        <p:spPr>
          <a:xfrm>
            <a:off x="2694428" y="4623558"/>
            <a:ext cx="133576" cy="729782"/>
          </a:xfrm>
          <a:custGeom>
            <a:avLst/>
            <a:gdLst/>
            <a:ahLst/>
            <a:cxnLst/>
            <a:rect l="l" t="t" r="r" b="b"/>
            <a:pathLst>
              <a:path w="156210" h="853439">
                <a:moveTo>
                  <a:pt x="0" y="0"/>
                </a:moveTo>
                <a:lnTo>
                  <a:pt x="156215" y="0"/>
                </a:lnTo>
                <a:lnTo>
                  <a:pt x="156215" y="853439"/>
                </a:lnTo>
                <a:lnTo>
                  <a:pt x="0" y="853439"/>
                </a:lnTo>
                <a:lnTo>
                  <a:pt x="0" y="0"/>
                </a:lnTo>
                <a:close/>
              </a:path>
            </a:pathLst>
          </a:custGeom>
          <a:ln w="129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" name="object 53"/>
          <p:cNvSpPr/>
          <p:nvPr/>
        </p:nvSpPr>
        <p:spPr>
          <a:xfrm>
            <a:off x="3151848" y="4800148"/>
            <a:ext cx="133576" cy="553310"/>
          </a:xfrm>
          <a:custGeom>
            <a:avLst/>
            <a:gdLst/>
            <a:ahLst/>
            <a:cxnLst/>
            <a:rect l="l" t="t" r="r" b="b"/>
            <a:pathLst>
              <a:path w="156210" h="647064">
                <a:moveTo>
                  <a:pt x="0" y="0"/>
                </a:moveTo>
                <a:lnTo>
                  <a:pt x="0" y="646938"/>
                </a:lnTo>
                <a:lnTo>
                  <a:pt x="156210" y="646938"/>
                </a:lnTo>
                <a:lnTo>
                  <a:pt x="156210" y="0"/>
                </a:lnTo>
                <a:lnTo>
                  <a:pt x="0" y="0"/>
                </a:lnTo>
                <a:close/>
              </a:path>
            </a:pathLst>
          </a:custGeom>
          <a:solidFill>
            <a:srgbClr val="99326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2" name="object 54"/>
          <p:cNvSpPr/>
          <p:nvPr/>
        </p:nvSpPr>
        <p:spPr>
          <a:xfrm>
            <a:off x="3151851" y="4800139"/>
            <a:ext cx="133576" cy="553310"/>
          </a:xfrm>
          <a:custGeom>
            <a:avLst/>
            <a:gdLst/>
            <a:ahLst/>
            <a:cxnLst/>
            <a:rect l="l" t="t" r="r" b="b"/>
            <a:pathLst>
              <a:path w="156210" h="647064">
                <a:moveTo>
                  <a:pt x="0" y="0"/>
                </a:moveTo>
                <a:lnTo>
                  <a:pt x="156197" y="0"/>
                </a:lnTo>
                <a:lnTo>
                  <a:pt x="156197" y="646937"/>
                </a:lnTo>
                <a:lnTo>
                  <a:pt x="0" y="646937"/>
                </a:lnTo>
                <a:lnTo>
                  <a:pt x="0" y="0"/>
                </a:lnTo>
                <a:close/>
              </a:path>
            </a:pathLst>
          </a:custGeom>
          <a:ln w="128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" name="object 55"/>
          <p:cNvSpPr/>
          <p:nvPr/>
        </p:nvSpPr>
        <p:spPr>
          <a:xfrm>
            <a:off x="3620342" y="4665920"/>
            <a:ext cx="133576" cy="687429"/>
          </a:xfrm>
          <a:custGeom>
            <a:avLst/>
            <a:gdLst/>
            <a:ahLst/>
            <a:cxnLst/>
            <a:rect l="l" t="t" r="r" b="b"/>
            <a:pathLst>
              <a:path w="156209" h="803910">
                <a:moveTo>
                  <a:pt x="0" y="0"/>
                </a:moveTo>
                <a:lnTo>
                  <a:pt x="0" y="803910"/>
                </a:lnTo>
                <a:lnTo>
                  <a:pt x="156210" y="803910"/>
                </a:lnTo>
                <a:lnTo>
                  <a:pt x="156210" y="0"/>
                </a:lnTo>
                <a:lnTo>
                  <a:pt x="0" y="0"/>
                </a:lnTo>
                <a:close/>
              </a:path>
            </a:pathLst>
          </a:custGeom>
          <a:solidFill>
            <a:srgbClr val="99326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4" name="object 56"/>
          <p:cNvSpPr/>
          <p:nvPr/>
        </p:nvSpPr>
        <p:spPr>
          <a:xfrm>
            <a:off x="3620343" y="4665910"/>
            <a:ext cx="133576" cy="687429"/>
          </a:xfrm>
          <a:custGeom>
            <a:avLst/>
            <a:gdLst/>
            <a:ahLst/>
            <a:cxnLst/>
            <a:rect l="l" t="t" r="r" b="b"/>
            <a:pathLst>
              <a:path w="156209" h="803910">
                <a:moveTo>
                  <a:pt x="0" y="0"/>
                </a:moveTo>
                <a:lnTo>
                  <a:pt x="156197" y="0"/>
                </a:lnTo>
                <a:lnTo>
                  <a:pt x="156197" y="803910"/>
                </a:lnTo>
                <a:lnTo>
                  <a:pt x="0" y="803910"/>
                </a:lnTo>
                <a:lnTo>
                  <a:pt x="0" y="0"/>
                </a:lnTo>
                <a:close/>
              </a:path>
            </a:pathLst>
          </a:custGeom>
          <a:ln w="129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5" name="object 57"/>
          <p:cNvSpPr/>
          <p:nvPr/>
        </p:nvSpPr>
        <p:spPr>
          <a:xfrm>
            <a:off x="4077759" y="4716092"/>
            <a:ext cx="133576" cy="637474"/>
          </a:xfrm>
          <a:custGeom>
            <a:avLst/>
            <a:gdLst/>
            <a:ahLst/>
            <a:cxnLst/>
            <a:rect l="l" t="t" r="r" b="b"/>
            <a:pathLst>
              <a:path w="156209" h="745489">
                <a:moveTo>
                  <a:pt x="0" y="0"/>
                </a:moveTo>
                <a:lnTo>
                  <a:pt x="0" y="745236"/>
                </a:lnTo>
                <a:lnTo>
                  <a:pt x="156210" y="745236"/>
                </a:lnTo>
                <a:lnTo>
                  <a:pt x="156210" y="0"/>
                </a:lnTo>
                <a:lnTo>
                  <a:pt x="0" y="0"/>
                </a:lnTo>
                <a:close/>
              </a:path>
            </a:pathLst>
          </a:custGeom>
          <a:solidFill>
            <a:srgbClr val="99326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6" name="object 58"/>
          <p:cNvSpPr/>
          <p:nvPr/>
        </p:nvSpPr>
        <p:spPr>
          <a:xfrm>
            <a:off x="4077752" y="4716082"/>
            <a:ext cx="133576" cy="637474"/>
          </a:xfrm>
          <a:custGeom>
            <a:avLst/>
            <a:gdLst/>
            <a:ahLst/>
            <a:cxnLst/>
            <a:rect l="l" t="t" r="r" b="b"/>
            <a:pathLst>
              <a:path w="156209" h="745489">
                <a:moveTo>
                  <a:pt x="0" y="0"/>
                </a:moveTo>
                <a:lnTo>
                  <a:pt x="156215" y="0"/>
                </a:lnTo>
                <a:lnTo>
                  <a:pt x="156215" y="745237"/>
                </a:lnTo>
                <a:lnTo>
                  <a:pt x="0" y="745237"/>
                </a:lnTo>
                <a:lnTo>
                  <a:pt x="0" y="0"/>
                </a:lnTo>
                <a:close/>
              </a:path>
            </a:pathLst>
          </a:custGeom>
          <a:ln w="129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7" name="object 59"/>
          <p:cNvSpPr/>
          <p:nvPr/>
        </p:nvSpPr>
        <p:spPr>
          <a:xfrm>
            <a:off x="4535176" y="4724562"/>
            <a:ext cx="133576" cy="628786"/>
          </a:xfrm>
          <a:custGeom>
            <a:avLst/>
            <a:gdLst/>
            <a:ahLst/>
            <a:cxnLst/>
            <a:rect l="l" t="t" r="r" b="b"/>
            <a:pathLst>
              <a:path w="156209" h="735329">
                <a:moveTo>
                  <a:pt x="0" y="0"/>
                </a:moveTo>
                <a:lnTo>
                  <a:pt x="0" y="735330"/>
                </a:lnTo>
                <a:lnTo>
                  <a:pt x="156210" y="735330"/>
                </a:lnTo>
                <a:lnTo>
                  <a:pt x="156210" y="0"/>
                </a:lnTo>
                <a:lnTo>
                  <a:pt x="0" y="0"/>
                </a:lnTo>
                <a:close/>
              </a:path>
            </a:pathLst>
          </a:custGeom>
          <a:solidFill>
            <a:srgbClr val="99326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8" name="object 60"/>
          <p:cNvSpPr/>
          <p:nvPr/>
        </p:nvSpPr>
        <p:spPr>
          <a:xfrm>
            <a:off x="4535175" y="4724562"/>
            <a:ext cx="133576" cy="628786"/>
          </a:xfrm>
          <a:custGeom>
            <a:avLst/>
            <a:gdLst/>
            <a:ahLst/>
            <a:cxnLst/>
            <a:rect l="l" t="t" r="r" b="b"/>
            <a:pathLst>
              <a:path w="156209" h="735329">
                <a:moveTo>
                  <a:pt x="0" y="0"/>
                </a:moveTo>
                <a:lnTo>
                  <a:pt x="156197" y="0"/>
                </a:lnTo>
                <a:lnTo>
                  <a:pt x="156197" y="735320"/>
                </a:lnTo>
                <a:lnTo>
                  <a:pt x="0" y="735320"/>
                </a:lnTo>
                <a:lnTo>
                  <a:pt x="0" y="0"/>
                </a:lnTo>
                <a:close/>
              </a:path>
            </a:pathLst>
          </a:custGeom>
          <a:ln w="129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9" name="object 61"/>
          <p:cNvSpPr/>
          <p:nvPr/>
        </p:nvSpPr>
        <p:spPr>
          <a:xfrm>
            <a:off x="5003671" y="4934376"/>
            <a:ext cx="133576" cy="419190"/>
          </a:xfrm>
          <a:custGeom>
            <a:avLst/>
            <a:gdLst/>
            <a:ahLst/>
            <a:cxnLst/>
            <a:rect l="l" t="t" r="r" b="b"/>
            <a:pathLst>
              <a:path w="156209" h="490220">
                <a:moveTo>
                  <a:pt x="0" y="0"/>
                </a:moveTo>
                <a:lnTo>
                  <a:pt x="0" y="489966"/>
                </a:lnTo>
                <a:lnTo>
                  <a:pt x="156210" y="489966"/>
                </a:lnTo>
                <a:lnTo>
                  <a:pt x="156210" y="0"/>
                </a:lnTo>
                <a:lnTo>
                  <a:pt x="0" y="0"/>
                </a:lnTo>
                <a:close/>
              </a:path>
            </a:pathLst>
          </a:custGeom>
          <a:solidFill>
            <a:srgbClr val="99326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0" name="object 62"/>
          <p:cNvSpPr/>
          <p:nvPr/>
        </p:nvSpPr>
        <p:spPr>
          <a:xfrm>
            <a:off x="5003667" y="4934367"/>
            <a:ext cx="133576" cy="419190"/>
          </a:xfrm>
          <a:custGeom>
            <a:avLst/>
            <a:gdLst/>
            <a:ahLst/>
            <a:cxnLst/>
            <a:rect l="l" t="t" r="r" b="b"/>
            <a:pathLst>
              <a:path w="156209" h="490220">
                <a:moveTo>
                  <a:pt x="0" y="0"/>
                </a:moveTo>
                <a:lnTo>
                  <a:pt x="156215" y="0"/>
                </a:lnTo>
                <a:lnTo>
                  <a:pt x="156215" y="489965"/>
                </a:lnTo>
                <a:lnTo>
                  <a:pt x="0" y="489965"/>
                </a:lnTo>
                <a:lnTo>
                  <a:pt x="0" y="0"/>
                </a:lnTo>
                <a:close/>
              </a:path>
            </a:pathLst>
          </a:custGeom>
          <a:ln w="127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1" name="object 63"/>
          <p:cNvSpPr/>
          <p:nvPr/>
        </p:nvSpPr>
        <p:spPr>
          <a:xfrm>
            <a:off x="2828007" y="5135066"/>
            <a:ext cx="122716" cy="218283"/>
          </a:xfrm>
          <a:custGeom>
            <a:avLst/>
            <a:gdLst/>
            <a:ahLst/>
            <a:cxnLst/>
            <a:rect l="l" t="t" r="r" b="b"/>
            <a:pathLst>
              <a:path w="143510" h="255270">
                <a:moveTo>
                  <a:pt x="0" y="0"/>
                </a:moveTo>
                <a:lnTo>
                  <a:pt x="0" y="255270"/>
                </a:lnTo>
                <a:lnTo>
                  <a:pt x="143256" y="255270"/>
                </a:lnTo>
                <a:lnTo>
                  <a:pt x="14325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2" name="object 64"/>
          <p:cNvSpPr/>
          <p:nvPr/>
        </p:nvSpPr>
        <p:spPr>
          <a:xfrm>
            <a:off x="2828009" y="5135055"/>
            <a:ext cx="122716" cy="218283"/>
          </a:xfrm>
          <a:custGeom>
            <a:avLst/>
            <a:gdLst/>
            <a:ahLst/>
            <a:cxnLst/>
            <a:rect l="l" t="t" r="r" b="b"/>
            <a:pathLst>
              <a:path w="143510" h="255270">
                <a:moveTo>
                  <a:pt x="0" y="0"/>
                </a:moveTo>
                <a:lnTo>
                  <a:pt x="143253" y="0"/>
                </a:lnTo>
                <a:lnTo>
                  <a:pt x="143253" y="255271"/>
                </a:lnTo>
                <a:lnTo>
                  <a:pt x="0" y="255271"/>
                </a:lnTo>
                <a:lnTo>
                  <a:pt x="0" y="0"/>
                </a:lnTo>
                <a:close/>
              </a:path>
            </a:pathLst>
          </a:custGeom>
          <a:ln w="122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" name="object 65"/>
          <p:cNvSpPr/>
          <p:nvPr/>
        </p:nvSpPr>
        <p:spPr>
          <a:xfrm>
            <a:off x="3285424" y="5349113"/>
            <a:ext cx="133576" cy="0"/>
          </a:xfrm>
          <a:custGeom>
            <a:avLst/>
            <a:gdLst/>
            <a:ahLst/>
            <a:cxnLst/>
            <a:rect l="l" t="t" r="r" b="b"/>
            <a:pathLst>
              <a:path w="156210">
                <a:moveTo>
                  <a:pt x="0" y="0"/>
                </a:moveTo>
                <a:lnTo>
                  <a:pt x="156210" y="0"/>
                </a:lnTo>
              </a:path>
            </a:pathLst>
          </a:custGeom>
          <a:ln w="9906">
            <a:solidFill>
              <a:srgbClr val="FFFFC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4" name="object 66"/>
          <p:cNvSpPr/>
          <p:nvPr/>
        </p:nvSpPr>
        <p:spPr>
          <a:xfrm>
            <a:off x="3279841" y="5349106"/>
            <a:ext cx="144979" cy="0"/>
          </a:xfrm>
          <a:custGeom>
            <a:avLst/>
            <a:gdLst/>
            <a:ahLst/>
            <a:cxnLst/>
            <a:rect l="l" t="t" r="r" b="b"/>
            <a:pathLst>
              <a:path w="169545">
                <a:moveTo>
                  <a:pt x="0" y="0"/>
                </a:moveTo>
                <a:lnTo>
                  <a:pt x="169258" y="0"/>
                </a:lnTo>
              </a:path>
            </a:pathLst>
          </a:custGeom>
          <a:ln w="197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5" name="object 67"/>
          <p:cNvSpPr/>
          <p:nvPr/>
        </p:nvSpPr>
        <p:spPr>
          <a:xfrm>
            <a:off x="3753918" y="5177419"/>
            <a:ext cx="122716" cy="175930"/>
          </a:xfrm>
          <a:custGeom>
            <a:avLst/>
            <a:gdLst/>
            <a:ahLst/>
            <a:cxnLst/>
            <a:rect l="l" t="t" r="r" b="b"/>
            <a:pathLst>
              <a:path w="143509" h="205739">
                <a:moveTo>
                  <a:pt x="0" y="0"/>
                </a:moveTo>
                <a:lnTo>
                  <a:pt x="0" y="205740"/>
                </a:lnTo>
                <a:lnTo>
                  <a:pt x="143256" y="205740"/>
                </a:lnTo>
                <a:lnTo>
                  <a:pt x="14325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6" name="object 68"/>
          <p:cNvSpPr/>
          <p:nvPr/>
        </p:nvSpPr>
        <p:spPr>
          <a:xfrm>
            <a:off x="3753909" y="5177408"/>
            <a:ext cx="122716" cy="175930"/>
          </a:xfrm>
          <a:custGeom>
            <a:avLst/>
            <a:gdLst/>
            <a:ahLst/>
            <a:cxnLst/>
            <a:rect l="l" t="t" r="r" b="b"/>
            <a:pathLst>
              <a:path w="143509" h="205739">
                <a:moveTo>
                  <a:pt x="0" y="0"/>
                </a:moveTo>
                <a:lnTo>
                  <a:pt x="143253" y="0"/>
                </a:lnTo>
                <a:lnTo>
                  <a:pt x="143253" y="205742"/>
                </a:lnTo>
                <a:lnTo>
                  <a:pt x="0" y="205742"/>
                </a:lnTo>
                <a:lnTo>
                  <a:pt x="0" y="0"/>
                </a:lnTo>
                <a:close/>
              </a:path>
            </a:pathLst>
          </a:custGeom>
          <a:ln w="119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7" name="object 69"/>
          <p:cNvSpPr/>
          <p:nvPr/>
        </p:nvSpPr>
        <p:spPr>
          <a:xfrm>
            <a:off x="4211335" y="5093364"/>
            <a:ext cx="122716" cy="260094"/>
          </a:xfrm>
          <a:custGeom>
            <a:avLst/>
            <a:gdLst/>
            <a:ahLst/>
            <a:cxnLst/>
            <a:rect l="l" t="t" r="r" b="b"/>
            <a:pathLst>
              <a:path w="143509" h="304164">
                <a:moveTo>
                  <a:pt x="0" y="0"/>
                </a:moveTo>
                <a:lnTo>
                  <a:pt x="0" y="304038"/>
                </a:lnTo>
                <a:lnTo>
                  <a:pt x="143256" y="304038"/>
                </a:lnTo>
                <a:lnTo>
                  <a:pt x="14325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8" name="object 70"/>
          <p:cNvSpPr/>
          <p:nvPr/>
        </p:nvSpPr>
        <p:spPr>
          <a:xfrm>
            <a:off x="4211332" y="5093363"/>
            <a:ext cx="122716" cy="260094"/>
          </a:xfrm>
          <a:custGeom>
            <a:avLst/>
            <a:gdLst/>
            <a:ahLst/>
            <a:cxnLst/>
            <a:rect l="l" t="t" r="r" b="b"/>
            <a:pathLst>
              <a:path w="143509" h="304164">
                <a:moveTo>
                  <a:pt x="0" y="0"/>
                </a:moveTo>
                <a:lnTo>
                  <a:pt x="143253" y="0"/>
                </a:lnTo>
                <a:lnTo>
                  <a:pt x="143253" y="304028"/>
                </a:lnTo>
                <a:lnTo>
                  <a:pt x="0" y="304028"/>
                </a:lnTo>
                <a:lnTo>
                  <a:pt x="0" y="0"/>
                </a:lnTo>
                <a:close/>
              </a:path>
            </a:pathLst>
          </a:custGeom>
          <a:ln w="1245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9" name="object 71"/>
          <p:cNvSpPr/>
          <p:nvPr/>
        </p:nvSpPr>
        <p:spPr>
          <a:xfrm>
            <a:off x="4668752" y="5349113"/>
            <a:ext cx="133576" cy="0"/>
          </a:xfrm>
          <a:custGeom>
            <a:avLst/>
            <a:gdLst/>
            <a:ahLst/>
            <a:cxnLst/>
            <a:rect l="l" t="t" r="r" b="b"/>
            <a:pathLst>
              <a:path w="156209">
                <a:moveTo>
                  <a:pt x="0" y="0"/>
                </a:moveTo>
                <a:lnTo>
                  <a:pt x="156210" y="0"/>
                </a:lnTo>
              </a:path>
            </a:pathLst>
          </a:custGeom>
          <a:ln w="9906">
            <a:solidFill>
              <a:srgbClr val="FFFFC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0" name="object 72"/>
          <p:cNvSpPr/>
          <p:nvPr/>
        </p:nvSpPr>
        <p:spPr>
          <a:xfrm>
            <a:off x="4663164" y="5349106"/>
            <a:ext cx="144979" cy="0"/>
          </a:xfrm>
          <a:custGeom>
            <a:avLst/>
            <a:gdLst/>
            <a:ahLst/>
            <a:cxnLst/>
            <a:rect l="l" t="t" r="r" b="b"/>
            <a:pathLst>
              <a:path w="169545">
                <a:moveTo>
                  <a:pt x="0" y="0"/>
                </a:moveTo>
                <a:lnTo>
                  <a:pt x="169258" y="0"/>
                </a:lnTo>
              </a:path>
            </a:pathLst>
          </a:custGeom>
          <a:ln w="197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1" name="object 73"/>
          <p:cNvSpPr/>
          <p:nvPr/>
        </p:nvSpPr>
        <p:spPr>
          <a:xfrm>
            <a:off x="5137246" y="5244533"/>
            <a:ext cx="122716" cy="109142"/>
          </a:xfrm>
          <a:custGeom>
            <a:avLst/>
            <a:gdLst/>
            <a:ahLst/>
            <a:cxnLst/>
            <a:rect l="l" t="t" r="r" b="b"/>
            <a:pathLst>
              <a:path w="143509" h="127635">
                <a:moveTo>
                  <a:pt x="0" y="0"/>
                </a:moveTo>
                <a:lnTo>
                  <a:pt x="0" y="127254"/>
                </a:lnTo>
                <a:lnTo>
                  <a:pt x="143256" y="127254"/>
                </a:lnTo>
                <a:lnTo>
                  <a:pt x="14325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2" name="object 74"/>
          <p:cNvSpPr/>
          <p:nvPr/>
        </p:nvSpPr>
        <p:spPr>
          <a:xfrm>
            <a:off x="5137247" y="5244527"/>
            <a:ext cx="122716" cy="109142"/>
          </a:xfrm>
          <a:custGeom>
            <a:avLst/>
            <a:gdLst/>
            <a:ahLst/>
            <a:cxnLst/>
            <a:rect l="l" t="t" r="r" b="b"/>
            <a:pathLst>
              <a:path w="143509" h="127635">
                <a:moveTo>
                  <a:pt x="0" y="0"/>
                </a:moveTo>
                <a:lnTo>
                  <a:pt x="143253" y="0"/>
                </a:lnTo>
                <a:lnTo>
                  <a:pt x="143253" y="127249"/>
                </a:lnTo>
                <a:lnTo>
                  <a:pt x="0" y="127249"/>
                </a:lnTo>
                <a:lnTo>
                  <a:pt x="0" y="0"/>
                </a:lnTo>
                <a:close/>
              </a:path>
            </a:pathLst>
          </a:custGeom>
          <a:ln w="112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3" name="object 75"/>
          <p:cNvSpPr/>
          <p:nvPr/>
        </p:nvSpPr>
        <p:spPr>
          <a:xfrm>
            <a:off x="2593433" y="4514750"/>
            <a:ext cx="0" cy="838924"/>
          </a:xfrm>
          <a:custGeom>
            <a:avLst/>
            <a:gdLst/>
            <a:ahLst/>
            <a:cxnLst/>
            <a:rect l="l" t="t" r="r" b="b"/>
            <a:pathLst>
              <a:path h="981075">
                <a:moveTo>
                  <a:pt x="0" y="0"/>
                </a:moveTo>
                <a:lnTo>
                  <a:pt x="0" y="98069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4" name="object 76"/>
          <p:cNvSpPr/>
          <p:nvPr/>
        </p:nvSpPr>
        <p:spPr>
          <a:xfrm>
            <a:off x="2571279" y="5353348"/>
            <a:ext cx="22262" cy="0"/>
          </a:xfrm>
          <a:custGeom>
            <a:avLst/>
            <a:gdLst/>
            <a:ahLst/>
            <a:cxnLst/>
            <a:rect l="l" t="t" r="r" b="b"/>
            <a:pathLst>
              <a:path w="26035">
                <a:moveTo>
                  <a:pt x="0" y="0"/>
                </a:moveTo>
                <a:lnTo>
                  <a:pt x="2590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5" name="object 77"/>
          <p:cNvSpPr/>
          <p:nvPr/>
        </p:nvSpPr>
        <p:spPr>
          <a:xfrm>
            <a:off x="2571279" y="5253004"/>
            <a:ext cx="22262" cy="0"/>
          </a:xfrm>
          <a:custGeom>
            <a:avLst/>
            <a:gdLst/>
            <a:ahLst/>
            <a:cxnLst/>
            <a:rect l="l" t="t" r="r" b="b"/>
            <a:pathLst>
              <a:path w="26035">
                <a:moveTo>
                  <a:pt x="0" y="0"/>
                </a:moveTo>
                <a:lnTo>
                  <a:pt x="2590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6" name="object 78"/>
          <p:cNvSpPr/>
          <p:nvPr/>
        </p:nvSpPr>
        <p:spPr>
          <a:xfrm>
            <a:off x="2571279" y="5143535"/>
            <a:ext cx="22262" cy="0"/>
          </a:xfrm>
          <a:custGeom>
            <a:avLst/>
            <a:gdLst/>
            <a:ahLst/>
            <a:cxnLst/>
            <a:rect l="l" t="t" r="r" b="b"/>
            <a:pathLst>
              <a:path w="26035">
                <a:moveTo>
                  <a:pt x="0" y="0"/>
                </a:moveTo>
                <a:lnTo>
                  <a:pt x="2590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7" name="object 79"/>
          <p:cNvSpPr/>
          <p:nvPr/>
        </p:nvSpPr>
        <p:spPr>
          <a:xfrm>
            <a:off x="2571279" y="5043190"/>
            <a:ext cx="22262" cy="0"/>
          </a:xfrm>
          <a:custGeom>
            <a:avLst/>
            <a:gdLst/>
            <a:ahLst/>
            <a:cxnLst/>
            <a:rect l="l" t="t" r="r" b="b"/>
            <a:pathLst>
              <a:path w="26035">
                <a:moveTo>
                  <a:pt x="0" y="0"/>
                </a:moveTo>
                <a:lnTo>
                  <a:pt x="2590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8" name="object 80"/>
          <p:cNvSpPr/>
          <p:nvPr/>
        </p:nvSpPr>
        <p:spPr>
          <a:xfrm>
            <a:off x="2571279" y="4934375"/>
            <a:ext cx="22262" cy="0"/>
          </a:xfrm>
          <a:custGeom>
            <a:avLst/>
            <a:gdLst/>
            <a:ahLst/>
            <a:cxnLst/>
            <a:rect l="l" t="t" r="r" b="b"/>
            <a:pathLst>
              <a:path w="26035">
                <a:moveTo>
                  <a:pt x="0" y="0"/>
                </a:moveTo>
                <a:lnTo>
                  <a:pt x="2590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9" name="object 81"/>
          <p:cNvSpPr/>
          <p:nvPr/>
        </p:nvSpPr>
        <p:spPr>
          <a:xfrm>
            <a:off x="2571279" y="4833378"/>
            <a:ext cx="22262" cy="0"/>
          </a:xfrm>
          <a:custGeom>
            <a:avLst/>
            <a:gdLst/>
            <a:ahLst/>
            <a:cxnLst/>
            <a:rect l="l" t="t" r="r" b="b"/>
            <a:pathLst>
              <a:path w="26035">
                <a:moveTo>
                  <a:pt x="0" y="0"/>
                </a:moveTo>
                <a:lnTo>
                  <a:pt x="2590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0" name="object 82"/>
          <p:cNvSpPr/>
          <p:nvPr/>
        </p:nvSpPr>
        <p:spPr>
          <a:xfrm>
            <a:off x="2571279" y="4724562"/>
            <a:ext cx="22262" cy="0"/>
          </a:xfrm>
          <a:custGeom>
            <a:avLst/>
            <a:gdLst/>
            <a:ahLst/>
            <a:cxnLst/>
            <a:rect l="l" t="t" r="r" b="b"/>
            <a:pathLst>
              <a:path w="26035">
                <a:moveTo>
                  <a:pt x="0" y="0"/>
                </a:moveTo>
                <a:lnTo>
                  <a:pt x="2590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1" name="object 83"/>
          <p:cNvSpPr/>
          <p:nvPr/>
        </p:nvSpPr>
        <p:spPr>
          <a:xfrm>
            <a:off x="2571279" y="4623566"/>
            <a:ext cx="22262" cy="0"/>
          </a:xfrm>
          <a:custGeom>
            <a:avLst/>
            <a:gdLst/>
            <a:ahLst/>
            <a:cxnLst/>
            <a:rect l="l" t="t" r="r" b="b"/>
            <a:pathLst>
              <a:path w="26035">
                <a:moveTo>
                  <a:pt x="0" y="0"/>
                </a:moveTo>
                <a:lnTo>
                  <a:pt x="2590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2" name="object 84"/>
          <p:cNvSpPr/>
          <p:nvPr/>
        </p:nvSpPr>
        <p:spPr>
          <a:xfrm>
            <a:off x="2571279" y="4514750"/>
            <a:ext cx="22262" cy="0"/>
          </a:xfrm>
          <a:custGeom>
            <a:avLst/>
            <a:gdLst/>
            <a:ahLst/>
            <a:cxnLst/>
            <a:rect l="l" t="t" r="r" b="b"/>
            <a:pathLst>
              <a:path w="26035">
                <a:moveTo>
                  <a:pt x="0" y="0"/>
                </a:moveTo>
                <a:lnTo>
                  <a:pt x="2590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3" name="object 85"/>
          <p:cNvSpPr/>
          <p:nvPr/>
        </p:nvSpPr>
        <p:spPr>
          <a:xfrm>
            <a:off x="2593433" y="5353348"/>
            <a:ext cx="2767092" cy="0"/>
          </a:xfrm>
          <a:custGeom>
            <a:avLst/>
            <a:gdLst/>
            <a:ahLst/>
            <a:cxnLst/>
            <a:rect l="l" t="t" r="r" b="b"/>
            <a:pathLst>
              <a:path w="3235959">
                <a:moveTo>
                  <a:pt x="0" y="0"/>
                </a:moveTo>
                <a:lnTo>
                  <a:pt x="323545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" name="object 86"/>
          <p:cNvSpPr/>
          <p:nvPr/>
        </p:nvSpPr>
        <p:spPr>
          <a:xfrm>
            <a:off x="2593433" y="5353348"/>
            <a:ext cx="0" cy="17376"/>
          </a:xfrm>
          <a:custGeom>
            <a:avLst/>
            <a:gdLst/>
            <a:ahLst/>
            <a:cxnLst/>
            <a:rect l="l" t="t" r="r" b="b"/>
            <a:pathLst>
              <a:path h="20320">
                <a:moveTo>
                  <a:pt x="0" y="19811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5" name="object 87"/>
          <p:cNvSpPr/>
          <p:nvPr/>
        </p:nvSpPr>
        <p:spPr>
          <a:xfrm>
            <a:off x="3050850" y="5353348"/>
            <a:ext cx="0" cy="17376"/>
          </a:xfrm>
          <a:custGeom>
            <a:avLst/>
            <a:gdLst/>
            <a:ahLst/>
            <a:cxnLst/>
            <a:rect l="l" t="t" r="r" b="b"/>
            <a:pathLst>
              <a:path h="20320">
                <a:moveTo>
                  <a:pt x="0" y="19811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6" name="object 88"/>
          <p:cNvSpPr/>
          <p:nvPr/>
        </p:nvSpPr>
        <p:spPr>
          <a:xfrm>
            <a:off x="3519345" y="5353348"/>
            <a:ext cx="0" cy="17376"/>
          </a:xfrm>
          <a:custGeom>
            <a:avLst/>
            <a:gdLst/>
            <a:ahLst/>
            <a:cxnLst/>
            <a:rect l="l" t="t" r="r" b="b"/>
            <a:pathLst>
              <a:path h="20320">
                <a:moveTo>
                  <a:pt x="0" y="19811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7" name="object 89"/>
          <p:cNvSpPr/>
          <p:nvPr/>
        </p:nvSpPr>
        <p:spPr>
          <a:xfrm>
            <a:off x="3976763" y="5353348"/>
            <a:ext cx="0" cy="17376"/>
          </a:xfrm>
          <a:custGeom>
            <a:avLst/>
            <a:gdLst/>
            <a:ahLst/>
            <a:cxnLst/>
            <a:rect l="l" t="t" r="r" b="b"/>
            <a:pathLst>
              <a:path h="20320">
                <a:moveTo>
                  <a:pt x="0" y="19811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8" name="object 90"/>
          <p:cNvSpPr/>
          <p:nvPr/>
        </p:nvSpPr>
        <p:spPr>
          <a:xfrm>
            <a:off x="4434180" y="5353348"/>
            <a:ext cx="0" cy="17376"/>
          </a:xfrm>
          <a:custGeom>
            <a:avLst/>
            <a:gdLst/>
            <a:ahLst/>
            <a:cxnLst/>
            <a:rect l="l" t="t" r="r" b="b"/>
            <a:pathLst>
              <a:path h="20320">
                <a:moveTo>
                  <a:pt x="0" y="19811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9" name="object 91"/>
          <p:cNvSpPr/>
          <p:nvPr/>
        </p:nvSpPr>
        <p:spPr>
          <a:xfrm>
            <a:off x="4902673" y="5353348"/>
            <a:ext cx="0" cy="17376"/>
          </a:xfrm>
          <a:custGeom>
            <a:avLst/>
            <a:gdLst/>
            <a:ahLst/>
            <a:cxnLst/>
            <a:rect l="l" t="t" r="r" b="b"/>
            <a:pathLst>
              <a:path h="20320">
                <a:moveTo>
                  <a:pt x="0" y="19811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0" name="object 92"/>
          <p:cNvSpPr/>
          <p:nvPr/>
        </p:nvSpPr>
        <p:spPr>
          <a:xfrm>
            <a:off x="5360091" y="5353348"/>
            <a:ext cx="0" cy="17376"/>
          </a:xfrm>
          <a:custGeom>
            <a:avLst/>
            <a:gdLst/>
            <a:ahLst/>
            <a:cxnLst/>
            <a:rect l="l" t="t" r="r" b="b"/>
            <a:pathLst>
              <a:path h="20320">
                <a:moveTo>
                  <a:pt x="0" y="19811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1" name="object 93"/>
          <p:cNvSpPr txBox="1"/>
          <p:nvPr/>
        </p:nvSpPr>
        <p:spPr>
          <a:xfrm>
            <a:off x="2900455" y="4170547"/>
            <a:ext cx="2382758" cy="122856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727" b="1" i="0" u="none" strike="noStrike" kern="1200" cap="none" spc="14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Porównanie agregatów glebowych</a:t>
            </a:r>
            <a:endParaRPr kumimoji="0" sz="72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2" name="object 94"/>
          <p:cNvSpPr txBox="1"/>
          <p:nvPr/>
        </p:nvSpPr>
        <p:spPr>
          <a:xfrm>
            <a:off x="2415546" y="4426738"/>
            <a:ext cx="116743" cy="956693"/>
          </a:xfrm>
          <a:prstGeom prst="rect">
            <a:avLst/>
          </a:prstGeom>
        </p:spPr>
        <p:txBody>
          <a:bodyPr vert="horz" wrap="square" lIns="0" tIns="40724" rIns="0" bIns="0" rtlCol="0">
            <a:spAutoFit/>
          </a:bodyPr>
          <a:lstStyle/>
          <a:p>
            <a:pPr marL="0" marR="4344" lvl="0" indent="0" algn="ctr" defTabSz="914400" rtl="0" eaLnBrk="1" fontAlgn="auto" latinLnBrk="0" hangingPunct="1">
              <a:lnSpc>
                <a:spcPct val="100000"/>
              </a:lnSpc>
              <a:spcBef>
                <a:spcPts val="32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13" b="0" i="0" u="none" strike="noStrike" kern="1200" cap="none" spc="10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80</a:t>
            </a:r>
            <a:endParaRPr kumimoji="0" sz="5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0860" marR="0" lvl="0" indent="0" algn="l" defTabSz="914400" rtl="0" eaLnBrk="1" fontAlgn="auto" latinLnBrk="0" hangingPunct="1">
              <a:lnSpc>
                <a:spcPct val="100000"/>
              </a:lnSpc>
              <a:spcBef>
                <a:spcPts val="24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13" b="0" i="0" u="none" strike="noStrike" kern="1200" cap="none" spc="10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70</a:t>
            </a:r>
            <a:endParaRPr kumimoji="0" sz="5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4344" lvl="0" indent="0" algn="ctr" defTabSz="914400" rtl="0" eaLnBrk="1" fontAlgn="auto" latinLnBrk="0" hangingPunct="1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13" b="0" i="0" u="none" strike="noStrike" kern="1200" cap="none" spc="10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60</a:t>
            </a:r>
            <a:endParaRPr kumimoji="0" sz="5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0860" marR="0" lvl="0" indent="0" algn="l" defTabSz="914400" rtl="0" eaLnBrk="1" fontAlgn="auto" latinLnBrk="0" hangingPunct="1">
              <a:lnSpc>
                <a:spcPct val="100000"/>
              </a:lnSpc>
              <a:spcBef>
                <a:spcPts val="23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13" b="0" i="0" u="none" strike="noStrike" kern="1200" cap="none" spc="10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50</a:t>
            </a:r>
            <a:endParaRPr kumimoji="0" sz="5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4344" lvl="0" indent="0" algn="ctr" defTabSz="914400" rtl="0" eaLnBrk="1" fontAlgn="auto" latinLnBrk="0" hangingPunct="1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13" b="0" i="0" u="none" strike="noStrike" kern="1200" cap="none" spc="10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40</a:t>
            </a:r>
            <a:endParaRPr kumimoji="0" sz="5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4344" lvl="0" indent="0" algn="ctr" defTabSz="914400" rtl="0" eaLnBrk="1" fontAlgn="auto" latinLnBrk="0" hangingPunct="1">
              <a:lnSpc>
                <a:spcPct val="100000"/>
              </a:lnSpc>
              <a:spcBef>
                <a:spcPts val="24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13" b="0" i="0" u="none" strike="noStrike" kern="1200" cap="none" spc="10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30</a:t>
            </a:r>
            <a:endParaRPr kumimoji="0" sz="5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4344" lvl="0" indent="0" algn="ctr" defTabSz="914400" rtl="0" eaLnBrk="1" fontAlgn="auto" latinLnBrk="0" hangingPunct="1">
              <a:lnSpc>
                <a:spcPct val="100000"/>
              </a:lnSpc>
              <a:spcBef>
                <a:spcPts val="17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13" b="0" i="0" u="none" strike="noStrike" kern="1200" cap="none" spc="10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</a:t>
            </a:r>
            <a:endParaRPr kumimoji="0" sz="5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1720" marR="0" lvl="0" indent="0" algn="l" defTabSz="914400" rtl="0" eaLnBrk="1" fontAlgn="auto" latinLnBrk="0" hangingPunct="1">
              <a:lnSpc>
                <a:spcPct val="100000"/>
              </a:lnSpc>
              <a:spcBef>
                <a:spcPts val="24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13" b="0" i="0" u="none" strike="noStrike" kern="1200" cap="none" spc="10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</a:t>
            </a:r>
            <a:endParaRPr kumimoji="0" sz="5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5068" marR="0" lvl="0" indent="0" algn="ctr" defTabSz="914400" rtl="0" eaLnBrk="1" fontAlgn="auto" latinLnBrk="0" hangingPunct="1">
              <a:lnSpc>
                <a:spcPct val="100000"/>
              </a:lnSpc>
              <a:spcBef>
                <a:spcPts val="17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13" b="0" i="0" u="none" strike="noStrike" kern="1200" cap="none" spc="10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</a:t>
            </a:r>
            <a:endParaRPr kumimoji="0" sz="5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3" name="object 95"/>
          <p:cNvSpPr txBox="1"/>
          <p:nvPr/>
        </p:nvSpPr>
        <p:spPr>
          <a:xfrm>
            <a:off x="2783711" y="5386167"/>
            <a:ext cx="116743" cy="91542"/>
          </a:xfrm>
          <a:prstGeom prst="rect">
            <a:avLst/>
          </a:prstGeom>
        </p:spPr>
        <p:txBody>
          <a:bodyPr vert="horz" wrap="square" lIns="0" tIns="12488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9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13" b="0" i="0" u="none" strike="noStrike" kern="1200" cap="none" spc="10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31</a:t>
            </a:r>
            <a:endParaRPr kumimoji="0" sz="5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4" name="object 96"/>
          <p:cNvSpPr txBox="1"/>
          <p:nvPr/>
        </p:nvSpPr>
        <p:spPr>
          <a:xfrm>
            <a:off x="3274413" y="5386167"/>
            <a:ext cx="60815" cy="91542"/>
          </a:xfrm>
          <a:prstGeom prst="rect">
            <a:avLst/>
          </a:prstGeom>
        </p:spPr>
        <p:txBody>
          <a:bodyPr vert="horz" wrap="square" lIns="0" tIns="12488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9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13" b="0" i="0" u="none" strike="noStrike" kern="1200" cap="none" spc="10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endParaRPr kumimoji="0" sz="5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5" name="object 97"/>
          <p:cNvSpPr txBox="1"/>
          <p:nvPr/>
        </p:nvSpPr>
        <p:spPr>
          <a:xfrm>
            <a:off x="4613426" y="5386167"/>
            <a:ext cx="116200" cy="91542"/>
          </a:xfrm>
          <a:prstGeom prst="rect">
            <a:avLst/>
          </a:prstGeom>
        </p:spPr>
        <p:txBody>
          <a:bodyPr vert="horz" wrap="square" lIns="0" tIns="12488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9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13" b="0" i="0" u="none" strike="noStrike" kern="1200" cap="none" spc="10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23</a:t>
            </a:r>
            <a:endParaRPr kumimoji="0" sz="5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6" name="object 98"/>
          <p:cNvSpPr txBox="1"/>
          <p:nvPr/>
        </p:nvSpPr>
        <p:spPr>
          <a:xfrm>
            <a:off x="5081995" y="5386167"/>
            <a:ext cx="116743" cy="91542"/>
          </a:xfrm>
          <a:prstGeom prst="rect">
            <a:avLst/>
          </a:prstGeom>
        </p:spPr>
        <p:txBody>
          <a:bodyPr vert="horz" wrap="square" lIns="0" tIns="12488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9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13" b="0" i="0" u="none" strike="noStrike" kern="1200" cap="none" spc="10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25</a:t>
            </a:r>
            <a:endParaRPr kumimoji="0" sz="5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7" name="object 99"/>
          <p:cNvSpPr txBox="1"/>
          <p:nvPr/>
        </p:nvSpPr>
        <p:spPr>
          <a:xfrm>
            <a:off x="3386447" y="5338966"/>
            <a:ext cx="1181552" cy="269472"/>
          </a:xfrm>
          <a:prstGeom prst="rect">
            <a:avLst/>
          </a:prstGeom>
        </p:spPr>
        <p:txBody>
          <a:bodyPr vert="horz" wrap="square" lIns="0" tIns="59729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70"/>
              </a:spcBef>
              <a:spcAft>
                <a:spcPts val="0"/>
              </a:spcAft>
              <a:buClrTx/>
              <a:buSzTx/>
              <a:buFontTx/>
              <a:buNone/>
              <a:tabLst>
                <a:tab pos="479459" algn="l"/>
              </a:tabLst>
              <a:defRPr/>
            </a:pPr>
            <a:r>
              <a:rPr kumimoji="0" sz="513" b="0" i="0" u="none" strike="noStrike" kern="1200" cap="none" spc="10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15	6</a:t>
            </a:r>
            <a:endParaRPr kumimoji="0" sz="5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4344" lvl="0" indent="0" algn="ctr" defTabSz="914400" rtl="0" eaLnBrk="1" fontAlgn="auto" latinLnBrk="0" hangingPunct="1">
              <a:lnSpc>
                <a:spcPct val="100000"/>
              </a:lnSpc>
              <a:spcBef>
                <a:spcPts val="38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13" b="1" i="0" u="none" strike="noStrike" kern="1200" cap="none" spc="97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Jednostka do pobierania próbek</a:t>
            </a:r>
            <a:endParaRPr kumimoji="0" sz="5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8" name="object 100"/>
          <p:cNvSpPr/>
          <p:nvPr/>
        </p:nvSpPr>
        <p:spPr>
          <a:xfrm>
            <a:off x="2237153" y="4565491"/>
            <a:ext cx="89137" cy="7045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9" name="object 101"/>
          <p:cNvSpPr/>
          <p:nvPr/>
        </p:nvSpPr>
        <p:spPr>
          <a:xfrm>
            <a:off x="2214867" y="4557104"/>
            <a:ext cx="111422" cy="721311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0" name="object 102"/>
          <p:cNvSpPr/>
          <p:nvPr/>
        </p:nvSpPr>
        <p:spPr>
          <a:xfrm>
            <a:off x="5527550" y="4867261"/>
            <a:ext cx="45068" cy="33666"/>
          </a:xfrm>
          <a:custGeom>
            <a:avLst/>
            <a:gdLst/>
            <a:ahLst/>
            <a:cxnLst/>
            <a:rect l="l" t="t" r="r" b="b"/>
            <a:pathLst>
              <a:path w="52704" h="39370">
                <a:moveTo>
                  <a:pt x="0" y="0"/>
                </a:moveTo>
                <a:lnTo>
                  <a:pt x="0" y="38862"/>
                </a:lnTo>
                <a:lnTo>
                  <a:pt x="52578" y="38862"/>
                </a:lnTo>
                <a:lnTo>
                  <a:pt x="52578" y="0"/>
                </a:lnTo>
                <a:lnTo>
                  <a:pt x="0" y="0"/>
                </a:lnTo>
                <a:close/>
              </a:path>
            </a:pathLst>
          </a:custGeom>
          <a:solidFill>
            <a:srgbClr val="99326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1" name="object 103"/>
          <p:cNvSpPr/>
          <p:nvPr/>
        </p:nvSpPr>
        <p:spPr>
          <a:xfrm>
            <a:off x="5527557" y="4867260"/>
            <a:ext cx="45068" cy="33666"/>
          </a:xfrm>
          <a:custGeom>
            <a:avLst/>
            <a:gdLst/>
            <a:ahLst/>
            <a:cxnLst/>
            <a:rect l="l" t="t" r="r" b="b"/>
            <a:pathLst>
              <a:path w="52704" h="39370">
                <a:moveTo>
                  <a:pt x="0" y="0"/>
                </a:moveTo>
                <a:lnTo>
                  <a:pt x="52576" y="0"/>
                </a:lnTo>
                <a:lnTo>
                  <a:pt x="52576" y="38853"/>
                </a:lnTo>
                <a:lnTo>
                  <a:pt x="0" y="38853"/>
                </a:lnTo>
                <a:lnTo>
                  <a:pt x="0" y="0"/>
                </a:lnTo>
                <a:close/>
              </a:path>
            </a:pathLst>
          </a:custGeom>
          <a:ln w="109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2" name="object 104"/>
          <p:cNvSpPr/>
          <p:nvPr/>
        </p:nvSpPr>
        <p:spPr>
          <a:xfrm>
            <a:off x="5527550" y="4976077"/>
            <a:ext cx="45068" cy="33666"/>
          </a:xfrm>
          <a:custGeom>
            <a:avLst/>
            <a:gdLst/>
            <a:ahLst/>
            <a:cxnLst/>
            <a:rect l="l" t="t" r="r" b="b"/>
            <a:pathLst>
              <a:path w="52704" h="39370">
                <a:moveTo>
                  <a:pt x="0" y="0"/>
                </a:moveTo>
                <a:lnTo>
                  <a:pt x="0" y="38862"/>
                </a:lnTo>
                <a:lnTo>
                  <a:pt x="52578" y="38862"/>
                </a:lnTo>
                <a:lnTo>
                  <a:pt x="5257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3" name="object 105"/>
          <p:cNvSpPr/>
          <p:nvPr/>
        </p:nvSpPr>
        <p:spPr>
          <a:xfrm>
            <a:off x="5527557" y="4976072"/>
            <a:ext cx="45068" cy="33666"/>
          </a:xfrm>
          <a:custGeom>
            <a:avLst/>
            <a:gdLst/>
            <a:ahLst/>
            <a:cxnLst/>
            <a:rect l="l" t="t" r="r" b="b"/>
            <a:pathLst>
              <a:path w="52704" h="39370">
                <a:moveTo>
                  <a:pt x="0" y="0"/>
                </a:moveTo>
                <a:lnTo>
                  <a:pt x="52576" y="0"/>
                </a:lnTo>
                <a:lnTo>
                  <a:pt x="52576" y="38867"/>
                </a:lnTo>
                <a:lnTo>
                  <a:pt x="0" y="38867"/>
                </a:lnTo>
                <a:lnTo>
                  <a:pt x="0" y="0"/>
                </a:lnTo>
                <a:close/>
              </a:path>
            </a:pathLst>
          </a:custGeom>
          <a:ln w="109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4" name="object 106"/>
          <p:cNvSpPr txBox="1"/>
          <p:nvPr/>
        </p:nvSpPr>
        <p:spPr>
          <a:xfrm>
            <a:off x="5483242" y="4824908"/>
            <a:ext cx="669510" cy="195026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vert="horz" wrap="square" lIns="0" tIns="11403" rIns="0" bIns="0" rtlCol="0">
            <a:spAutoFit/>
          </a:bodyPr>
          <a:lstStyle/>
          <a:p>
            <a:pPr marL="122715" marR="0" lvl="0" indent="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13" b="0" i="0" u="none" strike="noStrike" kern="1200" cap="none" spc="8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p. </a:t>
            </a:r>
            <a:r>
              <a:rPr kumimoji="0" lang="it-IT" sz="513" b="0" i="0" u="none" strike="noStrike" kern="1200" cap="none" spc="86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użytki zielone</a:t>
            </a:r>
            <a:endParaRPr kumimoji="0" sz="5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2715" marR="0" lvl="0" indent="0" algn="l" defTabSz="914400" rtl="0" eaLnBrk="1" fontAlgn="auto" latinLnBrk="0" hangingPunct="1">
              <a:lnSpc>
                <a:spcPct val="100000"/>
              </a:lnSpc>
              <a:spcBef>
                <a:spcPts val="24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13" b="0" i="0" u="none" strike="noStrike" kern="1200" cap="none" spc="9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rola</a:t>
            </a:r>
            <a:r>
              <a:rPr kumimoji="0" sz="513" b="0" i="0" u="none" strike="noStrike" kern="1200" cap="none" spc="86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cont</a:t>
            </a:r>
            <a:endParaRPr kumimoji="0" sz="5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5" name="object 107"/>
          <p:cNvSpPr/>
          <p:nvPr/>
        </p:nvSpPr>
        <p:spPr>
          <a:xfrm>
            <a:off x="2102785" y="4129008"/>
            <a:ext cx="4094709" cy="1601829"/>
          </a:xfrm>
          <a:custGeom>
            <a:avLst/>
            <a:gdLst/>
            <a:ahLst/>
            <a:cxnLst/>
            <a:rect l="l" t="t" r="r" b="b"/>
            <a:pathLst>
              <a:path w="4788534" h="1873250">
                <a:moveTo>
                  <a:pt x="0" y="0"/>
                </a:moveTo>
                <a:lnTo>
                  <a:pt x="0" y="1872995"/>
                </a:lnTo>
                <a:lnTo>
                  <a:pt x="4788407" y="1872995"/>
                </a:lnTo>
                <a:lnTo>
                  <a:pt x="4788407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6433234" y="5488792"/>
            <a:ext cx="2782300" cy="329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539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Źródło</a:t>
            </a:r>
            <a:r>
              <a:rPr kumimoji="0" lang="pl-PL" sz="1539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  <a:r>
              <a:rPr kumimoji="0" lang="it-IT" sz="1539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53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Prowincja Parma, 2005 r.</a:t>
            </a:r>
          </a:p>
        </p:txBody>
      </p:sp>
    </p:spTree>
    <p:extLst>
      <p:ext uri="{BB962C8B-B14F-4D97-AF65-F5344CB8AC3E}">
        <p14:creationId xmlns:p14="http://schemas.microsoft.com/office/powerpoint/2010/main" val="372610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354374" y="887793"/>
            <a:ext cx="5929482" cy="566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3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Trwałe użytki zielone w umiarkowanym regionie Włoch są ściśle związane z hodowlą krów mlecznych w łańcuchach</a:t>
            </a:r>
            <a:r>
              <a:rPr kumimoji="0" lang="en-US" sz="1539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Grana Padano </a:t>
            </a:r>
            <a:r>
              <a:rPr kumimoji="0" lang="en-US" sz="153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</a:t>
            </a:r>
            <a:r>
              <a:rPr kumimoji="0" lang="en-US" sz="1539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Parmigiano </a:t>
            </a:r>
            <a:r>
              <a:rPr kumimoji="0" lang="en-US" sz="1539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Reggiano</a:t>
            </a:r>
            <a:r>
              <a:rPr kumimoji="0" lang="en-US" sz="153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it-IT" sz="153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 descr="Risultati immagini per parmigiano reggiano pascolo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974" y="1669702"/>
            <a:ext cx="5484591" cy="286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isultati immagini per parmigiano reggian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1167" y="2548700"/>
            <a:ext cx="1154043" cy="110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/>
          <p:cNvSpPr/>
          <p:nvPr/>
        </p:nvSpPr>
        <p:spPr>
          <a:xfrm>
            <a:off x="466974" y="4678375"/>
            <a:ext cx="6518566" cy="802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3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Trwałe użytki zielone zapewniają </a:t>
            </a:r>
            <a:r>
              <a:rPr kumimoji="0" lang="en-US" sz="153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doskonałą jakość paszy</a:t>
            </a:r>
            <a:r>
              <a:rPr kumimoji="0" lang="en-US" sz="153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która odpowiada w zrównoważony sposób na potrzeby żywieniowe zwierząt gospodarskich, odgrywając ważną rolę w definiowaniu cech sensorycznych Parmigiano-Reggiano (CRPA, 2007).</a:t>
            </a:r>
          </a:p>
        </p:txBody>
      </p:sp>
    </p:spTree>
    <p:extLst>
      <p:ext uri="{BB962C8B-B14F-4D97-AF65-F5344CB8AC3E}">
        <p14:creationId xmlns:p14="http://schemas.microsoft.com/office/powerpoint/2010/main" val="178272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244746" y="151402"/>
            <a:ext cx="6745600" cy="829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4" b="1" i="0" u="none" strike="noStrike" kern="1200" cap="none" spc="-4" normalizeH="0" baseline="0" noProof="0" dirty="0">
                <a:ln>
                  <a:noFill/>
                </a:ln>
                <a:solidFill>
                  <a:srgbClr val="DA5026"/>
                </a:solidFill>
                <a:effectLst/>
                <a:uLnTx/>
                <a:uFillTx/>
                <a:latin typeface="Calibri"/>
                <a:ea typeface="+mn-ea"/>
                <a:cs typeface="Georgia"/>
              </a:rPr>
              <a:t>Produkcja użytków zielonych na obszarach umiarkowanych</a:t>
            </a:r>
            <a:endParaRPr kumimoji="0" lang="it-IT" sz="2394" b="1" i="0" u="none" strike="noStrike" kern="1200" cap="none" spc="-4" normalizeH="0" baseline="0" noProof="0" dirty="0">
              <a:ln>
                <a:noFill/>
              </a:ln>
              <a:solidFill>
                <a:srgbClr val="DA5026"/>
              </a:solidFill>
              <a:effectLst/>
              <a:uLnTx/>
              <a:uFillTx/>
              <a:latin typeface="Calibri"/>
              <a:ea typeface="+mn-ea"/>
              <a:cs typeface="Georgia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76019" y="1213589"/>
            <a:ext cx="6823992" cy="1039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3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Produkcja siana zależy od trendu sezonowego i zarządzania średnio </a:t>
            </a:r>
            <a:r>
              <a:rPr kumimoji="0" lang="en-US" sz="153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10-11,5 ton na hektar od 3-4 </a:t>
            </a:r>
            <a:r>
              <a:rPr kumimoji="0" lang="pl-PL" sz="1539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pokosów</a:t>
            </a:r>
            <a:r>
              <a:rPr kumimoji="0" lang="en-US" sz="1539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53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(5 </a:t>
            </a:r>
            <a:r>
              <a:rPr kumimoji="0" lang="pl-PL" sz="1539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pokosów</a:t>
            </a:r>
            <a:r>
              <a:rPr kumimoji="0" lang="en-US" sz="1539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53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 szczególnie sprzyjających sezonach), z których pierwsze, najbardziej obfite, odbywa się w pierwszej połowie maja, podczas gdy inne są przeprowadzane w zmiennej odległości 35/40 dni. </a:t>
            </a:r>
            <a:endParaRPr kumimoji="0" lang="it-IT" sz="153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37253" y="5057979"/>
            <a:ext cx="7742542" cy="802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3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Zawartość FU obliczona dla produkcji użytków zielonych mieści się w przedziale od </a:t>
            </a:r>
            <a:r>
              <a:rPr kumimoji="0" lang="en-US" sz="153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0,65 do 0,69 - 0,74 FU/kg SM </a:t>
            </a:r>
            <a:r>
              <a:rPr kumimoji="0" lang="en-US" sz="153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153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Superchi</a:t>
            </a:r>
            <a:r>
              <a:rPr kumimoji="0" lang="en-US" sz="153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 in., 2007), do </a:t>
            </a:r>
            <a:r>
              <a:rPr kumimoji="0" lang="en-US" sz="153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0,8 UFL/kg SM </a:t>
            </a:r>
            <a:r>
              <a:rPr kumimoji="0" lang="en-US" sz="153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zawartego w </a:t>
            </a:r>
            <a:r>
              <a:rPr kumimoji="0" lang="en-US" sz="1539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sianok</a:t>
            </a:r>
            <a:r>
              <a:rPr kumimoji="0" lang="pl-PL" sz="1539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iszonce</a:t>
            </a:r>
            <a:r>
              <a:rPr kumimoji="0" lang="pl-PL" sz="1539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539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(INRA</a:t>
            </a:r>
            <a:r>
              <a:rPr kumimoji="0" lang="en-US" sz="153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2002).</a:t>
            </a:r>
            <a:endParaRPr kumimoji="0" lang="it-IT" sz="153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Immagine correl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385" y="2430669"/>
            <a:ext cx="3688054" cy="246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sultati immagini per pascolo pianura padan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8554" y="2430669"/>
            <a:ext cx="3691599" cy="246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98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err="1" smtClean="0"/>
              <a:t>Thanks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all</a:t>
            </a:r>
            <a:r>
              <a:rPr lang="nl-NL" dirty="0" smtClean="0"/>
              <a:t> </a:t>
            </a:r>
            <a:r>
              <a:rPr lang="nl-NL" dirty="0" err="1" smtClean="0"/>
              <a:t>contributing</a:t>
            </a:r>
            <a:r>
              <a:rPr lang="nl-NL" dirty="0" smtClean="0"/>
              <a:t> partners of Inno4Grass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5568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572133" y="341372"/>
            <a:ext cx="6674828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Koniczyna </a:t>
            </a:r>
            <a:r>
              <a:rPr kumimoji="0" lang="en-US" altLang="sv-S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biała w porównaniu z koniczyną czerwoną </a:t>
            </a:r>
            <a:r>
              <a:rPr kumimoji="0" lang="en-US" altLang="sv-SE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w mieszan</a:t>
            </a:r>
            <a:r>
              <a:rPr kumimoji="0" lang="pl-PL" altLang="sv-SE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kach na przemiennych użytkach zielonych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sv-SE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133039" y="5056407"/>
            <a:ext cx="6292701" cy="1532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73050" marR="0" lvl="1" indent="-2730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 charset="0"/>
              <a:buChar char="•"/>
              <a:tabLst>
                <a:tab pos="3138488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Średnio dla różnych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reżimów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nawożenia i koszenia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(3 lub 4 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pokosy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/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rok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)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mieszanki koniczyny 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białej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lang="pl-PL" dirty="0">
                <a:solidFill>
                  <a:prstClr val="black"/>
                </a:solidFill>
              </a:rPr>
              <a:t>z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traw</a:t>
            </a:r>
            <a:r>
              <a:rPr kumimoji="0" lang="pl-P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ami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okazały się lepsze niż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mieszanki koniczyny 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czerwonej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z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traw</a:t>
            </a:r>
            <a:r>
              <a:rPr kumimoji="0" lang="pl-P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ami</a:t>
            </a: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273050" marR="0" lvl="1" indent="-2730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 charset="0"/>
              <a:buChar char="•"/>
              <a:tabLst>
                <a:tab pos="3138488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Koniczyna 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czerwona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miała większą wydajność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ale koniczyna biała utrzymywała 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się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dłużej</a:t>
            </a: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671638" y="33289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5800" algn="l"/>
              </a:tabLst>
              <a:defRPr/>
            </a:pPr>
            <a:endParaRPr kumimoji="0" lang="sv-SE" altLang="sv-SE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8" name="Tabell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4887936"/>
              </p:ext>
            </p:extLst>
          </p:nvPr>
        </p:nvGraphicFramePr>
        <p:xfrm>
          <a:off x="147324" y="1491644"/>
          <a:ext cx="6471852" cy="346374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827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45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86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86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86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86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0434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Poziom N</a:t>
                      </a:r>
                      <a:endParaRPr lang="sv-SE" sz="16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 kern="0" dirty="0" err="1">
                          <a:effectLst/>
                        </a:rPr>
                        <a:t>Trifolium</a:t>
                      </a:r>
                      <a:r>
                        <a:rPr lang="en-GB" sz="1600" kern="0" dirty="0">
                          <a:effectLst/>
                        </a:rPr>
                        <a:t> ssp.</a:t>
                      </a:r>
                      <a:endParaRPr lang="sv-SE" sz="1600" b="1" kern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1</a:t>
                      </a:r>
                      <a:r>
                        <a:rPr lang="pl-PL" sz="1600" dirty="0" smtClean="0">
                          <a:effectLst/>
                        </a:rPr>
                        <a:t>.</a:t>
                      </a:r>
                      <a:r>
                        <a:rPr lang="en-GB" sz="1600" dirty="0" smtClean="0">
                          <a:effectLst/>
                        </a:rPr>
                        <a:t> </a:t>
                      </a:r>
                      <a:r>
                        <a:rPr lang="en-GB" sz="1600" dirty="0">
                          <a:effectLst/>
                        </a:rPr>
                        <a:t>rok</a:t>
                      </a:r>
                      <a:endParaRPr lang="sv-SE" sz="16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2. rok</a:t>
                      </a:r>
                      <a:endParaRPr lang="sv-SE" sz="1600">
                        <a:effectLst/>
                        <a:latin typeface="+mn-lt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3. rok</a:t>
                      </a:r>
                      <a:endParaRPr lang="sv-SE" sz="16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 smtClean="0">
                          <a:effectLst/>
                        </a:rPr>
                        <a:t>4.</a:t>
                      </a:r>
                      <a:r>
                        <a:rPr lang="en-GB" sz="1600" dirty="0" smtClean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rok</a:t>
                      </a:r>
                      <a:endParaRPr lang="sv-SE" sz="16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08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0 kg N</a:t>
                      </a:r>
                      <a:endParaRPr lang="sv-SE" sz="16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 smtClean="0">
                          <a:effectLst/>
                        </a:rPr>
                        <a:t>K</a:t>
                      </a:r>
                      <a:r>
                        <a:rPr lang="en-GB" sz="1600" dirty="0" err="1" smtClean="0">
                          <a:effectLst/>
                        </a:rPr>
                        <a:t>oniczyna</a:t>
                      </a:r>
                      <a:endParaRPr lang="sv-SE" sz="1600" dirty="0" smtClean="0">
                        <a:effectLst/>
                        <a:latin typeface="+mn-lt"/>
                        <a:ea typeface="Calibri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600" dirty="0" err="1" smtClean="0">
                          <a:effectLst/>
                        </a:rPr>
                        <a:t>cz</a:t>
                      </a:r>
                      <a:r>
                        <a:rPr lang="en-GB" sz="1600" dirty="0" err="1" smtClean="0">
                          <a:effectLst/>
                        </a:rPr>
                        <a:t>erwona</a:t>
                      </a:r>
                      <a:endParaRPr lang="sv-SE" sz="16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21335" algn="dec"/>
                        </a:tabLst>
                      </a:pPr>
                      <a:r>
                        <a:rPr lang="en-GB" sz="1600" dirty="0">
                          <a:effectLst/>
                        </a:rPr>
                        <a:t>8 430</a:t>
                      </a:r>
                      <a:endParaRPr lang="sv-SE" sz="16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21335" algn="dec"/>
                        </a:tabLst>
                      </a:pPr>
                      <a:r>
                        <a:rPr lang="en-GB" sz="1600">
                          <a:effectLst/>
                        </a:rPr>
                        <a:t>7 647</a:t>
                      </a:r>
                      <a:endParaRPr lang="sv-SE" sz="1600">
                        <a:effectLst/>
                        <a:latin typeface="+mn-lt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21335" algn="dec"/>
                        </a:tabLst>
                      </a:pPr>
                      <a:r>
                        <a:rPr lang="en-GB" sz="1600">
                          <a:effectLst/>
                        </a:rPr>
                        <a:t>6 363</a:t>
                      </a:r>
                      <a:endParaRPr lang="sv-SE" sz="1600">
                        <a:effectLst/>
                        <a:latin typeface="+mn-lt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21335" algn="dec"/>
                        </a:tabLst>
                      </a:pPr>
                      <a:r>
                        <a:rPr lang="en-GB" sz="1600">
                          <a:effectLst/>
                        </a:rPr>
                        <a:t>5 491</a:t>
                      </a:r>
                      <a:endParaRPr lang="sv-SE" sz="1600">
                        <a:effectLst/>
                        <a:latin typeface="+mn-lt"/>
                        <a:ea typeface="Calibri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808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 </a:t>
                      </a:r>
                      <a:endParaRPr lang="sv-SE" sz="1600">
                        <a:effectLst/>
                        <a:latin typeface="+mn-lt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Koniczyna biała</a:t>
                      </a:r>
                      <a:endParaRPr lang="sv-SE" sz="1600">
                        <a:effectLst/>
                        <a:latin typeface="+mn-lt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21335" algn="dec"/>
                        </a:tabLst>
                      </a:pPr>
                      <a:r>
                        <a:rPr lang="en-GB" sz="1600">
                          <a:effectLst/>
                        </a:rPr>
                        <a:t>7 724</a:t>
                      </a:r>
                      <a:endParaRPr lang="sv-SE" sz="1600">
                        <a:effectLst/>
                        <a:latin typeface="+mn-lt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21335" algn="dec"/>
                        </a:tabLst>
                      </a:pPr>
                      <a:r>
                        <a:rPr lang="en-GB" sz="1600" dirty="0">
                          <a:effectLst/>
                        </a:rPr>
                        <a:t>8 085</a:t>
                      </a:r>
                      <a:endParaRPr lang="sv-SE" sz="16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21335" algn="dec"/>
                        </a:tabLst>
                      </a:pPr>
                      <a:r>
                        <a:rPr lang="en-GB" sz="1600">
                          <a:effectLst/>
                        </a:rPr>
                        <a:t>7 441</a:t>
                      </a:r>
                      <a:endParaRPr lang="sv-SE" sz="1600">
                        <a:effectLst/>
                        <a:latin typeface="+mn-lt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21335" algn="dec"/>
                        </a:tabLst>
                      </a:pPr>
                      <a:r>
                        <a:rPr lang="en-GB" sz="1600">
                          <a:effectLst/>
                        </a:rPr>
                        <a:t>7 765</a:t>
                      </a:r>
                      <a:endParaRPr lang="sv-SE" sz="1600">
                        <a:effectLst/>
                        <a:latin typeface="+mn-lt"/>
                        <a:ea typeface="Calibri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3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100 kg </a:t>
                      </a:r>
                      <a:r>
                        <a:rPr lang="en-GB" sz="1600" dirty="0">
                          <a:effectLst/>
                        </a:rPr>
                        <a:t>N</a:t>
                      </a:r>
                      <a:endParaRPr lang="sv-SE" sz="16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 smtClean="0">
                          <a:effectLst/>
                        </a:rPr>
                        <a:t>K</a:t>
                      </a:r>
                      <a:r>
                        <a:rPr lang="en-GB" sz="1600" dirty="0" err="1" smtClean="0">
                          <a:effectLst/>
                        </a:rPr>
                        <a:t>oniczyna</a:t>
                      </a:r>
                      <a:endParaRPr lang="sv-SE" sz="1600" dirty="0" smtClean="0">
                        <a:effectLst/>
                        <a:latin typeface="+mn-lt"/>
                        <a:ea typeface="Calibri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600" dirty="0" err="1" smtClean="0">
                          <a:effectLst/>
                        </a:rPr>
                        <a:t>cz</a:t>
                      </a:r>
                      <a:r>
                        <a:rPr lang="en-GB" sz="1600" dirty="0" err="1" smtClean="0">
                          <a:effectLst/>
                        </a:rPr>
                        <a:t>erwona</a:t>
                      </a:r>
                      <a:endParaRPr lang="sv-SE" sz="16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21335" algn="dec"/>
                        </a:tabLst>
                      </a:pPr>
                      <a:r>
                        <a:rPr lang="en-GB" sz="1600">
                          <a:effectLst/>
                        </a:rPr>
                        <a:t>9 597</a:t>
                      </a:r>
                      <a:endParaRPr lang="sv-SE" sz="1600">
                        <a:effectLst/>
                        <a:latin typeface="+mn-lt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21335" algn="dec"/>
                        </a:tabLst>
                      </a:pPr>
                      <a:r>
                        <a:rPr lang="en-GB" sz="1600" dirty="0">
                          <a:effectLst/>
                        </a:rPr>
                        <a:t>9 359</a:t>
                      </a:r>
                      <a:endParaRPr lang="sv-SE" sz="16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21335" algn="dec"/>
                        </a:tabLst>
                      </a:pPr>
                      <a:r>
                        <a:rPr lang="en-GB" sz="1600" dirty="0">
                          <a:effectLst/>
                        </a:rPr>
                        <a:t>7 795</a:t>
                      </a:r>
                      <a:endParaRPr lang="sv-SE" sz="16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21335" algn="dec"/>
                        </a:tabLst>
                      </a:pPr>
                      <a:r>
                        <a:rPr lang="en-GB" sz="1600">
                          <a:effectLst/>
                        </a:rPr>
                        <a:t>7 141</a:t>
                      </a:r>
                      <a:endParaRPr lang="sv-SE" sz="1600">
                        <a:effectLst/>
                        <a:latin typeface="+mn-lt"/>
                        <a:ea typeface="Calibri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808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 </a:t>
                      </a:r>
                      <a:endParaRPr lang="sv-SE" sz="16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Koniczyna biała</a:t>
                      </a:r>
                      <a:endParaRPr lang="sv-SE" sz="16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21335" algn="dec"/>
                        </a:tabLst>
                      </a:pPr>
                      <a:r>
                        <a:rPr lang="en-GB" sz="1600">
                          <a:effectLst/>
                        </a:rPr>
                        <a:t>9 123</a:t>
                      </a:r>
                      <a:endParaRPr lang="sv-SE" sz="1600">
                        <a:effectLst/>
                        <a:latin typeface="+mn-lt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21335" algn="dec"/>
                        </a:tabLst>
                      </a:pPr>
                      <a:r>
                        <a:rPr lang="en-GB" sz="1600">
                          <a:effectLst/>
                        </a:rPr>
                        <a:t>9 534</a:t>
                      </a:r>
                      <a:endParaRPr lang="sv-SE" sz="1600">
                        <a:effectLst/>
                        <a:latin typeface="+mn-lt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21335" algn="dec"/>
                        </a:tabLst>
                      </a:pPr>
                      <a:r>
                        <a:rPr lang="en-GB" sz="1600" dirty="0">
                          <a:effectLst/>
                        </a:rPr>
                        <a:t>8 169</a:t>
                      </a:r>
                      <a:endParaRPr lang="sv-SE" sz="16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21335" algn="dec"/>
                        </a:tabLst>
                      </a:pPr>
                      <a:r>
                        <a:rPr lang="en-GB" sz="1600" dirty="0">
                          <a:effectLst/>
                        </a:rPr>
                        <a:t>8 152</a:t>
                      </a:r>
                      <a:endParaRPr lang="sv-SE" sz="16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43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200 kg N</a:t>
                      </a:r>
                      <a:endParaRPr lang="sv-SE" sz="16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 smtClean="0">
                          <a:effectLst/>
                        </a:rPr>
                        <a:t>K</a:t>
                      </a:r>
                      <a:r>
                        <a:rPr lang="en-GB" sz="1600" dirty="0" err="1" smtClean="0">
                          <a:effectLst/>
                        </a:rPr>
                        <a:t>oniczyna</a:t>
                      </a:r>
                      <a:endParaRPr lang="sv-SE" sz="1600" dirty="0" smtClean="0">
                        <a:effectLst/>
                        <a:latin typeface="+mn-lt"/>
                        <a:ea typeface="Calibri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600" dirty="0" err="1" smtClean="0">
                          <a:effectLst/>
                        </a:rPr>
                        <a:t>cz</a:t>
                      </a:r>
                      <a:r>
                        <a:rPr lang="en-GB" sz="1600" dirty="0" err="1" smtClean="0">
                          <a:effectLst/>
                        </a:rPr>
                        <a:t>erwona</a:t>
                      </a:r>
                      <a:endParaRPr lang="sv-SE" sz="16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21335" algn="dec"/>
                        </a:tabLst>
                      </a:pPr>
                      <a:r>
                        <a:rPr lang="en-GB" sz="1600" dirty="0">
                          <a:effectLst/>
                        </a:rPr>
                        <a:t>10 409</a:t>
                      </a:r>
                      <a:endParaRPr lang="sv-SE" sz="16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21335" algn="dec"/>
                        </a:tabLst>
                      </a:pPr>
                      <a:r>
                        <a:rPr lang="en-GB" sz="1600" dirty="0">
                          <a:effectLst/>
                        </a:rPr>
                        <a:t>10 202</a:t>
                      </a:r>
                      <a:endParaRPr lang="sv-SE" sz="16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21335" algn="dec"/>
                        </a:tabLst>
                      </a:pPr>
                      <a:r>
                        <a:rPr lang="en-GB" sz="1600" dirty="0">
                          <a:effectLst/>
                        </a:rPr>
                        <a:t>8 569</a:t>
                      </a:r>
                      <a:endParaRPr lang="sv-SE" sz="16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21335" algn="dec"/>
                        </a:tabLst>
                      </a:pPr>
                      <a:r>
                        <a:rPr lang="en-GB" sz="1600" dirty="0">
                          <a:effectLst/>
                        </a:rPr>
                        <a:t>8 213</a:t>
                      </a:r>
                      <a:endParaRPr lang="sv-SE" sz="16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808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 </a:t>
                      </a:r>
                      <a:endParaRPr lang="sv-SE" sz="16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Koniczyna biała</a:t>
                      </a:r>
                      <a:endParaRPr lang="sv-SE" sz="16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21335" algn="dec"/>
                        </a:tabLst>
                      </a:pPr>
                      <a:r>
                        <a:rPr lang="en-GB" sz="1600" dirty="0">
                          <a:effectLst/>
                        </a:rPr>
                        <a:t>9 920</a:t>
                      </a:r>
                      <a:endParaRPr lang="sv-SE" sz="16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21335" algn="dec"/>
                        </a:tabLst>
                      </a:pPr>
                      <a:r>
                        <a:rPr lang="en-GB" sz="1600" dirty="0">
                          <a:effectLst/>
                        </a:rPr>
                        <a:t>10 246</a:t>
                      </a:r>
                      <a:endParaRPr lang="sv-SE" sz="16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21335" algn="dec"/>
                        </a:tabLst>
                      </a:pPr>
                      <a:r>
                        <a:rPr lang="en-GB" sz="1600">
                          <a:effectLst/>
                        </a:rPr>
                        <a:t>8 619</a:t>
                      </a:r>
                      <a:endParaRPr lang="sv-SE" sz="1600">
                        <a:effectLst/>
                        <a:latin typeface="+mn-lt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21335" algn="dec"/>
                        </a:tabLst>
                      </a:pPr>
                      <a:r>
                        <a:rPr lang="en-GB" sz="1600" dirty="0">
                          <a:effectLst/>
                        </a:rPr>
                        <a:t>8 565</a:t>
                      </a:r>
                      <a:endParaRPr lang="sv-SE" sz="16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0" name="textruta 19"/>
          <p:cNvSpPr txBox="1"/>
          <p:nvPr/>
        </p:nvSpPr>
        <p:spPr>
          <a:xfrm>
            <a:off x="6425740" y="6541507"/>
            <a:ext cx="27568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sv-SE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Svanäng</a:t>
            </a:r>
            <a:r>
              <a:rPr kumimoji="0" lang="sv-S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 Frankow-Lindberg, 1994)</a:t>
            </a: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 descr="mms_img1016143282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0911" y="1368201"/>
            <a:ext cx="2006505" cy="3567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6779981" y="5056407"/>
            <a:ext cx="240260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Tx/>
              <a:buNone/>
              <a:tabLst>
                <a:tab pos="3138488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Zgnilizna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korzeni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jest główną przeszkodą dla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bardziej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lang="pl-PL" dirty="0" smtClean="0">
                <a:solidFill>
                  <a:prstClr val="black"/>
                </a:solidFill>
              </a:rPr>
              <a:t>trwałych runi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k</a:t>
            </a:r>
            <a:r>
              <a:rPr kumimoji="0" lang="pl-P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oniczyny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czerwonej</a:t>
            </a:r>
            <a:endParaRPr kumimoji="0" lang="en-US" altLang="sv-SE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ruta 10"/>
          <p:cNvSpPr txBox="1"/>
          <p:nvPr/>
        </p:nvSpPr>
        <p:spPr>
          <a:xfrm>
            <a:off x="6742008" y="4661493"/>
            <a:ext cx="23064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Zdjęcie: Ann-Charlotte </a:t>
            </a:r>
            <a:r>
              <a:rPr kumimoji="0" lang="sv-SE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Wallenhammar.</a:t>
            </a:r>
            <a:endParaRPr kumimoji="0" lang="sv-SE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433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4294967295"/>
          </p:nvPr>
        </p:nvSpPr>
        <p:spPr>
          <a:xfrm>
            <a:off x="914400" y="1706353"/>
            <a:ext cx="3921125" cy="449263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nl-NL" dirty="0" smtClean="0"/>
              <a:t>Szwecja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9482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36728" y="314845"/>
            <a:ext cx="6666807" cy="1196997"/>
          </a:xfrm>
        </p:spPr>
        <p:txBody>
          <a:bodyPr/>
          <a:lstStyle/>
          <a:p>
            <a:r>
              <a:rPr lang="en-US" sz="2400" dirty="0" smtClean="0">
                <a:solidFill>
                  <a:schemeClr val="tx1"/>
                </a:solidFill>
                <a:latin typeface="+mn-lt"/>
              </a:rPr>
              <a:t>Czy 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koniczyna biała 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może być 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polecana na obszarach o mniej intensywnej produkcji 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ze względu na 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tradycję rolniczą i 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warunki klimatyczne?</a:t>
            </a:r>
            <a:endParaRPr lang="es-ES" sz="24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194" y="1537023"/>
            <a:ext cx="5133425" cy="3808670"/>
          </a:xfrm>
          <a:prstGeom prst="rect">
            <a:avLst/>
          </a:prstGeom>
          <a:ln w="38100" cap="sq">
            <a:solidFill>
              <a:schemeClr val="accent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845090" y="5493274"/>
            <a:ext cx="3726910" cy="1341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Tx/>
              <a:buNone/>
              <a:tabLst>
                <a:tab pos="3138488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RC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= koniczyna czerwona, WC =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koniczyna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biała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Tx/>
              <a:buNone/>
              <a:tabLst>
                <a:tab pos="3138488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2C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=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2 </a:t>
            </a:r>
            <a:r>
              <a:rPr kumimoji="0" 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pokosy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/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rok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3C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=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3 </a:t>
            </a:r>
            <a:r>
              <a:rPr lang="pl-PL" sz="1400" dirty="0" smtClean="0">
                <a:solidFill>
                  <a:prstClr val="black"/>
                </a:solidFill>
              </a:rPr>
              <a:t>pokosy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/</a:t>
            </a: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rok</a:t>
            </a: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Tx/>
              <a:buNone/>
              <a:tabLst>
                <a:tab pos="3138488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N0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= 0 kg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N/ha,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N1 = 100 kg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N/ha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Tx/>
              <a:buNone/>
              <a:tabLst>
                <a:tab pos="3138488" algn="l"/>
              </a:tabLst>
              <a:defRPr/>
            </a:pPr>
            <a:r>
              <a:rPr kumimoji="0" lang="en-US" alt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anose="02020603050405020304" pitchFamily="18" charset="0"/>
              </a:rPr>
              <a:t>Trawy </a:t>
            </a:r>
            <a:r>
              <a:rPr kumimoji="0" lang="en-US" alt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anose="02020603050405020304" pitchFamily="18" charset="0"/>
              </a:rPr>
              <a:t>= </a:t>
            </a:r>
            <a:r>
              <a:rPr kumimoji="0" lang="en-US" altLang="sv-S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anose="02020603050405020304" pitchFamily="18" charset="0"/>
              </a:rPr>
              <a:t>tymotka</a:t>
            </a:r>
            <a:r>
              <a:rPr kumimoji="0" lang="en-US" alt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pl-PL" alt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anose="02020603050405020304" pitchFamily="18" charset="0"/>
              </a:rPr>
              <a:t>łąkowa </a:t>
            </a:r>
            <a:r>
              <a:rPr kumimoji="0" lang="en-US" altLang="sv-S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anose="02020603050405020304" pitchFamily="18" charset="0"/>
              </a:rPr>
              <a:t>i</a:t>
            </a:r>
            <a:r>
              <a:rPr kumimoji="0" lang="en-US" alt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anose="02020603050405020304" pitchFamily="18" charset="0"/>
              </a:rPr>
              <a:t> kostrzewa</a:t>
            </a:r>
            <a:r>
              <a:rPr kumimoji="0" lang="en-US" alt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anose="02020603050405020304" pitchFamily="18" charset="0"/>
              </a:rPr>
              <a:t> łąkowa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Tx/>
              <a:buNone/>
              <a:tabLst>
                <a:tab pos="3138488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anose="02020603050405020304" pitchFamily="18" charset="0"/>
              </a:rPr>
              <a:t>N = 11</a:t>
            </a:r>
            <a:endParaRPr kumimoji="0" lang="en-US" altLang="sv-SE" sz="1400" b="0" i="0" u="none" strike="noStrike" kern="1200" cap="none" spc="0" normalizeH="0" baseline="3000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685780" y="1740205"/>
            <a:ext cx="3128924" cy="4191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73050" marR="0" lvl="1" indent="-2730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 charset="0"/>
              <a:buChar char="•"/>
              <a:tabLst>
                <a:tab pos="3138488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Dwa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pokosy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dały wyższe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całkowite plony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niż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trzy</a:t>
            </a: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Tx/>
              <a:buNone/>
              <a:tabLst>
                <a:tab pos="3138488" algn="l"/>
              </a:tabLst>
              <a:defRPr/>
            </a:pPr>
            <a:endParaRPr kumimoji="0" lang="en-GB" sz="9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273050" marR="0" lvl="1" indent="-2730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 charset="0"/>
              <a:buChar char="•"/>
              <a:tabLst>
                <a:tab pos="3138488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Energia strawna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była niższa przy 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dwóch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pokosach 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niż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przy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trzech</a:t>
            </a: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Tx/>
              <a:buNone/>
              <a:tabLst>
                <a:tab pos="3138488" algn="l"/>
              </a:tabLst>
              <a:defRPr/>
            </a:pPr>
            <a:endParaRPr kumimoji="0" lang="en-GB" sz="9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273050" marR="0" lvl="1" indent="-2730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 charset="0"/>
              <a:buChar char="•"/>
              <a:tabLst>
                <a:tab pos="3138488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Przeciętnie różnica między plonem koniczyny czerwonej i białej była niewielka, ale w trzecim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roku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nie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nawożonej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koniczyny białej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plonowała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lepiej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niż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nie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nawożona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koniczyn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czerwon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</a:t>
            </a: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273050" marR="0" lvl="1" indent="-2730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 charset="0"/>
              <a:buChar char="•"/>
              <a:tabLst>
                <a:tab pos="3138488" algn="l"/>
              </a:tabLst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6625701" y="6410614"/>
            <a:ext cx="23256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Tx/>
              <a:buNone/>
              <a:tabLst>
                <a:tab pos="3138488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Nilsdotter-Linde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 in.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2002)</a:t>
            </a:r>
            <a:endParaRPr kumimoji="0" lang="en-US" altLang="sv-S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06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64308" y="546854"/>
            <a:ext cx="6864023" cy="1196997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  <a:latin typeface="+mn-lt"/>
              </a:rPr>
              <a:t>Wraz z pojawieniem się intensywnych systemów zbioru 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i większej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ilości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koniczyny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białej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w </a:t>
            </a:r>
            <a:r>
              <a:rPr lang="pl-PL" sz="2400" dirty="0">
                <a:solidFill>
                  <a:schemeClr val="tx1"/>
                </a:solidFill>
                <a:latin typeface="+mn-lt"/>
              </a:rPr>
              <a:t>składzie 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kiszonki,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życic</a:t>
            </a:r>
            <a:r>
              <a:rPr lang="pl-PL" sz="2400" dirty="0" smtClean="0">
                <a:solidFill>
                  <a:schemeClr val="tx1"/>
                </a:solidFill>
                <a:latin typeface="+mn-lt"/>
              </a:rPr>
              <a:t>e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stał</a:t>
            </a:r>
            <a:r>
              <a:rPr lang="pl-PL" sz="2400" dirty="0" smtClean="0">
                <a:solidFill>
                  <a:schemeClr val="tx1"/>
                </a:solidFill>
                <a:latin typeface="+mn-lt"/>
              </a:rPr>
              <a:t>y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się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bardziej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interesując</a:t>
            </a:r>
            <a:r>
              <a:rPr lang="pl-PL" sz="2400" dirty="0" smtClean="0">
                <a:solidFill>
                  <a:schemeClr val="tx1"/>
                </a:solidFill>
                <a:latin typeface="+mn-lt"/>
              </a:rPr>
              <a:t>e</a:t>
            </a:r>
            <a:endParaRPr lang="es-ES"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613075" y="2040725"/>
            <a:ext cx="7687837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73050" marR="0" lvl="1" indent="-2730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 charset="0"/>
              <a:buChar char="•"/>
              <a:tabLst>
                <a:tab pos="3138488" algn="l"/>
              </a:tabLst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Gatunki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nie są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tak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rozpowszechnione w Skandynawii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jak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na </a:t>
            </a:r>
            <a:r>
              <a:rPr kumimoji="0" lang="en-GB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południ</a:t>
            </a: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u Europy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ponieważ ich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długość życia jest mniej lub bardziej ograniczona w zależności od warunków klimatycznych, a </a:t>
            </a: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przezimowanie w tych warunkach jest </a:t>
            </a:r>
            <a:r>
              <a:rPr kumimoji="0" lang="en-GB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zawsze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zagrożene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</a:p>
          <a:p>
            <a:pPr marL="273050" marR="0" lvl="1" indent="-2730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 charset="0"/>
              <a:buChar char="•"/>
              <a:tabLst>
                <a:tab pos="3138488" algn="l"/>
              </a:tabLst>
              <a:defRPr/>
            </a:pP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273050" marR="0" lvl="1" indent="-2730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 charset="0"/>
              <a:buChar char="•"/>
              <a:tabLst>
                <a:tab pos="3138488" algn="l"/>
              </a:tabLst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Życica wielokwiatowa jest zalecana tylko w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południowej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części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Szwecji</a:t>
            </a: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1192" y="4184840"/>
            <a:ext cx="3862317" cy="2586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ruta 6"/>
          <p:cNvSpPr txBox="1"/>
          <p:nvPr/>
        </p:nvSpPr>
        <p:spPr>
          <a:xfrm>
            <a:off x="6064134" y="6543817"/>
            <a:ext cx="18986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Zdjęcie: Nilla Nilsdotter-Linde</a:t>
            </a:r>
            <a:endParaRPr kumimoji="0" lang="sv-SE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475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85011" y="53704"/>
            <a:ext cx="7179207" cy="1317797"/>
          </a:xfrm>
        </p:spPr>
        <p:txBody>
          <a:bodyPr/>
          <a:lstStyle/>
          <a:p>
            <a:r>
              <a:rPr lang="en-US" sz="2400" dirty="0" err="1">
                <a:solidFill>
                  <a:schemeClr val="tx1"/>
                </a:solidFill>
                <a:latin typeface="+mn-lt"/>
              </a:rPr>
              <a:t>Późnojesienne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pl-PL" sz="2400" dirty="0" smtClean="0">
                <a:solidFill>
                  <a:schemeClr val="tx1"/>
                </a:solidFill>
                <a:latin typeface="+mn-lt"/>
              </a:rPr>
              <a:t>koszenie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było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testowane jako 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sposób 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na zmniejszenie szkód spowodowanych np.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pleśnią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śnie</a:t>
            </a:r>
            <a:r>
              <a:rPr lang="pl-PL" sz="2400" dirty="0" err="1" smtClean="0">
                <a:solidFill>
                  <a:schemeClr val="tx1"/>
                </a:solidFill>
                <a:latin typeface="+mn-lt"/>
              </a:rPr>
              <a:t>gową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(</a:t>
            </a:r>
            <a:r>
              <a:rPr lang="en-US" sz="2400" i="1" dirty="0">
                <a:solidFill>
                  <a:schemeClr val="tx1"/>
                </a:solidFill>
                <a:latin typeface="+mn-lt"/>
              </a:rPr>
              <a:t>Fusarium </a:t>
            </a:r>
            <a:r>
              <a:rPr lang="en-US" sz="2400" i="1" dirty="0" err="1">
                <a:solidFill>
                  <a:schemeClr val="tx1"/>
                </a:solidFill>
                <a:latin typeface="+mn-lt"/>
              </a:rPr>
              <a:t>nivale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), a tym samym na poprawę przetrwania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zimy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pl-PL" sz="2400" dirty="0" smtClean="0">
                <a:solidFill>
                  <a:schemeClr val="tx1"/>
                </a:solidFill>
                <a:latin typeface="+mn-lt"/>
              </a:rPr>
              <a:t>przez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życic</a:t>
            </a:r>
            <a:r>
              <a:rPr lang="pl-PL" sz="2400" dirty="0" smtClean="0">
                <a:solidFill>
                  <a:schemeClr val="tx1"/>
                </a:solidFill>
                <a:latin typeface="+mn-lt"/>
              </a:rPr>
              <a:t>ę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trwał</a:t>
            </a:r>
            <a:r>
              <a:rPr lang="pl-PL" sz="2400" dirty="0" smtClean="0">
                <a:solidFill>
                  <a:schemeClr val="tx1"/>
                </a:solidFill>
                <a:latin typeface="+mn-lt"/>
              </a:rPr>
              <a:t>ą</a:t>
            </a:r>
            <a:endParaRPr lang="en-US" sz="2400" dirty="0"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3" name="Tabel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4503577"/>
              </p:ext>
            </p:extLst>
          </p:nvPr>
        </p:nvGraphicFramePr>
        <p:xfrm>
          <a:off x="607158" y="2421596"/>
          <a:ext cx="8302271" cy="258064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5019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7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4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81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66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6949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 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44450" marR="44450" marT="0" marB="0"/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dirty="0" smtClean="0"/>
                        <a:t>Wydajność,</a:t>
                      </a:r>
                      <a:r>
                        <a:rPr lang="en-US" baseline="30000" dirty="0" smtClean="0"/>
                        <a:t> </a:t>
                      </a:r>
                      <a:r>
                        <a:rPr lang="en-US" baseline="0" dirty="0" smtClean="0"/>
                        <a:t>10</a:t>
                      </a:r>
                      <a:r>
                        <a:rPr lang="en-US" baseline="30000" dirty="0" smtClean="0"/>
                        <a:t>3</a:t>
                      </a:r>
                      <a:r>
                        <a:rPr lang="en-US" dirty="0" smtClean="0"/>
                        <a:t> kg </a:t>
                      </a:r>
                      <a:r>
                        <a:rPr lang="pl-PL" sz="1800" dirty="0" smtClean="0">
                          <a:effectLst/>
                        </a:rPr>
                        <a:t>SM</a:t>
                      </a:r>
                      <a:r>
                        <a:rPr lang="en-GB" sz="1800" dirty="0" smtClean="0">
                          <a:effectLst/>
                        </a:rPr>
                        <a:t>/ha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44450" marR="44450" marT="0" marB="0"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 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44450" marR="44450" marT="0" marB="0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2. rok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44450" marR="44450" marT="0" marB="0"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 </a:t>
                      </a:r>
                      <a:endParaRPr lang="sv-SE" sz="1800">
                        <a:effectLst/>
                        <a:latin typeface="+mn-lt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3. rok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800" dirty="0" smtClean="0">
                          <a:effectLst/>
                          <a:latin typeface="+mn-lt"/>
                          <a:ea typeface="+mn-ea"/>
                        </a:rPr>
                        <a:t>Zabiegi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1. </a:t>
                      </a:r>
                      <a:r>
                        <a:rPr lang="pl-PL" sz="1800" smtClean="0">
                          <a:effectLst/>
                        </a:rPr>
                        <a:t>pokos</a:t>
                      </a:r>
                      <a:endParaRPr lang="sv-SE" sz="1800">
                        <a:effectLst/>
                        <a:latin typeface="+mn-lt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smtClean="0">
                          <a:effectLst/>
                        </a:rPr>
                        <a:t>2.</a:t>
                      </a:r>
                      <a:r>
                        <a:rPr lang="pl-PL" sz="1800" smtClean="0">
                          <a:effectLst/>
                        </a:rPr>
                        <a:t> pokos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3</a:t>
                      </a:r>
                      <a:r>
                        <a:rPr lang="en-GB" sz="1800">
                          <a:effectLst/>
                        </a:rPr>
                        <a:t>. </a:t>
                      </a:r>
                      <a:r>
                        <a:rPr lang="pl-PL" sz="1800" smtClean="0">
                          <a:effectLst/>
                        </a:rPr>
                        <a:t>pokos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800" dirty="0" smtClean="0">
                          <a:effectLst/>
                          <a:latin typeface="+mn-lt"/>
                          <a:ea typeface="Calibri"/>
                        </a:rPr>
                        <a:t>Łącznie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 </a:t>
                      </a:r>
                      <a:endParaRPr lang="sv-SE" sz="1800">
                        <a:effectLst/>
                        <a:latin typeface="+mn-lt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1</a:t>
                      </a:r>
                      <a:r>
                        <a:rPr lang="en-GB" sz="1800">
                          <a:effectLst/>
                        </a:rPr>
                        <a:t>. </a:t>
                      </a:r>
                      <a:r>
                        <a:rPr lang="pl-PL" sz="1800" smtClean="0">
                          <a:effectLst/>
                        </a:rPr>
                        <a:t>pokos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Z </a:t>
                      </a:r>
                      <a:r>
                        <a:rPr lang="en-GB" sz="1800" dirty="0" err="1" smtClean="0">
                          <a:effectLst/>
                        </a:rPr>
                        <a:t>późn</a:t>
                      </a:r>
                      <a:r>
                        <a:rPr lang="pl-PL" sz="1800" dirty="0" err="1" smtClean="0">
                          <a:effectLst/>
                        </a:rPr>
                        <a:t>ym</a:t>
                      </a:r>
                      <a:r>
                        <a:rPr lang="pl-PL" sz="1800" dirty="0" smtClean="0">
                          <a:effectLst/>
                        </a:rPr>
                        <a:t> j</a:t>
                      </a:r>
                      <a:r>
                        <a:rPr lang="en-GB" sz="1800" dirty="0" err="1" smtClean="0">
                          <a:effectLst/>
                        </a:rPr>
                        <a:t>esienn</a:t>
                      </a:r>
                      <a:r>
                        <a:rPr lang="pl-PL" sz="1800" dirty="0" err="1" smtClean="0">
                          <a:effectLst/>
                        </a:rPr>
                        <a:t>ym</a:t>
                      </a:r>
                      <a:r>
                        <a:rPr lang="pl-PL" sz="1800" dirty="0" smtClean="0">
                          <a:effectLst/>
                        </a:rPr>
                        <a:t> pokosem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3.31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1.94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2.56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7.81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 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2.40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Bez </a:t>
                      </a:r>
                      <a:r>
                        <a:rPr lang="en-GB" sz="1800" dirty="0" err="1" smtClean="0">
                          <a:effectLst/>
                        </a:rPr>
                        <a:t>późno</a:t>
                      </a:r>
                      <a:r>
                        <a:rPr lang="pl-PL" sz="1800" dirty="0" smtClean="0">
                          <a:effectLst/>
                        </a:rPr>
                        <a:t> </a:t>
                      </a:r>
                      <a:r>
                        <a:rPr lang="en-GB" sz="1800" dirty="0" err="1" smtClean="0">
                          <a:effectLst/>
                        </a:rPr>
                        <a:t>jesiennego</a:t>
                      </a:r>
                      <a:r>
                        <a:rPr lang="en-GB" sz="1800" dirty="0" smtClean="0">
                          <a:effectLst/>
                        </a:rPr>
                        <a:t> </a:t>
                      </a:r>
                      <a:r>
                        <a:rPr lang="pl-PL" sz="1800" dirty="0" smtClean="0">
                          <a:effectLst/>
                        </a:rPr>
                        <a:t>pokosu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4.46</a:t>
                      </a:r>
                      <a:endParaRPr lang="sv-SE" sz="1800">
                        <a:effectLst/>
                        <a:latin typeface="+mn-lt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1.92</a:t>
                      </a:r>
                      <a:endParaRPr lang="sv-SE" sz="1800">
                        <a:effectLst/>
                        <a:latin typeface="+mn-lt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2.71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9.11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 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3.25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800" dirty="0" smtClean="0">
                          <a:effectLst/>
                          <a:latin typeface="+mn-lt"/>
                          <a:ea typeface="+mn-ea"/>
                        </a:rPr>
                        <a:t>Istotność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**</a:t>
                      </a:r>
                      <a:endParaRPr lang="sv-SE" sz="1800">
                        <a:effectLst/>
                        <a:latin typeface="+mn-lt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NS</a:t>
                      </a:r>
                      <a:endParaRPr lang="sv-SE" sz="1800">
                        <a:effectLst/>
                        <a:latin typeface="+mn-lt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NS</a:t>
                      </a:r>
                      <a:endParaRPr lang="sv-SE" sz="1800">
                        <a:effectLst/>
                        <a:latin typeface="+mn-lt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*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 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**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654020" y="5070952"/>
            <a:ext cx="8489979" cy="1588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73050" marR="0" lvl="1" indent="-2730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 charset="0"/>
              <a:buChar char="•"/>
              <a:tabLst>
                <a:tab pos="3138488" algn="l"/>
              </a:tabLst>
              <a:defRPr/>
            </a:pP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Koszenie 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możliwie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jak najpóźniej przed zaprzestaniem wzrostu znacznie zmniejszyło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plon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wios</a:t>
            </a:r>
            <a:r>
              <a:rPr kumimoji="0" lang="pl-P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enny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około 25% zarówno w drugim, jak i w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trzecim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roku</a:t>
            </a: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273050" marR="0" lvl="1" indent="-2730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 charset="0"/>
              <a:buChar char="•"/>
              <a:tabLst>
                <a:tab pos="3138488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Brak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wpływu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późnojesiennego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pokosu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na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kolejne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pokosy</a:t>
            </a: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273050" marR="0" lvl="1" indent="-2730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 charset="0"/>
              <a:buChar char="•"/>
              <a:tabLst>
                <a:tab pos="3138488" algn="l"/>
              </a:tabLst>
              <a:defRPr/>
            </a:pPr>
            <a:r>
              <a:rPr lang="pl-PL" dirty="0" smtClean="0">
                <a:solidFill>
                  <a:prstClr val="black"/>
                </a:solidFill>
              </a:rPr>
              <a:t>Życica 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nadal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lang="pl-PL" dirty="0" smtClean="0">
                <a:solidFill>
                  <a:prstClr val="black"/>
                </a:solidFill>
              </a:rPr>
              <a:t>wymarza i </a:t>
            </a:r>
            <a:r>
              <a:rPr lang="pl-PL" dirty="0" err="1" smtClean="0">
                <a:solidFill>
                  <a:prstClr val="black"/>
                </a:solidFill>
              </a:rPr>
              <a:t>poz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ozostaje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 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mniejszości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traw uprawianych na przemiennych użytkach zielonych</a:t>
            </a:r>
            <a:r>
              <a:rPr kumimoji="0" lang="pl-PL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 Szwecji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7659984" y="6384456"/>
            <a:ext cx="12494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Tx/>
              <a:buNone/>
              <a:tabLst>
                <a:tab pos="3138488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Halling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1994)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607158" y="1651023"/>
            <a:ext cx="82535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1">
              <a:spcBef>
                <a:spcPct val="20000"/>
              </a:spcBef>
              <a:buSzPct val="130000"/>
              <a:tabLst>
                <a:tab pos="3138488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Wpływ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jesiennego zarządzania koszeniem na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plon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suchej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masy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(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) </a:t>
            </a:r>
            <a:r>
              <a:rPr lang="en-US" dirty="0" err="1">
                <a:solidFill>
                  <a:prstClr val="black"/>
                </a:solidFill>
              </a:rPr>
              <a:t>kolejne</a:t>
            </a:r>
            <a:r>
              <a:rPr lang="pl-PL" dirty="0">
                <a:solidFill>
                  <a:prstClr val="black"/>
                </a:solidFill>
              </a:rPr>
              <a:t>go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pl-PL" dirty="0" smtClean="0">
                <a:solidFill>
                  <a:prstClr val="black"/>
                </a:solidFill>
              </a:rPr>
              <a:t>odrostu </a:t>
            </a:r>
            <a:r>
              <a:rPr lang="en-US" dirty="0" err="1" smtClean="0">
                <a:solidFill>
                  <a:prstClr val="black"/>
                </a:solidFill>
              </a:rPr>
              <a:t>życicy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trwałej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średni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dla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różn</a:t>
            </a:r>
            <a:r>
              <a:rPr kumimoji="0" lang="pl-P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ych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odmian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03074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64308" y="277494"/>
            <a:ext cx="6439227" cy="531316"/>
          </a:xfrm>
        </p:spPr>
        <p:txBody>
          <a:bodyPr/>
          <a:lstStyle/>
          <a:p>
            <a:r>
              <a:rPr lang="en-US" sz="2400" dirty="0" smtClean="0">
                <a:solidFill>
                  <a:schemeClr val="tx1"/>
                </a:solidFill>
                <a:latin typeface="+mn-lt"/>
              </a:rPr>
              <a:t>Trendy na przyszłość</a:t>
            </a:r>
            <a:br>
              <a:rPr lang="en-US" sz="2400" dirty="0" smtClean="0">
                <a:solidFill>
                  <a:schemeClr val="tx1"/>
                </a:solidFill>
                <a:latin typeface="+mn-lt"/>
              </a:rPr>
            </a:br>
            <a:endParaRPr lang="es-ES"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650658" y="1174511"/>
            <a:ext cx="7387871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73050" marR="0" lvl="1" indent="-2730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 charset="0"/>
              <a:buChar char="•"/>
              <a:tabLst>
                <a:tab pos="3138488" algn="l"/>
              </a:tabLst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Obecnie obserwuje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się ponowne zainteresowanie produkcją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białka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krajowego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które zastąpi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białko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importowane</a:t>
            </a: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273050" marR="0" lvl="1" indent="-2730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 charset="0"/>
              <a:buChar char="•"/>
              <a:tabLst>
                <a:tab pos="3138488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Głęboka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wiedza na temat uprawy traw 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roślin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pl-P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motylkowat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ych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które są bardziej odporne na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warunki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su</a:t>
            </a:r>
            <a:r>
              <a:rPr kumimoji="0" lang="pl-P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szy</a:t>
            </a: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lub nadmiaru</a:t>
            </a:r>
            <a:r>
              <a:rPr kumimoji="0" lang="pl-PL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wody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jest ważna, aby lepiej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radzić sobie z przyszłymi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zmianami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klimatycznymi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273050" marR="0" lvl="1" indent="-2730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 charset="0"/>
              <a:buChar char="•"/>
              <a:tabLst>
                <a:tab pos="3138488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Wzrasta zainteresowanie gatunkami o szczególnych właściwościach, np. węglowodany rozpuszczalne w wodzie 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skondensowane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garbniki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273050" marR="0" lvl="1" indent="-2730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 charset="0"/>
              <a:buChar char="•"/>
              <a:tabLst>
                <a:tab pos="3138488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Badania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dotyczące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komonicy rożkowej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</a:t>
            </a: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drobnonasiennej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rośliny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pl-P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motylkowat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ej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zawierającej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skondensowane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taniny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potwierdzają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że jest ona odporna na szwedzkie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warunki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klimatyczne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8926" y="4836695"/>
            <a:ext cx="2695073" cy="2021306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7474202" y="6600967"/>
            <a:ext cx="18986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Zdjęcie: Nilla Nilsdotter-Linde</a:t>
            </a:r>
            <a:endParaRPr kumimoji="0" lang="sv-SE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9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64308" y="112132"/>
            <a:ext cx="6879492" cy="1430066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  <a:latin typeface="+mn-lt"/>
              </a:rPr>
              <a:t>Wydajność mleczna i skład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mleka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pl-PL" sz="2400" dirty="0" smtClean="0">
                <a:solidFill>
                  <a:schemeClr val="tx1"/>
                </a:solidFill>
                <a:latin typeface="+mn-lt"/>
              </a:rPr>
              <a:t>od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krów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mlecznych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pl-PL" sz="2400" dirty="0" smtClean="0">
                <a:solidFill>
                  <a:schemeClr val="tx1"/>
                </a:solidFill>
                <a:latin typeface="+mn-lt"/>
              </a:rPr>
              <a:t>żywionych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kiszonk</a:t>
            </a:r>
            <a:r>
              <a:rPr lang="pl-PL" sz="2400" dirty="0" smtClean="0">
                <a:solidFill>
                  <a:schemeClr val="tx1"/>
                </a:solidFill>
                <a:latin typeface="+mn-lt"/>
              </a:rPr>
              <a:t>ą 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z </a:t>
            </a:r>
            <a:r>
              <a:rPr lang="pl-PL" sz="2400" dirty="0" smtClean="0">
                <a:solidFill>
                  <a:schemeClr val="tx1"/>
                </a:solidFill>
                <a:latin typeface="+mn-lt"/>
              </a:rPr>
              <a:t>komonicy rożkowej i życicy oraz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koniczyny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białej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pl-PL" sz="2400" dirty="0" smtClean="0">
                <a:solidFill>
                  <a:schemeClr val="tx1"/>
                </a:solidFill>
                <a:latin typeface="+mn-lt"/>
              </a:rPr>
              <a:t>i życicy 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w doświadczeniach z wymianą w ciągu 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dwóch kolejnych lat </a:t>
            </a:r>
            <a:r>
              <a:rPr lang="en-US" sz="2400" b="0" dirty="0">
                <a:solidFill>
                  <a:schemeClr val="tx1"/>
                </a:solidFill>
                <a:latin typeface="+mn-lt"/>
              </a:rPr>
              <a:t>(N = 76</a:t>
            </a:r>
            <a:r>
              <a:rPr lang="en-US" sz="2400" b="0" dirty="0" smtClean="0">
                <a:solidFill>
                  <a:schemeClr val="tx1"/>
                </a:solidFill>
                <a:latin typeface="+mn-lt"/>
              </a:rPr>
              <a:t>)</a:t>
            </a:r>
            <a:endParaRPr lang="es-ES" sz="2400" b="0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7" name="Grupp 6"/>
          <p:cNvGrpSpPr/>
          <p:nvPr/>
        </p:nvGrpSpPr>
        <p:grpSpPr>
          <a:xfrm>
            <a:off x="656192" y="2173857"/>
            <a:ext cx="7226073" cy="3589210"/>
            <a:chOff x="912597" y="1746914"/>
            <a:chExt cx="7919632" cy="4465507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597" y="1746914"/>
              <a:ext cx="6430658" cy="3903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ruta 2"/>
            <p:cNvSpPr txBox="1"/>
            <p:nvPr/>
          </p:nvSpPr>
          <p:spPr>
            <a:xfrm>
              <a:off x="7302275" y="3136862"/>
              <a:ext cx="1529954" cy="804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Komonica rożkowa</a:t>
              </a:r>
              <a:endPara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ruta 4"/>
            <p:cNvSpPr txBox="1"/>
            <p:nvPr/>
          </p:nvSpPr>
          <p:spPr>
            <a:xfrm>
              <a:off x="7318195" y="3872166"/>
              <a:ext cx="1500983" cy="804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Koniczyna b</a:t>
              </a:r>
              <a:r>
                <a:rPr kumimoji="0" lang="sv-SE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iała</a:t>
              </a:r>
              <a:endPara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ruta 5"/>
            <p:cNvSpPr txBox="1"/>
            <p:nvPr/>
          </p:nvSpPr>
          <p:spPr>
            <a:xfrm>
              <a:off x="1582586" y="5484875"/>
              <a:ext cx="5713155" cy="727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Mleko                 ECM                  Białko              ECM Tłuszcz</a:t>
              </a:r>
              <a:endPara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kg/d          </a:t>
              </a:r>
              <a:r>
                <a:rPr kumimoji="0" lang="pl-PL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  </a:t>
              </a:r>
              <a:r>
                <a:rPr kumimoji="0" lang="sv-SE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sv-S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kg/d </a:t>
              </a:r>
              <a:r>
                <a:rPr kumimoji="0" lang="sv-SE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</a:t>
              </a:r>
              <a:r>
                <a:rPr kumimoji="0" lang="pl-PL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    </a:t>
              </a:r>
              <a:r>
                <a:rPr kumimoji="0" lang="sv-SE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g/kg </a:t>
              </a:r>
              <a:r>
                <a:rPr kumimoji="0" lang="pl-PL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SM</a:t>
              </a:r>
              <a:r>
                <a:rPr kumimoji="0" lang="sv-SE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pl-PL" sz="16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   </a:t>
              </a:r>
              <a:r>
                <a:rPr kumimoji="0" lang="sv-SE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g/kg </a:t>
              </a:r>
              <a:r>
                <a:rPr kumimoji="0" lang="pl-PL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</a:t>
              </a:r>
              <a:r>
                <a:rPr kumimoji="0" lang="sv-SE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</a:t>
              </a:r>
              <a:endPara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Rektangel 3"/>
          <p:cNvSpPr/>
          <p:nvPr/>
        </p:nvSpPr>
        <p:spPr>
          <a:xfrm>
            <a:off x="6309491" y="4693988"/>
            <a:ext cx="19688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&lt; 0,001; †P &lt; 0,10 </a:t>
            </a: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ktangel 10"/>
          <p:cNvSpPr/>
          <p:nvPr/>
        </p:nvSpPr>
        <p:spPr>
          <a:xfrm>
            <a:off x="7049975" y="5294373"/>
            <a:ext cx="19738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(Eriksson </a:t>
            </a:r>
            <a:r>
              <a:rPr kumimoji="0" lang="sv-SE" sz="1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in.</a:t>
            </a:r>
            <a:r>
              <a:rPr kumimoji="0" lang="sv-S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2012)</a:t>
            </a: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ktangel 9"/>
          <p:cNvSpPr/>
          <p:nvPr/>
        </p:nvSpPr>
        <p:spPr>
          <a:xfrm>
            <a:off x="656192" y="5953677"/>
            <a:ext cx="8324037" cy="523220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Tendencja do większej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wydajności mlecznej i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nieco większej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zawartości białka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mleka spowodowała większą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wydajność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białka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 kiszonki z </a:t>
            </a:r>
            <a:r>
              <a:rPr kumimoji="0" 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komonicy rożkowej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ale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wydajność ECM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różniła się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istotnie między dietami.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Bildobjekt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358" y="3992317"/>
            <a:ext cx="1130219" cy="883731"/>
          </a:xfrm>
          <a:prstGeom prst="rect">
            <a:avLst/>
          </a:prstGeom>
        </p:spPr>
      </p:pic>
      <p:pic>
        <p:nvPicPr>
          <p:cNvPr id="16" name="Bildobjekt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2265" y="2729701"/>
            <a:ext cx="1118312" cy="83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32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5"/>
          <p:cNvSpPr txBox="1">
            <a:spLocks noChangeArrowheads="1"/>
          </p:cNvSpPr>
          <p:nvPr/>
        </p:nvSpPr>
        <p:spPr bwMode="auto">
          <a:xfrm>
            <a:off x="601386" y="528882"/>
            <a:ext cx="70035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Jak nowe warunki wpływają na wybór nasion?</a:t>
            </a:r>
          </a:p>
        </p:txBody>
      </p:sp>
      <p:sp>
        <p:nvSpPr>
          <p:cNvPr id="67587" name="Rectangle 7"/>
          <p:cNvSpPr>
            <a:spLocks noChangeArrowheads="1"/>
          </p:cNvSpPr>
          <p:nvPr/>
        </p:nvSpPr>
        <p:spPr bwMode="auto">
          <a:xfrm>
            <a:off x="611188" y="1505216"/>
            <a:ext cx="8256086" cy="5164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 charset="0"/>
              <a:buChar char="•"/>
              <a:tabLst>
                <a:tab pos="3138488" algn="l"/>
              </a:tabLst>
              <a:defRPr/>
            </a:pPr>
            <a:r>
              <a:rPr kumimoji="0" lang="en-US" alt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Częstsze</a:t>
            </a:r>
            <a:r>
              <a:rPr kumimoji="0" lang="en-US" alt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l-PL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koszenie</a:t>
            </a:r>
            <a:r>
              <a:rPr kumimoji="0" lang="en-US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- koniczyna biała i </a:t>
            </a:r>
            <a:r>
              <a:rPr kumimoji="0" lang="en-US" alt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życica</a:t>
            </a:r>
            <a:r>
              <a:rPr kumimoji="0" lang="en-US" alt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pl-PL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trwał</a:t>
            </a:r>
            <a:r>
              <a:rPr kumimoji="0" lang="en-US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a</a:t>
            </a:r>
            <a:endParaRPr kumimoji="0" lang="en-US" altLang="sv-SE" sz="2000" b="0" i="0" u="none" strike="noStrike" kern="1200" cap="none" spc="0" normalizeH="0" baseline="0" noProof="0" dirty="0">
              <a:ln>
                <a:noFill/>
              </a:ln>
              <a:solidFill>
                <a:srgbClr val="9BBB59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 charset="0"/>
              <a:buChar char="•"/>
              <a:tabLst>
                <a:tab pos="3138488" algn="l"/>
              </a:tabLst>
              <a:defRPr/>
            </a:pPr>
            <a:r>
              <a:rPr kumimoji="0" lang="en-US" alt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Lepsza odporność na zimę </a:t>
            </a:r>
            <a:r>
              <a:rPr kumimoji="0" lang="en-US" alt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- koniczyna biała, tymotka i </a:t>
            </a:r>
            <a:r>
              <a:rPr kumimoji="0" lang="en-US" alt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kostrzewa</a:t>
            </a:r>
            <a:r>
              <a:rPr kumimoji="0" lang="en-US" alt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pl-PL" altLang="sv-S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trzcinow</a:t>
            </a:r>
            <a:r>
              <a:rPr kumimoji="0" lang="en-US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a</a:t>
            </a:r>
            <a:endParaRPr kumimoji="0" lang="en-US" altLang="sv-SE" sz="2000" b="0" i="0" u="none" strike="noStrike" kern="1200" cap="none" spc="0" normalizeH="0" baseline="0" noProof="0" dirty="0">
              <a:ln>
                <a:noFill/>
              </a:ln>
              <a:solidFill>
                <a:srgbClr val="9BBB59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 charset="0"/>
              <a:buChar char="•"/>
              <a:tabLst>
                <a:tab pos="3138488" algn="l"/>
              </a:tabLst>
              <a:defRPr/>
            </a:pPr>
            <a:r>
              <a:rPr kumimoji="0" lang="en-US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Lepsza </a:t>
            </a:r>
            <a:r>
              <a:rPr kumimoji="0" lang="en-US" alt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jakość</a:t>
            </a:r>
            <a:r>
              <a:rPr kumimoji="0" lang="en-US" alt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sv-S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włókn</a:t>
            </a:r>
            <a:r>
              <a:rPr kumimoji="0" lang="pl-PL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n-US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alt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tymotka</a:t>
            </a:r>
            <a:r>
              <a:rPr kumimoji="0" lang="en-US" alt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pl-PL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łąkowa </a:t>
            </a:r>
            <a:r>
              <a:rPr kumimoji="0" lang="en-US" altLang="sv-S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i</a:t>
            </a:r>
            <a:r>
              <a:rPr kumimoji="0" lang="en-US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lucerna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 charset="0"/>
              <a:buChar char="•"/>
              <a:tabLst>
                <a:tab pos="3138488" algn="l"/>
              </a:tabLst>
              <a:defRPr/>
            </a:pPr>
            <a:r>
              <a:rPr kumimoji="0" lang="en-US" alt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Nowe </a:t>
            </a:r>
            <a:r>
              <a:rPr kumimoji="0" lang="en-US" alt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źródła</a:t>
            </a:r>
            <a:r>
              <a:rPr kumimoji="0" lang="en-US" alt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sv-S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białka</a:t>
            </a:r>
            <a:r>
              <a:rPr kumimoji="0" lang="en-US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alt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rośliny</a:t>
            </a:r>
            <a:r>
              <a:rPr kumimoji="0" lang="en-US" alt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pl-PL" altLang="sv-S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motylkowat</a:t>
            </a:r>
            <a:r>
              <a:rPr kumimoji="0" lang="en-US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e</a:t>
            </a:r>
            <a:r>
              <a:rPr kumimoji="0" lang="en-US" alt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, w </a:t>
            </a:r>
            <a:r>
              <a:rPr kumimoji="0" lang="en-US" alt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tym</a:t>
            </a:r>
            <a:r>
              <a:rPr kumimoji="0" lang="en-US" alt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lang="pl-PL" altLang="sv-SE" sz="2000" dirty="0" smtClean="0">
                <a:solidFill>
                  <a:srgbClr val="9BBB59"/>
                </a:solidFill>
                <a:latin typeface="Calibri"/>
                <a:cs typeface="Times New Roman" panose="02020603050405020304" pitchFamily="18" charset="0"/>
              </a:rPr>
              <a:t>komonica zwyczajna</a:t>
            </a:r>
            <a:endParaRPr kumimoji="0" lang="en-US" altLang="sv-SE" sz="2000" b="0" i="0" u="none" strike="noStrike" kern="1200" cap="none" spc="0" normalizeH="0" baseline="0" noProof="0" dirty="0">
              <a:ln>
                <a:noFill/>
              </a:ln>
              <a:solidFill>
                <a:srgbClr val="9BBB59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>
                <a:tab pos="3138488" algn="l"/>
              </a:tabLst>
              <a:defRPr/>
            </a:pPr>
            <a:endParaRPr kumimoji="0" lang="en-US" altLang="sv-S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Wynikające z tego </a:t>
            </a:r>
            <a:r>
              <a:rPr kumimoji="0" lang="en-US" alt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następujące tendencje w mieszankach nasion:</a:t>
            </a:r>
          </a:p>
          <a:p>
            <a:pPr marL="1706563" marR="0" lvl="1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- </a:t>
            </a:r>
            <a:r>
              <a:rPr kumimoji="0" lang="en-US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pl-PL" altLang="sv-S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ymotka</a:t>
            </a:r>
            <a:r>
              <a:rPr kumimoji="0" lang="en-US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</a:t>
            </a:r>
            <a:endParaRPr kumimoji="0" lang="en-US" altLang="sv-S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706563" marR="0" lvl="1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- Kostrzewa łąkowa </a:t>
            </a:r>
          </a:p>
          <a:p>
            <a:pPr marL="1706563" marR="0" lvl="1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- Życica wielokwiatowa </a:t>
            </a:r>
          </a:p>
          <a:p>
            <a:pPr marL="1706563" marR="0" lvl="1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- Kostrzewa wysoka</a:t>
            </a:r>
          </a:p>
          <a:p>
            <a:pPr marL="1706563" marR="0" lvl="1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- </a:t>
            </a:r>
            <a:r>
              <a:rPr lang="pl-PL" altLang="sv-SE" sz="2000" dirty="0">
                <a:solidFill>
                  <a:prstClr val="black"/>
                </a:solidFill>
                <a:latin typeface="Calibri"/>
              </a:rPr>
              <a:t>K</a:t>
            </a:r>
            <a:r>
              <a:rPr kumimoji="0" lang="en-US" altLang="sv-S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oniczyna</a:t>
            </a:r>
            <a:r>
              <a:rPr kumimoji="0" lang="en-US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l-PL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czerwona</a:t>
            </a:r>
            <a:endParaRPr kumimoji="0" lang="en-US" altLang="sv-S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706563" marR="0" lvl="1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- Koniczyna b</a:t>
            </a:r>
            <a:r>
              <a:rPr kumimoji="0" lang="en-US" alt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iała</a:t>
            </a:r>
          </a:p>
          <a:p>
            <a:pPr marL="1706563" marR="0" lvl="1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- Lucerna </a:t>
            </a:r>
            <a:endParaRPr kumimoji="0" lang="en-US" altLang="sv-S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FFCC99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	</a:t>
            </a:r>
          </a:p>
        </p:txBody>
      </p:sp>
      <p:cxnSp>
        <p:nvCxnSpPr>
          <p:cNvPr id="67588" name="Rak pil 10"/>
          <p:cNvCxnSpPr>
            <a:cxnSpLocks noChangeShapeType="1"/>
          </p:cNvCxnSpPr>
          <p:nvPr/>
        </p:nvCxnSpPr>
        <p:spPr bwMode="auto">
          <a:xfrm flipV="1">
            <a:off x="4957456" y="3781444"/>
            <a:ext cx="264786" cy="209761"/>
          </a:xfrm>
          <a:prstGeom prst="straightConnector1">
            <a:avLst/>
          </a:prstGeom>
          <a:noFill/>
          <a:ln w="9525" algn="ctr">
            <a:solidFill>
              <a:schemeClr val="accent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589" name="Rak pil 14"/>
          <p:cNvCxnSpPr>
            <a:cxnSpLocks noChangeShapeType="1"/>
          </p:cNvCxnSpPr>
          <p:nvPr/>
        </p:nvCxnSpPr>
        <p:spPr bwMode="auto">
          <a:xfrm>
            <a:off x="4956626" y="4196897"/>
            <a:ext cx="287337" cy="142875"/>
          </a:xfrm>
          <a:prstGeom prst="straightConnector1">
            <a:avLst/>
          </a:prstGeom>
          <a:noFill/>
          <a:ln w="9525" algn="ctr">
            <a:solidFill>
              <a:schemeClr val="accent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590" name="Rak pil 15"/>
          <p:cNvCxnSpPr>
            <a:cxnSpLocks noChangeShapeType="1"/>
          </p:cNvCxnSpPr>
          <p:nvPr/>
        </p:nvCxnSpPr>
        <p:spPr bwMode="auto">
          <a:xfrm>
            <a:off x="5004753" y="4535090"/>
            <a:ext cx="287338" cy="215900"/>
          </a:xfrm>
          <a:prstGeom prst="straightConnector1">
            <a:avLst/>
          </a:prstGeom>
          <a:noFill/>
          <a:ln w="9525" algn="ctr">
            <a:solidFill>
              <a:schemeClr val="accent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591" name="Rak pil 17"/>
          <p:cNvCxnSpPr>
            <a:cxnSpLocks noChangeShapeType="1"/>
          </p:cNvCxnSpPr>
          <p:nvPr/>
        </p:nvCxnSpPr>
        <p:spPr bwMode="auto">
          <a:xfrm flipV="1">
            <a:off x="4917196" y="5589391"/>
            <a:ext cx="287338" cy="217487"/>
          </a:xfrm>
          <a:prstGeom prst="straightConnector1">
            <a:avLst/>
          </a:prstGeom>
          <a:noFill/>
          <a:ln w="9525" algn="ctr">
            <a:solidFill>
              <a:schemeClr val="accent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592" name="Rak pil 8"/>
          <p:cNvCxnSpPr>
            <a:cxnSpLocks noChangeShapeType="1"/>
          </p:cNvCxnSpPr>
          <p:nvPr/>
        </p:nvCxnSpPr>
        <p:spPr bwMode="auto">
          <a:xfrm>
            <a:off x="4918181" y="5301260"/>
            <a:ext cx="288925" cy="144462"/>
          </a:xfrm>
          <a:prstGeom prst="straightConnector1">
            <a:avLst/>
          </a:prstGeom>
          <a:noFill/>
          <a:ln w="9525" algn="ctr">
            <a:solidFill>
              <a:schemeClr val="accent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593" name="Rak pil 9"/>
          <p:cNvCxnSpPr>
            <a:cxnSpLocks noChangeShapeType="1"/>
          </p:cNvCxnSpPr>
          <p:nvPr/>
        </p:nvCxnSpPr>
        <p:spPr bwMode="auto">
          <a:xfrm flipV="1">
            <a:off x="4857717" y="5961534"/>
            <a:ext cx="288925" cy="215900"/>
          </a:xfrm>
          <a:prstGeom prst="straightConnector1">
            <a:avLst/>
          </a:prstGeom>
          <a:noFill/>
          <a:ln w="9525" algn="ctr">
            <a:solidFill>
              <a:schemeClr val="accent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594" name="Rak pil 11"/>
          <p:cNvCxnSpPr>
            <a:cxnSpLocks noChangeShapeType="1"/>
          </p:cNvCxnSpPr>
          <p:nvPr/>
        </p:nvCxnSpPr>
        <p:spPr bwMode="auto">
          <a:xfrm flipV="1">
            <a:off x="4957456" y="4899178"/>
            <a:ext cx="287337" cy="215900"/>
          </a:xfrm>
          <a:prstGeom prst="straightConnector1">
            <a:avLst/>
          </a:prstGeom>
          <a:noFill/>
          <a:ln w="9525" algn="ctr">
            <a:solidFill>
              <a:schemeClr val="accent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7595" name="Picture 2" descr="Blålusern 07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777" y="4221163"/>
            <a:ext cx="2256367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6" name="Picture 3" descr="Käringtand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8207" y="4087461"/>
            <a:ext cx="2832857" cy="1825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ruta 13"/>
          <p:cNvSpPr txBox="1"/>
          <p:nvPr/>
        </p:nvSpPr>
        <p:spPr>
          <a:xfrm>
            <a:off x="6864636" y="5671890"/>
            <a:ext cx="18986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Zdjęcie: Nilla Nilsdotter-Linde</a:t>
            </a:r>
            <a:endParaRPr kumimoji="0" lang="sv-SE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ruta 14"/>
          <p:cNvSpPr txBox="1"/>
          <p:nvPr/>
        </p:nvSpPr>
        <p:spPr>
          <a:xfrm>
            <a:off x="711184" y="5692628"/>
            <a:ext cx="18986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Zdjęcie: Nilla Nilsdotter-Linde</a:t>
            </a:r>
            <a:endParaRPr kumimoji="0" lang="sv-SE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2906973" y="6356351"/>
            <a:ext cx="28933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45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64305" y="444973"/>
            <a:ext cx="6439227" cy="531316"/>
          </a:xfrm>
        </p:spPr>
        <p:txBody>
          <a:bodyPr/>
          <a:lstStyle/>
          <a:p>
            <a:r>
              <a:rPr lang="pl-PL" sz="2400" smtClean="0">
                <a:solidFill>
                  <a:schemeClr val="tx1"/>
                </a:solidFill>
                <a:latin typeface="+mn-lt"/>
              </a:rPr>
              <a:t>Literatura</a:t>
            </a:r>
            <a:endParaRPr lang="es-ES"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664305" y="976289"/>
            <a:ext cx="7387871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Bertilsson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J. 1983. Wpływ metody konserwacji i stopnia dojrzałości na wartość pokarmową pasz dla krów mlecznych. Rozprawa. Szwedzki Uniwersytet Nauk Rolniczych. Departament Małżeństwa Zwierząt. Raport 104. Uppsala, Szwecja.</a:t>
            </a: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Eriksson, T.,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Norell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L. &amp; Nilsdotter-Linde, N. 2012. Metabolizm azotowy i produkcja mleka u krów mlecznych karmionych półzamkniętymi ilościami kiszonki z życicy i nóg z koniczyny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zwyczajnej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(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Lotus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corniculatus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L.) lub koniczyny białej (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Trifolium repens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L.). Nauka o trawie i paszach 67:4, 546-558.</a:t>
            </a: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Halling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M.A. 1994</a:t>
            </a: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.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Wpływ jesiennego leczenia na przetrwanie zimowe odmian życicy trwałej (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Lolium perenne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) w warunkach szwedzkich. 8. Walne Zgromadzenie 15. Walnego Zgromadzenia Europejskiej Federacji Użytków Zielonych.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Wageningen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Holandia, s. 177-180.</a:t>
            </a: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Kornher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A. 1982.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Vallskördens storlek och kvalitet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.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Inverkan av valltyp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skördetid och kvävegödsling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.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Sveriges lantbruksuniversitet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. Raporty dotyczące trawy i paszy 1, 5-32. Po szwedzku.</a:t>
            </a: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KRAV. 2018.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Regler för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KRAV-certifierad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produktion utgåva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2018. KRAV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ekonomisk förening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. Uppsala, Szwecja. 308 punktów procentowych. Po szwedzku.</a:t>
            </a: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Nilsdotter-Linde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N., Stenberg, M. &amp; Tuvesson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M.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2002. Jakość odżywcza i wydajność koniczyny białej lub czerwonej zmieszanej ze skarpami z dwoma lub trzema sadzonkami z azotem i bez azotu. Nauka o użytkach zielonych w Europie 7, 146-147.</a:t>
            </a: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Pettersson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O.,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Sundberg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M &amp; Westlin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H.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2009. 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Maszyny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 metody produkcji pasz.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Institutet för jordbruks- och miljöteknik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. Uppsala, Szwecja. Raport 377. Po szwedzku.</a:t>
            </a: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Spörndly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E. &amp; Glimskär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A.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2018. Wypas zwierząt i nacisk na wypas na półnaturalnych szwedzkich pastwiskach. Szwedzki Uniwersytet Nauk Rolniczych. Departament 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Żywienia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 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Zarządzania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Zwierzętami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. Raport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297, 71 stron. Po szwedzku.</a:t>
            </a: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Spörndly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R. 2018. Straty suchej masy z różnych struktur silosów. Obrady 9. Konferencji Nauki o Paszach Nordyckich. Uppsala, Szwecja, s. 171-176.</a:t>
            </a: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Szwedzka Rada ds. Rolnictwa. 2016. SJVFS, 2016:13 L100:6. Przepisy dotyczące zmian w rozporządzeniu w sprawie dobrostanu zwierząt SJVFS 2010:15, 1-6.</a:t>
            </a: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Szwedzka Rada ds. Rolnictwa. 2017. 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Rocznik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statystyki rolnej 2017. Rolnictwa i Statystyki Szwecji (SCB).</a:t>
            </a: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Szwedzka Rada ds. Rolnictwa. 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2018. Rocznik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statystyki rolnej 2018. Rolnictwa i Statystyki Szwecji (SCB).</a:t>
            </a: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Svanäng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K. &amp; Frankow-Lindberg, B. 1994. Biała koniczyna leys. Wpływ nawożenia azotem i systemów zbioru.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Sveriges lantbruksuniversitet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.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Instytucja dla osób niepełnosprawnych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.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Växtodling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51. 23 strony. Z angielskim streszczeniem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.</a:t>
            </a: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62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sz="3200" dirty="0" smtClean="0"/>
              <a:t>Irlandia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352200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39552" y="2006426"/>
            <a:ext cx="3600400" cy="3600400"/>
          </a:xfrm>
        </p:spPr>
        <p:txBody>
          <a:bodyPr/>
          <a:lstStyle/>
          <a:p>
            <a:pPr algn="ctr"/>
            <a:r>
              <a:rPr lang="de-DE" sz="4400" i="1" dirty="0" smtClean="0"/>
              <a:t>Użytki zielone w </a:t>
            </a:r>
            <a:r>
              <a:rPr lang="de-DE" sz="4400" i="1" dirty="0" err="1" smtClean="0"/>
              <a:t>Irlandii</a:t>
            </a:r>
            <a:r>
              <a:rPr lang="de-DE" sz="4400" i="1" dirty="0" smtClean="0"/>
              <a:t/>
            </a:r>
            <a:br>
              <a:rPr lang="de-DE" sz="4400" i="1" dirty="0" smtClean="0"/>
            </a:br>
            <a:r>
              <a:rPr lang="de-DE" sz="4400" i="1" dirty="0" smtClean="0"/>
              <a:t>- </a:t>
            </a:r>
            <a:br>
              <a:rPr lang="de-DE" sz="4400" i="1" dirty="0" smtClean="0"/>
            </a:br>
            <a:r>
              <a:rPr lang="de-DE" sz="2000" i="1" dirty="0" smtClean="0"/>
              <a:t>Michael O'Donovan. </a:t>
            </a:r>
            <a:br>
              <a:rPr lang="de-DE" sz="2000" i="1" dirty="0" smtClean="0"/>
            </a:br>
            <a:r>
              <a:rPr lang="de-DE" sz="2000" i="1" dirty="0" smtClean="0"/>
              <a:t>&amp; Fergus Bogue</a:t>
            </a:r>
            <a:endParaRPr lang="de-DE" sz="2000" i="1" dirty="0"/>
          </a:p>
        </p:txBody>
      </p:sp>
      <p:pic>
        <p:nvPicPr>
          <p:cNvPr id="1026" name="Picture 2" descr="T:\File Transfer\Fergus Bogue\IMG_357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6109" y="1916832"/>
            <a:ext cx="4175355" cy="377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6424" cy="1066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147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TextBox 1"/>
          <p:cNvSpPr txBox="1">
            <a:spLocks noChangeArrowheads="1"/>
          </p:cNvSpPr>
          <p:nvPr/>
        </p:nvSpPr>
        <p:spPr bwMode="auto">
          <a:xfrm>
            <a:off x="179388" y="6381750"/>
            <a:ext cx="10890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ヒラギノ角ゴ Pro W3" charset="-128"/>
                <a:cs typeface="+mn-cs"/>
              </a:rPr>
              <a:t>Źródło</a:t>
            </a:r>
            <a:r>
              <a:rPr kumimoji="0" lang="en-IE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ヒラギノ角ゴ Pro W3" charset="-128"/>
                <a:cs typeface="+mn-cs"/>
              </a:rPr>
              <a:t>: </a:t>
            </a:r>
            <a:r>
              <a:rPr kumimoji="0" lang="en-IE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ヒラギノ角ゴ Pro W3" charset="-128"/>
                <a:cs typeface="+mn-cs"/>
              </a:rPr>
              <a:t>Bord</a:t>
            </a:r>
            <a:r>
              <a:rPr kumimoji="0" lang="en-IE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ヒラギノ角ゴ Pro W3" charset="-128"/>
                <a:cs typeface="+mn-cs"/>
              </a:rPr>
              <a:t> Bia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graphicFrame>
        <p:nvGraphicFramePr>
          <p:cNvPr id="5" name="Wykres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1431035"/>
              </p:ext>
            </p:extLst>
          </p:nvPr>
        </p:nvGraphicFramePr>
        <p:xfrm>
          <a:off x="362309" y="293298"/>
          <a:ext cx="7125419" cy="60884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6056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49134" y="3171825"/>
            <a:ext cx="4848794" cy="1798107"/>
          </a:xfrm>
        </p:spPr>
        <p:txBody>
          <a:bodyPr/>
          <a:lstStyle/>
          <a:p>
            <a:r>
              <a:rPr lang="en-GB" dirty="0" err="1"/>
              <a:t>Charakterystyka</a:t>
            </a:r>
            <a:r>
              <a:rPr lang="en-GB" dirty="0"/>
              <a:t> </a:t>
            </a:r>
            <a:r>
              <a:rPr lang="en-GB" dirty="0" err="1"/>
              <a:t>użytków</a:t>
            </a:r>
            <a:r>
              <a:rPr lang="en-GB" dirty="0"/>
              <a:t> </a:t>
            </a:r>
            <a:r>
              <a:rPr lang="en-GB" dirty="0" err="1"/>
              <a:t>zielonych</a:t>
            </a:r>
            <a:r>
              <a:rPr lang="en-GB" dirty="0"/>
              <a:t> w </a:t>
            </a:r>
            <a:r>
              <a:rPr lang="en-GB" dirty="0" err="1"/>
              <a:t>Szwecji</a:t>
            </a:r>
            <a:r>
              <a:rPr lang="en-GB" dirty="0"/>
              <a:t> </a:t>
            </a:r>
            <a:r>
              <a:rPr lang="pl-PL" dirty="0" smtClean="0"/>
              <a:t>w aspekcie </a:t>
            </a:r>
            <a:r>
              <a:rPr lang="en-GB" dirty="0" err="1" smtClean="0"/>
              <a:t>produkcji</a:t>
            </a:r>
            <a:r>
              <a:rPr lang="en-GB" dirty="0" smtClean="0"/>
              <a:t> </a:t>
            </a:r>
            <a:r>
              <a:rPr lang="pl-PL" dirty="0" smtClean="0"/>
              <a:t>pasz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pl-PL" dirty="0" smtClean="0"/>
              <a:t>ich </a:t>
            </a:r>
            <a:r>
              <a:rPr lang="en-GB" dirty="0" err="1" smtClean="0"/>
              <a:t>wykorzystania</a:t>
            </a:r>
            <a:endParaRPr lang="es-ES" dirty="0"/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3801534" y="4965911"/>
            <a:ext cx="4848794" cy="1214199"/>
          </a:xfrm>
          <a:prstGeom prst="rect">
            <a:avLst/>
          </a:prstGeom>
        </p:spPr>
        <p:txBody>
          <a:bodyPr vert="horz"/>
          <a:lstStyle>
            <a:lvl1pPr algn="r" defTabSz="457200" rtl="0" eaLnBrk="1" latinLnBrk="0" hangingPunct="1"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Nilla Nilsdotter-Linde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Eva </a:t>
            </a: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Spörndly</a:t>
            </a: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Rolf </a:t>
            </a: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Spörndly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545" y="856300"/>
            <a:ext cx="3692064" cy="2120655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545" y="4650828"/>
            <a:ext cx="1529282" cy="152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33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 idx="4294967295"/>
          </p:nvPr>
        </p:nvSpPr>
        <p:spPr>
          <a:xfrm>
            <a:off x="0" y="260350"/>
            <a:ext cx="7294563" cy="4572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IE" sz="2400" dirty="0" smtClean="0">
                <a:solidFill>
                  <a:schemeClr val="tx1"/>
                </a:solidFill>
              </a:rPr>
              <a:t>Efektywność produkcji rolnej w Irlandii</a:t>
            </a:r>
          </a:p>
        </p:txBody>
      </p:sp>
      <p:graphicFrame>
        <p:nvGraphicFramePr>
          <p:cNvPr id="60419" name="Chart 6"/>
          <p:cNvGraphicFramePr>
            <a:graphicFrameLocks/>
          </p:cNvGraphicFramePr>
          <p:nvPr>
            <p:extLst/>
          </p:nvPr>
        </p:nvGraphicFramePr>
        <p:xfrm>
          <a:off x="336118" y="874138"/>
          <a:ext cx="7735887" cy="3883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" r:id="rId3" imgW="7736494" imgH="3883489" progId="Excel.Chart.8">
                  <p:embed/>
                </p:oleObj>
              </mc:Choice>
              <mc:Fallback>
                <p:oleObj r:id="rId3" imgW="7736494" imgH="3883489" progId="Excel.Chart.8">
                  <p:embed/>
                  <p:pic>
                    <p:nvPicPr>
                      <p:cNvPr id="60419" name="Chart 6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118" y="874138"/>
                        <a:ext cx="7735887" cy="3883025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accent3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0" y="5184632"/>
            <a:ext cx="926941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1938" indent="-261938">
              <a:defRPr sz="2400">
                <a:solidFill>
                  <a:schemeClr val="tx1"/>
                </a:solidFill>
                <a:latin typeface="Arial" charset="0"/>
                <a:ea typeface="ヒラギノ角ゴ Pro W3" pitchFamily="96" charset="-128"/>
              </a:defRPr>
            </a:lvl1pPr>
            <a:lvl2pPr>
              <a:defRPr sz="2400">
                <a:solidFill>
                  <a:schemeClr val="tx1"/>
                </a:solidFill>
                <a:latin typeface="Arial" charset="0"/>
                <a:ea typeface="ヒラギノ角ゴ Pro W3" pitchFamily="96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ヒラギノ角ゴ Pro W3" pitchFamily="96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ヒラギノ角ゴ Pro W3" pitchFamily="96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ヒラギノ角ゴ Pro W3" pitchFamily="96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96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96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96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96" charset="-128"/>
              </a:defRPr>
            </a:lvl9pPr>
          </a:lstStyle>
          <a:p>
            <a:pPr marL="273050" marR="0" lvl="0" indent="-27305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IE" sz="1800" b="0" i="0" u="none" strike="noStrike" kern="1200" cap="none" spc="-90" normalizeH="0" baseline="0" noProof="0" dirty="0" err="1" smtClean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</a:rPr>
              <a:t>Hodowla</a:t>
            </a:r>
            <a:r>
              <a:rPr kumimoji="0" lang="en-IE" sz="1800" b="0" i="0" u="none" strike="noStrike" kern="1200" cap="none" spc="-90" normalizeH="0" baseline="0" noProof="0" dirty="0" smtClean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</a:rPr>
              <a:t> </a:t>
            </a:r>
            <a:r>
              <a:rPr kumimoji="0" lang="en-IE" sz="1800" b="0" i="0" u="none" strike="noStrike" kern="1200" cap="none" spc="-90" normalizeH="0" baseline="0" noProof="0" dirty="0" err="1" smtClean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</a:rPr>
              <a:t>zwierząt</a:t>
            </a:r>
            <a:r>
              <a:rPr kumimoji="0" lang="en-IE" sz="1800" b="0" i="0" u="none" strike="noStrike" kern="1200" cap="none" spc="-90" normalizeH="0" baseline="0" noProof="0" dirty="0" smtClean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</a:rPr>
              <a:t> – </a:t>
            </a:r>
            <a:r>
              <a:rPr kumimoji="0" lang="pl-PL" sz="1800" b="0" i="0" u="none" strike="noStrike" kern="1200" cap="none" spc="-90" normalizeH="0" baseline="0" noProof="0" dirty="0" smtClean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</a:rPr>
              <a:t>tworzenie </a:t>
            </a:r>
            <a:r>
              <a:rPr kumimoji="0" lang="en-IE" sz="1800" b="0" i="0" u="none" strike="noStrike" kern="1200" cap="none" spc="-90" normalizeH="0" baseline="0" noProof="0" dirty="0" err="1" smtClean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</a:rPr>
              <a:t>zwierząt</a:t>
            </a:r>
            <a:r>
              <a:rPr lang="pl-PL" sz="1800" spc="-90" dirty="0">
                <a:solidFill>
                  <a:srgbClr val="9BBB59"/>
                </a:solidFill>
              </a:rPr>
              <a:t> </a:t>
            </a:r>
            <a:r>
              <a:rPr kumimoji="0" lang="pl-PL" sz="1800" b="0" i="0" u="none" strike="noStrike" kern="1200" cap="none" spc="-90" normalizeH="0" baseline="0" noProof="0" dirty="0" smtClean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</a:rPr>
              <a:t>dających wysoką rentowność w oparciu o </a:t>
            </a:r>
            <a:r>
              <a:rPr kumimoji="0" lang="en-IE" sz="1800" b="0" i="0" u="none" strike="noStrike" kern="1200" cap="none" spc="-90" normalizeH="0" baseline="0" noProof="0" dirty="0" err="1" smtClean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</a:rPr>
              <a:t>wypas</a:t>
            </a:r>
            <a:endParaRPr kumimoji="0" lang="en-IE" sz="1800" b="0" i="0" u="none" strike="noStrike" kern="1200" cap="none" spc="-90" normalizeH="0" baseline="0" noProof="0" dirty="0">
              <a:ln>
                <a:noFill/>
              </a:ln>
              <a:solidFill>
                <a:srgbClr val="9BBB59"/>
              </a:solidFill>
              <a:effectLst/>
              <a:uLnTx/>
              <a:uFillTx/>
            </a:endParaRPr>
          </a:p>
          <a:p>
            <a:pPr marL="261938" marR="0" lvl="0" indent="-261938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I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Arial" charset="0"/>
                <a:ea typeface="ヒラギノ角ゴ Pro W3" pitchFamily="96" charset="-128"/>
                <a:cs typeface="+mn-cs"/>
              </a:rPr>
              <a:t>Produkcja i </a:t>
            </a:r>
            <a:r>
              <a:rPr kumimoji="0" lang="en-I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Arial" charset="0"/>
                <a:ea typeface="ヒラギノ角ゴ Pro W3" pitchFamily="96" charset="-128"/>
                <a:cs typeface="+mn-cs"/>
              </a:rPr>
              <a:t>wykorzystanie</a:t>
            </a:r>
            <a:r>
              <a:rPr kumimoji="0" lang="en-I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Arial" charset="0"/>
                <a:ea typeface="ヒラギノ角ゴ Pro W3" pitchFamily="96" charset="-128"/>
                <a:cs typeface="+mn-cs"/>
              </a:rPr>
              <a:t> 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Arial" charset="0"/>
                <a:ea typeface="ヒラギノ角ゴ Pro W3" pitchFamily="96" charset="-128"/>
                <a:cs typeface="+mn-cs"/>
              </a:rPr>
              <a:t>runi</a:t>
            </a:r>
            <a:r>
              <a:rPr kumimoji="0" lang="pl-PL" sz="1800" b="0" i="0" u="none" strike="noStrike" kern="1200" cap="none" spc="0" normalizeH="0" noProof="0" dirty="0" smtClean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Arial" charset="0"/>
                <a:ea typeface="ヒラギノ角ゴ Pro W3" pitchFamily="96" charset="-128"/>
                <a:cs typeface="+mn-cs"/>
              </a:rPr>
              <a:t> użytków zielonych</a:t>
            </a:r>
            <a:r>
              <a:rPr kumimoji="0" lang="en-I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Arial" charset="0"/>
                <a:ea typeface="ヒラギノ角ゴ Pro W3" pitchFamily="96" charset="-128"/>
                <a:cs typeface="+mn-cs"/>
              </a:rPr>
              <a:t>: żyzność gleby, gospodarka pastwiskowa, </a:t>
            </a:r>
            <a:r>
              <a:rPr kumimoji="0" lang="en-I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Arial" charset="0"/>
                <a:ea typeface="ヒラギノ角ゴ Pro W3" pitchFamily="96" charset="-128"/>
                <a:cs typeface="+mn-cs"/>
              </a:rPr>
              <a:t>hodowla</a:t>
            </a:r>
            <a:r>
              <a:rPr kumimoji="0" lang="en-I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Arial" charset="0"/>
                <a:ea typeface="ヒラギノ角ゴ Pro W3" pitchFamily="96" charset="-128"/>
                <a:cs typeface="+mn-cs"/>
              </a:rPr>
              <a:t> </a:t>
            </a:r>
            <a:r>
              <a:rPr kumimoji="0" lang="en-I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Arial" charset="0"/>
                <a:ea typeface="ヒラギノ角ゴ Pro W3" pitchFamily="96" charset="-128"/>
                <a:cs typeface="+mn-cs"/>
              </a:rPr>
              <a:t>traw</a:t>
            </a:r>
            <a:r>
              <a:rPr kumimoji="0" lang="en-I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Arial" charset="0"/>
                <a:ea typeface="ヒラギノ角ゴ Pro W3" pitchFamily="96" charset="-128"/>
                <a:cs typeface="+mn-cs"/>
              </a:rPr>
              <a:t>.</a:t>
            </a:r>
          </a:p>
          <a:p>
            <a:pPr marL="261938" marR="0" lvl="0" indent="-261938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Arial"/>
                <a:ea typeface="ヒラギノ角ゴ Pro W3" pitchFamily="96" charset="-128"/>
                <a:cs typeface="+mn-cs"/>
              </a:rPr>
              <a:t>System rolniczy: </a:t>
            </a:r>
            <a:r>
              <a:rPr lang="pl-PL" sz="1800" dirty="0" err="1">
                <a:solidFill>
                  <a:srgbClr val="9BBB59"/>
                </a:solidFill>
                <a:latin typeface="Arial"/>
              </a:rPr>
              <a:t>e</a:t>
            </a:r>
            <a:r>
              <a:rPr kumimoji="0" lang="pl-P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Arial"/>
                <a:ea typeface="ヒラギノ角ゴ Pro W3" pitchFamily="96" charset="-128"/>
                <a:cs typeface="+mn-cs"/>
              </a:rPr>
              <a:t>lastycz</a:t>
            </a:r>
            <a:r>
              <a:rPr kumimoji="0" lang="en-I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Arial"/>
                <a:ea typeface="ヒラギノ角ゴ Pro W3" pitchFamily="96" charset="-128"/>
                <a:cs typeface="+mn-cs"/>
              </a:rPr>
              <a:t>ny</a:t>
            </a:r>
            <a:r>
              <a:rPr kumimoji="0" lang="en-I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Arial"/>
                <a:ea typeface="ヒラギノ角ゴ Pro W3" pitchFamily="96" charset="-128"/>
                <a:cs typeface="+mn-cs"/>
              </a:rPr>
              <a:t>, niskokosztowy system oparty </a:t>
            </a:r>
            <a:r>
              <a:rPr kumimoji="0" lang="en-I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Arial"/>
                <a:ea typeface="ヒラギノ角ゴ Pro W3" pitchFamily="96" charset="-128"/>
                <a:cs typeface="+mn-cs"/>
              </a:rPr>
              <a:t>na</a:t>
            </a:r>
            <a:r>
              <a:rPr kumimoji="0" lang="en-I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Arial"/>
                <a:ea typeface="ヒラギノ角ゴ Pro W3" pitchFamily="96" charset="-128"/>
                <a:cs typeface="+mn-cs"/>
              </a:rPr>
              <a:t> 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Arial"/>
                <a:ea typeface="ヒラギノ角ゴ Pro W3" pitchFamily="96" charset="-128"/>
                <a:cs typeface="+mn-cs"/>
              </a:rPr>
              <a:t>użytkach</a:t>
            </a:r>
            <a:r>
              <a:rPr kumimoji="0" lang="pl-PL" sz="1800" b="0" i="0" u="none" strike="noStrike" kern="1200" cap="none" spc="0" normalizeH="0" noProof="0" dirty="0" smtClean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Arial"/>
                <a:ea typeface="ヒラギノ角ゴ Pro W3" pitchFamily="96" charset="-128"/>
                <a:cs typeface="+mn-cs"/>
              </a:rPr>
              <a:t> zielonych</a:t>
            </a:r>
            <a:r>
              <a:rPr kumimoji="0" lang="en-I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/>
                </a:solidFill>
                <a:effectLst/>
                <a:uLnTx/>
                <a:uFillTx/>
                <a:latin typeface="Arial"/>
                <a:ea typeface="ヒラギノ角ゴ Pro W3" pitchFamily="96" charset="-128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9BBB5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/>
              <a:ea typeface="ヒラギノ角ゴ Pro W3" pitchFamily="96" charset="-128"/>
              <a:cs typeface="+mn-cs"/>
            </a:endParaRPr>
          </a:p>
        </p:txBody>
      </p:sp>
      <p:sp>
        <p:nvSpPr>
          <p:cNvPr id="60421" name="TextBox 1"/>
          <p:cNvSpPr txBox="1">
            <a:spLocks noChangeArrowheads="1"/>
          </p:cNvSpPr>
          <p:nvPr/>
        </p:nvSpPr>
        <p:spPr bwMode="auto">
          <a:xfrm>
            <a:off x="134938" y="4757163"/>
            <a:ext cx="23606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ヒラギノ角ゴ Pro W3" charset="-128"/>
                <a:cs typeface="+mn-cs"/>
              </a:rPr>
              <a:t>Kluczowe technologie</a:t>
            </a:r>
          </a:p>
        </p:txBody>
      </p:sp>
    </p:spTree>
    <p:extLst>
      <p:ext uri="{BB962C8B-B14F-4D97-AF65-F5344CB8AC3E}">
        <p14:creationId xmlns:p14="http://schemas.microsoft.com/office/powerpoint/2010/main" val="184725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179388" y="483466"/>
            <a:ext cx="589386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Struktura irlandzkiego przemysłu mleczarskiego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467" name="Rectangle 4"/>
          <p:cNvSpPr>
            <a:spLocks noChangeArrowheads="1"/>
          </p:cNvSpPr>
          <p:nvPr/>
        </p:nvSpPr>
        <p:spPr bwMode="auto">
          <a:xfrm>
            <a:off x="179388" y="1923185"/>
            <a:ext cx="8964612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Liczba rolników prowadzących </a:t>
            </a:r>
            <a:r>
              <a:rPr kumimoji="0" lang="en-I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gospodarstwa</a:t>
            </a: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mlecz</a:t>
            </a:r>
            <a:r>
              <a:rPr lang="pl-PL" sz="2000" dirty="0">
                <a:solidFill>
                  <a:prstClr val="black"/>
                </a:solidFill>
                <a:latin typeface="Calibri"/>
              </a:rPr>
              <a:t>n</a:t>
            </a:r>
            <a:r>
              <a:rPr kumimoji="0" lang="en-I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 </a:t>
            </a: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en-I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18 000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I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2015: Średnia </a:t>
            </a:r>
            <a:r>
              <a:rPr kumimoji="0" lang="en-I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wielkość </a:t>
            </a: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stada </a:t>
            </a:r>
            <a:r>
              <a:rPr kumimoji="0" lang="en-I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82 </a:t>
            </a: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krowy, </a:t>
            </a:r>
            <a:r>
              <a:rPr kumimoji="0" lang="en-I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wielkość </a:t>
            </a: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gospodarstwa </a:t>
            </a:r>
            <a:r>
              <a:rPr kumimoji="0" lang="en-I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63 </a:t>
            </a: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ha, wydajność </a:t>
            </a:r>
            <a:r>
              <a:rPr kumimoji="0" lang="en-I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350 000 litrów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I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System: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Przeważ</a:t>
            </a: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system oparty o wiosenne </a:t>
            </a:r>
            <a:r>
              <a:rPr kumimoji="0" lang="pl-P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wycielenia</a:t>
            </a: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 wypas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Ogółem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 przetwórców mleka - 82% mleka przetwarzanego przez 6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głównych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przetwórców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2020: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85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krów / stado produkujące 425 000 litrów; 1,4 mln krów mlecznych; 5500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litrów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krowę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przy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3,55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% </a:t>
            </a: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białka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&amp;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4,20</a:t>
            </a: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% tłuszczu</a:t>
            </a:r>
            <a:endParaRPr kumimoji="0" lang="en-I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32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17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"/>
          <p:cNvSpPr txBox="1">
            <a:spLocks noChangeArrowheads="1"/>
          </p:cNvSpPr>
          <p:nvPr/>
        </p:nvSpPr>
        <p:spPr bwMode="auto">
          <a:xfrm>
            <a:off x="107951" y="639763"/>
            <a:ext cx="757574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61938" indent="-26193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Rentowność irlandzkiego mleczarstwa jest ściśle związana z </a:t>
            </a:r>
            <a:r>
              <a:rPr kumimoji="0" lang="en-IE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wykorzystaniem</a:t>
            </a:r>
            <a:r>
              <a:rPr kumimoji="0" lang="en-IE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pl-PL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runi użytków zielonych</a:t>
            </a:r>
            <a:r>
              <a:rPr kumimoji="0" lang="en-IE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IE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(tony </a:t>
            </a:r>
            <a:r>
              <a:rPr kumimoji="0" lang="en-IE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SM/ha).</a:t>
            </a:r>
            <a:endParaRPr kumimoji="0" lang="pl-PL" alt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alt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Zwiększanie</a:t>
            </a:r>
            <a:r>
              <a:rPr kumimoji="0" lang="en-IE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pl-PL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obsady jest</a:t>
            </a:r>
            <a:r>
              <a:rPr kumimoji="0" lang="en-IE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IE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tylko</a:t>
            </a:r>
            <a:r>
              <a:rPr kumimoji="0" lang="en-IE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IE" alt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wtedy</a:t>
            </a:r>
            <a:r>
              <a:rPr kumimoji="0" lang="pl-PL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opłacalne</a:t>
            </a:r>
            <a:r>
              <a:rPr kumimoji="0" lang="en-IE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</a:t>
            </a:r>
            <a:r>
              <a:rPr kumimoji="0" lang="en-IE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gdy </a:t>
            </a:r>
            <a:r>
              <a:rPr kumimoji="0" lang="en-IE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wykorzystanie</a:t>
            </a:r>
            <a:r>
              <a:rPr kumimoji="0" lang="en-IE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IE" alt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traw</a:t>
            </a:r>
            <a:r>
              <a:rPr kumimoji="0" lang="en-IE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IE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(tony </a:t>
            </a:r>
            <a:r>
              <a:rPr kumimoji="0" lang="pl-PL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SM</a:t>
            </a:r>
            <a:r>
              <a:rPr kumimoji="0" lang="en-IE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/ha</a:t>
            </a:r>
            <a:r>
              <a:rPr kumimoji="0" lang="en-IE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 </a:t>
            </a:r>
            <a:r>
              <a:rPr kumimoji="0" lang="en-IE" alt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wzrasta</a:t>
            </a:r>
            <a:r>
              <a:rPr kumimoji="0" lang="en-IE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endParaRPr kumimoji="0" lang="en-IE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7171" name="Picture 2" descr="cows grazi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9625" y="1504950"/>
            <a:ext cx="4795838" cy="217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2" name="Rectangle 1"/>
          <p:cNvSpPr>
            <a:spLocks noChangeArrowheads="1"/>
          </p:cNvSpPr>
          <p:nvPr/>
        </p:nvSpPr>
        <p:spPr bwMode="auto">
          <a:xfrm>
            <a:off x="2079625" y="1530350"/>
            <a:ext cx="4795838" cy="2133600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alt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425738" y="68131"/>
            <a:ext cx="852719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</a:t>
            </a:r>
            <a:r>
              <a:rPr kumimoji="0" lang="en-IE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bsad</a:t>
            </a:r>
            <a:r>
              <a:rPr kumimoji="0" lang="pl-PL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</a:t>
            </a:r>
            <a:r>
              <a:rPr kumimoji="0" lang="en-IE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IE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zwierząt i </a:t>
            </a:r>
            <a:r>
              <a:rPr kumimoji="0" lang="en-IE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wykorzystanie</a:t>
            </a:r>
            <a:r>
              <a:rPr kumimoji="0" lang="en-IE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pl-PL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runi użytków zielonych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graphicFrame>
        <p:nvGraphicFramePr>
          <p:cNvPr id="717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4715077"/>
              </p:ext>
            </p:extLst>
          </p:nvPr>
        </p:nvGraphicFramePr>
        <p:xfrm>
          <a:off x="1258888" y="1708875"/>
          <a:ext cx="5834062" cy="259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" name="Chart" r:id="rId4" imgW="5305425" imgH="2724150" progId="MSGraph.Chart.8">
                  <p:embed/>
                </p:oleObj>
              </mc:Choice>
              <mc:Fallback>
                <p:oleObj name="Chart" r:id="rId4" imgW="5305425" imgH="2724150" progId="MSGraph.Chart.8">
                  <p:embed/>
                  <p:pic>
                    <p:nvPicPr>
                      <p:cNvPr id="717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1708875"/>
                        <a:ext cx="5834062" cy="2594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5" name="Text Box 6"/>
          <p:cNvSpPr txBox="1">
            <a:spLocks noChangeArrowheads="1"/>
          </p:cNvSpPr>
          <p:nvPr/>
        </p:nvSpPr>
        <p:spPr bwMode="auto">
          <a:xfrm>
            <a:off x="7092949" y="1604177"/>
            <a:ext cx="1661827" cy="147732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Każda dodatkowa </a:t>
            </a:r>
            <a:r>
              <a:rPr kumimoji="0" lang="en-IE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tona </a:t>
            </a:r>
            <a:r>
              <a:rPr kumimoji="0" lang="pl-PL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</a:t>
            </a:r>
            <a:r>
              <a:rPr kumimoji="0" lang="en-IE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M/ha </a:t>
            </a:r>
            <a:r>
              <a:rPr kumimoji="0" lang="en-IE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jest warta 161 EUR/ha.</a:t>
            </a:r>
            <a:endParaRPr kumimoji="0" lang="en-GB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9457302"/>
              </p:ext>
            </p:extLst>
          </p:nvPr>
        </p:nvGraphicFramePr>
        <p:xfrm>
          <a:off x="593725" y="4613275"/>
          <a:ext cx="7650164" cy="1951036"/>
        </p:xfrm>
        <a:graphic>
          <a:graphicData uri="http://schemas.openxmlformats.org/drawingml/2006/table">
            <a:tbl>
              <a:tblPr/>
              <a:tblGrid>
                <a:gridCol w="29774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6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6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2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67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438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i="1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en-I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2" marR="68582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i="1" dirty="0" smtClean="0">
                          <a:effectLst/>
                          <a:latin typeface="Arial"/>
                          <a:ea typeface="Times New Roman"/>
                        </a:rPr>
                        <a:t>P</a:t>
                      </a:r>
                      <a:r>
                        <a:rPr lang="pl-PL" sz="1600" i="1" dirty="0" smtClean="0">
                          <a:effectLst/>
                          <a:latin typeface="Arial"/>
                          <a:ea typeface="Times New Roman"/>
                        </a:rPr>
                        <a:t>lon pastwiska</a:t>
                      </a:r>
                      <a:r>
                        <a:rPr lang="en-GB" sz="1600" i="1" dirty="0" smtClean="0">
                          <a:effectLst/>
                          <a:latin typeface="Arial"/>
                          <a:ea typeface="Times New Roman"/>
                        </a:rPr>
                        <a:t>, </a:t>
                      </a:r>
                      <a:r>
                        <a:rPr lang="en-GB" sz="1600" i="1" dirty="0">
                          <a:effectLst/>
                          <a:latin typeface="Arial"/>
                          <a:ea typeface="Times New Roman"/>
                        </a:rPr>
                        <a:t>t</a:t>
                      </a:r>
                      <a:endParaRPr lang="en-I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2" marR="68582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8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Arial"/>
                          <a:ea typeface="Times New Roman"/>
                        </a:rPr>
                        <a:t>t </a:t>
                      </a:r>
                      <a:r>
                        <a:rPr lang="en-GB" sz="1600" smtClean="0">
                          <a:effectLst/>
                          <a:latin typeface="Arial"/>
                          <a:ea typeface="Times New Roman"/>
                        </a:rPr>
                        <a:t>suplement </a:t>
                      </a:r>
                      <a:r>
                        <a:rPr lang="pl-PL" sz="1600" smtClean="0">
                          <a:effectLst/>
                          <a:latin typeface="Arial"/>
                          <a:ea typeface="Times New Roman"/>
                        </a:rPr>
                        <a:t>S</a:t>
                      </a:r>
                      <a:r>
                        <a:rPr lang="en-GB" sz="1600" smtClean="0">
                          <a:effectLst/>
                          <a:latin typeface="Arial"/>
                          <a:ea typeface="Times New Roman"/>
                        </a:rPr>
                        <a:t>M/</a:t>
                      </a:r>
                      <a:r>
                        <a:rPr lang="pl-PL" sz="1600" smtClean="0">
                          <a:effectLst/>
                          <a:latin typeface="Arial"/>
                          <a:ea typeface="Times New Roman"/>
                        </a:rPr>
                        <a:t>krowę</a:t>
                      </a:r>
                      <a:endParaRPr lang="en-I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2" marR="6858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Arial"/>
                          <a:ea typeface="Times New Roman"/>
                        </a:rPr>
                        <a:t>10</a:t>
                      </a:r>
                      <a:endParaRPr lang="en-I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2" marR="6858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Arial"/>
                          <a:ea typeface="Times New Roman"/>
                        </a:rPr>
                        <a:t>12</a:t>
                      </a:r>
                      <a:endParaRPr lang="en-I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2" marR="6858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Arial"/>
                          <a:ea typeface="Times New Roman"/>
                        </a:rPr>
                        <a:t>14</a:t>
                      </a:r>
                      <a:endParaRPr lang="en-I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2" marR="6858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Arial"/>
                          <a:ea typeface="Times New Roman"/>
                        </a:rPr>
                        <a:t>16</a:t>
                      </a:r>
                      <a:endParaRPr lang="en-I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2" marR="6858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1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0.00</a:t>
                      </a:r>
                      <a:endParaRPr lang="en-IE" sz="16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2" marR="68582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1.5</a:t>
                      </a:r>
                      <a:endParaRPr lang="en-IE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2" marR="68582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2.0</a:t>
                      </a:r>
                      <a:endParaRPr lang="en-IE" sz="16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2" marR="68582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2.3</a:t>
                      </a:r>
                      <a:endParaRPr lang="en-IE" sz="16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2" marR="68582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2.6</a:t>
                      </a:r>
                      <a:endParaRPr lang="en-IE" sz="16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2" marR="68582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1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0.25</a:t>
                      </a:r>
                      <a:endParaRPr lang="en-IE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2" marR="685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1.7</a:t>
                      </a:r>
                      <a:endParaRPr lang="en-IE" sz="16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2" marR="685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2.1</a:t>
                      </a:r>
                      <a:endParaRPr lang="en-IE" sz="16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2" marR="685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2.4</a:t>
                      </a:r>
                      <a:endParaRPr lang="en-IE" sz="16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2" marR="685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2.8</a:t>
                      </a:r>
                      <a:endParaRPr lang="en-IE" sz="16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2" marR="685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1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0.50</a:t>
                      </a:r>
                      <a:endParaRPr lang="en-IE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2" marR="685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1.8</a:t>
                      </a:r>
                      <a:endParaRPr lang="en-IE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2" marR="685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2.2</a:t>
                      </a:r>
                      <a:endParaRPr lang="en-IE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2" marR="685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2.5</a:t>
                      </a:r>
                      <a:endParaRPr lang="en-IE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2" marR="685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3.0</a:t>
                      </a:r>
                      <a:endParaRPr lang="en-IE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2" marR="685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81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E" sz="16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0.75</a:t>
                      </a:r>
                      <a:endParaRPr lang="en-IE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2" marR="685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6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1.9</a:t>
                      </a:r>
                      <a:endParaRPr lang="en-IE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2" marR="685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6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2.3</a:t>
                      </a:r>
                      <a:endParaRPr lang="en-IE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2" marR="685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6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2.7</a:t>
                      </a:r>
                      <a:endParaRPr lang="en-IE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2" marR="685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E" sz="1600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3.1</a:t>
                      </a:r>
                      <a:endParaRPr lang="en-IE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2" marR="6858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159" name="AutoShape 1"/>
          <p:cNvSpPr>
            <a:spLocks noChangeArrowheads="1"/>
          </p:cNvSpPr>
          <p:nvPr/>
        </p:nvSpPr>
        <p:spPr bwMode="auto">
          <a:xfrm>
            <a:off x="1025524" y="5843441"/>
            <a:ext cx="7129463" cy="287337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alt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82563" y="4149725"/>
            <a:ext cx="8277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Times New Roman" pitchFamily="18" charset="0"/>
                <a:cs typeface="Arial" charset="0"/>
              </a:rPr>
              <a:t> </a:t>
            </a:r>
            <a:r>
              <a:rPr kumimoji="0" lang="en-GB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Times New Roman" pitchFamily="18" charset="0"/>
                <a:cs typeface="Arial" charset="0"/>
              </a:rPr>
              <a:t>Optymalna obsada zwierząt w gospodarstwach mlecznych w 2015 r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Times New Roman" pitchFamily="18" charset="0"/>
                <a:cs typeface="Arial" charset="0"/>
              </a:rPr>
              <a:t>.</a:t>
            </a:r>
            <a:endParaRPr kumimoji="0" lang="en-IE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769113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59" grpId="0" animBg="1"/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180975"/>
            <a:ext cx="7399338" cy="409575"/>
          </a:xfrm>
          <a:prstGeom prst="rect">
            <a:avLst/>
          </a:prstGeom>
        </p:spPr>
        <p:txBody>
          <a:bodyPr/>
          <a:lstStyle/>
          <a:p>
            <a:pPr algn="ctr" eaLnBrk="1" hangingPunct="1"/>
            <a:r>
              <a:rPr lang="en-IE" sz="2400" b="1" dirty="0" smtClean="0">
                <a:solidFill>
                  <a:schemeClr val="tx1"/>
                </a:solidFill>
              </a:rPr>
              <a:t>Emisje na kg mleka wyprodukowanego w różnych krajach UE</a:t>
            </a:r>
            <a:endParaRPr lang="en-GB" sz="2400" b="1" dirty="0" smtClean="0">
              <a:solidFill>
                <a:schemeClr val="tx1"/>
              </a:solidFill>
            </a:endParaRPr>
          </a:p>
        </p:txBody>
      </p:sp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613" y="981075"/>
            <a:ext cx="8942387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2756" name="Oval 4"/>
          <p:cNvSpPr>
            <a:spLocks noChangeArrowheads="1"/>
          </p:cNvSpPr>
          <p:nvPr/>
        </p:nvSpPr>
        <p:spPr bwMode="auto">
          <a:xfrm>
            <a:off x="2627313" y="2781300"/>
            <a:ext cx="215900" cy="172878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2758" name="Rectangle 6"/>
          <p:cNvSpPr>
            <a:spLocks noChangeArrowheads="1"/>
          </p:cNvSpPr>
          <p:nvPr/>
        </p:nvSpPr>
        <p:spPr bwMode="auto">
          <a:xfrm>
            <a:off x="53831" y="5372100"/>
            <a:ext cx="84963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Źródło</a:t>
            </a:r>
            <a:r>
              <a:rPr kumimoji="0" 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Evaluation of the livestock sector's contribution to the EU GHG emissions (GGELS) </a:t>
            </a:r>
            <a:r>
              <a:rPr kumimoji="0" lang="en-I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EC, Joint Research centre, 2010. </a:t>
            </a:r>
            <a:endParaRPr kumimoji="0" lang="en-IE" sz="1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022" name="Text Box 7"/>
          <p:cNvSpPr txBox="1">
            <a:spLocks noChangeArrowheads="1"/>
          </p:cNvSpPr>
          <p:nvPr/>
        </p:nvSpPr>
        <p:spPr bwMode="auto">
          <a:xfrm>
            <a:off x="1333500" y="1341438"/>
            <a:ext cx="215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ヒラギノ角ゴ Pro W3" charset="-128"/>
                <a:cs typeface="+mn-cs"/>
              </a:rPr>
              <a:t>Metoda LCA</a:t>
            </a:r>
          </a:p>
        </p:txBody>
      </p:sp>
    </p:spTree>
    <p:extLst>
      <p:ext uri="{BB962C8B-B14F-4D97-AF65-F5344CB8AC3E}">
        <p14:creationId xmlns:p14="http://schemas.microsoft.com/office/powerpoint/2010/main" val="3566839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" dur="500"/>
                                        <p:tgtEl>
                                          <p:spTgt spid="2027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6" grpId="0" animBg="1"/>
      <p:bldP spid="20275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41413"/>
            <a:ext cx="7896225" cy="512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04788"/>
            <a:ext cx="7250113" cy="9366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IE" sz="2400" dirty="0" err="1" smtClean="0">
                <a:solidFill>
                  <a:schemeClr val="tx1"/>
                </a:solidFill>
              </a:rPr>
              <a:t>Produkcja</a:t>
            </a:r>
            <a:r>
              <a:rPr lang="pl-PL" sz="2400" dirty="0" smtClean="0">
                <a:solidFill>
                  <a:schemeClr val="tx1"/>
                </a:solidFill>
              </a:rPr>
              <a:t> SM</a:t>
            </a:r>
            <a:r>
              <a:rPr lang="en-IE" sz="2400" dirty="0" smtClean="0">
                <a:solidFill>
                  <a:schemeClr val="tx1"/>
                </a:solidFill>
              </a:rPr>
              <a:t>/</a:t>
            </a:r>
            <a:r>
              <a:rPr lang="pl-PL" sz="2400" dirty="0" smtClean="0">
                <a:solidFill>
                  <a:schemeClr val="tx1"/>
                </a:solidFill>
              </a:rPr>
              <a:t>ha z użytków zielonych na podstawie </a:t>
            </a:r>
            <a:r>
              <a:rPr lang="pl-PL" sz="2400" dirty="0" err="1" smtClean="0">
                <a:solidFill>
                  <a:schemeClr val="tx1"/>
                </a:solidFill>
              </a:rPr>
              <a:t>Pasturbase</a:t>
            </a:r>
            <a:r>
              <a:rPr lang="pl-PL" sz="2400" dirty="0" smtClean="0">
                <a:solidFill>
                  <a:schemeClr val="tx1"/>
                </a:solidFill>
              </a:rPr>
              <a:t> </a:t>
            </a:r>
            <a:r>
              <a:rPr lang="pl-PL" sz="2400" dirty="0" err="1" smtClean="0">
                <a:solidFill>
                  <a:schemeClr val="tx1"/>
                </a:solidFill>
              </a:rPr>
              <a:t>Ireland</a:t>
            </a:r>
            <a:r>
              <a:rPr lang="pl-PL" sz="2400" dirty="0" smtClean="0">
                <a:solidFill>
                  <a:schemeClr val="tx1"/>
                </a:solidFill>
              </a:rPr>
              <a:t> </a:t>
            </a:r>
            <a:r>
              <a:rPr lang="pl-PL" sz="2400" dirty="0" err="1" smtClean="0">
                <a:solidFill>
                  <a:schemeClr val="tx1"/>
                </a:solidFill>
              </a:rPr>
              <a:t>Dairy</a:t>
            </a:r>
            <a:r>
              <a:rPr lang="pl-PL" sz="2400" dirty="0" smtClean="0">
                <a:solidFill>
                  <a:schemeClr val="tx1"/>
                </a:solidFill>
              </a:rPr>
              <a:t> </a:t>
            </a:r>
            <a:r>
              <a:rPr lang="pl-PL" sz="2400" dirty="0" err="1" smtClean="0">
                <a:solidFill>
                  <a:schemeClr val="tx1"/>
                </a:solidFill>
              </a:rPr>
              <a:t>Farms</a:t>
            </a:r>
            <a:endParaRPr lang="en-IE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88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4" name="Object 6"/>
          <p:cNvGraphicFramePr>
            <a:graphicFrameLocks noGrp="1"/>
          </p:cNvGraphicFramePr>
          <p:nvPr>
            <p:extLst/>
          </p:nvPr>
        </p:nvGraphicFramePr>
        <p:xfrm>
          <a:off x="286326" y="1268760"/>
          <a:ext cx="8743373" cy="46886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4" name="Worksheet" r:id="rId3" imgW="8096256" imgH="4276751" progId="Excel.Sheet.8">
                  <p:embed/>
                </p:oleObj>
              </mc:Choice>
              <mc:Fallback>
                <p:oleObj name="Worksheet" r:id="rId3" imgW="8096256" imgH="4276751" progId="Excel.Sheet.8">
                  <p:embed/>
                  <p:pic>
                    <p:nvPicPr>
                      <p:cNvPr id="25604" name="Object 6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326" y="1268760"/>
                        <a:ext cx="8743373" cy="4688695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accent3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hoek 1"/>
          <p:cNvSpPr/>
          <p:nvPr/>
        </p:nvSpPr>
        <p:spPr>
          <a:xfrm>
            <a:off x="1023303" y="288289"/>
            <a:ext cx="64147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IE" sz="2400" b="1" dirty="0" err="1"/>
              <a:t>Produkcja</a:t>
            </a:r>
            <a:r>
              <a:rPr lang="pl-PL" sz="2400" b="1" dirty="0"/>
              <a:t> SM</a:t>
            </a:r>
            <a:r>
              <a:rPr lang="en-IE" sz="2400" b="1" dirty="0"/>
              <a:t>/</a:t>
            </a:r>
            <a:r>
              <a:rPr lang="pl-PL" sz="2400" b="1" dirty="0"/>
              <a:t>ha z użytków zielonych </a:t>
            </a:r>
            <a:r>
              <a:rPr lang="pl-PL" sz="2400" b="1" dirty="0" smtClean="0">
                <a:solidFill>
                  <a:prstClr val="black"/>
                </a:solidFill>
                <a:latin typeface="Calibri"/>
              </a:rPr>
              <a:t>w Irlandii w gospodarstwach mięsnych</a:t>
            </a:r>
            <a:endParaRPr kumimoji="0" lang="en-IE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38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8" name="Object 6"/>
          <p:cNvGraphicFramePr>
            <a:graphicFrameLocks noGrp="1"/>
          </p:cNvGraphicFramePr>
          <p:nvPr>
            <p:extLst/>
          </p:nvPr>
        </p:nvGraphicFramePr>
        <p:xfrm>
          <a:off x="166254" y="1027907"/>
          <a:ext cx="8863445" cy="46524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8" name="Worksheet" r:id="rId3" imgW="8096256" imgH="4276751" progId="Excel.Sheet.8">
                  <p:embed/>
                </p:oleObj>
              </mc:Choice>
              <mc:Fallback>
                <p:oleObj name="Worksheet" r:id="rId3" imgW="8096256" imgH="4276751" progId="Excel.Sheet.8">
                  <p:embed/>
                  <p:pic>
                    <p:nvPicPr>
                      <p:cNvPr id="26628" name="Object 6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254" y="1027907"/>
                        <a:ext cx="8863445" cy="4652457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accent3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hoek 1"/>
          <p:cNvSpPr/>
          <p:nvPr/>
        </p:nvSpPr>
        <p:spPr>
          <a:xfrm>
            <a:off x="589335" y="47306"/>
            <a:ext cx="63983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IE" sz="2400" b="1" dirty="0" err="1"/>
              <a:t>Produkcja</a:t>
            </a:r>
            <a:r>
              <a:rPr lang="pl-PL" sz="2400" b="1" dirty="0"/>
              <a:t> SM</a:t>
            </a:r>
            <a:r>
              <a:rPr lang="en-IE" sz="2400" b="1" dirty="0"/>
              <a:t>/</a:t>
            </a:r>
            <a:r>
              <a:rPr lang="pl-PL" sz="2400" b="1" dirty="0"/>
              <a:t>ha z użytków </a:t>
            </a:r>
            <a:r>
              <a:rPr lang="pl-PL" sz="2400" b="1" dirty="0" smtClean="0"/>
              <a:t>zielonych w Irlandii w gospodarstwach owczarskich </a:t>
            </a:r>
            <a:endParaRPr kumimoji="0" lang="en-IE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75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2773" y="1409656"/>
            <a:ext cx="5177814" cy="48357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3" name="TextBox 3"/>
          <p:cNvSpPr txBox="1">
            <a:spLocks noChangeArrowheads="1"/>
          </p:cNvSpPr>
          <p:nvPr/>
        </p:nvSpPr>
        <p:spPr bwMode="auto">
          <a:xfrm>
            <a:off x="332509" y="317768"/>
            <a:ext cx="695539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alt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Produkcja</a:t>
            </a:r>
            <a:r>
              <a:rPr kumimoji="0" lang="pl-PL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suchej masy</a:t>
            </a:r>
            <a:r>
              <a:rPr kumimoji="0" lang="en-IE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IE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 roku 2016 w </a:t>
            </a:r>
            <a:r>
              <a:rPr kumimoji="0" lang="en-IE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gospodarstwach</a:t>
            </a:r>
            <a:r>
              <a:rPr kumimoji="0" lang="en-IE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IE" alt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mlecznych</a:t>
            </a:r>
            <a:r>
              <a:rPr kumimoji="0" lang="pl-PL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– </a:t>
            </a:r>
            <a:r>
              <a:rPr kumimoji="0" lang="en-IE" alt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Średnia</a:t>
            </a:r>
            <a:r>
              <a:rPr kumimoji="0" lang="pl-PL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IE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13,9 t</a:t>
            </a:r>
            <a:r>
              <a:rPr kumimoji="0" lang="pl-PL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SM</a:t>
            </a:r>
            <a:r>
              <a:rPr kumimoji="0" lang="en-IE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/ha</a:t>
            </a:r>
            <a:endParaRPr kumimoji="0" lang="en-IE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44145" y="5179747"/>
            <a:ext cx="2299855" cy="823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089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1981" y="1377922"/>
            <a:ext cx="5184775" cy="43084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7" name="TextBox 3"/>
          <p:cNvSpPr txBox="1">
            <a:spLocks noChangeArrowheads="1"/>
          </p:cNvSpPr>
          <p:nvPr/>
        </p:nvSpPr>
        <p:spPr bwMode="auto">
          <a:xfrm>
            <a:off x="261938" y="285201"/>
            <a:ext cx="74353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</a:t>
            </a:r>
            <a:r>
              <a:rPr kumimoji="0" lang="en-IE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rodukcja</a:t>
            </a:r>
            <a:r>
              <a:rPr kumimoji="0" lang="pl-PL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suchej masy w</a:t>
            </a:r>
            <a:r>
              <a:rPr kumimoji="0" lang="en-IE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IE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2016 na farmach </a:t>
            </a:r>
            <a:r>
              <a:rPr kumimoji="0" lang="en-IE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Drystock</a:t>
            </a:r>
            <a:r>
              <a:rPr kumimoji="0" lang="en-IE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pl-PL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– </a:t>
            </a:r>
            <a:r>
              <a:rPr kumimoji="0" lang="en-IE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Średnia</a:t>
            </a:r>
            <a:r>
              <a:rPr kumimoji="0" lang="en-IE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12,2 </a:t>
            </a:r>
            <a:r>
              <a:rPr kumimoji="0" lang="en-IE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 </a:t>
            </a:r>
            <a:r>
              <a:rPr kumimoji="0" lang="pl-PL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</a:t>
            </a:r>
            <a:r>
              <a:rPr kumimoji="0" lang="en-IE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M/ha</a:t>
            </a:r>
            <a:endParaRPr kumimoji="0" lang="en-IE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812" y="5872741"/>
            <a:ext cx="8047097" cy="829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902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michael.odonovan\AppData\Local\Microsoft\Windows\Temporary Internet Files\Content.Outlook\URATYSO0\PBI_Head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150" y="5705253"/>
            <a:ext cx="7484974" cy="1152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Box 3"/>
          <p:cNvSpPr txBox="1">
            <a:spLocks noChangeArrowheads="1"/>
          </p:cNvSpPr>
          <p:nvPr/>
        </p:nvSpPr>
        <p:spPr bwMode="auto">
          <a:xfrm>
            <a:off x="1476375" y="1844675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alt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00" name="TextBox 4"/>
          <p:cNvSpPr txBox="1">
            <a:spLocks noChangeArrowheads="1"/>
          </p:cNvSpPr>
          <p:nvPr/>
        </p:nvSpPr>
        <p:spPr bwMode="auto">
          <a:xfrm>
            <a:off x="1258888" y="1844675"/>
            <a:ext cx="1857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alt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01" name="TextBox 5"/>
          <p:cNvSpPr txBox="1">
            <a:spLocks noChangeArrowheads="1"/>
          </p:cNvSpPr>
          <p:nvPr/>
        </p:nvSpPr>
        <p:spPr bwMode="auto">
          <a:xfrm>
            <a:off x="1908175" y="1844675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alt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29702" name="Object 1"/>
          <p:cNvGraphicFramePr>
            <a:graphicFrameLocks noGrp="1"/>
          </p:cNvGraphicFramePr>
          <p:nvPr>
            <p:extLst/>
          </p:nvPr>
        </p:nvGraphicFramePr>
        <p:xfrm>
          <a:off x="311085" y="1264362"/>
          <a:ext cx="7993039" cy="44408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3" name="Worksheet" r:id="rId5" imgW="9220174" imgH="4905478" progId="Excel.Sheet.8">
                  <p:embed/>
                </p:oleObj>
              </mc:Choice>
              <mc:Fallback>
                <p:oleObj name="Worksheet" r:id="rId5" imgW="9220174" imgH="4905478" progId="Excel.Sheet.8">
                  <p:embed/>
                  <p:pic>
                    <p:nvPicPr>
                      <p:cNvPr id="29702" name="Object 1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085" y="1264362"/>
                        <a:ext cx="7993039" cy="44408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3" name="TextBox 5"/>
          <p:cNvSpPr txBox="1">
            <a:spLocks noChangeArrowheads="1"/>
          </p:cNvSpPr>
          <p:nvPr/>
        </p:nvSpPr>
        <p:spPr bwMode="auto">
          <a:xfrm>
            <a:off x="193948" y="292101"/>
            <a:ext cx="72910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bg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altLang="en-US" sz="2400" dirty="0">
                <a:solidFill>
                  <a:prstClr val="black"/>
                </a:solidFill>
              </a:rPr>
              <a:t>K</a:t>
            </a:r>
            <a:r>
              <a:rPr kumimoji="0" lang="en-IE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rzywa</a:t>
            </a:r>
            <a:r>
              <a:rPr kumimoji="0" lang="en-IE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pl-PL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plonowania użytków zielonych w Irlandii</a:t>
            </a:r>
            <a:endParaRPr kumimoji="0" lang="en-IE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4974" y="181769"/>
            <a:ext cx="16383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78108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741" y="0"/>
            <a:ext cx="5700916" cy="3604264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1657" y="3809221"/>
            <a:ext cx="4061651" cy="3048777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8961" y="3809222"/>
            <a:ext cx="4065039" cy="3048778"/>
          </a:xfrm>
          <a:prstGeom prst="rect">
            <a:avLst/>
          </a:prstGeom>
        </p:spPr>
      </p:pic>
      <p:sp>
        <p:nvSpPr>
          <p:cNvPr id="8" name="textruta 7"/>
          <p:cNvSpPr txBox="1"/>
          <p:nvPr/>
        </p:nvSpPr>
        <p:spPr>
          <a:xfrm>
            <a:off x="3734553" y="3342485"/>
            <a:ext cx="15115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Zdjęcie: Timbro.se.</a:t>
            </a:r>
            <a:endParaRPr kumimoji="0" lang="sv-SE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ruta 8"/>
          <p:cNvSpPr txBox="1"/>
          <p:nvPr/>
        </p:nvSpPr>
        <p:spPr>
          <a:xfrm>
            <a:off x="7632442" y="6598553"/>
            <a:ext cx="15115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Zdjęcie: Rolf Spörndly</a:t>
            </a:r>
            <a:endParaRPr kumimoji="0" lang="sv-SE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ruta 9"/>
          <p:cNvSpPr txBox="1"/>
          <p:nvPr/>
        </p:nvSpPr>
        <p:spPr>
          <a:xfrm>
            <a:off x="-19097" y="6598552"/>
            <a:ext cx="15115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Zdjęcie: Rolf Spörndly</a:t>
            </a:r>
            <a:endParaRPr kumimoji="0" lang="sv-SE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2" descr="C:\Users\rolfs\AppData\Local\Microsoft\Windows\Temporary Internet Files\Content.Outlook\XHTVPAEW\Blandvall 068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8428" y="1123487"/>
            <a:ext cx="3221038" cy="2420938"/>
          </a:xfrm>
          <a:prstGeom prst="rect">
            <a:avLst/>
          </a:prstGeom>
          <a:noFill/>
          <a:ln w="9525" cap="sq">
            <a:solidFill>
              <a:schemeClr val="tx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ruta 11"/>
          <p:cNvSpPr txBox="1"/>
          <p:nvPr/>
        </p:nvSpPr>
        <p:spPr>
          <a:xfrm>
            <a:off x="7362497" y="3289927"/>
            <a:ext cx="18986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Zdjęcie: Nilla Nilsdotter-Linde</a:t>
            </a:r>
            <a:endParaRPr kumimoji="0" lang="sv-SE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29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193963" y="100158"/>
            <a:ext cx="46736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Produkcja </a:t>
            </a:r>
            <a:r>
              <a:rPr kumimoji="0" lang="en-GB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mleka</a:t>
            </a:r>
            <a:r>
              <a:rPr kumimoji="0" lang="en-GB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en-GB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wios</a:t>
            </a:r>
            <a:r>
              <a:rPr kumimoji="0" lang="pl-PL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ną</a:t>
            </a:r>
            <a:endParaRPr kumimoji="0" lang="en-GB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graphicFrame>
        <p:nvGraphicFramePr>
          <p:cNvPr id="8195" name="Object 3"/>
          <p:cNvGraphicFramePr>
            <a:graphicFrameLocks/>
          </p:cNvGraphicFramePr>
          <p:nvPr>
            <p:extLst/>
          </p:nvPr>
        </p:nvGraphicFramePr>
        <p:xfrm>
          <a:off x="300181" y="1447800"/>
          <a:ext cx="8520545" cy="51931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7" name="Chart" r:id="rId4" imgW="8562975" imgH="5505450" progId="Excel.Chart.8">
                  <p:embed/>
                </p:oleObj>
              </mc:Choice>
              <mc:Fallback>
                <p:oleObj name="Chart" r:id="rId4" imgW="8562975" imgH="5505450" progId="Excel.Chart.8">
                  <p:embed/>
                  <p:pic>
                    <p:nvPicPr>
                      <p:cNvPr id="8195" name="Object 3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181" y="1447800"/>
                        <a:ext cx="8520545" cy="5193145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accent3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6" name="Line 4"/>
          <p:cNvSpPr>
            <a:spLocks noChangeShapeType="1"/>
          </p:cNvSpPr>
          <p:nvPr/>
        </p:nvSpPr>
        <p:spPr bwMode="auto">
          <a:xfrm>
            <a:off x="533400" y="1371600"/>
            <a:ext cx="7848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97" name="Line 5"/>
          <p:cNvSpPr>
            <a:spLocks noChangeShapeType="1"/>
          </p:cNvSpPr>
          <p:nvPr/>
        </p:nvSpPr>
        <p:spPr bwMode="auto">
          <a:xfrm>
            <a:off x="762000" y="1447800"/>
            <a:ext cx="76200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98" name="Rectangle 7"/>
          <p:cNvSpPr>
            <a:spLocks noChangeArrowheads="1"/>
          </p:cNvSpPr>
          <p:nvPr/>
        </p:nvSpPr>
        <p:spPr bwMode="auto">
          <a:xfrm>
            <a:off x="5145207" y="434317"/>
            <a:ext cx="248755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alt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Mleko      5 750 </a:t>
            </a:r>
            <a:r>
              <a:rPr kumimoji="0" lang="en-IE" alt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kg/k</a:t>
            </a:r>
            <a:r>
              <a:rPr kumimoji="0" lang="pl-PL" alt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ro</a:t>
            </a:r>
            <a:r>
              <a:rPr kumimoji="0" lang="en-IE" alt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w</a:t>
            </a:r>
            <a:r>
              <a:rPr kumimoji="0" lang="pl-PL" alt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ę</a:t>
            </a:r>
            <a:endParaRPr kumimoji="0" lang="en-IE" altLang="en-US" sz="1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alt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Tłuszcz</a:t>
            </a:r>
            <a:r>
              <a:rPr kumimoji="0" lang="en-IE" alt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    </a:t>
            </a:r>
            <a:r>
              <a:rPr kumimoji="0" lang="en-IE" alt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4,40</a:t>
            </a:r>
            <a:r>
              <a:rPr kumimoji="0" lang="en-IE" alt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%.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alt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Białko</a:t>
            </a:r>
            <a:r>
              <a:rPr kumimoji="0" lang="en-IE" alt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kumimoji="0" lang="pl-PL" alt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    </a:t>
            </a:r>
            <a:r>
              <a:rPr kumimoji="0" lang="en-IE" alt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3,60</a:t>
            </a:r>
            <a:r>
              <a:rPr kumimoji="0" lang="en-IE" alt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%.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Mleko odwodnione</a:t>
            </a:r>
            <a:r>
              <a:rPr kumimoji="0" lang="en-IE" alt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1</a:t>
            </a:r>
            <a:r>
              <a:rPr kumimoji="0" lang="pl-PL" alt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kumimoji="0" lang="en-IE" alt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350</a:t>
            </a:r>
            <a:r>
              <a:rPr kumimoji="0" lang="pl-PL" alt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kumimoji="0" lang="en-IE" alt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kg/ha</a:t>
            </a:r>
            <a:endParaRPr kumimoji="0" lang="en-IE" altLang="en-US" sz="1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23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3651912"/>
              </p:ext>
            </p:extLst>
          </p:nvPr>
        </p:nvGraphicFramePr>
        <p:xfrm>
          <a:off x="-105426" y="413330"/>
          <a:ext cx="13996917" cy="69442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1" name="Chart" r:id="rId3" imgW="13701646" imgH="7729567" progId="MSGraph.Chart.8">
                  <p:embed followColorScheme="full"/>
                </p:oleObj>
              </mc:Choice>
              <mc:Fallback>
                <p:oleObj name="Chart" r:id="rId3" imgW="13701646" imgH="7729567" progId="MSGraph.Chart.8">
                  <p:embed followColorScheme="full"/>
                  <p:pic>
                    <p:nvPicPr>
                      <p:cNvPr id="921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05426" y="413330"/>
                        <a:ext cx="13996917" cy="69442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9" name="Text Box 22"/>
          <p:cNvSpPr txBox="1">
            <a:spLocks noChangeArrowheads="1"/>
          </p:cNvSpPr>
          <p:nvPr/>
        </p:nvSpPr>
        <p:spPr bwMode="auto">
          <a:xfrm>
            <a:off x="8243248" y="4627563"/>
            <a:ext cx="864240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Zasu-szanie</a:t>
            </a:r>
            <a:endParaRPr kumimoji="0" lang="en-GB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220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4927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pl-PL" altLang="en-US" sz="2400" dirty="0" smtClean="0">
                <a:solidFill>
                  <a:schemeClr val="tx1"/>
                </a:solidFill>
                <a:latin typeface="Tahoma" pitchFamily="34" charset="0"/>
              </a:rPr>
              <a:t>R</a:t>
            </a:r>
            <a:r>
              <a:rPr lang="en-IE" altLang="en-US" sz="2400" dirty="0" smtClean="0">
                <a:solidFill>
                  <a:schemeClr val="tx1"/>
                </a:solidFill>
                <a:latin typeface="Tahoma" pitchFamily="34" charset="0"/>
              </a:rPr>
              <a:t>o</a:t>
            </a:r>
            <a:r>
              <a:rPr lang="pl-PL" altLang="en-US" sz="2400" dirty="0" err="1" smtClean="0">
                <a:solidFill>
                  <a:schemeClr val="tx1"/>
                </a:solidFill>
                <a:latin typeface="Tahoma" pitchFamily="34" charset="0"/>
              </a:rPr>
              <a:t>czny</a:t>
            </a:r>
            <a:r>
              <a:rPr lang="pl-PL" altLang="en-US" sz="2400" dirty="0" smtClean="0">
                <a:solidFill>
                  <a:schemeClr val="tx1"/>
                </a:solidFill>
                <a:latin typeface="Tahoma" pitchFamily="34" charset="0"/>
              </a:rPr>
              <a:t> plan na pastwisku</a:t>
            </a:r>
            <a:r>
              <a:rPr lang="en-IE" altLang="en-US" sz="2400" dirty="0" smtClean="0">
                <a:solidFill>
                  <a:schemeClr val="tx1"/>
                </a:solidFill>
                <a:latin typeface="Tahoma" pitchFamily="34" charset="0"/>
              </a:rPr>
              <a:t> </a:t>
            </a:r>
            <a:r>
              <a:rPr lang="en-IE" altLang="en-US" sz="2400" dirty="0" smtClean="0">
                <a:solidFill>
                  <a:schemeClr val="tx1"/>
                </a:solidFill>
              </a:rPr>
              <a:t>–</a:t>
            </a:r>
            <a:r>
              <a:rPr lang="en-IE" altLang="en-US" sz="2400" dirty="0" smtClean="0">
                <a:solidFill>
                  <a:schemeClr val="tx1"/>
                </a:solidFill>
                <a:latin typeface="Tahoma" pitchFamily="34" charset="0"/>
              </a:rPr>
              <a:t> </a:t>
            </a:r>
            <a:r>
              <a:rPr lang="pl-PL" altLang="en-US" sz="2400" dirty="0" smtClean="0">
                <a:solidFill>
                  <a:schemeClr val="tx1"/>
                </a:solidFill>
                <a:latin typeface="Tahoma" pitchFamily="34" charset="0"/>
              </a:rPr>
              <a:t>stado z wy</a:t>
            </a:r>
            <a:r>
              <a:rPr lang="en-IE" altLang="en-US" sz="2400" dirty="0" err="1" smtClean="0">
                <a:solidFill>
                  <a:schemeClr val="tx1"/>
                </a:solidFill>
                <a:latin typeface="Tahoma" pitchFamily="34" charset="0"/>
              </a:rPr>
              <a:t>cieleni</a:t>
            </a:r>
            <a:r>
              <a:rPr lang="pl-PL" altLang="en-US" sz="2400" dirty="0" err="1" smtClean="0">
                <a:solidFill>
                  <a:schemeClr val="tx1"/>
                </a:solidFill>
                <a:latin typeface="Tahoma" pitchFamily="34" charset="0"/>
              </a:rPr>
              <a:t>ami</a:t>
            </a:r>
            <a:r>
              <a:rPr lang="pl-PL" altLang="en-US" sz="2400" dirty="0" smtClean="0">
                <a:solidFill>
                  <a:schemeClr val="tx1"/>
                </a:solidFill>
                <a:latin typeface="Tahoma" pitchFamily="34" charset="0"/>
              </a:rPr>
              <a:t> wiosną</a:t>
            </a:r>
            <a:endParaRPr lang="en-GB" altLang="en-US" sz="2400" dirty="0" smtClean="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9221" name="Freeform 2"/>
          <p:cNvSpPr>
            <a:spLocks/>
          </p:cNvSpPr>
          <p:nvPr/>
        </p:nvSpPr>
        <p:spPr bwMode="auto">
          <a:xfrm>
            <a:off x="7543800" y="3324225"/>
            <a:ext cx="1243013" cy="547688"/>
          </a:xfrm>
          <a:custGeom>
            <a:avLst/>
            <a:gdLst>
              <a:gd name="T0" fmla="*/ 2147483647 w 783"/>
              <a:gd name="T1" fmla="*/ 2147483647 h 384"/>
              <a:gd name="T2" fmla="*/ 2147483647 w 783"/>
              <a:gd name="T3" fmla="*/ 2147483647 h 384"/>
              <a:gd name="T4" fmla="*/ 2147483647 w 783"/>
              <a:gd name="T5" fmla="*/ 2147483647 h 384"/>
              <a:gd name="T6" fmla="*/ 2147483647 w 783"/>
              <a:gd name="T7" fmla="*/ 2147483647 h 384"/>
              <a:gd name="T8" fmla="*/ 0 w 783"/>
              <a:gd name="T9" fmla="*/ 0 h 384"/>
              <a:gd name="T10" fmla="*/ 2147483647 w 783"/>
              <a:gd name="T11" fmla="*/ 2147483647 h 384"/>
              <a:gd name="T12" fmla="*/ 2147483647 w 783"/>
              <a:gd name="T13" fmla="*/ 2147483647 h 384"/>
              <a:gd name="T14" fmla="*/ 2147483647 w 783"/>
              <a:gd name="T15" fmla="*/ 2147483647 h 384"/>
              <a:gd name="T16" fmla="*/ 2147483647 w 783"/>
              <a:gd name="T17" fmla="*/ 2147483647 h 38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783" h="384">
                <a:moveTo>
                  <a:pt x="783" y="369"/>
                </a:moveTo>
                <a:lnTo>
                  <a:pt x="783" y="18"/>
                </a:lnTo>
                <a:lnTo>
                  <a:pt x="450" y="27"/>
                </a:lnTo>
                <a:lnTo>
                  <a:pt x="99" y="18"/>
                </a:lnTo>
                <a:lnTo>
                  <a:pt x="0" y="0"/>
                </a:lnTo>
                <a:lnTo>
                  <a:pt x="153" y="171"/>
                </a:lnTo>
                <a:lnTo>
                  <a:pt x="306" y="315"/>
                </a:lnTo>
                <a:lnTo>
                  <a:pt x="432" y="384"/>
                </a:lnTo>
                <a:lnTo>
                  <a:pt x="783" y="369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22" name="Freeform 3"/>
          <p:cNvSpPr>
            <a:spLocks/>
          </p:cNvSpPr>
          <p:nvPr/>
        </p:nvSpPr>
        <p:spPr bwMode="auto">
          <a:xfrm>
            <a:off x="1414463" y="2874963"/>
            <a:ext cx="1714500" cy="963612"/>
          </a:xfrm>
          <a:custGeom>
            <a:avLst/>
            <a:gdLst>
              <a:gd name="T0" fmla="*/ 2147483647 w 1080"/>
              <a:gd name="T1" fmla="*/ 2147483647 h 675"/>
              <a:gd name="T2" fmla="*/ 2147483647 w 1080"/>
              <a:gd name="T3" fmla="*/ 2147483647 h 675"/>
              <a:gd name="T4" fmla="*/ 2147483647 w 1080"/>
              <a:gd name="T5" fmla="*/ 2147483647 h 675"/>
              <a:gd name="T6" fmla="*/ 2147483647 w 1080"/>
              <a:gd name="T7" fmla="*/ 2147483647 h 675"/>
              <a:gd name="T8" fmla="*/ 2147483647 w 1080"/>
              <a:gd name="T9" fmla="*/ 2147483647 h 675"/>
              <a:gd name="T10" fmla="*/ 2147483647 w 1080"/>
              <a:gd name="T11" fmla="*/ 0 h 675"/>
              <a:gd name="T12" fmla="*/ 2147483647 w 1080"/>
              <a:gd name="T13" fmla="*/ 2147483647 h 675"/>
              <a:gd name="T14" fmla="*/ 2147483647 w 1080"/>
              <a:gd name="T15" fmla="*/ 2147483647 h 675"/>
              <a:gd name="T16" fmla="*/ 2147483647 w 1080"/>
              <a:gd name="T17" fmla="*/ 2147483647 h 675"/>
              <a:gd name="T18" fmla="*/ 2147483647 w 1080"/>
              <a:gd name="T19" fmla="*/ 2147483647 h 675"/>
              <a:gd name="T20" fmla="*/ 2147483647 w 1080"/>
              <a:gd name="T21" fmla="*/ 2147483647 h 675"/>
              <a:gd name="T22" fmla="*/ 0 w 1080"/>
              <a:gd name="T23" fmla="*/ 2147483647 h 675"/>
              <a:gd name="T24" fmla="*/ 0 w 1080"/>
              <a:gd name="T25" fmla="*/ 2147483647 h 675"/>
              <a:gd name="T26" fmla="*/ 2147483647 w 1080"/>
              <a:gd name="T27" fmla="*/ 2147483647 h 67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080" h="675">
                <a:moveTo>
                  <a:pt x="72" y="306"/>
                </a:moveTo>
                <a:lnTo>
                  <a:pt x="414" y="306"/>
                </a:lnTo>
                <a:lnTo>
                  <a:pt x="711" y="252"/>
                </a:lnTo>
                <a:lnTo>
                  <a:pt x="810" y="216"/>
                </a:lnTo>
                <a:lnTo>
                  <a:pt x="999" y="72"/>
                </a:lnTo>
                <a:lnTo>
                  <a:pt x="1080" y="0"/>
                </a:lnTo>
                <a:lnTo>
                  <a:pt x="927" y="225"/>
                </a:lnTo>
                <a:lnTo>
                  <a:pt x="729" y="441"/>
                </a:lnTo>
                <a:lnTo>
                  <a:pt x="558" y="585"/>
                </a:lnTo>
                <a:lnTo>
                  <a:pt x="432" y="639"/>
                </a:lnTo>
                <a:lnTo>
                  <a:pt x="279" y="675"/>
                </a:lnTo>
                <a:lnTo>
                  <a:pt x="0" y="666"/>
                </a:lnTo>
                <a:lnTo>
                  <a:pt x="0" y="306"/>
                </a:lnTo>
                <a:lnTo>
                  <a:pt x="72" y="306"/>
                </a:lnTo>
                <a:close/>
              </a:path>
            </a:pathLst>
          </a:custGeom>
          <a:solidFill>
            <a:srgbClr val="FF0000"/>
          </a:solidFill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23" name="Freeform 6"/>
          <p:cNvSpPr>
            <a:spLocks/>
          </p:cNvSpPr>
          <p:nvPr/>
        </p:nvSpPr>
        <p:spPr bwMode="auto">
          <a:xfrm>
            <a:off x="3257550" y="1204913"/>
            <a:ext cx="4229100" cy="2093912"/>
          </a:xfrm>
          <a:custGeom>
            <a:avLst/>
            <a:gdLst>
              <a:gd name="T0" fmla="*/ 2147483647 w 2664"/>
              <a:gd name="T1" fmla="*/ 2147483647 h 1467"/>
              <a:gd name="T2" fmla="*/ 2147483647 w 2664"/>
              <a:gd name="T3" fmla="*/ 2147483647 h 1467"/>
              <a:gd name="T4" fmla="*/ 2147483647 w 2664"/>
              <a:gd name="T5" fmla="*/ 2147483647 h 1467"/>
              <a:gd name="T6" fmla="*/ 2147483647 w 2664"/>
              <a:gd name="T7" fmla="*/ 2147483647 h 1467"/>
              <a:gd name="T8" fmla="*/ 2147483647 w 2664"/>
              <a:gd name="T9" fmla="*/ 2147483647 h 1467"/>
              <a:gd name="T10" fmla="*/ 2147483647 w 2664"/>
              <a:gd name="T11" fmla="*/ 2147483647 h 1467"/>
              <a:gd name="T12" fmla="*/ 2147483647 w 2664"/>
              <a:gd name="T13" fmla="*/ 2147483647 h 1467"/>
              <a:gd name="T14" fmla="*/ 2147483647 w 2664"/>
              <a:gd name="T15" fmla="*/ 2147483647 h 1467"/>
              <a:gd name="T16" fmla="*/ 2147483647 w 2664"/>
              <a:gd name="T17" fmla="*/ 2147483647 h 1467"/>
              <a:gd name="T18" fmla="*/ 2147483647 w 2664"/>
              <a:gd name="T19" fmla="*/ 2147483647 h 1467"/>
              <a:gd name="T20" fmla="*/ 2147483647 w 2664"/>
              <a:gd name="T21" fmla="*/ 2147483647 h 1467"/>
              <a:gd name="T22" fmla="*/ 0 w 2664"/>
              <a:gd name="T23" fmla="*/ 2147483647 h 1467"/>
              <a:gd name="T24" fmla="*/ 2147483647 w 2664"/>
              <a:gd name="T25" fmla="*/ 2147483647 h 1467"/>
              <a:gd name="T26" fmla="*/ 2147483647 w 2664"/>
              <a:gd name="T27" fmla="*/ 2147483647 h 1467"/>
              <a:gd name="T28" fmla="*/ 2147483647 w 2664"/>
              <a:gd name="T29" fmla="*/ 2147483647 h 1467"/>
              <a:gd name="T30" fmla="*/ 2147483647 w 2664"/>
              <a:gd name="T31" fmla="*/ 2147483647 h 1467"/>
              <a:gd name="T32" fmla="*/ 2147483647 w 2664"/>
              <a:gd name="T33" fmla="*/ 2147483647 h 1467"/>
              <a:gd name="T34" fmla="*/ 2147483647 w 2664"/>
              <a:gd name="T35" fmla="*/ 2147483647 h 1467"/>
              <a:gd name="T36" fmla="*/ 2147483647 w 2664"/>
              <a:gd name="T37" fmla="*/ 2147483647 h 1467"/>
              <a:gd name="T38" fmla="*/ 2147483647 w 2664"/>
              <a:gd name="T39" fmla="*/ 2147483647 h 1467"/>
              <a:gd name="T40" fmla="*/ 2147483647 w 2664"/>
              <a:gd name="T41" fmla="*/ 2147483647 h 1467"/>
              <a:gd name="T42" fmla="*/ 2147483647 w 2664"/>
              <a:gd name="T43" fmla="*/ 2147483647 h 1467"/>
              <a:gd name="T44" fmla="*/ 2147483647 w 2664"/>
              <a:gd name="T45" fmla="*/ 0 h 1467"/>
              <a:gd name="T46" fmla="*/ 2147483647 w 2664"/>
              <a:gd name="T47" fmla="*/ 2147483647 h 1467"/>
              <a:gd name="T48" fmla="*/ 2147483647 w 2664"/>
              <a:gd name="T49" fmla="*/ 2147483647 h 1467"/>
              <a:gd name="T50" fmla="*/ 2147483647 w 2664"/>
              <a:gd name="T51" fmla="*/ 2147483647 h 1467"/>
              <a:gd name="T52" fmla="*/ 2147483647 w 2664"/>
              <a:gd name="T53" fmla="*/ 2147483647 h 1467"/>
              <a:gd name="T54" fmla="*/ 2147483647 w 2664"/>
              <a:gd name="T55" fmla="*/ 2147483647 h 1467"/>
              <a:gd name="T56" fmla="*/ 2147483647 w 2664"/>
              <a:gd name="T57" fmla="*/ 2147483647 h 1467"/>
              <a:gd name="T58" fmla="*/ 2147483647 w 2664"/>
              <a:gd name="T59" fmla="*/ 2147483647 h 1467"/>
              <a:gd name="T60" fmla="*/ 2147483647 w 2664"/>
              <a:gd name="T61" fmla="*/ 2147483647 h 1467"/>
              <a:gd name="T62" fmla="*/ 2147483647 w 2664"/>
              <a:gd name="T63" fmla="*/ 2147483647 h 1467"/>
              <a:gd name="T64" fmla="*/ 2147483647 w 2664"/>
              <a:gd name="T65" fmla="*/ 2147483647 h 1467"/>
              <a:gd name="T66" fmla="*/ 2147483647 w 2664"/>
              <a:gd name="T67" fmla="*/ 2147483647 h 1467"/>
              <a:gd name="T68" fmla="*/ 2147483647 w 2664"/>
              <a:gd name="T69" fmla="*/ 2147483647 h 1467"/>
              <a:gd name="T70" fmla="*/ 2147483647 w 2664"/>
              <a:gd name="T71" fmla="*/ 2147483647 h 1467"/>
              <a:gd name="T72" fmla="*/ 2147483647 w 2664"/>
              <a:gd name="T73" fmla="*/ 2147483647 h 1467"/>
              <a:gd name="T74" fmla="*/ 2147483647 w 2664"/>
              <a:gd name="T75" fmla="*/ 2147483647 h 1467"/>
              <a:gd name="T76" fmla="*/ 2147483647 w 2664"/>
              <a:gd name="T77" fmla="*/ 2147483647 h 1467"/>
              <a:gd name="T78" fmla="*/ 2147483647 w 2664"/>
              <a:gd name="T79" fmla="*/ 2147483647 h 1467"/>
              <a:gd name="T80" fmla="*/ 2147483647 w 2664"/>
              <a:gd name="T81" fmla="*/ 2147483647 h 1467"/>
              <a:gd name="T82" fmla="*/ 2147483647 w 2664"/>
              <a:gd name="T83" fmla="*/ 2147483647 h 1467"/>
              <a:gd name="T84" fmla="*/ 2147483647 w 2664"/>
              <a:gd name="T85" fmla="*/ 2147483647 h 1467"/>
              <a:gd name="T86" fmla="*/ 2147483647 w 2664"/>
              <a:gd name="T87" fmla="*/ 2147483647 h 1467"/>
              <a:gd name="T88" fmla="*/ 2147483647 w 2664"/>
              <a:gd name="T89" fmla="*/ 2147483647 h 1467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2664" h="1467">
                <a:moveTo>
                  <a:pt x="2664" y="1467"/>
                </a:moveTo>
                <a:lnTo>
                  <a:pt x="2511" y="1404"/>
                </a:lnTo>
                <a:lnTo>
                  <a:pt x="2268" y="1245"/>
                </a:lnTo>
                <a:lnTo>
                  <a:pt x="1980" y="1101"/>
                </a:lnTo>
                <a:lnTo>
                  <a:pt x="1692" y="1005"/>
                </a:lnTo>
                <a:lnTo>
                  <a:pt x="1341" y="936"/>
                </a:lnTo>
                <a:lnTo>
                  <a:pt x="1080" y="900"/>
                </a:lnTo>
                <a:lnTo>
                  <a:pt x="648" y="855"/>
                </a:lnTo>
                <a:lnTo>
                  <a:pt x="396" y="873"/>
                </a:lnTo>
                <a:lnTo>
                  <a:pt x="252" y="909"/>
                </a:lnTo>
                <a:lnTo>
                  <a:pt x="108" y="972"/>
                </a:lnTo>
                <a:lnTo>
                  <a:pt x="0" y="1053"/>
                </a:lnTo>
                <a:lnTo>
                  <a:pt x="117" y="846"/>
                </a:lnTo>
                <a:lnTo>
                  <a:pt x="189" y="729"/>
                </a:lnTo>
                <a:lnTo>
                  <a:pt x="216" y="639"/>
                </a:lnTo>
                <a:lnTo>
                  <a:pt x="261" y="558"/>
                </a:lnTo>
                <a:lnTo>
                  <a:pt x="279" y="495"/>
                </a:lnTo>
                <a:lnTo>
                  <a:pt x="315" y="387"/>
                </a:lnTo>
                <a:lnTo>
                  <a:pt x="351" y="288"/>
                </a:lnTo>
                <a:lnTo>
                  <a:pt x="387" y="225"/>
                </a:lnTo>
                <a:lnTo>
                  <a:pt x="423" y="126"/>
                </a:lnTo>
                <a:lnTo>
                  <a:pt x="486" y="54"/>
                </a:lnTo>
                <a:lnTo>
                  <a:pt x="567" y="0"/>
                </a:lnTo>
                <a:lnTo>
                  <a:pt x="630" y="36"/>
                </a:lnTo>
                <a:lnTo>
                  <a:pt x="675" y="99"/>
                </a:lnTo>
                <a:lnTo>
                  <a:pt x="765" y="234"/>
                </a:lnTo>
                <a:lnTo>
                  <a:pt x="810" y="351"/>
                </a:lnTo>
                <a:lnTo>
                  <a:pt x="891" y="486"/>
                </a:lnTo>
                <a:lnTo>
                  <a:pt x="990" y="567"/>
                </a:lnTo>
                <a:lnTo>
                  <a:pt x="1143" y="495"/>
                </a:lnTo>
                <a:lnTo>
                  <a:pt x="1188" y="450"/>
                </a:lnTo>
                <a:lnTo>
                  <a:pt x="1278" y="378"/>
                </a:lnTo>
                <a:lnTo>
                  <a:pt x="1404" y="360"/>
                </a:lnTo>
                <a:lnTo>
                  <a:pt x="1530" y="504"/>
                </a:lnTo>
                <a:lnTo>
                  <a:pt x="1629" y="657"/>
                </a:lnTo>
                <a:lnTo>
                  <a:pt x="1701" y="747"/>
                </a:lnTo>
                <a:lnTo>
                  <a:pt x="1800" y="837"/>
                </a:lnTo>
                <a:lnTo>
                  <a:pt x="1908" y="900"/>
                </a:lnTo>
                <a:lnTo>
                  <a:pt x="1989" y="927"/>
                </a:lnTo>
                <a:lnTo>
                  <a:pt x="2115" y="954"/>
                </a:lnTo>
                <a:lnTo>
                  <a:pt x="2214" y="993"/>
                </a:lnTo>
                <a:lnTo>
                  <a:pt x="2412" y="1179"/>
                </a:lnTo>
                <a:lnTo>
                  <a:pt x="2502" y="1287"/>
                </a:lnTo>
                <a:lnTo>
                  <a:pt x="2574" y="1359"/>
                </a:lnTo>
                <a:lnTo>
                  <a:pt x="2664" y="1467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24" name="Line 8"/>
          <p:cNvSpPr>
            <a:spLocks noChangeShapeType="1"/>
          </p:cNvSpPr>
          <p:nvPr/>
        </p:nvSpPr>
        <p:spPr bwMode="auto">
          <a:xfrm flipV="1">
            <a:off x="4648200" y="2501900"/>
            <a:ext cx="0" cy="342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3257550" y="3002756"/>
            <a:ext cx="34480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Zapotrzebowanie</a:t>
            </a:r>
            <a:r>
              <a:rPr kumimoji="0" lang="pl-PL" alt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na </a:t>
            </a:r>
            <a:r>
              <a:rPr kumimoji="0" lang="en-IE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pasz</a:t>
            </a:r>
            <a:r>
              <a:rPr kumimoji="0" lang="pl-PL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ę</a:t>
            </a:r>
            <a:endParaRPr kumimoji="0" lang="en-GB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3906838" y="2009988"/>
            <a:ext cx="1673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Nadwyżka</a:t>
            </a:r>
            <a:endParaRPr kumimoji="0" lang="en-GB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1331913" y="3278188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Deficyt</a:t>
            </a: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228" name="Freeform 14"/>
          <p:cNvSpPr>
            <a:spLocks/>
          </p:cNvSpPr>
          <p:nvPr/>
        </p:nvSpPr>
        <p:spPr bwMode="auto">
          <a:xfrm>
            <a:off x="1828800" y="3940175"/>
            <a:ext cx="222250" cy="685800"/>
          </a:xfrm>
          <a:custGeom>
            <a:avLst/>
            <a:gdLst>
              <a:gd name="T0" fmla="*/ 0 w 240"/>
              <a:gd name="T1" fmla="*/ 2147483647 h 480"/>
              <a:gd name="T2" fmla="*/ 0 w 240"/>
              <a:gd name="T3" fmla="*/ 2147483647 h 480"/>
              <a:gd name="T4" fmla="*/ 2147483647 w 240"/>
              <a:gd name="T5" fmla="*/ 2147483647 h 480"/>
              <a:gd name="T6" fmla="*/ 2147483647 w 240"/>
              <a:gd name="T7" fmla="*/ 0 h 48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0" h="480">
                <a:moveTo>
                  <a:pt x="0" y="480"/>
                </a:moveTo>
                <a:lnTo>
                  <a:pt x="0" y="144"/>
                </a:lnTo>
                <a:lnTo>
                  <a:pt x="240" y="144"/>
                </a:lnTo>
                <a:lnTo>
                  <a:pt x="240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29" name="Text Box 15"/>
          <p:cNvSpPr txBox="1">
            <a:spLocks noChangeArrowheads="1"/>
          </p:cNvSpPr>
          <p:nvPr/>
        </p:nvSpPr>
        <p:spPr bwMode="auto">
          <a:xfrm>
            <a:off x="971549" y="4625975"/>
            <a:ext cx="203676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Wycielenia</a:t>
            </a:r>
            <a:r>
              <a:rPr kumimoji="0" lang="en-IE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IE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&amp; </a:t>
            </a:r>
            <a:r>
              <a:rPr lang="pl-PL" altLang="en-US" b="1" dirty="0" smtClean="0">
                <a:solidFill>
                  <a:prstClr val="black"/>
                </a:solidFill>
                <a:latin typeface="Times New Roman" pitchFamily="18" charset="0"/>
              </a:rPr>
              <a:t>Remonty</a:t>
            </a:r>
            <a:endParaRPr kumimoji="0" lang="en-GB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230" name="Freeform 18"/>
          <p:cNvSpPr>
            <a:spLocks/>
          </p:cNvSpPr>
          <p:nvPr/>
        </p:nvSpPr>
        <p:spPr bwMode="auto">
          <a:xfrm>
            <a:off x="7812088" y="3940175"/>
            <a:ext cx="527050" cy="685800"/>
          </a:xfrm>
          <a:custGeom>
            <a:avLst/>
            <a:gdLst>
              <a:gd name="T0" fmla="*/ 0 w 240"/>
              <a:gd name="T1" fmla="*/ 2147483647 h 480"/>
              <a:gd name="T2" fmla="*/ 0 w 240"/>
              <a:gd name="T3" fmla="*/ 2147483647 h 480"/>
              <a:gd name="T4" fmla="*/ 2147483647 w 240"/>
              <a:gd name="T5" fmla="*/ 2147483647 h 480"/>
              <a:gd name="T6" fmla="*/ 2147483647 w 240"/>
              <a:gd name="T7" fmla="*/ 0 h 48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0" h="480">
                <a:moveTo>
                  <a:pt x="0" y="480"/>
                </a:moveTo>
                <a:lnTo>
                  <a:pt x="0" y="144"/>
                </a:lnTo>
                <a:lnTo>
                  <a:pt x="240" y="144"/>
                </a:lnTo>
                <a:lnTo>
                  <a:pt x="240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31" name="Freeform 19"/>
          <p:cNvSpPr>
            <a:spLocks/>
          </p:cNvSpPr>
          <p:nvPr/>
        </p:nvSpPr>
        <p:spPr bwMode="auto">
          <a:xfrm flipH="1">
            <a:off x="8763000" y="3940175"/>
            <a:ext cx="273050" cy="641350"/>
          </a:xfrm>
          <a:custGeom>
            <a:avLst/>
            <a:gdLst>
              <a:gd name="T0" fmla="*/ 0 w 240"/>
              <a:gd name="T1" fmla="*/ 2147483647 h 480"/>
              <a:gd name="T2" fmla="*/ 0 w 240"/>
              <a:gd name="T3" fmla="*/ 2147483647 h 480"/>
              <a:gd name="T4" fmla="*/ 2147483647 w 240"/>
              <a:gd name="T5" fmla="*/ 2147483647 h 480"/>
              <a:gd name="T6" fmla="*/ 2147483647 w 240"/>
              <a:gd name="T7" fmla="*/ 0 h 48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0" h="480">
                <a:moveTo>
                  <a:pt x="0" y="480"/>
                </a:moveTo>
                <a:lnTo>
                  <a:pt x="0" y="144"/>
                </a:lnTo>
                <a:lnTo>
                  <a:pt x="240" y="144"/>
                </a:lnTo>
                <a:lnTo>
                  <a:pt x="240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32" name="Text Box 20"/>
          <p:cNvSpPr txBox="1">
            <a:spLocks noChangeArrowheads="1"/>
          </p:cNvSpPr>
          <p:nvPr/>
        </p:nvSpPr>
        <p:spPr bwMode="auto">
          <a:xfrm>
            <a:off x="6618289" y="4625975"/>
            <a:ext cx="1720849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Chów w budynkach</a:t>
            </a:r>
            <a:endParaRPr kumimoji="0" lang="en-GB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233" name="AutoShape 27"/>
          <p:cNvSpPr>
            <a:spLocks/>
          </p:cNvSpPr>
          <p:nvPr/>
        </p:nvSpPr>
        <p:spPr bwMode="auto">
          <a:xfrm rot="5400000">
            <a:off x="2015332" y="4688681"/>
            <a:ext cx="144462" cy="1800225"/>
          </a:xfrm>
          <a:prstGeom prst="rightBrace">
            <a:avLst>
              <a:gd name="adj1" fmla="val 10384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34" name="Text Box 28"/>
          <p:cNvSpPr txBox="1">
            <a:spLocks noChangeArrowheads="1"/>
          </p:cNvSpPr>
          <p:nvPr/>
        </p:nvSpPr>
        <p:spPr bwMode="auto">
          <a:xfrm>
            <a:off x="395288" y="5661025"/>
            <a:ext cx="3311525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Wiosna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Pla</a:t>
            </a:r>
            <a:r>
              <a:rPr kumimoji="0" lang="pl-PL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</a:t>
            </a:r>
            <a:r>
              <a:rPr kumimoji="0" lang="pl-PL" altLang="en-US" sz="18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obrotu stada</a:t>
            </a: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35" name="AutoShape 29"/>
          <p:cNvSpPr>
            <a:spLocks/>
          </p:cNvSpPr>
          <p:nvPr/>
        </p:nvSpPr>
        <p:spPr bwMode="auto">
          <a:xfrm rot="5400000">
            <a:off x="4464050" y="3249613"/>
            <a:ext cx="144463" cy="2808287"/>
          </a:xfrm>
          <a:prstGeom prst="rightBrace">
            <a:avLst>
              <a:gd name="adj1" fmla="val 161996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36" name="Text Box 30"/>
          <p:cNvSpPr txBox="1">
            <a:spLocks noChangeArrowheads="1"/>
          </p:cNvSpPr>
          <p:nvPr/>
        </p:nvSpPr>
        <p:spPr bwMode="auto">
          <a:xfrm>
            <a:off x="7864475" y="3284538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Deficyt</a:t>
            </a: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237" name="Text Box 31"/>
          <p:cNvSpPr txBox="1">
            <a:spLocks noChangeArrowheads="1"/>
          </p:cNvSpPr>
          <p:nvPr/>
        </p:nvSpPr>
        <p:spPr bwMode="auto">
          <a:xfrm>
            <a:off x="2844800" y="4665663"/>
            <a:ext cx="3311525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 połowie sezonu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Klin paszowy</a:t>
            </a: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38" name="AutoShape 32"/>
          <p:cNvSpPr>
            <a:spLocks/>
          </p:cNvSpPr>
          <p:nvPr/>
        </p:nvSpPr>
        <p:spPr bwMode="auto">
          <a:xfrm rot="5400000">
            <a:off x="7164388" y="4437063"/>
            <a:ext cx="144462" cy="2303462"/>
          </a:xfrm>
          <a:prstGeom prst="rightBrace">
            <a:avLst>
              <a:gd name="adj1" fmla="val 132876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39" name="Text Box 33"/>
          <p:cNvSpPr txBox="1">
            <a:spLocks noChangeArrowheads="1"/>
          </p:cNvSpPr>
          <p:nvPr/>
        </p:nvSpPr>
        <p:spPr bwMode="auto">
          <a:xfrm>
            <a:off x="5580063" y="5661025"/>
            <a:ext cx="3311525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Jesień</a:t>
            </a:r>
            <a:r>
              <a:rPr kumimoji="0" lang="en-IE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Planowanie</a:t>
            </a:r>
            <a:r>
              <a:rPr kumimoji="0" lang="en-IE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IE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paszy</a:t>
            </a:r>
            <a:r>
              <a:rPr kumimoji="0" lang="en-IE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(plan 60:40)</a:t>
            </a:r>
            <a:endParaRPr kumimoji="0" lang="en-GB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65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15888"/>
            <a:ext cx="7356018" cy="457200"/>
          </a:xfrm>
        </p:spPr>
        <p:txBody>
          <a:bodyPr/>
          <a:lstStyle/>
          <a:p>
            <a:pPr algn="ctr">
              <a:defRPr/>
            </a:pPr>
            <a:r>
              <a:rPr lang="en-IE" sz="2000" kern="1200" dirty="0" smtClean="0">
                <a:solidFill>
                  <a:schemeClr val="tx1"/>
                </a:solidFill>
              </a:rPr>
              <a:t>Zintegrowane systemy produkcji oparte </a:t>
            </a:r>
            <a:r>
              <a:rPr lang="en-IE" sz="2000" kern="1200" dirty="0" err="1" smtClean="0">
                <a:solidFill>
                  <a:schemeClr val="tx1"/>
                </a:solidFill>
              </a:rPr>
              <a:t>na</a:t>
            </a:r>
            <a:r>
              <a:rPr lang="en-IE" sz="2000" kern="1200" dirty="0" smtClean="0">
                <a:solidFill>
                  <a:schemeClr val="tx1"/>
                </a:solidFill>
              </a:rPr>
              <a:t> </a:t>
            </a:r>
            <a:r>
              <a:rPr lang="pl-PL" sz="2000" kern="1200" dirty="0" smtClean="0">
                <a:solidFill>
                  <a:schemeClr val="tx1"/>
                </a:solidFill>
              </a:rPr>
              <a:t>użytkach zielonych</a:t>
            </a:r>
            <a:endParaRPr lang="en-IE" sz="2000" dirty="0">
              <a:solidFill>
                <a:schemeClr val="tx1"/>
              </a:solidFill>
            </a:endParaRPr>
          </a:p>
        </p:txBody>
      </p:sp>
      <p:sp>
        <p:nvSpPr>
          <p:cNvPr id="167" name="Rectangle 2"/>
          <p:cNvSpPr txBox="1">
            <a:spLocks noChangeArrowheads="1"/>
          </p:cNvSpPr>
          <p:nvPr/>
        </p:nvSpPr>
        <p:spPr>
          <a:xfrm>
            <a:off x="190500" y="1011238"/>
            <a:ext cx="3286125" cy="161448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Zintegrowane decyzje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Dostosowanie </a:t>
            </a:r>
            <a:b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produkcji runi i wymagań zwierząt</a:t>
            </a:r>
            <a:endParaRPr kumimoji="0" lang="en-N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148" name="Groupe 14"/>
          <p:cNvGrpSpPr>
            <a:grpSpLocks/>
          </p:cNvGrpSpPr>
          <p:nvPr/>
        </p:nvGrpSpPr>
        <p:grpSpPr bwMode="auto">
          <a:xfrm>
            <a:off x="3333750" y="696913"/>
            <a:ext cx="5915024" cy="2732087"/>
            <a:chOff x="1504877" y="2129835"/>
            <a:chExt cx="6186609" cy="3250673"/>
          </a:xfrm>
        </p:grpSpPr>
        <p:sp>
          <p:nvSpPr>
            <p:cNvPr id="6228" name="Rectangle 7"/>
            <p:cNvSpPr>
              <a:spLocks noChangeArrowheads="1"/>
            </p:cNvSpPr>
            <p:nvPr/>
          </p:nvSpPr>
          <p:spPr bwMode="auto">
            <a:xfrm>
              <a:off x="2238376" y="2590800"/>
              <a:ext cx="9525" cy="2409825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229" name="Freeform 8"/>
            <p:cNvSpPr>
              <a:spLocks noEditPoints="1"/>
            </p:cNvSpPr>
            <p:nvPr/>
          </p:nvSpPr>
          <p:spPr bwMode="auto">
            <a:xfrm>
              <a:off x="2205038" y="2586038"/>
              <a:ext cx="38100" cy="2419350"/>
            </a:xfrm>
            <a:custGeom>
              <a:avLst/>
              <a:gdLst>
                <a:gd name="T0" fmla="*/ 0 w 24"/>
                <a:gd name="T1" fmla="*/ 2147483647 h 1524"/>
                <a:gd name="T2" fmla="*/ 2147483647 w 24"/>
                <a:gd name="T3" fmla="*/ 2147483647 h 1524"/>
                <a:gd name="T4" fmla="*/ 2147483647 w 24"/>
                <a:gd name="T5" fmla="*/ 2147483647 h 1524"/>
                <a:gd name="T6" fmla="*/ 0 w 24"/>
                <a:gd name="T7" fmla="*/ 2147483647 h 1524"/>
                <a:gd name="T8" fmla="*/ 0 w 24"/>
                <a:gd name="T9" fmla="*/ 2147483647 h 1524"/>
                <a:gd name="T10" fmla="*/ 0 w 24"/>
                <a:gd name="T11" fmla="*/ 2147483647 h 1524"/>
                <a:gd name="T12" fmla="*/ 2147483647 w 24"/>
                <a:gd name="T13" fmla="*/ 2147483647 h 1524"/>
                <a:gd name="T14" fmla="*/ 2147483647 w 24"/>
                <a:gd name="T15" fmla="*/ 2147483647 h 1524"/>
                <a:gd name="T16" fmla="*/ 0 w 24"/>
                <a:gd name="T17" fmla="*/ 2147483647 h 1524"/>
                <a:gd name="T18" fmla="*/ 0 w 24"/>
                <a:gd name="T19" fmla="*/ 2147483647 h 1524"/>
                <a:gd name="T20" fmla="*/ 0 w 24"/>
                <a:gd name="T21" fmla="*/ 2147483647 h 1524"/>
                <a:gd name="T22" fmla="*/ 2147483647 w 24"/>
                <a:gd name="T23" fmla="*/ 2147483647 h 1524"/>
                <a:gd name="T24" fmla="*/ 2147483647 w 24"/>
                <a:gd name="T25" fmla="*/ 2147483647 h 1524"/>
                <a:gd name="T26" fmla="*/ 0 w 24"/>
                <a:gd name="T27" fmla="*/ 2147483647 h 1524"/>
                <a:gd name="T28" fmla="*/ 0 w 24"/>
                <a:gd name="T29" fmla="*/ 2147483647 h 1524"/>
                <a:gd name="T30" fmla="*/ 0 w 24"/>
                <a:gd name="T31" fmla="*/ 2147483647 h 1524"/>
                <a:gd name="T32" fmla="*/ 2147483647 w 24"/>
                <a:gd name="T33" fmla="*/ 2147483647 h 1524"/>
                <a:gd name="T34" fmla="*/ 2147483647 w 24"/>
                <a:gd name="T35" fmla="*/ 2147483647 h 1524"/>
                <a:gd name="T36" fmla="*/ 0 w 24"/>
                <a:gd name="T37" fmla="*/ 2147483647 h 1524"/>
                <a:gd name="T38" fmla="*/ 0 w 24"/>
                <a:gd name="T39" fmla="*/ 2147483647 h 1524"/>
                <a:gd name="T40" fmla="*/ 0 w 24"/>
                <a:gd name="T41" fmla="*/ 2147483647 h 1524"/>
                <a:gd name="T42" fmla="*/ 2147483647 w 24"/>
                <a:gd name="T43" fmla="*/ 2147483647 h 1524"/>
                <a:gd name="T44" fmla="*/ 2147483647 w 24"/>
                <a:gd name="T45" fmla="*/ 2147483647 h 1524"/>
                <a:gd name="T46" fmla="*/ 0 w 24"/>
                <a:gd name="T47" fmla="*/ 2147483647 h 1524"/>
                <a:gd name="T48" fmla="*/ 0 w 24"/>
                <a:gd name="T49" fmla="*/ 2147483647 h 1524"/>
                <a:gd name="T50" fmla="*/ 0 w 24"/>
                <a:gd name="T51" fmla="*/ 2147483647 h 1524"/>
                <a:gd name="T52" fmla="*/ 2147483647 w 24"/>
                <a:gd name="T53" fmla="*/ 2147483647 h 1524"/>
                <a:gd name="T54" fmla="*/ 2147483647 w 24"/>
                <a:gd name="T55" fmla="*/ 2147483647 h 1524"/>
                <a:gd name="T56" fmla="*/ 0 w 24"/>
                <a:gd name="T57" fmla="*/ 2147483647 h 1524"/>
                <a:gd name="T58" fmla="*/ 0 w 24"/>
                <a:gd name="T59" fmla="*/ 2147483647 h 1524"/>
                <a:gd name="T60" fmla="*/ 0 w 24"/>
                <a:gd name="T61" fmla="*/ 2147483647 h 1524"/>
                <a:gd name="T62" fmla="*/ 2147483647 w 24"/>
                <a:gd name="T63" fmla="*/ 2147483647 h 1524"/>
                <a:gd name="T64" fmla="*/ 2147483647 w 24"/>
                <a:gd name="T65" fmla="*/ 2147483647 h 1524"/>
                <a:gd name="T66" fmla="*/ 0 w 24"/>
                <a:gd name="T67" fmla="*/ 2147483647 h 1524"/>
                <a:gd name="T68" fmla="*/ 0 w 24"/>
                <a:gd name="T69" fmla="*/ 2147483647 h 1524"/>
                <a:gd name="T70" fmla="*/ 0 w 24"/>
                <a:gd name="T71" fmla="*/ 2147483647 h 1524"/>
                <a:gd name="T72" fmla="*/ 2147483647 w 24"/>
                <a:gd name="T73" fmla="*/ 2147483647 h 1524"/>
                <a:gd name="T74" fmla="*/ 2147483647 w 24"/>
                <a:gd name="T75" fmla="*/ 2147483647 h 1524"/>
                <a:gd name="T76" fmla="*/ 0 w 24"/>
                <a:gd name="T77" fmla="*/ 2147483647 h 1524"/>
                <a:gd name="T78" fmla="*/ 0 w 24"/>
                <a:gd name="T79" fmla="*/ 2147483647 h 1524"/>
                <a:gd name="T80" fmla="*/ 0 w 24"/>
                <a:gd name="T81" fmla="*/ 2147483647 h 1524"/>
                <a:gd name="T82" fmla="*/ 2147483647 w 24"/>
                <a:gd name="T83" fmla="*/ 2147483647 h 1524"/>
                <a:gd name="T84" fmla="*/ 2147483647 w 24"/>
                <a:gd name="T85" fmla="*/ 2147483647 h 1524"/>
                <a:gd name="T86" fmla="*/ 0 w 24"/>
                <a:gd name="T87" fmla="*/ 2147483647 h 1524"/>
                <a:gd name="T88" fmla="*/ 0 w 24"/>
                <a:gd name="T89" fmla="*/ 2147483647 h 1524"/>
                <a:gd name="T90" fmla="*/ 0 w 24"/>
                <a:gd name="T91" fmla="*/ 2147483647 h 1524"/>
                <a:gd name="T92" fmla="*/ 2147483647 w 24"/>
                <a:gd name="T93" fmla="*/ 2147483647 h 1524"/>
                <a:gd name="T94" fmla="*/ 2147483647 w 24"/>
                <a:gd name="T95" fmla="*/ 2147483647 h 1524"/>
                <a:gd name="T96" fmla="*/ 0 w 24"/>
                <a:gd name="T97" fmla="*/ 2147483647 h 1524"/>
                <a:gd name="T98" fmla="*/ 0 w 24"/>
                <a:gd name="T99" fmla="*/ 2147483647 h 1524"/>
                <a:gd name="T100" fmla="*/ 0 w 24"/>
                <a:gd name="T101" fmla="*/ 0 h 1524"/>
                <a:gd name="T102" fmla="*/ 2147483647 w 24"/>
                <a:gd name="T103" fmla="*/ 0 h 1524"/>
                <a:gd name="T104" fmla="*/ 2147483647 w 24"/>
                <a:gd name="T105" fmla="*/ 2147483647 h 1524"/>
                <a:gd name="T106" fmla="*/ 0 w 24"/>
                <a:gd name="T107" fmla="*/ 2147483647 h 1524"/>
                <a:gd name="T108" fmla="*/ 0 w 24"/>
                <a:gd name="T109" fmla="*/ 0 h 152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4" h="1524">
                  <a:moveTo>
                    <a:pt x="0" y="1518"/>
                  </a:moveTo>
                  <a:lnTo>
                    <a:pt x="24" y="1518"/>
                  </a:lnTo>
                  <a:lnTo>
                    <a:pt x="24" y="1524"/>
                  </a:lnTo>
                  <a:lnTo>
                    <a:pt x="0" y="1524"/>
                  </a:lnTo>
                  <a:lnTo>
                    <a:pt x="0" y="1518"/>
                  </a:lnTo>
                  <a:close/>
                  <a:moveTo>
                    <a:pt x="0" y="1368"/>
                  </a:moveTo>
                  <a:lnTo>
                    <a:pt x="24" y="1368"/>
                  </a:lnTo>
                  <a:lnTo>
                    <a:pt x="24" y="1374"/>
                  </a:lnTo>
                  <a:lnTo>
                    <a:pt x="0" y="1374"/>
                  </a:lnTo>
                  <a:lnTo>
                    <a:pt x="0" y="1368"/>
                  </a:lnTo>
                  <a:close/>
                  <a:moveTo>
                    <a:pt x="0" y="1212"/>
                  </a:moveTo>
                  <a:lnTo>
                    <a:pt x="24" y="1212"/>
                  </a:lnTo>
                  <a:lnTo>
                    <a:pt x="24" y="1218"/>
                  </a:lnTo>
                  <a:lnTo>
                    <a:pt x="0" y="1218"/>
                  </a:lnTo>
                  <a:lnTo>
                    <a:pt x="0" y="1212"/>
                  </a:lnTo>
                  <a:close/>
                  <a:moveTo>
                    <a:pt x="0" y="1062"/>
                  </a:moveTo>
                  <a:lnTo>
                    <a:pt x="24" y="1062"/>
                  </a:lnTo>
                  <a:lnTo>
                    <a:pt x="24" y="1068"/>
                  </a:lnTo>
                  <a:lnTo>
                    <a:pt x="0" y="1068"/>
                  </a:lnTo>
                  <a:lnTo>
                    <a:pt x="0" y="1062"/>
                  </a:lnTo>
                  <a:close/>
                  <a:moveTo>
                    <a:pt x="0" y="912"/>
                  </a:moveTo>
                  <a:lnTo>
                    <a:pt x="24" y="912"/>
                  </a:lnTo>
                  <a:lnTo>
                    <a:pt x="24" y="918"/>
                  </a:lnTo>
                  <a:lnTo>
                    <a:pt x="0" y="918"/>
                  </a:lnTo>
                  <a:lnTo>
                    <a:pt x="0" y="912"/>
                  </a:lnTo>
                  <a:close/>
                  <a:moveTo>
                    <a:pt x="0" y="762"/>
                  </a:moveTo>
                  <a:lnTo>
                    <a:pt x="24" y="762"/>
                  </a:lnTo>
                  <a:lnTo>
                    <a:pt x="24" y="768"/>
                  </a:lnTo>
                  <a:lnTo>
                    <a:pt x="0" y="768"/>
                  </a:lnTo>
                  <a:lnTo>
                    <a:pt x="0" y="762"/>
                  </a:lnTo>
                  <a:close/>
                  <a:moveTo>
                    <a:pt x="0" y="606"/>
                  </a:moveTo>
                  <a:lnTo>
                    <a:pt x="24" y="606"/>
                  </a:lnTo>
                  <a:lnTo>
                    <a:pt x="24" y="612"/>
                  </a:lnTo>
                  <a:lnTo>
                    <a:pt x="0" y="612"/>
                  </a:lnTo>
                  <a:lnTo>
                    <a:pt x="0" y="606"/>
                  </a:lnTo>
                  <a:close/>
                  <a:moveTo>
                    <a:pt x="0" y="456"/>
                  </a:moveTo>
                  <a:lnTo>
                    <a:pt x="24" y="456"/>
                  </a:lnTo>
                  <a:lnTo>
                    <a:pt x="24" y="462"/>
                  </a:lnTo>
                  <a:lnTo>
                    <a:pt x="0" y="462"/>
                  </a:lnTo>
                  <a:lnTo>
                    <a:pt x="0" y="456"/>
                  </a:lnTo>
                  <a:close/>
                  <a:moveTo>
                    <a:pt x="0" y="306"/>
                  </a:moveTo>
                  <a:lnTo>
                    <a:pt x="24" y="306"/>
                  </a:lnTo>
                  <a:lnTo>
                    <a:pt x="24" y="312"/>
                  </a:lnTo>
                  <a:lnTo>
                    <a:pt x="0" y="312"/>
                  </a:lnTo>
                  <a:lnTo>
                    <a:pt x="0" y="306"/>
                  </a:lnTo>
                  <a:close/>
                  <a:moveTo>
                    <a:pt x="0" y="150"/>
                  </a:moveTo>
                  <a:lnTo>
                    <a:pt x="24" y="150"/>
                  </a:lnTo>
                  <a:lnTo>
                    <a:pt x="24" y="156"/>
                  </a:lnTo>
                  <a:lnTo>
                    <a:pt x="0" y="156"/>
                  </a:lnTo>
                  <a:lnTo>
                    <a:pt x="0" y="150"/>
                  </a:lnTo>
                  <a:close/>
                  <a:moveTo>
                    <a:pt x="0" y="0"/>
                  </a:moveTo>
                  <a:lnTo>
                    <a:pt x="24" y="0"/>
                  </a:lnTo>
                  <a:lnTo>
                    <a:pt x="24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30" name="Rectangle 9"/>
            <p:cNvSpPr>
              <a:spLocks noChangeArrowheads="1"/>
            </p:cNvSpPr>
            <p:nvPr/>
          </p:nvSpPr>
          <p:spPr bwMode="auto">
            <a:xfrm>
              <a:off x="2243138" y="4995863"/>
              <a:ext cx="5124450" cy="9525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231" name="Freeform 10"/>
            <p:cNvSpPr>
              <a:spLocks noEditPoints="1"/>
            </p:cNvSpPr>
            <p:nvPr/>
          </p:nvSpPr>
          <p:spPr bwMode="auto">
            <a:xfrm>
              <a:off x="2238376" y="5000625"/>
              <a:ext cx="5133975" cy="47625"/>
            </a:xfrm>
            <a:custGeom>
              <a:avLst/>
              <a:gdLst>
                <a:gd name="T0" fmla="*/ 2147483647 w 3234"/>
                <a:gd name="T1" fmla="*/ 2147483647 h 30"/>
                <a:gd name="T2" fmla="*/ 0 w 3234"/>
                <a:gd name="T3" fmla="*/ 0 h 30"/>
                <a:gd name="T4" fmla="*/ 2147483647 w 3234"/>
                <a:gd name="T5" fmla="*/ 0 h 30"/>
                <a:gd name="T6" fmla="*/ 2147483647 w 3234"/>
                <a:gd name="T7" fmla="*/ 2147483647 h 30"/>
                <a:gd name="T8" fmla="*/ 2147483647 w 3234"/>
                <a:gd name="T9" fmla="*/ 0 h 30"/>
                <a:gd name="T10" fmla="*/ 2147483647 w 3234"/>
                <a:gd name="T11" fmla="*/ 2147483647 h 30"/>
                <a:gd name="T12" fmla="*/ 2147483647 w 3234"/>
                <a:gd name="T13" fmla="*/ 0 h 30"/>
                <a:gd name="T14" fmla="*/ 2147483647 w 3234"/>
                <a:gd name="T15" fmla="*/ 0 h 30"/>
                <a:gd name="T16" fmla="*/ 2147483647 w 3234"/>
                <a:gd name="T17" fmla="*/ 2147483647 h 30"/>
                <a:gd name="T18" fmla="*/ 2147483647 w 3234"/>
                <a:gd name="T19" fmla="*/ 0 h 30"/>
                <a:gd name="T20" fmla="*/ 2147483647 w 3234"/>
                <a:gd name="T21" fmla="*/ 2147483647 h 30"/>
                <a:gd name="T22" fmla="*/ 2147483647 w 3234"/>
                <a:gd name="T23" fmla="*/ 0 h 30"/>
                <a:gd name="T24" fmla="*/ 2147483647 w 3234"/>
                <a:gd name="T25" fmla="*/ 0 h 30"/>
                <a:gd name="T26" fmla="*/ 2147483647 w 3234"/>
                <a:gd name="T27" fmla="*/ 2147483647 h 30"/>
                <a:gd name="T28" fmla="*/ 2147483647 w 3234"/>
                <a:gd name="T29" fmla="*/ 0 h 30"/>
                <a:gd name="T30" fmla="*/ 2147483647 w 3234"/>
                <a:gd name="T31" fmla="*/ 2147483647 h 30"/>
                <a:gd name="T32" fmla="*/ 2147483647 w 3234"/>
                <a:gd name="T33" fmla="*/ 0 h 30"/>
                <a:gd name="T34" fmla="*/ 2147483647 w 3234"/>
                <a:gd name="T35" fmla="*/ 0 h 30"/>
                <a:gd name="T36" fmla="*/ 2147483647 w 3234"/>
                <a:gd name="T37" fmla="*/ 2147483647 h 30"/>
                <a:gd name="T38" fmla="*/ 2147483647 w 3234"/>
                <a:gd name="T39" fmla="*/ 0 h 30"/>
                <a:gd name="T40" fmla="*/ 2147483647 w 3234"/>
                <a:gd name="T41" fmla="*/ 2147483647 h 30"/>
                <a:gd name="T42" fmla="*/ 2147483647 w 3234"/>
                <a:gd name="T43" fmla="*/ 0 h 30"/>
                <a:gd name="T44" fmla="*/ 2147483647 w 3234"/>
                <a:gd name="T45" fmla="*/ 0 h 30"/>
                <a:gd name="T46" fmla="*/ 2147483647 w 3234"/>
                <a:gd name="T47" fmla="*/ 2147483647 h 30"/>
                <a:gd name="T48" fmla="*/ 2147483647 w 3234"/>
                <a:gd name="T49" fmla="*/ 0 h 30"/>
                <a:gd name="T50" fmla="*/ 2147483647 w 3234"/>
                <a:gd name="T51" fmla="*/ 2147483647 h 30"/>
                <a:gd name="T52" fmla="*/ 2147483647 w 3234"/>
                <a:gd name="T53" fmla="*/ 0 h 30"/>
                <a:gd name="T54" fmla="*/ 2147483647 w 3234"/>
                <a:gd name="T55" fmla="*/ 0 h 30"/>
                <a:gd name="T56" fmla="*/ 2147483647 w 3234"/>
                <a:gd name="T57" fmla="*/ 2147483647 h 30"/>
                <a:gd name="T58" fmla="*/ 2147483647 w 3234"/>
                <a:gd name="T59" fmla="*/ 0 h 30"/>
                <a:gd name="T60" fmla="*/ 2147483647 w 3234"/>
                <a:gd name="T61" fmla="*/ 2147483647 h 30"/>
                <a:gd name="T62" fmla="*/ 2147483647 w 3234"/>
                <a:gd name="T63" fmla="*/ 0 h 3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234" h="30">
                  <a:moveTo>
                    <a:pt x="6" y="0"/>
                  </a:moveTo>
                  <a:lnTo>
                    <a:pt x="6" y="30"/>
                  </a:lnTo>
                  <a:lnTo>
                    <a:pt x="0" y="30"/>
                  </a:lnTo>
                  <a:lnTo>
                    <a:pt x="0" y="0"/>
                  </a:lnTo>
                  <a:lnTo>
                    <a:pt x="6" y="0"/>
                  </a:lnTo>
                  <a:close/>
                  <a:moveTo>
                    <a:pt x="276" y="0"/>
                  </a:moveTo>
                  <a:lnTo>
                    <a:pt x="276" y="30"/>
                  </a:lnTo>
                  <a:lnTo>
                    <a:pt x="270" y="30"/>
                  </a:lnTo>
                  <a:lnTo>
                    <a:pt x="270" y="0"/>
                  </a:lnTo>
                  <a:lnTo>
                    <a:pt x="276" y="0"/>
                  </a:lnTo>
                  <a:close/>
                  <a:moveTo>
                    <a:pt x="546" y="0"/>
                  </a:moveTo>
                  <a:lnTo>
                    <a:pt x="546" y="30"/>
                  </a:lnTo>
                  <a:lnTo>
                    <a:pt x="540" y="30"/>
                  </a:lnTo>
                  <a:lnTo>
                    <a:pt x="540" y="0"/>
                  </a:lnTo>
                  <a:lnTo>
                    <a:pt x="546" y="0"/>
                  </a:lnTo>
                  <a:close/>
                  <a:moveTo>
                    <a:pt x="810" y="0"/>
                  </a:moveTo>
                  <a:lnTo>
                    <a:pt x="810" y="30"/>
                  </a:lnTo>
                  <a:lnTo>
                    <a:pt x="804" y="30"/>
                  </a:lnTo>
                  <a:lnTo>
                    <a:pt x="804" y="0"/>
                  </a:lnTo>
                  <a:lnTo>
                    <a:pt x="810" y="0"/>
                  </a:lnTo>
                  <a:close/>
                  <a:moveTo>
                    <a:pt x="1080" y="0"/>
                  </a:moveTo>
                  <a:lnTo>
                    <a:pt x="1080" y="30"/>
                  </a:lnTo>
                  <a:lnTo>
                    <a:pt x="1074" y="30"/>
                  </a:lnTo>
                  <a:lnTo>
                    <a:pt x="1074" y="0"/>
                  </a:lnTo>
                  <a:lnTo>
                    <a:pt x="1080" y="0"/>
                  </a:lnTo>
                  <a:close/>
                  <a:moveTo>
                    <a:pt x="1350" y="0"/>
                  </a:moveTo>
                  <a:lnTo>
                    <a:pt x="1350" y="30"/>
                  </a:lnTo>
                  <a:lnTo>
                    <a:pt x="1344" y="30"/>
                  </a:lnTo>
                  <a:lnTo>
                    <a:pt x="1344" y="0"/>
                  </a:lnTo>
                  <a:lnTo>
                    <a:pt x="1350" y="0"/>
                  </a:lnTo>
                  <a:close/>
                  <a:moveTo>
                    <a:pt x="1620" y="0"/>
                  </a:moveTo>
                  <a:lnTo>
                    <a:pt x="1620" y="30"/>
                  </a:lnTo>
                  <a:lnTo>
                    <a:pt x="1614" y="30"/>
                  </a:lnTo>
                  <a:lnTo>
                    <a:pt x="1614" y="0"/>
                  </a:lnTo>
                  <a:lnTo>
                    <a:pt x="1620" y="0"/>
                  </a:lnTo>
                  <a:close/>
                  <a:moveTo>
                    <a:pt x="1890" y="0"/>
                  </a:moveTo>
                  <a:lnTo>
                    <a:pt x="1890" y="30"/>
                  </a:lnTo>
                  <a:lnTo>
                    <a:pt x="1884" y="30"/>
                  </a:lnTo>
                  <a:lnTo>
                    <a:pt x="1884" y="0"/>
                  </a:lnTo>
                  <a:lnTo>
                    <a:pt x="1890" y="0"/>
                  </a:lnTo>
                  <a:close/>
                  <a:moveTo>
                    <a:pt x="2154" y="0"/>
                  </a:moveTo>
                  <a:lnTo>
                    <a:pt x="2154" y="30"/>
                  </a:lnTo>
                  <a:lnTo>
                    <a:pt x="2148" y="30"/>
                  </a:lnTo>
                  <a:lnTo>
                    <a:pt x="2148" y="0"/>
                  </a:lnTo>
                  <a:lnTo>
                    <a:pt x="2154" y="0"/>
                  </a:lnTo>
                  <a:close/>
                  <a:moveTo>
                    <a:pt x="2424" y="0"/>
                  </a:moveTo>
                  <a:lnTo>
                    <a:pt x="2424" y="30"/>
                  </a:lnTo>
                  <a:lnTo>
                    <a:pt x="2418" y="30"/>
                  </a:lnTo>
                  <a:lnTo>
                    <a:pt x="2418" y="0"/>
                  </a:lnTo>
                  <a:lnTo>
                    <a:pt x="2424" y="0"/>
                  </a:lnTo>
                  <a:close/>
                  <a:moveTo>
                    <a:pt x="2694" y="0"/>
                  </a:moveTo>
                  <a:lnTo>
                    <a:pt x="2694" y="30"/>
                  </a:lnTo>
                  <a:lnTo>
                    <a:pt x="2688" y="30"/>
                  </a:lnTo>
                  <a:lnTo>
                    <a:pt x="2688" y="0"/>
                  </a:lnTo>
                  <a:lnTo>
                    <a:pt x="2694" y="0"/>
                  </a:lnTo>
                  <a:close/>
                  <a:moveTo>
                    <a:pt x="2964" y="0"/>
                  </a:moveTo>
                  <a:lnTo>
                    <a:pt x="2964" y="30"/>
                  </a:lnTo>
                  <a:lnTo>
                    <a:pt x="2958" y="30"/>
                  </a:lnTo>
                  <a:lnTo>
                    <a:pt x="2958" y="0"/>
                  </a:lnTo>
                  <a:lnTo>
                    <a:pt x="2964" y="0"/>
                  </a:lnTo>
                  <a:close/>
                  <a:moveTo>
                    <a:pt x="3234" y="0"/>
                  </a:moveTo>
                  <a:lnTo>
                    <a:pt x="3234" y="30"/>
                  </a:lnTo>
                  <a:lnTo>
                    <a:pt x="3228" y="30"/>
                  </a:lnTo>
                  <a:lnTo>
                    <a:pt x="3228" y="0"/>
                  </a:lnTo>
                  <a:lnTo>
                    <a:pt x="3234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32" name="Freeform 11"/>
            <p:cNvSpPr>
              <a:spLocks/>
            </p:cNvSpPr>
            <p:nvPr/>
          </p:nvSpPr>
          <p:spPr bwMode="auto">
            <a:xfrm>
              <a:off x="2238376" y="2824163"/>
              <a:ext cx="4706938" cy="2116138"/>
            </a:xfrm>
            <a:custGeom>
              <a:avLst/>
              <a:gdLst>
                <a:gd name="T0" fmla="*/ 2147483647 w 7907"/>
                <a:gd name="T1" fmla="*/ 2147483647 h 3554"/>
                <a:gd name="T2" fmla="*/ 2147483647 w 7907"/>
                <a:gd name="T3" fmla="*/ 2147483647 h 3554"/>
                <a:gd name="T4" fmla="*/ 2147483647 w 7907"/>
                <a:gd name="T5" fmla="*/ 2147483647 h 3554"/>
                <a:gd name="T6" fmla="*/ 2147483647 w 7907"/>
                <a:gd name="T7" fmla="*/ 2147483647 h 3554"/>
                <a:gd name="T8" fmla="*/ 2147483647 w 7907"/>
                <a:gd name="T9" fmla="*/ 2147483647 h 3554"/>
                <a:gd name="T10" fmla="*/ 2147483647 w 7907"/>
                <a:gd name="T11" fmla="*/ 2147483647 h 3554"/>
                <a:gd name="T12" fmla="*/ 2147483647 w 7907"/>
                <a:gd name="T13" fmla="*/ 2147483647 h 3554"/>
                <a:gd name="T14" fmla="*/ 2147483647 w 7907"/>
                <a:gd name="T15" fmla="*/ 2147483647 h 3554"/>
                <a:gd name="T16" fmla="*/ 2147483647 w 7907"/>
                <a:gd name="T17" fmla="*/ 2147483647 h 3554"/>
                <a:gd name="T18" fmla="*/ 2147483647 w 7907"/>
                <a:gd name="T19" fmla="*/ 2147483647 h 3554"/>
                <a:gd name="T20" fmla="*/ 2147483647 w 7907"/>
                <a:gd name="T21" fmla="*/ 2147483647 h 3554"/>
                <a:gd name="T22" fmla="*/ 2147483647 w 7907"/>
                <a:gd name="T23" fmla="*/ 2147483647 h 3554"/>
                <a:gd name="T24" fmla="*/ 2147483647 w 7907"/>
                <a:gd name="T25" fmla="*/ 2147483647 h 3554"/>
                <a:gd name="T26" fmla="*/ 2147483647 w 7907"/>
                <a:gd name="T27" fmla="*/ 2147483647 h 3554"/>
                <a:gd name="T28" fmla="*/ 2147483647 w 7907"/>
                <a:gd name="T29" fmla="*/ 2147483647 h 3554"/>
                <a:gd name="T30" fmla="*/ 2147483647 w 7907"/>
                <a:gd name="T31" fmla="*/ 2147483647 h 3554"/>
                <a:gd name="T32" fmla="*/ 2147483647 w 7907"/>
                <a:gd name="T33" fmla="*/ 2147483647 h 3554"/>
                <a:gd name="T34" fmla="*/ 2147483647 w 7907"/>
                <a:gd name="T35" fmla="*/ 2147483647 h 3554"/>
                <a:gd name="T36" fmla="*/ 2147483647 w 7907"/>
                <a:gd name="T37" fmla="*/ 2147483647 h 3554"/>
                <a:gd name="T38" fmla="*/ 2147483647 w 7907"/>
                <a:gd name="T39" fmla="*/ 2147483647 h 3554"/>
                <a:gd name="T40" fmla="*/ 2147483647 w 7907"/>
                <a:gd name="T41" fmla="*/ 2147483647 h 3554"/>
                <a:gd name="T42" fmla="*/ 2147483647 w 7907"/>
                <a:gd name="T43" fmla="*/ 2147483647 h 3554"/>
                <a:gd name="T44" fmla="*/ 2147483647 w 7907"/>
                <a:gd name="T45" fmla="*/ 2147483647 h 3554"/>
                <a:gd name="T46" fmla="*/ 2147483647 w 7907"/>
                <a:gd name="T47" fmla="*/ 2147483647 h 3554"/>
                <a:gd name="T48" fmla="*/ 2147483647 w 7907"/>
                <a:gd name="T49" fmla="*/ 2147483647 h 3554"/>
                <a:gd name="T50" fmla="*/ 2147483647 w 7907"/>
                <a:gd name="T51" fmla="*/ 2147483647 h 3554"/>
                <a:gd name="T52" fmla="*/ 2147483647 w 7907"/>
                <a:gd name="T53" fmla="*/ 2147483647 h 3554"/>
                <a:gd name="T54" fmla="*/ 2147483647 w 7907"/>
                <a:gd name="T55" fmla="*/ 2147483647 h 3554"/>
                <a:gd name="T56" fmla="*/ 2147483647 w 7907"/>
                <a:gd name="T57" fmla="*/ 2147483647 h 3554"/>
                <a:gd name="T58" fmla="*/ 2147483647 w 7907"/>
                <a:gd name="T59" fmla="*/ 2147483647 h 3554"/>
                <a:gd name="T60" fmla="*/ 2147483647 w 7907"/>
                <a:gd name="T61" fmla="*/ 2147483647 h 3554"/>
                <a:gd name="T62" fmla="*/ 2147483647 w 7907"/>
                <a:gd name="T63" fmla="*/ 2147483647 h 3554"/>
                <a:gd name="T64" fmla="*/ 2147483647 w 7907"/>
                <a:gd name="T65" fmla="*/ 2147483647 h 3554"/>
                <a:gd name="T66" fmla="*/ 2147483647 w 7907"/>
                <a:gd name="T67" fmla="*/ 2147483647 h 3554"/>
                <a:gd name="T68" fmla="*/ 2147483647 w 7907"/>
                <a:gd name="T69" fmla="*/ 2147483647 h 3554"/>
                <a:gd name="T70" fmla="*/ 2147483647 w 7907"/>
                <a:gd name="T71" fmla="*/ 2147483647 h 3554"/>
                <a:gd name="T72" fmla="*/ 2147483647 w 7907"/>
                <a:gd name="T73" fmla="*/ 2147483647 h 3554"/>
                <a:gd name="T74" fmla="*/ 2147483647 w 7907"/>
                <a:gd name="T75" fmla="*/ 2147483647 h 3554"/>
                <a:gd name="T76" fmla="*/ 2147483647 w 7907"/>
                <a:gd name="T77" fmla="*/ 2147483647 h 3554"/>
                <a:gd name="T78" fmla="*/ 2147483647 w 7907"/>
                <a:gd name="T79" fmla="*/ 2147483647 h 3554"/>
                <a:gd name="T80" fmla="*/ 2147483647 w 7907"/>
                <a:gd name="T81" fmla="*/ 2147483647 h 3554"/>
                <a:gd name="T82" fmla="*/ 2147483647 w 7907"/>
                <a:gd name="T83" fmla="*/ 2147483647 h 3554"/>
                <a:gd name="T84" fmla="*/ 2147483647 w 7907"/>
                <a:gd name="T85" fmla="*/ 2147483647 h 3554"/>
                <a:gd name="T86" fmla="*/ 2147483647 w 7907"/>
                <a:gd name="T87" fmla="*/ 2147483647 h 3554"/>
                <a:gd name="T88" fmla="*/ 2147483647 w 7907"/>
                <a:gd name="T89" fmla="*/ 2147483647 h 355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7907" h="3554">
                  <a:moveTo>
                    <a:pt x="15" y="3521"/>
                  </a:moveTo>
                  <a:lnTo>
                    <a:pt x="719" y="3393"/>
                  </a:lnTo>
                  <a:lnTo>
                    <a:pt x="713" y="3395"/>
                  </a:lnTo>
                  <a:lnTo>
                    <a:pt x="1433" y="2947"/>
                  </a:lnTo>
                  <a:lnTo>
                    <a:pt x="1426" y="2956"/>
                  </a:lnTo>
                  <a:lnTo>
                    <a:pt x="2146" y="476"/>
                  </a:lnTo>
                  <a:cubicBezTo>
                    <a:pt x="2147" y="472"/>
                    <a:pt x="2150" y="469"/>
                    <a:pt x="2153" y="467"/>
                  </a:cubicBezTo>
                  <a:lnTo>
                    <a:pt x="2873" y="3"/>
                  </a:lnTo>
                  <a:cubicBezTo>
                    <a:pt x="2876" y="1"/>
                    <a:pt x="2881" y="0"/>
                    <a:pt x="2885" y="1"/>
                  </a:cubicBezTo>
                  <a:lnTo>
                    <a:pt x="3605" y="161"/>
                  </a:lnTo>
                  <a:lnTo>
                    <a:pt x="4310" y="369"/>
                  </a:lnTo>
                  <a:cubicBezTo>
                    <a:pt x="4311" y="369"/>
                    <a:pt x="4312" y="370"/>
                    <a:pt x="4313" y="371"/>
                  </a:cubicBezTo>
                  <a:lnTo>
                    <a:pt x="5033" y="787"/>
                  </a:lnTo>
                  <a:cubicBezTo>
                    <a:pt x="5035" y="787"/>
                    <a:pt x="5036" y="789"/>
                    <a:pt x="5037" y="790"/>
                  </a:cubicBezTo>
                  <a:lnTo>
                    <a:pt x="5757" y="1590"/>
                  </a:lnTo>
                  <a:cubicBezTo>
                    <a:pt x="5758" y="1591"/>
                    <a:pt x="5759" y="1592"/>
                    <a:pt x="5759" y="1593"/>
                  </a:cubicBezTo>
                  <a:lnTo>
                    <a:pt x="6479" y="2889"/>
                  </a:lnTo>
                  <a:lnTo>
                    <a:pt x="6475" y="2884"/>
                  </a:lnTo>
                  <a:lnTo>
                    <a:pt x="7179" y="3396"/>
                  </a:lnTo>
                  <a:lnTo>
                    <a:pt x="7172" y="3393"/>
                  </a:lnTo>
                  <a:lnTo>
                    <a:pt x="7892" y="3521"/>
                  </a:lnTo>
                  <a:cubicBezTo>
                    <a:pt x="7901" y="3522"/>
                    <a:pt x="7907" y="3531"/>
                    <a:pt x="7905" y="3539"/>
                  </a:cubicBezTo>
                  <a:cubicBezTo>
                    <a:pt x="7904" y="3548"/>
                    <a:pt x="7895" y="3554"/>
                    <a:pt x="7887" y="3552"/>
                  </a:cubicBezTo>
                  <a:lnTo>
                    <a:pt x="7167" y="3424"/>
                  </a:lnTo>
                  <a:cubicBezTo>
                    <a:pt x="7164" y="3424"/>
                    <a:pt x="7162" y="3423"/>
                    <a:pt x="7160" y="3421"/>
                  </a:cubicBezTo>
                  <a:lnTo>
                    <a:pt x="6456" y="2909"/>
                  </a:lnTo>
                  <a:cubicBezTo>
                    <a:pt x="6454" y="2908"/>
                    <a:pt x="6453" y="2906"/>
                    <a:pt x="6451" y="2904"/>
                  </a:cubicBezTo>
                  <a:lnTo>
                    <a:pt x="5731" y="1608"/>
                  </a:lnTo>
                  <a:lnTo>
                    <a:pt x="5734" y="1611"/>
                  </a:lnTo>
                  <a:lnTo>
                    <a:pt x="5014" y="811"/>
                  </a:lnTo>
                  <a:lnTo>
                    <a:pt x="5017" y="814"/>
                  </a:lnTo>
                  <a:lnTo>
                    <a:pt x="4297" y="398"/>
                  </a:lnTo>
                  <a:lnTo>
                    <a:pt x="4301" y="400"/>
                  </a:lnTo>
                  <a:lnTo>
                    <a:pt x="3598" y="192"/>
                  </a:lnTo>
                  <a:lnTo>
                    <a:pt x="2878" y="32"/>
                  </a:lnTo>
                  <a:lnTo>
                    <a:pt x="2890" y="30"/>
                  </a:lnTo>
                  <a:lnTo>
                    <a:pt x="2170" y="494"/>
                  </a:lnTo>
                  <a:lnTo>
                    <a:pt x="2177" y="485"/>
                  </a:lnTo>
                  <a:lnTo>
                    <a:pt x="1457" y="2965"/>
                  </a:lnTo>
                  <a:cubicBezTo>
                    <a:pt x="1456" y="2969"/>
                    <a:pt x="1453" y="2972"/>
                    <a:pt x="1450" y="2974"/>
                  </a:cubicBezTo>
                  <a:lnTo>
                    <a:pt x="730" y="3422"/>
                  </a:lnTo>
                  <a:cubicBezTo>
                    <a:pt x="728" y="3423"/>
                    <a:pt x="726" y="3424"/>
                    <a:pt x="724" y="3424"/>
                  </a:cubicBezTo>
                  <a:lnTo>
                    <a:pt x="20" y="3552"/>
                  </a:lnTo>
                  <a:cubicBezTo>
                    <a:pt x="12" y="3554"/>
                    <a:pt x="3" y="3548"/>
                    <a:pt x="2" y="3539"/>
                  </a:cubicBezTo>
                  <a:cubicBezTo>
                    <a:pt x="0" y="3531"/>
                    <a:pt x="6" y="3522"/>
                    <a:pt x="15" y="3521"/>
                  </a:cubicBezTo>
                  <a:close/>
                </a:path>
              </a:pathLst>
            </a:custGeom>
            <a:solidFill>
              <a:srgbClr val="008000"/>
            </a:solidFill>
            <a:ln w="9525" cap="flat">
              <a:solidFill>
                <a:srgbClr val="008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33" name="Freeform 12"/>
            <p:cNvSpPr>
              <a:spLocks/>
            </p:cNvSpPr>
            <p:nvPr/>
          </p:nvSpPr>
          <p:spPr bwMode="auto">
            <a:xfrm>
              <a:off x="2208213" y="4891088"/>
              <a:ext cx="76200" cy="76200"/>
            </a:xfrm>
            <a:custGeom>
              <a:avLst/>
              <a:gdLst>
                <a:gd name="T0" fmla="*/ 2147483647 w 48"/>
                <a:gd name="T1" fmla="*/ 2147483647 h 48"/>
                <a:gd name="T2" fmla="*/ 0 w 48"/>
                <a:gd name="T3" fmla="*/ 2147483647 h 48"/>
                <a:gd name="T4" fmla="*/ 2147483647 w 48"/>
                <a:gd name="T5" fmla="*/ 0 h 48"/>
                <a:gd name="T6" fmla="*/ 2147483647 w 48"/>
                <a:gd name="T7" fmla="*/ 2147483647 h 48"/>
                <a:gd name="T8" fmla="*/ 2147483647 w 48"/>
                <a:gd name="T9" fmla="*/ 2147483647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48">
                  <a:moveTo>
                    <a:pt x="24" y="48"/>
                  </a:moveTo>
                  <a:lnTo>
                    <a:pt x="0" y="24"/>
                  </a:lnTo>
                  <a:lnTo>
                    <a:pt x="24" y="0"/>
                  </a:lnTo>
                  <a:lnTo>
                    <a:pt x="48" y="24"/>
                  </a:lnTo>
                  <a:lnTo>
                    <a:pt x="24" y="48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34" name="Freeform 13"/>
            <p:cNvSpPr>
              <a:spLocks noEditPoints="1"/>
            </p:cNvSpPr>
            <p:nvPr/>
          </p:nvSpPr>
          <p:spPr bwMode="auto">
            <a:xfrm>
              <a:off x="2203451" y="4886325"/>
              <a:ext cx="85725" cy="85725"/>
            </a:xfrm>
            <a:custGeom>
              <a:avLst/>
              <a:gdLst>
                <a:gd name="T0" fmla="*/ 2147483647 w 145"/>
                <a:gd name="T1" fmla="*/ 2147483647 h 146"/>
                <a:gd name="T2" fmla="*/ 2147483647 w 145"/>
                <a:gd name="T3" fmla="*/ 2147483647 h 146"/>
                <a:gd name="T4" fmla="*/ 2147483647 w 145"/>
                <a:gd name="T5" fmla="*/ 2147483647 h 146"/>
                <a:gd name="T6" fmla="*/ 2147483647 w 145"/>
                <a:gd name="T7" fmla="*/ 2147483647 h 146"/>
                <a:gd name="T8" fmla="*/ 2147483647 w 145"/>
                <a:gd name="T9" fmla="*/ 2147483647 h 146"/>
                <a:gd name="T10" fmla="*/ 2147483647 w 145"/>
                <a:gd name="T11" fmla="*/ 2147483647 h 146"/>
                <a:gd name="T12" fmla="*/ 2147483647 w 145"/>
                <a:gd name="T13" fmla="*/ 2147483647 h 146"/>
                <a:gd name="T14" fmla="*/ 2147483647 w 145"/>
                <a:gd name="T15" fmla="*/ 2147483647 h 146"/>
                <a:gd name="T16" fmla="*/ 2147483647 w 145"/>
                <a:gd name="T17" fmla="*/ 2147483647 h 146"/>
                <a:gd name="T18" fmla="*/ 2147483647 w 145"/>
                <a:gd name="T19" fmla="*/ 2147483647 h 146"/>
                <a:gd name="T20" fmla="*/ 2147483647 w 145"/>
                <a:gd name="T21" fmla="*/ 2147483647 h 146"/>
                <a:gd name="T22" fmla="*/ 2147483647 w 145"/>
                <a:gd name="T23" fmla="*/ 2147483647 h 146"/>
                <a:gd name="T24" fmla="*/ 2147483647 w 145"/>
                <a:gd name="T25" fmla="*/ 2147483647 h 146"/>
                <a:gd name="T26" fmla="*/ 2147483647 w 145"/>
                <a:gd name="T27" fmla="*/ 2147483647 h 146"/>
                <a:gd name="T28" fmla="*/ 2147483647 w 145"/>
                <a:gd name="T29" fmla="*/ 2147483647 h 146"/>
                <a:gd name="T30" fmla="*/ 2147483647 w 145"/>
                <a:gd name="T31" fmla="*/ 2147483647 h 146"/>
                <a:gd name="T32" fmla="*/ 2147483647 w 145"/>
                <a:gd name="T33" fmla="*/ 2147483647 h 146"/>
                <a:gd name="T34" fmla="*/ 2147483647 w 145"/>
                <a:gd name="T35" fmla="*/ 2147483647 h 1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45" h="146">
                  <a:moveTo>
                    <a:pt x="78" y="143"/>
                  </a:moveTo>
                  <a:cubicBezTo>
                    <a:pt x="75" y="146"/>
                    <a:pt x="70" y="146"/>
                    <a:pt x="67" y="143"/>
                  </a:cubicBezTo>
                  <a:lnTo>
                    <a:pt x="3" y="79"/>
                  </a:lnTo>
                  <a:cubicBezTo>
                    <a:pt x="0" y="76"/>
                    <a:pt x="0" y="71"/>
                    <a:pt x="3" y="68"/>
                  </a:cubicBezTo>
                  <a:lnTo>
                    <a:pt x="67" y="4"/>
                  </a:lnTo>
                  <a:cubicBezTo>
                    <a:pt x="70" y="0"/>
                    <a:pt x="75" y="0"/>
                    <a:pt x="78" y="4"/>
                  </a:cubicBezTo>
                  <a:lnTo>
                    <a:pt x="142" y="68"/>
                  </a:lnTo>
                  <a:cubicBezTo>
                    <a:pt x="145" y="71"/>
                    <a:pt x="145" y="76"/>
                    <a:pt x="142" y="79"/>
                  </a:cubicBezTo>
                  <a:lnTo>
                    <a:pt x="78" y="143"/>
                  </a:lnTo>
                  <a:close/>
                  <a:moveTo>
                    <a:pt x="131" y="68"/>
                  </a:moveTo>
                  <a:lnTo>
                    <a:pt x="131" y="79"/>
                  </a:lnTo>
                  <a:lnTo>
                    <a:pt x="67" y="15"/>
                  </a:lnTo>
                  <a:lnTo>
                    <a:pt x="78" y="15"/>
                  </a:lnTo>
                  <a:lnTo>
                    <a:pt x="14" y="79"/>
                  </a:lnTo>
                  <a:lnTo>
                    <a:pt x="14" y="68"/>
                  </a:lnTo>
                  <a:lnTo>
                    <a:pt x="78" y="132"/>
                  </a:lnTo>
                  <a:lnTo>
                    <a:pt x="67" y="132"/>
                  </a:lnTo>
                  <a:lnTo>
                    <a:pt x="131" y="68"/>
                  </a:lnTo>
                  <a:close/>
                </a:path>
              </a:pathLst>
            </a:custGeom>
            <a:solidFill>
              <a:srgbClr val="008000"/>
            </a:solidFill>
            <a:ln w="0" cap="flat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35" name="Freeform 14"/>
            <p:cNvSpPr>
              <a:spLocks/>
            </p:cNvSpPr>
            <p:nvPr/>
          </p:nvSpPr>
          <p:spPr bwMode="auto">
            <a:xfrm>
              <a:off x="2635251" y="4819650"/>
              <a:ext cx="76200" cy="76200"/>
            </a:xfrm>
            <a:custGeom>
              <a:avLst/>
              <a:gdLst>
                <a:gd name="T0" fmla="*/ 2147483647 w 48"/>
                <a:gd name="T1" fmla="*/ 2147483647 h 48"/>
                <a:gd name="T2" fmla="*/ 0 w 48"/>
                <a:gd name="T3" fmla="*/ 2147483647 h 48"/>
                <a:gd name="T4" fmla="*/ 2147483647 w 48"/>
                <a:gd name="T5" fmla="*/ 0 h 48"/>
                <a:gd name="T6" fmla="*/ 2147483647 w 48"/>
                <a:gd name="T7" fmla="*/ 2147483647 h 48"/>
                <a:gd name="T8" fmla="*/ 2147483647 w 48"/>
                <a:gd name="T9" fmla="*/ 2147483647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48">
                  <a:moveTo>
                    <a:pt x="24" y="48"/>
                  </a:moveTo>
                  <a:lnTo>
                    <a:pt x="0" y="24"/>
                  </a:lnTo>
                  <a:lnTo>
                    <a:pt x="24" y="0"/>
                  </a:lnTo>
                  <a:lnTo>
                    <a:pt x="48" y="24"/>
                  </a:lnTo>
                  <a:lnTo>
                    <a:pt x="24" y="48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36" name="Freeform 15"/>
            <p:cNvSpPr>
              <a:spLocks noEditPoints="1"/>
            </p:cNvSpPr>
            <p:nvPr/>
          </p:nvSpPr>
          <p:spPr bwMode="auto">
            <a:xfrm>
              <a:off x="2628901" y="4813300"/>
              <a:ext cx="87313" cy="87313"/>
            </a:xfrm>
            <a:custGeom>
              <a:avLst/>
              <a:gdLst>
                <a:gd name="T0" fmla="*/ 2147483647 w 146"/>
                <a:gd name="T1" fmla="*/ 2147483647 h 146"/>
                <a:gd name="T2" fmla="*/ 2147483647 w 146"/>
                <a:gd name="T3" fmla="*/ 2147483647 h 146"/>
                <a:gd name="T4" fmla="*/ 2147483647 w 146"/>
                <a:gd name="T5" fmla="*/ 2147483647 h 146"/>
                <a:gd name="T6" fmla="*/ 2147483647 w 146"/>
                <a:gd name="T7" fmla="*/ 2147483647 h 146"/>
                <a:gd name="T8" fmla="*/ 2147483647 w 146"/>
                <a:gd name="T9" fmla="*/ 2147483647 h 146"/>
                <a:gd name="T10" fmla="*/ 2147483647 w 146"/>
                <a:gd name="T11" fmla="*/ 2147483647 h 146"/>
                <a:gd name="T12" fmla="*/ 2147483647 w 146"/>
                <a:gd name="T13" fmla="*/ 2147483647 h 146"/>
                <a:gd name="T14" fmla="*/ 2147483647 w 146"/>
                <a:gd name="T15" fmla="*/ 2147483647 h 146"/>
                <a:gd name="T16" fmla="*/ 2147483647 w 146"/>
                <a:gd name="T17" fmla="*/ 2147483647 h 146"/>
                <a:gd name="T18" fmla="*/ 2147483647 w 146"/>
                <a:gd name="T19" fmla="*/ 2147483647 h 146"/>
                <a:gd name="T20" fmla="*/ 2147483647 w 146"/>
                <a:gd name="T21" fmla="*/ 2147483647 h 146"/>
                <a:gd name="T22" fmla="*/ 2147483647 w 146"/>
                <a:gd name="T23" fmla="*/ 2147483647 h 146"/>
                <a:gd name="T24" fmla="*/ 2147483647 w 146"/>
                <a:gd name="T25" fmla="*/ 2147483647 h 146"/>
                <a:gd name="T26" fmla="*/ 2147483647 w 146"/>
                <a:gd name="T27" fmla="*/ 2147483647 h 146"/>
                <a:gd name="T28" fmla="*/ 2147483647 w 146"/>
                <a:gd name="T29" fmla="*/ 2147483647 h 146"/>
                <a:gd name="T30" fmla="*/ 2147483647 w 146"/>
                <a:gd name="T31" fmla="*/ 2147483647 h 146"/>
                <a:gd name="T32" fmla="*/ 2147483647 w 146"/>
                <a:gd name="T33" fmla="*/ 2147483647 h 146"/>
                <a:gd name="T34" fmla="*/ 2147483647 w 146"/>
                <a:gd name="T35" fmla="*/ 2147483647 h 1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46" h="146">
                  <a:moveTo>
                    <a:pt x="79" y="142"/>
                  </a:moveTo>
                  <a:cubicBezTo>
                    <a:pt x="75" y="146"/>
                    <a:pt x="70" y="146"/>
                    <a:pt x="67" y="142"/>
                  </a:cubicBezTo>
                  <a:lnTo>
                    <a:pt x="3" y="78"/>
                  </a:lnTo>
                  <a:cubicBezTo>
                    <a:pt x="0" y="75"/>
                    <a:pt x="0" y="70"/>
                    <a:pt x="3" y="67"/>
                  </a:cubicBezTo>
                  <a:lnTo>
                    <a:pt x="67" y="3"/>
                  </a:lnTo>
                  <a:cubicBezTo>
                    <a:pt x="70" y="0"/>
                    <a:pt x="75" y="0"/>
                    <a:pt x="79" y="3"/>
                  </a:cubicBezTo>
                  <a:lnTo>
                    <a:pt x="143" y="67"/>
                  </a:lnTo>
                  <a:cubicBezTo>
                    <a:pt x="146" y="70"/>
                    <a:pt x="146" y="75"/>
                    <a:pt x="143" y="78"/>
                  </a:cubicBezTo>
                  <a:lnTo>
                    <a:pt x="79" y="142"/>
                  </a:lnTo>
                  <a:close/>
                  <a:moveTo>
                    <a:pt x="131" y="67"/>
                  </a:moveTo>
                  <a:lnTo>
                    <a:pt x="131" y="78"/>
                  </a:lnTo>
                  <a:lnTo>
                    <a:pt x="67" y="14"/>
                  </a:lnTo>
                  <a:lnTo>
                    <a:pt x="79" y="14"/>
                  </a:lnTo>
                  <a:lnTo>
                    <a:pt x="15" y="78"/>
                  </a:lnTo>
                  <a:lnTo>
                    <a:pt x="15" y="67"/>
                  </a:lnTo>
                  <a:lnTo>
                    <a:pt x="79" y="131"/>
                  </a:lnTo>
                  <a:lnTo>
                    <a:pt x="67" y="131"/>
                  </a:lnTo>
                  <a:lnTo>
                    <a:pt x="131" y="67"/>
                  </a:lnTo>
                  <a:close/>
                </a:path>
              </a:pathLst>
            </a:custGeom>
            <a:solidFill>
              <a:srgbClr val="008000"/>
            </a:solidFill>
            <a:ln w="0" cap="flat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37" name="Freeform 16"/>
            <p:cNvSpPr>
              <a:spLocks/>
            </p:cNvSpPr>
            <p:nvPr/>
          </p:nvSpPr>
          <p:spPr bwMode="auto">
            <a:xfrm>
              <a:off x="3060701" y="4546600"/>
              <a:ext cx="76200" cy="76200"/>
            </a:xfrm>
            <a:custGeom>
              <a:avLst/>
              <a:gdLst>
                <a:gd name="T0" fmla="*/ 2147483647 w 48"/>
                <a:gd name="T1" fmla="*/ 2147483647 h 48"/>
                <a:gd name="T2" fmla="*/ 0 w 48"/>
                <a:gd name="T3" fmla="*/ 2147483647 h 48"/>
                <a:gd name="T4" fmla="*/ 2147483647 w 48"/>
                <a:gd name="T5" fmla="*/ 0 h 48"/>
                <a:gd name="T6" fmla="*/ 2147483647 w 48"/>
                <a:gd name="T7" fmla="*/ 2147483647 h 48"/>
                <a:gd name="T8" fmla="*/ 2147483647 w 48"/>
                <a:gd name="T9" fmla="*/ 2147483647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48">
                  <a:moveTo>
                    <a:pt x="24" y="48"/>
                  </a:moveTo>
                  <a:lnTo>
                    <a:pt x="0" y="24"/>
                  </a:lnTo>
                  <a:lnTo>
                    <a:pt x="24" y="0"/>
                  </a:lnTo>
                  <a:lnTo>
                    <a:pt x="48" y="24"/>
                  </a:lnTo>
                  <a:lnTo>
                    <a:pt x="24" y="48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38" name="Freeform 17"/>
            <p:cNvSpPr>
              <a:spLocks noEditPoints="1"/>
            </p:cNvSpPr>
            <p:nvPr/>
          </p:nvSpPr>
          <p:spPr bwMode="auto">
            <a:xfrm>
              <a:off x="3055938" y="4541838"/>
              <a:ext cx="87313" cy="87313"/>
            </a:xfrm>
            <a:custGeom>
              <a:avLst/>
              <a:gdLst>
                <a:gd name="T0" fmla="*/ 2147483647 w 145"/>
                <a:gd name="T1" fmla="*/ 2147483647 h 146"/>
                <a:gd name="T2" fmla="*/ 2147483647 w 145"/>
                <a:gd name="T3" fmla="*/ 2147483647 h 146"/>
                <a:gd name="T4" fmla="*/ 2147483647 w 145"/>
                <a:gd name="T5" fmla="*/ 2147483647 h 146"/>
                <a:gd name="T6" fmla="*/ 2147483647 w 145"/>
                <a:gd name="T7" fmla="*/ 2147483647 h 146"/>
                <a:gd name="T8" fmla="*/ 2147483647 w 145"/>
                <a:gd name="T9" fmla="*/ 2147483647 h 146"/>
                <a:gd name="T10" fmla="*/ 2147483647 w 145"/>
                <a:gd name="T11" fmla="*/ 2147483647 h 146"/>
                <a:gd name="T12" fmla="*/ 2147483647 w 145"/>
                <a:gd name="T13" fmla="*/ 2147483647 h 146"/>
                <a:gd name="T14" fmla="*/ 2147483647 w 145"/>
                <a:gd name="T15" fmla="*/ 2147483647 h 146"/>
                <a:gd name="T16" fmla="*/ 2147483647 w 145"/>
                <a:gd name="T17" fmla="*/ 2147483647 h 146"/>
                <a:gd name="T18" fmla="*/ 2147483647 w 145"/>
                <a:gd name="T19" fmla="*/ 2147483647 h 146"/>
                <a:gd name="T20" fmla="*/ 2147483647 w 145"/>
                <a:gd name="T21" fmla="*/ 2147483647 h 146"/>
                <a:gd name="T22" fmla="*/ 2147483647 w 145"/>
                <a:gd name="T23" fmla="*/ 2147483647 h 146"/>
                <a:gd name="T24" fmla="*/ 2147483647 w 145"/>
                <a:gd name="T25" fmla="*/ 2147483647 h 146"/>
                <a:gd name="T26" fmla="*/ 2147483647 w 145"/>
                <a:gd name="T27" fmla="*/ 2147483647 h 146"/>
                <a:gd name="T28" fmla="*/ 2147483647 w 145"/>
                <a:gd name="T29" fmla="*/ 2147483647 h 146"/>
                <a:gd name="T30" fmla="*/ 2147483647 w 145"/>
                <a:gd name="T31" fmla="*/ 2147483647 h 146"/>
                <a:gd name="T32" fmla="*/ 2147483647 w 145"/>
                <a:gd name="T33" fmla="*/ 2147483647 h 146"/>
                <a:gd name="T34" fmla="*/ 2147483647 w 145"/>
                <a:gd name="T35" fmla="*/ 2147483647 h 1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45" h="146">
                  <a:moveTo>
                    <a:pt x="78" y="143"/>
                  </a:moveTo>
                  <a:cubicBezTo>
                    <a:pt x="75" y="146"/>
                    <a:pt x="70" y="146"/>
                    <a:pt x="67" y="143"/>
                  </a:cubicBezTo>
                  <a:lnTo>
                    <a:pt x="3" y="79"/>
                  </a:lnTo>
                  <a:cubicBezTo>
                    <a:pt x="0" y="76"/>
                    <a:pt x="0" y="71"/>
                    <a:pt x="3" y="68"/>
                  </a:cubicBezTo>
                  <a:lnTo>
                    <a:pt x="67" y="4"/>
                  </a:lnTo>
                  <a:cubicBezTo>
                    <a:pt x="70" y="0"/>
                    <a:pt x="75" y="0"/>
                    <a:pt x="78" y="4"/>
                  </a:cubicBezTo>
                  <a:lnTo>
                    <a:pt x="142" y="68"/>
                  </a:lnTo>
                  <a:cubicBezTo>
                    <a:pt x="145" y="71"/>
                    <a:pt x="145" y="76"/>
                    <a:pt x="142" y="79"/>
                  </a:cubicBezTo>
                  <a:lnTo>
                    <a:pt x="78" y="143"/>
                  </a:lnTo>
                  <a:close/>
                  <a:moveTo>
                    <a:pt x="131" y="68"/>
                  </a:moveTo>
                  <a:lnTo>
                    <a:pt x="131" y="79"/>
                  </a:lnTo>
                  <a:lnTo>
                    <a:pt x="67" y="15"/>
                  </a:lnTo>
                  <a:lnTo>
                    <a:pt x="78" y="15"/>
                  </a:lnTo>
                  <a:lnTo>
                    <a:pt x="14" y="79"/>
                  </a:lnTo>
                  <a:lnTo>
                    <a:pt x="14" y="68"/>
                  </a:lnTo>
                  <a:lnTo>
                    <a:pt x="78" y="132"/>
                  </a:lnTo>
                  <a:lnTo>
                    <a:pt x="67" y="132"/>
                  </a:lnTo>
                  <a:lnTo>
                    <a:pt x="131" y="68"/>
                  </a:lnTo>
                  <a:close/>
                </a:path>
              </a:pathLst>
            </a:custGeom>
            <a:solidFill>
              <a:srgbClr val="008000"/>
            </a:solidFill>
            <a:ln w="0" cap="flat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39" name="Freeform 18"/>
            <p:cNvSpPr>
              <a:spLocks/>
            </p:cNvSpPr>
            <p:nvPr/>
          </p:nvSpPr>
          <p:spPr bwMode="auto">
            <a:xfrm>
              <a:off x="3487738" y="3071813"/>
              <a:ext cx="76200" cy="76200"/>
            </a:xfrm>
            <a:custGeom>
              <a:avLst/>
              <a:gdLst>
                <a:gd name="T0" fmla="*/ 2147483647 w 48"/>
                <a:gd name="T1" fmla="*/ 2147483647 h 48"/>
                <a:gd name="T2" fmla="*/ 0 w 48"/>
                <a:gd name="T3" fmla="*/ 2147483647 h 48"/>
                <a:gd name="T4" fmla="*/ 2147483647 w 48"/>
                <a:gd name="T5" fmla="*/ 0 h 48"/>
                <a:gd name="T6" fmla="*/ 2147483647 w 48"/>
                <a:gd name="T7" fmla="*/ 2147483647 h 48"/>
                <a:gd name="T8" fmla="*/ 2147483647 w 48"/>
                <a:gd name="T9" fmla="*/ 2147483647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48">
                  <a:moveTo>
                    <a:pt x="24" y="48"/>
                  </a:moveTo>
                  <a:lnTo>
                    <a:pt x="0" y="24"/>
                  </a:lnTo>
                  <a:lnTo>
                    <a:pt x="24" y="0"/>
                  </a:lnTo>
                  <a:lnTo>
                    <a:pt x="48" y="24"/>
                  </a:lnTo>
                  <a:lnTo>
                    <a:pt x="24" y="48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40" name="Freeform 19"/>
            <p:cNvSpPr>
              <a:spLocks noEditPoints="1"/>
            </p:cNvSpPr>
            <p:nvPr/>
          </p:nvSpPr>
          <p:spPr bwMode="auto">
            <a:xfrm>
              <a:off x="3482976" y="3067050"/>
              <a:ext cx="85725" cy="87313"/>
            </a:xfrm>
            <a:custGeom>
              <a:avLst/>
              <a:gdLst>
                <a:gd name="T0" fmla="*/ 2147483647 w 146"/>
                <a:gd name="T1" fmla="*/ 2147483647 h 146"/>
                <a:gd name="T2" fmla="*/ 2147483647 w 146"/>
                <a:gd name="T3" fmla="*/ 2147483647 h 146"/>
                <a:gd name="T4" fmla="*/ 2147483647 w 146"/>
                <a:gd name="T5" fmla="*/ 2147483647 h 146"/>
                <a:gd name="T6" fmla="*/ 2147483647 w 146"/>
                <a:gd name="T7" fmla="*/ 2147483647 h 146"/>
                <a:gd name="T8" fmla="*/ 2147483647 w 146"/>
                <a:gd name="T9" fmla="*/ 2147483647 h 146"/>
                <a:gd name="T10" fmla="*/ 2147483647 w 146"/>
                <a:gd name="T11" fmla="*/ 2147483647 h 146"/>
                <a:gd name="T12" fmla="*/ 2147483647 w 146"/>
                <a:gd name="T13" fmla="*/ 2147483647 h 146"/>
                <a:gd name="T14" fmla="*/ 2147483647 w 146"/>
                <a:gd name="T15" fmla="*/ 2147483647 h 146"/>
                <a:gd name="T16" fmla="*/ 2147483647 w 146"/>
                <a:gd name="T17" fmla="*/ 2147483647 h 146"/>
                <a:gd name="T18" fmla="*/ 2147483647 w 146"/>
                <a:gd name="T19" fmla="*/ 2147483647 h 146"/>
                <a:gd name="T20" fmla="*/ 2147483647 w 146"/>
                <a:gd name="T21" fmla="*/ 2147483647 h 146"/>
                <a:gd name="T22" fmla="*/ 2147483647 w 146"/>
                <a:gd name="T23" fmla="*/ 2147483647 h 146"/>
                <a:gd name="T24" fmla="*/ 2147483647 w 146"/>
                <a:gd name="T25" fmla="*/ 2147483647 h 146"/>
                <a:gd name="T26" fmla="*/ 2147483647 w 146"/>
                <a:gd name="T27" fmla="*/ 2147483647 h 146"/>
                <a:gd name="T28" fmla="*/ 2147483647 w 146"/>
                <a:gd name="T29" fmla="*/ 2147483647 h 146"/>
                <a:gd name="T30" fmla="*/ 2147483647 w 146"/>
                <a:gd name="T31" fmla="*/ 2147483647 h 146"/>
                <a:gd name="T32" fmla="*/ 2147483647 w 146"/>
                <a:gd name="T33" fmla="*/ 2147483647 h 146"/>
                <a:gd name="T34" fmla="*/ 2147483647 w 146"/>
                <a:gd name="T35" fmla="*/ 2147483647 h 1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46" h="146">
                  <a:moveTo>
                    <a:pt x="79" y="142"/>
                  </a:moveTo>
                  <a:cubicBezTo>
                    <a:pt x="75" y="146"/>
                    <a:pt x="70" y="146"/>
                    <a:pt x="67" y="142"/>
                  </a:cubicBezTo>
                  <a:lnTo>
                    <a:pt x="3" y="78"/>
                  </a:lnTo>
                  <a:cubicBezTo>
                    <a:pt x="0" y="75"/>
                    <a:pt x="0" y="70"/>
                    <a:pt x="3" y="67"/>
                  </a:cubicBezTo>
                  <a:lnTo>
                    <a:pt x="67" y="3"/>
                  </a:lnTo>
                  <a:cubicBezTo>
                    <a:pt x="70" y="0"/>
                    <a:pt x="75" y="0"/>
                    <a:pt x="79" y="3"/>
                  </a:cubicBezTo>
                  <a:lnTo>
                    <a:pt x="143" y="67"/>
                  </a:lnTo>
                  <a:cubicBezTo>
                    <a:pt x="146" y="70"/>
                    <a:pt x="146" y="75"/>
                    <a:pt x="143" y="78"/>
                  </a:cubicBezTo>
                  <a:lnTo>
                    <a:pt x="79" y="142"/>
                  </a:lnTo>
                  <a:close/>
                  <a:moveTo>
                    <a:pt x="131" y="67"/>
                  </a:moveTo>
                  <a:lnTo>
                    <a:pt x="131" y="78"/>
                  </a:lnTo>
                  <a:lnTo>
                    <a:pt x="67" y="14"/>
                  </a:lnTo>
                  <a:lnTo>
                    <a:pt x="79" y="14"/>
                  </a:lnTo>
                  <a:lnTo>
                    <a:pt x="15" y="78"/>
                  </a:lnTo>
                  <a:lnTo>
                    <a:pt x="15" y="67"/>
                  </a:lnTo>
                  <a:lnTo>
                    <a:pt x="79" y="131"/>
                  </a:lnTo>
                  <a:lnTo>
                    <a:pt x="67" y="131"/>
                  </a:lnTo>
                  <a:lnTo>
                    <a:pt x="131" y="67"/>
                  </a:lnTo>
                  <a:close/>
                </a:path>
              </a:pathLst>
            </a:custGeom>
            <a:solidFill>
              <a:srgbClr val="008000"/>
            </a:solidFill>
            <a:ln w="0" cap="flat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41" name="Freeform 20"/>
            <p:cNvSpPr>
              <a:spLocks/>
            </p:cNvSpPr>
            <p:nvPr/>
          </p:nvSpPr>
          <p:spPr bwMode="auto">
            <a:xfrm>
              <a:off x="3914776" y="2794000"/>
              <a:ext cx="76200" cy="76200"/>
            </a:xfrm>
            <a:custGeom>
              <a:avLst/>
              <a:gdLst>
                <a:gd name="T0" fmla="*/ 2147483647 w 48"/>
                <a:gd name="T1" fmla="*/ 2147483647 h 48"/>
                <a:gd name="T2" fmla="*/ 0 w 48"/>
                <a:gd name="T3" fmla="*/ 2147483647 h 48"/>
                <a:gd name="T4" fmla="*/ 2147483647 w 48"/>
                <a:gd name="T5" fmla="*/ 0 h 48"/>
                <a:gd name="T6" fmla="*/ 2147483647 w 48"/>
                <a:gd name="T7" fmla="*/ 2147483647 h 48"/>
                <a:gd name="T8" fmla="*/ 2147483647 w 48"/>
                <a:gd name="T9" fmla="*/ 2147483647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48">
                  <a:moveTo>
                    <a:pt x="24" y="48"/>
                  </a:moveTo>
                  <a:lnTo>
                    <a:pt x="0" y="24"/>
                  </a:lnTo>
                  <a:lnTo>
                    <a:pt x="24" y="0"/>
                  </a:lnTo>
                  <a:lnTo>
                    <a:pt x="48" y="24"/>
                  </a:lnTo>
                  <a:lnTo>
                    <a:pt x="24" y="48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42" name="Freeform 21"/>
            <p:cNvSpPr>
              <a:spLocks noEditPoints="1"/>
            </p:cNvSpPr>
            <p:nvPr/>
          </p:nvSpPr>
          <p:spPr bwMode="auto">
            <a:xfrm>
              <a:off x="3910013" y="2789238"/>
              <a:ext cx="85725" cy="85725"/>
            </a:xfrm>
            <a:custGeom>
              <a:avLst/>
              <a:gdLst>
                <a:gd name="T0" fmla="*/ 2147483647 w 145"/>
                <a:gd name="T1" fmla="*/ 2147483647 h 145"/>
                <a:gd name="T2" fmla="*/ 2147483647 w 145"/>
                <a:gd name="T3" fmla="*/ 2147483647 h 145"/>
                <a:gd name="T4" fmla="*/ 2147483647 w 145"/>
                <a:gd name="T5" fmla="*/ 2147483647 h 145"/>
                <a:gd name="T6" fmla="*/ 2147483647 w 145"/>
                <a:gd name="T7" fmla="*/ 2147483647 h 145"/>
                <a:gd name="T8" fmla="*/ 2147483647 w 145"/>
                <a:gd name="T9" fmla="*/ 2147483647 h 145"/>
                <a:gd name="T10" fmla="*/ 2147483647 w 145"/>
                <a:gd name="T11" fmla="*/ 2147483647 h 145"/>
                <a:gd name="T12" fmla="*/ 2147483647 w 145"/>
                <a:gd name="T13" fmla="*/ 2147483647 h 145"/>
                <a:gd name="T14" fmla="*/ 2147483647 w 145"/>
                <a:gd name="T15" fmla="*/ 2147483647 h 145"/>
                <a:gd name="T16" fmla="*/ 2147483647 w 145"/>
                <a:gd name="T17" fmla="*/ 2147483647 h 145"/>
                <a:gd name="T18" fmla="*/ 2147483647 w 145"/>
                <a:gd name="T19" fmla="*/ 2147483647 h 145"/>
                <a:gd name="T20" fmla="*/ 2147483647 w 145"/>
                <a:gd name="T21" fmla="*/ 2147483647 h 145"/>
                <a:gd name="T22" fmla="*/ 2147483647 w 145"/>
                <a:gd name="T23" fmla="*/ 2147483647 h 145"/>
                <a:gd name="T24" fmla="*/ 2147483647 w 145"/>
                <a:gd name="T25" fmla="*/ 2147483647 h 145"/>
                <a:gd name="T26" fmla="*/ 2147483647 w 145"/>
                <a:gd name="T27" fmla="*/ 2147483647 h 145"/>
                <a:gd name="T28" fmla="*/ 2147483647 w 145"/>
                <a:gd name="T29" fmla="*/ 2147483647 h 145"/>
                <a:gd name="T30" fmla="*/ 2147483647 w 145"/>
                <a:gd name="T31" fmla="*/ 2147483647 h 145"/>
                <a:gd name="T32" fmla="*/ 2147483647 w 145"/>
                <a:gd name="T33" fmla="*/ 2147483647 h 145"/>
                <a:gd name="T34" fmla="*/ 2147483647 w 145"/>
                <a:gd name="T35" fmla="*/ 2147483647 h 14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45" h="145">
                  <a:moveTo>
                    <a:pt x="78" y="142"/>
                  </a:moveTo>
                  <a:cubicBezTo>
                    <a:pt x="75" y="145"/>
                    <a:pt x="70" y="145"/>
                    <a:pt x="67" y="142"/>
                  </a:cubicBezTo>
                  <a:lnTo>
                    <a:pt x="3" y="78"/>
                  </a:lnTo>
                  <a:cubicBezTo>
                    <a:pt x="0" y="75"/>
                    <a:pt x="0" y="70"/>
                    <a:pt x="3" y="67"/>
                  </a:cubicBezTo>
                  <a:lnTo>
                    <a:pt x="67" y="3"/>
                  </a:lnTo>
                  <a:cubicBezTo>
                    <a:pt x="70" y="0"/>
                    <a:pt x="75" y="0"/>
                    <a:pt x="78" y="3"/>
                  </a:cubicBezTo>
                  <a:lnTo>
                    <a:pt x="142" y="67"/>
                  </a:lnTo>
                  <a:cubicBezTo>
                    <a:pt x="145" y="70"/>
                    <a:pt x="145" y="75"/>
                    <a:pt x="142" y="78"/>
                  </a:cubicBezTo>
                  <a:lnTo>
                    <a:pt x="78" y="142"/>
                  </a:lnTo>
                  <a:close/>
                  <a:moveTo>
                    <a:pt x="131" y="67"/>
                  </a:moveTo>
                  <a:lnTo>
                    <a:pt x="131" y="78"/>
                  </a:lnTo>
                  <a:lnTo>
                    <a:pt x="67" y="14"/>
                  </a:lnTo>
                  <a:lnTo>
                    <a:pt x="78" y="14"/>
                  </a:lnTo>
                  <a:lnTo>
                    <a:pt x="14" y="78"/>
                  </a:lnTo>
                  <a:lnTo>
                    <a:pt x="14" y="67"/>
                  </a:lnTo>
                  <a:lnTo>
                    <a:pt x="78" y="131"/>
                  </a:lnTo>
                  <a:lnTo>
                    <a:pt x="67" y="131"/>
                  </a:lnTo>
                  <a:lnTo>
                    <a:pt x="131" y="67"/>
                  </a:lnTo>
                  <a:close/>
                </a:path>
              </a:pathLst>
            </a:custGeom>
            <a:solidFill>
              <a:srgbClr val="008000"/>
            </a:solidFill>
            <a:ln w="0" cap="flat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43" name="Freeform 22"/>
            <p:cNvSpPr>
              <a:spLocks/>
            </p:cNvSpPr>
            <p:nvPr/>
          </p:nvSpPr>
          <p:spPr bwMode="auto">
            <a:xfrm>
              <a:off x="4340226" y="2894013"/>
              <a:ext cx="76200" cy="76200"/>
            </a:xfrm>
            <a:custGeom>
              <a:avLst/>
              <a:gdLst>
                <a:gd name="T0" fmla="*/ 2147483647 w 48"/>
                <a:gd name="T1" fmla="*/ 2147483647 h 48"/>
                <a:gd name="T2" fmla="*/ 0 w 48"/>
                <a:gd name="T3" fmla="*/ 2147483647 h 48"/>
                <a:gd name="T4" fmla="*/ 2147483647 w 48"/>
                <a:gd name="T5" fmla="*/ 0 h 48"/>
                <a:gd name="T6" fmla="*/ 2147483647 w 48"/>
                <a:gd name="T7" fmla="*/ 2147483647 h 48"/>
                <a:gd name="T8" fmla="*/ 2147483647 w 48"/>
                <a:gd name="T9" fmla="*/ 2147483647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48">
                  <a:moveTo>
                    <a:pt x="24" y="48"/>
                  </a:moveTo>
                  <a:lnTo>
                    <a:pt x="0" y="24"/>
                  </a:lnTo>
                  <a:lnTo>
                    <a:pt x="24" y="0"/>
                  </a:lnTo>
                  <a:lnTo>
                    <a:pt x="48" y="24"/>
                  </a:lnTo>
                  <a:lnTo>
                    <a:pt x="24" y="48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44" name="Freeform 23"/>
            <p:cNvSpPr>
              <a:spLocks noEditPoints="1"/>
            </p:cNvSpPr>
            <p:nvPr/>
          </p:nvSpPr>
          <p:spPr bwMode="auto">
            <a:xfrm>
              <a:off x="4335463" y="2889250"/>
              <a:ext cx="87313" cy="85725"/>
            </a:xfrm>
            <a:custGeom>
              <a:avLst/>
              <a:gdLst>
                <a:gd name="T0" fmla="*/ 2147483647 w 146"/>
                <a:gd name="T1" fmla="*/ 2147483647 h 145"/>
                <a:gd name="T2" fmla="*/ 2147483647 w 146"/>
                <a:gd name="T3" fmla="*/ 2147483647 h 145"/>
                <a:gd name="T4" fmla="*/ 2147483647 w 146"/>
                <a:gd name="T5" fmla="*/ 2147483647 h 145"/>
                <a:gd name="T6" fmla="*/ 2147483647 w 146"/>
                <a:gd name="T7" fmla="*/ 2147483647 h 145"/>
                <a:gd name="T8" fmla="*/ 2147483647 w 146"/>
                <a:gd name="T9" fmla="*/ 2147483647 h 145"/>
                <a:gd name="T10" fmla="*/ 2147483647 w 146"/>
                <a:gd name="T11" fmla="*/ 2147483647 h 145"/>
                <a:gd name="T12" fmla="*/ 2147483647 w 146"/>
                <a:gd name="T13" fmla="*/ 2147483647 h 145"/>
                <a:gd name="T14" fmla="*/ 2147483647 w 146"/>
                <a:gd name="T15" fmla="*/ 2147483647 h 145"/>
                <a:gd name="T16" fmla="*/ 2147483647 w 146"/>
                <a:gd name="T17" fmla="*/ 2147483647 h 145"/>
                <a:gd name="T18" fmla="*/ 2147483647 w 146"/>
                <a:gd name="T19" fmla="*/ 2147483647 h 145"/>
                <a:gd name="T20" fmla="*/ 2147483647 w 146"/>
                <a:gd name="T21" fmla="*/ 2147483647 h 145"/>
                <a:gd name="T22" fmla="*/ 2147483647 w 146"/>
                <a:gd name="T23" fmla="*/ 2147483647 h 145"/>
                <a:gd name="T24" fmla="*/ 2147483647 w 146"/>
                <a:gd name="T25" fmla="*/ 2147483647 h 145"/>
                <a:gd name="T26" fmla="*/ 2147483647 w 146"/>
                <a:gd name="T27" fmla="*/ 2147483647 h 145"/>
                <a:gd name="T28" fmla="*/ 2147483647 w 146"/>
                <a:gd name="T29" fmla="*/ 2147483647 h 145"/>
                <a:gd name="T30" fmla="*/ 2147483647 w 146"/>
                <a:gd name="T31" fmla="*/ 2147483647 h 145"/>
                <a:gd name="T32" fmla="*/ 2147483647 w 146"/>
                <a:gd name="T33" fmla="*/ 2147483647 h 145"/>
                <a:gd name="T34" fmla="*/ 2147483647 w 146"/>
                <a:gd name="T35" fmla="*/ 2147483647 h 14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46" h="145">
                  <a:moveTo>
                    <a:pt x="79" y="142"/>
                  </a:moveTo>
                  <a:cubicBezTo>
                    <a:pt x="76" y="145"/>
                    <a:pt x="70" y="145"/>
                    <a:pt x="67" y="142"/>
                  </a:cubicBezTo>
                  <a:lnTo>
                    <a:pt x="3" y="78"/>
                  </a:lnTo>
                  <a:cubicBezTo>
                    <a:pt x="0" y="75"/>
                    <a:pt x="0" y="70"/>
                    <a:pt x="3" y="67"/>
                  </a:cubicBezTo>
                  <a:lnTo>
                    <a:pt x="67" y="3"/>
                  </a:lnTo>
                  <a:cubicBezTo>
                    <a:pt x="70" y="0"/>
                    <a:pt x="76" y="0"/>
                    <a:pt x="79" y="3"/>
                  </a:cubicBezTo>
                  <a:lnTo>
                    <a:pt x="143" y="67"/>
                  </a:lnTo>
                  <a:cubicBezTo>
                    <a:pt x="146" y="70"/>
                    <a:pt x="146" y="75"/>
                    <a:pt x="143" y="78"/>
                  </a:cubicBezTo>
                  <a:lnTo>
                    <a:pt x="79" y="142"/>
                  </a:lnTo>
                  <a:close/>
                  <a:moveTo>
                    <a:pt x="131" y="67"/>
                  </a:moveTo>
                  <a:lnTo>
                    <a:pt x="131" y="78"/>
                  </a:lnTo>
                  <a:lnTo>
                    <a:pt x="67" y="14"/>
                  </a:lnTo>
                  <a:lnTo>
                    <a:pt x="79" y="14"/>
                  </a:lnTo>
                  <a:lnTo>
                    <a:pt x="15" y="78"/>
                  </a:lnTo>
                  <a:lnTo>
                    <a:pt x="15" y="67"/>
                  </a:lnTo>
                  <a:lnTo>
                    <a:pt x="79" y="131"/>
                  </a:lnTo>
                  <a:lnTo>
                    <a:pt x="67" y="131"/>
                  </a:lnTo>
                  <a:lnTo>
                    <a:pt x="131" y="67"/>
                  </a:lnTo>
                  <a:close/>
                </a:path>
              </a:pathLst>
            </a:custGeom>
            <a:solidFill>
              <a:srgbClr val="008000"/>
            </a:solidFill>
            <a:ln w="0" cap="flat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45" name="Freeform 24"/>
            <p:cNvSpPr>
              <a:spLocks/>
            </p:cNvSpPr>
            <p:nvPr/>
          </p:nvSpPr>
          <p:spPr bwMode="auto">
            <a:xfrm>
              <a:off x="4767263" y="3011488"/>
              <a:ext cx="76200" cy="76200"/>
            </a:xfrm>
            <a:custGeom>
              <a:avLst/>
              <a:gdLst>
                <a:gd name="T0" fmla="*/ 2147483647 w 48"/>
                <a:gd name="T1" fmla="*/ 2147483647 h 48"/>
                <a:gd name="T2" fmla="*/ 0 w 48"/>
                <a:gd name="T3" fmla="*/ 2147483647 h 48"/>
                <a:gd name="T4" fmla="*/ 2147483647 w 48"/>
                <a:gd name="T5" fmla="*/ 0 h 48"/>
                <a:gd name="T6" fmla="*/ 2147483647 w 48"/>
                <a:gd name="T7" fmla="*/ 2147483647 h 48"/>
                <a:gd name="T8" fmla="*/ 2147483647 w 48"/>
                <a:gd name="T9" fmla="*/ 2147483647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48">
                  <a:moveTo>
                    <a:pt x="24" y="48"/>
                  </a:moveTo>
                  <a:lnTo>
                    <a:pt x="0" y="24"/>
                  </a:lnTo>
                  <a:lnTo>
                    <a:pt x="24" y="0"/>
                  </a:lnTo>
                  <a:lnTo>
                    <a:pt x="48" y="24"/>
                  </a:lnTo>
                  <a:lnTo>
                    <a:pt x="24" y="48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46" name="Freeform 25"/>
            <p:cNvSpPr>
              <a:spLocks noEditPoints="1"/>
            </p:cNvSpPr>
            <p:nvPr/>
          </p:nvSpPr>
          <p:spPr bwMode="auto">
            <a:xfrm>
              <a:off x="4762501" y="3005138"/>
              <a:ext cx="85725" cy="87313"/>
            </a:xfrm>
            <a:custGeom>
              <a:avLst/>
              <a:gdLst>
                <a:gd name="T0" fmla="*/ 2147483647 w 145"/>
                <a:gd name="T1" fmla="*/ 2147483647 h 146"/>
                <a:gd name="T2" fmla="*/ 2147483647 w 145"/>
                <a:gd name="T3" fmla="*/ 2147483647 h 146"/>
                <a:gd name="T4" fmla="*/ 2147483647 w 145"/>
                <a:gd name="T5" fmla="*/ 2147483647 h 146"/>
                <a:gd name="T6" fmla="*/ 2147483647 w 145"/>
                <a:gd name="T7" fmla="*/ 2147483647 h 146"/>
                <a:gd name="T8" fmla="*/ 2147483647 w 145"/>
                <a:gd name="T9" fmla="*/ 2147483647 h 146"/>
                <a:gd name="T10" fmla="*/ 2147483647 w 145"/>
                <a:gd name="T11" fmla="*/ 2147483647 h 146"/>
                <a:gd name="T12" fmla="*/ 2147483647 w 145"/>
                <a:gd name="T13" fmla="*/ 2147483647 h 146"/>
                <a:gd name="T14" fmla="*/ 2147483647 w 145"/>
                <a:gd name="T15" fmla="*/ 2147483647 h 146"/>
                <a:gd name="T16" fmla="*/ 2147483647 w 145"/>
                <a:gd name="T17" fmla="*/ 2147483647 h 146"/>
                <a:gd name="T18" fmla="*/ 2147483647 w 145"/>
                <a:gd name="T19" fmla="*/ 2147483647 h 146"/>
                <a:gd name="T20" fmla="*/ 2147483647 w 145"/>
                <a:gd name="T21" fmla="*/ 2147483647 h 146"/>
                <a:gd name="T22" fmla="*/ 2147483647 w 145"/>
                <a:gd name="T23" fmla="*/ 2147483647 h 146"/>
                <a:gd name="T24" fmla="*/ 2147483647 w 145"/>
                <a:gd name="T25" fmla="*/ 2147483647 h 146"/>
                <a:gd name="T26" fmla="*/ 2147483647 w 145"/>
                <a:gd name="T27" fmla="*/ 2147483647 h 146"/>
                <a:gd name="T28" fmla="*/ 2147483647 w 145"/>
                <a:gd name="T29" fmla="*/ 2147483647 h 146"/>
                <a:gd name="T30" fmla="*/ 2147483647 w 145"/>
                <a:gd name="T31" fmla="*/ 2147483647 h 146"/>
                <a:gd name="T32" fmla="*/ 2147483647 w 145"/>
                <a:gd name="T33" fmla="*/ 2147483647 h 146"/>
                <a:gd name="T34" fmla="*/ 2147483647 w 145"/>
                <a:gd name="T35" fmla="*/ 2147483647 h 1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45" h="146">
                  <a:moveTo>
                    <a:pt x="78" y="143"/>
                  </a:moveTo>
                  <a:cubicBezTo>
                    <a:pt x="75" y="146"/>
                    <a:pt x="70" y="146"/>
                    <a:pt x="67" y="143"/>
                  </a:cubicBezTo>
                  <a:lnTo>
                    <a:pt x="3" y="79"/>
                  </a:lnTo>
                  <a:cubicBezTo>
                    <a:pt x="0" y="76"/>
                    <a:pt x="0" y="70"/>
                    <a:pt x="3" y="67"/>
                  </a:cubicBezTo>
                  <a:lnTo>
                    <a:pt x="67" y="3"/>
                  </a:lnTo>
                  <a:cubicBezTo>
                    <a:pt x="70" y="0"/>
                    <a:pt x="75" y="0"/>
                    <a:pt x="78" y="3"/>
                  </a:cubicBezTo>
                  <a:lnTo>
                    <a:pt x="142" y="67"/>
                  </a:lnTo>
                  <a:cubicBezTo>
                    <a:pt x="145" y="70"/>
                    <a:pt x="145" y="76"/>
                    <a:pt x="142" y="79"/>
                  </a:cubicBezTo>
                  <a:lnTo>
                    <a:pt x="78" y="143"/>
                  </a:lnTo>
                  <a:close/>
                  <a:moveTo>
                    <a:pt x="131" y="67"/>
                  </a:moveTo>
                  <a:lnTo>
                    <a:pt x="131" y="79"/>
                  </a:lnTo>
                  <a:lnTo>
                    <a:pt x="67" y="15"/>
                  </a:lnTo>
                  <a:lnTo>
                    <a:pt x="78" y="15"/>
                  </a:lnTo>
                  <a:lnTo>
                    <a:pt x="14" y="79"/>
                  </a:lnTo>
                  <a:lnTo>
                    <a:pt x="14" y="67"/>
                  </a:lnTo>
                  <a:lnTo>
                    <a:pt x="78" y="131"/>
                  </a:lnTo>
                  <a:lnTo>
                    <a:pt x="67" y="131"/>
                  </a:lnTo>
                  <a:lnTo>
                    <a:pt x="131" y="67"/>
                  </a:lnTo>
                  <a:close/>
                </a:path>
              </a:pathLst>
            </a:custGeom>
            <a:solidFill>
              <a:srgbClr val="008000"/>
            </a:solidFill>
            <a:ln w="0" cap="flat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47" name="Freeform 26"/>
            <p:cNvSpPr>
              <a:spLocks/>
            </p:cNvSpPr>
            <p:nvPr/>
          </p:nvSpPr>
          <p:spPr bwMode="auto">
            <a:xfrm>
              <a:off x="5194301" y="3265488"/>
              <a:ext cx="76200" cy="76200"/>
            </a:xfrm>
            <a:custGeom>
              <a:avLst/>
              <a:gdLst>
                <a:gd name="T0" fmla="*/ 2147483647 w 48"/>
                <a:gd name="T1" fmla="*/ 2147483647 h 48"/>
                <a:gd name="T2" fmla="*/ 0 w 48"/>
                <a:gd name="T3" fmla="*/ 2147483647 h 48"/>
                <a:gd name="T4" fmla="*/ 2147483647 w 48"/>
                <a:gd name="T5" fmla="*/ 0 h 48"/>
                <a:gd name="T6" fmla="*/ 2147483647 w 48"/>
                <a:gd name="T7" fmla="*/ 2147483647 h 48"/>
                <a:gd name="T8" fmla="*/ 2147483647 w 48"/>
                <a:gd name="T9" fmla="*/ 2147483647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48">
                  <a:moveTo>
                    <a:pt x="24" y="48"/>
                  </a:moveTo>
                  <a:lnTo>
                    <a:pt x="0" y="24"/>
                  </a:lnTo>
                  <a:lnTo>
                    <a:pt x="24" y="0"/>
                  </a:lnTo>
                  <a:lnTo>
                    <a:pt x="48" y="24"/>
                  </a:lnTo>
                  <a:lnTo>
                    <a:pt x="24" y="48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48" name="Freeform 27"/>
            <p:cNvSpPr>
              <a:spLocks noEditPoints="1"/>
            </p:cNvSpPr>
            <p:nvPr/>
          </p:nvSpPr>
          <p:spPr bwMode="auto">
            <a:xfrm>
              <a:off x="5187951" y="3259138"/>
              <a:ext cx="87313" cy="87313"/>
            </a:xfrm>
            <a:custGeom>
              <a:avLst/>
              <a:gdLst>
                <a:gd name="T0" fmla="*/ 2147483647 w 146"/>
                <a:gd name="T1" fmla="*/ 2147483647 h 145"/>
                <a:gd name="T2" fmla="*/ 2147483647 w 146"/>
                <a:gd name="T3" fmla="*/ 2147483647 h 145"/>
                <a:gd name="T4" fmla="*/ 2147483647 w 146"/>
                <a:gd name="T5" fmla="*/ 2147483647 h 145"/>
                <a:gd name="T6" fmla="*/ 2147483647 w 146"/>
                <a:gd name="T7" fmla="*/ 2147483647 h 145"/>
                <a:gd name="T8" fmla="*/ 2147483647 w 146"/>
                <a:gd name="T9" fmla="*/ 2147483647 h 145"/>
                <a:gd name="T10" fmla="*/ 2147483647 w 146"/>
                <a:gd name="T11" fmla="*/ 2147483647 h 145"/>
                <a:gd name="T12" fmla="*/ 2147483647 w 146"/>
                <a:gd name="T13" fmla="*/ 2147483647 h 145"/>
                <a:gd name="T14" fmla="*/ 2147483647 w 146"/>
                <a:gd name="T15" fmla="*/ 2147483647 h 145"/>
                <a:gd name="T16" fmla="*/ 2147483647 w 146"/>
                <a:gd name="T17" fmla="*/ 2147483647 h 145"/>
                <a:gd name="T18" fmla="*/ 2147483647 w 146"/>
                <a:gd name="T19" fmla="*/ 2147483647 h 145"/>
                <a:gd name="T20" fmla="*/ 2147483647 w 146"/>
                <a:gd name="T21" fmla="*/ 2147483647 h 145"/>
                <a:gd name="T22" fmla="*/ 2147483647 w 146"/>
                <a:gd name="T23" fmla="*/ 2147483647 h 145"/>
                <a:gd name="T24" fmla="*/ 2147483647 w 146"/>
                <a:gd name="T25" fmla="*/ 2147483647 h 145"/>
                <a:gd name="T26" fmla="*/ 2147483647 w 146"/>
                <a:gd name="T27" fmla="*/ 2147483647 h 145"/>
                <a:gd name="T28" fmla="*/ 2147483647 w 146"/>
                <a:gd name="T29" fmla="*/ 2147483647 h 145"/>
                <a:gd name="T30" fmla="*/ 2147483647 w 146"/>
                <a:gd name="T31" fmla="*/ 2147483647 h 145"/>
                <a:gd name="T32" fmla="*/ 2147483647 w 146"/>
                <a:gd name="T33" fmla="*/ 2147483647 h 145"/>
                <a:gd name="T34" fmla="*/ 2147483647 w 146"/>
                <a:gd name="T35" fmla="*/ 2147483647 h 14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46" h="145">
                  <a:moveTo>
                    <a:pt x="79" y="142"/>
                  </a:moveTo>
                  <a:cubicBezTo>
                    <a:pt x="76" y="145"/>
                    <a:pt x="70" y="145"/>
                    <a:pt x="67" y="142"/>
                  </a:cubicBezTo>
                  <a:lnTo>
                    <a:pt x="3" y="78"/>
                  </a:lnTo>
                  <a:cubicBezTo>
                    <a:pt x="0" y="75"/>
                    <a:pt x="0" y="70"/>
                    <a:pt x="3" y="67"/>
                  </a:cubicBezTo>
                  <a:lnTo>
                    <a:pt x="67" y="3"/>
                  </a:lnTo>
                  <a:cubicBezTo>
                    <a:pt x="70" y="0"/>
                    <a:pt x="76" y="0"/>
                    <a:pt x="79" y="3"/>
                  </a:cubicBezTo>
                  <a:lnTo>
                    <a:pt x="143" y="67"/>
                  </a:lnTo>
                  <a:cubicBezTo>
                    <a:pt x="146" y="70"/>
                    <a:pt x="146" y="75"/>
                    <a:pt x="143" y="78"/>
                  </a:cubicBezTo>
                  <a:lnTo>
                    <a:pt x="79" y="142"/>
                  </a:lnTo>
                  <a:close/>
                  <a:moveTo>
                    <a:pt x="131" y="67"/>
                  </a:moveTo>
                  <a:lnTo>
                    <a:pt x="131" y="78"/>
                  </a:lnTo>
                  <a:lnTo>
                    <a:pt x="67" y="14"/>
                  </a:lnTo>
                  <a:lnTo>
                    <a:pt x="79" y="14"/>
                  </a:lnTo>
                  <a:lnTo>
                    <a:pt x="15" y="78"/>
                  </a:lnTo>
                  <a:lnTo>
                    <a:pt x="15" y="67"/>
                  </a:lnTo>
                  <a:lnTo>
                    <a:pt x="79" y="131"/>
                  </a:lnTo>
                  <a:lnTo>
                    <a:pt x="67" y="131"/>
                  </a:lnTo>
                  <a:lnTo>
                    <a:pt x="131" y="67"/>
                  </a:lnTo>
                  <a:close/>
                </a:path>
              </a:pathLst>
            </a:custGeom>
            <a:solidFill>
              <a:srgbClr val="008000"/>
            </a:solidFill>
            <a:ln w="0" cap="flat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49" name="Freeform 28"/>
            <p:cNvSpPr>
              <a:spLocks/>
            </p:cNvSpPr>
            <p:nvPr/>
          </p:nvSpPr>
          <p:spPr bwMode="auto">
            <a:xfrm>
              <a:off x="5621338" y="3736975"/>
              <a:ext cx="76200" cy="76200"/>
            </a:xfrm>
            <a:custGeom>
              <a:avLst/>
              <a:gdLst>
                <a:gd name="T0" fmla="*/ 2147483647 w 48"/>
                <a:gd name="T1" fmla="*/ 2147483647 h 48"/>
                <a:gd name="T2" fmla="*/ 0 w 48"/>
                <a:gd name="T3" fmla="*/ 2147483647 h 48"/>
                <a:gd name="T4" fmla="*/ 2147483647 w 48"/>
                <a:gd name="T5" fmla="*/ 0 h 48"/>
                <a:gd name="T6" fmla="*/ 2147483647 w 48"/>
                <a:gd name="T7" fmla="*/ 2147483647 h 48"/>
                <a:gd name="T8" fmla="*/ 2147483647 w 48"/>
                <a:gd name="T9" fmla="*/ 2147483647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48">
                  <a:moveTo>
                    <a:pt x="24" y="48"/>
                  </a:moveTo>
                  <a:lnTo>
                    <a:pt x="0" y="24"/>
                  </a:lnTo>
                  <a:lnTo>
                    <a:pt x="24" y="0"/>
                  </a:lnTo>
                  <a:lnTo>
                    <a:pt x="48" y="24"/>
                  </a:lnTo>
                  <a:lnTo>
                    <a:pt x="24" y="48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50" name="Freeform 29"/>
            <p:cNvSpPr>
              <a:spLocks noEditPoints="1"/>
            </p:cNvSpPr>
            <p:nvPr/>
          </p:nvSpPr>
          <p:spPr bwMode="auto">
            <a:xfrm>
              <a:off x="5614988" y="3730625"/>
              <a:ext cx="87313" cy="87313"/>
            </a:xfrm>
            <a:custGeom>
              <a:avLst/>
              <a:gdLst>
                <a:gd name="T0" fmla="*/ 2147483647 w 145"/>
                <a:gd name="T1" fmla="*/ 2147483647 h 146"/>
                <a:gd name="T2" fmla="*/ 2147483647 w 145"/>
                <a:gd name="T3" fmla="*/ 2147483647 h 146"/>
                <a:gd name="T4" fmla="*/ 2147483647 w 145"/>
                <a:gd name="T5" fmla="*/ 2147483647 h 146"/>
                <a:gd name="T6" fmla="*/ 2147483647 w 145"/>
                <a:gd name="T7" fmla="*/ 2147483647 h 146"/>
                <a:gd name="T8" fmla="*/ 2147483647 w 145"/>
                <a:gd name="T9" fmla="*/ 2147483647 h 146"/>
                <a:gd name="T10" fmla="*/ 2147483647 w 145"/>
                <a:gd name="T11" fmla="*/ 2147483647 h 146"/>
                <a:gd name="T12" fmla="*/ 2147483647 w 145"/>
                <a:gd name="T13" fmla="*/ 2147483647 h 146"/>
                <a:gd name="T14" fmla="*/ 2147483647 w 145"/>
                <a:gd name="T15" fmla="*/ 2147483647 h 146"/>
                <a:gd name="T16" fmla="*/ 2147483647 w 145"/>
                <a:gd name="T17" fmla="*/ 2147483647 h 146"/>
                <a:gd name="T18" fmla="*/ 2147483647 w 145"/>
                <a:gd name="T19" fmla="*/ 2147483647 h 146"/>
                <a:gd name="T20" fmla="*/ 2147483647 w 145"/>
                <a:gd name="T21" fmla="*/ 2147483647 h 146"/>
                <a:gd name="T22" fmla="*/ 2147483647 w 145"/>
                <a:gd name="T23" fmla="*/ 2147483647 h 146"/>
                <a:gd name="T24" fmla="*/ 2147483647 w 145"/>
                <a:gd name="T25" fmla="*/ 2147483647 h 146"/>
                <a:gd name="T26" fmla="*/ 2147483647 w 145"/>
                <a:gd name="T27" fmla="*/ 2147483647 h 146"/>
                <a:gd name="T28" fmla="*/ 2147483647 w 145"/>
                <a:gd name="T29" fmla="*/ 2147483647 h 146"/>
                <a:gd name="T30" fmla="*/ 2147483647 w 145"/>
                <a:gd name="T31" fmla="*/ 2147483647 h 146"/>
                <a:gd name="T32" fmla="*/ 2147483647 w 145"/>
                <a:gd name="T33" fmla="*/ 2147483647 h 146"/>
                <a:gd name="T34" fmla="*/ 2147483647 w 145"/>
                <a:gd name="T35" fmla="*/ 2147483647 h 1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45" h="146">
                  <a:moveTo>
                    <a:pt x="78" y="143"/>
                  </a:moveTo>
                  <a:cubicBezTo>
                    <a:pt x="75" y="146"/>
                    <a:pt x="70" y="146"/>
                    <a:pt x="67" y="143"/>
                  </a:cubicBezTo>
                  <a:lnTo>
                    <a:pt x="3" y="79"/>
                  </a:lnTo>
                  <a:cubicBezTo>
                    <a:pt x="0" y="76"/>
                    <a:pt x="0" y="71"/>
                    <a:pt x="3" y="68"/>
                  </a:cubicBezTo>
                  <a:lnTo>
                    <a:pt x="67" y="4"/>
                  </a:lnTo>
                  <a:cubicBezTo>
                    <a:pt x="70" y="0"/>
                    <a:pt x="75" y="0"/>
                    <a:pt x="78" y="4"/>
                  </a:cubicBezTo>
                  <a:lnTo>
                    <a:pt x="142" y="68"/>
                  </a:lnTo>
                  <a:cubicBezTo>
                    <a:pt x="145" y="71"/>
                    <a:pt x="145" y="76"/>
                    <a:pt x="142" y="79"/>
                  </a:cubicBezTo>
                  <a:lnTo>
                    <a:pt x="78" y="143"/>
                  </a:lnTo>
                  <a:close/>
                  <a:moveTo>
                    <a:pt x="131" y="68"/>
                  </a:moveTo>
                  <a:lnTo>
                    <a:pt x="131" y="79"/>
                  </a:lnTo>
                  <a:lnTo>
                    <a:pt x="67" y="15"/>
                  </a:lnTo>
                  <a:lnTo>
                    <a:pt x="78" y="15"/>
                  </a:lnTo>
                  <a:lnTo>
                    <a:pt x="14" y="79"/>
                  </a:lnTo>
                  <a:lnTo>
                    <a:pt x="14" y="68"/>
                  </a:lnTo>
                  <a:lnTo>
                    <a:pt x="78" y="132"/>
                  </a:lnTo>
                  <a:lnTo>
                    <a:pt x="67" y="132"/>
                  </a:lnTo>
                  <a:lnTo>
                    <a:pt x="131" y="68"/>
                  </a:lnTo>
                  <a:close/>
                </a:path>
              </a:pathLst>
            </a:custGeom>
            <a:solidFill>
              <a:srgbClr val="008000"/>
            </a:solidFill>
            <a:ln w="0" cap="flat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51" name="Freeform 30"/>
            <p:cNvSpPr>
              <a:spLocks/>
            </p:cNvSpPr>
            <p:nvPr/>
          </p:nvSpPr>
          <p:spPr bwMode="auto">
            <a:xfrm>
              <a:off x="6046788" y="4513263"/>
              <a:ext cx="76200" cy="76200"/>
            </a:xfrm>
            <a:custGeom>
              <a:avLst/>
              <a:gdLst>
                <a:gd name="T0" fmla="*/ 2147483647 w 48"/>
                <a:gd name="T1" fmla="*/ 2147483647 h 48"/>
                <a:gd name="T2" fmla="*/ 0 w 48"/>
                <a:gd name="T3" fmla="*/ 2147483647 h 48"/>
                <a:gd name="T4" fmla="*/ 2147483647 w 48"/>
                <a:gd name="T5" fmla="*/ 0 h 48"/>
                <a:gd name="T6" fmla="*/ 2147483647 w 48"/>
                <a:gd name="T7" fmla="*/ 2147483647 h 48"/>
                <a:gd name="T8" fmla="*/ 2147483647 w 48"/>
                <a:gd name="T9" fmla="*/ 2147483647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48">
                  <a:moveTo>
                    <a:pt x="24" y="48"/>
                  </a:moveTo>
                  <a:lnTo>
                    <a:pt x="0" y="24"/>
                  </a:lnTo>
                  <a:lnTo>
                    <a:pt x="24" y="0"/>
                  </a:lnTo>
                  <a:lnTo>
                    <a:pt x="48" y="24"/>
                  </a:lnTo>
                  <a:lnTo>
                    <a:pt x="24" y="48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52" name="Freeform 31"/>
            <p:cNvSpPr>
              <a:spLocks noEditPoints="1"/>
            </p:cNvSpPr>
            <p:nvPr/>
          </p:nvSpPr>
          <p:spPr bwMode="auto">
            <a:xfrm>
              <a:off x="6042026" y="4508500"/>
              <a:ext cx="87313" cy="85725"/>
            </a:xfrm>
            <a:custGeom>
              <a:avLst/>
              <a:gdLst>
                <a:gd name="T0" fmla="*/ 2147483647 w 146"/>
                <a:gd name="T1" fmla="*/ 2147483647 h 145"/>
                <a:gd name="T2" fmla="*/ 2147483647 w 146"/>
                <a:gd name="T3" fmla="*/ 2147483647 h 145"/>
                <a:gd name="T4" fmla="*/ 2147483647 w 146"/>
                <a:gd name="T5" fmla="*/ 2147483647 h 145"/>
                <a:gd name="T6" fmla="*/ 2147483647 w 146"/>
                <a:gd name="T7" fmla="*/ 2147483647 h 145"/>
                <a:gd name="T8" fmla="*/ 2147483647 w 146"/>
                <a:gd name="T9" fmla="*/ 2147483647 h 145"/>
                <a:gd name="T10" fmla="*/ 2147483647 w 146"/>
                <a:gd name="T11" fmla="*/ 2147483647 h 145"/>
                <a:gd name="T12" fmla="*/ 2147483647 w 146"/>
                <a:gd name="T13" fmla="*/ 2147483647 h 145"/>
                <a:gd name="T14" fmla="*/ 2147483647 w 146"/>
                <a:gd name="T15" fmla="*/ 2147483647 h 145"/>
                <a:gd name="T16" fmla="*/ 2147483647 w 146"/>
                <a:gd name="T17" fmla="*/ 2147483647 h 145"/>
                <a:gd name="T18" fmla="*/ 2147483647 w 146"/>
                <a:gd name="T19" fmla="*/ 2147483647 h 145"/>
                <a:gd name="T20" fmla="*/ 2147483647 w 146"/>
                <a:gd name="T21" fmla="*/ 2147483647 h 145"/>
                <a:gd name="T22" fmla="*/ 2147483647 w 146"/>
                <a:gd name="T23" fmla="*/ 2147483647 h 145"/>
                <a:gd name="T24" fmla="*/ 2147483647 w 146"/>
                <a:gd name="T25" fmla="*/ 2147483647 h 145"/>
                <a:gd name="T26" fmla="*/ 2147483647 w 146"/>
                <a:gd name="T27" fmla="*/ 2147483647 h 145"/>
                <a:gd name="T28" fmla="*/ 2147483647 w 146"/>
                <a:gd name="T29" fmla="*/ 2147483647 h 145"/>
                <a:gd name="T30" fmla="*/ 2147483647 w 146"/>
                <a:gd name="T31" fmla="*/ 2147483647 h 145"/>
                <a:gd name="T32" fmla="*/ 2147483647 w 146"/>
                <a:gd name="T33" fmla="*/ 2147483647 h 145"/>
                <a:gd name="T34" fmla="*/ 2147483647 w 146"/>
                <a:gd name="T35" fmla="*/ 2147483647 h 14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46" h="145">
                  <a:moveTo>
                    <a:pt x="79" y="142"/>
                  </a:moveTo>
                  <a:cubicBezTo>
                    <a:pt x="76" y="145"/>
                    <a:pt x="71" y="145"/>
                    <a:pt x="67" y="142"/>
                  </a:cubicBezTo>
                  <a:lnTo>
                    <a:pt x="3" y="78"/>
                  </a:lnTo>
                  <a:cubicBezTo>
                    <a:pt x="0" y="75"/>
                    <a:pt x="0" y="70"/>
                    <a:pt x="3" y="67"/>
                  </a:cubicBezTo>
                  <a:lnTo>
                    <a:pt x="67" y="3"/>
                  </a:lnTo>
                  <a:cubicBezTo>
                    <a:pt x="71" y="0"/>
                    <a:pt x="76" y="0"/>
                    <a:pt x="79" y="3"/>
                  </a:cubicBezTo>
                  <a:lnTo>
                    <a:pt x="143" y="67"/>
                  </a:lnTo>
                  <a:cubicBezTo>
                    <a:pt x="146" y="70"/>
                    <a:pt x="146" y="75"/>
                    <a:pt x="143" y="78"/>
                  </a:cubicBezTo>
                  <a:lnTo>
                    <a:pt x="79" y="142"/>
                  </a:lnTo>
                  <a:close/>
                  <a:moveTo>
                    <a:pt x="131" y="67"/>
                  </a:moveTo>
                  <a:lnTo>
                    <a:pt x="131" y="78"/>
                  </a:lnTo>
                  <a:lnTo>
                    <a:pt x="67" y="14"/>
                  </a:lnTo>
                  <a:lnTo>
                    <a:pt x="79" y="14"/>
                  </a:lnTo>
                  <a:lnTo>
                    <a:pt x="15" y="78"/>
                  </a:lnTo>
                  <a:lnTo>
                    <a:pt x="15" y="67"/>
                  </a:lnTo>
                  <a:lnTo>
                    <a:pt x="79" y="131"/>
                  </a:lnTo>
                  <a:lnTo>
                    <a:pt x="67" y="131"/>
                  </a:lnTo>
                  <a:lnTo>
                    <a:pt x="131" y="67"/>
                  </a:lnTo>
                  <a:close/>
                </a:path>
              </a:pathLst>
            </a:custGeom>
            <a:solidFill>
              <a:srgbClr val="008000"/>
            </a:solidFill>
            <a:ln w="0" cap="flat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53" name="Freeform 32"/>
            <p:cNvSpPr>
              <a:spLocks/>
            </p:cNvSpPr>
            <p:nvPr/>
          </p:nvSpPr>
          <p:spPr bwMode="auto">
            <a:xfrm>
              <a:off x="6473826" y="4819650"/>
              <a:ext cx="76200" cy="76200"/>
            </a:xfrm>
            <a:custGeom>
              <a:avLst/>
              <a:gdLst>
                <a:gd name="T0" fmla="*/ 2147483647 w 48"/>
                <a:gd name="T1" fmla="*/ 2147483647 h 48"/>
                <a:gd name="T2" fmla="*/ 0 w 48"/>
                <a:gd name="T3" fmla="*/ 2147483647 h 48"/>
                <a:gd name="T4" fmla="*/ 2147483647 w 48"/>
                <a:gd name="T5" fmla="*/ 0 h 48"/>
                <a:gd name="T6" fmla="*/ 2147483647 w 48"/>
                <a:gd name="T7" fmla="*/ 2147483647 h 48"/>
                <a:gd name="T8" fmla="*/ 2147483647 w 48"/>
                <a:gd name="T9" fmla="*/ 2147483647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48">
                  <a:moveTo>
                    <a:pt x="24" y="48"/>
                  </a:moveTo>
                  <a:lnTo>
                    <a:pt x="0" y="24"/>
                  </a:lnTo>
                  <a:lnTo>
                    <a:pt x="24" y="0"/>
                  </a:lnTo>
                  <a:lnTo>
                    <a:pt x="48" y="24"/>
                  </a:lnTo>
                  <a:lnTo>
                    <a:pt x="24" y="48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54" name="Freeform 33"/>
            <p:cNvSpPr>
              <a:spLocks noEditPoints="1"/>
            </p:cNvSpPr>
            <p:nvPr/>
          </p:nvSpPr>
          <p:spPr bwMode="auto">
            <a:xfrm>
              <a:off x="6469063" y="4813300"/>
              <a:ext cx="85725" cy="87313"/>
            </a:xfrm>
            <a:custGeom>
              <a:avLst/>
              <a:gdLst>
                <a:gd name="T0" fmla="*/ 2147483647 w 145"/>
                <a:gd name="T1" fmla="*/ 2147483647 h 146"/>
                <a:gd name="T2" fmla="*/ 2147483647 w 145"/>
                <a:gd name="T3" fmla="*/ 2147483647 h 146"/>
                <a:gd name="T4" fmla="*/ 2147483647 w 145"/>
                <a:gd name="T5" fmla="*/ 2147483647 h 146"/>
                <a:gd name="T6" fmla="*/ 2147483647 w 145"/>
                <a:gd name="T7" fmla="*/ 2147483647 h 146"/>
                <a:gd name="T8" fmla="*/ 2147483647 w 145"/>
                <a:gd name="T9" fmla="*/ 2147483647 h 146"/>
                <a:gd name="T10" fmla="*/ 2147483647 w 145"/>
                <a:gd name="T11" fmla="*/ 2147483647 h 146"/>
                <a:gd name="T12" fmla="*/ 2147483647 w 145"/>
                <a:gd name="T13" fmla="*/ 2147483647 h 146"/>
                <a:gd name="T14" fmla="*/ 2147483647 w 145"/>
                <a:gd name="T15" fmla="*/ 2147483647 h 146"/>
                <a:gd name="T16" fmla="*/ 2147483647 w 145"/>
                <a:gd name="T17" fmla="*/ 2147483647 h 146"/>
                <a:gd name="T18" fmla="*/ 2147483647 w 145"/>
                <a:gd name="T19" fmla="*/ 2147483647 h 146"/>
                <a:gd name="T20" fmla="*/ 2147483647 w 145"/>
                <a:gd name="T21" fmla="*/ 2147483647 h 146"/>
                <a:gd name="T22" fmla="*/ 2147483647 w 145"/>
                <a:gd name="T23" fmla="*/ 2147483647 h 146"/>
                <a:gd name="T24" fmla="*/ 2147483647 w 145"/>
                <a:gd name="T25" fmla="*/ 2147483647 h 146"/>
                <a:gd name="T26" fmla="*/ 2147483647 w 145"/>
                <a:gd name="T27" fmla="*/ 2147483647 h 146"/>
                <a:gd name="T28" fmla="*/ 2147483647 w 145"/>
                <a:gd name="T29" fmla="*/ 2147483647 h 146"/>
                <a:gd name="T30" fmla="*/ 2147483647 w 145"/>
                <a:gd name="T31" fmla="*/ 2147483647 h 146"/>
                <a:gd name="T32" fmla="*/ 2147483647 w 145"/>
                <a:gd name="T33" fmla="*/ 2147483647 h 146"/>
                <a:gd name="T34" fmla="*/ 2147483647 w 145"/>
                <a:gd name="T35" fmla="*/ 2147483647 h 1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45" h="146">
                  <a:moveTo>
                    <a:pt x="78" y="142"/>
                  </a:moveTo>
                  <a:cubicBezTo>
                    <a:pt x="75" y="146"/>
                    <a:pt x="70" y="146"/>
                    <a:pt x="67" y="142"/>
                  </a:cubicBezTo>
                  <a:lnTo>
                    <a:pt x="3" y="78"/>
                  </a:lnTo>
                  <a:cubicBezTo>
                    <a:pt x="0" y="75"/>
                    <a:pt x="0" y="70"/>
                    <a:pt x="3" y="67"/>
                  </a:cubicBezTo>
                  <a:lnTo>
                    <a:pt x="67" y="3"/>
                  </a:lnTo>
                  <a:cubicBezTo>
                    <a:pt x="70" y="0"/>
                    <a:pt x="75" y="0"/>
                    <a:pt x="78" y="3"/>
                  </a:cubicBezTo>
                  <a:lnTo>
                    <a:pt x="142" y="67"/>
                  </a:lnTo>
                  <a:cubicBezTo>
                    <a:pt x="145" y="70"/>
                    <a:pt x="145" y="75"/>
                    <a:pt x="142" y="78"/>
                  </a:cubicBezTo>
                  <a:lnTo>
                    <a:pt x="78" y="142"/>
                  </a:lnTo>
                  <a:close/>
                  <a:moveTo>
                    <a:pt x="131" y="67"/>
                  </a:moveTo>
                  <a:lnTo>
                    <a:pt x="131" y="78"/>
                  </a:lnTo>
                  <a:lnTo>
                    <a:pt x="67" y="14"/>
                  </a:lnTo>
                  <a:lnTo>
                    <a:pt x="78" y="14"/>
                  </a:lnTo>
                  <a:lnTo>
                    <a:pt x="14" y="78"/>
                  </a:lnTo>
                  <a:lnTo>
                    <a:pt x="14" y="67"/>
                  </a:lnTo>
                  <a:lnTo>
                    <a:pt x="78" y="131"/>
                  </a:lnTo>
                  <a:lnTo>
                    <a:pt x="67" y="131"/>
                  </a:lnTo>
                  <a:lnTo>
                    <a:pt x="131" y="67"/>
                  </a:lnTo>
                  <a:close/>
                </a:path>
              </a:pathLst>
            </a:custGeom>
            <a:solidFill>
              <a:srgbClr val="008000"/>
            </a:solidFill>
            <a:ln w="0" cap="flat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55" name="Freeform 34"/>
            <p:cNvSpPr>
              <a:spLocks/>
            </p:cNvSpPr>
            <p:nvPr/>
          </p:nvSpPr>
          <p:spPr bwMode="auto">
            <a:xfrm>
              <a:off x="6900863" y="4891088"/>
              <a:ext cx="76200" cy="76200"/>
            </a:xfrm>
            <a:custGeom>
              <a:avLst/>
              <a:gdLst>
                <a:gd name="T0" fmla="*/ 2147483647 w 48"/>
                <a:gd name="T1" fmla="*/ 2147483647 h 48"/>
                <a:gd name="T2" fmla="*/ 0 w 48"/>
                <a:gd name="T3" fmla="*/ 2147483647 h 48"/>
                <a:gd name="T4" fmla="*/ 2147483647 w 48"/>
                <a:gd name="T5" fmla="*/ 0 h 48"/>
                <a:gd name="T6" fmla="*/ 2147483647 w 48"/>
                <a:gd name="T7" fmla="*/ 2147483647 h 48"/>
                <a:gd name="T8" fmla="*/ 2147483647 w 48"/>
                <a:gd name="T9" fmla="*/ 2147483647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48">
                  <a:moveTo>
                    <a:pt x="24" y="48"/>
                  </a:moveTo>
                  <a:lnTo>
                    <a:pt x="0" y="24"/>
                  </a:lnTo>
                  <a:lnTo>
                    <a:pt x="24" y="0"/>
                  </a:lnTo>
                  <a:lnTo>
                    <a:pt x="48" y="24"/>
                  </a:lnTo>
                  <a:lnTo>
                    <a:pt x="24" y="48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56" name="Freeform 35"/>
            <p:cNvSpPr>
              <a:spLocks noEditPoints="1"/>
            </p:cNvSpPr>
            <p:nvPr/>
          </p:nvSpPr>
          <p:spPr bwMode="auto">
            <a:xfrm>
              <a:off x="6894513" y="4886325"/>
              <a:ext cx="87313" cy="85725"/>
            </a:xfrm>
            <a:custGeom>
              <a:avLst/>
              <a:gdLst>
                <a:gd name="T0" fmla="*/ 2147483647 w 146"/>
                <a:gd name="T1" fmla="*/ 2147483647 h 146"/>
                <a:gd name="T2" fmla="*/ 2147483647 w 146"/>
                <a:gd name="T3" fmla="*/ 2147483647 h 146"/>
                <a:gd name="T4" fmla="*/ 2147483647 w 146"/>
                <a:gd name="T5" fmla="*/ 2147483647 h 146"/>
                <a:gd name="T6" fmla="*/ 2147483647 w 146"/>
                <a:gd name="T7" fmla="*/ 2147483647 h 146"/>
                <a:gd name="T8" fmla="*/ 2147483647 w 146"/>
                <a:gd name="T9" fmla="*/ 2147483647 h 146"/>
                <a:gd name="T10" fmla="*/ 2147483647 w 146"/>
                <a:gd name="T11" fmla="*/ 2147483647 h 146"/>
                <a:gd name="T12" fmla="*/ 2147483647 w 146"/>
                <a:gd name="T13" fmla="*/ 2147483647 h 146"/>
                <a:gd name="T14" fmla="*/ 2147483647 w 146"/>
                <a:gd name="T15" fmla="*/ 2147483647 h 146"/>
                <a:gd name="T16" fmla="*/ 2147483647 w 146"/>
                <a:gd name="T17" fmla="*/ 2147483647 h 146"/>
                <a:gd name="T18" fmla="*/ 2147483647 w 146"/>
                <a:gd name="T19" fmla="*/ 2147483647 h 146"/>
                <a:gd name="T20" fmla="*/ 2147483647 w 146"/>
                <a:gd name="T21" fmla="*/ 2147483647 h 146"/>
                <a:gd name="T22" fmla="*/ 2147483647 w 146"/>
                <a:gd name="T23" fmla="*/ 2147483647 h 146"/>
                <a:gd name="T24" fmla="*/ 2147483647 w 146"/>
                <a:gd name="T25" fmla="*/ 2147483647 h 146"/>
                <a:gd name="T26" fmla="*/ 2147483647 w 146"/>
                <a:gd name="T27" fmla="*/ 2147483647 h 146"/>
                <a:gd name="T28" fmla="*/ 2147483647 w 146"/>
                <a:gd name="T29" fmla="*/ 2147483647 h 146"/>
                <a:gd name="T30" fmla="*/ 2147483647 w 146"/>
                <a:gd name="T31" fmla="*/ 2147483647 h 146"/>
                <a:gd name="T32" fmla="*/ 2147483647 w 146"/>
                <a:gd name="T33" fmla="*/ 2147483647 h 146"/>
                <a:gd name="T34" fmla="*/ 2147483647 w 146"/>
                <a:gd name="T35" fmla="*/ 2147483647 h 1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46" h="146">
                  <a:moveTo>
                    <a:pt x="79" y="143"/>
                  </a:moveTo>
                  <a:cubicBezTo>
                    <a:pt x="76" y="146"/>
                    <a:pt x="71" y="146"/>
                    <a:pt x="67" y="143"/>
                  </a:cubicBezTo>
                  <a:lnTo>
                    <a:pt x="3" y="79"/>
                  </a:lnTo>
                  <a:cubicBezTo>
                    <a:pt x="0" y="76"/>
                    <a:pt x="0" y="71"/>
                    <a:pt x="3" y="68"/>
                  </a:cubicBezTo>
                  <a:lnTo>
                    <a:pt x="67" y="4"/>
                  </a:lnTo>
                  <a:cubicBezTo>
                    <a:pt x="71" y="0"/>
                    <a:pt x="76" y="0"/>
                    <a:pt x="79" y="4"/>
                  </a:cubicBezTo>
                  <a:lnTo>
                    <a:pt x="143" y="68"/>
                  </a:lnTo>
                  <a:cubicBezTo>
                    <a:pt x="146" y="71"/>
                    <a:pt x="146" y="76"/>
                    <a:pt x="143" y="79"/>
                  </a:cubicBezTo>
                  <a:lnTo>
                    <a:pt x="79" y="143"/>
                  </a:lnTo>
                  <a:close/>
                  <a:moveTo>
                    <a:pt x="131" y="68"/>
                  </a:moveTo>
                  <a:lnTo>
                    <a:pt x="131" y="79"/>
                  </a:lnTo>
                  <a:lnTo>
                    <a:pt x="67" y="15"/>
                  </a:lnTo>
                  <a:lnTo>
                    <a:pt x="79" y="15"/>
                  </a:lnTo>
                  <a:lnTo>
                    <a:pt x="15" y="79"/>
                  </a:lnTo>
                  <a:lnTo>
                    <a:pt x="15" y="68"/>
                  </a:lnTo>
                  <a:lnTo>
                    <a:pt x="79" y="132"/>
                  </a:lnTo>
                  <a:lnTo>
                    <a:pt x="67" y="132"/>
                  </a:lnTo>
                  <a:lnTo>
                    <a:pt x="131" y="68"/>
                  </a:lnTo>
                  <a:close/>
                </a:path>
              </a:pathLst>
            </a:custGeom>
            <a:solidFill>
              <a:srgbClr val="008000"/>
            </a:solidFill>
            <a:ln w="0" cap="flat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57" name="Freeform 36"/>
            <p:cNvSpPr>
              <a:spLocks/>
            </p:cNvSpPr>
            <p:nvPr/>
          </p:nvSpPr>
          <p:spPr bwMode="auto">
            <a:xfrm>
              <a:off x="2238376" y="3138488"/>
              <a:ext cx="4706938" cy="1868488"/>
            </a:xfrm>
            <a:custGeom>
              <a:avLst/>
              <a:gdLst>
                <a:gd name="T0" fmla="*/ 2147483647 w 7907"/>
                <a:gd name="T1" fmla="*/ 2147483647 h 3138"/>
                <a:gd name="T2" fmla="*/ 2147483647 w 7907"/>
                <a:gd name="T3" fmla="*/ 2147483647 h 3138"/>
                <a:gd name="T4" fmla="*/ 2147483647 w 7907"/>
                <a:gd name="T5" fmla="*/ 2147483647 h 3138"/>
                <a:gd name="T6" fmla="*/ 2147483647 w 7907"/>
                <a:gd name="T7" fmla="*/ 2147483647 h 3138"/>
                <a:gd name="T8" fmla="*/ 2147483647 w 7907"/>
                <a:gd name="T9" fmla="*/ 2147483647 h 3138"/>
                <a:gd name="T10" fmla="*/ 2147483647 w 7907"/>
                <a:gd name="T11" fmla="*/ 2147483647 h 3138"/>
                <a:gd name="T12" fmla="*/ 2147483647 w 7907"/>
                <a:gd name="T13" fmla="*/ 2147483647 h 3138"/>
                <a:gd name="T14" fmla="*/ 2147483647 w 7907"/>
                <a:gd name="T15" fmla="*/ 2147483647 h 3138"/>
                <a:gd name="T16" fmla="*/ 2147483647 w 7907"/>
                <a:gd name="T17" fmla="*/ 2147483647 h 3138"/>
                <a:gd name="T18" fmla="*/ 2147483647 w 7907"/>
                <a:gd name="T19" fmla="*/ 2147483647 h 3138"/>
                <a:gd name="T20" fmla="*/ 2147483647 w 7907"/>
                <a:gd name="T21" fmla="*/ 2147483647 h 3138"/>
                <a:gd name="T22" fmla="*/ 2147483647 w 7907"/>
                <a:gd name="T23" fmla="*/ 2147483647 h 3138"/>
                <a:gd name="T24" fmla="*/ 2147483647 w 7907"/>
                <a:gd name="T25" fmla="*/ 2147483647 h 3138"/>
                <a:gd name="T26" fmla="*/ 2147483647 w 7907"/>
                <a:gd name="T27" fmla="*/ 2147483647 h 3138"/>
                <a:gd name="T28" fmla="*/ 2147483647 w 7907"/>
                <a:gd name="T29" fmla="*/ 2147483647 h 3138"/>
                <a:gd name="T30" fmla="*/ 2147483647 w 7907"/>
                <a:gd name="T31" fmla="*/ 2147483647 h 3138"/>
                <a:gd name="T32" fmla="*/ 2147483647 w 7907"/>
                <a:gd name="T33" fmla="*/ 2147483647 h 3138"/>
                <a:gd name="T34" fmla="*/ 2147483647 w 7907"/>
                <a:gd name="T35" fmla="*/ 2147483647 h 3138"/>
                <a:gd name="T36" fmla="*/ 2147483647 w 7907"/>
                <a:gd name="T37" fmla="*/ 2147483647 h 3138"/>
                <a:gd name="T38" fmla="*/ 2147483647 w 7907"/>
                <a:gd name="T39" fmla="*/ 2147483647 h 3138"/>
                <a:gd name="T40" fmla="*/ 2147483647 w 7907"/>
                <a:gd name="T41" fmla="*/ 2147483647 h 3138"/>
                <a:gd name="T42" fmla="*/ 2147483647 w 7907"/>
                <a:gd name="T43" fmla="*/ 2147483647 h 3138"/>
                <a:gd name="T44" fmla="*/ 2147483647 w 7907"/>
                <a:gd name="T45" fmla="*/ 2147483647 h 3138"/>
                <a:gd name="T46" fmla="*/ 2147483647 w 7907"/>
                <a:gd name="T47" fmla="*/ 2147483647 h 3138"/>
                <a:gd name="T48" fmla="*/ 2147483647 w 7907"/>
                <a:gd name="T49" fmla="*/ 2147483647 h 3138"/>
                <a:gd name="T50" fmla="*/ 2147483647 w 7907"/>
                <a:gd name="T51" fmla="*/ 2147483647 h 3138"/>
                <a:gd name="T52" fmla="*/ 2147483647 w 7907"/>
                <a:gd name="T53" fmla="*/ 2147483647 h 3138"/>
                <a:gd name="T54" fmla="*/ 2147483647 w 7907"/>
                <a:gd name="T55" fmla="*/ 2147483647 h 3138"/>
                <a:gd name="T56" fmla="*/ 2147483647 w 7907"/>
                <a:gd name="T57" fmla="*/ 2147483647 h 3138"/>
                <a:gd name="T58" fmla="*/ 2147483647 w 7907"/>
                <a:gd name="T59" fmla="*/ 2147483647 h 3138"/>
                <a:gd name="T60" fmla="*/ 2147483647 w 7907"/>
                <a:gd name="T61" fmla="*/ 2147483647 h 3138"/>
                <a:gd name="T62" fmla="*/ 2147483647 w 7907"/>
                <a:gd name="T63" fmla="*/ 2147483647 h 3138"/>
                <a:gd name="T64" fmla="*/ 2147483647 w 7907"/>
                <a:gd name="T65" fmla="*/ 2147483647 h 3138"/>
                <a:gd name="T66" fmla="*/ 2147483647 w 7907"/>
                <a:gd name="T67" fmla="*/ 2147483647 h 3138"/>
                <a:gd name="T68" fmla="*/ 2147483647 w 7907"/>
                <a:gd name="T69" fmla="*/ 2147483647 h 3138"/>
                <a:gd name="T70" fmla="*/ 2147483647 w 7907"/>
                <a:gd name="T71" fmla="*/ 2147483647 h 3138"/>
                <a:gd name="T72" fmla="*/ 2147483647 w 7907"/>
                <a:gd name="T73" fmla="*/ 2147483647 h 3138"/>
                <a:gd name="T74" fmla="*/ 2147483647 w 7907"/>
                <a:gd name="T75" fmla="*/ 2147483647 h 3138"/>
                <a:gd name="T76" fmla="*/ 2147483647 w 7907"/>
                <a:gd name="T77" fmla="*/ 2147483647 h 3138"/>
                <a:gd name="T78" fmla="*/ 2147483647 w 7907"/>
                <a:gd name="T79" fmla="*/ 2147483647 h 3138"/>
                <a:gd name="T80" fmla="*/ 2147483647 w 7907"/>
                <a:gd name="T81" fmla="*/ 2147483647 h 3138"/>
                <a:gd name="T82" fmla="*/ 2147483647 w 7907"/>
                <a:gd name="T83" fmla="*/ 2147483647 h 3138"/>
                <a:gd name="T84" fmla="*/ 2147483647 w 7907"/>
                <a:gd name="T85" fmla="*/ 2147483647 h 3138"/>
                <a:gd name="T86" fmla="*/ 2147483647 w 7907"/>
                <a:gd name="T87" fmla="*/ 2147483647 h 3138"/>
                <a:gd name="T88" fmla="*/ 2147483647 w 7907"/>
                <a:gd name="T89" fmla="*/ 2147483647 h 313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7907" h="3138">
                  <a:moveTo>
                    <a:pt x="5" y="3122"/>
                  </a:moveTo>
                  <a:lnTo>
                    <a:pt x="725" y="2674"/>
                  </a:lnTo>
                  <a:lnTo>
                    <a:pt x="723" y="2676"/>
                  </a:lnTo>
                  <a:lnTo>
                    <a:pt x="1443" y="1748"/>
                  </a:lnTo>
                  <a:lnTo>
                    <a:pt x="1442" y="1749"/>
                  </a:lnTo>
                  <a:lnTo>
                    <a:pt x="2146" y="453"/>
                  </a:lnTo>
                  <a:cubicBezTo>
                    <a:pt x="2147" y="451"/>
                    <a:pt x="2148" y="450"/>
                    <a:pt x="2149" y="450"/>
                  </a:cubicBezTo>
                  <a:lnTo>
                    <a:pt x="2869" y="2"/>
                  </a:lnTo>
                  <a:cubicBezTo>
                    <a:pt x="2871" y="1"/>
                    <a:pt x="2873" y="0"/>
                    <a:pt x="2875" y="1"/>
                  </a:cubicBezTo>
                  <a:lnTo>
                    <a:pt x="3595" y="129"/>
                  </a:lnTo>
                  <a:lnTo>
                    <a:pt x="4315" y="289"/>
                  </a:lnTo>
                  <a:cubicBezTo>
                    <a:pt x="4317" y="289"/>
                    <a:pt x="4318" y="290"/>
                    <a:pt x="4319" y="291"/>
                  </a:cubicBezTo>
                  <a:lnTo>
                    <a:pt x="5039" y="1011"/>
                  </a:lnTo>
                  <a:lnTo>
                    <a:pt x="5038" y="1010"/>
                  </a:lnTo>
                  <a:lnTo>
                    <a:pt x="5742" y="1426"/>
                  </a:lnTo>
                  <a:lnTo>
                    <a:pt x="5740" y="1425"/>
                  </a:lnTo>
                  <a:lnTo>
                    <a:pt x="6460" y="1617"/>
                  </a:lnTo>
                  <a:cubicBezTo>
                    <a:pt x="6460" y="1617"/>
                    <a:pt x="6461" y="1617"/>
                    <a:pt x="6462" y="1618"/>
                  </a:cubicBezTo>
                  <a:lnTo>
                    <a:pt x="7182" y="2114"/>
                  </a:lnTo>
                  <a:cubicBezTo>
                    <a:pt x="7183" y="2114"/>
                    <a:pt x="7183" y="2115"/>
                    <a:pt x="7184" y="2116"/>
                  </a:cubicBezTo>
                  <a:lnTo>
                    <a:pt x="7904" y="3124"/>
                  </a:lnTo>
                  <a:cubicBezTo>
                    <a:pt x="7907" y="3127"/>
                    <a:pt x="7906" y="3132"/>
                    <a:pt x="7902" y="3135"/>
                  </a:cubicBezTo>
                  <a:cubicBezTo>
                    <a:pt x="7899" y="3138"/>
                    <a:pt x="7894" y="3137"/>
                    <a:pt x="7891" y="3133"/>
                  </a:cubicBezTo>
                  <a:lnTo>
                    <a:pt x="7171" y="2125"/>
                  </a:lnTo>
                  <a:lnTo>
                    <a:pt x="7173" y="2127"/>
                  </a:lnTo>
                  <a:lnTo>
                    <a:pt x="6453" y="1631"/>
                  </a:lnTo>
                  <a:lnTo>
                    <a:pt x="6455" y="1632"/>
                  </a:lnTo>
                  <a:lnTo>
                    <a:pt x="5735" y="1440"/>
                  </a:lnTo>
                  <a:cubicBezTo>
                    <a:pt x="5735" y="1440"/>
                    <a:pt x="5734" y="1440"/>
                    <a:pt x="5733" y="1439"/>
                  </a:cubicBezTo>
                  <a:lnTo>
                    <a:pt x="5029" y="1023"/>
                  </a:lnTo>
                  <a:cubicBezTo>
                    <a:pt x="5029" y="1023"/>
                    <a:pt x="5028" y="1023"/>
                    <a:pt x="5028" y="1022"/>
                  </a:cubicBezTo>
                  <a:lnTo>
                    <a:pt x="4308" y="302"/>
                  </a:lnTo>
                  <a:lnTo>
                    <a:pt x="4312" y="304"/>
                  </a:lnTo>
                  <a:lnTo>
                    <a:pt x="3592" y="144"/>
                  </a:lnTo>
                  <a:lnTo>
                    <a:pt x="2872" y="16"/>
                  </a:lnTo>
                  <a:lnTo>
                    <a:pt x="2878" y="15"/>
                  </a:lnTo>
                  <a:lnTo>
                    <a:pt x="2158" y="463"/>
                  </a:lnTo>
                  <a:lnTo>
                    <a:pt x="2160" y="460"/>
                  </a:lnTo>
                  <a:lnTo>
                    <a:pt x="1456" y="1756"/>
                  </a:lnTo>
                  <a:cubicBezTo>
                    <a:pt x="1456" y="1757"/>
                    <a:pt x="1456" y="1757"/>
                    <a:pt x="1456" y="1757"/>
                  </a:cubicBezTo>
                  <a:lnTo>
                    <a:pt x="736" y="2685"/>
                  </a:lnTo>
                  <a:cubicBezTo>
                    <a:pt x="735" y="2686"/>
                    <a:pt x="734" y="2687"/>
                    <a:pt x="734" y="2687"/>
                  </a:cubicBezTo>
                  <a:lnTo>
                    <a:pt x="14" y="3135"/>
                  </a:lnTo>
                  <a:cubicBezTo>
                    <a:pt x="10" y="3138"/>
                    <a:pt x="5" y="3136"/>
                    <a:pt x="3" y="3133"/>
                  </a:cubicBezTo>
                  <a:cubicBezTo>
                    <a:pt x="0" y="3129"/>
                    <a:pt x="1" y="3124"/>
                    <a:pt x="5" y="3122"/>
                  </a:cubicBezTo>
                  <a:close/>
                </a:path>
              </a:pathLst>
            </a:custGeom>
            <a:solidFill>
              <a:srgbClr val="953735"/>
            </a:solidFill>
            <a:ln w="9525" cap="flat">
              <a:solidFill>
                <a:srgbClr val="953735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58" name="Oval 37"/>
            <p:cNvSpPr>
              <a:spLocks noChangeArrowheads="1"/>
            </p:cNvSpPr>
            <p:nvPr/>
          </p:nvSpPr>
          <p:spPr bwMode="auto">
            <a:xfrm>
              <a:off x="2198688" y="4954588"/>
              <a:ext cx="95250" cy="95250"/>
            </a:xfrm>
            <a:prstGeom prst="ellipse">
              <a:avLst/>
            </a:prstGeom>
            <a:solidFill>
              <a:srgbClr val="953735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259" name="Freeform 38"/>
            <p:cNvSpPr>
              <a:spLocks noEditPoints="1"/>
            </p:cNvSpPr>
            <p:nvPr/>
          </p:nvSpPr>
          <p:spPr bwMode="auto">
            <a:xfrm>
              <a:off x="2193926" y="4949825"/>
              <a:ext cx="104775" cy="104775"/>
            </a:xfrm>
            <a:custGeom>
              <a:avLst/>
              <a:gdLst>
                <a:gd name="T0" fmla="*/ 2147483647 w 177"/>
                <a:gd name="T1" fmla="*/ 2147483647 h 177"/>
                <a:gd name="T2" fmla="*/ 2147483647 w 177"/>
                <a:gd name="T3" fmla="*/ 2147483647 h 177"/>
                <a:gd name="T4" fmla="*/ 2147483647 w 177"/>
                <a:gd name="T5" fmla="*/ 2147483647 h 177"/>
                <a:gd name="T6" fmla="*/ 2147483647 w 177"/>
                <a:gd name="T7" fmla="*/ 2147483647 h 177"/>
                <a:gd name="T8" fmla="*/ 2147483647 w 177"/>
                <a:gd name="T9" fmla="*/ 2147483647 h 177"/>
                <a:gd name="T10" fmla="*/ 2147483647 w 177"/>
                <a:gd name="T11" fmla="*/ 2147483647 h 177"/>
                <a:gd name="T12" fmla="*/ 2147483647 w 177"/>
                <a:gd name="T13" fmla="*/ 2147483647 h 177"/>
                <a:gd name="T14" fmla="*/ 2147483647 w 177"/>
                <a:gd name="T15" fmla="*/ 2147483647 h 177"/>
                <a:gd name="T16" fmla="*/ 2147483647 w 177"/>
                <a:gd name="T17" fmla="*/ 2147483647 h 177"/>
                <a:gd name="T18" fmla="*/ 2147483647 w 177"/>
                <a:gd name="T19" fmla="*/ 2147483647 h 177"/>
                <a:gd name="T20" fmla="*/ 2147483647 w 177"/>
                <a:gd name="T21" fmla="*/ 2147483647 h 177"/>
                <a:gd name="T22" fmla="*/ 2147483647 w 177"/>
                <a:gd name="T23" fmla="*/ 2147483647 h 177"/>
                <a:gd name="T24" fmla="*/ 2147483647 w 177"/>
                <a:gd name="T25" fmla="*/ 2147483647 h 177"/>
                <a:gd name="T26" fmla="*/ 2147483647 w 177"/>
                <a:gd name="T27" fmla="*/ 2147483647 h 177"/>
                <a:gd name="T28" fmla="*/ 2147483647 w 177"/>
                <a:gd name="T29" fmla="*/ 2147483647 h 177"/>
                <a:gd name="T30" fmla="*/ 2147483647 w 177"/>
                <a:gd name="T31" fmla="*/ 2147483647 h 177"/>
                <a:gd name="T32" fmla="*/ 2147483647 w 177"/>
                <a:gd name="T33" fmla="*/ 2147483647 h 177"/>
                <a:gd name="T34" fmla="*/ 2147483647 w 177"/>
                <a:gd name="T35" fmla="*/ 2147483647 h 177"/>
                <a:gd name="T36" fmla="*/ 2147483647 w 177"/>
                <a:gd name="T37" fmla="*/ 2147483647 h 177"/>
                <a:gd name="T38" fmla="*/ 2147483647 w 177"/>
                <a:gd name="T39" fmla="*/ 2147483647 h 177"/>
                <a:gd name="T40" fmla="*/ 2147483647 w 177"/>
                <a:gd name="T41" fmla="*/ 2147483647 h 177"/>
                <a:gd name="T42" fmla="*/ 2147483647 w 177"/>
                <a:gd name="T43" fmla="*/ 2147483647 h 177"/>
                <a:gd name="T44" fmla="*/ 2147483647 w 177"/>
                <a:gd name="T45" fmla="*/ 2147483647 h 177"/>
                <a:gd name="T46" fmla="*/ 2147483647 w 177"/>
                <a:gd name="T47" fmla="*/ 2147483647 h 177"/>
                <a:gd name="T48" fmla="*/ 2147483647 w 177"/>
                <a:gd name="T49" fmla="*/ 2147483647 h 177"/>
                <a:gd name="T50" fmla="*/ 2147483647 w 177"/>
                <a:gd name="T51" fmla="*/ 2147483647 h 177"/>
                <a:gd name="T52" fmla="*/ 2147483647 w 177"/>
                <a:gd name="T53" fmla="*/ 2147483647 h 177"/>
                <a:gd name="T54" fmla="*/ 2147483647 w 177"/>
                <a:gd name="T55" fmla="*/ 2147483647 h 177"/>
                <a:gd name="T56" fmla="*/ 2147483647 w 177"/>
                <a:gd name="T57" fmla="*/ 2147483647 h 177"/>
                <a:gd name="T58" fmla="*/ 2147483647 w 177"/>
                <a:gd name="T59" fmla="*/ 2147483647 h 177"/>
                <a:gd name="T60" fmla="*/ 2147483647 w 177"/>
                <a:gd name="T61" fmla="*/ 2147483647 h 177"/>
                <a:gd name="T62" fmla="*/ 2147483647 w 177"/>
                <a:gd name="T63" fmla="*/ 2147483647 h 177"/>
                <a:gd name="T64" fmla="*/ 2147483647 w 177"/>
                <a:gd name="T65" fmla="*/ 2147483647 h 17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77" h="177">
                  <a:moveTo>
                    <a:pt x="176" y="87"/>
                  </a:moveTo>
                  <a:cubicBezTo>
                    <a:pt x="177" y="88"/>
                    <a:pt x="177" y="89"/>
                    <a:pt x="176" y="90"/>
                  </a:cubicBezTo>
                  <a:lnTo>
                    <a:pt x="170" y="121"/>
                  </a:lnTo>
                  <a:cubicBezTo>
                    <a:pt x="170" y="122"/>
                    <a:pt x="170" y="123"/>
                    <a:pt x="169" y="124"/>
                  </a:cubicBezTo>
                  <a:lnTo>
                    <a:pt x="152" y="150"/>
                  </a:lnTo>
                  <a:cubicBezTo>
                    <a:pt x="152" y="151"/>
                    <a:pt x="151" y="152"/>
                    <a:pt x="150" y="152"/>
                  </a:cubicBezTo>
                  <a:lnTo>
                    <a:pt x="124" y="169"/>
                  </a:lnTo>
                  <a:cubicBezTo>
                    <a:pt x="123" y="170"/>
                    <a:pt x="122" y="170"/>
                    <a:pt x="121" y="170"/>
                  </a:cubicBezTo>
                  <a:lnTo>
                    <a:pt x="90" y="176"/>
                  </a:lnTo>
                  <a:cubicBezTo>
                    <a:pt x="89" y="177"/>
                    <a:pt x="88" y="177"/>
                    <a:pt x="87" y="176"/>
                  </a:cubicBezTo>
                  <a:lnTo>
                    <a:pt x="56" y="170"/>
                  </a:lnTo>
                  <a:cubicBezTo>
                    <a:pt x="55" y="170"/>
                    <a:pt x="54" y="170"/>
                    <a:pt x="53" y="169"/>
                  </a:cubicBezTo>
                  <a:lnTo>
                    <a:pt x="28" y="152"/>
                  </a:lnTo>
                  <a:cubicBezTo>
                    <a:pt x="27" y="152"/>
                    <a:pt x="26" y="151"/>
                    <a:pt x="26" y="150"/>
                  </a:cubicBezTo>
                  <a:lnTo>
                    <a:pt x="8" y="124"/>
                  </a:lnTo>
                  <a:cubicBezTo>
                    <a:pt x="7" y="123"/>
                    <a:pt x="7" y="122"/>
                    <a:pt x="7" y="121"/>
                  </a:cubicBezTo>
                  <a:lnTo>
                    <a:pt x="1" y="90"/>
                  </a:lnTo>
                  <a:cubicBezTo>
                    <a:pt x="0" y="89"/>
                    <a:pt x="0" y="88"/>
                    <a:pt x="1" y="87"/>
                  </a:cubicBezTo>
                  <a:lnTo>
                    <a:pt x="7" y="56"/>
                  </a:lnTo>
                  <a:cubicBezTo>
                    <a:pt x="7" y="55"/>
                    <a:pt x="7" y="54"/>
                    <a:pt x="8" y="53"/>
                  </a:cubicBezTo>
                  <a:lnTo>
                    <a:pt x="26" y="28"/>
                  </a:lnTo>
                  <a:cubicBezTo>
                    <a:pt x="26" y="27"/>
                    <a:pt x="27" y="26"/>
                    <a:pt x="28" y="26"/>
                  </a:cubicBezTo>
                  <a:lnTo>
                    <a:pt x="53" y="8"/>
                  </a:lnTo>
                  <a:cubicBezTo>
                    <a:pt x="54" y="7"/>
                    <a:pt x="55" y="7"/>
                    <a:pt x="56" y="7"/>
                  </a:cubicBezTo>
                  <a:lnTo>
                    <a:pt x="87" y="1"/>
                  </a:lnTo>
                  <a:cubicBezTo>
                    <a:pt x="88" y="0"/>
                    <a:pt x="89" y="0"/>
                    <a:pt x="90" y="1"/>
                  </a:cubicBezTo>
                  <a:lnTo>
                    <a:pt x="121" y="7"/>
                  </a:lnTo>
                  <a:cubicBezTo>
                    <a:pt x="122" y="7"/>
                    <a:pt x="123" y="7"/>
                    <a:pt x="124" y="8"/>
                  </a:cubicBezTo>
                  <a:lnTo>
                    <a:pt x="150" y="26"/>
                  </a:lnTo>
                  <a:cubicBezTo>
                    <a:pt x="151" y="26"/>
                    <a:pt x="152" y="27"/>
                    <a:pt x="152" y="28"/>
                  </a:cubicBezTo>
                  <a:lnTo>
                    <a:pt x="169" y="53"/>
                  </a:lnTo>
                  <a:cubicBezTo>
                    <a:pt x="170" y="54"/>
                    <a:pt x="170" y="55"/>
                    <a:pt x="170" y="56"/>
                  </a:cubicBezTo>
                  <a:lnTo>
                    <a:pt x="176" y="87"/>
                  </a:lnTo>
                  <a:close/>
                  <a:moveTo>
                    <a:pt x="155" y="59"/>
                  </a:moveTo>
                  <a:lnTo>
                    <a:pt x="156" y="62"/>
                  </a:lnTo>
                  <a:lnTo>
                    <a:pt x="139" y="37"/>
                  </a:lnTo>
                  <a:lnTo>
                    <a:pt x="141" y="39"/>
                  </a:lnTo>
                  <a:lnTo>
                    <a:pt x="115" y="21"/>
                  </a:lnTo>
                  <a:lnTo>
                    <a:pt x="118" y="22"/>
                  </a:lnTo>
                  <a:lnTo>
                    <a:pt x="87" y="16"/>
                  </a:lnTo>
                  <a:lnTo>
                    <a:pt x="90" y="16"/>
                  </a:lnTo>
                  <a:lnTo>
                    <a:pt x="59" y="22"/>
                  </a:lnTo>
                  <a:lnTo>
                    <a:pt x="62" y="21"/>
                  </a:lnTo>
                  <a:lnTo>
                    <a:pt x="37" y="39"/>
                  </a:lnTo>
                  <a:lnTo>
                    <a:pt x="39" y="37"/>
                  </a:lnTo>
                  <a:lnTo>
                    <a:pt x="21" y="62"/>
                  </a:lnTo>
                  <a:lnTo>
                    <a:pt x="22" y="59"/>
                  </a:lnTo>
                  <a:lnTo>
                    <a:pt x="16" y="90"/>
                  </a:lnTo>
                  <a:lnTo>
                    <a:pt x="16" y="87"/>
                  </a:lnTo>
                  <a:lnTo>
                    <a:pt x="22" y="118"/>
                  </a:lnTo>
                  <a:lnTo>
                    <a:pt x="21" y="115"/>
                  </a:lnTo>
                  <a:lnTo>
                    <a:pt x="39" y="141"/>
                  </a:lnTo>
                  <a:lnTo>
                    <a:pt x="37" y="139"/>
                  </a:lnTo>
                  <a:lnTo>
                    <a:pt x="62" y="156"/>
                  </a:lnTo>
                  <a:lnTo>
                    <a:pt x="59" y="155"/>
                  </a:lnTo>
                  <a:lnTo>
                    <a:pt x="90" y="161"/>
                  </a:lnTo>
                  <a:lnTo>
                    <a:pt x="87" y="161"/>
                  </a:lnTo>
                  <a:lnTo>
                    <a:pt x="118" y="155"/>
                  </a:lnTo>
                  <a:lnTo>
                    <a:pt x="115" y="156"/>
                  </a:lnTo>
                  <a:lnTo>
                    <a:pt x="141" y="139"/>
                  </a:lnTo>
                  <a:lnTo>
                    <a:pt x="139" y="141"/>
                  </a:lnTo>
                  <a:lnTo>
                    <a:pt x="156" y="115"/>
                  </a:lnTo>
                  <a:lnTo>
                    <a:pt x="155" y="118"/>
                  </a:lnTo>
                  <a:lnTo>
                    <a:pt x="161" y="87"/>
                  </a:lnTo>
                  <a:lnTo>
                    <a:pt x="161" y="90"/>
                  </a:lnTo>
                  <a:lnTo>
                    <a:pt x="155" y="59"/>
                  </a:lnTo>
                  <a:close/>
                </a:path>
              </a:pathLst>
            </a:custGeom>
            <a:solidFill>
              <a:srgbClr val="953735"/>
            </a:solidFill>
            <a:ln w="0" cap="flat">
              <a:solidFill>
                <a:srgbClr val="95373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60" name="Oval 39"/>
            <p:cNvSpPr>
              <a:spLocks noChangeArrowheads="1"/>
            </p:cNvSpPr>
            <p:nvPr/>
          </p:nvSpPr>
          <p:spPr bwMode="auto">
            <a:xfrm>
              <a:off x="2625726" y="4689475"/>
              <a:ext cx="95250" cy="95250"/>
            </a:xfrm>
            <a:prstGeom prst="ellipse">
              <a:avLst/>
            </a:prstGeom>
            <a:solidFill>
              <a:srgbClr val="953735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261" name="Freeform 40"/>
            <p:cNvSpPr>
              <a:spLocks noEditPoints="1"/>
            </p:cNvSpPr>
            <p:nvPr/>
          </p:nvSpPr>
          <p:spPr bwMode="auto">
            <a:xfrm>
              <a:off x="2620963" y="4684713"/>
              <a:ext cx="104775" cy="104775"/>
            </a:xfrm>
            <a:custGeom>
              <a:avLst/>
              <a:gdLst>
                <a:gd name="T0" fmla="*/ 2147483647 w 177"/>
                <a:gd name="T1" fmla="*/ 2147483647 h 177"/>
                <a:gd name="T2" fmla="*/ 2147483647 w 177"/>
                <a:gd name="T3" fmla="*/ 2147483647 h 177"/>
                <a:gd name="T4" fmla="*/ 2147483647 w 177"/>
                <a:gd name="T5" fmla="*/ 2147483647 h 177"/>
                <a:gd name="T6" fmla="*/ 2147483647 w 177"/>
                <a:gd name="T7" fmla="*/ 2147483647 h 177"/>
                <a:gd name="T8" fmla="*/ 2147483647 w 177"/>
                <a:gd name="T9" fmla="*/ 2147483647 h 177"/>
                <a:gd name="T10" fmla="*/ 2147483647 w 177"/>
                <a:gd name="T11" fmla="*/ 2147483647 h 177"/>
                <a:gd name="T12" fmla="*/ 2147483647 w 177"/>
                <a:gd name="T13" fmla="*/ 2147483647 h 177"/>
                <a:gd name="T14" fmla="*/ 2147483647 w 177"/>
                <a:gd name="T15" fmla="*/ 2147483647 h 177"/>
                <a:gd name="T16" fmla="*/ 2147483647 w 177"/>
                <a:gd name="T17" fmla="*/ 2147483647 h 177"/>
                <a:gd name="T18" fmla="*/ 2147483647 w 177"/>
                <a:gd name="T19" fmla="*/ 2147483647 h 177"/>
                <a:gd name="T20" fmla="*/ 2147483647 w 177"/>
                <a:gd name="T21" fmla="*/ 2147483647 h 177"/>
                <a:gd name="T22" fmla="*/ 2147483647 w 177"/>
                <a:gd name="T23" fmla="*/ 2147483647 h 177"/>
                <a:gd name="T24" fmla="*/ 2147483647 w 177"/>
                <a:gd name="T25" fmla="*/ 2147483647 h 177"/>
                <a:gd name="T26" fmla="*/ 2147483647 w 177"/>
                <a:gd name="T27" fmla="*/ 2147483647 h 177"/>
                <a:gd name="T28" fmla="*/ 2147483647 w 177"/>
                <a:gd name="T29" fmla="*/ 2147483647 h 177"/>
                <a:gd name="T30" fmla="*/ 2147483647 w 177"/>
                <a:gd name="T31" fmla="*/ 2147483647 h 177"/>
                <a:gd name="T32" fmla="*/ 2147483647 w 177"/>
                <a:gd name="T33" fmla="*/ 2147483647 h 177"/>
                <a:gd name="T34" fmla="*/ 2147483647 w 177"/>
                <a:gd name="T35" fmla="*/ 2147483647 h 177"/>
                <a:gd name="T36" fmla="*/ 2147483647 w 177"/>
                <a:gd name="T37" fmla="*/ 2147483647 h 177"/>
                <a:gd name="T38" fmla="*/ 2147483647 w 177"/>
                <a:gd name="T39" fmla="*/ 2147483647 h 177"/>
                <a:gd name="T40" fmla="*/ 2147483647 w 177"/>
                <a:gd name="T41" fmla="*/ 2147483647 h 177"/>
                <a:gd name="T42" fmla="*/ 2147483647 w 177"/>
                <a:gd name="T43" fmla="*/ 2147483647 h 177"/>
                <a:gd name="T44" fmla="*/ 2147483647 w 177"/>
                <a:gd name="T45" fmla="*/ 2147483647 h 177"/>
                <a:gd name="T46" fmla="*/ 2147483647 w 177"/>
                <a:gd name="T47" fmla="*/ 2147483647 h 177"/>
                <a:gd name="T48" fmla="*/ 2147483647 w 177"/>
                <a:gd name="T49" fmla="*/ 2147483647 h 177"/>
                <a:gd name="T50" fmla="*/ 2147483647 w 177"/>
                <a:gd name="T51" fmla="*/ 2147483647 h 177"/>
                <a:gd name="T52" fmla="*/ 2147483647 w 177"/>
                <a:gd name="T53" fmla="*/ 2147483647 h 177"/>
                <a:gd name="T54" fmla="*/ 2147483647 w 177"/>
                <a:gd name="T55" fmla="*/ 2147483647 h 177"/>
                <a:gd name="T56" fmla="*/ 2147483647 w 177"/>
                <a:gd name="T57" fmla="*/ 2147483647 h 177"/>
                <a:gd name="T58" fmla="*/ 2147483647 w 177"/>
                <a:gd name="T59" fmla="*/ 2147483647 h 177"/>
                <a:gd name="T60" fmla="*/ 2147483647 w 177"/>
                <a:gd name="T61" fmla="*/ 2147483647 h 177"/>
                <a:gd name="T62" fmla="*/ 2147483647 w 177"/>
                <a:gd name="T63" fmla="*/ 2147483647 h 177"/>
                <a:gd name="T64" fmla="*/ 2147483647 w 177"/>
                <a:gd name="T65" fmla="*/ 2147483647 h 17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77" h="177">
                  <a:moveTo>
                    <a:pt x="176" y="87"/>
                  </a:moveTo>
                  <a:cubicBezTo>
                    <a:pt x="177" y="88"/>
                    <a:pt x="177" y="89"/>
                    <a:pt x="176" y="90"/>
                  </a:cubicBezTo>
                  <a:lnTo>
                    <a:pt x="170" y="121"/>
                  </a:lnTo>
                  <a:cubicBezTo>
                    <a:pt x="170" y="122"/>
                    <a:pt x="170" y="123"/>
                    <a:pt x="169" y="124"/>
                  </a:cubicBezTo>
                  <a:lnTo>
                    <a:pt x="152" y="150"/>
                  </a:lnTo>
                  <a:cubicBezTo>
                    <a:pt x="152" y="151"/>
                    <a:pt x="151" y="152"/>
                    <a:pt x="150" y="152"/>
                  </a:cubicBezTo>
                  <a:lnTo>
                    <a:pt x="124" y="169"/>
                  </a:lnTo>
                  <a:cubicBezTo>
                    <a:pt x="123" y="170"/>
                    <a:pt x="122" y="170"/>
                    <a:pt x="121" y="170"/>
                  </a:cubicBezTo>
                  <a:lnTo>
                    <a:pt x="90" y="176"/>
                  </a:lnTo>
                  <a:cubicBezTo>
                    <a:pt x="89" y="177"/>
                    <a:pt x="88" y="177"/>
                    <a:pt x="87" y="176"/>
                  </a:cubicBezTo>
                  <a:lnTo>
                    <a:pt x="56" y="170"/>
                  </a:lnTo>
                  <a:cubicBezTo>
                    <a:pt x="55" y="170"/>
                    <a:pt x="54" y="170"/>
                    <a:pt x="53" y="169"/>
                  </a:cubicBezTo>
                  <a:lnTo>
                    <a:pt x="28" y="152"/>
                  </a:lnTo>
                  <a:cubicBezTo>
                    <a:pt x="27" y="152"/>
                    <a:pt x="26" y="151"/>
                    <a:pt x="26" y="150"/>
                  </a:cubicBezTo>
                  <a:lnTo>
                    <a:pt x="8" y="124"/>
                  </a:lnTo>
                  <a:cubicBezTo>
                    <a:pt x="7" y="123"/>
                    <a:pt x="7" y="122"/>
                    <a:pt x="7" y="121"/>
                  </a:cubicBezTo>
                  <a:lnTo>
                    <a:pt x="1" y="90"/>
                  </a:lnTo>
                  <a:cubicBezTo>
                    <a:pt x="0" y="89"/>
                    <a:pt x="0" y="88"/>
                    <a:pt x="1" y="87"/>
                  </a:cubicBezTo>
                  <a:lnTo>
                    <a:pt x="7" y="56"/>
                  </a:lnTo>
                  <a:cubicBezTo>
                    <a:pt x="7" y="55"/>
                    <a:pt x="7" y="54"/>
                    <a:pt x="8" y="53"/>
                  </a:cubicBezTo>
                  <a:lnTo>
                    <a:pt x="26" y="28"/>
                  </a:lnTo>
                  <a:cubicBezTo>
                    <a:pt x="26" y="27"/>
                    <a:pt x="27" y="26"/>
                    <a:pt x="28" y="26"/>
                  </a:cubicBezTo>
                  <a:lnTo>
                    <a:pt x="53" y="8"/>
                  </a:lnTo>
                  <a:cubicBezTo>
                    <a:pt x="54" y="7"/>
                    <a:pt x="55" y="7"/>
                    <a:pt x="56" y="7"/>
                  </a:cubicBezTo>
                  <a:lnTo>
                    <a:pt x="87" y="1"/>
                  </a:lnTo>
                  <a:cubicBezTo>
                    <a:pt x="88" y="0"/>
                    <a:pt x="89" y="0"/>
                    <a:pt x="90" y="1"/>
                  </a:cubicBezTo>
                  <a:lnTo>
                    <a:pt x="121" y="7"/>
                  </a:lnTo>
                  <a:cubicBezTo>
                    <a:pt x="122" y="7"/>
                    <a:pt x="123" y="7"/>
                    <a:pt x="124" y="8"/>
                  </a:cubicBezTo>
                  <a:lnTo>
                    <a:pt x="150" y="26"/>
                  </a:lnTo>
                  <a:cubicBezTo>
                    <a:pt x="151" y="26"/>
                    <a:pt x="152" y="27"/>
                    <a:pt x="152" y="28"/>
                  </a:cubicBezTo>
                  <a:lnTo>
                    <a:pt x="169" y="53"/>
                  </a:lnTo>
                  <a:cubicBezTo>
                    <a:pt x="170" y="54"/>
                    <a:pt x="170" y="55"/>
                    <a:pt x="170" y="56"/>
                  </a:cubicBezTo>
                  <a:lnTo>
                    <a:pt x="176" y="87"/>
                  </a:lnTo>
                  <a:close/>
                  <a:moveTo>
                    <a:pt x="155" y="59"/>
                  </a:moveTo>
                  <a:lnTo>
                    <a:pt x="156" y="62"/>
                  </a:lnTo>
                  <a:lnTo>
                    <a:pt x="139" y="37"/>
                  </a:lnTo>
                  <a:lnTo>
                    <a:pt x="141" y="39"/>
                  </a:lnTo>
                  <a:lnTo>
                    <a:pt x="115" y="21"/>
                  </a:lnTo>
                  <a:lnTo>
                    <a:pt x="118" y="22"/>
                  </a:lnTo>
                  <a:lnTo>
                    <a:pt x="87" y="16"/>
                  </a:lnTo>
                  <a:lnTo>
                    <a:pt x="90" y="16"/>
                  </a:lnTo>
                  <a:lnTo>
                    <a:pt x="59" y="22"/>
                  </a:lnTo>
                  <a:lnTo>
                    <a:pt x="62" y="21"/>
                  </a:lnTo>
                  <a:lnTo>
                    <a:pt x="37" y="39"/>
                  </a:lnTo>
                  <a:lnTo>
                    <a:pt x="39" y="37"/>
                  </a:lnTo>
                  <a:lnTo>
                    <a:pt x="21" y="62"/>
                  </a:lnTo>
                  <a:lnTo>
                    <a:pt x="22" y="59"/>
                  </a:lnTo>
                  <a:lnTo>
                    <a:pt x="16" y="90"/>
                  </a:lnTo>
                  <a:lnTo>
                    <a:pt x="16" y="87"/>
                  </a:lnTo>
                  <a:lnTo>
                    <a:pt x="22" y="118"/>
                  </a:lnTo>
                  <a:lnTo>
                    <a:pt x="21" y="115"/>
                  </a:lnTo>
                  <a:lnTo>
                    <a:pt x="39" y="141"/>
                  </a:lnTo>
                  <a:lnTo>
                    <a:pt x="37" y="139"/>
                  </a:lnTo>
                  <a:lnTo>
                    <a:pt x="62" y="156"/>
                  </a:lnTo>
                  <a:lnTo>
                    <a:pt x="59" y="155"/>
                  </a:lnTo>
                  <a:lnTo>
                    <a:pt x="90" y="161"/>
                  </a:lnTo>
                  <a:lnTo>
                    <a:pt x="87" y="161"/>
                  </a:lnTo>
                  <a:lnTo>
                    <a:pt x="118" y="155"/>
                  </a:lnTo>
                  <a:lnTo>
                    <a:pt x="115" y="156"/>
                  </a:lnTo>
                  <a:lnTo>
                    <a:pt x="141" y="139"/>
                  </a:lnTo>
                  <a:lnTo>
                    <a:pt x="139" y="141"/>
                  </a:lnTo>
                  <a:lnTo>
                    <a:pt x="156" y="115"/>
                  </a:lnTo>
                  <a:lnTo>
                    <a:pt x="155" y="118"/>
                  </a:lnTo>
                  <a:lnTo>
                    <a:pt x="161" y="87"/>
                  </a:lnTo>
                  <a:lnTo>
                    <a:pt x="161" y="90"/>
                  </a:lnTo>
                  <a:lnTo>
                    <a:pt x="155" y="59"/>
                  </a:lnTo>
                  <a:close/>
                </a:path>
              </a:pathLst>
            </a:custGeom>
            <a:solidFill>
              <a:srgbClr val="953735"/>
            </a:solidFill>
            <a:ln w="0" cap="flat">
              <a:solidFill>
                <a:srgbClr val="95373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62" name="Oval 41"/>
            <p:cNvSpPr>
              <a:spLocks noChangeArrowheads="1"/>
            </p:cNvSpPr>
            <p:nvPr/>
          </p:nvSpPr>
          <p:spPr bwMode="auto">
            <a:xfrm>
              <a:off x="3051176" y="4133850"/>
              <a:ext cx="95250" cy="95250"/>
            </a:xfrm>
            <a:prstGeom prst="ellipse">
              <a:avLst/>
            </a:prstGeom>
            <a:solidFill>
              <a:srgbClr val="953735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263" name="Freeform 42"/>
            <p:cNvSpPr>
              <a:spLocks noEditPoints="1"/>
            </p:cNvSpPr>
            <p:nvPr/>
          </p:nvSpPr>
          <p:spPr bwMode="auto">
            <a:xfrm>
              <a:off x="3046413" y="4129088"/>
              <a:ext cx="106363" cy="106363"/>
            </a:xfrm>
            <a:custGeom>
              <a:avLst/>
              <a:gdLst>
                <a:gd name="T0" fmla="*/ 2147483647 w 177"/>
                <a:gd name="T1" fmla="*/ 2147483647 h 177"/>
                <a:gd name="T2" fmla="*/ 2147483647 w 177"/>
                <a:gd name="T3" fmla="*/ 2147483647 h 177"/>
                <a:gd name="T4" fmla="*/ 2147483647 w 177"/>
                <a:gd name="T5" fmla="*/ 2147483647 h 177"/>
                <a:gd name="T6" fmla="*/ 2147483647 w 177"/>
                <a:gd name="T7" fmla="*/ 2147483647 h 177"/>
                <a:gd name="T8" fmla="*/ 2147483647 w 177"/>
                <a:gd name="T9" fmla="*/ 2147483647 h 177"/>
                <a:gd name="T10" fmla="*/ 2147483647 w 177"/>
                <a:gd name="T11" fmla="*/ 2147483647 h 177"/>
                <a:gd name="T12" fmla="*/ 2147483647 w 177"/>
                <a:gd name="T13" fmla="*/ 2147483647 h 177"/>
                <a:gd name="T14" fmla="*/ 2147483647 w 177"/>
                <a:gd name="T15" fmla="*/ 2147483647 h 177"/>
                <a:gd name="T16" fmla="*/ 2147483647 w 177"/>
                <a:gd name="T17" fmla="*/ 2147483647 h 177"/>
                <a:gd name="T18" fmla="*/ 2147483647 w 177"/>
                <a:gd name="T19" fmla="*/ 2147483647 h 177"/>
                <a:gd name="T20" fmla="*/ 2147483647 w 177"/>
                <a:gd name="T21" fmla="*/ 2147483647 h 177"/>
                <a:gd name="T22" fmla="*/ 2147483647 w 177"/>
                <a:gd name="T23" fmla="*/ 2147483647 h 177"/>
                <a:gd name="T24" fmla="*/ 2147483647 w 177"/>
                <a:gd name="T25" fmla="*/ 2147483647 h 177"/>
                <a:gd name="T26" fmla="*/ 2147483647 w 177"/>
                <a:gd name="T27" fmla="*/ 2147483647 h 177"/>
                <a:gd name="T28" fmla="*/ 2147483647 w 177"/>
                <a:gd name="T29" fmla="*/ 2147483647 h 177"/>
                <a:gd name="T30" fmla="*/ 2147483647 w 177"/>
                <a:gd name="T31" fmla="*/ 2147483647 h 177"/>
                <a:gd name="T32" fmla="*/ 2147483647 w 177"/>
                <a:gd name="T33" fmla="*/ 2147483647 h 177"/>
                <a:gd name="T34" fmla="*/ 2147483647 w 177"/>
                <a:gd name="T35" fmla="*/ 2147483647 h 177"/>
                <a:gd name="T36" fmla="*/ 2147483647 w 177"/>
                <a:gd name="T37" fmla="*/ 2147483647 h 177"/>
                <a:gd name="T38" fmla="*/ 2147483647 w 177"/>
                <a:gd name="T39" fmla="*/ 2147483647 h 177"/>
                <a:gd name="T40" fmla="*/ 2147483647 w 177"/>
                <a:gd name="T41" fmla="*/ 2147483647 h 177"/>
                <a:gd name="T42" fmla="*/ 2147483647 w 177"/>
                <a:gd name="T43" fmla="*/ 2147483647 h 177"/>
                <a:gd name="T44" fmla="*/ 2147483647 w 177"/>
                <a:gd name="T45" fmla="*/ 2147483647 h 177"/>
                <a:gd name="T46" fmla="*/ 2147483647 w 177"/>
                <a:gd name="T47" fmla="*/ 2147483647 h 177"/>
                <a:gd name="T48" fmla="*/ 2147483647 w 177"/>
                <a:gd name="T49" fmla="*/ 2147483647 h 177"/>
                <a:gd name="T50" fmla="*/ 2147483647 w 177"/>
                <a:gd name="T51" fmla="*/ 2147483647 h 177"/>
                <a:gd name="T52" fmla="*/ 2147483647 w 177"/>
                <a:gd name="T53" fmla="*/ 2147483647 h 177"/>
                <a:gd name="T54" fmla="*/ 2147483647 w 177"/>
                <a:gd name="T55" fmla="*/ 2147483647 h 177"/>
                <a:gd name="T56" fmla="*/ 2147483647 w 177"/>
                <a:gd name="T57" fmla="*/ 2147483647 h 177"/>
                <a:gd name="T58" fmla="*/ 2147483647 w 177"/>
                <a:gd name="T59" fmla="*/ 2147483647 h 177"/>
                <a:gd name="T60" fmla="*/ 2147483647 w 177"/>
                <a:gd name="T61" fmla="*/ 2147483647 h 177"/>
                <a:gd name="T62" fmla="*/ 2147483647 w 177"/>
                <a:gd name="T63" fmla="*/ 2147483647 h 177"/>
                <a:gd name="T64" fmla="*/ 2147483647 w 177"/>
                <a:gd name="T65" fmla="*/ 2147483647 h 17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77" h="177">
                  <a:moveTo>
                    <a:pt x="176" y="87"/>
                  </a:moveTo>
                  <a:cubicBezTo>
                    <a:pt x="177" y="88"/>
                    <a:pt x="177" y="89"/>
                    <a:pt x="176" y="90"/>
                  </a:cubicBezTo>
                  <a:lnTo>
                    <a:pt x="170" y="121"/>
                  </a:lnTo>
                  <a:cubicBezTo>
                    <a:pt x="170" y="122"/>
                    <a:pt x="170" y="123"/>
                    <a:pt x="169" y="124"/>
                  </a:cubicBezTo>
                  <a:lnTo>
                    <a:pt x="152" y="150"/>
                  </a:lnTo>
                  <a:cubicBezTo>
                    <a:pt x="152" y="151"/>
                    <a:pt x="151" y="152"/>
                    <a:pt x="150" y="152"/>
                  </a:cubicBezTo>
                  <a:lnTo>
                    <a:pt x="124" y="169"/>
                  </a:lnTo>
                  <a:cubicBezTo>
                    <a:pt x="123" y="170"/>
                    <a:pt x="122" y="170"/>
                    <a:pt x="121" y="170"/>
                  </a:cubicBezTo>
                  <a:lnTo>
                    <a:pt x="90" y="176"/>
                  </a:lnTo>
                  <a:cubicBezTo>
                    <a:pt x="89" y="177"/>
                    <a:pt x="88" y="177"/>
                    <a:pt x="87" y="176"/>
                  </a:cubicBezTo>
                  <a:lnTo>
                    <a:pt x="56" y="170"/>
                  </a:lnTo>
                  <a:cubicBezTo>
                    <a:pt x="55" y="170"/>
                    <a:pt x="54" y="170"/>
                    <a:pt x="53" y="169"/>
                  </a:cubicBezTo>
                  <a:lnTo>
                    <a:pt x="28" y="152"/>
                  </a:lnTo>
                  <a:cubicBezTo>
                    <a:pt x="27" y="152"/>
                    <a:pt x="26" y="151"/>
                    <a:pt x="26" y="150"/>
                  </a:cubicBezTo>
                  <a:lnTo>
                    <a:pt x="8" y="124"/>
                  </a:lnTo>
                  <a:cubicBezTo>
                    <a:pt x="7" y="123"/>
                    <a:pt x="7" y="122"/>
                    <a:pt x="7" y="121"/>
                  </a:cubicBezTo>
                  <a:lnTo>
                    <a:pt x="1" y="90"/>
                  </a:lnTo>
                  <a:cubicBezTo>
                    <a:pt x="0" y="89"/>
                    <a:pt x="0" y="88"/>
                    <a:pt x="1" y="87"/>
                  </a:cubicBezTo>
                  <a:lnTo>
                    <a:pt x="7" y="56"/>
                  </a:lnTo>
                  <a:cubicBezTo>
                    <a:pt x="7" y="55"/>
                    <a:pt x="7" y="54"/>
                    <a:pt x="8" y="53"/>
                  </a:cubicBezTo>
                  <a:lnTo>
                    <a:pt x="26" y="28"/>
                  </a:lnTo>
                  <a:cubicBezTo>
                    <a:pt x="26" y="27"/>
                    <a:pt x="27" y="26"/>
                    <a:pt x="28" y="26"/>
                  </a:cubicBezTo>
                  <a:lnTo>
                    <a:pt x="53" y="8"/>
                  </a:lnTo>
                  <a:cubicBezTo>
                    <a:pt x="54" y="7"/>
                    <a:pt x="55" y="7"/>
                    <a:pt x="56" y="7"/>
                  </a:cubicBezTo>
                  <a:lnTo>
                    <a:pt x="87" y="1"/>
                  </a:lnTo>
                  <a:cubicBezTo>
                    <a:pt x="88" y="0"/>
                    <a:pt x="89" y="0"/>
                    <a:pt x="90" y="1"/>
                  </a:cubicBezTo>
                  <a:lnTo>
                    <a:pt x="121" y="7"/>
                  </a:lnTo>
                  <a:cubicBezTo>
                    <a:pt x="122" y="7"/>
                    <a:pt x="123" y="7"/>
                    <a:pt x="124" y="8"/>
                  </a:cubicBezTo>
                  <a:lnTo>
                    <a:pt x="150" y="26"/>
                  </a:lnTo>
                  <a:cubicBezTo>
                    <a:pt x="151" y="26"/>
                    <a:pt x="152" y="27"/>
                    <a:pt x="152" y="28"/>
                  </a:cubicBezTo>
                  <a:lnTo>
                    <a:pt x="169" y="53"/>
                  </a:lnTo>
                  <a:cubicBezTo>
                    <a:pt x="170" y="54"/>
                    <a:pt x="170" y="55"/>
                    <a:pt x="170" y="56"/>
                  </a:cubicBezTo>
                  <a:lnTo>
                    <a:pt x="176" y="87"/>
                  </a:lnTo>
                  <a:close/>
                  <a:moveTo>
                    <a:pt x="155" y="59"/>
                  </a:moveTo>
                  <a:lnTo>
                    <a:pt x="156" y="62"/>
                  </a:lnTo>
                  <a:lnTo>
                    <a:pt x="139" y="37"/>
                  </a:lnTo>
                  <a:lnTo>
                    <a:pt x="141" y="39"/>
                  </a:lnTo>
                  <a:lnTo>
                    <a:pt x="115" y="21"/>
                  </a:lnTo>
                  <a:lnTo>
                    <a:pt x="118" y="22"/>
                  </a:lnTo>
                  <a:lnTo>
                    <a:pt x="87" y="16"/>
                  </a:lnTo>
                  <a:lnTo>
                    <a:pt x="90" y="16"/>
                  </a:lnTo>
                  <a:lnTo>
                    <a:pt x="59" y="22"/>
                  </a:lnTo>
                  <a:lnTo>
                    <a:pt x="62" y="21"/>
                  </a:lnTo>
                  <a:lnTo>
                    <a:pt x="37" y="39"/>
                  </a:lnTo>
                  <a:lnTo>
                    <a:pt x="39" y="37"/>
                  </a:lnTo>
                  <a:lnTo>
                    <a:pt x="21" y="62"/>
                  </a:lnTo>
                  <a:lnTo>
                    <a:pt x="22" y="59"/>
                  </a:lnTo>
                  <a:lnTo>
                    <a:pt x="16" y="90"/>
                  </a:lnTo>
                  <a:lnTo>
                    <a:pt x="16" y="87"/>
                  </a:lnTo>
                  <a:lnTo>
                    <a:pt x="22" y="118"/>
                  </a:lnTo>
                  <a:lnTo>
                    <a:pt x="21" y="115"/>
                  </a:lnTo>
                  <a:lnTo>
                    <a:pt x="39" y="141"/>
                  </a:lnTo>
                  <a:lnTo>
                    <a:pt x="37" y="139"/>
                  </a:lnTo>
                  <a:lnTo>
                    <a:pt x="62" y="156"/>
                  </a:lnTo>
                  <a:lnTo>
                    <a:pt x="59" y="155"/>
                  </a:lnTo>
                  <a:lnTo>
                    <a:pt x="90" y="161"/>
                  </a:lnTo>
                  <a:lnTo>
                    <a:pt x="87" y="161"/>
                  </a:lnTo>
                  <a:lnTo>
                    <a:pt x="118" y="155"/>
                  </a:lnTo>
                  <a:lnTo>
                    <a:pt x="115" y="156"/>
                  </a:lnTo>
                  <a:lnTo>
                    <a:pt x="141" y="139"/>
                  </a:lnTo>
                  <a:lnTo>
                    <a:pt x="139" y="141"/>
                  </a:lnTo>
                  <a:lnTo>
                    <a:pt x="156" y="115"/>
                  </a:lnTo>
                  <a:lnTo>
                    <a:pt x="155" y="118"/>
                  </a:lnTo>
                  <a:lnTo>
                    <a:pt x="161" y="87"/>
                  </a:lnTo>
                  <a:lnTo>
                    <a:pt x="161" y="90"/>
                  </a:lnTo>
                  <a:lnTo>
                    <a:pt x="155" y="59"/>
                  </a:lnTo>
                  <a:close/>
                </a:path>
              </a:pathLst>
            </a:custGeom>
            <a:solidFill>
              <a:srgbClr val="953735"/>
            </a:solidFill>
            <a:ln w="0" cap="flat">
              <a:solidFill>
                <a:srgbClr val="95373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64" name="Oval 43"/>
            <p:cNvSpPr>
              <a:spLocks noChangeArrowheads="1"/>
            </p:cNvSpPr>
            <p:nvPr/>
          </p:nvSpPr>
          <p:spPr bwMode="auto">
            <a:xfrm>
              <a:off x="3478213" y="3362325"/>
              <a:ext cx="95250" cy="95250"/>
            </a:xfrm>
            <a:prstGeom prst="ellipse">
              <a:avLst/>
            </a:prstGeom>
            <a:solidFill>
              <a:srgbClr val="953735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265" name="Freeform 44"/>
            <p:cNvSpPr>
              <a:spLocks noEditPoints="1"/>
            </p:cNvSpPr>
            <p:nvPr/>
          </p:nvSpPr>
          <p:spPr bwMode="auto">
            <a:xfrm>
              <a:off x="3473451" y="3357563"/>
              <a:ext cx="104775" cy="106363"/>
            </a:xfrm>
            <a:custGeom>
              <a:avLst/>
              <a:gdLst>
                <a:gd name="T0" fmla="*/ 2147483647 w 177"/>
                <a:gd name="T1" fmla="*/ 2147483647 h 177"/>
                <a:gd name="T2" fmla="*/ 2147483647 w 177"/>
                <a:gd name="T3" fmla="*/ 2147483647 h 177"/>
                <a:gd name="T4" fmla="*/ 2147483647 w 177"/>
                <a:gd name="T5" fmla="*/ 2147483647 h 177"/>
                <a:gd name="T6" fmla="*/ 2147483647 w 177"/>
                <a:gd name="T7" fmla="*/ 2147483647 h 177"/>
                <a:gd name="T8" fmla="*/ 2147483647 w 177"/>
                <a:gd name="T9" fmla="*/ 2147483647 h 177"/>
                <a:gd name="T10" fmla="*/ 2147483647 w 177"/>
                <a:gd name="T11" fmla="*/ 2147483647 h 177"/>
                <a:gd name="T12" fmla="*/ 2147483647 w 177"/>
                <a:gd name="T13" fmla="*/ 2147483647 h 177"/>
                <a:gd name="T14" fmla="*/ 2147483647 w 177"/>
                <a:gd name="T15" fmla="*/ 2147483647 h 177"/>
                <a:gd name="T16" fmla="*/ 2147483647 w 177"/>
                <a:gd name="T17" fmla="*/ 2147483647 h 177"/>
                <a:gd name="T18" fmla="*/ 2147483647 w 177"/>
                <a:gd name="T19" fmla="*/ 2147483647 h 177"/>
                <a:gd name="T20" fmla="*/ 2147483647 w 177"/>
                <a:gd name="T21" fmla="*/ 2147483647 h 177"/>
                <a:gd name="T22" fmla="*/ 2147483647 w 177"/>
                <a:gd name="T23" fmla="*/ 2147483647 h 177"/>
                <a:gd name="T24" fmla="*/ 2147483647 w 177"/>
                <a:gd name="T25" fmla="*/ 2147483647 h 177"/>
                <a:gd name="T26" fmla="*/ 2147483647 w 177"/>
                <a:gd name="T27" fmla="*/ 2147483647 h 177"/>
                <a:gd name="T28" fmla="*/ 2147483647 w 177"/>
                <a:gd name="T29" fmla="*/ 2147483647 h 177"/>
                <a:gd name="T30" fmla="*/ 2147483647 w 177"/>
                <a:gd name="T31" fmla="*/ 2147483647 h 177"/>
                <a:gd name="T32" fmla="*/ 2147483647 w 177"/>
                <a:gd name="T33" fmla="*/ 2147483647 h 177"/>
                <a:gd name="T34" fmla="*/ 2147483647 w 177"/>
                <a:gd name="T35" fmla="*/ 2147483647 h 177"/>
                <a:gd name="T36" fmla="*/ 2147483647 w 177"/>
                <a:gd name="T37" fmla="*/ 2147483647 h 177"/>
                <a:gd name="T38" fmla="*/ 2147483647 w 177"/>
                <a:gd name="T39" fmla="*/ 2147483647 h 177"/>
                <a:gd name="T40" fmla="*/ 2147483647 w 177"/>
                <a:gd name="T41" fmla="*/ 2147483647 h 177"/>
                <a:gd name="T42" fmla="*/ 2147483647 w 177"/>
                <a:gd name="T43" fmla="*/ 2147483647 h 177"/>
                <a:gd name="T44" fmla="*/ 2147483647 w 177"/>
                <a:gd name="T45" fmla="*/ 2147483647 h 177"/>
                <a:gd name="T46" fmla="*/ 2147483647 w 177"/>
                <a:gd name="T47" fmla="*/ 2147483647 h 177"/>
                <a:gd name="T48" fmla="*/ 2147483647 w 177"/>
                <a:gd name="T49" fmla="*/ 2147483647 h 177"/>
                <a:gd name="T50" fmla="*/ 2147483647 w 177"/>
                <a:gd name="T51" fmla="*/ 2147483647 h 177"/>
                <a:gd name="T52" fmla="*/ 2147483647 w 177"/>
                <a:gd name="T53" fmla="*/ 2147483647 h 177"/>
                <a:gd name="T54" fmla="*/ 2147483647 w 177"/>
                <a:gd name="T55" fmla="*/ 2147483647 h 177"/>
                <a:gd name="T56" fmla="*/ 2147483647 w 177"/>
                <a:gd name="T57" fmla="*/ 2147483647 h 177"/>
                <a:gd name="T58" fmla="*/ 2147483647 w 177"/>
                <a:gd name="T59" fmla="*/ 2147483647 h 177"/>
                <a:gd name="T60" fmla="*/ 2147483647 w 177"/>
                <a:gd name="T61" fmla="*/ 2147483647 h 177"/>
                <a:gd name="T62" fmla="*/ 2147483647 w 177"/>
                <a:gd name="T63" fmla="*/ 2147483647 h 177"/>
                <a:gd name="T64" fmla="*/ 2147483647 w 177"/>
                <a:gd name="T65" fmla="*/ 2147483647 h 17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77" h="177">
                  <a:moveTo>
                    <a:pt x="176" y="87"/>
                  </a:moveTo>
                  <a:cubicBezTo>
                    <a:pt x="177" y="88"/>
                    <a:pt x="177" y="89"/>
                    <a:pt x="176" y="90"/>
                  </a:cubicBezTo>
                  <a:lnTo>
                    <a:pt x="170" y="121"/>
                  </a:lnTo>
                  <a:cubicBezTo>
                    <a:pt x="170" y="122"/>
                    <a:pt x="170" y="123"/>
                    <a:pt x="169" y="124"/>
                  </a:cubicBezTo>
                  <a:lnTo>
                    <a:pt x="152" y="150"/>
                  </a:lnTo>
                  <a:cubicBezTo>
                    <a:pt x="152" y="151"/>
                    <a:pt x="151" y="152"/>
                    <a:pt x="150" y="152"/>
                  </a:cubicBezTo>
                  <a:lnTo>
                    <a:pt x="124" y="169"/>
                  </a:lnTo>
                  <a:cubicBezTo>
                    <a:pt x="123" y="170"/>
                    <a:pt x="122" y="170"/>
                    <a:pt x="121" y="170"/>
                  </a:cubicBezTo>
                  <a:lnTo>
                    <a:pt x="90" y="176"/>
                  </a:lnTo>
                  <a:cubicBezTo>
                    <a:pt x="89" y="177"/>
                    <a:pt x="88" y="177"/>
                    <a:pt x="87" y="176"/>
                  </a:cubicBezTo>
                  <a:lnTo>
                    <a:pt x="56" y="170"/>
                  </a:lnTo>
                  <a:cubicBezTo>
                    <a:pt x="55" y="170"/>
                    <a:pt x="54" y="170"/>
                    <a:pt x="53" y="169"/>
                  </a:cubicBezTo>
                  <a:lnTo>
                    <a:pt x="28" y="152"/>
                  </a:lnTo>
                  <a:cubicBezTo>
                    <a:pt x="27" y="152"/>
                    <a:pt x="26" y="151"/>
                    <a:pt x="26" y="150"/>
                  </a:cubicBezTo>
                  <a:lnTo>
                    <a:pt x="8" y="124"/>
                  </a:lnTo>
                  <a:cubicBezTo>
                    <a:pt x="7" y="123"/>
                    <a:pt x="7" y="122"/>
                    <a:pt x="7" y="121"/>
                  </a:cubicBezTo>
                  <a:lnTo>
                    <a:pt x="1" y="90"/>
                  </a:lnTo>
                  <a:cubicBezTo>
                    <a:pt x="0" y="89"/>
                    <a:pt x="0" y="88"/>
                    <a:pt x="1" y="87"/>
                  </a:cubicBezTo>
                  <a:lnTo>
                    <a:pt x="7" y="56"/>
                  </a:lnTo>
                  <a:cubicBezTo>
                    <a:pt x="7" y="55"/>
                    <a:pt x="7" y="54"/>
                    <a:pt x="8" y="53"/>
                  </a:cubicBezTo>
                  <a:lnTo>
                    <a:pt x="26" y="28"/>
                  </a:lnTo>
                  <a:cubicBezTo>
                    <a:pt x="26" y="27"/>
                    <a:pt x="27" y="26"/>
                    <a:pt x="28" y="26"/>
                  </a:cubicBezTo>
                  <a:lnTo>
                    <a:pt x="53" y="8"/>
                  </a:lnTo>
                  <a:cubicBezTo>
                    <a:pt x="54" y="7"/>
                    <a:pt x="55" y="7"/>
                    <a:pt x="56" y="7"/>
                  </a:cubicBezTo>
                  <a:lnTo>
                    <a:pt x="87" y="1"/>
                  </a:lnTo>
                  <a:cubicBezTo>
                    <a:pt x="88" y="0"/>
                    <a:pt x="89" y="0"/>
                    <a:pt x="90" y="1"/>
                  </a:cubicBezTo>
                  <a:lnTo>
                    <a:pt x="121" y="7"/>
                  </a:lnTo>
                  <a:cubicBezTo>
                    <a:pt x="122" y="7"/>
                    <a:pt x="123" y="7"/>
                    <a:pt x="124" y="8"/>
                  </a:cubicBezTo>
                  <a:lnTo>
                    <a:pt x="150" y="26"/>
                  </a:lnTo>
                  <a:cubicBezTo>
                    <a:pt x="151" y="26"/>
                    <a:pt x="152" y="27"/>
                    <a:pt x="152" y="28"/>
                  </a:cubicBezTo>
                  <a:lnTo>
                    <a:pt x="169" y="53"/>
                  </a:lnTo>
                  <a:cubicBezTo>
                    <a:pt x="170" y="54"/>
                    <a:pt x="170" y="55"/>
                    <a:pt x="170" y="56"/>
                  </a:cubicBezTo>
                  <a:lnTo>
                    <a:pt x="176" y="87"/>
                  </a:lnTo>
                  <a:close/>
                  <a:moveTo>
                    <a:pt x="155" y="59"/>
                  </a:moveTo>
                  <a:lnTo>
                    <a:pt x="156" y="62"/>
                  </a:lnTo>
                  <a:lnTo>
                    <a:pt x="139" y="37"/>
                  </a:lnTo>
                  <a:lnTo>
                    <a:pt x="141" y="39"/>
                  </a:lnTo>
                  <a:lnTo>
                    <a:pt x="115" y="21"/>
                  </a:lnTo>
                  <a:lnTo>
                    <a:pt x="118" y="22"/>
                  </a:lnTo>
                  <a:lnTo>
                    <a:pt x="87" y="16"/>
                  </a:lnTo>
                  <a:lnTo>
                    <a:pt x="90" y="16"/>
                  </a:lnTo>
                  <a:lnTo>
                    <a:pt x="59" y="22"/>
                  </a:lnTo>
                  <a:lnTo>
                    <a:pt x="62" y="21"/>
                  </a:lnTo>
                  <a:lnTo>
                    <a:pt x="37" y="39"/>
                  </a:lnTo>
                  <a:lnTo>
                    <a:pt x="39" y="37"/>
                  </a:lnTo>
                  <a:lnTo>
                    <a:pt x="21" y="62"/>
                  </a:lnTo>
                  <a:lnTo>
                    <a:pt x="22" y="59"/>
                  </a:lnTo>
                  <a:lnTo>
                    <a:pt x="16" y="90"/>
                  </a:lnTo>
                  <a:lnTo>
                    <a:pt x="16" y="87"/>
                  </a:lnTo>
                  <a:lnTo>
                    <a:pt x="22" y="118"/>
                  </a:lnTo>
                  <a:lnTo>
                    <a:pt x="21" y="115"/>
                  </a:lnTo>
                  <a:lnTo>
                    <a:pt x="39" y="141"/>
                  </a:lnTo>
                  <a:lnTo>
                    <a:pt x="37" y="139"/>
                  </a:lnTo>
                  <a:lnTo>
                    <a:pt x="62" y="156"/>
                  </a:lnTo>
                  <a:lnTo>
                    <a:pt x="59" y="155"/>
                  </a:lnTo>
                  <a:lnTo>
                    <a:pt x="90" y="161"/>
                  </a:lnTo>
                  <a:lnTo>
                    <a:pt x="87" y="161"/>
                  </a:lnTo>
                  <a:lnTo>
                    <a:pt x="118" y="155"/>
                  </a:lnTo>
                  <a:lnTo>
                    <a:pt x="115" y="156"/>
                  </a:lnTo>
                  <a:lnTo>
                    <a:pt x="141" y="139"/>
                  </a:lnTo>
                  <a:lnTo>
                    <a:pt x="139" y="141"/>
                  </a:lnTo>
                  <a:lnTo>
                    <a:pt x="156" y="115"/>
                  </a:lnTo>
                  <a:lnTo>
                    <a:pt x="155" y="118"/>
                  </a:lnTo>
                  <a:lnTo>
                    <a:pt x="161" y="87"/>
                  </a:lnTo>
                  <a:lnTo>
                    <a:pt x="161" y="90"/>
                  </a:lnTo>
                  <a:lnTo>
                    <a:pt x="155" y="59"/>
                  </a:lnTo>
                  <a:close/>
                </a:path>
              </a:pathLst>
            </a:custGeom>
            <a:solidFill>
              <a:srgbClr val="953735"/>
            </a:solidFill>
            <a:ln w="0" cap="flat">
              <a:solidFill>
                <a:srgbClr val="95373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66" name="Oval 45"/>
            <p:cNvSpPr>
              <a:spLocks noChangeArrowheads="1"/>
            </p:cNvSpPr>
            <p:nvPr/>
          </p:nvSpPr>
          <p:spPr bwMode="auto">
            <a:xfrm>
              <a:off x="3905251" y="3098800"/>
              <a:ext cx="95250" cy="95250"/>
            </a:xfrm>
            <a:prstGeom prst="ellipse">
              <a:avLst/>
            </a:prstGeom>
            <a:solidFill>
              <a:srgbClr val="953735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267" name="Freeform 46"/>
            <p:cNvSpPr>
              <a:spLocks noEditPoints="1"/>
            </p:cNvSpPr>
            <p:nvPr/>
          </p:nvSpPr>
          <p:spPr bwMode="auto">
            <a:xfrm>
              <a:off x="3900488" y="3094038"/>
              <a:ext cx="104775" cy="104775"/>
            </a:xfrm>
            <a:custGeom>
              <a:avLst/>
              <a:gdLst>
                <a:gd name="T0" fmla="*/ 2147483647 w 177"/>
                <a:gd name="T1" fmla="*/ 2147483647 h 177"/>
                <a:gd name="T2" fmla="*/ 2147483647 w 177"/>
                <a:gd name="T3" fmla="*/ 2147483647 h 177"/>
                <a:gd name="T4" fmla="*/ 2147483647 w 177"/>
                <a:gd name="T5" fmla="*/ 2147483647 h 177"/>
                <a:gd name="T6" fmla="*/ 2147483647 w 177"/>
                <a:gd name="T7" fmla="*/ 2147483647 h 177"/>
                <a:gd name="T8" fmla="*/ 2147483647 w 177"/>
                <a:gd name="T9" fmla="*/ 2147483647 h 177"/>
                <a:gd name="T10" fmla="*/ 2147483647 w 177"/>
                <a:gd name="T11" fmla="*/ 2147483647 h 177"/>
                <a:gd name="T12" fmla="*/ 2147483647 w 177"/>
                <a:gd name="T13" fmla="*/ 2147483647 h 177"/>
                <a:gd name="T14" fmla="*/ 2147483647 w 177"/>
                <a:gd name="T15" fmla="*/ 2147483647 h 177"/>
                <a:gd name="T16" fmla="*/ 2147483647 w 177"/>
                <a:gd name="T17" fmla="*/ 2147483647 h 177"/>
                <a:gd name="T18" fmla="*/ 2147483647 w 177"/>
                <a:gd name="T19" fmla="*/ 2147483647 h 177"/>
                <a:gd name="T20" fmla="*/ 2147483647 w 177"/>
                <a:gd name="T21" fmla="*/ 2147483647 h 177"/>
                <a:gd name="T22" fmla="*/ 2147483647 w 177"/>
                <a:gd name="T23" fmla="*/ 2147483647 h 177"/>
                <a:gd name="T24" fmla="*/ 2147483647 w 177"/>
                <a:gd name="T25" fmla="*/ 2147483647 h 177"/>
                <a:gd name="T26" fmla="*/ 2147483647 w 177"/>
                <a:gd name="T27" fmla="*/ 2147483647 h 177"/>
                <a:gd name="T28" fmla="*/ 2147483647 w 177"/>
                <a:gd name="T29" fmla="*/ 2147483647 h 177"/>
                <a:gd name="T30" fmla="*/ 2147483647 w 177"/>
                <a:gd name="T31" fmla="*/ 2147483647 h 177"/>
                <a:gd name="T32" fmla="*/ 2147483647 w 177"/>
                <a:gd name="T33" fmla="*/ 2147483647 h 177"/>
                <a:gd name="T34" fmla="*/ 2147483647 w 177"/>
                <a:gd name="T35" fmla="*/ 2147483647 h 177"/>
                <a:gd name="T36" fmla="*/ 2147483647 w 177"/>
                <a:gd name="T37" fmla="*/ 2147483647 h 177"/>
                <a:gd name="T38" fmla="*/ 2147483647 w 177"/>
                <a:gd name="T39" fmla="*/ 2147483647 h 177"/>
                <a:gd name="T40" fmla="*/ 2147483647 w 177"/>
                <a:gd name="T41" fmla="*/ 2147483647 h 177"/>
                <a:gd name="T42" fmla="*/ 2147483647 w 177"/>
                <a:gd name="T43" fmla="*/ 2147483647 h 177"/>
                <a:gd name="T44" fmla="*/ 2147483647 w 177"/>
                <a:gd name="T45" fmla="*/ 2147483647 h 177"/>
                <a:gd name="T46" fmla="*/ 2147483647 w 177"/>
                <a:gd name="T47" fmla="*/ 2147483647 h 177"/>
                <a:gd name="T48" fmla="*/ 2147483647 w 177"/>
                <a:gd name="T49" fmla="*/ 2147483647 h 177"/>
                <a:gd name="T50" fmla="*/ 2147483647 w 177"/>
                <a:gd name="T51" fmla="*/ 2147483647 h 177"/>
                <a:gd name="T52" fmla="*/ 2147483647 w 177"/>
                <a:gd name="T53" fmla="*/ 2147483647 h 177"/>
                <a:gd name="T54" fmla="*/ 2147483647 w 177"/>
                <a:gd name="T55" fmla="*/ 2147483647 h 177"/>
                <a:gd name="T56" fmla="*/ 2147483647 w 177"/>
                <a:gd name="T57" fmla="*/ 2147483647 h 177"/>
                <a:gd name="T58" fmla="*/ 2147483647 w 177"/>
                <a:gd name="T59" fmla="*/ 2147483647 h 177"/>
                <a:gd name="T60" fmla="*/ 2147483647 w 177"/>
                <a:gd name="T61" fmla="*/ 2147483647 h 177"/>
                <a:gd name="T62" fmla="*/ 2147483647 w 177"/>
                <a:gd name="T63" fmla="*/ 2147483647 h 177"/>
                <a:gd name="T64" fmla="*/ 2147483647 w 177"/>
                <a:gd name="T65" fmla="*/ 2147483647 h 17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77" h="177">
                  <a:moveTo>
                    <a:pt x="176" y="87"/>
                  </a:moveTo>
                  <a:cubicBezTo>
                    <a:pt x="177" y="88"/>
                    <a:pt x="177" y="89"/>
                    <a:pt x="176" y="90"/>
                  </a:cubicBezTo>
                  <a:lnTo>
                    <a:pt x="170" y="121"/>
                  </a:lnTo>
                  <a:cubicBezTo>
                    <a:pt x="170" y="122"/>
                    <a:pt x="170" y="123"/>
                    <a:pt x="169" y="124"/>
                  </a:cubicBezTo>
                  <a:lnTo>
                    <a:pt x="152" y="150"/>
                  </a:lnTo>
                  <a:cubicBezTo>
                    <a:pt x="152" y="151"/>
                    <a:pt x="151" y="152"/>
                    <a:pt x="150" y="152"/>
                  </a:cubicBezTo>
                  <a:lnTo>
                    <a:pt x="124" y="169"/>
                  </a:lnTo>
                  <a:cubicBezTo>
                    <a:pt x="123" y="170"/>
                    <a:pt x="122" y="170"/>
                    <a:pt x="121" y="170"/>
                  </a:cubicBezTo>
                  <a:lnTo>
                    <a:pt x="90" y="176"/>
                  </a:lnTo>
                  <a:cubicBezTo>
                    <a:pt x="89" y="177"/>
                    <a:pt x="88" y="177"/>
                    <a:pt x="87" y="176"/>
                  </a:cubicBezTo>
                  <a:lnTo>
                    <a:pt x="56" y="170"/>
                  </a:lnTo>
                  <a:cubicBezTo>
                    <a:pt x="55" y="170"/>
                    <a:pt x="54" y="170"/>
                    <a:pt x="53" y="169"/>
                  </a:cubicBezTo>
                  <a:lnTo>
                    <a:pt x="28" y="152"/>
                  </a:lnTo>
                  <a:cubicBezTo>
                    <a:pt x="27" y="152"/>
                    <a:pt x="26" y="151"/>
                    <a:pt x="26" y="150"/>
                  </a:cubicBezTo>
                  <a:lnTo>
                    <a:pt x="8" y="124"/>
                  </a:lnTo>
                  <a:cubicBezTo>
                    <a:pt x="7" y="123"/>
                    <a:pt x="7" y="122"/>
                    <a:pt x="7" y="121"/>
                  </a:cubicBezTo>
                  <a:lnTo>
                    <a:pt x="1" y="90"/>
                  </a:lnTo>
                  <a:cubicBezTo>
                    <a:pt x="0" y="89"/>
                    <a:pt x="0" y="88"/>
                    <a:pt x="1" y="87"/>
                  </a:cubicBezTo>
                  <a:lnTo>
                    <a:pt x="7" y="56"/>
                  </a:lnTo>
                  <a:cubicBezTo>
                    <a:pt x="7" y="55"/>
                    <a:pt x="7" y="54"/>
                    <a:pt x="8" y="53"/>
                  </a:cubicBezTo>
                  <a:lnTo>
                    <a:pt x="26" y="27"/>
                  </a:lnTo>
                  <a:cubicBezTo>
                    <a:pt x="26" y="26"/>
                    <a:pt x="27" y="25"/>
                    <a:pt x="28" y="25"/>
                  </a:cubicBezTo>
                  <a:lnTo>
                    <a:pt x="53" y="8"/>
                  </a:lnTo>
                  <a:cubicBezTo>
                    <a:pt x="54" y="7"/>
                    <a:pt x="55" y="7"/>
                    <a:pt x="56" y="7"/>
                  </a:cubicBezTo>
                  <a:lnTo>
                    <a:pt x="87" y="1"/>
                  </a:lnTo>
                  <a:cubicBezTo>
                    <a:pt x="88" y="0"/>
                    <a:pt x="89" y="0"/>
                    <a:pt x="90" y="1"/>
                  </a:cubicBezTo>
                  <a:lnTo>
                    <a:pt x="121" y="7"/>
                  </a:lnTo>
                  <a:cubicBezTo>
                    <a:pt x="122" y="7"/>
                    <a:pt x="123" y="7"/>
                    <a:pt x="124" y="8"/>
                  </a:cubicBezTo>
                  <a:lnTo>
                    <a:pt x="150" y="25"/>
                  </a:lnTo>
                  <a:cubicBezTo>
                    <a:pt x="151" y="25"/>
                    <a:pt x="152" y="26"/>
                    <a:pt x="152" y="27"/>
                  </a:cubicBezTo>
                  <a:lnTo>
                    <a:pt x="169" y="53"/>
                  </a:lnTo>
                  <a:cubicBezTo>
                    <a:pt x="170" y="54"/>
                    <a:pt x="170" y="55"/>
                    <a:pt x="170" y="56"/>
                  </a:cubicBezTo>
                  <a:lnTo>
                    <a:pt x="176" y="87"/>
                  </a:lnTo>
                  <a:close/>
                  <a:moveTo>
                    <a:pt x="155" y="59"/>
                  </a:moveTo>
                  <a:lnTo>
                    <a:pt x="156" y="62"/>
                  </a:lnTo>
                  <a:lnTo>
                    <a:pt x="139" y="36"/>
                  </a:lnTo>
                  <a:lnTo>
                    <a:pt x="141" y="38"/>
                  </a:lnTo>
                  <a:lnTo>
                    <a:pt x="115" y="21"/>
                  </a:lnTo>
                  <a:lnTo>
                    <a:pt x="118" y="22"/>
                  </a:lnTo>
                  <a:lnTo>
                    <a:pt x="87" y="16"/>
                  </a:lnTo>
                  <a:lnTo>
                    <a:pt x="90" y="16"/>
                  </a:lnTo>
                  <a:lnTo>
                    <a:pt x="59" y="22"/>
                  </a:lnTo>
                  <a:lnTo>
                    <a:pt x="62" y="21"/>
                  </a:lnTo>
                  <a:lnTo>
                    <a:pt x="37" y="38"/>
                  </a:lnTo>
                  <a:lnTo>
                    <a:pt x="39" y="36"/>
                  </a:lnTo>
                  <a:lnTo>
                    <a:pt x="21" y="62"/>
                  </a:lnTo>
                  <a:lnTo>
                    <a:pt x="22" y="59"/>
                  </a:lnTo>
                  <a:lnTo>
                    <a:pt x="16" y="90"/>
                  </a:lnTo>
                  <a:lnTo>
                    <a:pt x="16" y="87"/>
                  </a:lnTo>
                  <a:lnTo>
                    <a:pt x="22" y="118"/>
                  </a:lnTo>
                  <a:lnTo>
                    <a:pt x="21" y="115"/>
                  </a:lnTo>
                  <a:lnTo>
                    <a:pt x="39" y="141"/>
                  </a:lnTo>
                  <a:lnTo>
                    <a:pt x="37" y="139"/>
                  </a:lnTo>
                  <a:lnTo>
                    <a:pt x="62" y="156"/>
                  </a:lnTo>
                  <a:lnTo>
                    <a:pt x="59" y="155"/>
                  </a:lnTo>
                  <a:lnTo>
                    <a:pt x="90" y="161"/>
                  </a:lnTo>
                  <a:lnTo>
                    <a:pt x="87" y="161"/>
                  </a:lnTo>
                  <a:lnTo>
                    <a:pt x="118" y="155"/>
                  </a:lnTo>
                  <a:lnTo>
                    <a:pt x="115" y="156"/>
                  </a:lnTo>
                  <a:lnTo>
                    <a:pt x="141" y="139"/>
                  </a:lnTo>
                  <a:lnTo>
                    <a:pt x="139" y="141"/>
                  </a:lnTo>
                  <a:lnTo>
                    <a:pt x="156" y="115"/>
                  </a:lnTo>
                  <a:lnTo>
                    <a:pt x="155" y="118"/>
                  </a:lnTo>
                  <a:lnTo>
                    <a:pt x="161" y="87"/>
                  </a:lnTo>
                  <a:lnTo>
                    <a:pt x="161" y="90"/>
                  </a:lnTo>
                  <a:lnTo>
                    <a:pt x="155" y="59"/>
                  </a:lnTo>
                  <a:close/>
                </a:path>
              </a:pathLst>
            </a:custGeom>
            <a:solidFill>
              <a:srgbClr val="953735"/>
            </a:solidFill>
            <a:ln w="0" cap="flat">
              <a:solidFill>
                <a:srgbClr val="95373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68" name="Oval 47"/>
            <p:cNvSpPr>
              <a:spLocks noChangeArrowheads="1"/>
            </p:cNvSpPr>
            <p:nvPr/>
          </p:nvSpPr>
          <p:spPr bwMode="auto">
            <a:xfrm>
              <a:off x="4330701" y="3170238"/>
              <a:ext cx="95250" cy="95250"/>
            </a:xfrm>
            <a:prstGeom prst="ellipse">
              <a:avLst/>
            </a:prstGeom>
            <a:solidFill>
              <a:srgbClr val="953735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269" name="Freeform 48"/>
            <p:cNvSpPr>
              <a:spLocks noEditPoints="1"/>
            </p:cNvSpPr>
            <p:nvPr/>
          </p:nvSpPr>
          <p:spPr bwMode="auto">
            <a:xfrm>
              <a:off x="4325938" y="3165475"/>
              <a:ext cx="106363" cy="104775"/>
            </a:xfrm>
            <a:custGeom>
              <a:avLst/>
              <a:gdLst>
                <a:gd name="T0" fmla="*/ 2147483647 w 177"/>
                <a:gd name="T1" fmla="*/ 2147483647 h 177"/>
                <a:gd name="T2" fmla="*/ 2147483647 w 177"/>
                <a:gd name="T3" fmla="*/ 2147483647 h 177"/>
                <a:gd name="T4" fmla="*/ 2147483647 w 177"/>
                <a:gd name="T5" fmla="*/ 2147483647 h 177"/>
                <a:gd name="T6" fmla="*/ 2147483647 w 177"/>
                <a:gd name="T7" fmla="*/ 2147483647 h 177"/>
                <a:gd name="T8" fmla="*/ 2147483647 w 177"/>
                <a:gd name="T9" fmla="*/ 2147483647 h 177"/>
                <a:gd name="T10" fmla="*/ 2147483647 w 177"/>
                <a:gd name="T11" fmla="*/ 2147483647 h 177"/>
                <a:gd name="T12" fmla="*/ 2147483647 w 177"/>
                <a:gd name="T13" fmla="*/ 2147483647 h 177"/>
                <a:gd name="T14" fmla="*/ 2147483647 w 177"/>
                <a:gd name="T15" fmla="*/ 2147483647 h 177"/>
                <a:gd name="T16" fmla="*/ 2147483647 w 177"/>
                <a:gd name="T17" fmla="*/ 2147483647 h 177"/>
                <a:gd name="T18" fmla="*/ 2147483647 w 177"/>
                <a:gd name="T19" fmla="*/ 2147483647 h 177"/>
                <a:gd name="T20" fmla="*/ 2147483647 w 177"/>
                <a:gd name="T21" fmla="*/ 2147483647 h 177"/>
                <a:gd name="T22" fmla="*/ 2147483647 w 177"/>
                <a:gd name="T23" fmla="*/ 2147483647 h 177"/>
                <a:gd name="T24" fmla="*/ 2147483647 w 177"/>
                <a:gd name="T25" fmla="*/ 2147483647 h 177"/>
                <a:gd name="T26" fmla="*/ 2147483647 w 177"/>
                <a:gd name="T27" fmla="*/ 2147483647 h 177"/>
                <a:gd name="T28" fmla="*/ 2147483647 w 177"/>
                <a:gd name="T29" fmla="*/ 2147483647 h 177"/>
                <a:gd name="T30" fmla="*/ 2147483647 w 177"/>
                <a:gd name="T31" fmla="*/ 2147483647 h 177"/>
                <a:gd name="T32" fmla="*/ 2147483647 w 177"/>
                <a:gd name="T33" fmla="*/ 2147483647 h 177"/>
                <a:gd name="T34" fmla="*/ 2147483647 w 177"/>
                <a:gd name="T35" fmla="*/ 2147483647 h 177"/>
                <a:gd name="T36" fmla="*/ 2147483647 w 177"/>
                <a:gd name="T37" fmla="*/ 2147483647 h 177"/>
                <a:gd name="T38" fmla="*/ 2147483647 w 177"/>
                <a:gd name="T39" fmla="*/ 2147483647 h 177"/>
                <a:gd name="T40" fmla="*/ 2147483647 w 177"/>
                <a:gd name="T41" fmla="*/ 2147483647 h 177"/>
                <a:gd name="T42" fmla="*/ 2147483647 w 177"/>
                <a:gd name="T43" fmla="*/ 2147483647 h 177"/>
                <a:gd name="T44" fmla="*/ 2147483647 w 177"/>
                <a:gd name="T45" fmla="*/ 2147483647 h 177"/>
                <a:gd name="T46" fmla="*/ 2147483647 w 177"/>
                <a:gd name="T47" fmla="*/ 2147483647 h 177"/>
                <a:gd name="T48" fmla="*/ 2147483647 w 177"/>
                <a:gd name="T49" fmla="*/ 2147483647 h 177"/>
                <a:gd name="T50" fmla="*/ 2147483647 w 177"/>
                <a:gd name="T51" fmla="*/ 2147483647 h 177"/>
                <a:gd name="T52" fmla="*/ 2147483647 w 177"/>
                <a:gd name="T53" fmla="*/ 2147483647 h 177"/>
                <a:gd name="T54" fmla="*/ 2147483647 w 177"/>
                <a:gd name="T55" fmla="*/ 2147483647 h 177"/>
                <a:gd name="T56" fmla="*/ 2147483647 w 177"/>
                <a:gd name="T57" fmla="*/ 2147483647 h 177"/>
                <a:gd name="T58" fmla="*/ 2147483647 w 177"/>
                <a:gd name="T59" fmla="*/ 2147483647 h 177"/>
                <a:gd name="T60" fmla="*/ 2147483647 w 177"/>
                <a:gd name="T61" fmla="*/ 2147483647 h 177"/>
                <a:gd name="T62" fmla="*/ 2147483647 w 177"/>
                <a:gd name="T63" fmla="*/ 2147483647 h 177"/>
                <a:gd name="T64" fmla="*/ 2147483647 w 177"/>
                <a:gd name="T65" fmla="*/ 2147483647 h 17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77" h="177">
                  <a:moveTo>
                    <a:pt x="176" y="87"/>
                  </a:moveTo>
                  <a:cubicBezTo>
                    <a:pt x="177" y="88"/>
                    <a:pt x="177" y="89"/>
                    <a:pt x="176" y="90"/>
                  </a:cubicBezTo>
                  <a:lnTo>
                    <a:pt x="170" y="121"/>
                  </a:lnTo>
                  <a:cubicBezTo>
                    <a:pt x="170" y="122"/>
                    <a:pt x="170" y="123"/>
                    <a:pt x="169" y="124"/>
                  </a:cubicBezTo>
                  <a:lnTo>
                    <a:pt x="152" y="150"/>
                  </a:lnTo>
                  <a:cubicBezTo>
                    <a:pt x="152" y="151"/>
                    <a:pt x="151" y="152"/>
                    <a:pt x="150" y="152"/>
                  </a:cubicBezTo>
                  <a:lnTo>
                    <a:pt x="124" y="169"/>
                  </a:lnTo>
                  <a:cubicBezTo>
                    <a:pt x="123" y="170"/>
                    <a:pt x="122" y="170"/>
                    <a:pt x="121" y="170"/>
                  </a:cubicBezTo>
                  <a:lnTo>
                    <a:pt x="90" y="176"/>
                  </a:lnTo>
                  <a:cubicBezTo>
                    <a:pt x="89" y="177"/>
                    <a:pt x="88" y="177"/>
                    <a:pt x="87" y="176"/>
                  </a:cubicBezTo>
                  <a:lnTo>
                    <a:pt x="56" y="170"/>
                  </a:lnTo>
                  <a:cubicBezTo>
                    <a:pt x="55" y="170"/>
                    <a:pt x="54" y="170"/>
                    <a:pt x="53" y="169"/>
                  </a:cubicBezTo>
                  <a:lnTo>
                    <a:pt x="28" y="152"/>
                  </a:lnTo>
                  <a:cubicBezTo>
                    <a:pt x="27" y="152"/>
                    <a:pt x="26" y="151"/>
                    <a:pt x="26" y="150"/>
                  </a:cubicBezTo>
                  <a:lnTo>
                    <a:pt x="8" y="124"/>
                  </a:lnTo>
                  <a:cubicBezTo>
                    <a:pt x="7" y="123"/>
                    <a:pt x="7" y="122"/>
                    <a:pt x="7" y="121"/>
                  </a:cubicBezTo>
                  <a:lnTo>
                    <a:pt x="1" y="90"/>
                  </a:lnTo>
                  <a:cubicBezTo>
                    <a:pt x="0" y="89"/>
                    <a:pt x="0" y="88"/>
                    <a:pt x="1" y="87"/>
                  </a:cubicBezTo>
                  <a:lnTo>
                    <a:pt x="7" y="56"/>
                  </a:lnTo>
                  <a:cubicBezTo>
                    <a:pt x="7" y="55"/>
                    <a:pt x="7" y="54"/>
                    <a:pt x="8" y="53"/>
                  </a:cubicBezTo>
                  <a:lnTo>
                    <a:pt x="26" y="28"/>
                  </a:lnTo>
                  <a:cubicBezTo>
                    <a:pt x="26" y="27"/>
                    <a:pt x="27" y="26"/>
                    <a:pt x="28" y="26"/>
                  </a:cubicBezTo>
                  <a:lnTo>
                    <a:pt x="53" y="8"/>
                  </a:lnTo>
                  <a:cubicBezTo>
                    <a:pt x="54" y="7"/>
                    <a:pt x="55" y="7"/>
                    <a:pt x="56" y="7"/>
                  </a:cubicBezTo>
                  <a:lnTo>
                    <a:pt x="87" y="1"/>
                  </a:lnTo>
                  <a:cubicBezTo>
                    <a:pt x="88" y="0"/>
                    <a:pt x="89" y="0"/>
                    <a:pt x="90" y="1"/>
                  </a:cubicBezTo>
                  <a:lnTo>
                    <a:pt x="121" y="7"/>
                  </a:lnTo>
                  <a:cubicBezTo>
                    <a:pt x="122" y="7"/>
                    <a:pt x="123" y="7"/>
                    <a:pt x="124" y="8"/>
                  </a:cubicBezTo>
                  <a:lnTo>
                    <a:pt x="150" y="26"/>
                  </a:lnTo>
                  <a:cubicBezTo>
                    <a:pt x="151" y="26"/>
                    <a:pt x="152" y="27"/>
                    <a:pt x="152" y="28"/>
                  </a:cubicBezTo>
                  <a:lnTo>
                    <a:pt x="169" y="53"/>
                  </a:lnTo>
                  <a:cubicBezTo>
                    <a:pt x="170" y="54"/>
                    <a:pt x="170" y="55"/>
                    <a:pt x="170" y="56"/>
                  </a:cubicBezTo>
                  <a:lnTo>
                    <a:pt x="176" y="87"/>
                  </a:lnTo>
                  <a:close/>
                  <a:moveTo>
                    <a:pt x="155" y="59"/>
                  </a:moveTo>
                  <a:lnTo>
                    <a:pt x="156" y="62"/>
                  </a:lnTo>
                  <a:lnTo>
                    <a:pt x="139" y="37"/>
                  </a:lnTo>
                  <a:lnTo>
                    <a:pt x="141" y="39"/>
                  </a:lnTo>
                  <a:lnTo>
                    <a:pt x="115" y="21"/>
                  </a:lnTo>
                  <a:lnTo>
                    <a:pt x="118" y="22"/>
                  </a:lnTo>
                  <a:lnTo>
                    <a:pt x="87" y="16"/>
                  </a:lnTo>
                  <a:lnTo>
                    <a:pt x="90" y="16"/>
                  </a:lnTo>
                  <a:lnTo>
                    <a:pt x="59" y="22"/>
                  </a:lnTo>
                  <a:lnTo>
                    <a:pt x="62" y="21"/>
                  </a:lnTo>
                  <a:lnTo>
                    <a:pt x="37" y="39"/>
                  </a:lnTo>
                  <a:lnTo>
                    <a:pt x="39" y="37"/>
                  </a:lnTo>
                  <a:lnTo>
                    <a:pt x="21" y="62"/>
                  </a:lnTo>
                  <a:lnTo>
                    <a:pt x="22" y="59"/>
                  </a:lnTo>
                  <a:lnTo>
                    <a:pt x="16" y="90"/>
                  </a:lnTo>
                  <a:lnTo>
                    <a:pt x="16" y="87"/>
                  </a:lnTo>
                  <a:lnTo>
                    <a:pt x="22" y="118"/>
                  </a:lnTo>
                  <a:lnTo>
                    <a:pt x="21" y="115"/>
                  </a:lnTo>
                  <a:lnTo>
                    <a:pt x="39" y="141"/>
                  </a:lnTo>
                  <a:lnTo>
                    <a:pt x="37" y="139"/>
                  </a:lnTo>
                  <a:lnTo>
                    <a:pt x="62" y="156"/>
                  </a:lnTo>
                  <a:lnTo>
                    <a:pt x="59" y="155"/>
                  </a:lnTo>
                  <a:lnTo>
                    <a:pt x="90" y="161"/>
                  </a:lnTo>
                  <a:lnTo>
                    <a:pt x="87" y="161"/>
                  </a:lnTo>
                  <a:lnTo>
                    <a:pt x="118" y="155"/>
                  </a:lnTo>
                  <a:lnTo>
                    <a:pt x="115" y="156"/>
                  </a:lnTo>
                  <a:lnTo>
                    <a:pt x="141" y="139"/>
                  </a:lnTo>
                  <a:lnTo>
                    <a:pt x="139" y="141"/>
                  </a:lnTo>
                  <a:lnTo>
                    <a:pt x="156" y="115"/>
                  </a:lnTo>
                  <a:lnTo>
                    <a:pt x="155" y="118"/>
                  </a:lnTo>
                  <a:lnTo>
                    <a:pt x="161" y="87"/>
                  </a:lnTo>
                  <a:lnTo>
                    <a:pt x="161" y="90"/>
                  </a:lnTo>
                  <a:lnTo>
                    <a:pt x="155" y="59"/>
                  </a:lnTo>
                  <a:close/>
                </a:path>
              </a:pathLst>
            </a:custGeom>
            <a:solidFill>
              <a:srgbClr val="953735"/>
            </a:solidFill>
            <a:ln w="0" cap="flat">
              <a:solidFill>
                <a:srgbClr val="95373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70" name="Oval 49"/>
            <p:cNvSpPr>
              <a:spLocks noChangeArrowheads="1"/>
            </p:cNvSpPr>
            <p:nvPr/>
          </p:nvSpPr>
          <p:spPr bwMode="auto">
            <a:xfrm>
              <a:off x="4757738" y="3267075"/>
              <a:ext cx="95250" cy="95250"/>
            </a:xfrm>
            <a:prstGeom prst="ellipse">
              <a:avLst/>
            </a:prstGeom>
            <a:solidFill>
              <a:srgbClr val="953735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271" name="Freeform 50"/>
            <p:cNvSpPr>
              <a:spLocks noEditPoints="1"/>
            </p:cNvSpPr>
            <p:nvPr/>
          </p:nvSpPr>
          <p:spPr bwMode="auto">
            <a:xfrm>
              <a:off x="4752976" y="3262313"/>
              <a:ext cx="104775" cy="104775"/>
            </a:xfrm>
            <a:custGeom>
              <a:avLst/>
              <a:gdLst>
                <a:gd name="T0" fmla="*/ 2147483647 w 177"/>
                <a:gd name="T1" fmla="*/ 2147483647 h 177"/>
                <a:gd name="T2" fmla="*/ 2147483647 w 177"/>
                <a:gd name="T3" fmla="*/ 2147483647 h 177"/>
                <a:gd name="T4" fmla="*/ 2147483647 w 177"/>
                <a:gd name="T5" fmla="*/ 2147483647 h 177"/>
                <a:gd name="T6" fmla="*/ 2147483647 w 177"/>
                <a:gd name="T7" fmla="*/ 2147483647 h 177"/>
                <a:gd name="T8" fmla="*/ 2147483647 w 177"/>
                <a:gd name="T9" fmla="*/ 2147483647 h 177"/>
                <a:gd name="T10" fmla="*/ 2147483647 w 177"/>
                <a:gd name="T11" fmla="*/ 2147483647 h 177"/>
                <a:gd name="T12" fmla="*/ 2147483647 w 177"/>
                <a:gd name="T13" fmla="*/ 2147483647 h 177"/>
                <a:gd name="T14" fmla="*/ 2147483647 w 177"/>
                <a:gd name="T15" fmla="*/ 2147483647 h 177"/>
                <a:gd name="T16" fmla="*/ 2147483647 w 177"/>
                <a:gd name="T17" fmla="*/ 2147483647 h 177"/>
                <a:gd name="T18" fmla="*/ 2147483647 w 177"/>
                <a:gd name="T19" fmla="*/ 2147483647 h 177"/>
                <a:gd name="T20" fmla="*/ 2147483647 w 177"/>
                <a:gd name="T21" fmla="*/ 2147483647 h 177"/>
                <a:gd name="T22" fmla="*/ 2147483647 w 177"/>
                <a:gd name="T23" fmla="*/ 2147483647 h 177"/>
                <a:gd name="T24" fmla="*/ 2147483647 w 177"/>
                <a:gd name="T25" fmla="*/ 2147483647 h 177"/>
                <a:gd name="T26" fmla="*/ 2147483647 w 177"/>
                <a:gd name="T27" fmla="*/ 2147483647 h 177"/>
                <a:gd name="T28" fmla="*/ 2147483647 w 177"/>
                <a:gd name="T29" fmla="*/ 2147483647 h 177"/>
                <a:gd name="T30" fmla="*/ 2147483647 w 177"/>
                <a:gd name="T31" fmla="*/ 2147483647 h 177"/>
                <a:gd name="T32" fmla="*/ 2147483647 w 177"/>
                <a:gd name="T33" fmla="*/ 2147483647 h 177"/>
                <a:gd name="T34" fmla="*/ 2147483647 w 177"/>
                <a:gd name="T35" fmla="*/ 2147483647 h 177"/>
                <a:gd name="T36" fmla="*/ 2147483647 w 177"/>
                <a:gd name="T37" fmla="*/ 2147483647 h 177"/>
                <a:gd name="T38" fmla="*/ 2147483647 w 177"/>
                <a:gd name="T39" fmla="*/ 2147483647 h 177"/>
                <a:gd name="T40" fmla="*/ 2147483647 w 177"/>
                <a:gd name="T41" fmla="*/ 2147483647 h 177"/>
                <a:gd name="T42" fmla="*/ 2147483647 w 177"/>
                <a:gd name="T43" fmla="*/ 2147483647 h 177"/>
                <a:gd name="T44" fmla="*/ 2147483647 w 177"/>
                <a:gd name="T45" fmla="*/ 2147483647 h 177"/>
                <a:gd name="T46" fmla="*/ 2147483647 w 177"/>
                <a:gd name="T47" fmla="*/ 2147483647 h 177"/>
                <a:gd name="T48" fmla="*/ 2147483647 w 177"/>
                <a:gd name="T49" fmla="*/ 2147483647 h 177"/>
                <a:gd name="T50" fmla="*/ 2147483647 w 177"/>
                <a:gd name="T51" fmla="*/ 2147483647 h 177"/>
                <a:gd name="T52" fmla="*/ 2147483647 w 177"/>
                <a:gd name="T53" fmla="*/ 2147483647 h 177"/>
                <a:gd name="T54" fmla="*/ 2147483647 w 177"/>
                <a:gd name="T55" fmla="*/ 2147483647 h 177"/>
                <a:gd name="T56" fmla="*/ 2147483647 w 177"/>
                <a:gd name="T57" fmla="*/ 2147483647 h 177"/>
                <a:gd name="T58" fmla="*/ 2147483647 w 177"/>
                <a:gd name="T59" fmla="*/ 2147483647 h 177"/>
                <a:gd name="T60" fmla="*/ 2147483647 w 177"/>
                <a:gd name="T61" fmla="*/ 2147483647 h 177"/>
                <a:gd name="T62" fmla="*/ 2147483647 w 177"/>
                <a:gd name="T63" fmla="*/ 2147483647 h 177"/>
                <a:gd name="T64" fmla="*/ 2147483647 w 177"/>
                <a:gd name="T65" fmla="*/ 2147483647 h 17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77" h="177">
                  <a:moveTo>
                    <a:pt x="176" y="87"/>
                  </a:moveTo>
                  <a:cubicBezTo>
                    <a:pt x="177" y="88"/>
                    <a:pt x="177" y="89"/>
                    <a:pt x="176" y="90"/>
                  </a:cubicBezTo>
                  <a:lnTo>
                    <a:pt x="170" y="121"/>
                  </a:lnTo>
                  <a:cubicBezTo>
                    <a:pt x="170" y="122"/>
                    <a:pt x="170" y="123"/>
                    <a:pt x="169" y="124"/>
                  </a:cubicBezTo>
                  <a:lnTo>
                    <a:pt x="152" y="150"/>
                  </a:lnTo>
                  <a:cubicBezTo>
                    <a:pt x="152" y="151"/>
                    <a:pt x="151" y="152"/>
                    <a:pt x="150" y="152"/>
                  </a:cubicBezTo>
                  <a:lnTo>
                    <a:pt x="124" y="169"/>
                  </a:lnTo>
                  <a:cubicBezTo>
                    <a:pt x="123" y="170"/>
                    <a:pt x="122" y="170"/>
                    <a:pt x="121" y="170"/>
                  </a:cubicBezTo>
                  <a:lnTo>
                    <a:pt x="90" y="176"/>
                  </a:lnTo>
                  <a:cubicBezTo>
                    <a:pt x="89" y="177"/>
                    <a:pt x="88" y="177"/>
                    <a:pt x="87" y="176"/>
                  </a:cubicBezTo>
                  <a:lnTo>
                    <a:pt x="56" y="170"/>
                  </a:lnTo>
                  <a:cubicBezTo>
                    <a:pt x="55" y="170"/>
                    <a:pt x="54" y="170"/>
                    <a:pt x="53" y="169"/>
                  </a:cubicBezTo>
                  <a:lnTo>
                    <a:pt x="28" y="152"/>
                  </a:lnTo>
                  <a:cubicBezTo>
                    <a:pt x="27" y="152"/>
                    <a:pt x="26" y="151"/>
                    <a:pt x="26" y="150"/>
                  </a:cubicBezTo>
                  <a:lnTo>
                    <a:pt x="8" y="124"/>
                  </a:lnTo>
                  <a:cubicBezTo>
                    <a:pt x="7" y="123"/>
                    <a:pt x="7" y="122"/>
                    <a:pt x="7" y="121"/>
                  </a:cubicBezTo>
                  <a:lnTo>
                    <a:pt x="1" y="90"/>
                  </a:lnTo>
                  <a:cubicBezTo>
                    <a:pt x="0" y="89"/>
                    <a:pt x="0" y="88"/>
                    <a:pt x="1" y="87"/>
                  </a:cubicBezTo>
                  <a:lnTo>
                    <a:pt x="7" y="56"/>
                  </a:lnTo>
                  <a:cubicBezTo>
                    <a:pt x="7" y="55"/>
                    <a:pt x="7" y="54"/>
                    <a:pt x="8" y="53"/>
                  </a:cubicBezTo>
                  <a:lnTo>
                    <a:pt x="26" y="28"/>
                  </a:lnTo>
                  <a:cubicBezTo>
                    <a:pt x="26" y="27"/>
                    <a:pt x="27" y="26"/>
                    <a:pt x="28" y="26"/>
                  </a:cubicBezTo>
                  <a:lnTo>
                    <a:pt x="53" y="8"/>
                  </a:lnTo>
                  <a:cubicBezTo>
                    <a:pt x="54" y="7"/>
                    <a:pt x="55" y="7"/>
                    <a:pt x="56" y="7"/>
                  </a:cubicBezTo>
                  <a:lnTo>
                    <a:pt x="87" y="1"/>
                  </a:lnTo>
                  <a:cubicBezTo>
                    <a:pt x="88" y="0"/>
                    <a:pt x="89" y="0"/>
                    <a:pt x="90" y="1"/>
                  </a:cubicBezTo>
                  <a:lnTo>
                    <a:pt x="121" y="7"/>
                  </a:lnTo>
                  <a:cubicBezTo>
                    <a:pt x="122" y="7"/>
                    <a:pt x="123" y="7"/>
                    <a:pt x="124" y="8"/>
                  </a:cubicBezTo>
                  <a:lnTo>
                    <a:pt x="150" y="26"/>
                  </a:lnTo>
                  <a:cubicBezTo>
                    <a:pt x="151" y="26"/>
                    <a:pt x="152" y="27"/>
                    <a:pt x="152" y="28"/>
                  </a:cubicBezTo>
                  <a:lnTo>
                    <a:pt x="169" y="53"/>
                  </a:lnTo>
                  <a:cubicBezTo>
                    <a:pt x="170" y="54"/>
                    <a:pt x="170" y="55"/>
                    <a:pt x="170" y="56"/>
                  </a:cubicBezTo>
                  <a:lnTo>
                    <a:pt x="176" y="87"/>
                  </a:lnTo>
                  <a:close/>
                  <a:moveTo>
                    <a:pt x="155" y="59"/>
                  </a:moveTo>
                  <a:lnTo>
                    <a:pt x="156" y="62"/>
                  </a:lnTo>
                  <a:lnTo>
                    <a:pt x="139" y="37"/>
                  </a:lnTo>
                  <a:lnTo>
                    <a:pt x="141" y="39"/>
                  </a:lnTo>
                  <a:lnTo>
                    <a:pt x="115" y="21"/>
                  </a:lnTo>
                  <a:lnTo>
                    <a:pt x="118" y="22"/>
                  </a:lnTo>
                  <a:lnTo>
                    <a:pt x="87" y="16"/>
                  </a:lnTo>
                  <a:lnTo>
                    <a:pt x="90" y="16"/>
                  </a:lnTo>
                  <a:lnTo>
                    <a:pt x="59" y="22"/>
                  </a:lnTo>
                  <a:lnTo>
                    <a:pt x="62" y="21"/>
                  </a:lnTo>
                  <a:lnTo>
                    <a:pt x="37" y="39"/>
                  </a:lnTo>
                  <a:lnTo>
                    <a:pt x="39" y="37"/>
                  </a:lnTo>
                  <a:lnTo>
                    <a:pt x="21" y="62"/>
                  </a:lnTo>
                  <a:lnTo>
                    <a:pt x="22" y="59"/>
                  </a:lnTo>
                  <a:lnTo>
                    <a:pt x="16" y="90"/>
                  </a:lnTo>
                  <a:lnTo>
                    <a:pt x="16" y="87"/>
                  </a:lnTo>
                  <a:lnTo>
                    <a:pt x="22" y="118"/>
                  </a:lnTo>
                  <a:lnTo>
                    <a:pt x="21" y="115"/>
                  </a:lnTo>
                  <a:lnTo>
                    <a:pt x="39" y="141"/>
                  </a:lnTo>
                  <a:lnTo>
                    <a:pt x="37" y="139"/>
                  </a:lnTo>
                  <a:lnTo>
                    <a:pt x="62" y="156"/>
                  </a:lnTo>
                  <a:lnTo>
                    <a:pt x="59" y="155"/>
                  </a:lnTo>
                  <a:lnTo>
                    <a:pt x="90" y="161"/>
                  </a:lnTo>
                  <a:lnTo>
                    <a:pt x="87" y="161"/>
                  </a:lnTo>
                  <a:lnTo>
                    <a:pt x="118" y="155"/>
                  </a:lnTo>
                  <a:lnTo>
                    <a:pt x="115" y="156"/>
                  </a:lnTo>
                  <a:lnTo>
                    <a:pt x="141" y="139"/>
                  </a:lnTo>
                  <a:lnTo>
                    <a:pt x="139" y="141"/>
                  </a:lnTo>
                  <a:lnTo>
                    <a:pt x="156" y="115"/>
                  </a:lnTo>
                  <a:lnTo>
                    <a:pt x="155" y="118"/>
                  </a:lnTo>
                  <a:lnTo>
                    <a:pt x="161" y="87"/>
                  </a:lnTo>
                  <a:lnTo>
                    <a:pt x="161" y="90"/>
                  </a:lnTo>
                  <a:lnTo>
                    <a:pt x="155" y="59"/>
                  </a:lnTo>
                  <a:close/>
                </a:path>
              </a:pathLst>
            </a:custGeom>
            <a:solidFill>
              <a:srgbClr val="953735"/>
            </a:solidFill>
            <a:ln w="0" cap="flat">
              <a:solidFill>
                <a:srgbClr val="95373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72" name="Oval 51"/>
            <p:cNvSpPr>
              <a:spLocks noChangeArrowheads="1"/>
            </p:cNvSpPr>
            <p:nvPr/>
          </p:nvSpPr>
          <p:spPr bwMode="auto">
            <a:xfrm>
              <a:off x="5184776" y="3700463"/>
              <a:ext cx="95250" cy="95250"/>
            </a:xfrm>
            <a:prstGeom prst="ellipse">
              <a:avLst/>
            </a:prstGeom>
            <a:solidFill>
              <a:srgbClr val="953735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273" name="Freeform 52"/>
            <p:cNvSpPr>
              <a:spLocks noEditPoints="1"/>
            </p:cNvSpPr>
            <p:nvPr/>
          </p:nvSpPr>
          <p:spPr bwMode="auto">
            <a:xfrm>
              <a:off x="5180013" y="3695700"/>
              <a:ext cx="104775" cy="104775"/>
            </a:xfrm>
            <a:custGeom>
              <a:avLst/>
              <a:gdLst>
                <a:gd name="T0" fmla="*/ 2147483647 w 177"/>
                <a:gd name="T1" fmla="*/ 2147483647 h 177"/>
                <a:gd name="T2" fmla="*/ 2147483647 w 177"/>
                <a:gd name="T3" fmla="*/ 2147483647 h 177"/>
                <a:gd name="T4" fmla="*/ 2147483647 w 177"/>
                <a:gd name="T5" fmla="*/ 2147483647 h 177"/>
                <a:gd name="T6" fmla="*/ 2147483647 w 177"/>
                <a:gd name="T7" fmla="*/ 2147483647 h 177"/>
                <a:gd name="T8" fmla="*/ 2147483647 w 177"/>
                <a:gd name="T9" fmla="*/ 2147483647 h 177"/>
                <a:gd name="T10" fmla="*/ 2147483647 w 177"/>
                <a:gd name="T11" fmla="*/ 2147483647 h 177"/>
                <a:gd name="T12" fmla="*/ 2147483647 w 177"/>
                <a:gd name="T13" fmla="*/ 2147483647 h 177"/>
                <a:gd name="T14" fmla="*/ 2147483647 w 177"/>
                <a:gd name="T15" fmla="*/ 2147483647 h 177"/>
                <a:gd name="T16" fmla="*/ 2147483647 w 177"/>
                <a:gd name="T17" fmla="*/ 2147483647 h 177"/>
                <a:gd name="T18" fmla="*/ 2147483647 w 177"/>
                <a:gd name="T19" fmla="*/ 2147483647 h 177"/>
                <a:gd name="T20" fmla="*/ 2147483647 w 177"/>
                <a:gd name="T21" fmla="*/ 2147483647 h 177"/>
                <a:gd name="T22" fmla="*/ 2147483647 w 177"/>
                <a:gd name="T23" fmla="*/ 2147483647 h 177"/>
                <a:gd name="T24" fmla="*/ 2147483647 w 177"/>
                <a:gd name="T25" fmla="*/ 2147483647 h 177"/>
                <a:gd name="T26" fmla="*/ 2147483647 w 177"/>
                <a:gd name="T27" fmla="*/ 2147483647 h 177"/>
                <a:gd name="T28" fmla="*/ 2147483647 w 177"/>
                <a:gd name="T29" fmla="*/ 2147483647 h 177"/>
                <a:gd name="T30" fmla="*/ 2147483647 w 177"/>
                <a:gd name="T31" fmla="*/ 2147483647 h 177"/>
                <a:gd name="T32" fmla="*/ 2147483647 w 177"/>
                <a:gd name="T33" fmla="*/ 2147483647 h 177"/>
                <a:gd name="T34" fmla="*/ 2147483647 w 177"/>
                <a:gd name="T35" fmla="*/ 2147483647 h 177"/>
                <a:gd name="T36" fmla="*/ 2147483647 w 177"/>
                <a:gd name="T37" fmla="*/ 2147483647 h 177"/>
                <a:gd name="T38" fmla="*/ 2147483647 w 177"/>
                <a:gd name="T39" fmla="*/ 2147483647 h 177"/>
                <a:gd name="T40" fmla="*/ 2147483647 w 177"/>
                <a:gd name="T41" fmla="*/ 2147483647 h 177"/>
                <a:gd name="T42" fmla="*/ 2147483647 w 177"/>
                <a:gd name="T43" fmla="*/ 2147483647 h 177"/>
                <a:gd name="T44" fmla="*/ 2147483647 w 177"/>
                <a:gd name="T45" fmla="*/ 2147483647 h 177"/>
                <a:gd name="T46" fmla="*/ 2147483647 w 177"/>
                <a:gd name="T47" fmla="*/ 2147483647 h 177"/>
                <a:gd name="T48" fmla="*/ 2147483647 w 177"/>
                <a:gd name="T49" fmla="*/ 2147483647 h 177"/>
                <a:gd name="T50" fmla="*/ 2147483647 w 177"/>
                <a:gd name="T51" fmla="*/ 2147483647 h 177"/>
                <a:gd name="T52" fmla="*/ 2147483647 w 177"/>
                <a:gd name="T53" fmla="*/ 2147483647 h 177"/>
                <a:gd name="T54" fmla="*/ 2147483647 w 177"/>
                <a:gd name="T55" fmla="*/ 2147483647 h 177"/>
                <a:gd name="T56" fmla="*/ 2147483647 w 177"/>
                <a:gd name="T57" fmla="*/ 2147483647 h 177"/>
                <a:gd name="T58" fmla="*/ 2147483647 w 177"/>
                <a:gd name="T59" fmla="*/ 2147483647 h 177"/>
                <a:gd name="T60" fmla="*/ 2147483647 w 177"/>
                <a:gd name="T61" fmla="*/ 2147483647 h 177"/>
                <a:gd name="T62" fmla="*/ 2147483647 w 177"/>
                <a:gd name="T63" fmla="*/ 2147483647 h 177"/>
                <a:gd name="T64" fmla="*/ 2147483647 w 177"/>
                <a:gd name="T65" fmla="*/ 2147483647 h 17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77" h="177">
                  <a:moveTo>
                    <a:pt x="176" y="87"/>
                  </a:moveTo>
                  <a:cubicBezTo>
                    <a:pt x="177" y="88"/>
                    <a:pt x="177" y="89"/>
                    <a:pt x="176" y="90"/>
                  </a:cubicBezTo>
                  <a:lnTo>
                    <a:pt x="170" y="121"/>
                  </a:lnTo>
                  <a:cubicBezTo>
                    <a:pt x="170" y="122"/>
                    <a:pt x="170" y="123"/>
                    <a:pt x="169" y="124"/>
                  </a:cubicBezTo>
                  <a:lnTo>
                    <a:pt x="152" y="150"/>
                  </a:lnTo>
                  <a:cubicBezTo>
                    <a:pt x="152" y="151"/>
                    <a:pt x="151" y="152"/>
                    <a:pt x="150" y="152"/>
                  </a:cubicBezTo>
                  <a:lnTo>
                    <a:pt x="124" y="169"/>
                  </a:lnTo>
                  <a:cubicBezTo>
                    <a:pt x="123" y="170"/>
                    <a:pt x="122" y="170"/>
                    <a:pt x="121" y="170"/>
                  </a:cubicBezTo>
                  <a:lnTo>
                    <a:pt x="90" y="176"/>
                  </a:lnTo>
                  <a:cubicBezTo>
                    <a:pt x="89" y="177"/>
                    <a:pt x="88" y="177"/>
                    <a:pt x="87" y="176"/>
                  </a:cubicBezTo>
                  <a:lnTo>
                    <a:pt x="56" y="170"/>
                  </a:lnTo>
                  <a:cubicBezTo>
                    <a:pt x="55" y="170"/>
                    <a:pt x="54" y="170"/>
                    <a:pt x="53" y="169"/>
                  </a:cubicBezTo>
                  <a:lnTo>
                    <a:pt x="28" y="152"/>
                  </a:lnTo>
                  <a:cubicBezTo>
                    <a:pt x="27" y="152"/>
                    <a:pt x="26" y="151"/>
                    <a:pt x="26" y="150"/>
                  </a:cubicBezTo>
                  <a:lnTo>
                    <a:pt x="8" y="124"/>
                  </a:lnTo>
                  <a:cubicBezTo>
                    <a:pt x="7" y="123"/>
                    <a:pt x="7" y="122"/>
                    <a:pt x="7" y="121"/>
                  </a:cubicBezTo>
                  <a:lnTo>
                    <a:pt x="1" y="90"/>
                  </a:lnTo>
                  <a:cubicBezTo>
                    <a:pt x="0" y="89"/>
                    <a:pt x="0" y="88"/>
                    <a:pt x="1" y="87"/>
                  </a:cubicBezTo>
                  <a:lnTo>
                    <a:pt x="7" y="56"/>
                  </a:lnTo>
                  <a:cubicBezTo>
                    <a:pt x="7" y="55"/>
                    <a:pt x="7" y="54"/>
                    <a:pt x="8" y="53"/>
                  </a:cubicBezTo>
                  <a:lnTo>
                    <a:pt x="26" y="28"/>
                  </a:lnTo>
                  <a:cubicBezTo>
                    <a:pt x="26" y="27"/>
                    <a:pt x="27" y="26"/>
                    <a:pt x="28" y="26"/>
                  </a:cubicBezTo>
                  <a:lnTo>
                    <a:pt x="53" y="8"/>
                  </a:lnTo>
                  <a:cubicBezTo>
                    <a:pt x="54" y="7"/>
                    <a:pt x="55" y="7"/>
                    <a:pt x="56" y="7"/>
                  </a:cubicBezTo>
                  <a:lnTo>
                    <a:pt x="87" y="1"/>
                  </a:lnTo>
                  <a:cubicBezTo>
                    <a:pt x="88" y="0"/>
                    <a:pt x="89" y="0"/>
                    <a:pt x="90" y="1"/>
                  </a:cubicBezTo>
                  <a:lnTo>
                    <a:pt x="121" y="7"/>
                  </a:lnTo>
                  <a:cubicBezTo>
                    <a:pt x="122" y="7"/>
                    <a:pt x="123" y="7"/>
                    <a:pt x="124" y="8"/>
                  </a:cubicBezTo>
                  <a:lnTo>
                    <a:pt x="150" y="26"/>
                  </a:lnTo>
                  <a:cubicBezTo>
                    <a:pt x="151" y="26"/>
                    <a:pt x="152" y="27"/>
                    <a:pt x="152" y="28"/>
                  </a:cubicBezTo>
                  <a:lnTo>
                    <a:pt x="169" y="53"/>
                  </a:lnTo>
                  <a:cubicBezTo>
                    <a:pt x="170" y="54"/>
                    <a:pt x="170" y="55"/>
                    <a:pt x="170" y="56"/>
                  </a:cubicBezTo>
                  <a:lnTo>
                    <a:pt x="176" y="87"/>
                  </a:lnTo>
                  <a:close/>
                  <a:moveTo>
                    <a:pt x="155" y="59"/>
                  </a:moveTo>
                  <a:lnTo>
                    <a:pt x="156" y="62"/>
                  </a:lnTo>
                  <a:lnTo>
                    <a:pt x="139" y="37"/>
                  </a:lnTo>
                  <a:lnTo>
                    <a:pt x="141" y="39"/>
                  </a:lnTo>
                  <a:lnTo>
                    <a:pt x="115" y="21"/>
                  </a:lnTo>
                  <a:lnTo>
                    <a:pt x="118" y="22"/>
                  </a:lnTo>
                  <a:lnTo>
                    <a:pt x="87" y="16"/>
                  </a:lnTo>
                  <a:lnTo>
                    <a:pt x="90" y="16"/>
                  </a:lnTo>
                  <a:lnTo>
                    <a:pt x="59" y="22"/>
                  </a:lnTo>
                  <a:lnTo>
                    <a:pt x="62" y="21"/>
                  </a:lnTo>
                  <a:lnTo>
                    <a:pt x="37" y="39"/>
                  </a:lnTo>
                  <a:lnTo>
                    <a:pt x="39" y="37"/>
                  </a:lnTo>
                  <a:lnTo>
                    <a:pt x="21" y="62"/>
                  </a:lnTo>
                  <a:lnTo>
                    <a:pt x="22" y="59"/>
                  </a:lnTo>
                  <a:lnTo>
                    <a:pt x="16" y="90"/>
                  </a:lnTo>
                  <a:lnTo>
                    <a:pt x="16" y="87"/>
                  </a:lnTo>
                  <a:lnTo>
                    <a:pt x="22" y="118"/>
                  </a:lnTo>
                  <a:lnTo>
                    <a:pt x="21" y="115"/>
                  </a:lnTo>
                  <a:lnTo>
                    <a:pt x="39" y="141"/>
                  </a:lnTo>
                  <a:lnTo>
                    <a:pt x="37" y="139"/>
                  </a:lnTo>
                  <a:lnTo>
                    <a:pt x="62" y="156"/>
                  </a:lnTo>
                  <a:lnTo>
                    <a:pt x="59" y="155"/>
                  </a:lnTo>
                  <a:lnTo>
                    <a:pt x="90" y="161"/>
                  </a:lnTo>
                  <a:lnTo>
                    <a:pt x="87" y="161"/>
                  </a:lnTo>
                  <a:lnTo>
                    <a:pt x="118" y="155"/>
                  </a:lnTo>
                  <a:lnTo>
                    <a:pt x="115" y="156"/>
                  </a:lnTo>
                  <a:lnTo>
                    <a:pt x="141" y="139"/>
                  </a:lnTo>
                  <a:lnTo>
                    <a:pt x="139" y="141"/>
                  </a:lnTo>
                  <a:lnTo>
                    <a:pt x="156" y="115"/>
                  </a:lnTo>
                  <a:lnTo>
                    <a:pt x="155" y="118"/>
                  </a:lnTo>
                  <a:lnTo>
                    <a:pt x="161" y="87"/>
                  </a:lnTo>
                  <a:lnTo>
                    <a:pt x="161" y="90"/>
                  </a:lnTo>
                  <a:lnTo>
                    <a:pt x="155" y="59"/>
                  </a:lnTo>
                  <a:close/>
                </a:path>
              </a:pathLst>
            </a:custGeom>
            <a:solidFill>
              <a:srgbClr val="953735"/>
            </a:solidFill>
            <a:ln w="0" cap="flat">
              <a:solidFill>
                <a:srgbClr val="95373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74" name="Oval 53"/>
            <p:cNvSpPr>
              <a:spLocks noChangeArrowheads="1"/>
            </p:cNvSpPr>
            <p:nvPr/>
          </p:nvSpPr>
          <p:spPr bwMode="auto">
            <a:xfrm>
              <a:off x="5611813" y="3941763"/>
              <a:ext cx="95250" cy="95250"/>
            </a:xfrm>
            <a:prstGeom prst="ellipse">
              <a:avLst/>
            </a:prstGeom>
            <a:solidFill>
              <a:srgbClr val="953735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275" name="Freeform 54"/>
            <p:cNvSpPr>
              <a:spLocks noEditPoints="1"/>
            </p:cNvSpPr>
            <p:nvPr/>
          </p:nvSpPr>
          <p:spPr bwMode="auto">
            <a:xfrm>
              <a:off x="5607051" y="3937000"/>
              <a:ext cx="104775" cy="104775"/>
            </a:xfrm>
            <a:custGeom>
              <a:avLst/>
              <a:gdLst>
                <a:gd name="T0" fmla="*/ 2147483647 w 177"/>
                <a:gd name="T1" fmla="*/ 2147483647 h 177"/>
                <a:gd name="T2" fmla="*/ 2147483647 w 177"/>
                <a:gd name="T3" fmla="*/ 2147483647 h 177"/>
                <a:gd name="T4" fmla="*/ 2147483647 w 177"/>
                <a:gd name="T5" fmla="*/ 2147483647 h 177"/>
                <a:gd name="T6" fmla="*/ 2147483647 w 177"/>
                <a:gd name="T7" fmla="*/ 2147483647 h 177"/>
                <a:gd name="T8" fmla="*/ 2147483647 w 177"/>
                <a:gd name="T9" fmla="*/ 2147483647 h 177"/>
                <a:gd name="T10" fmla="*/ 2147483647 w 177"/>
                <a:gd name="T11" fmla="*/ 2147483647 h 177"/>
                <a:gd name="T12" fmla="*/ 2147483647 w 177"/>
                <a:gd name="T13" fmla="*/ 2147483647 h 177"/>
                <a:gd name="T14" fmla="*/ 2147483647 w 177"/>
                <a:gd name="T15" fmla="*/ 2147483647 h 177"/>
                <a:gd name="T16" fmla="*/ 2147483647 w 177"/>
                <a:gd name="T17" fmla="*/ 2147483647 h 177"/>
                <a:gd name="T18" fmla="*/ 2147483647 w 177"/>
                <a:gd name="T19" fmla="*/ 2147483647 h 177"/>
                <a:gd name="T20" fmla="*/ 2147483647 w 177"/>
                <a:gd name="T21" fmla="*/ 2147483647 h 177"/>
                <a:gd name="T22" fmla="*/ 2147483647 w 177"/>
                <a:gd name="T23" fmla="*/ 2147483647 h 177"/>
                <a:gd name="T24" fmla="*/ 2147483647 w 177"/>
                <a:gd name="T25" fmla="*/ 2147483647 h 177"/>
                <a:gd name="T26" fmla="*/ 2147483647 w 177"/>
                <a:gd name="T27" fmla="*/ 2147483647 h 177"/>
                <a:gd name="T28" fmla="*/ 2147483647 w 177"/>
                <a:gd name="T29" fmla="*/ 2147483647 h 177"/>
                <a:gd name="T30" fmla="*/ 2147483647 w 177"/>
                <a:gd name="T31" fmla="*/ 2147483647 h 177"/>
                <a:gd name="T32" fmla="*/ 2147483647 w 177"/>
                <a:gd name="T33" fmla="*/ 2147483647 h 177"/>
                <a:gd name="T34" fmla="*/ 2147483647 w 177"/>
                <a:gd name="T35" fmla="*/ 2147483647 h 177"/>
                <a:gd name="T36" fmla="*/ 2147483647 w 177"/>
                <a:gd name="T37" fmla="*/ 2147483647 h 177"/>
                <a:gd name="T38" fmla="*/ 2147483647 w 177"/>
                <a:gd name="T39" fmla="*/ 2147483647 h 177"/>
                <a:gd name="T40" fmla="*/ 2147483647 w 177"/>
                <a:gd name="T41" fmla="*/ 2147483647 h 177"/>
                <a:gd name="T42" fmla="*/ 2147483647 w 177"/>
                <a:gd name="T43" fmla="*/ 2147483647 h 177"/>
                <a:gd name="T44" fmla="*/ 2147483647 w 177"/>
                <a:gd name="T45" fmla="*/ 2147483647 h 177"/>
                <a:gd name="T46" fmla="*/ 2147483647 w 177"/>
                <a:gd name="T47" fmla="*/ 2147483647 h 177"/>
                <a:gd name="T48" fmla="*/ 2147483647 w 177"/>
                <a:gd name="T49" fmla="*/ 2147483647 h 177"/>
                <a:gd name="T50" fmla="*/ 2147483647 w 177"/>
                <a:gd name="T51" fmla="*/ 2147483647 h 177"/>
                <a:gd name="T52" fmla="*/ 2147483647 w 177"/>
                <a:gd name="T53" fmla="*/ 2147483647 h 177"/>
                <a:gd name="T54" fmla="*/ 2147483647 w 177"/>
                <a:gd name="T55" fmla="*/ 2147483647 h 177"/>
                <a:gd name="T56" fmla="*/ 2147483647 w 177"/>
                <a:gd name="T57" fmla="*/ 2147483647 h 177"/>
                <a:gd name="T58" fmla="*/ 2147483647 w 177"/>
                <a:gd name="T59" fmla="*/ 2147483647 h 177"/>
                <a:gd name="T60" fmla="*/ 2147483647 w 177"/>
                <a:gd name="T61" fmla="*/ 2147483647 h 177"/>
                <a:gd name="T62" fmla="*/ 2147483647 w 177"/>
                <a:gd name="T63" fmla="*/ 2147483647 h 177"/>
                <a:gd name="T64" fmla="*/ 2147483647 w 177"/>
                <a:gd name="T65" fmla="*/ 2147483647 h 17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77" h="177">
                  <a:moveTo>
                    <a:pt x="176" y="87"/>
                  </a:moveTo>
                  <a:cubicBezTo>
                    <a:pt x="177" y="88"/>
                    <a:pt x="177" y="89"/>
                    <a:pt x="176" y="90"/>
                  </a:cubicBezTo>
                  <a:lnTo>
                    <a:pt x="170" y="121"/>
                  </a:lnTo>
                  <a:cubicBezTo>
                    <a:pt x="170" y="122"/>
                    <a:pt x="170" y="123"/>
                    <a:pt x="169" y="124"/>
                  </a:cubicBezTo>
                  <a:lnTo>
                    <a:pt x="152" y="150"/>
                  </a:lnTo>
                  <a:cubicBezTo>
                    <a:pt x="152" y="151"/>
                    <a:pt x="151" y="152"/>
                    <a:pt x="150" y="152"/>
                  </a:cubicBezTo>
                  <a:lnTo>
                    <a:pt x="124" y="169"/>
                  </a:lnTo>
                  <a:cubicBezTo>
                    <a:pt x="123" y="170"/>
                    <a:pt x="122" y="170"/>
                    <a:pt x="121" y="170"/>
                  </a:cubicBezTo>
                  <a:lnTo>
                    <a:pt x="90" y="176"/>
                  </a:lnTo>
                  <a:cubicBezTo>
                    <a:pt x="89" y="177"/>
                    <a:pt x="88" y="177"/>
                    <a:pt x="87" y="176"/>
                  </a:cubicBezTo>
                  <a:lnTo>
                    <a:pt x="56" y="170"/>
                  </a:lnTo>
                  <a:cubicBezTo>
                    <a:pt x="55" y="170"/>
                    <a:pt x="54" y="170"/>
                    <a:pt x="53" y="169"/>
                  </a:cubicBezTo>
                  <a:lnTo>
                    <a:pt x="27" y="152"/>
                  </a:lnTo>
                  <a:cubicBezTo>
                    <a:pt x="26" y="152"/>
                    <a:pt x="25" y="151"/>
                    <a:pt x="25" y="150"/>
                  </a:cubicBezTo>
                  <a:lnTo>
                    <a:pt x="8" y="124"/>
                  </a:lnTo>
                  <a:cubicBezTo>
                    <a:pt x="7" y="123"/>
                    <a:pt x="7" y="122"/>
                    <a:pt x="7" y="121"/>
                  </a:cubicBezTo>
                  <a:lnTo>
                    <a:pt x="1" y="90"/>
                  </a:lnTo>
                  <a:cubicBezTo>
                    <a:pt x="0" y="89"/>
                    <a:pt x="0" y="88"/>
                    <a:pt x="1" y="87"/>
                  </a:cubicBezTo>
                  <a:lnTo>
                    <a:pt x="7" y="56"/>
                  </a:lnTo>
                  <a:cubicBezTo>
                    <a:pt x="7" y="55"/>
                    <a:pt x="7" y="54"/>
                    <a:pt x="8" y="53"/>
                  </a:cubicBezTo>
                  <a:lnTo>
                    <a:pt x="25" y="28"/>
                  </a:lnTo>
                  <a:cubicBezTo>
                    <a:pt x="25" y="27"/>
                    <a:pt x="26" y="26"/>
                    <a:pt x="27" y="26"/>
                  </a:cubicBezTo>
                  <a:lnTo>
                    <a:pt x="53" y="8"/>
                  </a:lnTo>
                  <a:cubicBezTo>
                    <a:pt x="54" y="7"/>
                    <a:pt x="55" y="7"/>
                    <a:pt x="56" y="7"/>
                  </a:cubicBezTo>
                  <a:lnTo>
                    <a:pt x="87" y="1"/>
                  </a:lnTo>
                  <a:cubicBezTo>
                    <a:pt x="88" y="0"/>
                    <a:pt x="89" y="0"/>
                    <a:pt x="90" y="1"/>
                  </a:cubicBezTo>
                  <a:lnTo>
                    <a:pt x="121" y="7"/>
                  </a:lnTo>
                  <a:cubicBezTo>
                    <a:pt x="122" y="7"/>
                    <a:pt x="123" y="7"/>
                    <a:pt x="124" y="8"/>
                  </a:cubicBezTo>
                  <a:lnTo>
                    <a:pt x="150" y="26"/>
                  </a:lnTo>
                  <a:cubicBezTo>
                    <a:pt x="151" y="26"/>
                    <a:pt x="152" y="27"/>
                    <a:pt x="152" y="28"/>
                  </a:cubicBezTo>
                  <a:lnTo>
                    <a:pt x="169" y="53"/>
                  </a:lnTo>
                  <a:cubicBezTo>
                    <a:pt x="170" y="54"/>
                    <a:pt x="170" y="55"/>
                    <a:pt x="170" y="56"/>
                  </a:cubicBezTo>
                  <a:lnTo>
                    <a:pt x="176" y="87"/>
                  </a:lnTo>
                  <a:close/>
                  <a:moveTo>
                    <a:pt x="155" y="59"/>
                  </a:moveTo>
                  <a:lnTo>
                    <a:pt x="156" y="62"/>
                  </a:lnTo>
                  <a:lnTo>
                    <a:pt x="139" y="37"/>
                  </a:lnTo>
                  <a:lnTo>
                    <a:pt x="141" y="39"/>
                  </a:lnTo>
                  <a:lnTo>
                    <a:pt x="115" y="21"/>
                  </a:lnTo>
                  <a:lnTo>
                    <a:pt x="118" y="22"/>
                  </a:lnTo>
                  <a:lnTo>
                    <a:pt x="87" y="16"/>
                  </a:lnTo>
                  <a:lnTo>
                    <a:pt x="90" y="16"/>
                  </a:lnTo>
                  <a:lnTo>
                    <a:pt x="59" y="22"/>
                  </a:lnTo>
                  <a:lnTo>
                    <a:pt x="62" y="21"/>
                  </a:lnTo>
                  <a:lnTo>
                    <a:pt x="36" y="39"/>
                  </a:lnTo>
                  <a:lnTo>
                    <a:pt x="38" y="37"/>
                  </a:lnTo>
                  <a:lnTo>
                    <a:pt x="21" y="62"/>
                  </a:lnTo>
                  <a:lnTo>
                    <a:pt x="22" y="59"/>
                  </a:lnTo>
                  <a:lnTo>
                    <a:pt x="16" y="90"/>
                  </a:lnTo>
                  <a:lnTo>
                    <a:pt x="16" y="87"/>
                  </a:lnTo>
                  <a:lnTo>
                    <a:pt x="22" y="118"/>
                  </a:lnTo>
                  <a:lnTo>
                    <a:pt x="21" y="115"/>
                  </a:lnTo>
                  <a:lnTo>
                    <a:pt x="38" y="141"/>
                  </a:lnTo>
                  <a:lnTo>
                    <a:pt x="36" y="139"/>
                  </a:lnTo>
                  <a:lnTo>
                    <a:pt x="62" y="156"/>
                  </a:lnTo>
                  <a:lnTo>
                    <a:pt x="59" y="155"/>
                  </a:lnTo>
                  <a:lnTo>
                    <a:pt x="90" y="161"/>
                  </a:lnTo>
                  <a:lnTo>
                    <a:pt x="87" y="161"/>
                  </a:lnTo>
                  <a:lnTo>
                    <a:pt x="118" y="155"/>
                  </a:lnTo>
                  <a:lnTo>
                    <a:pt x="115" y="156"/>
                  </a:lnTo>
                  <a:lnTo>
                    <a:pt x="141" y="139"/>
                  </a:lnTo>
                  <a:lnTo>
                    <a:pt x="139" y="141"/>
                  </a:lnTo>
                  <a:lnTo>
                    <a:pt x="156" y="115"/>
                  </a:lnTo>
                  <a:lnTo>
                    <a:pt x="155" y="118"/>
                  </a:lnTo>
                  <a:lnTo>
                    <a:pt x="161" y="87"/>
                  </a:lnTo>
                  <a:lnTo>
                    <a:pt x="161" y="90"/>
                  </a:lnTo>
                  <a:lnTo>
                    <a:pt x="155" y="59"/>
                  </a:lnTo>
                  <a:close/>
                </a:path>
              </a:pathLst>
            </a:custGeom>
            <a:solidFill>
              <a:srgbClr val="953735"/>
            </a:solidFill>
            <a:ln w="0" cap="flat">
              <a:solidFill>
                <a:srgbClr val="95373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76" name="Oval 55"/>
            <p:cNvSpPr>
              <a:spLocks noChangeArrowheads="1"/>
            </p:cNvSpPr>
            <p:nvPr/>
          </p:nvSpPr>
          <p:spPr bwMode="auto">
            <a:xfrm>
              <a:off x="6037263" y="4062413"/>
              <a:ext cx="95250" cy="95250"/>
            </a:xfrm>
            <a:prstGeom prst="ellipse">
              <a:avLst/>
            </a:prstGeom>
            <a:solidFill>
              <a:srgbClr val="953735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277" name="Freeform 56"/>
            <p:cNvSpPr>
              <a:spLocks noEditPoints="1"/>
            </p:cNvSpPr>
            <p:nvPr/>
          </p:nvSpPr>
          <p:spPr bwMode="auto">
            <a:xfrm>
              <a:off x="6032501" y="4057650"/>
              <a:ext cx="106363" cy="104775"/>
            </a:xfrm>
            <a:custGeom>
              <a:avLst/>
              <a:gdLst>
                <a:gd name="T0" fmla="*/ 2147483647 w 177"/>
                <a:gd name="T1" fmla="*/ 2147483647 h 177"/>
                <a:gd name="T2" fmla="*/ 2147483647 w 177"/>
                <a:gd name="T3" fmla="*/ 2147483647 h 177"/>
                <a:gd name="T4" fmla="*/ 2147483647 w 177"/>
                <a:gd name="T5" fmla="*/ 2147483647 h 177"/>
                <a:gd name="T6" fmla="*/ 2147483647 w 177"/>
                <a:gd name="T7" fmla="*/ 2147483647 h 177"/>
                <a:gd name="T8" fmla="*/ 2147483647 w 177"/>
                <a:gd name="T9" fmla="*/ 2147483647 h 177"/>
                <a:gd name="T10" fmla="*/ 2147483647 w 177"/>
                <a:gd name="T11" fmla="*/ 2147483647 h 177"/>
                <a:gd name="T12" fmla="*/ 2147483647 w 177"/>
                <a:gd name="T13" fmla="*/ 2147483647 h 177"/>
                <a:gd name="T14" fmla="*/ 2147483647 w 177"/>
                <a:gd name="T15" fmla="*/ 2147483647 h 177"/>
                <a:gd name="T16" fmla="*/ 2147483647 w 177"/>
                <a:gd name="T17" fmla="*/ 2147483647 h 177"/>
                <a:gd name="T18" fmla="*/ 2147483647 w 177"/>
                <a:gd name="T19" fmla="*/ 2147483647 h 177"/>
                <a:gd name="T20" fmla="*/ 2147483647 w 177"/>
                <a:gd name="T21" fmla="*/ 2147483647 h 177"/>
                <a:gd name="T22" fmla="*/ 2147483647 w 177"/>
                <a:gd name="T23" fmla="*/ 2147483647 h 177"/>
                <a:gd name="T24" fmla="*/ 2147483647 w 177"/>
                <a:gd name="T25" fmla="*/ 2147483647 h 177"/>
                <a:gd name="T26" fmla="*/ 2147483647 w 177"/>
                <a:gd name="T27" fmla="*/ 2147483647 h 177"/>
                <a:gd name="T28" fmla="*/ 2147483647 w 177"/>
                <a:gd name="T29" fmla="*/ 2147483647 h 177"/>
                <a:gd name="T30" fmla="*/ 2147483647 w 177"/>
                <a:gd name="T31" fmla="*/ 2147483647 h 177"/>
                <a:gd name="T32" fmla="*/ 2147483647 w 177"/>
                <a:gd name="T33" fmla="*/ 2147483647 h 177"/>
                <a:gd name="T34" fmla="*/ 2147483647 w 177"/>
                <a:gd name="T35" fmla="*/ 2147483647 h 177"/>
                <a:gd name="T36" fmla="*/ 2147483647 w 177"/>
                <a:gd name="T37" fmla="*/ 2147483647 h 177"/>
                <a:gd name="T38" fmla="*/ 2147483647 w 177"/>
                <a:gd name="T39" fmla="*/ 2147483647 h 177"/>
                <a:gd name="T40" fmla="*/ 2147483647 w 177"/>
                <a:gd name="T41" fmla="*/ 2147483647 h 177"/>
                <a:gd name="T42" fmla="*/ 2147483647 w 177"/>
                <a:gd name="T43" fmla="*/ 2147483647 h 177"/>
                <a:gd name="T44" fmla="*/ 2147483647 w 177"/>
                <a:gd name="T45" fmla="*/ 2147483647 h 177"/>
                <a:gd name="T46" fmla="*/ 2147483647 w 177"/>
                <a:gd name="T47" fmla="*/ 2147483647 h 177"/>
                <a:gd name="T48" fmla="*/ 2147483647 w 177"/>
                <a:gd name="T49" fmla="*/ 2147483647 h 177"/>
                <a:gd name="T50" fmla="*/ 2147483647 w 177"/>
                <a:gd name="T51" fmla="*/ 2147483647 h 177"/>
                <a:gd name="T52" fmla="*/ 2147483647 w 177"/>
                <a:gd name="T53" fmla="*/ 2147483647 h 177"/>
                <a:gd name="T54" fmla="*/ 2147483647 w 177"/>
                <a:gd name="T55" fmla="*/ 2147483647 h 177"/>
                <a:gd name="T56" fmla="*/ 2147483647 w 177"/>
                <a:gd name="T57" fmla="*/ 2147483647 h 177"/>
                <a:gd name="T58" fmla="*/ 2147483647 w 177"/>
                <a:gd name="T59" fmla="*/ 2147483647 h 177"/>
                <a:gd name="T60" fmla="*/ 2147483647 w 177"/>
                <a:gd name="T61" fmla="*/ 2147483647 h 177"/>
                <a:gd name="T62" fmla="*/ 2147483647 w 177"/>
                <a:gd name="T63" fmla="*/ 2147483647 h 177"/>
                <a:gd name="T64" fmla="*/ 2147483647 w 177"/>
                <a:gd name="T65" fmla="*/ 2147483647 h 17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77" h="177">
                  <a:moveTo>
                    <a:pt x="176" y="87"/>
                  </a:moveTo>
                  <a:cubicBezTo>
                    <a:pt x="177" y="88"/>
                    <a:pt x="177" y="89"/>
                    <a:pt x="176" y="90"/>
                  </a:cubicBezTo>
                  <a:lnTo>
                    <a:pt x="170" y="121"/>
                  </a:lnTo>
                  <a:cubicBezTo>
                    <a:pt x="170" y="122"/>
                    <a:pt x="170" y="123"/>
                    <a:pt x="169" y="124"/>
                  </a:cubicBezTo>
                  <a:lnTo>
                    <a:pt x="152" y="150"/>
                  </a:lnTo>
                  <a:cubicBezTo>
                    <a:pt x="152" y="151"/>
                    <a:pt x="151" y="152"/>
                    <a:pt x="150" y="152"/>
                  </a:cubicBezTo>
                  <a:lnTo>
                    <a:pt x="124" y="169"/>
                  </a:lnTo>
                  <a:cubicBezTo>
                    <a:pt x="123" y="170"/>
                    <a:pt x="122" y="170"/>
                    <a:pt x="121" y="170"/>
                  </a:cubicBezTo>
                  <a:lnTo>
                    <a:pt x="90" y="176"/>
                  </a:lnTo>
                  <a:cubicBezTo>
                    <a:pt x="89" y="177"/>
                    <a:pt x="88" y="177"/>
                    <a:pt x="87" y="176"/>
                  </a:cubicBezTo>
                  <a:lnTo>
                    <a:pt x="56" y="170"/>
                  </a:lnTo>
                  <a:cubicBezTo>
                    <a:pt x="55" y="170"/>
                    <a:pt x="54" y="170"/>
                    <a:pt x="53" y="169"/>
                  </a:cubicBezTo>
                  <a:lnTo>
                    <a:pt x="28" y="152"/>
                  </a:lnTo>
                  <a:cubicBezTo>
                    <a:pt x="27" y="152"/>
                    <a:pt x="26" y="151"/>
                    <a:pt x="26" y="150"/>
                  </a:cubicBezTo>
                  <a:lnTo>
                    <a:pt x="8" y="124"/>
                  </a:lnTo>
                  <a:cubicBezTo>
                    <a:pt x="7" y="123"/>
                    <a:pt x="7" y="122"/>
                    <a:pt x="7" y="121"/>
                  </a:cubicBezTo>
                  <a:lnTo>
                    <a:pt x="1" y="90"/>
                  </a:lnTo>
                  <a:cubicBezTo>
                    <a:pt x="0" y="89"/>
                    <a:pt x="0" y="88"/>
                    <a:pt x="1" y="87"/>
                  </a:cubicBezTo>
                  <a:lnTo>
                    <a:pt x="7" y="56"/>
                  </a:lnTo>
                  <a:cubicBezTo>
                    <a:pt x="7" y="55"/>
                    <a:pt x="7" y="54"/>
                    <a:pt x="8" y="53"/>
                  </a:cubicBezTo>
                  <a:lnTo>
                    <a:pt x="26" y="28"/>
                  </a:lnTo>
                  <a:cubicBezTo>
                    <a:pt x="26" y="27"/>
                    <a:pt x="27" y="26"/>
                    <a:pt x="28" y="26"/>
                  </a:cubicBezTo>
                  <a:lnTo>
                    <a:pt x="53" y="8"/>
                  </a:lnTo>
                  <a:cubicBezTo>
                    <a:pt x="54" y="7"/>
                    <a:pt x="55" y="7"/>
                    <a:pt x="56" y="7"/>
                  </a:cubicBezTo>
                  <a:lnTo>
                    <a:pt x="87" y="1"/>
                  </a:lnTo>
                  <a:cubicBezTo>
                    <a:pt x="88" y="0"/>
                    <a:pt x="89" y="0"/>
                    <a:pt x="90" y="1"/>
                  </a:cubicBezTo>
                  <a:lnTo>
                    <a:pt x="121" y="7"/>
                  </a:lnTo>
                  <a:cubicBezTo>
                    <a:pt x="122" y="7"/>
                    <a:pt x="123" y="7"/>
                    <a:pt x="124" y="8"/>
                  </a:cubicBezTo>
                  <a:lnTo>
                    <a:pt x="150" y="26"/>
                  </a:lnTo>
                  <a:cubicBezTo>
                    <a:pt x="151" y="26"/>
                    <a:pt x="152" y="27"/>
                    <a:pt x="152" y="28"/>
                  </a:cubicBezTo>
                  <a:lnTo>
                    <a:pt x="169" y="53"/>
                  </a:lnTo>
                  <a:cubicBezTo>
                    <a:pt x="170" y="54"/>
                    <a:pt x="170" y="55"/>
                    <a:pt x="170" y="56"/>
                  </a:cubicBezTo>
                  <a:lnTo>
                    <a:pt x="176" y="87"/>
                  </a:lnTo>
                  <a:close/>
                  <a:moveTo>
                    <a:pt x="155" y="59"/>
                  </a:moveTo>
                  <a:lnTo>
                    <a:pt x="156" y="62"/>
                  </a:lnTo>
                  <a:lnTo>
                    <a:pt x="139" y="37"/>
                  </a:lnTo>
                  <a:lnTo>
                    <a:pt x="141" y="39"/>
                  </a:lnTo>
                  <a:lnTo>
                    <a:pt x="115" y="21"/>
                  </a:lnTo>
                  <a:lnTo>
                    <a:pt x="118" y="22"/>
                  </a:lnTo>
                  <a:lnTo>
                    <a:pt x="87" y="16"/>
                  </a:lnTo>
                  <a:lnTo>
                    <a:pt x="90" y="16"/>
                  </a:lnTo>
                  <a:lnTo>
                    <a:pt x="59" y="22"/>
                  </a:lnTo>
                  <a:lnTo>
                    <a:pt x="62" y="21"/>
                  </a:lnTo>
                  <a:lnTo>
                    <a:pt x="37" y="39"/>
                  </a:lnTo>
                  <a:lnTo>
                    <a:pt x="39" y="37"/>
                  </a:lnTo>
                  <a:lnTo>
                    <a:pt x="21" y="62"/>
                  </a:lnTo>
                  <a:lnTo>
                    <a:pt x="22" y="59"/>
                  </a:lnTo>
                  <a:lnTo>
                    <a:pt x="16" y="90"/>
                  </a:lnTo>
                  <a:lnTo>
                    <a:pt x="16" y="87"/>
                  </a:lnTo>
                  <a:lnTo>
                    <a:pt x="22" y="118"/>
                  </a:lnTo>
                  <a:lnTo>
                    <a:pt x="21" y="115"/>
                  </a:lnTo>
                  <a:lnTo>
                    <a:pt x="39" y="141"/>
                  </a:lnTo>
                  <a:lnTo>
                    <a:pt x="37" y="139"/>
                  </a:lnTo>
                  <a:lnTo>
                    <a:pt x="62" y="156"/>
                  </a:lnTo>
                  <a:lnTo>
                    <a:pt x="59" y="155"/>
                  </a:lnTo>
                  <a:lnTo>
                    <a:pt x="90" y="161"/>
                  </a:lnTo>
                  <a:lnTo>
                    <a:pt x="87" y="161"/>
                  </a:lnTo>
                  <a:lnTo>
                    <a:pt x="118" y="155"/>
                  </a:lnTo>
                  <a:lnTo>
                    <a:pt x="115" y="156"/>
                  </a:lnTo>
                  <a:lnTo>
                    <a:pt x="141" y="139"/>
                  </a:lnTo>
                  <a:lnTo>
                    <a:pt x="139" y="141"/>
                  </a:lnTo>
                  <a:lnTo>
                    <a:pt x="156" y="115"/>
                  </a:lnTo>
                  <a:lnTo>
                    <a:pt x="155" y="118"/>
                  </a:lnTo>
                  <a:lnTo>
                    <a:pt x="161" y="87"/>
                  </a:lnTo>
                  <a:lnTo>
                    <a:pt x="161" y="90"/>
                  </a:lnTo>
                  <a:lnTo>
                    <a:pt x="155" y="59"/>
                  </a:lnTo>
                  <a:close/>
                </a:path>
              </a:pathLst>
            </a:custGeom>
            <a:solidFill>
              <a:srgbClr val="953735"/>
            </a:solidFill>
            <a:ln w="0" cap="flat">
              <a:solidFill>
                <a:srgbClr val="95373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78" name="Oval 57"/>
            <p:cNvSpPr>
              <a:spLocks noChangeArrowheads="1"/>
            </p:cNvSpPr>
            <p:nvPr/>
          </p:nvSpPr>
          <p:spPr bwMode="auto">
            <a:xfrm>
              <a:off x="6464301" y="4351338"/>
              <a:ext cx="95250" cy="95250"/>
            </a:xfrm>
            <a:prstGeom prst="ellipse">
              <a:avLst/>
            </a:prstGeom>
            <a:solidFill>
              <a:srgbClr val="953735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279" name="Freeform 58"/>
            <p:cNvSpPr>
              <a:spLocks noEditPoints="1"/>
            </p:cNvSpPr>
            <p:nvPr/>
          </p:nvSpPr>
          <p:spPr bwMode="auto">
            <a:xfrm>
              <a:off x="6459538" y="4346575"/>
              <a:ext cx="104775" cy="104775"/>
            </a:xfrm>
            <a:custGeom>
              <a:avLst/>
              <a:gdLst>
                <a:gd name="T0" fmla="*/ 2147483647 w 177"/>
                <a:gd name="T1" fmla="*/ 2147483647 h 177"/>
                <a:gd name="T2" fmla="*/ 2147483647 w 177"/>
                <a:gd name="T3" fmla="*/ 2147483647 h 177"/>
                <a:gd name="T4" fmla="*/ 2147483647 w 177"/>
                <a:gd name="T5" fmla="*/ 2147483647 h 177"/>
                <a:gd name="T6" fmla="*/ 2147483647 w 177"/>
                <a:gd name="T7" fmla="*/ 2147483647 h 177"/>
                <a:gd name="T8" fmla="*/ 2147483647 w 177"/>
                <a:gd name="T9" fmla="*/ 2147483647 h 177"/>
                <a:gd name="T10" fmla="*/ 2147483647 w 177"/>
                <a:gd name="T11" fmla="*/ 2147483647 h 177"/>
                <a:gd name="T12" fmla="*/ 2147483647 w 177"/>
                <a:gd name="T13" fmla="*/ 2147483647 h 177"/>
                <a:gd name="T14" fmla="*/ 2147483647 w 177"/>
                <a:gd name="T15" fmla="*/ 2147483647 h 177"/>
                <a:gd name="T16" fmla="*/ 2147483647 w 177"/>
                <a:gd name="T17" fmla="*/ 2147483647 h 177"/>
                <a:gd name="T18" fmla="*/ 2147483647 w 177"/>
                <a:gd name="T19" fmla="*/ 2147483647 h 177"/>
                <a:gd name="T20" fmla="*/ 2147483647 w 177"/>
                <a:gd name="T21" fmla="*/ 2147483647 h 177"/>
                <a:gd name="T22" fmla="*/ 2147483647 w 177"/>
                <a:gd name="T23" fmla="*/ 2147483647 h 177"/>
                <a:gd name="T24" fmla="*/ 2147483647 w 177"/>
                <a:gd name="T25" fmla="*/ 2147483647 h 177"/>
                <a:gd name="T26" fmla="*/ 2147483647 w 177"/>
                <a:gd name="T27" fmla="*/ 2147483647 h 177"/>
                <a:gd name="T28" fmla="*/ 2147483647 w 177"/>
                <a:gd name="T29" fmla="*/ 2147483647 h 177"/>
                <a:gd name="T30" fmla="*/ 2147483647 w 177"/>
                <a:gd name="T31" fmla="*/ 2147483647 h 177"/>
                <a:gd name="T32" fmla="*/ 2147483647 w 177"/>
                <a:gd name="T33" fmla="*/ 2147483647 h 177"/>
                <a:gd name="T34" fmla="*/ 2147483647 w 177"/>
                <a:gd name="T35" fmla="*/ 2147483647 h 177"/>
                <a:gd name="T36" fmla="*/ 2147483647 w 177"/>
                <a:gd name="T37" fmla="*/ 2147483647 h 177"/>
                <a:gd name="T38" fmla="*/ 2147483647 w 177"/>
                <a:gd name="T39" fmla="*/ 2147483647 h 177"/>
                <a:gd name="T40" fmla="*/ 2147483647 w 177"/>
                <a:gd name="T41" fmla="*/ 2147483647 h 177"/>
                <a:gd name="T42" fmla="*/ 2147483647 w 177"/>
                <a:gd name="T43" fmla="*/ 2147483647 h 177"/>
                <a:gd name="T44" fmla="*/ 2147483647 w 177"/>
                <a:gd name="T45" fmla="*/ 2147483647 h 177"/>
                <a:gd name="T46" fmla="*/ 2147483647 w 177"/>
                <a:gd name="T47" fmla="*/ 2147483647 h 177"/>
                <a:gd name="T48" fmla="*/ 2147483647 w 177"/>
                <a:gd name="T49" fmla="*/ 2147483647 h 177"/>
                <a:gd name="T50" fmla="*/ 2147483647 w 177"/>
                <a:gd name="T51" fmla="*/ 2147483647 h 177"/>
                <a:gd name="T52" fmla="*/ 2147483647 w 177"/>
                <a:gd name="T53" fmla="*/ 2147483647 h 177"/>
                <a:gd name="T54" fmla="*/ 2147483647 w 177"/>
                <a:gd name="T55" fmla="*/ 2147483647 h 177"/>
                <a:gd name="T56" fmla="*/ 2147483647 w 177"/>
                <a:gd name="T57" fmla="*/ 2147483647 h 177"/>
                <a:gd name="T58" fmla="*/ 2147483647 w 177"/>
                <a:gd name="T59" fmla="*/ 2147483647 h 177"/>
                <a:gd name="T60" fmla="*/ 2147483647 w 177"/>
                <a:gd name="T61" fmla="*/ 2147483647 h 177"/>
                <a:gd name="T62" fmla="*/ 2147483647 w 177"/>
                <a:gd name="T63" fmla="*/ 2147483647 h 177"/>
                <a:gd name="T64" fmla="*/ 2147483647 w 177"/>
                <a:gd name="T65" fmla="*/ 2147483647 h 17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77" h="177">
                  <a:moveTo>
                    <a:pt x="176" y="87"/>
                  </a:moveTo>
                  <a:cubicBezTo>
                    <a:pt x="177" y="88"/>
                    <a:pt x="177" y="89"/>
                    <a:pt x="176" y="90"/>
                  </a:cubicBezTo>
                  <a:lnTo>
                    <a:pt x="170" y="121"/>
                  </a:lnTo>
                  <a:cubicBezTo>
                    <a:pt x="170" y="122"/>
                    <a:pt x="170" y="123"/>
                    <a:pt x="169" y="124"/>
                  </a:cubicBezTo>
                  <a:lnTo>
                    <a:pt x="152" y="150"/>
                  </a:lnTo>
                  <a:cubicBezTo>
                    <a:pt x="152" y="151"/>
                    <a:pt x="151" y="152"/>
                    <a:pt x="150" y="152"/>
                  </a:cubicBezTo>
                  <a:lnTo>
                    <a:pt x="124" y="169"/>
                  </a:lnTo>
                  <a:cubicBezTo>
                    <a:pt x="123" y="170"/>
                    <a:pt x="122" y="170"/>
                    <a:pt x="121" y="170"/>
                  </a:cubicBezTo>
                  <a:lnTo>
                    <a:pt x="90" y="176"/>
                  </a:lnTo>
                  <a:cubicBezTo>
                    <a:pt x="89" y="177"/>
                    <a:pt x="88" y="177"/>
                    <a:pt x="87" y="176"/>
                  </a:cubicBezTo>
                  <a:lnTo>
                    <a:pt x="56" y="170"/>
                  </a:lnTo>
                  <a:cubicBezTo>
                    <a:pt x="55" y="170"/>
                    <a:pt x="54" y="170"/>
                    <a:pt x="53" y="169"/>
                  </a:cubicBezTo>
                  <a:lnTo>
                    <a:pt x="27" y="152"/>
                  </a:lnTo>
                  <a:cubicBezTo>
                    <a:pt x="26" y="152"/>
                    <a:pt x="25" y="151"/>
                    <a:pt x="25" y="150"/>
                  </a:cubicBezTo>
                  <a:lnTo>
                    <a:pt x="8" y="124"/>
                  </a:lnTo>
                  <a:cubicBezTo>
                    <a:pt x="7" y="123"/>
                    <a:pt x="7" y="122"/>
                    <a:pt x="7" y="121"/>
                  </a:cubicBezTo>
                  <a:lnTo>
                    <a:pt x="1" y="90"/>
                  </a:lnTo>
                  <a:cubicBezTo>
                    <a:pt x="0" y="89"/>
                    <a:pt x="0" y="88"/>
                    <a:pt x="1" y="87"/>
                  </a:cubicBezTo>
                  <a:lnTo>
                    <a:pt x="7" y="56"/>
                  </a:lnTo>
                  <a:cubicBezTo>
                    <a:pt x="7" y="55"/>
                    <a:pt x="7" y="54"/>
                    <a:pt x="8" y="53"/>
                  </a:cubicBezTo>
                  <a:lnTo>
                    <a:pt x="25" y="28"/>
                  </a:lnTo>
                  <a:cubicBezTo>
                    <a:pt x="25" y="27"/>
                    <a:pt x="26" y="26"/>
                    <a:pt x="27" y="26"/>
                  </a:cubicBezTo>
                  <a:lnTo>
                    <a:pt x="53" y="8"/>
                  </a:lnTo>
                  <a:cubicBezTo>
                    <a:pt x="54" y="7"/>
                    <a:pt x="55" y="7"/>
                    <a:pt x="56" y="7"/>
                  </a:cubicBezTo>
                  <a:lnTo>
                    <a:pt x="87" y="1"/>
                  </a:lnTo>
                  <a:cubicBezTo>
                    <a:pt x="88" y="0"/>
                    <a:pt x="89" y="0"/>
                    <a:pt x="90" y="1"/>
                  </a:cubicBezTo>
                  <a:lnTo>
                    <a:pt x="121" y="7"/>
                  </a:lnTo>
                  <a:cubicBezTo>
                    <a:pt x="122" y="7"/>
                    <a:pt x="123" y="7"/>
                    <a:pt x="124" y="8"/>
                  </a:cubicBezTo>
                  <a:lnTo>
                    <a:pt x="150" y="26"/>
                  </a:lnTo>
                  <a:cubicBezTo>
                    <a:pt x="151" y="26"/>
                    <a:pt x="152" y="27"/>
                    <a:pt x="152" y="28"/>
                  </a:cubicBezTo>
                  <a:lnTo>
                    <a:pt x="169" y="53"/>
                  </a:lnTo>
                  <a:cubicBezTo>
                    <a:pt x="170" y="54"/>
                    <a:pt x="170" y="55"/>
                    <a:pt x="170" y="56"/>
                  </a:cubicBezTo>
                  <a:lnTo>
                    <a:pt x="176" y="87"/>
                  </a:lnTo>
                  <a:close/>
                  <a:moveTo>
                    <a:pt x="155" y="59"/>
                  </a:moveTo>
                  <a:lnTo>
                    <a:pt x="156" y="62"/>
                  </a:lnTo>
                  <a:lnTo>
                    <a:pt x="139" y="37"/>
                  </a:lnTo>
                  <a:lnTo>
                    <a:pt x="141" y="39"/>
                  </a:lnTo>
                  <a:lnTo>
                    <a:pt x="115" y="21"/>
                  </a:lnTo>
                  <a:lnTo>
                    <a:pt x="118" y="22"/>
                  </a:lnTo>
                  <a:lnTo>
                    <a:pt x="87" y="16"/>
                  </a:lnTo>
                  <a:lnTo>
                    <a:pt x="90" y="16"/>
                  </a:lnTo>
                  <a:lnTo>
                    <a:pt x="59" y="22"/>
                  </a:lnTo>
                  <a:lnTo>
                    <a:pt x="62" y="21"/>
                  </a:lnTo>
                  <a:lnTo>
                    <a:pt x="36" y="39"/>
                  </a:lnTo>
                  <a:lnTo>
                    <a:pt x="38" y="37"/>
                  </a:lnTo>
                  <a:lnTo>
                    <a:pt x="21" y="62"/>
                  </a:lnTo>
                  <a:lnTo>
                    <a:pt x="22" y="59"/>
                  </a:lnTo>
                  <a:lnTo>
                    <a:pt x="16" y="90"/>
                  </a:lnTo>
                  <a:lnTo>
                    <a:pt x="16" y="87"/>
                  </a:lnTo>
                  <a:lnTo>
                    <a:pt x="22" y="118"/>
                  </a:lnTo>
                  <a:lnTo>
                    <a:pt x="21" y="115"/>
                  </a:lnTo>
                  <a:lnTo>
                    <a:pt x="38" y="141"/>
                  </a:lnTo>
                  <a:lnTo>
                    <a:pt x="36" y="139"/>
                  </a:lnTo>
                  <a:lnTo>
                    <a:pt x="62" y="156"/>
                  </a:lnTo>
                  <a:lnTo>
                    <a:pt x="59" y="155"/>
                  </a:lnTo>
                  <a:lnTo>
                    <a:pt x="90" y="161"/>
                  </a:lnTo>
                  <a:lnTo>
                    <a:pt x="87" y="161"/>
                  </a:lnTo>
                  <a:lnTo>
                    <a:pt x="118" y="155"/>
                  </a:lnTo>
                  <a:lnTo>
                    <a:pt x="115" y="156"/>
                  </a:lnTo>
                  <a:lnTo>
                    <a:pt x="141" y="139"/>
                  </a:lnTo>
                  <a:lnTo>
                    <a:pt x="139" y="141"/>
                  </a:lnTo>
                  <a:lnTo>
                    <a:pt x="156" y="115"/>
                  </a:lnTo>
                  <a:lnTo>
                    <a:pt x="155" y="118"/>
                  </a:lnTo>
                  <a:lnTo>
                    <a:pt x="161" y="87"/>
                  </a:lnTo>
                  <a:lnTo>
                    <a:pt x="161" y="90"/>
                  </a:lnTo>
                  <a:lnTo>
                    <a:pt x="155" y="59"/>
                  </a:lnTo>
                  <a:close/>
                </a:path>
              </a:pathLst>
            </a:custGeom>
            <a:solidFill>
              <a:srgbClr val="953735"/>
            </a:solidFill>
            <a:ln w="0" cap="flat">
              <a:solidFill>
                <a:srgbClr val="95373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80" name="Oval 59"/>
            <p:cNvSpPr>
              <a:spLocks noChangeArrowheads="1"/>
            </p:cNvSpPr>
            <p:nvPr/>
          </p:nvSpPr>
          <p:spPr bwMode="auto">
            <a:xfrm>
              <a:off x="6891338" y="4954588"/>
              <a:ext cx="95250" cy="95250"/>
            </a:xfrm>
            <a:prstGeom prst="ellipse">
              <a:avLst/>
            </a:prstGeom>
            <a:solidFill>
              <a:srgbClr val="953735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281" name="Freeform 60"/>
            <p:cNvSpPr>
              <a:spLocks noEditPoints="1"/>
            </p:cNvSpPr>
            <p:nvPr/>
          </p:nvSpPr>
          <p:spPr bwMode="auto">
            <a:xfrm>
              <a:off x="6886576" y="4949825"/>
              <a:ext cx="104775" cy="104775"/>
            </a:xfrm>
            <a:custGeom>
              <a:avLst/>
              <a:gdLst>
                <a:gd name="T0" fmla="*/ 2147483647 w 177"/>
                <a:gd name="T1" fmla="*/ 2147483647 h 177"/>
                <a:gd name="T2" fmla="*/ 2147483647 w 177"/>
                <a:gd name="T3" fmla="*/ 2147483647 h 177"/>
                <a:gd name="T4" fmla="*/ 2147483647 w 177"/>
                <a:gd name="T5" fmla="*/ 2147483647 h 177"/>
                <a:gd name="T6" fmla="*/ 2147483647 w 177"/>
                <a:gd name="T7" fmla="*/ 2147483647 h 177"/>
                <a:gd name="T8" fmla="*/ 2147483647 w 177"/>
                <a:gd name="T9" fmla="*/ 2147483647 h 177"/>
                <a:gd name="T10" fmla="*/ 2147483647 w 177"/>
                <a:gd name="T11" fmla="*/ 2147483647 h 177"/>
                <a:gd name="T12" fmla="*/ 2147483647 w 177"/>
                <a:gd name="T13" fmla="*/ 2147483647 h 177"/>
                <a:gd name="T14" fmla="*/ 2147483647 w 177"/>
                <a:gd name="T15" fmla="*/ 2147483647 h 177"/>
                <a:gd name="T16" fmla="*/ 2147483647 w 177"/>
                <a:gd name="T17" fmla="*/ 2147483647 h 177"/>
                <a:gd name="T18" fmla="*/ 2147483647 w 177"/>
                <a:gd name="T19" fmla="*/ 2147483647 h 177"/>
                <a:gd name="T20" fmla="*/ 2147483647 w 177"/>
                <a:gd name="T21" fmla="*/ 2147483647 h 177"/>
                <a:gd name="T22" fmla="*/ 2147483647 w 177"/>
                <a:gd name="T23" fmla="*/ 2147483647 h 177"/>
                <a:gd name="T24" fmla="*/ 2147483647 w 177"/>
                <a:gd name="T25" fmla="*/ 2147483647 h 177"/>
                <a:gd name="T26" fmla="*/ 2147483647 w 177"/>
                <a:gd name="T27" fmla="*/ 2147483647 h 177"/>
                <a:gd name="T28" fmla="*/ 2147483647 w 177"/>
                <a:gd name="T29" fmla="*/ 2147483647 h 177"/>
                <a:gd name="T30" fmla="*/ 2147483647 w 177"/>
                <a:gd name="T31" fmla="*/ 2147483647 h 177"/>
                <a:gd name="T32" fmla="*/ 2147483647 w 177"/>
                <a:gd name="T33" fmla="*/ 2147483647 h 177"/>
                <a:gd name="T34" fmla="*/ 2147483647 w 177"/>
                <a:gd name="T35" fmla="*/ 2147483647 h 177"/>
                <a:gd name="T36" fmla="*/ 2147483647 w 177"/>
                <a:gd name="T37" fmla="*/ 2147483647 h 177"/>
                <a:gd name="T38" fmla="*/ 2147483647 w 177"/>
                <a:gd name="T39" fmla="*/ 2147483647 h 177"/>
                <a:gd name="T40" fmla="*/ 2147483647 w 177"/>
                <a:gd name="T41" fmla="*/ 2147483647 h 177"/>
                <a:gd name="T42" fmla="*/ 2147483647 w 177"/>
                <a:gd name="T43" fmla="*/ 2147483647 h 177"/>
                <a:gd name="T44" fmla="*/ 2147483647 w 177"/>
                <a:gd name="T45" fmla="*/ 2147483647 h 177"/>
                <a:gd name="T46" fmla="*/ 2147483647 w 177"/>
                <a:gd name="T47" fmla="*/ 2147483647 h 177"/>
                <a:gd name="T48" fmla="*/ 2147483647 w 177"/>
                <a:gd name="T49" fmla="*/ 2147483647 h 177"/>
                <a:gd name="T50" fmla="*/ 2147483647 w 177"/>
                <a:gd name="T51" fmla="*/ 2147483647 h 177"/>
                <a:gd name="T52" fmla="*/ 2147483647 w 177"/>
                <a:gd name="T53" fmla="*/ 2147483647 h 177"/>
                <a:gd name="T54" fmla="*/ 2147483647 w 177"/>
                <a:gd name="T55" fmla="*/ 2147483647 h 177"/>
                <a:gd name="T56" fmla="*/ 2147483647 w 177"/>
                <a:gd name="T57" fmla="*/ 2147483647 h 177"/>
                <a:gd name="T58" fmla="*/ 2147483647 w 177"/>
                <a:gd name="T59" fmla="*/ 2147483647 h 177"/>
                <a:gd name="T60" fmla="*/ 2147483647 w 177"/>
                <a:gd name="T61" fmla="*/ 2147483647 h 177"/>
                <a:gd name="T62" fmla="*/ 2147483647 w 177"/>
                <a:gd name="T63" fmla="*/ 2147483647 h 177"/>
                <a:gd name="T64" fmla="*/ 2147483647 w 177"/>
                <a:gd name="T65" fmla="*/ 2147483647 h 17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77" h="177">
                  <a:moveTo>
                    <a:pt x="176" y="87"/>
                  </a:moveTo>
                  <a:cubicBezTo>
                    <a:pt x="177" y="88"/>
                    <a:pt x="177" y="89"/>
                    <a:pt x="176" y="90"/>
                  </a:cubicBezTo>
                  <a:lnTo>
                    <a:pt x="170" y="121"/>
                  </a:lnTo>
                  <a:cubicBezTo>
                    <a:pt x="170" y="122"/>
                    <a:pt x="170" y="123"/>
                    <a:pt x="169" y="124"/>
                  </a:cubicBezTo>
                  <a:lnTo>
                    <a:pt x="152" y="150"/>
                  </a:lnTo>
                  <a:cubicBezTo>
                    <a:pt x="152" y="151"/>
                    <a:pt x="151" y="152"/>
                    <a:pt x="150" y="152"/>
                  </a:cubicBezTo>
                  <a:lnTo>
                    <a:pt x="124" y="169"/>
                  </a:lnTo>
                  <a:cubicBezTo>
                    <a:pt x="123" y="170"/>
                    <a:pt x="122" y="170"/>
                    <a:pt x="121" y="170"/>
                  </a:cubicBezTo>
                  <a:lnTo>
                    <a:pt x="90" y="176"/>
                  </a:lnTo>
                  <a:cubicBezTo>
                    <a:pt x="89" y="177"/>
                    <a:pt x="88" y="177"/>
                    <a:pt x="87" y="176"/>
                  </a:cubicBezTo>
                  <a:lnTo>
                    <a:pt x="56" y="170"/>
                  </a:lnTo>
                  <a:cubicBezTo>
                    <a:pt x="55" y="170"/>
                    <a:pt x="54" y="170"/>
                    <a:pt x="53" y="169"/>
                  </a:cubicBezTo>
                  <a:lnTo>
                    <a:pt x="28" y="152"/>
                  </a:lnTo>
                  <a:cubicBezTo>
                    <a:pt x="27" y="152"/>
                    <a:pt x="26" y="151"/>
                    <a:pt x="26" y="150"/>
                  </a:cubicBezTo>
                  <a:lnTo>
                    <a:pt x="8" y="124"/>
                  </a:lnTo>
                  <a:cubicBezTo>
                    <a:pt x="7" y="123"/>
                    <a:pt x="7" y="122"/>
                    <a:pt x="7" y="121"/>
                  </a:cubicBezTo>
                  <a:lnTo>
                    <a:pt x="1" y="90"/>
                  </a:lnTo>
                  <a:cubicBezTo>
                    <a:pt x="0" y="89"/>
                    <a:pt x="0" y="88"/>
                    <a:pt x="1" y="87"/>
                  </a:cubicBezTo>
                  <a:lnTo>
                    <a:pt x="7" y="56"/>
                  </a:lnTo>
                  <a:cubicBezTo>
                    <a:pt x="7" y="55"/>
                    <a:pt x="7" y="54"/>
                    <a:pt x="8" y="53"/>
                  </a:cubicBezTo>
                  <a:lnTo>
                    <a:pt x="26" y="28"/>
                  </a:lnTo>
                  <a:cubicBezTo>
                    <a:pt x="26" y="27"/>
                    <a:pt x="27" y="26"/>
                    <a:pt x="28" y="26"/>
                  </a:cubicBezTo>
                  <a:lnTo>
                    <a:pt x="53" y="8"/>
                  </a:lnTo>
                  <a:cubicBezTo>
                    <a:pt x="54" y="7"/>
                    <a:pt x="55" y="7"/>
                    <a:pt x="56" y="7"/>
                  </a:cubicBezTo>
                  <a:lnTo>
                    <a:pt x="87" y="1"/>
                  </a:lnTo>
                  <a:cubicBezTo>
                    <a:pt x="88" y="0"/>
                    <a:pt x="89" y="0"/>
                    <a:pt x="90" y="1"/>
                  </a:cubicBezTo>
                  <a:lnTo>
                    <a:pt x="121" y="7"/>
                  </a:lnTo>
                  <a:cubicBezTo>
                    <a:pt x="122" y="7"/>
                    <a:pt x="123" y="7"/>
                    <a:pt x="124" y="8"/>
                  </a:cubicBezTo>
                  <a:lnTo>
                    <a:pt x="150" y="26"/>
                  </a:lnTo>
                  <a:cubicBezTo>
                    <a:pt x="151" y="26"/>
                    <a:pt x="152" y="27"/>
                    <a:pt x="152" y="28"/>
                  </a:cubicBezTo>
                  <a:lnTo>
                    <a:pt x="169" y="53"/>
                  </a:lnTo>
                  <a:cubicBezTo>
                    <a:pt x="170" y="54"/>
                    <a:pt x="170" y="55"/>
                    <a:pt x="170" y="56"/>
                  </a:cubicBezTo>
                  <a:lnTo>
                    <a:pt x="176" y="87"/>
                  </a:lnTo>
                  <a:close/>
                  <a:moveTo>
                    <a:pt x="155" y="59"/>
                  </a:moveTo>
                  <a:lnTo>
                    <a:pt x="156" y="62"/>
                  </a:lnTo>
                  <a:lnTo>
                    <a:pt x="139" y="37"/>
                  </a:lnTo>
                  <a:lnTo>
                    <a:pt x="141" y="39"/>
                  </a:lnTo>
                  <a:lnTo>
                    <a:pt x="115" y="21"/>
                  </a:lnTo>
                  <a:lnTo>
                    <a:pt x="118" y="22"/>
                  </a:lnTo>
                  <a:lnTo>
                    <a:pt x="87" y="16"/>
                  </a:lnTo>
                  <a:lnTo>
                    <a:pt x="90" y="16"/>
                  </a:lnTo>
                  <a:lnTo>
                    <a:pt x="59" y="22"/>
                  </a:lnTo>
                  <a:lnTo>
                    <a:pt x="62" y="21"/>
                  </a:lnTo>
                  <a:lnTo>
                    <a:pt x="37" y="39"/>
                  </a:lnTo>
                  <a:lnTo>
                    <a:pt x="39" y="37"/>
                  </a:lnTo>
                  <a:lnTo>
                    <a:pt x="21" y="62"/>
                  </a:lnTo>
                  <a:lnTo>
                    <a:pt x="22" y="59"/>
                  </a:lnTo>
                  <a:lnTo>
                    <a:pt x="16" y="90"/>
                  </a:lnTo>
                  <a:lnTo>
                    <a:pt x="16" y="87"/>
                  </a:lnTo>
                  <a:lnTo>
                    <a:pt x="22" y="118"/>
                  </a:lnTo>
                  <a:lnTo>
                    <a:pt x="21" y="115"/>
                  </a:lnTo>
                  <a:lnTo>
                    <a:pt x="39" y="141"/>
                  </a:lnTo>
                  <a:lnTo>
                    <a:pt x="37" y="139"/>
                  </a:lnTo>
                  <a:lnTo>
                    <a:pt x="62" y="156"/>
                  </a:lnTo>
                  <a:lnTo>
                    <a:pt x="59" y="155"/>
                  </a:lnTo>
                  <a:lnTo>
                    <a:pt x="90" y="161"/>
                  </a:lnTo>
                  <a:lnTo>
                    <a:pt x="87" y="161"/>
                  </a:lnTo>
                  <a:lnTo>
                    <a:pt x="118" y="155"/>
                  </a:lnTo>
                  <a:lnTo>
                    <a:pt x="115" y="156"/>
                  </a:lnTo>
                  <a:lnTo>
                    <a:pt x="141" y="139"/>
                  </a:lnTo>
                  <a:lnTo>
                    <a:pt x="139" y="141"/>
                  </a:lnTo>
                  <a:lnTo>
                    <a:pt x="156" y="115"/>
                  </a:lnTo>
                  <a:lnTo>
                    <a:pt x="155" y="118"/>
                  </a:lnTo>
                  <a:lnTo>
                    <a:pt x="161" y="87"/>
                  </a:lnTo>
                  <a:lnTo>
                    <a:pt x="161" y="90"/>
                  </a:lnTo>
                  <a:lnTo>
                    <a:pt x="155" y="59"/>
                  </a:lnTo>
                  <a:close/>
                </a:path>
              </a:pathLst>
            </a:custGeom>
            <a:solidFill>
              <a:srgbClr val="953735"/>
            </a:solidFill>
            <a:ln w="0" cap="flat">
              <a:solidFill>
                <a:srgbClr val="95373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82" name="Rectangle 61"/>
            <p:cNvSpPr>
              <a:spLocks noChangeArrowheads="1"/>
            </p:cNvSpPr>
            <p:nvPr/>
          </p:nvSpPr>
          <p:spPr bwMode="auto">
            <a:xfrm>
              <a:off x="2024046" y="4887986"/>
              <a:ext cx="95566" cy="278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0</a:t>
              </a:r>
              <a:endParaRPr kumimoji="0" lang="fr-F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6283" name="Rectangle 63"/>
            <p:cNvSpPr>
              <a:spLocks noChangeArrowheads="1"/>
            </p:cNvSpPr>
            <p:nvPr/>
          </p:nvSpPr>
          <p:spPr bwMode="auto">
            <a:xfrm>
              <a:off x="1944671" y="4405386"/>
              <a:ext cx="191130" cy="278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20</a:t>
              </a:r>
              <a:endParaRPr kumimoji="0" lang="fr-F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6284" name="Rectangle 65"/>
            <p:cNvSpPr>
              <a:spLocks noChangeArrowheads="1"/>
            </p:cNvSpPr>
            <p:nvPr/>
          </p:nvSpPr>
          <p:spPr bwMode="auto">
            <a:xfrm>
              <a:off x="1944671" y="3922785"/>
              <a:ext cx="191130" cy="278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40</a:t>
              </a:r>
              <a:endParaRPr kumimoji="0" lang="fr-F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6285" name="Rectangle 67"/>
            <p:cNvSpPr>
              <a:spLocks noChangeArrowheads="1"/>
            </p:cNvSpPr>
            <p:nvPr/>
          </p:nvSpPr>
          <p:spPr bwMode="auto">
            <a:xfrm>
              <a:off x="1944671" y="3440185"/>
              <a:ext cx="191130" cy="278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60</a:t>
              </a:r>
              <a:endParaRPr kumimoji="0" lang="fr-F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6286" name="Rectangle 69"/>
            <p:cNvSpPr>
              <a:spLocks noChangeArrowheads="1"/>
            </p:cNvSpPr>
            <p:nvPr/>
          </p:nvSpPr>
          <p:spPr bwMode="auto">
            <a:xfrm>
              <a:off x="1944671" y="2959172"/>
              <a:ext cx="191130" cy="278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80</a:t>
              </a:r>
              <a:endParaRPr kumimoji="0" lang="fr-F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6287" name="Rectangle 71"/>
            <p:cNvSpPr>
              <a:spLocks noChangeArrowheads="1"/>
            </p:cNvSpPr>
            <p:nvPr/>
          </p:nvSpPr>
          <p:spPr bwMode="auto">
            <a:xfrm>
              <a:off x="1866884" y="2476572"/>
              <a:ext cx="286696" cy="278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100</a:t>
              </a:r>
              <a:endParaRPr kumimoji="0" lang="fr-F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6288" name="Rectangle 72"/>
            <p:cNvSpPr>
              <a:spLocks noChangeArrowheads="1"/>
            </p:cNvSpPr>
            <p:nvPr/>
          </p:nvSpPr>
          <p:spPr bwMode="auto">
            <a:xfrm>
              <a:off x="2108185" y="5102225"/>
              <a:ext cx="271609" cy="256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l-PL" altLang="en-US" sz="1400" dirty="0" smtClean="0">
                  <a:solidFill>
                    <a:srgbClr val="000000"/>
                  </a:solidFill>
                  <a:cs typeface="Arial" charset="0"/>
                </a:rPr>
                <a:t>Sty</a:t>
              </a:r>
              <a:endParaRPr kumimoji="0" lang="fr-F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6289" name="Rectangle 73"/>
            <p:cNvSpPr>
              <a:spLocks noChangeArrowheads="1"/>
            </p:cNvSpPr>
            <p:nvPr/>
          </p:nvSpPr>
          <p:spPr bwMode="auto">
            <a:xfrm>
              <a:off x="2535220" y="5102225"/>
              <a:ext cx="275564" cy="278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Luty</a:t>
              </a:r>
              <a:endParaRPr kumimoji="0" lang="fr-F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6290" name="Rectangle 74"/>
            <p:cNvSpPr>
              <a:spLocks noChangeArrowheads="1"/>
            </p:cNvSpPr>
            <p:nvPr/>
          </p:nvSpPr>
          <p:spPr bwMode="auto">
            <a:xfrm>
              <a:off x="2951146" y="5102225"/>
              <a:ext cx="316875" cy="278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Mar</a:t>
              </a:r>
              <a:endParaRPr kumimoji="0" lang="fr-F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6291" name="Rectangle 75"/>
            <p:cNvSpPr>
              <a:spLocks noChangeArrowheads="1"/>
            </p:cNvSpPr>
            <p:nvPr/>
          </p:nvSpPr>
          <p:spPr bwMode="auto">
            <a:xfrm>
              <a:off x="3397233" y="5102225"/>
              <a:ext cx="303466" cy="256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K</a:t>
              </a:r>
              <a:r>
                <a:rPr kumimoji="0" lang="fr-FR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wi</a:t>
              </a:r>
              <a:endParaRPr kumimoji="0" lang="fr-F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6292" name="Rectangle 76"/>
            <p:cNvSpPr>
              <a:spLocks noChangeArrowheads="1"/>
            </p:cNvSpPr>
            <p:nvPr/>
          </p:nvSpPr>
          <p:spPr bwMode="auto">
            <a:xfrm>
              <a:off x="3795696" y="5102225"/>
              <a:ext cx="333507" cy="278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Maj</a:t>
              </a:r>
              <a:endParaRPr kumimoji="0" lang="fr-F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6293" name="Rectangle 77"/>
            <p:cNvSpPr>
              <a:spLocks noChangeArrowheads="1"/>
            </p:cNvSpPr>
            <p:nvPr/>
          </p:nvSpPr>
          <p:spPr bwMode="auto">
            <a:xfrm>
              <a:off x="4202096" y="5102225"/>
              <a:ext cx="395679" cy="256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l-PL" altLang="en-US" sz="1400" noProof="0" dirty="0">
                  <a:solidFill>
                    <a:srgbClr val="000000"/>
                  </a:solidFill>
                  <a:cs typeface="Arial" charset="0"/>
                </a:rPr>
                <a:t>C</a:t>
              </a:r>
              <a:r>
                <a:rPr kumimoji="0" lang="fr-FR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zer</a:t>
              </a:r>
              <a:endParaRPr kumimoji="0" lang="fr-F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6294" name="Rectangle 78"/>
            <p:cNvSpPr>
              <a:spLocks noChangeArrowheads="1"/>
            </p:cNvSpPr>
            <p:nvPr/>
          </p:nvSpPr>
          <p:spPr bwMode="auto">
            <a:xfrm>
              <a:off x="4657709" y="5102225"/>
              <a:ext cx="249815" cy="256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l-PL" altLang="en-US" sz="1400" dirty="0" smtClean="0">
                  <a:solidFill>
                    <a:srgbClr val="000000"/>
                  </a:solidFill>
                  <a:cs typeface="Arial" charset="0"/>
                </a:rPr>
                <a:t>Lip</a:t>
              </a:r>
              <a:endParaRPr kumimoji="0" lang="fr-F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6295" name="Rectangle 79"/>
            <p:cNvSpPr>
              <a:spLocks noChangeArrowheads="1"/>
            </p:cNvSpPr>
            <p:nvPr/>
          </p:nvSpPr>
          <p:spPr bwMode="auto">
            <a:xfrm>
              <a:off x="5084746" y="5102225"/>
              <a:ext cx="333645" cy="256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l-PL" altLang="en-US" sz="1400" dirty="0" err="1" smtClean="0">
                  <a:solidFill>
                    <a:srgbClr val="000000"/>
                  </a:solidFill>
                  <a:cs typeface="Arial" charset="0"/>
                </a:rPr>
                <a:t>Sier</a:t>
              </a:r>
              <a:endParaRPr kumimoji="0" lang="fr-F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6296" name="Rectangle 80"/>
            <p:cNvSpPr>
              <a:spLocks noChangeArrowheads="1"/>
            </p:cNvSpPr>
            <p:nvPr/>
          </p:nvSpPr>
          <p:spPr bwMode="auto">
            <a:xfrm>
              <a:off x="5492734" y="5102225"/>
              <a:ext cx="330223" cy="256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Wrz</a:t>
              </a:r>
              <a:endParaRPr kumimoji="0" lang="fr-F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6297" name="Rectangle 81"/>
            <p:cNvSpPr>
              <a:spLocks noChangeArrowheads="1"/>
            </p:cNvSpPr>
            <p:nvPr/>
          </p:nvSpPr>
          <p:spPr bwMode="auto">
            <a:xfrm>
              <a:off x="5946760" y="5102225"/>
              <a:ext cx="323585" cy="256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Paź</a:t>
              </a:r>
              <a:endParaRPr kumimoji="0" lang="fr-F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6298" name="Rectangle 82"/>
            <p:cNvSpPr>
              <a:spLocks noChangeArrowheads="1"/>
            </p:cNvSpPr>
            <p:nvPr/>
          </p:nvSpPr>
          <p:spPr bwMode="auto">
            <a:xfrm>
              <a:off x="6364271" y="5102225"/>
              <a:ext cx="291730" cy="256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l-PL" altLang="en-US" sz="1400" dirty="0" smtClean="0">
                  <a:solidFill>
                    <a:srgbClr val="000000"/>
                  </a:solidFill>
                  <a:cs typeface="Arial" charset="0"/>
                </a:rPr>
                <a:t>Li</a:t>
              </a:r>
              <a:r>
                <a:rPr kumimoji="0" lang="fr-FR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st</a:t>
              </a:r>
              <a:endParaRPr kumimoji="0" lang="fr-F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6299" name="Rectangle 83"/>
            <p:cNvSpPr>
              <a:spLocks noChangeArrowheads="1"/>
            </p:cNvSpPr>
            <p:nvPr/>
          </p:nvSpPr>
          <p:spPr bwMode="auto">
            <a:xfrm>
              <a:off x="6791308" y="5102225"/>
              <a:ext cx="311849" cy="256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l-PL" altLang="en-US" sz="1400" dirty="0" err="1" smtClean="0">
                  <a:solidFill>
                    <a:srgbClr val="000000"/>
                  </a:solidFill>
                  <a:cs typeface="Arial" charset="0"/>
                </a:rPr>
                <a:t>Gru</a:t>
              </a:r>
              <a:endParaRPr kumimoji="0" lang="fr-F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6300" name="Rectangle 84"/>
            <p:cNvSpPr>
              <a:spLocks noChangeArrowheads="1"/>
            </p:cNvSpPr>
            <p:nvPr/>
          </p:nvSpPr>
          <p:spPr bwMode="auto">
            <a:xfrm>
              <a:off x="1504877" y="2129835"/>
              <a:ext cx="2652453" cy="292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kg </a:t>
              </a:r>
              <a:r>
                <a:rPr kumimoji="0" lang="pl-PL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</a:t>
              </a:r>
              <a:r>
                <a:rPr kumimoji="0" lang="fr-FR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M/</a:t>
              </a:r>
              <a:r>
                <a:rPr kumimoji="0" lang="pl-PL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ha</a:t>
              </a:r>
              <a:r>
                <a:rPr kumimoji="0" lang="fr-FR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fr-FR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codziennie</a:t>
              </a:r>
              <a:endParaRPr kumimoji="0" lang="fr-F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6301" name="Rectangle 85"/>
            <p:cNvSpPr>
              <a:spLocks noChangeArrowheads="1"/>
            </p:cNvSpPr>
            <p:nvPr/>
          </p:nvSpPr>
          <p:spPr bwMode="auto">
            <a:xfrm>
              <a:off x="4152901" y="2290763"/>
              <a:ext cx="3429000" cy="4476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302" name="Freeform 86"/>
            <p:cNvSpPr>
              <a:spLocks/>
            </p:cNvSpPr>
            <p:nvPr/>
          </p:nvSpPr>
          <p:spPr bwMode="auto">
            <a:xfrm>
              <a:off x="4714876" y="2395538"/>
              <a:ext cx="266700" cy="19050"/>
            </a:xfrm>
            <a:custGeom>
              <a:avLst/>
              <a:gdLst>
                <a:gd name="T0" fmla="*/ 2147483647 w 448"/>
                <a:gd name="T1" fmla="*/ 0 h 32"/>
                <a:gd name="T2" fmla="*/ 2147483647 w 448"/>
                <a:gd name="T3" fmla="*/ 0 h 32"/>
                <a:gd name="T4" fmla="*/ 2147483647 w 448"/>
                <a:gd name="T5" fmla="*/ 2147483647 h 32"/>
                <a:gd name="T6" fmla="*/ 2147483647 w 448"/>
                <a:gd name="T7" fmla="*/ 2147483647 h 32"/>
                <a:gd name="T8" fmla="*/ 2147483647 w 448"/>
                <a:gd name="T9" fmla="*/ 2147483647 h 32"/>
                <a:gd name="T10" fmla="*/ 0 w 448"/>
                <a:gd name="T11" fmla="*/ 2147483647 h 32"/>
                <a:gd name="T12" fmla="*/ 2147483647 w 448"/>
                <a:gd name="T13" fmla="*/ 0 h 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48" h="32">
                  <a:moveTo>
                    <a:pt x="16" y="0"/>
                  </a:moveTo>
                  <a:lnTo>
                    <a:pt x="432" y="0"/>
                  </a:lnTo>
                  <a:cubicBezTo>
                    <a:pt x="441" y="0"/>
                    <a:pt x="448" y="8"/>
                    <a:pt x="448" y="16"/>
                  </a:cubicBezTo>
                  <a:cubicBezTo>
                    <a:pt x="448" y="25"/>
                    <a:pt x="441" y="32"/>
                    <a:pt x="432" y="32"/>
                  </a:cubicBezTo>
                  <a:lnTo>
                    <a:pt x="16" y="32"/>
                  </a:lnTo>
                  <a:cubicBezTo>
                    <a:pt x="8" y="32"/>
                    <a:pt x="0" y="25"/>
                    <a:pt x="0" y="16"/>
                  </a:cubicBezTo>
                  <a:cubicBezTo>
                    <a:pt x="0" y="8"/>
                    <a:pt x="8" y="0"/>
                    <a:pt x="16" y="0"/>
                  </a:cubicBezTo>
                  <a:close/>
                </a:path>
              </a:pathLst>
            </a:custGeom>
            <a:solidFill>
              <a:srgbClr val="008000"/>
            </a:solidFill>
            <a:ln w="9525" cap="flat">
              <a:solidFill>
                <a:srgbClr val="008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03" name="Freeform 87"/>
            <p:cNvSpPr>
              <a:spLocks/>
            </p:cNvSpPr>
            <p:nvPr/>
          </p:nvSpPr>
          <p:spPr bwMode="auto">
            <a:xfrm>
              <a:off x="4814888" y="2362200"/>
              <a:ext cx="76200" cy="76200"/>
            </a:xfrm>
            <a:custGeom>
              <a:avLst/>
              <a:gdLst>
                <a:gd name="T0" fmla="*/ 2147483647 w 48"/>
                <a:gd name="T1" fmla="*/ 2147483647 h 48"/>
                <a:gd name="T2" fmla="*/ 0 w 48"/>
                <a:gd name="T3" fmla="*/ 2147483647 h 48"/>
                <a:gd name="T4" fmla="*/ 2147483647 w 48"/>
                <a:gd name="T5" fmla="*/ 0 h 48"/>
                <a:gd name="T6" fmla="*/ 2147483647 w 48"/>
                <a:gd name="T7" fmla="*/ 2147483647 h 48"/>
                <a:gd name="T8" fmla="*/ 2147483647 w 48"/>
                <a:gd name="T9" fmla="*/ 2147483647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48">
                  <a:moveTo>
                    <a:pt x="24" y="48"/>
                  </a:moveTo>
                  <a:lnTo>
                    <a:pt x="0" y="24"/>
                  </a:lnTo>
                  <a:lnTo>
                    <a:pt x="24" y="0"/>
                  </a:lnTo>
                  <a:lnTo>
                    <a:pt x="48" y="24"/>
                  </a:lnTo>
                  <a:lnTo>
                    <a:pt x="24" y="48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04" name="Freeform 88"/>
            <p:cNvSpPr>
              <a:spLocks noEditPoints="1"/>
            </p:cNvSpPr>
            <p:nvPr/>
          </p:nvSpPr>
          <p:spPr bwMode="auto">
            <a:xfrm>
              <a:off x="4810126" y="2357438"/>
              <a:ext cx="85725" cy="85725"/>
            </a:xfrm>
            <a:custGeom>
              <a:avLst/>
              <a:gdLst>
                <a:gd name="T0" fmla="*/ 2147483647 w 145"/>
                <a:gd name="T1" fmla="*/ 2147483647 h 145"/>
                <a:gd name="T2" fmla="*/ 2147483647 w 145"/>
                <a:gd name="T3" fmla="*/ 2147483647 h 145"/>
                <a:gd name="T4" fmla="*/ 2147483647 w 145"/>
                <a:gd name="T5" fmla="*/ 2147483647 h 145"/>
                <a:gd name="T6" fmla="*/ 2147483647 w 145"/>
                <a:gd name="T7" fmla="*/ 2147483647 h 145"/>
                <a:gd name="T8" fmla="*/ 2147483647 w 145"/>
                <a:gd name="T9" fmla="*/ 2147483647 h 145"/>
                <a:gd name="T10" fmla="*/ 2147483647 w 145"/>
                <a:gd name="T11" fmla="*/ 2147483647 h 145"/>
                <a:gd name="T12" fmla="*/ 2147483647 w 145"/>
                <a:gd name="T13" fmla="*/ 2147483647 h 145"/>
                <a:gd name="T14" fmla="*/ 2147483647 w 145"/>
                <a:gd name="T15" fmla="*/ 2147483647 h 145"/>
                <a:gd name="T16" fmla="*/ 2147483647 w 145"/>
                <a:gd name="T17" fmla="*/ 2147483647 h 145"/>
                <a:gd name="T18" fmla="*/ 2147483647 w 145"/>
                <a:gd name="T19" fmla="*/ 2147483647 h 145"/>
                <a:gd name="T20" fmla="*/ 2147483647 w 145"/>
                <a:gd name="T21" fmla="*/ 2147483647 h 145"/>
                <a:gd name="T22" fmla="*/ 2147483647 w 145"/>
                <a:gd name="T23" fmla="*/ 2147483647 h 145"/>
                <a:gd name="T24" fmla="*/ 2147483647 w 145"/>
                <a:gd name="T25" fmla="*/ 2147483647 h 145"/>
                <a:gd name="T26" fmla="*/ 2147483647 w 145"/>
                <a:gd name="T27" fmla="*/ 2147483647 h 145"/>
                <a:gd name="T28" fmla="*/ 2147483647 w 145"/>
                <a:gd name="T29" fmla="*/ 2147483647 h 145"/>
                <a:gd name="T30" fmla="*/ 2147483647 w 145"/>
                <a:gd name="T31" fmla="*/ 2147483647 h 145"/>
                <a:gd name="T32" fmla="*/ 2147483647 w 145"/>
                <a:gd name="T33" fmla="*/ 2147483647 h 145"/>
                <a:gd name="T34" fmla="*/ 2147483647 w 145"/>
                <a:gd name="T35" fmla="*/ 2147483647 h 14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45" h="145">
                  <a:moveTo>
                    <a:pt x="78" y="142"/>
                  </a:moveTo>
                  <a:cubicBezTo>
                    <a:pt x="75" y="145"/>
                    <a:pt x="70" y="145"/>
                    <a:pt x="67" y="142"/>
                  </a:cubicBezTo>
                  <a:lnTo>
                    <a:pt x="3" y="78"/>
                  </a:lnTo>
                  <a:cubicBezTo>
                    <a:pt x="0" y="75"/>
                    <a:pt x="0" y="70"/>
                    <a:pt x="3" y="67"/>
                  </a:cubicBezTo>
                  <a:lnTo>
                    <a:pt x="67" y="3"/>
                  </a:lnTo>
                  <a:cubicBezTo>
                    <a:pt x="70" y="0"/>
                    <a:pt x="75" y="0"/>
                    <a:pt x="78" y="3"/>
                  </a:cubicBezTo>
                  <a:lnTo>
                    <a:pt x="142" y="67"/>
                  </a:lnTo>
                  <a:cubicBezTo>
                    <a:pt x="145" y="70"/>
                    <a:pt x="145" y="75"/>
                    <a:pt x="142" y="78"/>
                  </a:cubicBezTo>
                  <a:lnTo>
                    <a:pt x="78" y="142"/>
                  </a:lnTo>
                  <a:close/>
                  <a:moveTo>
                    <a:pt x="131" y="67"/>
                  </a:moveTo>
                  <a:lnTo>
                    <a:pt x="131" y="78"/>
                  </a:lnTo>
                  <a:lnTo>
                    <a:pt x="67" y="14"/>
                  </a:lnTo>
                  <a:lnTo>
                    <a:pt x="78" y="14"/>
                  </a:lnTo>
                  <a:lnTo>
                    <a:pt x="14" y="78"/>
                  </a:lnTo>
                  <a:lnTo>
                    <a:pt x="14" y="67"/>
                  </a:lnTo>
                  <a:lnTo>
                    <a:pt x="78" y="131"/>
                  </a:lnTo>
                  <a:lnTo>
                    <a:pt x="67" y="131"/>
                  </a:lnTo>
                  <a:lnTo>
                    <a:pt x="131" y="67"/>
                  </a:lnTo>
                  <a:close/>
                </a:path>
              </a:pathLst>
            </a:custGeom>
            <a:solidFill>
              <a:srgbClr val="008000"/>
            </a:solidFill>
            <a:ln w="9525" cap="flat">
              <a:solidFill>
                <a:srgbClr val="008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05" name="Rectangle 89"/>
            <p:cNvSpPr>
              <a:spLocks noChangeArrowheads="1"/>
            </p:cNvSpPr>
            <p:nvPr/>
          </p:nvSpPr>
          <p:spPr bwMode="auto">
            <a:xfrm>
              <a:off x="5002213" y="2320925"/>
              <a:ext cx="2689273" cy="238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Dzienne tempo </a:t>
              </a:r>
              <a:r>
                <a:rPr kumimoji="0" lang="fr-FR" alt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wzrostu pastwisk</a:t>
              </a:r>
              <a:r>
                <a:rPr kumimoji="0" lang="pl-PL" alt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a</a:t>
              </a:r>
              <a:endParaRPr kumimoji="0" lang="fr-F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6306" name="Freeform 90"/>
            <p:cNvSpPr>
              <a:spLocks/>
            </p:cNvSpPr>
            <p:nvPr/>
          </p:nvSpPr>
          <p:spPr bwMode="auto">
            <a:xfrm>
              <a:off x="4724401" y="2614613"/>
              <a:ext cx="247650" cy="9525"/>
            </a:xfrm>
            <a:custGeom>
              <a:avLst/>
              <a:gdLst>
                <a:gd name="T0" fmla="*/ 2147483647 w 416"/>
                <a:gd name="T1" fmla="*/ 0 h 16"/>
                <a:gd name="T2" fmla="*/ 2147483647 w 416"/>
                <a:gd name="T3" fmla="*/ 0 h 16"/>
                <a:gd name="T4" fmla="*/ 2147483647 w 416"/>
                <a:gd name="T5" fmla="*/ 2147483647 h 16"/>
                <a:gd name="T6" fmla="*/ 2147483647 w 416"/>
                <a:gd name="T7" fmla="*/ 2147483647 h 16"/>
                <a:gd name="T8" fmla="*/ 2147483647 w 416"/>
                <a:gd name="T9" fmla="*/ 2147483647 h 16"/>
                <a:gd name="T10" fmla="*/ 0 w 416"/>
                <a:gd name="T11" fmla="*/ 2147483647 h 16"/>
                <a:gd name="T12" fmla="*/ 2147483647 w 416"/>
                <a:gd name="T13" fmla="*/ 0 h 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16" h="16">
                  <a:moveTo>
                    <a:pt x="8" y="0"/>
                  </a:moveTo>
                  <a:lnTo>
                    <a:pt x="408" y="0"/>
                  </a:lnTo>
                  <a:cubicBezTo>
                    <a:pt x="413" y="0"/>
                    <a:pt x="416" y="4"/>
                    <a:pt x="416" y="8"/>
                  </a:cubicBezTo>
                  <a:cubicBezTo>
                    <a:pt x="416" y="13"/>
                    <a:pt x="413" y="16"/>
                    <a:pt x="408" y="16"/>
                  </a:cubicBezTo>
                  <a:lnTo>
                    <a:pt x="8" y="16"/>
                  </a:lnTo>
                  <a:cubicBezTo>
                    <a:pt x="4" y="16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lose/>
                </a:path>
              </a:pathLst>
            </a:custGeom>
            <a:solidFill>
              <a:srgbClr val="953735"/>
            </a:solidFill>
            <a:ln w="9525" cap="flat">
              <a:solidFill>
                <a:srgbClr val="953735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07" name="Oval 91"/>
            <p:cNvSpPr>
              <a:spLocks noChangeArrowheads="1"/>
            </p:cNvSpPr>
            <p:nvPr/>
          </p:nvSpPr>
          <p:spPr bwMode="auto">
            <a:xfrm>
              <a:off x="4805363" y="2581275"/>
              <a:ext cx="85725" cy="85725"/>
            </a:xfrm>
            <a:prstGeom prst="ellipse">
              <a:avLst/>
            </a:prstGeom>
            <a:solidFill>
              <a:srgbClr val="953735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308" name="Freeform 92"/>
            <p:cNvSpPr>
              <a:spLocks noEditPoints="1"/>
            </p:cNvSpPr>
            <p:nvPr/>
          </p:nvSpPr>
          <p:spPr bwMode="auto">
            <a:xfrm>
              <a:off x="4800601" y="2576513"/>
              <a:ext cx="95250" cy="95250"/>
            </a:xfrm>
            <a:custGeom>
              <a:avLst/>
              <a:gdLst>
                <a:gd name="T0" fmla="*/ 2147483647 w 161"/>
                <a:gd name="T1" fmla="*/ 2147483647 h 161"/>
                <a:gd name="T2" fmla="*/ 2147483647 w 161"/>
                <a:gd name="T3" fmla="*/ 2147483647 h 161"/>
                <a:gd name="T4" fmla="*/ 2147483647 w 161"/>
                <a:gd name="T5" fmla="*/ 2147483647 h 161"/>
                <a:gd name="T6" fmla="*/ 2147483647 w 161"/>
                <a:gd name="T7" fmla="*/ 2147483647 h 161"/>
                <a:gd name="T8" fmla="*/ 2147483647 w 161"/>
                <a:gd name="T9" fmla="*/ 2147483647 h 161"/>
                <a:gd name="T10" fmla="*/ 2147483647 w 161"/>
                <a:gd name="T11" fmla="*/ 2147483647 h 161"/>
                <a:gd name="T12" fmla="*/ 2147483647 w 161"/>
                <a:gd name="T13" fmla="*/ 2147483647 h 161"/>
                <a:gd name="T14" fmla="*/ 2147483647 w 161"/>
                <a:gd name="T15" fmla="*/ 2147483647 h 161"/>
                <a:gd name="T16" fmla="*/ 2147483647 w 161"/>
                <a:gd name="T17" fmla="*/ 2147483647 h 161"/>
                <a:gd name="T18" fmla="*/ 2147483647 w 161"/>
                <a:gd name="T19" fmla="*/ 2147483647 h 161"/>
                <a:gd name="T20" fmla="*/ 2147483647 w 161"/>
                <a:gd name="T21" fmla="*/ 2147483647 h 161"/>
                <a:gd name="T22" fmla="*/ 2147483647 w 161"/>
                <a:gd name="T23" fmla="*/ 2147483647 h 161"/>
                <a:gd name="T24" fmla="*/ 2147483647 w 161"/>
                <a:gd name="T25" fmla="*/ 2147483647 h 161"/>
                <a:gd name="T26" fmla="*/ 2147483647 w 161"/>
                <a:gd name="T27" fmla="*/ 2147483647 h 161"/>
                <a:gd name="T28" fmla="*/ 2147483647 w 161"/>
                <a:gd name="T29" fmla="*/ 2147483647 h 161"/>
                <a:gd name="T30" fmla="*/ 2147483647 w 161"/>
                <a:gd name="T31" fmla="*/ 2147483647 h 161"/>
                <a:gd name="T32" fmla="*/ 2147483647 w 161"/>
                <a:gd name="T33" fmla="*/ 2147483647 h 161"/>
                <a:gd name="T34" fmla="*/ 2147483647 w 161"/>
                <a:gd name="T35" fmla="*/ 2147483647 h 161"/>
                <a:gd name="T36" fmla="*/ 2147483647 w 161"/>
                <a:gd name="T37" fmla="*/ 2147483647 h 161"/>
                <a:gd name="T38" fmla="*/ 2147483647 w 161"/>
                <a:gd name="T39" fmla="*/ 2147483647 h 161"/>
                <a:gd name="T40" fmla="*/ 2147483647 w 161"/>
                <a:gd name="T41" fmla="*/ 2147483647 h 161"/>
                <a:gd name="T42" fmla="*/ 2147483647 w 161"/>
                <a:gd name="T43" fmla="*/ 2147483647 h 161"/>
                <a:gd name="T44" fmla="*/ 2147483647 w 161"/>
                <a:gd name="T45" fmla="*/ 2147483647 h 161"/>
                <a:gd name="T46" fmla="*/ 2147483647 w 161"/>
                <a:gd name="T47" fmla="*/ 2147483647 h 161"/>
                <a:gd name="T48" fmla="*/ 2147483647 w 161"/>
                <a:gd name="T49" fmla="*/ 2147483647 h 161"/>
                <a:gd name="T50" fmla="*/ 2147483647 w 161"/>
                <a:gd name="T51" fmla="*/ 2147483647 h 161"/>
                <a:gd name="T52" fmla="*/ 2147483647 w 161"/>
                <a:gd name="T53" fmla="*/ 2147483647 h 161"/>
                <a:gd name="T54" fmla="*/ 2147483647 w 161"/>
                <a:gd name="T55" fmla="*/ 2147483647 h 161"/>
                <a:gd name="T56" fmla="*/ 2147483647 w 161"/>
                <a:gd name="T57" fmla="*/ 2147483647 h 161"/>
                <a:gd name="T58" fmla="*/ 2147483647 w 161"/>
                <a:gd name="T59" fmla="*/ 2147483647 h 161"/>
                <a:gd name="T60" fmla="*/ 2147483647 w 161"/>
                <a:gd name="T61" fmla="*/ 2147483647 h 161"/>
                <a:gd name="T62" fmla="*/ 2147483647 w 161"/>
                <a:gd name="T63" fmla="*/ 2147483647 h 161"/>
                <a:gd name="T64" fmla="*/ 2147483647 w 161"/>
                <a:gd name="T65" fmla="*/ 2147483647 h 16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1" h="161">
                  <a:moveTo>
                    <a:pt x="160" y="79"/>
                  </a:moveTo>
                  <a:cubicBezTo>
                    <a:pt x="161" y="80"/>
                    <a:pt x="161" y="81"/>
                    <a:pt x="160" y="82"/>
                  </a:cubicBezTo>
                  <a:lnTo>
                    <a:pt x="154" y="110"/>
                  </a:lnTo>
                  <a:cubicBezTo>
                    <a:pt x="154" y="111"/>
                    <a:pt x="154" y="112"/>
                    <a:pt x="153" y="113"/>
                  </a:cubicBezTo>
                  <a:lnTo>
                    <a:pt x="138" y="136"/>
                  </a:lnTo>
                  <a:cubicBezTo>
                    <a:pt x="138" y="137"/>
                    <a:pt x="137" y="138"/>
                    <a:pt x="136" y="138"/>
                  </a:cubicBezTo>
                  <a:lnTo>
                    <a:pt x="113" y="153"/>
                  </a:lnTo>
                  <a:cubicBezTo>
                    <a:pt x="112" y="154"/>
                    <a:pt x="111" y="154"/>
                    <a:pt x="110" y="154"/>
                  </a:cubicBezTo>
                  <a:lnTo>
                    <a:pt x="82" y="160"/>
                  </a:lnTo>
                  <a:cubicBezTo>
                    <a:pt x="81" y="161"/>
                    <a:pt x="80" y="161"/>
                    <a:pt x="79" y="160"/>
                  </a:cubicBezTo>
                  <a:lnTo>
                    <a:pt x="51" y="154"/>
                  </a:lnTo>
                  <a:cubicBezTo>
                    <a:pt x="50" y="154"/>
                    <a:pt x="49" y="154"/>
                    <a:pt x="48" y="153"/>
                  </a:cubicBezTo>
                  <a:lnTo>
                    <a:pt x="25" y="138"/>
                  </a:lnTo>
                  <a:cubicBezTo>
                    <a:pt x="24" y="138"/>
                    <a:pt x="23" y="137"/>
                    <a:pt x="23" y="136"/>
                  </a:cubicBezTo>
                  <a:lnTo>
                    <a:pt x="8" y="113"/>
                  </a:lnTo>
                  <a:cubicBezTo>
                    <a:pt x="7" y="112"/>
                    <a:pt x="7" y="111"/>
                    <a:pt x="7" y="110"/>
                  </a:cubicBezTo>
                  <a:lnTo>
                    <a:pt x="1" y="82"/>
                  </a:lnTo>
                  <a:cubicBezTo>
                    <a:pt x="0" y="81"/>
                    <a:pt x="0" y="80"/>
                    <a:pt x="1" y="79"/>
                  </a:cubicBezTo>
                  <a:lnTo>
                    <a:pt x="7" y="51"/>
                  </a:lnTo>
                  <a:cubicBezTo>
                    <a:pt x="7" y="50"/>
                    <a:pt x="7" y="49"/>
                    <a:pt x="8" y="48"/>
                  </a:cubicBezTo>
                  <a:lnTo>
                    <a:pt x="23" y="25"/>
                  </a:lnTo>
                  <a:cubicBezTo>
                    <a:pt x="23" y="24"/>
                    <a:pt x="24" y="23"/>
                    <a:pt x="25" y="23"/>
                  </a:cubicBezTo>
                  <a:lnTo>
                    <a:pt x="48" y="8"/>
                  </a:lnTo>
                  <a:cubicBezTo>
                    <a:pt x="49" y="7"/>
                    <a:pt x="50" y="7"/>
                    <a:pt x="51" y="7"/>
                  </a:cubicBezTo>
                  <a:lnTo>
                    <a:pt x="79" y="1"/>
                  </a:lnTo>
                  <a:cubicBezTo>
                    <a:pt x="80" y="0"/>
                    <a:pt x="81" y="0"/>
                    <a:pt x="82" y="1"/>
                  </a:cubicBezTo>
                  <a:lnTo>
                    <a:pt x="110" y="7"/>
                  </a:lnTo>
                  <a:cubicBezTo>
                    <a:pt x="111" y="7"/>
                    <a:pt x="112" y="7"/>
                    <a:pt x="113" y="8"/>
                  </a:cubicBezTo>
                  <a:lnTo>
                    <a:pt x="136" y="23"/>
                  </a:lnTo>
                  <a:cubicBezTo>
                    <a:pt x="137" y="23"/>
                    <a:pt x="138" y="24"/>
                    <a:pt x="138" y="25"/>
                  </a:cubicBezTo>
                  <a:lnTo>
                    <a:pt x="153" y="48"/>
                  </a:lnTo>
                  <a:cubicBezTo>
                    <a:pt x="154" y="49"/>
                    <a:pt x="154" y="50"/>
                    <a:pt x="154" y="51"/>
                  </a:cubicBezTo>
                  <a:lnTo>
                    <a:pt x="160" y="79"/>
                  </a:lnTo>
                  <a:close/>
                  <a:moveTo>
                    <a:pt x="139" y="54"/>
                  </a:moveTo>
                  <a:lnTo>
                    <a:pt x="140" y="57"/>
                  </a:lnTo>
                  <a:lnTo>
                    <a:pt x="125" y="34"/>
                  </a:lnTo>
                  <a:lnTo>
                    <a:pt x="127" y="36"/>
                  </a:lnTo>
                  <a:lnTo>
                    <a:pt x="104" y="21"/>
                  </a:lnTo>
                  <a:lnTo>
                    <a:pt x="107" y="22"/>
                  </a:lnTo>
                  <a:lnTo>
                    <a:pt x="79" y="16"/>
                  </a:lnTo>
                  <a:lnTo>
                    <a:pt x="82" y="16"/>
                  </a:lnTo>
                  <a:lnTo>
                    <a:pt x="54" y="22"/>
                  </a:lnTo>
                  <a:lnTo>
                    <a:pt x="57" y="21"/>
                  </a:lnTo>
                  <a:lnTo>
                    <a:pt x="34" y="36"/>
                  </a:lnTo>
                  <a:lnTo>
                    <a:pt x="36" y="34"/>
                  </a:lnTo>
                  <a:lnTo>
                    <a:pt x="21" y="57"/>
                  </a:lnTo>
                  <a:lnTo>
                    <a:pt x="22" y="54"/>
                  </a:lnTo>
                  <a:lnTo>
                    <a:pt x="16" y="82"/>
                  </a:lnTo>
                  <a:lnTo>
                    <a:pt x="16" y="79"/>
                  </a:lnTo>
                  <a:lnTo>
                    <a:pt x="22" y="107"/>
                  </a:lnTo>
                  <a:lnTo>
                    <a:pt x="21" y="104"/>
                  </a:lnTo>
                  <a:lnTo>
                    <a:pt x="36" y="127"/>
                  </a:lnTo>
                  <a:lnTo>
                    <a:pt x="34" y="125"/>
                  </a:lnTo>
                  <a:lnTo>
                    <a:pt x="57" y="140"/>
                  </a:lnTo>
                  <a:lnTo>
                    <a:pt x="54" y="139"/>
                  </a:lnTo>
                  <a:lnTo>
                    <a:pt x="82" y="145"/>
                  </a:lnTo>
                  <a:lnTo>
                    <a:pt x="79" y="145"/>
                  </a:lnTo>
                  <a:lnTo>
                    <a:pt x="107" y="139"/>
                  </a:lnTo>
                  <a:lnTo>
                    <a:pt x="104" y="140"/>
                  </a:lnTo>
                  <a:lnTo>
                    <a:pt x="127" y="125"/>
                  </a:lnTo>
                  <a:lnTo>
                    <a:pt x="125" y="127"/>
                  </a:lnTo>
                  <a:lnTo>
                    <a:pt x="140" y="104"/>
                  </a:lnTo>
                  <a:lnTo>
                    <a:pt x="139" y="107"/>
                  </a:lnTo>
                  <a:lnTo>
                    <a:pt x="145" y="79"/>
                  </a:lnTo>
                  <a:lnTo>
                    <a:pt x="145" y="82"/>
                  </a:lnTo>
                  <a:lnTo>
                    <a:pt x="139" y="54"/>
                  </a:lnTo>
                  <a:close/>
                </a:path>
              </a:pathLst>
            </a:custGeom>
            <a:solidFill>
              <a:srgbClr val="953735"/>
            </a:solidFill>
            <a:ln w="9525" cap="flat">
              <a:solidFill>
                <a:srgbClr val="953735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09" name="Rectangle 93"/>
            <p:cNvSpPr>
              <a:spLocks noChangeArrowheads="1"/>
            </p:cNvSpPr>
            <p:nvPr/>
          </p:nvSpPr>
          <p:spPr bwMode="auto">
            <a:xfrm>
              <a:off x="5002213" y="2540000"/>
              <a:ext cx="2514601" cy="476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Dzienne zapotrzebowanie na paszę dla stada</a:t>
              </a:r>
              <a:endParaRPr kumimoji="0" lang="fr-F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6149" name="Groupe 97"/>
          <p:cNvGrpSpPr>
            <a:grpSpLocks/>
          </p:cNvGrpSpPr>
          <p:nvPr/>
        </p:nvGrpSpPr>
        <p:grpSpPr bwMode="auto">
          <a:xfrm>
            <a:off x="3552825" y="3457575"/>
            <a:ext cx="5251450" cy="2699617"/>
            <a:chOff x="1522597" y="2351146"/>
            <a:chExt cx="5581466" cy="2858558"/>
          </a:xfrm>
        </p:grpSpPr>
        <p:sp>
          <p:nvSpPr>
            <p:cNvPr id="6152" name="Line 8"/>
            <p:cNvSpPr>
              <a:spLocks noChangeShapeType="1"/>
            </p:cNvSpPr>
            <p:nvPr/>
          </p:nvSpPr>
          <p:spPr bwMode="auto">
            <a:xfrm>
              <a:off x="2760858" y="3091486"/>
              <a:ext cx="33272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53" name="Text Box 9"/>
            <p:cNvSpPr txBox="1">
              <a:spLocks noChangeArrowheads="1"/>
            </p:cNvSpPr>
            <p:nvPr/>
          </p:nvSpPr>
          <p:spPr bwMode="auto">
            <a:xfrm>
              <a:off x="3992783" y="2830356"/>
              <a:ext cx="89800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285+ DIM</a:t>
              </a:r>
            </a:p>
          </p:txBody>
        </p:sp>
        <p:sp>
          <p:nvSpPr>
            <p:cNvPr id="6154" name="Rectangle 99"/>
            <p:cNvSpPr>
              <a:spLocks noChangeArrowheads="1"/>
            </p:cNvSpPr>
            <p:nvPr/>
          </p:nvSpPr>
          <p:spPr bwMode="auto">
            <a:xfrm>
              <a:off x="2279650" y="4641851"/>
              <a:ext cx="215900" cy="2095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55" name="Rectangle 100"/>
            <p:cNvSpPr>
              <a:spLocks noChangeArrowheads="1"/>
            </p:cNvSpPr>
            <p:nvPr/>
          </p:nvSpPr>
          <p:spPr bwMode="auto">
            <a:xfrm>
              <a:off x="2280179" y="4642302"/>
              <a:ext cx="215970" cy="20844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75000"/>
                    <a:tint val="66000"/>
                    <a:satMod val="160000"/>
                  </a:schemeClr>
                </a:gs>
                <a:gs pos="50000">
                  <a:schemeClr val="accent1">
                    <a:lumMod val="75000"/>
                    <a:tint val="44500"/>
                    <a:satMod val="160000"/>
                  </a:schemeClr>
                </a:gs>
                <a:gs pos="100000">
                  <a:schemeClr val="accent1">
                    <a:lumMod val="75000"/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7938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6" name="Rectangle 101"/>
            <p:cNvSpPr>
              <a:spLocks noChangeArrowheads="1"/>
            </p:cNvSpPr>
            <p:nvPr/>
          </p:nvSpPr>
          <p:spPr bwMode="auto">
            <a:xfrm>
              <a:off x="2496148" y="3801819"/>
              <a:ext cx="205846" cy="104892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75000"/>
                    <a:tint val="66000"/>
                    <a:satMod val="160000"/>
                  </a:schemeClr>
                </a:gs>
                <a:gs pos="50000">
                  <a:schemeClr val="accent1">
                    <a:lumMod val="75000"/>
                    <a:tint val="44500"/>
                    <a:satMod val="160000"/>
                  </a:schemeClr>
                </a:gs>
                <a:gs pos="100000">
                  <a:schemeClr val="accent1">
                    <a:lumMod val="75000"/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57" name="Rectangle 102"/>
            <p:cNvSpPr>
              <a:spLocks noChangeArrowheads="1"/>
            </p:cNvSpPr>
            <p:nvPr/>
          </p:nvSpPr>
          <p:spPr bwMode="auto">
            <a:xfrm>
              <a:off x="2495550" y="3802063"/>
              <a:ext cx="206375" cy="1049338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58" name="Rectangle 103"/>
            <p:cNvSpPr>
              <a:spLocks noChangeArrowheads="1"/>
            </p:cNvSpPr>
            <p:nvPr/>
          </p:nvSpPr>
          <p:spPr bwMode="auto">
            <a:xfrm>
              <a:off x="2701994" y="4326280"/>
              <a:ext cx="207533" cy="524461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75000"/>
                    <a:tint val="66000"/>
                    <a:satMod val="160000"/>
                  </a:schemeClr>
                </a:gs>
                <a:gs pos="50000">
                  <a:schemeClr val="accent1">
                    <a:lumMod val="75000"/>
                    <a:tint val="44500"/>
                    <a:satMod val="160000"/>
                  </a:schemeClr>
                </a:gs>
                <a:gs pos="100000">
                  <a:schemeClr val="accent1">
                    <a:lumMod val="75000"/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59" name="Rectangle 104"/>
            <p:cNvSpPr>
              <a:spLocks noChangeArrowheads="1"/>
            </p:cNvSpPr>
            <p:nvPr/>
          </p:nvSpPr>
          <p:spPr bwMode="auto">
            <a:xfrm>
              <a:off x="2701925" y="4325938"/>
              <a:ext cx="207963" cy="525463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60" name="Rectangle 105"/>
            <p:cNvSpPr>
              <a:spLocks noChangeArrowheads="1"/>
            </p:cNvSpPr>
            <p:nvPr/>
          </p:nvSpPr>
          <p:spPr bwMode="auto">
            <a:xfrm>
              <a:off x="2909527" y="4642302"/>
              <a:ext cx="214283" cy="20844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75000"/>
                    <a:tint val="66000"/>
                    <a:satMod val="160000"/>
                  </a:schemeClr>
                </a:gs>
                <a:gs pos="50000">
                  <a:schemeClr val="accent1">
                    <a:lumMod val="75000"/>
                    <a:tint val="44500"/>
                    <a:satMod val="160000"/>
                  </a:schemeClr>
                </a:gs>
                <a:gs pos="100000">
                  <a:schemeClr val="accent1">
                    <a:lumMod val="75000"/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61" name="Rectangle 106"/>
            <p:cNvSpPr>
              <a:spLocks noChangeArrowheads="1"/>
            </p:cNvSpPr>
            <p:nvPr/>
          </p:nvSpPr>
          <p:spPr bwMode="auto">
            <a:xfrm>
              <a:off x="2909888" y="4641851"/>
              <a:ext cx="214313" cy="20955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62" name="Rectangle 107"/>
            <p:cNvSpPr>
              <a:spLocks noChangeArrowheads="1"/>
            </p:cNvSpPr>
            <p:nvPr/>
          </p:nvSpPr>
          <p:spPr bwMode="auto">
            <a:xfrm>
              <a:off x="3123810" y="4743159"/>
              <a:ext cx="207533" cy="10758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75000"/>
                    <a:tint val="66000"/>
                    <a:satMod val="160000"/>
                  </a:schemeClr>
                </a:gs>
                <a:gs pos="50000">
                  <a:schemeClr val="accent1">
                    <a:lumMod val="75000"/>
                    <a:tint val="44500"/>
                    <a:satMod val="160000"/>
                  </a:schemeClr>
                </a:gs>
                <a:gs pos="100000">
                  <a:schemeClr val="accent1">
                    <a:lumMod val="75000"/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63" name="Rectangle 108"/>
            <p:cNvSpPr>
              <a:spLocks noChangeArrowheads="1"/>
            </p:cNvSpPr>
            <p:nvPr/>
          </p:nvSpPr>
          <p:spPr bwMode="auto">
            <a:xfrm>
              <a:off x="3124200" y="4743451"/>
              <a:ext cx="206375" cy="10795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6164" name="Picture 10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8538" y="4010026"/>
              <a:ext cx="214313" cy="84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5" name="Rectangle 110"/>
            <p:cNvSpPr>
              <a:spLocks noChangeArrowheads="1"/>
            </p:cNvSpPr>
            <p:nvPr/>
          </p:nvSpPr>
          <p:spPr bwMode="auto">
            <a:xfrm>
              <a:off x="3538538" y="4010026"/>
              <a:ext cx="214313" cy="841375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6166" name="Picture 1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2850" y="4217988"/>
              <a:ext cx="206375" cy="633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7" name="Rectangle 112"/>
            <p:cNvSpPr>
              <a:spLocks noChangeArrowheads="1"/>
            </p:cNvSpPr>
            <p:nvPr/>
          </p:nvSpPr>
          <p:spPr bwMode="auto">
            <a:xfrm>
              <a:off x="3752850" y="4217988"/>
              <a:ext cx="206375" cy="633413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6168" name="Picture 11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9225" y="4535488"/>
              <a:ext cx="207963" cy="315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9" name="Rectangle 114"/>
            <p:cNvSpPr>
              <a:spLocks noChangeArrowheads="1"/>
            </p:cNvSpPr>
            <p:nvPr/>
          </p:nvSpPr>
          <p:spPr bwMode="auto">
            <a:xfrm>
              <a:off x="3959225" y="4535488"/>
              <a:ext cx="207963" cy="315913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6170" name="Picture 11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7188" y="4641851"/>
              <a:ext cx="214313" cy="209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71" name="Rectangle 116"/>
            <p:cNvSpPr>
              <a:spLocks noChangeArrowheads="1"/>
            </p:cNvSpPr>
            <p:nvPr/>
          </p:nvSpPr>
          <p:spPr bwMode="auto">
            <a:xfrm>
              <a:off x="4167188" y="4641851"/>
              <a:ext cx="214313" cy="20955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6172" name="Picture 11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1500" y="4743451"/>
              <a:ext cx="206375" cy="107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73" name="Rectangle 118"/>
            <p:cNvSpPr>
              <a:spLocks noChangeArrowheads="1"/>
            </p:cNvSpPr>
            <p:nvPr/>
          </p:nvSpPr>
          <p:spPr bwMode="auto">
            <a:xfrm>
              <a:off x="4381500" y="4743451"/>
              <a:ext cx="206375" cy="107950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74" name="Rectangle 273"/>
            <p:cNvSpPr>
              <a:spLocks noChangeArrowheads="1"/>
            </p:cNvSpPr>
            <p:nvPr/>
          </p:nvSpPr>
          <p:spPr bwMode="auto">
            <a:xfrm>
              <a:off x="6473027" y="4642302"/>
              <a:ext cx="209221" cy="20844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  <a:tint val="66000"/>
                    <a:satMod val="160000"/>
                  </a:schemeClr>
                </a:gs>
                <a:gs pos="50000">
                  <a:schemeClr val="accent6">
                    <a:lumMod val="75000"/>
                    <a:tint val="44500"/>
                    <a:satMod val="160000"/>
                  </a:schemeClr>
                </a:gs>
                <a:gs pos="100000">
                  <a:schemeClr val="accent6">
                    <a:lumMod val="75000"/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7938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5" name="Rectangle 122"/>
            <p:cNvSpPr>
              <a:spLocks noChangeArrowheads="1"/>
            </p:cNvSpPr>
            <p:nvPr/>
          </p:nvSpPr>
          <p:spPr bwMode="auto">
            <a:xfrm>
              <a:off x="6682247" y="4010259"/>
              <a:ext cx="214283" cy="840482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  <a:tint val="66000"/>
                    <a:satMod val="160000"/>
                  </a:schemeClr>
                </a:gs>
                <a:gs pos="50000">
                  <a:schemeClr val="accent6">
                    <a:lumMod val="75000"/>
                    <a:tint val="44500"/>
                    <a:satMod val="160000"/>
                  </a:schemeClr>
                </a:gs>
                <a:gs pos="100000">
                  <a:schemeClr val="accent6">
                    <a:lumMod val="75000"/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7938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6" name="Rectangle 124"/>
            <p:cNvSpPr>
              <a:spLocks noChangeArrowheads="1"/>
            </p:cNvSpPr>
            <p:nvPr/>
          </p:nvSpPr>
          <p:spPr bwMode="auto">
            <a:xfrm>
              <a:off x="6896530" y="3801819"/>
              <a:ext cx="205846" cy="1048922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  <a:tint val="66000"/>
                    <a:satMod val="160000"/>
                  </a:schemeClr>
                </a:gs>
                <a:gs pos="50000">
                  <a:schemeClr val="accent6">
                    <a:lumMod val="75000"/>
                    <a:tint val="44500"/>
                    <a:satMod val="160000"/>
                  </a:schemeClr>
                </a:gs>
                <a:gs pos="100000">
                  <a:schemeClr val="accent6">
                    <a:lumMod val="75000"/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7938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77" name="Line 125"/>
            <p:cNvSpPr>
              <a:spLocks noChangeShapeType="1"/>
            </p:cNvSpPr>
            <p:nvPr/>
          </p:nvSpPr>
          <p:spPr bwMode="auto">
            <a:xfrm>
              <a:off x="2073275" y="2754313"/>
              <a:ext cx="1588" cy="20970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78" name="Line 126"/>
            <p:cNvSpPr>
              <a:spLocks noChangeShapeType="1"/>
            </p:cNvSpPr>
            <p:nvPr/>
          </p:nvSpPr>
          <p:spPr bwMode="auto">
            <a:xfrm>
              <a:off x="2028825" y="4851401"/>
              <a:ext cx="44450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79" name="Line 127"/>
            <p:cNvSpPr>
              <a:spLocks noChangeShapeType="1"/>
            </p:cNvSpPr>
            <p:nvPr/>
          </p:nvSpPr>
          <p:spPr bwMode="auto">
            <a:xfrm>
              <a:off x="2028825" y="4641851"/>
              <a:ext cx="44450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80" name="Line 128"/>
            <p:cNvSpPr>
              <a:spLocks noChangeShapeType="1"/>
            </p:cNvSpPr>
            <p:nvPr/>
          </p:nvSpPr>
          <p:spPr bwMode="auto">
            <a:xfrm>
              <a:off x="2028825" y="4433888"/>
              <a:ext cx="44450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81" name="Line 129"/>
            <p:cNvSpPr>
              <a:spLocks noChangeShapeType="1"/>
            </p:cNvSpPr>
            <p:nvPr/>
          </p:nvSpPr>
          <p:spPr bwMode="auto">
            <a:xfrm>
              <a:off x="2028825" y="4217988"/>
              <a:ext cx="44450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82" name="Line 130"/>
            <p:cNvSpPr>
              <a:spLocks noChangeShapeType="1"/>
            </p:cNvSpPr>
            <p:nvPr/>
          </p:nvSpPr>
          <p:spPr bwMode="auto">
            <a:xfrm>
              <a:off x="2028825" y="4010026"/>
              <a:ext cx="44450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83" name="Line 131"/>
            <p:cNvSpPr>
              <a:spLocks noChangeShapeType="1"/>
            </p:cNvSpPr>
            <p:nvPr/>
          </p:nvSpPr>
          <p:spPr bwMode="auto">
            <a:xfrm>
              <a:off x="2028825" y="3802063"/>
              <a:ext cx="44450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84" name="Line 132"/>
            <p:cNvSpPr>
              <a:spLocks noChangeShapeType="1"/>
            </p:cNvSpPr>
            <p:nvPr/>
          </p:nvSpPr>
          <p:spPr bwMode="auto">
            <a:xfrm>
              <a:off x="2028825" y="3594101"/>
              <a:ext cx="44450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85" name="Line 133"/>
            <p:cNvSpPr>
              <a:spLocks noChangeShapeType="1"/>
            </p:cNvSpPr>
            <p:nvPr/>
          </p:nvSpPr>
          <p:spPr bwMode="auto">
            <a:xfrm>
              <a:off x="2028825" y="3386138"/>
              <a:ext cx="44450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86" name="Line 134"/>
            <p:cNvSpPr>
              <a:spLocks noChangeShapeType="1"/>
            </p:cNvSpPr>
            <p:nvPr/>
          </p:nvSpPr>
          <p:spPr bwMode="auto">
            <a:xfrm>
              <a:off x="2028825" y="3170238"/>
              <a:ext cx="44450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87" name="Line 135"/>
            <p:cNvSpPr>
              <a:spLocks noChangeShapeType="1"/>
            </p:cNvSpPr>
            <p:nvPr/>
          </p:nvSpPr>
          <p:spPr bwMode="auto">
            <a:xfrm>
              <a:off x="2028825" y="2962276"/>
              <a:ext cx="44450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88" name="Line 136"/>
            <p:cNvSpPr>
              <a:spLocks noChangeShapeType="1"/>
            </p:cNvSpPr>
            <p:nvPr/>
          </p:nvSpPr>
          <p:spPr bwMode="auto">
            <a:xfrm>
              <a:off x="2028825" y="2754313"/>
              <a:ext cx="44450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89" name="Line 137"/>
            <p:cNvSpPr>
              <a:spLocks noChangeShapeType="1"/>
            </p:cNvSpPr>
            <p:nvPr/>
          </p:nvSpPr>
          <p:spPr bwMode="auto">
            <a:xfrm>
              <a:off x="2073275" y="4851401"/>
              <a:ext cx="5029200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90" name="Line 138"/>
            <p:cNvSpPr>
              <a:spLocks noChangeShapeType="1"/>
            </p:cNvSpPr>
            <p:nvPr/>
          </p:nvSpPr>
          <p:spPr bwMode="auto">
            <a:xfrm flipV="1">
              <a:off x="2073275" y="4851401"/>
              <a:ext cx="1588" cy="460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91" name="Line 139"/>
            <p:cNvSpPr>
              <a:spLocks noChangeShapeType="1"/>
            </p:cNvSpPr>
            <p:nvPr/>
          </p:nvSpPr>
          <p:spPr bwMode="auto">
            <a:xfrm flipV="1">
              <a:off x="2495550" y="4851401"/>
              <a:ext cx="1588" cy="460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92" name="Line 140"/>
            <p:cNvSpPr>
              <a:spLocks noChangeShapeType="1"/>
            </p:cNvSpPr>
            <p:nvPr/>
          </p:nvSpPr>
          <p:spPr bwMode="auto">
            <a:xfrm flipV="1">
              <a:off x="2909888" y="4851401"/>
              <a:ext cx="1588" cy="460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93" name="Line 141"/>
            <p:cNvSpPr>
              <a:spLocks noChangeShapeType="1"/>
            </p:cNvSpPr>
            <p:nvPr/>
          </p:nvSpPr>
          <p:spPr bwMode="auto">
            <a:xfrm flipV="1">
              <a:off x="3330575" y="4851401"/>
              <a:ext cx="1588" cy="460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94" name="Line 142"/>
            <p:cNvSpPr>
              <a:spLocks noChangeShapeType="1"/>
            </p:cNvSpPr>
            <p:nvPr/>
          </p:nvSpPr>
          <p:spPr bwMode="auto">
            <a:xfrm flipV="1">
              <a:off x="3752850" y="4851401"/>
              <a:ext cx="1588" cy="460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95" name="Line 143"/>
            <p:cNvSpPr>
              <a:spLocks noChangeShapeType="1"/>
            </p:cNvSpPr>
            <p:nvPr/>
          </p:nvSpPr>
          <p:spPr bwMode="auto">
            <a:xfrm flipV="1">
              <a:off x="4167188" y="4851401"/>
              <a:ext cx="1588" cy="460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96" name="Line 144"/>
            <p:cNvSpPr>
              <a:spLocks noChangeShapeType="1"/>
            </p:cNvSpPr>
            <p:nvPr/>
          </p:nvSpPr>
          <p:spPr bwMode="auto">
            <a:xfrm flipV="1">
              <a:off x="4587875" y="4851401"/>
              <a:ext cx="1588" cy="460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97" name="Line 145"/>
            <p:cNvSpPr>
              <a:spLocks noChangeShapeType="1"/>
            </p:cNvSpPr>
            <p:nvPr/>
          </p:nvSpPr>
          <p:spPr bwMode="auto">
            <a:xfrm flipV="1">
              <a:off x="5010150" y="4851401"/>
              <a:ext cx="1588" cy="460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98" name="Line 146"/>
            <p:cNvSpPr>
              <a:spLocks noChangeShapeType="1"/>
            </p:cNvSpPr>
            <p:nvPr/>
          </p:nvSpPr>
          <p:spPr bwMode="auto">
            <a:xfrm flipV="1">
              <a:off x="5424488" y="4851401"/>
              <a:ext cx="1588" cy="460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99" name="Line 147"/>
            <p:cNvSpPr>
              <a:spLocks noChangeShapeType="1"/>
            </p:cNvSpPr>
            <p:nvPr/>
          </p:nvSpPr>
          <p:spPr bwMode="auto">
            <a:xfrm flipV="1">
              <a:off x="5845175" y="4851401"/>
              <a:ext cx="1588" cy="460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00" name="Line 148"/>
            <p:cNvSpPr>
              <a:spLocks noChangeShapeType="1"/>
            </p:cNvSpPr>
            <p:nvPr/>
          </p:nvSpPr>
          <p:spPr bwMode="auto">
            <a:xfrm flipV="1">
              <a:off x="6267450" y="4851401"/>
              <a:ext cx="1588" cy="460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01" name="Line 149"/>
            <p:cNvSpPr>
              <a:spLocks noChangeShapeType="1"/>
            </p:cNvSpPr>
            <p:nvPr/>
          </p:nvSpPr>
          <p:spPr bwMode="auto">
            <a:xfrm flipV="1">
              <a:off x="6681788" y="4851401"/>
              <a:ext cx="1588" cy="460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02" name="Line 150"/>
            <p:cNvSpPr>
              <a:spLocks noChangeShapeType="1"/>
            </p:cNvSpPr>
            <p:nvPr/>
          </p:nvSpPr>
          <p:spPr bwMode="auto">
            <a:xfrm flipV="1">
              <a:off x="7102475" y="4851401"/>
              <a:ext cx="1588" cy="460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03" name="Rectangle 151"/>
            <p:cNvSpPr>
              <a:spLocks noChangeArrowheads="1"/>
            </p:cNvSpPr>
            <p:nvPr/>
          </p:nvSpPr>
          <p:spPr bwMode="auto">
            <a:xfrm>
              <a:off x="1881188" y="4744410"/>
              <a:ext cx="913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0</a:t>
              </a:r>
              <a:endParaRPr kumimoji="0" lang="en-I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6204" name="Rectangle 153"/>
            <p:cNvSpPr>
              <a:spLocks noChangeArrowheads="1"/>
            </p:cNvSpPr>
            <p:nvPr/>
          </p:nvSpPr>
          <p:spPr bwMode="auto">
            <a:xfrm>
              <a:off x="1800225" y="4328485"/>
              <a:ext cx="1827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20</a:t>
              </a:r>
              <a:endParaRPr kumimoji="0" lang="en-I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6205" name="Rectangle 155"/>
            <p:cNvSpPr>
              <a:spLocks noChangeArrowheads="1"/>
            </p:cNvSpPr>
            <p:nvPr/>
          </p:nvSpPr>
          <p:spPr bwMode="auto">
            <a:xfrm>
              <a:off x="1800225" y="3904622"/>
              <a:ext cx="1827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40</a:t>
              </a:r>
              <a:endParaRPr kumimoji="0" lang="en-I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6206" name="Rectangle 157"/>
            <p:cNvSpPr>
              <a:spLocks noChangeArrowheads="1"/>
            </p:cNvSpPr>
            <p:nvPr/>
          </p:nvSpPr>
          <p:spPr bwMode="auto">
            <a:xfrm>
              <a:off x="1800225" y="3488697"/>
              <a:ext cx="1827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60</a:t>
              </a:r>
              <a:endParaRPr kumimoji="0" lang="en-I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6207" name="Rectangle 159"/>
            <p:cNvSpPr>
              <a:spLocks noChangeArrowheads="1"/>
            </p:cNvSpPr>
            <p:nvPr/>
          </p:nvSpPr>
          <p:spPr bwMode="auto">
            <a:xfrm>
              <a:off x="1800225" y="3064835"/>
              <a:ext cx="1827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80</a:t>
              </a:r>
              <a:endParaRPr kumimoji="0" lang="en-I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6208" name="Rectangle 161"/>
            <p:cNvSpPr>
              <a:spLocks noChangeArrowheads="1"/>
            </p:cNvSpPr>
            <p:nvPr/>
          </p:nvSpPr>
          <p:spPr bwMode="auto">
            <a:xfrm>
              <a:off x="1717675" y="2648910"/>
              <a:ext cx="27411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100</a:t>
              </a:r>
              <a:endParaRPr kumimoji="0" lang="en-I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6209" name="Rectangle 162"/>
            <p:cNvSpPr>
              <a:spLocks noChangeArrowheads="1"/>
            </p:cNvSpPr>
            <p:nvPr/>
          </p:nvSpPr>
          <p:spPr bwMode="auto">
            <a:xfrm>
              <a:off x="2065338" y="4981576"/>
              <a:ext cx="276005" cy="228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l-PL" altLang="en-US" sz="1400" dirty="0" smtClean="0">
                  <a:solidFill>
                    <a:srgbClr val="000000"/>
                  </a:solidFill>
                  <a:cs typeface="Arial" charset="0"/>
                </a:rPr>
                <a:t>Sty</a:t>
              </a:r>
              <a:endParaRPr kumimoji="0" lang="en-IE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6210" name="Rectangle 163"/>
            <p:cNvSpPr>
              <a:spLocks noChangeArrowheads="1"/>
            </p:cNvSpPr>
            <p:nvPr/>
          </p:nvSpPr>
          <p:spPr bwMode="auto">
            <a:xfrm>
              <a:off x="2473325" y="4981576"/>
              <a:ext cx="26347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Luty</a:t>
              </a:r>
              <a:endParaRPr kumimoji="0" lang="en-I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6211" name="Rectangle 164"/>
            <p:cNvSpPr>
              <a:spLocks noChangeArrowheads="1"/>
            </p:cNvSpPr>
            <p:nvPr/>
          </p:nvSpPr>
          <p:spPr bwMode="auto">
            <a:xfrm>
              <a:off x="2909888" y="4981576"/>
              <a:ext cx="302968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Mar</a:t>
              </a:r>
              <a:endParaRPr kumimoji="0" lang="en-I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6212" name="Rectangle 165"/>
            <p:cNvSpPr>
              <a:spLocks noChangeArrowheads="1"/>
            </p:cNvSpPr>
            <p:nvPr/>
          </p:nvSpPr>
          <p:spPr bwMode="auto">
            <a:xfrm>
              <a:off x="3322638" y="4981576"/>
              <a:ext cx="308377" cy="228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l-PL" altLang="en-US" sz="1400" dirty="0" err="1" smtClean="0">
                  <a:solidFill>
                    <a:srgbClr val="000000"/>
                  </a:solidFill>
                  <a:cs typeface="Arial" charset="0"/>
                </a:rPr>
                <a:t>Kwi</a:t>
              </a:r>
              <a:endParaRPr kumimoji="0" lang="en-IE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6213" name="Rectangle 166"/>
            <p:cNvSpPr>
              <a:spLocks noChangeArrowheads="1"/>
            </p:cNvSpPr>
            <p:nvPr/>
          </p:nvSpPr>
          <p:spPr bwMode="auto">
            <a:xfrm>
              <a:off x="3730625" y="4981576"/>
              <a:ext cx="31887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Maj</a:t>
              </a:r>
              <a:endParaRPr kumimoji="0" lang="en-I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6214" name="Rectangle 167"/>
            <p:cNvSpPr>
              <a:spLocks noChangeArrowheads="1"/>
            </p:cNvSpPr>
            <p:nvPr/>
          </p:nvSpPr>
          <p:spPr bwMode="auto">
            <a:xfrm>
              <a:off x="4129088" y="4981576"/>
              <a:ext cx="402083" cy="228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l-PL" altLang="en-US" sz="1400" dirty="0" err="1" smtClean="0">
                  <a:solidFill>
                    <a:srgbClr val="000000"/>
                  </a:solidFill>
                  <a:cs typeface="Arial" charset="0"/>
                </a:rPr>
                <a:t>Czer</a:t>
              </a:r>
              <a:endParaRPr kumimoji="0" lang="en-IE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6215" name="Rectangle 168"/>
            <p:cNvSpPr>
              <a:spLocks noChangeArrowheads="1"/>
            </p:cNvSpPr>
            <p:nvPr/>
          </p:nvSpPr>
          <p:spPr bwMode="auto">
            <a:xfrm>
              <a:off x="4573588" y="4981576"/>
              <a:ext cx="253858" cy="228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l-PL" altLang="en-US" sz="1400" dirty="0" smtClean="0">
                  <a:solidFill>
                    <a:srgbClr val="000000"/>
                  </a:solidFill>
                  <a:cs typeface="Arial" charset="0"/>
                </a:rPr>
                <a:t>Lip</a:t>
              </a:r>
              <a:endParaRPr kumimoji="0" lang="en-IE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6216" name="Rectangle 169"/>
            <p:cNvSpPr>
              <a:spLocks noChangeArrowheads="1"/>
            </p:cNvSpPr>
            <p:nvPr/>
          </p:nvSpPr>
          <p:spPr bwMode="auto">
            <a:xfrm>
              <a:off x="4987925" y="4981576"/>
              <a:ext cx="339045" cy="228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l-PL" altLang="en-US" sz="1400" dirty="0" err="1" smtClean="0">
                  <a:solidFill>
                    <a:srgbClr val="000000"/>
                  </a:solidFill>
                  <a:cs typeface="Arial" charset="0"/>
                </a:rPr>
                <a:t>Sier</a:t>
              </a:r>
              <a:endParaRPr kumimoji="0" lang="en-IE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6217" name="Rectangle 170"/>
            <p:cNvSpPr>
              <a:spLocks noChangeArrowheads="1"/>
            </p:cNvSpPr>
            <p:nvPr/>
          </p:nvSpPr>
          <p:spPr bwMode="auto">
            <a:xfrm>
              <a:off x="5386388" y="4981576"/>
              <a:ext cx="335568" cy="228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altLang="en-US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Wrz</a:t>
              </a:r>
              <a:endParaRPr kumimoji="0" lang="en-IE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6218" name="Rectangle 171"/>
            <p:cNvSpPr>
              <a:spLocks noChangeArrowheads="1"/>
            </p:cNvSpPr>
            <p:nvPr/>
          </p:nvSpPr>
          <p:spPr bwMode="auto">
            <a:xfrm>
              <a:off x="5837238" y="4981576"/>
              <a:ext cx="328822" cy="228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altLang="en-US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Paź</a:t>
              </a:r>
              <a:endParaRPr kumimoji="0" lang="en-IE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6219" name="Rectangle 172"/>
            <p:cNvSpPr>
              <a:spLocks noChangeArrowheads="1"/>
            </p:cNvSpPr>
            <p:nvPr/>
          </p:nvSpPr>
          <p:spPr bwMode="auto">
            <a:xfrm>
              <a:off x="6251575" y="4981576"/>
              <a:ext cx="296451" cy="228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l-PL" altLang="en-US" sz="1400" dirty="0">
                  <a:solidFill>
                    <a:srgbClr val="000000"/>
                  </a:solidFill>
                  <a:cs typeface="Arial" charset="0"/>
                </a:rPr>
                <a:t>L</a:t>
              </a:r>
              <a:r>
                <a:rPr kumimoji="0" lang="en-IE" altLang="en-US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ist</a:t>
              </a:r>
              <a:endParaRPr kumimoji="0" lang="en-IE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6220" name="Rectangle 173"/>
            <p:cNvSpPr>
              <a:spLocks noChangeArrowheads="1"/>
            </p:cNvSpPr>
            <p:nvPr/>
          </p:nvSpPr>
          <p:spPr bwMode="auto">
            <a:xfrm>
              <a:off x="6665913" y="4981576"/>
              <a:ext cx="316896" cy="228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l-PL" altLang="en-US" sz="1400" dirty="0" err="1" smtClean="0">
                  <a:solidFill>
                    <a:srgbClr val="000000"/>
                  </a:solidFill>
                  <a:cs typeface="Arial" charset="0"/>
                </a:rPr>
                <a:t>Gru</a:t>
              </a:r>
              <a:endParaRPr kumimoji="0" lang="en-IE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6221" name="Rectangle 174"/>
            <p:cNvSpPr>
              <a:spLocks noChangeArrowheads="1"/>
            </p:cNvSpPr>
            <p:nvPr/>
          </p:nvSpPr>
          <p:spPr bwMode="auto">
            <a:xfrm>
              <a:off x="1522597" y="2351146"/>
              <a:ext cx="182543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% pogłowia krów w stadzie</a:t>
              </a:r>
              <a:endParaRPr kumimoji="0" lang="en-IE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6222" name="Rectangle 175"/>
            <p:cNvSpPr>
              <a:spLocks noChangeArrowheads="1"/>
            </p:cNvSpPr>
            <p:nvPr/>
          </p:nvSpPr>
          <p:spPr bwMode="auto">
            <a:xfrm>
              <a:off x="2219954" y="2600326"/>
              <a:ext cx="46006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Wiosna</a:t>
              </a:r>
              <a:endParaRPr kumimoji="0" lang="en-I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6223" name="Rectangle 176"/>
            <p:cNvSpPr>
              <a:spLocks noChangeArrowheads="1"/>
            </p:cNvSpPr>
            <p:nvPr/>
          </p:nvSpPr>
          <p:spPr bwMode="auto">
            <a:xfrm>
              <a:off x="3950329" y="2600326"/>
              <a:ext cx="61395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Lato</a:t>
              </a:r>
              <a:endParaRPr kumimoji="0" lang="en-I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6224" name="Rectangle 177"/>
            <p:cNvSpPr>
              <a:spLocks noChangeArrowheads="1"/>
            </p:cNvSpPr>
            <p:nvPr/>
          </p:nvSpPr>
          <p:spPr bwMode="auto">
            <a:xfrm>
              <a:off x="5977566" y="2600326"/>
              <a:ext cx="50616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Zima</a:t>
              </a:r>
              <a:endParaRPr kumimoji="0" lang="en-I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6225" name="Rectangle 178"/>
            <p:cNvSpPr>
              <a:spLocks noChangeArrowheads="1"/>
            </p:cNvSpPr>
            <p:nvPr/>
          </p:nvSpPr>
          <p:spPr bwMode="auto">
            <a:xfrm>
              <a:off x="2198688" y="3001963"/>
              <a:ext cx="855414" cy="211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l-PL" altLang="en-US" sz="1300" dirty="0" err="1" smtClean="0">
                  <a:solidFill>
                    <a:srgbClr val="000000"/>
                  </a:solidFill>
                  <a:cs typeface="Arial" charset="0"/>
                </a:rPr>
                <a:t>Wycielenia</a:t>
              </a:r>
              <a:endParaRPr kumimoji="0" lang="en-IE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6226" name="Rectangle 179"/>
            <p:cNvSpPr>
              <a:spLocks noChangeArrowheads="1"/>
            </p:cNvSpPr>
            <p:nvPr/>
          </p:nvSpPr>
          <p:spPr bwMode="auto">
            <a:xfrm>
              <a:off x="3589338" y="3633788"/>
              <a:ext cx="700238" cy="195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alt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ZGODNY</a:t>
              </a:r>
              <a:endParaRPr kumimoji="0" lang="en-IE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6227" name="Rectangle 180"/>
            <p:cNvSpPr>
              <a:spLocks noChangeArrowheads="1"/>
            </p:cNvSpPr>
            <p:nvPr/>
          </p:nvSpPr>
          <p:spPr bwMode="auto">
            <a:xfrm>
              <a:off x="6215063" y="2994026"/>
              <a:ext cx="833130" cy="195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l-PL" altLang="en-US" sz="1200" dirty="0" smtClean="0">
                  <a:solidFill>
                    <a:srgbClr val="000000"/>
                  </a:solidFill>
                  <a:cs typeface="Arial" charset="0"/>
                </a:rPr>
                <a:t>Zasuszenie</a:t>
              </a:r>
              <a:endParaRPr kumimoji="0" lang="en-IE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6150" name="Text Box 10"/>
          <p:cNvSpPr txBox="1">
            <a:spLocks noChangeArrowheads="1"/>
          </p:cNvSpPr>
          <p:nvPr/>
        </p:nvSpPr>
        <p:spPr bwMode="auto">
          <a:xfrm>
            <a:off x="91962" y="4030663"/>
            <a:ext cx="327365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Kompaktowe</a:t>
            </a:r>
            <a:r>
              <a:rPr kumimoji="0" lang="en-IE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IE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wycielenie</a:t>
            </a:r>
            <a:r>
              <a:rPr kumimoji="0" lang="en-IE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wysoki</a:t>
            </a:r>
            <a:r>
              <a:rPr kumimoji="0" lang="en-IE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status </a:t>
            </a:r>
            <a:r>
              <a:rPr kumimoji="0" lang="en-IE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płodności</a:t>
            </a:r>
            <a:r>
              <a:rPr kumimoji="0" lang="en-IE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alt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stad</a:t>
            </a:r>
            <a:r>
              <a:rPr kumimoji="0" lang="pl-PL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</a:t>
            </a:r>
            <a:r>
              <a:rPr kumimoji="0" lang="en-IE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IE" alt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mleczne</a:t>
            </a:r>
            <a:r>
              <a:rPr kumimoji="0" lang="pl-PL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go</a:t>
            </a:r>
            <a:endParaRPr kumimoji="0" lang="en-GB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5" name="Subtitle 2"/>
          <p:cNvSpPr txBox="1">
            <a:spLocks/>
          </p:cNvSpPr>
          <p:nvPr/>
        </p:nvSpPr>
        <p:spPr bwMode="auto">
          <a:xfrm>
            <a:off x="1855028" y="6321528"/>
            <a:ext cx="5291977" cy="360363"/>
          </a:xfrm>
          <a:prstGeom prst="rect">
            <a:avLst/>
          </a:prstGeom>
          <a:solidFill>
            <a:schemeClr val="accent3"/>
          </a:solidFill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70707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D628"/>
              </a:buClr>
              <a:buFont typeface="Times" pitchFamily="96" charset="0"/>
              <a:buChar char="•"/>
              <a:defRPr sz="1600">
                <a:solidFill>
                  <a:srgbClr val="707074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D628"/>
              </a:buClr>
              <a:buFont typeface="Times" pitchFamily="96" charset="0"/>
              <a:buChar char="•"/>
              <a:defRPr sz="1600">
                <a:solidFill>
                  <a:srgbClr val="707074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D628"/>
              </a:buClr>
              <a:buFont typeface="Times" pitchFamily="96" charset="0"/>
              <a:buChar char="•"/>
              <a:defRPr sz="1600">
                <a:solidFill>
                  <a:srgbClr val="707074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0D628"/>
              </a:buClr>
              <a:buFont typeface="Times" pitchFamily="96" charset="0"/>
              <a:buChar char="•"/>
              <a:defRPr sz="1600">
                <a:solidFill>
                  <a:srgbClr val="707074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0D628"/>
              </a:buClr>
              <a:buFont typeface="Times" pitchFamily="96" charset="0"/>
              <a:buChar char="•"/>
              <a:defRPr sz="1600">
                <a:solidFill>
                  <a:srgbClr val="707074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0D628"/>
              </a:buClr>
              <a:buFont typeface="Times" pitchFamily="96" charset="0"/>
              <a:buChar char="•"/>
              <a:defRPr sz="1600">
                <a:solidFill>
                  <a:srgbClr val="707074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0D628"/>
              </a:buClr>
              <a:buFont typeface="Times" pitchFamily="96" charset="0"/>
              <a:buChar char="•"/>
              <a:defRPr sz="1600">
                <a:solidFill>
                  <a:srgbClr val="707074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D0D628"/>
              </a:buClr>
              <a:buFont typeface="Times" pitchFamily="96" charset="0"/>
              <a:buChar char="•"/>
              <a:defRPr sz="1600">
                <a:solidFill>
                  <a:srgbClr val="707074"/>
                </a:solidFill>
                <a:latin typeface="+mn-lt"/>
                <a:ea typeface="+mn-ea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600" b="0" i="1" u="none" strike="noStrike" kern="0" cap="none" spc="0" normalizeH="0" baseline="0" noProof="0" dirty="0" smtClean="0">
                <a:ln>
                  <a:noFill/>
                </a:ln>
                <a:solidFill>
                  <a:srgbClr val="70707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"Prostota to największe wyrafinowanie" - Leonardo da Vinci.</a:t>
            </a:r>
            <a:endParaRPr kumimoji="0" lang="en-IE" sz="1600" b="0" i="0" u="none" strike="noStrike" kern="0" cap="none" spc="0" normalizeH="0" baseline="0" noProof="0" dirty="0">
              <a:ln>
                <a:noFill/>
              </a:ln>
              <a:solidFill>
                <a:srgbClr val="70707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42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6228920" cy="533400"/>
          </a:xfrm>
        </p:spPr>
        <p:txBody>
          <a:bodyPr/>
          <a:lstStyle/>
          <a:p>
            <a:pPr algn="ctr"/>
            <a:r>
              <a:rPr lang="en-IE" altLang="en-US" sz="2400" b="1" dirty="0" smtClean="0">
                <a:solidFill>
                  <a:schemeClr val="tx1"/>
                </a:solidFill>
              </a:rPr>
              <a:t>Cele zarządzania wypasem</a:t>
            </a:r>
            <a:endParaRPr lang="en-GB" altLang="en-US" sz="2400" b="1" dirty="0" smtClean="0">
              <a:solidFill>
                <a:schemeClr val="tx1"/>
              </a:solidFill>
            </a:endParaRPr>
          </a:p>
        </p:txBody>
      </p:sp>
      <p:sp>
        <p:nvSpPr>
          <p:cNvPr id="10243" name="Text Box 16"/>
          <p:cNvSpPr txBox="1">
            <a:spLocks noChangeArrowheads="1"/>
          </p:cNvSpPr>
          <p:nvPr/>
        </p:nvSpPr>
        <p:spPr bwMode="auto">
          <a:xfrm>
            <a:off x="0" y="1268413"/>
            <a:ext cx="291623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Wysoka</a:t>
            </a:r>
            <a:r>
              <a:rPr kumimoji="0" lang="en-IE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IE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wydajność</a:t>
            </a:r>
            <a:r>
              <a:rPr kumimoji="0" lang="en-IE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IE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zwierząt</a:t>
            </a:r>
            <a:endParaRPr kumimoji="0" lang="en-IE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k</a:t>
            </a:r>
            <a:r>
              <a:rPr kumimoji="0" lang="en-IE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 </a:t>
            </a:r>
            <a:r>
              <a:rPr kumimoji="0" lang="pl-PL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SM</a:t>
            </a:r>
            <a:r>
              <a:rPr kumimoji="0" lang="en-IE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/</a:t>
            </a:r>
            <a:r>
              <a:rPr kumimoji="0" lang="en-IE" alt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hektar</a:t>
            </a:r>
            <a:endParaRPr kumimoji="0" lang="en-GB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10244" name="Picture 21" descr="grass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600" y="0"/>
            <a:ext cx="211296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5" name="Group 25"/>
          <p:cNvGrpSpPr>
            <a:grpSpLocks/>
          </p:cNvGrpSpPr>
          <p:nvPr/>
        </p:nvGrpSpPr>
        <p:grpSpPr bwMode="auto">
          <a:xfrm>
            <a:off x="1238250" y="692150"/>
            <a:ext cx="3282950" cy="576263"/>
            <a:chOff x="780" y="436"/>
            <a:chExt cx="2068" cy="817"/>
          </a:xfrm>
        </p:grpSpPr>
        <p:sp>
          <p:nvSpPr>
            <p:cNvPr id="10250" name="Line 15"/>
            <p:cNvSpPr>
              <a:spLocks noChangeShapeType="1"/>
            </p:cNvSpPr>
            <p:nvPr/>
          </p:nvSpPr>
          <p:spPr bwMode="auto">
            <a:xfrm flipH="1">
              <a:off x="780" y="436"/>
              <a:ext cx="1057" cy="807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51" name="Line 23"/>
            <p:cNvSpPr>
              <a:spLocks noChangeShapeType="1"/>
            </p:cNvSpPr>
            <p:nvPr/>
          </p:nvSpPr>
          <p:spPr bwMode="auto">
            <a:xfrm>
              <a:off x="1791" y="446"/>
              <a:ext cx="1057" cy="807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246" name="Text Box 24"/>
          <p:cNvSpPr txBox="1">
            <a:spLocks noChangeArrowheads="1"/>
          </p:cNvSpPr>
          <p:nvPr/>
        </p:nvSpPr>
        <p:spPr bwMode="auto">
          <a:xfrm>
            <a:off x="3800475" y="1268413"/>
            <a:ext cx="262762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Wysoki</a:t>
            </a:r>
            <a:r>
              <a:rPr kumimoji="0" lang="en-IE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IE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przyrost</a:t>
            </a:r>
            <a:r>
              <a:rPr kumimoji="0" lang="en-IE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pl-PL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runi </a:t>
            </a:r>
            <a:r>
              <a:rPr kumimoji="0" lang="en-IE" alt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pastwisk</a:t>
            </a:r>
            <a:r>
              <a:rPr kumimoji="0" lang="pl-PL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owej</a:t>
            </a:r>
            <a:endParaRPr kumimoji="0" lang="en-IE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Niskie</a:t>
            </a:r>
            <a:r>
              <a:rPr kumimoji="0" lang="en-IE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IE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koszty</a:t>
            </a:r>
            <a:r>
              <a:rPr kumimoji="0" lang="en-IE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IE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paszy</a:t>
            </a:r>
            <a:endParaRPr kumimoji="0" lang="en-GB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247" name="Rectangle 26"/>
          <p:cNvSpPr>
            <a:spLocks noChangeArrowheads="1"/>
          </p:cNvSpPr>
          <p:nvPr/>
        </p:nvSpPr>
        <p:spPr bwMode="auto">
          <a:xfrm>
            <a:off x="304800" y="2414588"/>
            <a:ext cx="8610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533400" marR="0" lvl="0" indent="-533400" algn="l" defTabSz="914400" rtl="0" eaLnBrk="0" fontAlgn="auto" latinLnBrk="0" hangingPunct="0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000066"/>
              </a:buClr>
              <a:buSzPct val="75000"/>
              <a:buFont typeface="Wingdings" pitchFamily="2" charset="2"/>
              <a:buAutoNum type="arabicPeriod"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Maksymalizacja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GB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udziału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lang="pl-PL" altLang="en-US" sz="2400" dirty="0" smtClean="0">
                <a:solidFill>
                  <a:prstClr val="black"/>
                </a:solidFill>
              </a:rPr>
              <a:t>runi</a:t>
            </a:r>
            <a:r>
              <a:rPr kumimoji="0" lang="en-GB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 </a:t>
            </a:r>
            <a:r>
              <a:rPr kumimoji="0" lang="en-GB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</a:t>
            </a:r>
            <a:r>
              <a:rPr kumimoji="0" lang="pl-PL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awce</a:t>
            </a:r>
            <a:endParaRPr kumimoji="0" lang="en-GB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3851" name="Rectangle 27" descr="Rectangle: Click to edit Master text styles&#10;Second level&#10;Third level&#10;Fourth level&#10;Fifth level"/>
          <p:cNvSpPr>
            <a:spLocks noChangeArrowheads="1"/>
          </p:cNvSpPr>
          <p:nvPr/>
        </p:nvSpPr>
        <p:spPr bwMode="auto">
          <a:xfrm>
            <a:off x="304800" y="4548188"/>
            <a:ext cx="8610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990600" indent="-5334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609600" marR="0" lvl="0" indent="-609600" algn="l" defTabSz="914400" rtl="0" eaLnBrk="0" fontAlgn="auto" latinLnBrk="0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00066"/>
              </a:buClr>
              <a:buSzPct val="75000"/>
              <a:buFont typeface="Wingdings" pitchFamily="2" charset="2"/>
              <a:buAutoNum type="arabicPeriod" startAt="3"/>
              <a:tabLst/>
              <a:defRPr/>
            </a:pPr>
            <a:r>
              <a:rPr kumimoji="0" lang="pl-PL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Bilansowanie</a:t>
            </a:r>
            <a:r>
              <a:rPr kumimoji="0" lang="en-GB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GB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paszy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-</a:t>
            </a:r>
          </a:p>
          <a:p>
            <a:pPr marL="990600" marR="0" lvl="1" indent="-533400" algn="l" defTabSz="914400" rtl="0" eaLnBrk="0" fontAlgn="auto" latinLnBrk="0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00066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Osiągnięcie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GB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celów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GB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sezonowych</a:t>
            </a:r>
            <a:endParaRPr kumimoji="0" lang="en-GB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990600" marR="0" lvl="1" indent="-533400" algn="l" defTabSz="914400" rtl="0" eaLnBrk="0" fontAlgn="auto" latinLnBrk="0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00066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Szybka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GB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identyfikacja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GB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GB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reakcja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GB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na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GB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nadwyżkę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/</a:t>
            </a:r>
            <a:r>
              <a:rPr kumimoji="0" lang="en-GB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deficyt</a:t>
            </a:r>
            <a:endParaRPr kumimoji="0" lang="en-GB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609600" marR="0" lvl="0" indent="-609600" algn="l" defTabSz="914400" rtl="0" eaLnBrk="0" fontAlgn="auto" latinLnBrk="0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CAF278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3852" name="Rectangle 28" descr="Rectangle: Click to edit Master text styles&#10;Second level&#10;Third level&#10;Fourth level&#10;Fifth level"/>
          <p:cNvSpPr>
            <a:spLocks noChangeArrowheads="1"/>
          </p:cNvSpPr>
          <p:nvPr/>
        </p:nvSpPr>
        <p:spPr bwMode="auto">
          <a:xfrm>
            <a:off x="304800" y="3252788"/>
            <a:ext cx="8610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609600" marR="0" lvl="0" indent="-609600" algn="l" defTabSz="914400" rtl="0" eaLnBrk="0" fontAlgn="auto" latinLnBrk="0" hangingPunct="0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000066"/>
              </a:buClr>
              <a:buSzPct val="75000"/>
              <a:buFont typeface="Wingdings" pitchFamily="2" charset="2"/>
              <a:buAutoNum type="arabicPeriod" startAt="2"/>
              <a:tabLst/>
              <a:defRPr/>
            </a:pPr>
            <a:r>
              <a:rPr kumimoji="0" lang="pl-PL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Dostarczyć </a:t>
            </a:r>
            <a:r>
              <a:rPr kumimoji="0" lang="en-GB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krow</a:t>
            </a:r>
            <a:r>
              <a:rPr kumimoji="0" lang="pl-PL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ie</a:t>
            </a:r>
            <a:r>
              <a:rPr kumimoji="0" lang="pl-PL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GB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odpowiedni</a:t>
            </a:r>
            <a:r>
              <a:rPr kumimoji="0" lang="pl-PL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ą ilość runi</a:t>
            </a:r>
            <a:r>
              <a:rPr kumimoji="0" lang="en-GB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 </a:t>
            </a:r>
            <a:r>
              <a:rPr kumimoji="0" lang="en-GB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jednocześnie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GB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przygotować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pl-PL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pastwisko </a:t>
            </a:r>
            <a:r>
              <a:rPr kumimoji="0" lang="en-GB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do </a:t>
            </a:r>
            <a:r>
              <a:rPr kumimoji="0" lang="en-GB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przyszłego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GB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wypasu</a:t>
            </a: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96038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3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3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851" grpId="0" autoUpdateAnimBg="0"/>
      <p:bldP spid="333852" grpId="0" autoUpdateAnimBg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wy</a:t>
            </a:r>
            <a:endParaRPr lang="en-GB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          </a:t>
            </a:r>
            <a:r>
              <a:rPr lang="pl-PL" b="1" dirty="0" smtClean="0"/>
              <a:t>Wypas wiosenny – cele i wytyczne</a:t>
            </a:r>
          </a:p>
          <a:p>
            <a:pPr marL="0" indent="0">
              <a:buNone/>
            </a:pPr>
            <a:r>
              <a:rPr lang="pl-PL" b="1" dirty="0" smtClean="0">
                <a:solidFill>
                  <a:srgbClr val="FF0000"/>
                </a:solidFill>
              </a:rPr>
              <a:t>Dlaczego?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800" dirty="0" smtClean="0"/>
              <a:t>Wypasaj wycielone krowy jak najwcześniej</a:t>
            </a:r>
          </a:p>
          <a:p>
            <a:r>
              <a:rPr lang="pl-PL" sz="1800" dirty="0" smtClean="0"/>
              <a:t>Wzrost wydajności – wysokiej jakości pasza z minimalnym dodatkiem koncentratów</a:t>
            </a:r>
          </a:p>
          <a:p>
            <a:r>
              <a:rPr lang="pl-PL" sz="1800" dirty="0" smtClean="0"/>
              <a:t>Lepsze przygotowanie runi do kolejnego sezonu</a:t>
            </a:r>
          </a:p>
          <a:p>
            <a:r>
              <a:rPr lang="pl-PL" sz="1800" dirty="0" smtClean="0"/>
              <a:t>Maksymalizacja wykorzystania wiosennej trawy</a:t>
            </a:r>
          </a:p>
          <a:p>
            <a:r>
              <a:rPr lang="pl-PL" sz="1800" dirty="0" smtClean="0"/>
              <a:t>Redukcja nakładów siły roboczej</a:t>
            </a:r>
          </a:p>
          <a:p>
            <a:pPr marL="0" indent="0">
              <a:buNone/>
            </a:pPr>
            <a:r>
              <a:rPr lang="pl-PL" sz="2800" b="1" dirty="0" smtClean="0">
                <a:solidFill>
                  <a:srgbClr val="FF0000"/>
                </a:solidFill>
              </a:rPr>
              <a:t>Każdy extra dzień wypasu = 2,7 Euro/krowę/dzień</a:t>
            </a:r>
          </a:p>
          <a:p>
            <a:pPr marL="0" indent="0">
              <a:buNone/>
            </a:pPr>
            <a:r>
              <a:rPr lang="pl-PL" b="1" dirty="0" smtClean="0">
                <a:solidFill>
                  <a:srgbClr val="FF0000"/>
                </a:solidFill>
              </a:rPr>
              <a:t>Jak?</a:t>
            </a:r>
          </a:p>
          <a:p>
            <a:r>
              <a:rPr lang="pl-PL" sz="1800" dirty="0" smtClean="0"/>
              <a:t>Utrzymuj cel średniego pokrycia pastwisk każdego tygodnia wiosną</a:t>
            </a:r>
          </a:p>
          <a:p>
            <a:r>
              <a:rPr lang="pl-PL" sz="1800" dirty="0" smtClean="0"/>
              <a:t>Przeznaczaj wiosenną ruń zgodnie z planem rotacji</a:t>
            </a:r>
          </a:p>
          <a:p>
            <a:r>
              <a:rPr lang="pl-PL" sz="1800" dirty="0" smtClean="0"/>
              <a:t>Osiągnij cel 3,5 cm wysokości darni po wypasie</a:t>
            </a:r>
          </a:p>
          <a:p>
            <a:pPr>
              <a:buFontTx/>
              <a:buChar char="-"/>
            </a:pPr>
            <a:r>
              <a:rPr lang="pl-PL" sz="1800" dirty="0" smtClean="0"/>
              <a:t>Maksymalne wykorzystanie i odnowa runi</a:t>
            </a:r>
          </a:p>
          <a:p>
            <a:pPr>
              <a:buFontTx/>
              <a:buChar char="-"/>
            </a:pPr>
            <a:r>
              <a:rPr lang="pl-PL" sz="1800" dirty="0" smtClean="0"/>
              <a:t>Pozwala roślinom wykorzystać energię słoneczną</a:t>
            </a:r>
          </a:p>
          <a:p>
            <a:r>
              <a:rPr lang="pl-PL" sz="1800" dirty="0" smtClean="0"/>
              <a:t>Stopniowo zwiększaj dawkę żywieniową od wycielenia do ponownego zacielenia</a:t>
            </a:r>
          </a:p>
          <a:p>
            <a:pPr marL="0" indent="0">
              <a:buNone/>
            </a:pPr>
            <a:r>
              <a:rPr lang="pl-PL" sz="1800" dirty="0" smtClean="0"/>
              <a:t>- Maksymalizuj produkcję mleka oraz wskaźników rozrodu</a:t>
            </a:r>
          </a:p>
          <a:p>
            <a:pPr>
              <a:buFontTx/>
              <a:buChar char="-"/>
            </a:pPr>
            <a:endParaRPr lang="pl-PL" sz="1800" dirty="0" smtClean="0"/>
          </a:p>
          <a:p>
            <a:pPr>
              <a:buFontTx/>
              <a:buChar char="-"/>
            </a:pPr>
            <a:endParaRPr lang="pl-PL" sz="1800" dirty="0" smtClean="0"/>
          </a:p>
          <a:p>
            <a:endParaRPr lang="pl-PL" sz="1800" dirty="0" smtClean="0"/>
          </a:p>
          <a:p>
            <a:endParaRPr lang="pl-PL" sz="1800" dirty="0"/>
          </a:p>
          <a:p>
            <a:pPr marL="0" indent="0">
              <a:buNone/>
            </a:pPr>
            <a:endParaRPr lang="pl-PL" b="1" dirty="0" smtClean="0">
              <a:solidFill>
                <a:srgbClr val="FF0000"/>
              </a:solidFill>
            </a:endParaRPr>
          </a:p>
          <a:p>
            <a:endParaRPr lang="en-GB" sz="1800" dirty="0"/>
          </a:p>
        </p:txBody>
      </p:sp>
      <p:pic>
        <p:nvPicPr>
          <p:cNvPr id="4" name="Picture 3" descr="\\mkvx341\homeshares3$\Fergus.Bogue\My Pictures\IMG_353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5073" y="3674852"/>
            <a:ext cx="2318927" cy="1589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12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996" y="900752"/>
            <a:ext cx="6887945" cy="5539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6"/>
          <p:cNvSpPr>
            <a:spLocks noChangeArrowheads="1"/>
          </p:cNvSpPr>
          <p:nvPr/>
        </p:nvSpPr>
        <p:spPr bwMode="auto">
          <a:xfrm>
            <a:off x="1212352" y="900752"/>
            <a:ext cx="5570585" cy="47363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/>
          <a:lstStyle>
            <a:lvl1pPr marL="533400" indent="-5334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000066"/>
              </a:buClr>
              <a:buSzPct val="75000"/>
              <a:tabLst/>
              <a:defRPr/>
            </a:pPr>
            <a:r>
              <a:rPr kumimoji="0" lang="pl-PL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Efekt wczesnego wypasu na stan </a:t>
            </a:r>
            <a:r>
              <a:rPr lang="pl-PL" altLang="en-US" sz="2400" dirty="0" smtClean="0">
                <a:solidFill>
                  <a:prstClr val="black"/>
                </a:solidFill>
              </a:rPr>
              <a:t>runi</a:t>
            </a:r>
            <a:endParaRPr kumimoji="0" lang="en-GB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26"/>
          <p:cNvSpPr>
            <a:spLocks noChangeArrowheads="1"/>
          </p:cNvSpPr>
          <p:nvPr/>
        </p:nvSpPr>
        <p:spPr bwMode="auto">
          <a:xfrm>
            <a:off x="1122090" y="1350948"/>
            <a:ext cx="2796879" cy="43690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/>
          <a:lstStyle>
            <a:lvl1pPr marL="533400" indent="-5334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spcAft>
                <a:spcPts val="0"/>
              </a:spcAft>
              <a:buClr>
                <a:srgbClr val="000066"/>
              </a:buClr>
              <a:buSzPct val="75000"/>
              <a:tabLst/>
              <a:defRPr/>
            </a:pPr>
            <a:r>
              <a:rPr lang="pl-PL" altLang="en-US" sz="1600" dirty="0" smtClean="0">
                <a:solidFill>
                  <a:prstClr val="black"/>
                </a:solidFill>
              </a:rPr>
              <a:t>W</a:t>
            </a:r>
            <a:r>
              <a:rPr kumimoji="0" lang="pl-PL" alt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cześnie</a:t>
            </a:r>
            <a:r>
              <a:rPr kumimoji="0" lang="pl-PL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wypasana </a:t>
            </a:r>
            <a:r>
              <a:rPr lang="pl-PL" altLang="en-US" sz="1600" dirty="0" smtClean="0">
                <a:solidFill>
                  <a:prstClr val="black"/>
                </a:solidFill>
              </a:rPr>
              <a:t>ruń</a:t>
            </a:r>
            <a:endParaRPr kumimoji="0" lang="en-GB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" name="Rectangle 26"/>
          <p:cNvSpPr>
            <a:spLocks noChangeArrowheads="1"/>
          </p:cNvSpPr>
          <p:nvPr/>
        </p:nvSpPr>
        <p:spPr bwMode="auto">
          <a:xfrm>
            <a:off x="3990396" y="1380516"/>
            <a:ext cx="2796879" cy="43690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/>
          <a:lstStyle>
            <a:lvl1pPr marL="533400" indent="-5334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spcAft>
                <a:spcPts val="0"/>
              </a:spcAft>
              <a:buClr>
                <a:srgbClr val="000066"/>
              </a:buClr>
              <a:buSzPct val="75000"/>
              <a:tabLst/>
              <a:defRPr/>
            </a:pPr>
            <a:r>
              <a:rPr lang="pl-PL" altLang="en-US" sz="1600" noProof="0" dirty="0" smtClean="0">
                <a:solidFill>
                  <a:prstClr val="black"/>
                </a:solidFill>
              </a:rPr>
              <a:t>Późno</a:t>
            </a:r>
            <a:r>
              <a:rPr kumimoji="0" lang="pl-PL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wypasana </a:t>
            </a:r>
            <a:r>
              <a:rPr lang="pl-PL" altLang="en-US" sz="1600" dirty="0" smtClean="0">
                <a:solidFill>
                  <a:prstClr val="black"/>
                </a:solidFill>
              </a:rPr>
              <a:t>ruń</a:t>
            </a:r>
            <a:endParaRPr kumimoji="0" lang="en-GB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9891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007" y="627598"/>
            <a:ext cx="6960189" cy="5930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821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626" y="433173"/>
            <a:ext cx="7148826" cy="6177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158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650</a:t>
            </a:r>
            <a:endParaRPr lang="en-GB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    ZALECENIA NAWOZOWE LUTY/MARZEC</a:t>
            </a:r>
          </a:p>
          <a:p>
            <a:r>
              <a:rPr lang="pl-PL" sz="1800" dirty="0" smtClean="0"/>
              <a:t>Wiosenne nawożenie azotem ma zasadnicze znaczenie w celu pobudzenia wzrostu </a:t>
            </a:r>
          </a:p>
          <a:p>
            <a:pPr marL="0" indent="0">
              <a:buNone/>
            </a:pPr>
            <a:r>
              <a:rPr lang="pl-PL" sz="1800" dirty="0" smtClean="0"/>
              <a:t>na wszystkich kwaterach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1800" dirty="0" smtClean="0"/>
              <a:t>1 kg nawożenia N powoduje przyrost 10 kg SM na hektar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1800" dirty="0" smtClean="0"/>
              <a:t>Efektywność wykorzystania gnojowicy jest większa (6x) w lutym/marcu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1800" dirty="0" smtClean="0"/>
              <a:t>Wysokie ryzyko wypłukania N (25X) w lutym/marcu</a:t>
            </a:r>
            <a:endParaRPr lang="pl-PL" sz="1800" dirty="0"/>
          </a:p>
          <a:p>
            <a:pPr marL="0" indent="0">
              <a:buNone/>
            </a:pPr>
            <a:endParaRPr lang="pl-PL" sz="1800" dirty="0" smtClean="0"/>
          </a:p>
          <a:p>
            <a:r>
              <a:rPr lang="pl-PL" sz="1800" dirty="0" smtClean="0"/>
              <a:t>Natychmiast po zakończeniu zakazu stosowania nawozów i gnojowicy: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1800" dirty="0" smtClean="0"/>
              <a:t>Zastosuj 11 250 l gnojowicy na 30% kwater (&lt; 650 kg SM/ha masy zielonej)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1800" dirty="0" smtClean="0"/>
              <a:t>Zastosuj 23 jednostki mocznika na pozostałe kwatery (mocznik = 30% tańszy zamiennik/kg N)</a:t>
            </a:r>
          </a:p>
          <a:p>
            <a:pPr marL="0" indent="0">
              <a:buNone/>
            </a:pPr>
            <a:endParaRPr lang="pl-PL" sz="1800" dirty="0"/>
          </a:p>
          <a:p>
            <a:r>
              <a:rPr lang="pl-PL" sz="1800" dirty="0" smtClean="0"/>
              <a:t>Na początku marca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1800" dirty="0"/>
              <a:t>Zastosuj 11 250 l gnojowicy na 30% kwater (&lt; 650 kg SM/ha masy zielonej)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1800" dirty="0"/>
              <a:t>Zastosuj </a:t>
            </a:r>
            <a:r>
              <a:rPr lang="pl-PL" sz="1800" dirty="0" smtClean="0"/>
              <a:t>40 jednostek </a:t>
            </a:r>
            <a:r>
              <a:rPr lang="pl-PL" sz="1800" dirty="0"/>
              <a:t>mocznika na pozostałe kwatery </a:t>
            </a:r>
            <a:endParaRPr lang="pl-PL" sz="1800" dirty="0" smtClean="0"/>
          </a:p>
          <a:p>
            <a:pPr marL="0" indent="0">
              <a:buNone/>
            </a:pPr>
            <a:endParaRPr lang="pl-PL" sz="1800" dirty="0" smtClean="0"/>
          </a:p>
          <a:p>
            <a:r>
              <a:rPr lang="pl-PL" sz="1800" dirty="0" smtClean="0"/>
              <a:t>Do 1 kwietnia zastosuj 70 jednostek N</a:t>
            </a:r>
          </a:p>
          <a:p>
            <a:pPr marL="0" indent="0">
              <a:buNone/>
            </a:pPr>
            <a:endParaRPr lang="pl-PL" sz="1800" dirty="0"/>
          </a:p>
          <a:p>
            <a:r>
              <a:rPr lang="pl-PL" sz="1800" dirty="0" smtClean="0"/>
              <a:t>Zwróć uwagę na prognozę pogody i unikaj okresów dużych opadów w ciągu 48h po zastosowaniu </a:t>
            </a:r>
          </a:p>
          <a:p>
            <a:pPr marL="0" indent="0">
              <a:buNone/>
            </a:pPr>
            <a:r>
              <a:rPr lang="pl-PL" sz="1800" dirty="0" smtClean="0"/>
              <a:t>nawozów aby uniknąć ich wypłukania i strat N</a:t>
            </a:r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30586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21506" name="Picture 2" descr="T:\File Transfer\Fergus Bogue\IMG_386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1133363"/>
            <a:ext cx="6624736" cy="496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/>
          <p:cNvSpPr/>
          <p:nvPr/>
        </p:nvSpPr>
        <p:spPr>
          <a:xfrm>
            <a:off x="506004" y="474625"/>
            <a:ext cx="5648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400" b="1" smtClean="0">
                <a:solidFill>
                  <a:prstClr val="black"/>
                </a:solidFill>
                <a:latin typeface="Calibri"/>
              </a:rPr>
              <a:t>Z</a:t>
            </a:r>
            <a:r>
              <a:rPr kumimoji="0" lang="en-IE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arządzanie </a:t>
            </a:r>
            <a:r>
              <a:rPr kumimoji="0" lang="en-I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pastwiskami </a:t>
            </a:r>
            <a:r>
              <a:rPr kumimoji="0" lang="en-IE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 </a:t>
            </a:r>
            <a:r>
              <a:rPr kumimoji="0" lang="pl-PL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środku sezonu</a:t>
            </a:r>
            <a:endParaRPr kumimoji="0" lang="en-I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97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24046" y="497256"/>
            <a:ext cx="6439227" cy="377190"/>
          </a:xfrm>
        </p:spPr>
        <p:txBody>
          <a:bodyPr/>
          <a:lstStyle/>
          <a:p>
            <a:r>
              <a:rPr lang="es-ES" sz="2800" dirty="0" smtClean="0">
                <a:solidFill>
                  <a:schemeClr val="tx1"/>
                </a:solidFill>
              </a:rPr>
              <a:t>Użytkowanie </a:t>
            </a:r>
            <a:r>
              <a:rPr lang="es-ES" sz="2800" dirty="0" err="1" smtClean="0">
                <a:solidFill>
                  <a:schemeClr val="tx1"/>
                </a:solidFill>
              </a:rPr>
              <a:t>gruntów</a:t>
            </a:r>
            <a:r>
              <a:rPr lang="es-ES" sz="2800" dirty="0" smtClean="0">
                <a:solidFill>
                  <a:schemeClr val="tx1"/>
                </a:solidFill>
              </a:rPr>
              <a:t> w </a:t>
            </a:r>
            <a:r>
              <a:rPr lang="es-ES" sz="2800" dirty="0" err="1" smtClean="0">
                <a:solidFill>
                  <a:schemeClr val="tx1"/>
                </a:solidFill>
              </a:rPr>
              <a:t>Szwecji</a:t>
            </a:r>
            <a:endParaRPr lang="es-ES" sz="2800" dirty="0">
              <a:solidFill>
                <a:schemeClr val="tx1"/>
              </a:solidFill>
            </a:endParaRPr>
          </a:p>
        </p:txBody>
      </p:sp>
      <p:sp>
        <p:nvSpPr>
          <p:cNvPr id="5" name="textruta 4"/>
          <p:cNvSpPr txBox="1"/>
          <p:nvPr/>
        </p:nvSpPr>
        <p:spPr>
          <a:xfrm>
            <a:off x="1329308" y="5003720"/>
            <a:ext cx="36532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(Szwedzka Rada ds. Rolnictwa, 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2018 r.)</a:t>
            </a: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ruta 6"/>
          <p:cNvSpPr txBox="1"/>
          <p:nvPr/>
        </p:nvSpPr>
        <p:spPr>
          <a:xfrm>
            <a:off x="4982547" y="1162232"/>
            <a:ext cx="4161453" cy="34778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Szwecja jest rozległym krajem</a:t>
            </a:r>
            <a:r>
              <a:rPr kumimoji="0" 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z dużym udziałem </a:t>
            </a:r>
            <a:r>
              <a:rPr kumimoji="0" lang="sv-SE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lasów i gór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Łącznie Szwecja</a:t>
            </a:r>
            <a:r>
              <a:rPr kumimoji="0" lang="pl-PL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sv-SE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45 mln ha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z</a:t>
            </a:r>
            <a:r>
              <a:rPr lang="pl-PL" sz="2000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pl-PL" sz="2000" dirty="0" smtClean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czego:</a:t>
            </a:r>
            <a:endParaRPr kumimoji="0" lang="sv-SE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38375" algn="l"/>
              </a:tabLst>
              <a:defRPr/>
            </a:pPr>
            <a:r>
              <a:rPr kumimoji="0" 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l</a:t>
            </a:r>
            <a:r>
              <a:rPr kumimoji="0" 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as</a:t>
            </a: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y</a:t>
            </a:r>
            <a:r>
              <a:rPr kumimoji="0" lang="pl-PL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			- </a:t>
            </a:r>
            <a:r>
              <a:rPr kumimoji="0" 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24 mln ha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38375" algn="l"/>
              </a:tabLst>
              <a:defRPr/>
            </a:pPr>
            <a:r>
              <a:rPr kumimoji="0" 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- wrzosowiska</a:t>
            </a:r>
            <a:r>
              <a:rPr kumimoji="0" 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/</a:t>
            </a: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torfowiska</a:t>
            </a:r>
            <a:r>
              <a:rPr kumimoji="0" 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-</a:t>
            </a:r>
            <a:r>
              <a:rPr lang="pl-PL" sz="2000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7 m</a:t>
            </a:r>
            <a:r>
              <a:rPr kumimoji="0" lang="pl-P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ln</a:t>
            </a:r>
            <a:r>
              <a:rPr kumimoji="0" 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38375" algn="l"/>
              </a:tabLst>
              <a:defRPr/>
            </a:pPr>
            <a:r>
              <a:rPr kumimoji="0" 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g</a:t>
            </a:r>
            <a:r>
              <a:rPr kumimoji="0" 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óry/</a:t>
            </a: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w</a:t>
            </a:r>
            <a:r>
              <a:rPr kumimoji="0" 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zgórza </a:t>
            </a: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			</a:t>
            </a:r>
            <a:r>
              <a:rPr kumimoji="0" 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- 5 m</a:t>
            </a:r>
            <a:r>
              <a:rPr kumimoji="0" lang="pl-PL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ln</a:t>
            </a:r>
            <a:r>
              <a:rPr kumimoji="0" 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ha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38375" algn="l"/>
              </a:tabLst>
              <a:defRPr/>
            </a:pPr>
            <a:r>
              <a:rPr kumimoji="0" 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w</a:t>
            </a:r>
            <a:r>
              <a:rPr kumimoji="0" 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od</a:t>
            </a: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y</a:t>
            </a:r>
            <a:r>
              <a:rPr kumimoji="0" 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			</a:t>
            </a:r>
            <a:r>
              <a:rPr kumimoji="0" 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- 4 mln ha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38375" algn="l"/>
              </a:tabLst>
              <a:defRPr/>
            </a:pPr>
            <a:r>
              <a:rPr kumimoji="0" 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r</a:t>
            </a:r>
            <a:r>
              <a:rPr kumimoji="0" 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olnictwo </a:t>
            </a: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			</a:t>
            </a:r>
            <a:r>
              <a:rPr kumimoji="0" 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- 3 mln ha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38375" algn="l"/>
              </a:tabLst>
              <a:defRPr/>
            </a:pPr>
            <a:r>
              <a:rPr kumimoji="0" 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udynki/miasta/drogi </a:t>
            </a:r>
            <a:r>
              <a:rPr kumimoji="0" lang="pl-PL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- 2 mln ha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260994" y="5516626"/>
            <a:ext cx="368508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sv-SE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~75%</a:t>
            </a:r>
            <a:r>
              <a:rPr kumimoji="0" lang="sv-SE" altLang="sv-SE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gruntów rolnych jest wykorzystywane do produkcji pasz</a:t>
            </a:r>
            <a:endParaRPr kumimoji="0" lang="sv-SE" altLang="sv-S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ruta 8"/>
          <p:cNvSpPr txBox="1"/>
          <p:nvPr/>
        </p:nvSpPr>
        <p:spPr>
          <a:xfrm>
            <a:off x="281222" y="5523922"/>
            <a:ext cx="37478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19% gruntów rolnych znajduje się w produkcji ekologicznej</a:t>
            </a:r>
            <a:endParaRPr kumimoji="0" lang="sv-S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1" name="Wykres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7634315"/>
              </p:ext>
            </p:extLst>
          </p:nvPr>
        </p:nvGraphicFramePr>
        <p:xfrm>
          <a:off x="696876" y="1504949"/>
          <a:ext cx="4285671" cy="31351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8615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T:\File Transfer\Fergus Bogue\IMG_387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6149" y="3683474"/>
            <a:ext cx="3227851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4651" y="1340768"/>
            <a:ext cx="3206300" cy="2201147"/>
          </a:xfrm>
          <a:prstGeom prst="rect">
            <a:avLst/>
          </a:prstGeom>
        </p:spPr>
      </p:pic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95544"/>
              </p:ext>
            </p:extLst>
          </p:nvPr>
        </p:nvGraphicFramePr>
        <p:xfrm>
          <a:off x="343130" y="615141"/>
          <a:ext cx="4844011" cy="59851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858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81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663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TAK √</a:t>
                      </a:r>
                      <a:endParaRPr lang="en-GB" sz="16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NIE X</a:t>
                      </a:r>
                      <a:endParaRPr lang="en-GB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2346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u="none" strike="noStrike" dirty="0" err="1">
                          <a:effectLst/>
                        </a:rPr>
                        <a:t>Obchódź</a:t>
                      </a:r>
                      <a:r>
                        <a:rPr lang="pl-PL" sz="1600" u="none" strike="noStrike" dirty="0">
                          <a:effectLst/>
                        </a:rPr>
                        <a:t> farmę raz w tygodniu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u="none" strike="noStrike" dirty="0" err="1">
                          <a:effectLst/>
                        </a:rPr>
                        <a:t>Obchódź</a:t>
                      </a:r>
                      <a:r>
                        <a:rPr lang="pl-PL" sz="1600" u="none" strike="noStrike" dirty="0">
                          <a:effectLst/>
                        </a:rPr>
                        <a:t> farmę raz na dwa tygodnie lub rzadziej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7690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u="none" strike="noStrike" dirty="0">
                          <a:effectLst/>
                        </a:rPr>
                        <a:t>Monitoruj odrost i regenerację runi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u="none" strike="noStrike" dirty="0">
                          <a:effectLst/>
                        </a:rPr>
                        <a:t>Opóźniaj reakcję na gwałtowny przyrost trawy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7811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u="none" strike="noStrike">
                          <a:effectLst/>
                        </a:rPr>
                        <a:t>Reaguj szybko na gwałtowny przyrost trawy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u="none" strike="noStrike" dirty="0">
                          <a:effectLst/>
                        </a:rPr>
                        <a:t>Pozwalaj na zwiększanie plonu przed wypasem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0725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u="none" strike="noStrike">
                          <a:effectLst/>
                        </a:rPr>
                        <a:t>Utrzymuj plon przed wypasem na poziomie 1300-1600 kg SM/ha 8-10cm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u="none" strike="noStrike" dirty="0">
                          <a:effectLst/>
                        </a:rPr>
                        <a:t>Wydłużaj okres spoczynku wypasanych kwater w celu produkcji kiszonki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8501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Wypasaj trawę do 4-4,5cm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u="none" strike="noStrike" dirty="0">
                          <a:effectLst/>
                        </a:rPr>
                        <a:t>Wypasaj trawę do 5-5,5 cm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8622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Maksymalnie wypasaj do 4-5cm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dirty="0" err="1">
                          <a:effectLst/>
                        </a:rPr>
                        <a:t>Wydłużaj</a:t>
                      </a:r>
                      <a:r>
                        <a:rPr lang="en-GB" sz="1600" u="none" strike="noStrike" dirty="0">
                          <a:effectLst/>
                        </a:rPr>
                        <a:t> </a:t>
                      </a:r>
                      <a:r>
                        <a:rPr lang="en-GB" sz="1600" u="none" strike="noStrike" dirty="0" err="1">
                          <a:effectLst/>
                        </a:rPr>
                        <a:t>rotację</a:t>
                      </a:r>
                      <a:r>
                        <a:rPr lang="en-GB" sz="1600" u="none" strike="noStrike" dirty="0">
                          <a:effectLst/>
                        </a:rPr>
                        <a:t> &gt;23 </a:t>
                      </a:r>
                      <a:r>
                        <a:rPr lang="en-GB" sz="1600" u="none" strike="noStrike" dirty="0" err="1">
                          <a:effectLst/>
                        </a:rPr>
                        <a:t>dni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4897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Utrzymuj rotację 18-21 dni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18622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u="none" strike="noStrike">
                          <a:effectLst/>
                        </a:rPr>
                        <a:t>Cały czas reaguj na dynamikę wzrostu</a:t>
                      </a:r>
                      <a:endParaRPr lang="pl-PL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9311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>
                          <a:effectLst/>
                        </a:rPr>
                        <a:t>Szybko opróżniaj kwatery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pole tekstowe 2"/>
          <p:cNvSpPr txBox="1"/>
          <p:nvPr/>
        </p:nvSpPr>
        <p:spPr>
          <a:xfrm>
            <a:off x="1878674" y="0"/>
            <a:ext cx="6284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Zarządzanie pastwiskiem w środku sezonu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19950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938" y="1403542"/>
            <a:ext cx="7253655" cy="5207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5150"/>
            <a:ext cx="30670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246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T:\File Transfer\Fergus Bogue\IMG_387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1421" y="3796884"/>
            <a:ext cx="2800144" cy="210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T:\File Transfer\Fergus Bogue\IMG_349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1420" y="1567543"/>
            <a:ext cx="2787797" cy="209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079749"/>
              </p:ext>
            </p:extLst>
          </p:nvPr>
        </p:nvGraphicFramePr>
        <p:xfrm>
          <a:off x="238834" y="437299"/>
          <a:ext cx="5690017" cy="62879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663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70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95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70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782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 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3" marR="7883" marT="788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 err="1">
                          <a:effectLst/>
                        </a:rPr>
                        <a:t>Zbyt</a:t>
                      </a:r>
                      <a:r>
                        <a:rPr lang="en-GB" sz="1400" u="none" strike="noStrike" dirty="0">
                          <a:effectLst/>
                        </a:rPr>
                        <a:t> </a:t>
                      </a:r>
                      <a:r>
                        <a:rPr lang="en-GB" sz="1400" u="none" strike="noStrike" dirty="0" err="1">
                          <a:effectLst/>
                        </a:rPr>
                        <a:t>nisko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3" marR="7883" marT="788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 err="1">
                          <a:effectLst/>
                        </a:rPr>
                        <a:t>Prawidłowo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3" marR="7883" marT="788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Zbyt wysoko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3" marR="7883" marT="7883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3474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 dirty="0">
                          <a:effectLst/>
                        </a:rPr>
                        <a:t>Wydajność przed wypasem (kg SM/ha)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3" marR="7883" marT="788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950-1050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3" marR="7883" marT="788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1300-1600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3" marR="7883" marT="788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2000-2200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3" marR="7883" marT="7883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565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Wysokość przed wypasem (cm)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3" marR="7883" marT="788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6-7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3" marR="7883" marT="788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8-10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3" marR="7883" marT="788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12+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3" marR="7883" marT="7883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782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Długość rotacji (dni)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3" marR="7883" marT="788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14/16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3" marR="7883" marT="788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18/21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3" marR="7883" marT="788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26/30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3" marR="7883" marT="7883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782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Udział liści (%)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3" marR="7883" marT="788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&gt;70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3" marR="7883" marT="788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&gt;70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3" marR="7883" marT="788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&gt;60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3" marR="7883" marT="7883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7825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Dni przed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3" marR="7883" marT="788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>
                          <a:effectLst/>
                        </a:rPr>
                        <a:t>10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3" marR="7883" marT="788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>
                          <a:effectLst/>
                        </a:rPr>
                        <a:t>14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3" marR="7883" marT="788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effectLst/>
                        </a:rPr>
                        <a:t>22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3" marR="7883" marT="7883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7825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 dirty="0">
                          <a:effectLst/>
                        </a:rPr>
                        <a:t>Korzyści wypasu przy wydajności 1400 kg SM/ha i wady braku wypasu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3" marR="7883" marT="7883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782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Korzyści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3" marR="7883" marT="7883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 err="1">
                          <a:effectLst/>
                        </a:rPr>
                        <a:t>Wady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3" marR="7883" marT="7883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7460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effectLst/>
                        </a:rPr>
                        <a:t>Mamy 7-9 cm trawę (1400 kg SM/ha) na kwaterze na następny wypas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3" marR="7883" marT="7883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 dirty="0">
                          <a:effectLst/>
                        </a:rPr>
                        <a:t>Za dużo trawy na farmie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3" marR="7883" marT="7883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4258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effectLst/>
                        </a:rPr>
                        <a:t>Mamy rekomendowaną 10-14 dniową trawę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3" marR="7883" marT="7883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 dirty="0">
                          <a:effectLst/>
                        </a:rPr>
                        <a:t>Mamy trawę 21-28 dniową (2Xpowyżej wymaganej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3" marR="7883" marT="7883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12607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effectLst/>
                        </a:rPr>
                        <a:t>Wysoka jakość trawy - wysoki udział liści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3" marR="7883" marT="7883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 dirty="0">
                          <a:effectLst/>
                        </a:rPr>
                        <a:t>Niska jakość trawy - niskie wykorzystanie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3" marR="7883" marT="7883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751823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effectLst/>
                        </a:rPr>
                        <a:t>Właściwy kształt klina - najwięcej trawy na kolejnej wypasanej kwaterze a najmniej na ostatniej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3" marR="7883" marT="7883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 dirty="0">
                          <a:effectLst/>
                        </a:rPr>
                        <a:t>Wysokość po wypasie zbyt duża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3" marR="7883" marT="7883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706257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>
                          <a:effectLst/>
                        </a:rPr>
                        <a:t>Mamy elastyczność w zakresie produkcji kiszonki</a:t>
                      </a:r>
                      <a:endParaRPr lang="pl-P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3" marR="7883" marT="7883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 dirty="0">
                          <a:effectLst/>
                        </a:rPr>
                        <a:t>Będziemy musieli zamknąć 50% farmy ze względu na nadmiar trawy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3" marR="7883" marT="7883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4519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Konieczne niewielkie dokaszanie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3" marR="7883" marT="7883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 err="1">
                          <a:effectLst/>
                        </a:rPr>
                        <a:t>Niezbędne</a:t>
                      </a:r>
                      <a:r>
                        <a:rPr lang="en-GB" sz="1400" u="none" strike="noStrike" dirty="0">
                          <a:effectLst/>
                        </a:rPr>
                        <a:t> 2-3 </a:t>
                      </a:r>
                      <a:r>
                        <a:rPr lang="en-GB" sz="1400" u="none" strike="noStrike" dirty="0" err="1">
                          <a:effectLst/>
                        </a:rPr>
                        <a:t>krotne</a:t>
                      </a:r>
                      <a:r>
                        <a:rPr lang="en-GB" sz="1400" u="none" strike="noStrike" dirty="0">
                          <a:effectLst/>
                        </a:rPr>
                        <a:t> </a:t>
                      </a:r>
                      <a:r>
                        <a:rPr lang="en-GB" sz="1400" u="none" strike="noStrike" dirty="0" err="1">
                          <a:effectLst/>
                        </a:rPr>
                        <a:t>dokaszanie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3" marR="7883" marT="7883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782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 err="1">
                          <a:effectLst/>
                        </a:rPr>
                        <a:t>Wyższe</a:t>
                      </a:r>
                      <a:r>
                        <a:rPr lang="en-GB" sz="1400" u="none" strike="noStrike" dirty="0">
                          <a:effectLst/>
                        </a:rPr>
                        <a:t> </a:t>
                      </a:r>
                      <a:r>
                        <a:rPr lang="en-GB" sz="1400" u="none" strike="noStrike" dirty="0" err="1">
                          <a:effectLst/>
                        </a:rPr>
                        <a:t>uzyski</a:t>
                      </a:r>
                      <a:r>
                        <a:rPr lang="en-GB" sz="1400" u="none" strike="noStrike" dirty="0">
                          <a:effectLst/>
                        </a:rPr>
                        <a:t> </a:t>
                      </a:r>
                      <a:r>
                        <a:rPr lang="en-GB" sz="1400" u="none" strike="noStrike" dirty="0" err="1">
                          <a:effectLst/>
                        </a:rPr>
                        <a:t>masy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3" marR="7883" marT="7883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 err="1">
                          <a:effectLst/>
                        </a:rPr>
                        <a:t>Kiepskie</a:t>
                      </a:r>
                      <a:r>
                        <a:rPr lang="en-GB" sz="1400" u="none" strike="noStrike" dirty="0">
                          <a:effectLst/>
                        </a:rPr>
                        <a:t> </a:t>
                      </a:r>
                      <a:r>
                        <a:rPr lang="en-GB" sz="1400" u="none" strike="noStrike" dirty="0" err="1">
                          <a:effectLst/>
                        </a:rPr>
                        <a:t>uzyski</a:t>
                      </a:r>
                      <a:r>
                        <a:rPr lang="en-GB" sz="1400" u="none" strike="noStrike" dirty="0">
                          <a:effectLst/>
                        </a:rPr>
                        <a:t> </a:t>
                      </a:r>
                      <a:r>
                        <a:rPr lang="en-GB" sz="1400" u="none" strike="noStrike" dirty="0" err="1">
                          <a:effectLst/>
                        </a:rPr>
                        <a:t>masy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83" marR="7883" marT="7883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3" name="Prostokąt 2"/>
          <p:cNvSpPr/>
          <p:nvPr/>
        </p:nvSpPr>
        <p:spPr>
          <a:xfrm>
            <a:off x="1024175" y="0"/>
            <a:ext cx="41193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Zarządzanie pastwiskiem w środku sezonu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041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166" y="1054198"/>
            <a:ext cx="6336704" cy="936104"/>
          </a:xfrm>
        </p:spPr>
        <p:txBody>
          <a:bodyPr/>
          <a:lstStyle/>
          <a:p>
            <a:pPr algn="l"/>
            <a:r>
              <a:rPr lang="pl-PL" sz="2400" dirty="0" smtClean="0">
                <a:solidFill>
                  <a:schemeClr val="tx1"/>
                </a:solidFill>
              </a:rPr>
              <a:t>Zarządzanie wypasem na jesień</a:t>
            </a:r>
            <a:endParaRPr lang="en-IE" sz="2400" dirty="0">
              <a:solidFill>
                <a:schemeClr val="tx1"/>
              </a:solidFill>
            </a:endParaRPr>
          </a:p>
        </p:txBody>
      </p:sp>
      <p:pic>
        <p:nvPicPr>
          <p:cNvPr id="6" name="irc_mi" descr="Image result for autumn grazing dairy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2317710"/>
            <a:ext cx="3911603" cy="292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480" y="2348880"/>
            <a:ext cx="4374520" cy="2889897"/>
          </a:xfrm>
          <a:prstGeom prst="rect">
            <a:avLst/>
          </a:prstGeom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5794"/>
            <a:ext cx="30670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329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817" y="174527"/>
            <a:ext cx="30670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4566976"/>
              </p:ext>
            </p:extLst>
          </p:nvPr>
        </p:nvGraphicFramePr>
        <p:xfrm>
          <a:off x="766916" y="1194620"/>
          <a:ext cx="7905136" cy="53979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74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02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485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800" u="none" strike="noStrike" dirty="0">
                          <a:effectLst/>
                        </a:rPr>
                        <a:t>Zarządzanie </a:t>
                      </a:r>
                      <a:r>
                        <a:rPr lang="en-GB" sz="1800" u="none" strike="noStrike" dirty="0" err="1">
                          <a:effectLst/>
                        </a:rPr>
                        <a:t>wypasem</a:t>
                      </a:r>
                      <a:r>
                        <a:rPr lang="en-GB" sz="1800" u="none" strike="noStrike" dirty="0">
                          <a:effectLst/>
                        </a:rPr>
                        <a:t> na </a:t>
                      </a:r>
                      <a:r>
                        <a:rPr lang="en-GB" sz="1800" u="none" strike="noStrike" dirty="0" err="1">
                          <a:effectLst/>
                        </a:rPr>
                        <a:t>jesień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06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TAK √</a:t>
                      </a:r>
                      <a:endParaRPr lang="en-GB" sz="18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NIE X</a:t>
                      </a:r>
                      <a:endParaRPr lang="en-GB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3641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u="none" strike="noStrike" dirty="0">
                          <a:effectLst/>
                        </a:rPr>
                        <a:t>Buduj trawę od połowy sierpnia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u="none" strike="noStrike" dirty="0">
                          <a:effectLst/>
                        </a:rPr>
                        <a:t>Buduj trawę od połowy lipca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1215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u="none" strike="noStrike">
                          <a:effectLst/>
                        </a:rPr>
                        <a:t>Balotuj nadmiar trawy w sierpniu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u="none" strike="noStrike" dirty="0">
                          <a:effectLst/>
                        </a:rPr>
                        <a:t>Balotuj nadmiar trawy we wrześniu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1520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u="none" strike="noStrike">
                          <a:effectLst/>
                        </a:rPr>
                        <a:t>Wypasaj bloki z wyższą trawą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 err="1">
                          <a:effectLst/>
                        </a:rPr>
                        <a:t>Ponownie</a:t>
                      </a:r>
                      <a:r>
                        <a:rPr lang="en-GB" sz="1800" u="none" strike="noStrike" dirty="0">
                          <a:effectLst/>
                        </a:rPr>
                        <a:t> </a:t>
                      </a:r>
                      <a:r>
                        <a:rPr lang="en-GB" sz="1800" u="none" strike="noStrike" dirty="0" err="1">
                          <a:effectLst/>
                        </a:rPr>
                        <a:t>wypasaj</a:t>
                      </a:r>
                      <a:r>
                        <a:rPr lang="en-GB" sz="1800" u="none" strike="noStrike" dirty="0">
                          <a:effectLst/>
                        </a:rPr>
                        <a:t> </a:t>
                      </a:r>
                      <a:r>
                        <a:rPr lang="en-GB" sz="1800" u="none" strike="noStrike" dirty="0" err="1">
                          <a:effectLst/>
                        </a:rPr>
                        <a:t>zamknięte</a:t>
                      </a:r>
                      <a:r>
                        <a:rPr lang="en-GB" sz="1800" u="none" strike="noStrike" dirty="0">
                          <a:effectLst/>
                        </a:rPr>
                        <a:t> </a:t>
                      </a:r>
                      <a:r>
                        <a:rPr lang="en-GB" sz="1800" u="none" strike="noStrike" dirty="0" err="1">
                          <a:effectLst/>
                        </a:rPr>
                        <a:t>kwatery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40005">
                <a:tc>
                  <a:txBody>
                    <a:bodyPr/>
                    <a:lstStyle/>
                    <a:p>
                      <a:pPr algn="l" fontAlgn="b"/>
                      <a:r>
                        <a:rPr lang="sv-SE" sz="1800" u="none" strike="noStrike">
                          <a:effectLst/>
                        </a:rPr>
                        <a:t>Wypasaj ruń &lt;2300 kg SM/ha</a:t>
                      </a:r>
                      <a:endParaRPr lang="sv-S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800" u="none" strike="noStrike" dirty="0">
                          <a:effectLst/>
                        </a:rPr>
                        <a:t>Wypasaj ruń &gt;2500 kg SM/ha</a:t>
                      </a:r>
                      <a:endParaRPr lang="sv-S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6065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u="none" strike="noStrike">
                          <a:effectLst/>
                        </a:rPr>
                        <a:t>Zacznij zamykać kwatery na początku października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u="none" strike="noStrike" dirty="0">
                          <a:effectLst/>
                        </a:rPr>
                        <a:t>Zacznij zamykać kwatery na końcu października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5455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Zaplanuj rotację końcową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 err="1">
                          <a:effectLst/>
                        </a:rPr>
                        <a:t>Nie</a:t>
                      </a:r>
                      <a:r>
                        <a:rPr lang="en-GB" sz="1800" u="none" strike="noStrike" dirty="0">
                          <a:effectLst/>
                        </a:rPr>
                        <a:t> </a:t>
                      </a:r>
                      <a:r>
                        <a:rPr lang="en-GB" sz="1800" u="none" strike="noStrike" dirty="0" err="1">
                          <a:effectLst/>
                        </a:rPr>
                        <a:t>planuj</a:t>
                      </a:r>
                      <a:r>
                        <a:rPr lang="en-GB" sz="1800" u="none" strike="noStrike" dirty="0">
                          <a:effectLst/>
                        </a:rPr>
                        <a:t> </a:t>
                      </a:r>
                      <a:r>
                        <a:rPr lang="en-GB" sz="1800" u="none" strike="noStrike" dirty="0" err="1">
                          <a:effectLst/>
                        </a:rPr>
                        <a:t>rotacji</a:t>
                      </a:r>
                      <a:r>
                        <a:rPr lang="en-GB" sz="1800" u="none" strike="noStrike" dirty="0">
                          <a:effectLst/>
                        </a:rPr>
                        <a:t> </a:t>
                      </a:r>
                      <a:r>
                        <a:rPr lang="en-GB" sz="1800" u="none" strike="noStrike" dirty="0" err="1">
                          <a:effectLst/>
                        </a:rPr>
                        <a:t>końcowej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565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76" y="61374"/>
            <a:ext cx="30670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1351255"/>
              </p:ext>
            </p:extLst>
          </p:nvPr>
        </p:nvGraphicFramePr>
        <p:xfrm>
          <a:off x="560439" y="1076632"/>
          <a:ext cx="8082116" cy="55940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019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801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4922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l-PL" sz="1800" u="none" strike="noStrike" dirty="0">
                          <a:effectLst/>
                        </a:rPr>
                        <a:t>Wysiew nawozów i gnojowicy na jesień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225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TAK √</a:t>
                      </a:r>
                      <a:endParaRPr lang="en-GB" sz="18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NIE X</a:t>
                      </a:r>
                      <a:endParaRPr lang="en-GB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4282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u="none" strike="noStrike">
                          <a:effectLst/>
                        </a:rPr>
                        <a:t>Zastosuj gnojowicę na kwatery z niskim indeksem glebowym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u="none" strike="noStrike" dirty="0">
                          <a:effectLst/>
                        </a:rPr>
                        <a:t>Zastosuj mocznik w suchym okresie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3000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u="none" strike="noStrike">
                          <a:effectLst/>
                        </a:rPr>
                        <a:t>Możesz wykorzystać mocznik przy nawożeniu jesienią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u="none" strike="noStrike" dirty="0">
                          <a:effectLst/>
                        </a:rPr>
                        <a:t>Stosuj azot na bogatych pastwiskach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0594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u="none" strike="noStrike">
                          <a:effectLst/>
                        </a:rPr>
                        <a:t>Stosuj niskie dawki N ale nie omijaj nawożenia kwater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 err="1">
                          <a:effectLst/>
                        </a:rPr>
                        <a:t>Nie</a:t>
                      </a:r>
                      <a:r>
                        <a:rPr lang="en-GB" sz="1800" u="none" strike="noStrike" dirty="0">
                          <a:effectLst/>
                        </a:rPr>
                        <a:t> </a:t>
                      </a:r>
                      <a:r>
                        <a:rPr lang="en-GB" sz="1800" u="none" strike="noStrike" dirty="0" err="1">
                          <a:effectLst/>
                        </a:rPr>
                        <a:t>nawóź</a:t>
                      </a:r>
                      <a:r>
                        <a:rPr lang="en-GB" sz="1800" u="none" strike="noStrike" dirty="0">
                          <a:effectLst/>
                        </a:rPr>
                        <a:t> </a:t>
                      </a:r>
                      <a:r>
                        <a:rPr lang="en-GB" sz="1800" u="none" strike="noStrike" dirty="0" err="1">
                          <a:effectLst/>
                        </a:rPr>
                        <a:t>kwater</a:t>
                      </a:r>
                      <a:r>
                        <a:rPr lang="en-GB" sz="1800" u="none" strike="noStrike" dirty="0">
                          <a:effectLst/>
                        </a:rPr>
                        <a:t> </a:t>
                      </a:r>
                      <a:r>
                        <a:rPr lang="en-GB" sz="1800" u="none" strike="noStrike" dirty="0" err="1">
                          <a:effectLst/>
                        </a:rPr>
                        <a:t>azotem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0219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Jeśli możliwe zastosuj gnojowicę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7812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u="none" strike="noStrike">
                          <a:effectLst/>
                        </a:rPr>
                        <a:t>Jeśli konieczne zastosuj nawożenia azotowe przed 15 września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7063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Zaplanuj rotację końcową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636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0164" y="1530041"/>
            <a:ext cx="4085566" cy="2304256"/>
          </a:xfrm>
          <a:prstGeom prst="rect">
            <a:avLst/>
          </a:prstGeom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8680" y="5816803"/>
            <a:ext cx="30670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5989690"/>
              </p:ext>
            </p:extLst>
          </p:nvPr>
        </p:nvGraphicFramePr>
        <p:xfrm>
          <a:off x="-1" y="0"/>
          <a:ext cx="4365523" cy="67734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655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0949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kroków </a:t>
                      </a:r>
                      <a:r>
                        <a:rPr lang="pl-PL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zarządzania pastwiskiem w czasie mokrej jesieni</a:t>
                      </a:r>
                      <a:endParaRPr lang="pl-PL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0" marR="7350" marT="735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424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u="none" strike="noStrike" dirty="0">
                          <a:effectLst/>
                        </a:rPr>
                        <a:t>1. Podejście elastyczne - nie dopuść do zadeptania darni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0" marR="7350" marT="735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0949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u="none" strike="noStrike" dirty="0">
                          <a:effectLst/>
                        </a:rPr>
                        <a:t>2. Wypasaj kwatery najbardziej suche i osłonięte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0" marR="7350" marT="735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6424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u="none" strike="noStrike" dirty="0">
                          <a:effectLst/>
                        </a:rPr>
                        <a:t>3. Wykorzystuj wypas pasowy lub blokowy tak aby zwierzęta nie zadeptały runi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0" marR="7350" marT="735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424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u="none" strike="noStrike" dirty="0">
                          <a:effectLst/>
                        </a:rPr>
                        <a:t>4. Jeśli możesz użyj ogrodzenia tylnego aby zapobiec zniszczeniu gruntu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0" marR="7350" marT="735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6424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u="none" strike="noStrike" dirty="0">
                          <a:effectLst/>
                        </a:rPr>
                        <a:t>5. Stosuj wypas z przerwami tak aby zwierzęta miały dostęp do pastwiska ale go nie niszczyły nadmiernie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0" marR="7350" marT="735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6424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u="none" strike="noStrike" dirty="0">
                          <a:effectLst/>
                        </a:rPr>
                        <a:t>6. Stwórz wiele różnych dojść do kwatery tak aby zwierzęta nie musiały ciągle chodzić tą samą drogą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0" marR="7350" marT="735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76424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u="none" strike="noStrike" dirty="0">
                          <a:effectLst/>
                        </a:rPr>
                        <a:t>7. Ułóż strategicznie poidła do wody, tak aby służyły kilku wypasanym pasom jednocześnie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0" marR="7350" marT="735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66615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u="none" strike="noStrike" dirty="0">
                          <a:effectLst/>
                        </a:rPr>
                        <a:t>8. Wypasaj kwatery z dużą ilością trawy od tyłu i od strony zasłoniętej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0" marR="7350" marT="735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9676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u="none" strike="noStrike" dirty="0">
                          <a:effectLst/>
                        </a:rPr>
                        <a:t>9. Zmieniaj przerwy w wypasie codziennie lub co dwa dni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0" marR="7350" marT="735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07318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u="none" strike="noStrike" dirty="0">
                          <a:effectLst/>
                        </a:rPr>
                        <a:t>10. Wymieniaj zwierzęta o tym samym czasie. Daj im rutynę.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0" marR="7350" marT="735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Elipsa 2"/>
          <p:cNvSpPr/>
          <p:nvPr/>
        </p:nvSpPr>
        <p:spPr>
          <a:xfrm>
            <a:off x="-829107" y="-132736"/>
            <a:ext cx="840658" cy="56043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284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298" y="1155133"/>
            <a:ext cx="8806384" cy="4890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8745" y="197808"/>
            <a:ext cx="30670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hoek 2"/>
          <p:cNvSpPr/>
          <p:nvPr/>
        </p:nvSpPr>
        <p:spPr>
          <a:xfrm>
            <a:off x="160298" y="200581"/>
            <a:ext cx="27960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System zarządzania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PastwiskoBaza danych</a:t>
            </a: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Irlandia</a:t>
            </a:r>
          </a:p>
        </p:txBody>
      </p:sp>
    </p:spTree>
    <p:extLst>
      <p:ext uri="{BB962C8B-B14F-4D97-AF65-F5344CB8AC3E}">
        <p14:creationId xmlns:p14="http://schemas.microsoft.com/office/powerpoint/2010/main" val="307952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6998184" cy="571504"/>
          </a:xfrm>
        </p:spPr>
        <p:txBody>
          <a:bodyPr/>
          <a:lstStyle/>
          <a:p>
            <a:pPr algn="ctr"/>
            <a:r>
              <a:rPr lang="en-IE" sz="2400" dirty="0" smtClean="0">
                <a:solidFill>
                  <a:schemeClr val="tx1"/>
                </a:solidFill>
              </a:rPr>
              <a:t>Co to jest PastureBase Ireland i kto powinien z niej korzystać?</a:t>
            </a:r>
            <a:endParaRPr lang="en-IE" sz="2400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304799" y="1099693"/>
            <a:ext cx="8686801" cy="526297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IE" sz="2400" dirty="0" smtClean="0"/>
              <a:t>Oprogramowanie wspomagające zarządzanie użytkami zielonymi</a:t>
            </a:r>
          </a:p>
          <a:p>
            <a:pPr marL="514350" indent="-514350">
              <a:buFont typeface="+mj-lt"/>
              <a:buAutoNum type="arabicPeriod"/>
            </a:pPr>
            <a:endParaRPr lang="en-IE" sz="2400" dirty="0"/>
          </a:p>
          <a:p>
            <a:pPr marL="514350" indent="-514350">
              <a:buFont typeface="+mj-lt"/>
              <a:buAutoNum type="arabicPeriod"/>
            </a:pPr>
            <a:r>
              <a:rPr lang="en-IE" sz="2400" dirty="0" smtClean="0"/>
              <a:t>Pomaga rolnikom określić ilościowo ilość trawy w ich gospodarstwie. </a:t>
            </a:r>
          </a:p>
          <a:p>
            <a:pPr marL="514350" indent="-514350">
              <a:buFont typeface="+mj-lt"/>
              <a:buAutoNum type="arabicPeriod"/>
            </a:pPr>
            <a:endParaRPr lang="en-IE" sz="2400" dirty="0"/>
          </a:p>
          <a:p>
            <a:pPr marL="514350" indent="-514350">
              <a:buFont typeface="+mj-lt"/>
              <a:buAutoNum type="arabicPeriod"/>
            </a:pPr>
            <a:r>
              <a:rPr lang="en-IE" sz="2400" dirty="0" smtClean="0"/>
              <a:t>Każdy rolnik, który chce zwiększyć rentowność swojej farmy. </a:t>
            </a:r>
          </a:p>
          <a:p>
            <a:pPr marL="514350" indent="-514350">
              <a:buFont typeface="+mj-lt"/>
              <a:buAutoNum type="arabicPeriod"/>
            </a:pPr>
            <a:endParaRPr lang="en-IE" sz="2400" dirty="0"/>
          </a:p>
          <a:p>
            <a:pPr marL="514350" indent="-514350">
              <a:buFont typeface="+mj-lt"/>
              <a:buAutoNum type="arabicPeriod"/>
            </a:pPr>
            <a:r>
              <a:rPr lang="en-IE" sz="2400" dirty="0" smtClean="0"/>
              <a:t>Obecnie &gt;5,000 rolników w systemie. </a:t>
            </a:r>
          </a:p>
          <a:p>
            <a:pPr marL="342900" indent="-342900">
              <a:buFont typeface="+mj-lt"/>
              <a:buAutoNum type="arabicPeriod"/>
            </a:pPr>
            <a:endParaRPr lang="en-IE" dirty="0"/>
          </a:p>
          <a:p>
            <a:endParaRPr lang="en-IE" dirty="0" smtClean="0"/>
          </a:p>
          <a:p>
            <a:endParaRPr lang="en-I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010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17"/>
    </mc:Choice>
    <mc:Fallback xmlns="">
      <p:transition spd="slow" advTm="16717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4"/>
          <p:cNvSpPr>
            <a:spLocks noChangeArrowheads="1"/>
          </p:cNvSpPr>
          <p:nvPr/>
        </p:nvSpPr>
        <p:spPr bwMode="auto">
          <a:xfrm>
            <a:off x="0" y="865188"/>
            <a:ext cx="9144000" cy="4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28637" marR="0" lvl="1" indent="-34290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Internetowe narzędzie wspomagające podejmowanie decyzji dotyczących zarządzania użytkami zielonymi </a:t>
            </a:r>
            <a:endParaRPr kumimoji="0" lang="en-IE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28637" marR="0" lvl="1" indent="-34290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Krajowa baza danych o użytkach zielonych </a:t>
            </a:r>
          </a:p>
          <a:p>
            <a:pPr marL="528637" marR="0" lvl="1" indent="-34290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IE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Farmer przechwytuje dane.</a:t>
            </a: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42925" marR="0" lvl="1" indent="-357188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18" charset="0"/>
              <a:buChar char="•"/>
              <a:tabLst/>
              <a:defRPr/>
            </a:pPr>
            <a:r>
              <a:rPr kumimoji="0" lang="pl-PL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Podstawowym pomiarem jest pomiar runi na kwaterze przed wypasem</a:t>
            </a: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395" name="Rectangle 5"/>
          <p:cNvSpPr>
            <a:spLocks noChangeArrowheads="1"/>
          </p:cNvSpPr>
          <p:nvPr/>
        </p:nvSpPr>
        <p:spPr bwMode="auto">
          <a:xfrm>
            <a:off x="0" y="0"/>
            <a:ext cx="9144000" cy="954088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D0D62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9396" name="Picture 5" descr="P523010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13208"/>
            <a:ext cx="3276600" cy="2544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6105" y="4313208"/>
            <a:ext cx="3107895" cy="2544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 descr="C:\Users\micheal.oleary\Desktop\GH PHOTOS\teagasc15mp 0038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4645" y="4313208"/>
            <a:ext cx="2908300" cy="2544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704" y="116632"/>
            <a:ext cx="532859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 cmpd="dbl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03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88758" y="710630"/>
            <a:ext cx="7423484" cy="471783"/>
          </a:xfrm>
        </p:spPr>
        <p:txBody>
          <a:bodyPr/>
          <a:lstStyle/>
          <a:p>
            <a:r>
              <a:rPr lang="es-ES" sz="2200" dirty="0" smtClean="0">
                <a:solidFill>
                  <a:prstClr val="black"/>
                </a:solidFill>
              </a:rPr>
              <a:t>Liczba gospodarstw mlecz</a:t>
            </a:r>
            <a:r>
              <a:rPr lang="pl-PL" sz="2200" dirty="0" err="1" smtClean="0">
                <a:solidFill>
                  <a:prstClr val="black"/>
                </a:solidFill>
              </a:rPr>
              <a:t>ny</a:t>
            </a:r>
            <a:r>
              <a:rPr lang="es-ES" sz="2200" dirty="0" smtClean="0">
                <a:solidFill>
                  <a:prstClr val="black"/>
                </a:solidFill>
              </a:rPr>
              <a:t>ch w Szwecji, 1990-2017 r.</a:t>
            </a:r>
            <a:endParaRPr lang="es-ES" sz="2200" dirty="0"/>
          </a:p>
        </p:txBody>
      </p:sp>
      <p:sp>
        <p:nvSpPr>
          <p:cNvPr id="4" name="CuadroTexto 9"/>
          <p:cNvSpPr txBox="1">
            <a:spLocks noChangeArrowheads="1"/>
          </p:cNvSpPr>
          <p:nvPr/>
        </p:nvSpPr>
        <p:spPr bwMode="auto">
          <a:xfrm>
            <a:off x="757062" y="1421884"/>
            <a:ext cx="189377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Spis treści</a:t>
            </a:r>
          </a:p>
        </p:txBody>
      </p:sp>
      <p:grpSp>
        <p:nvGrpSpPr>
          <p:cNvPr id="5" name="Grupp 4"/>
          <p:cNvGrpSpPr/>
          <p:nvPr/>
        </p:nvGrpSpPr>
        <p:grpSpPr>
          <a:xfrm>
            <a:off x="477054" y="1421884"/>
            <a:ext cx="6819117" cy="4744662"/>
            <a:chOff x="0" y="1421884"/>
            <a:chExt cx="7868211" cy="473094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421886"/>
              <a:ext cx="7868211" cy="47309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ruta 2"/>
            <p:cNvSpPr txBox="1"/>
            <p:nvPr/>
          </p:nvSpPr>
          <p:spPr>
            <a:xfrm>
              <a:off x="599825" y="1421884"/>
              <a:ext cx="6728261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Rektangel 5"/>
          <p:cNvSpPr/>
          <p:nvPr/>
        </p:nvSpPr>
        <p:spPr>
          <a:xfrm>
            <a:off x="5775159" y="6510467"/>
            <a:ext cx="32357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(Szwedzka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Rada ds. Rolnictwa, 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2018 r.)</a:t>
            </a: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ruta 6"/>
          <p:cNvSpPr txBox="1"/>
          <p:nvPr/>
        </p:nvSpPr>
        <p:spPr>
          <a:xfrm>
            <a:off x="1998066" y="1696555"/>
            <a:ext cx="4511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91 krów 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</a:t>
            </a: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stad</a:t>
            </a:r>
            <a:r>
              <a:rPr kumimoji="0" lang="pl-P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zie</a:t>
            </a: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 2018 r. (85 w 2016 r.)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08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81247"/>
            <a:ext cx="7049930" cy="523220"/>
          </a:xfrm>
        </p:spPr>
        <p:txBody>
          <a:bodyPr/>
          <a:lstStyle/>
          <a:p>
            <a:pPr algn="ctr"/>
            <a:r>
              <a:rPr lang="en-IE" sz="2400" dirty="0" smtClean="0">
                <a:solidFill>
                  <a:schemeClr val="tx1"/>
                </a:solidFill>
              </a:rPr>
              <a:t>Jakie narzędzia są zawarte w aplikacji? </a:t>
            </a:r>
            <a:endParaRPr lang="en-IE" sz="2400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533400" y="1099693"/>
            <a:ext cx="8381999" cy="4431983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IE" sz="2400" dirty="0" smtClean="0"/>
              <a:t>Klin letni </a:t>
            </a:r>
          </a:p>
          <a:p>
            <a:pPr marL="742950" indent="-742950">
              <a:buFont typeface="+mj-lt"/>
              <a:buAutoNum type="arabicPeriod"/>
            </a:pPr>
            <a:endParaRPr lang="en-IE" sz="2400" dirty="0"/>
          </a:p>
          <a:p>
            <a:pPr marL="742950" indent="-742950">
              <a:buFont typeface="+mj-lt"/>
              <a:buAutoNum type="arabicPeriod"/>
            </a:pPr>
            <a:r>
              <a:rPr lang="en-IE" sz="2400" dirty="0" smtClean="0"/>
              <a:t>Planowanie wiosennego i jesiennego obrotu na wiosnę i jesień</a:t>
            </a:r>
          </a:p>
          <a:p>
            <a:pPr marL="742950" indent="-742950">
              <a:buFont typeface="+mj-lt"/>
              <a:buAutoNum type="arabicPeriod"/>
            </a:pPr>
            <a:endParaRPr lang="en-IE" sz="2400" dirty="0"/>
          </a:p>
          <a:p>
            <a:pPr marL="742950" indent="-742950">
              <a:buFont typeface="+mj-lt"/>
              <a:buAutoNum type="arabicPeriod"/>
            </a:pPr>
            <a:r>
              <a:rPr lang="en-IE" sz="2400" dirty="0" smtClean="0"/>
              <a:t>Budżet paszowy </a:t>
            </a:r>
          </a:p>
          <a:p>
            <a:pPr marL="742950" indent="-742950">
              <a:buFont typeface="+mj-lt"/>
              <a:buAutoNum type="arabicPeriod"/>
            </a:pPr>
            <a:endParaRPr lang="en-IE" sz="2400" dirty="0"/>
          </a:p>
          <a:p>
            <a:pPr marL="742950" indent="-742950">
              <a:buFont typeface="+mj-lt"/>
              <a:buAutoNum type="arabicPeriod"/>
            </a:pPr>
            <a:r>
              <a:rPr lang="pl-PL" sz="2400" smtClean="0"/>
              <a:t>Stosowanie n</a:t>
            </a:r>
            <a:r>
              <a:rPr lang="en-IE" sz="2400" smtClean="0"/>
              <a:t>aw</a:t>
            </a:r>
            <a:r>
              <a:rPr lang="pl-PL" sz="2400" smtClean="0"/>
              <a:t>ozów</a:t>
            </a:r>
            <a:r>
              <a:rPr lang="en-IE" sz="2400" smtClean="0"/>
              <a:t>/</a:t>
            </a:r>
            <a:r>
              <a:rPr lang="pl-PL" sz="2400" smtClean="0"/>
              <a:t>gnojowicy</a:t>
            </a:r>
            <a:endParaRPr lang="en-IE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8259" y="2633197"/>
            <a:ext cx="3876959" cy="1563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8259" y="4491466"/>
            <a:ext cx="3798541" cy="2060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898" y="4510616"/>
            <a:ext cx="3742964" cy="2041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542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87"/>
    </mc:Choice>
    <mc:Fallback xmlns="">
      <p:transition spd="slow" advTm="19987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1196752"/>
            <a:ext cx="8820150" cy="4536504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1000"/>
              </a:spcAft>
              <a:buFont typeface="Symbol"/>
              <a:buChar char=""/>
              <a:defRPr/>
            </a:pPr>
            <a:r>
              <a:rPr lang="en-IE" sz="2000" dirty="0" smtClean="0">
                <a:solidFill>
                  <a:schemeClr val="tx1"/>
                </a:solidFill>
                <a:latin typeface="+mj-lt"/>
                <a:ea typeface="Calibri"/>
                <a:cs typeface="Times New Roman"/>
              </a:rPr>
              <a:t>&gt;3000 gospodarstw rolnych        </a:t>
            </a:r>
          </a:p>
          <a:p>
            <a:pPr>
              <a:lnSpc>
                <a:spcPct val="150000"/>
              </a:lnSpc>
              <a:spcAft>
                <a:spcPts val="1000"/>
              </a:spcAft>
              <a:buFont typeface="Symbol"/>
              <a:buChar char=""/>
              <a:defRPr/>
            </a:pPr>
            <a:r>
              <a:rPr lang="en-IE" sz="2000" dirty="0" smtClean="0">
                <a:solidFill>
                  <a:schemeClr val="tx1"/>
                </a:solidFill>
                <a:latin typeface="+mj-lt"/>
                <a:ea typeface="Calibri"/>
                <a:cs typeface="Times New Roman"/>
              </a:rPr>
              <a:t>&gt;2500 Gospodarstwa mleczarskie</a:t>
            </a:r>
          </a:p>
          <a:p>
            <a:pPr>
              <a:lnSpc>
                <a:spcPct val="150000"/>
              </a:lnSpc>
              <a:spcAft>
                <a:spcPts val="1000"/>
              </a:spcAft>
              <a:buFont typeface="Symbol"/>
              <a:buChar char=""/>
              <a:defRPr/>
            </a:pPr>
            <a:r>
              <a:rPr lang="en-IE" sz="2000" dirty="0" smtClean="0">
                <a:solidFill>
                  <a:schemeClr val="tx1"/>
                </a:solidFill>
                <a:latin typeface="+mj-lt"/>
                <a:ea typeface="Calibri"/>
                <a:cs typeface="Times New Roman"/>
              </a:rPr>
              <a:t>500</a:t>
            </a:r>
            <a:r>
              <a:rPr lang="en-IE" sz="2000" smtClean="0">
                <a:solidFill>
                  <a:schemeClr val="tx1"/>
                </a:solidFill>
                <a:latin typeface="+mj-lt"/>
                <a:ea typeface="Calibri"/>
                <a:cs typeface="Times New Roman"/>
              </a:rPr>
              <a:t>+ </a:t>
            </a:r>
            <a:r>
              <a:rPr lang="pl-PL" sz="2000" smtClean="0">
                <a:solidFill>
                  <a:schemeClr val="tx1"/>
                </a:solidFill>
                <a:latin typeface="+mj-lt"/>
                <a:ea typeface="Calibri"/>
                <a:cs typeface="Times New Roman"/>
              </a:rPr>
              <a:t>Gospodarstw o innej użytkowości niż mleczna</a:t>
            </a:r>
            <a:r>
              <a:rPr lang="en-IE" sz="2000" smtClean="0">
                <a:solidFill>
                  <a:schemeClr val="tx1"/>
                </a:solidFill>
                <a:latin typeface="+mj-lt"/>
                <a:ea typeface="Calibri"/>
                <a:cs typeface="Times New Roman"/>
              </a:rPr>
              <a:t>  </a:t>
            </a:r>
            <a:endParaRPr lang="en-IE" sz="2000" dirty="0" smtClean="0">
              <a:solidFill>
                <a:schemeClr val="tx1"/>
              </a:solidFill>
              <a:latin typeface="+mj-lt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  <a:buFont typeface="Symbol"/>
              <a:buChar char=""/>
              <a:defRPr/>
            </a:pPr>
            <a:r>
              <a:rPr lang="en-IE" sz="2000" dirty="0" smtClean="0">
                <a:solidFill>
                  <a:schemeClr val="tx1"/>
                </a:solidFill>
                <a:latin typeface="+mj-lt"/>
                <a:ea typeface="Calibri"/>
                <a:cs typeface="Times New Roman"/>
              </a:rPr>
              <a:t>270 - Doradcy ds. mleczarstwa </a:t>
            </a:r>
            <a:r>
              <a:rPr lang="en-IE" sz="2000" smtClean="0">
                <a:solidFill>
                  <a:schemeClr val="tx1"/>
                </a:solidFill>
                <a:latin typeface="+mj-lt"/>
                <a:ea typeface="Calibri"/>
                <a:cs typeface="Times New Roman"/>
              </a:rPr>
              <a:t>i </a:t>
            </a:r>
            <a:r>
              <a:rPr lang="pl-PL" sz="2000" smtClean="0">
                <a:solidFill>
                  <a:schemeClr val="tx1"/>
                </a:solidFill>
                <a:latin typeface="+mj-lt"/>
                <a:ea typeface="Calibri"/>
                <a:cs typeface="Times New Roman"/>
              </a:rPr>
              <a:t>innych kierunków produkcji </a:t>
            </a:r>
            <a:r>
              <a:rPr lang="en-IE" sz="2000" smtClean="0">
                <a:solidFill>
                  <a:schemeClr val="tx1"/>
                </a:solidFill>
                <a:latin typeface="+mj-lt"/>
                <a:ea typeface="Calibri"/>
                <a:cs typeface="Times New Roman"/>
              </a:rPr>
              <a:t>oraz </a:t>
            </a:r>
            <a:r>
              <a:rPr lang="pl-PL" sz="2000" smtClean="0">
                <a:solidFill>
                  <a:schemeClr val="tx1"/>
                </a:solidFill>
                <a:latin typeface="+mj-lt"/>
                <a:ea typeface="Calibri"/>
                <a:cs typeface="Times New Roman"/>
              </a:rPr>
              <a:t>reprezentanci branży</a:t>
            </a:r>
          </a:p>
          <a:p>
            <a:pPr>
              <a:lnSpc>
                <a:spcPct val="150000"/>
              </a:lnSpc>
              <a:spcAft>
                <a:spcPts val="1000"/>
              </a:spcAft>
              <a:buFont typeface="Symbol"/>
              <a:buChar char=""/>
              <a:defRPr/>
            </a:pPr>
            <a:r>
              <a:rPr lang="en-IE" sz="2000" smtClean="0">
                <a:solidFill>
                  <a:schemeClr val="tx1"/>
                </a:solidFill>
                <a:latin typeface="+mj-lt"/>
                <a:ea typeface="Calibri"/>
                <a:cs typeface="Times New Roman"/>
              </a:rPr>
              <a:t>8 </a:t>
            </a:r>
            <a:r>
              <a:rPr lang="en-IE" sz="2000" dirty="0" smtClean="0">
                <a:solidFill>
                  <a:schemeClr val="tx1"/>
                </a:solidFill>
                <a:latin typeface="+mj-lt"/>
                <a:ea typeface="Calibri"/>
                <a:cs typeface="Times New Roman"/>
              </a:rPr>
              <a:t>Teagasc Gospodarstwa badawcze</a:t>
            </a:r>
          </a:p>
          <a:p>
            <a:pPr>
              <a:lnSpc>
                <a:spcPct val="150000"/>
              </a:lnSpc>
              <a:spcAft>
                <a:spcPts val="1000"/>
              </a:spcAft>
              <a:buFont typeface="Symbol"/>
              <a:buChar char=""/>
              <a:defRPr/>
            </a:pPr>
            <a:r>
              <a:rPr lang="en-IE" sz="2000">
                <a:solidFill>
                  <a:schemeClr val="tx1"/>
                </a:solidFill>
                <a:latin typeface="+mj-lt"/>
                <a:ea typeface="Calibri"/>
                <a:cs typeface="Times New Roman"/>
              </a:rPr>
              <a:t>6</a:t>
            </a:r>
            <a:r>
              <a:rPr lang="en-IE" sz="2000" smtClean="0">
                <a:solidFill>
                  <a:schemeClr val="tx1"/>
                </a:solidFill>
                <a:latin typeface="+mj-lt"/>
                <a:ea typeface="Calibri"/>
                <a:cs typeface="Times New Roman"/>
              </a:rPr>
              <a:t> Uczelni rolnicz</a:t>
            </a:r>
            <a:r>
              <a:rPr lang="pl-PL" sz="2000" smtClean="0">
                <a:solidFill>
                  <a:schemeClr val="tx1"/>
                </a:solidFill>
                <a:latin typeface="+mj-lt"/>
                <a:ea typeface="Calibri"/>
                <a:cs typeface="Times New Roman"/>
              </a:rPr>
              <a:t>ych</a:t>
            </a:r>
            <a:endParaRPr lang="pl-PL" sz="2000" dirty="0">
              <a:latin typeface="+mj-lt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  <a:buFont typeface="Symbol"/>
              <a:buChar char=""/>
              <a:defRPr/>
            </a:pPr>
            <a:r>
              <a:rPr lang="pl-PL" sz="2000" kern="1200" smtClean="0">
                <a:solidFill>
                  <a:schemeClr val="tx1"/>
                </a:solidFill>
                <a:latin typeface="+mj-lt"/>
                <a:cs typeface="Times New Roman"/>
              </a:rPr>
              <a:t>Celem na 2018 rok jest </a:t>
            </a:r>
            <a:r>
              <a:rPr lang="en-IE" sz="2000" kern="1200" smtClean="0">
                <a:solidFill>
                  <a:schemeClr val="tx1"/>
                </a:solidFill>
                <a:latin typeface="+mj-lt"/>
                <a:cs typeface="Times New Roman"/>
              </a:rPr>
              <a:t>4 </a:t>
            </a:r>
            <a:r>
              <a:rPr lang="en-IE" sz="2000" kern="1200" dirty="0" smtClean="0">
                <a:solidFill>
                  <a:schemeClr val="tx1"/>
                </a:solidFill>
                <a:latin typeface="+mj-lt"/>
                <a:cs typeface="Times New Roman"/>
              </a:rPr>
              <a:t>000 rolników </a:t>
            </a:r>
            <a:r>
              <a:rPr lang="en-IE" sz="2000" u="sng" kern="1200" dirty="0" smtClean="0">
                <a:solidFill>
                  <a:srgbClr val="FF0000"/>
                </a:solidFill>
                <a:latin typeface="+mj-lt"/>
                <a:cs typeface="Times New Roman"/>
              </a:rPr>
              <a:t>aktywnie</a:t>
            </a:r>
            <a:r>
              <a:rPr lang="en-IE" sz="2000" kern="1200" dirty="0" smtClean="0">
                <a:solidFill>
                  <a:schemeClr val="tx1"/>
                </a:solidFill>
                <a:latin typeface="+mj-lt"/>
                <a:cs typeface="Times New Roman"/>
              </a:rPr>
              <a:t> </a:t>
            </a:r>
            <a:r>
              <a:rPr lang="en-IE" sz="2000" kern="1200" smtClean="0">
                <a:solidFill>
                  <a:schemeClr val="tx1"/>
                </a:solidFill>
                <a:latin typeface="+mj-lt"/>
                <a:cs typeface="Times New Roman"/>
              </a:rPr>
              <a:t>dokonujących pomiarów</a:t>
            </a:r>
            <a:endParaRPr lang="en-IE" sz="3600" kern="1200" dirty="0" smtClean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4996" name="Rectangle 5"/>
          <p:cNvSpPr>
            <a:spLocks noChangeArrowheads="1"/>
          </p:cNvSpPr>
          <p:nvPr/>
        </p:nvSpPr>
        <p:spPr bwMode="auto">
          <a:xfrm>
            <a:off x="19278" y="116632"/>
            <a:ext cx="9144000" cy="1125538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Kto korzysta z bazy danych PastureBase Ireland?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0430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5341938" cy="576262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IE" sz="2400" dirty="0" smtClean="0">
                <a:solidFill>
                  <a:schemeClr val="tx1"/>
                </a:solidFill>
              </a:rPr>
              <a:t>Spring Rotation Planner: 40 ha Gospodarstwo</a:t>
            </a:r>
          </a:p>
        </p:txBody>
      </p:sp>
      <p:pic>
        <p:nvPicPr>
          <p:cNvPr id="51203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388" y="765175"/>
            <a:ext cx="8964612" cy="5018088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3419475" y="3170238"/>
            <a:ext cx="647700" cy="61277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3419475" y="3968750"/>
            <a:ext cx="647700" cy="61277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913" y="5013325"/>
            <a:ext cx="3455987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8" y="1846263"/>
            <a:ext cx="682625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8488" y="2492375"/>
            <a:ext cx="1944687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Straight Arrow Connector 15"/>
          <p:cNvCxnSpPr/>
          <p:nvPr/>
        </p:nvCxnSpPr>
        <p:spPr>
          <a:xfrm flipV="1">
            <a:off x="4140200" y="2816225"/>
            <a:ext cx="2808288" cy="56991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84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064" y="1620396"/>
            <a:ext cx="7196286" cy="4345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9793" y="81905"/>
            <a:ext cx="3960440" cy="898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hoek 2"/>
          <p:cNvSpPr/>
          <p:nvPr/>
        </p:nvSpPr>
        <p:spPr>
          <a:xfrm>
            <a:off x="152739" y="840224"/>
            <a:ext cx="39394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400" b="1" smtClean="0">
                <a:solidFill>
                  <a:prstClr val="black"/>
                </a:solidFill>
                <a:latin typeface="Calibri"/>
              </a:rPr>
              <a:t>Planowanie wiosennej rotacji</a:t>
            </a:r>
            <a:endParaRPr kumimoji="0" lang="en-I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88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788" y="2028181"/>
            <a:ext cx="8471212" cy="4324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6068" y="1038966"/>
            <a:ext cx="1571612" cy="356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hoek 2"/>
          <p:cNvSpPr/>
          <p:nvPr/>
        </p:nvSpPr>
        <p:spPr>
          <a:xfrm>
            <a:off x="194869" y="20796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Klin</a:t>
            </a:r>
            <a:r>
              <a:rPr kumimoji="0" lang="en-I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paszowy</a:t>
            </a:r>
            <a:r>
              <a:rPr kumimoji="0" lang="en-I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en-I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identyfikacja</a:t>
            </a:r>
            <a:r>
              <a:rPr kumimoji="0" lang="en-I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nadwyżki</a:t>
            </a:r>
            <a:r>
              <a:rPr kumimoji="0" lang="en-I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nie</a:t>
            </a:r>
            <a:r>
              <a:rPr kumimoji="0" lang="en-I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doboru</a:t>
            </a:r>
            <a:r>
              <a:rPr kumimoji="0" lang="en-I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I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trawy w gospodarstwie rolnym</a:t>
            </a:r>
          </a:p>
        </p:txBody>
      </p:sp>
    </p:spTree>
    <p:extLst>
      <p:ext uri="{BB962C8B-B14F-4D97-AF65-F5344CB8AC3E}">
        <p14:creationId xmlns:p14="http://schemas.microsoft.com/office/powerpoint/2010/main" val="35507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19" y="2420066"/>
            <a:ext cx="8920967" cy="2350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9616" y="1004481"/>
            <a:ext cx="1694384" cy="384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hoek 2"/>
          <p:cNvSpPr/>
          <p:nvPr/>
        </p:nvSpPr>
        <p:spPr>
          <a:xfrm>
            <a:off x="334022" y="450592"/>
            <a:ext cx="64242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Klin</a:t>
            </a:r>
            <a:r>
              <a:rPr kumimoji="0" 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paszowy </a:t>
            </a:r>
            <a:r>
              <a:rPr kumimoji="0" lang="en-I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en-I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dane generowane w celu podejmowania decyzji</a:t>
            </a:r>
          </a:p>
        </p:txBody>
      </p:sp>
    </p:spTree>
    <p:extLst>
      <p:ext uri="{BB962C8B-B14F-4D97-AF65-F5344CB8AC3E}">
        <p14:creationId xmlns:p14="http://schemas.microsoft.com/office/powerpoint/2010/main" val="136588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1443789"/>
            <a:ext cx="7442997" cy="4563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0" y="969401"/>
            <a:ext cx="1403532" cy="31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hoek 2"/>
          <p:cNvSpPr/>
          <p:nvPr/>
        </p:nvSpPr>
        <p:spPr>
          <a:xfrm>
            <a:off x="337024" y="453975"/>
            <a:ext cx="28276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 </a:t>
            </a:r>
            <a:r>
              <a:rPr kumimoji="0" lang="en-IE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rotacji </a:t>
            </a:r>
            <a:r>
              <a:rPr kumimoji="0" lang="pl-PL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 </a:t>
            </a:r>
            <a:r>
              <a:rPr kumimoji="0" lang="en-IE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jesie</a:t>
            </a:r>
            <a:r>
              <a:rPr kumimoji="0" lang="pl-PL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ń</a:t>
            </a:r>
            <a:endParaRPr kumimoji="0" lang="en-I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327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6336704" cy="936104"/>
          </a:xfrm>
        </p:spPr>
        <p:txBody>
          <a:bodyPr/>
          <a:lstStyle/>
          <a:p>
            <a:pPr algn="l"/>
            <a:r>
              <a:rPr lang="en-IE" sz="2400" dirty="0">
                <a:solidFill>
                  <a:schemeClr val="tx1"/>
                </a:solidFill>
                <a:latin typeface="Trebuchet MS" pitchFamily="34" charset="0"/>
              </a:rPr>
              <a:t>Wymagania dotyczące idealnej trawy</a:t>
            </a:r>
            <a:endParaRPr lang="en-IE" sz="24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E" dirty="0" smtClean="0"/>
              <a:t> </a:t>
            </a:r>
            <a:endParaRPr lang="en-IE" dirty="0"/>
          </a:p>
        </p:txBody>
      </p:sp>
      <p:sp>
        <p:nvSpPr>
          <p:cNvPr id="4" name="Rechthoek 3"/>
          <p:cNvSpPr/>
          <p:nvPr/>
        </p:nvSpPr>
        <p:spPr>
          <a:xfrm>
            <a:off x="663144" y="1100708"/>
            <a:ext cx="768333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Produkcja </a:t>
            </a:r>
            <a:r>
              <a:rPr kumimoji="0" lang="en-IE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trawy</a:t>
            </a:r>
            <a:r>
              <a:rPr kumimoji="0" lang="pl-PL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 S</a:t>
            </a:r>
            <a:r>
              <a:rPr kumimoji="0" lang="en-IE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M </a:t>
            </a:r>
            <a:r>
              <a:rPr kumimoji="0" lang="en-I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(</a:t>
            </a:r>
            <a:r>
              <a:rPr kumimoji="0" lang="en-I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t </a:t>
            </a:r>
            <a:r>
              <a:rPr kumimoji="0" lang="pl-PL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S</a:t>
            </a:r>
            <a:r>
              <a:rPr kumimoji="0" lang="en-IE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M/ha)17-18</a:t>
            </a:r>
            <a:endParaRPr kumimoji="0" lang="en-I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Poziom energii (UFL) </a:t>
            </a:r>
            <a:r>
              <a:rPr kumimoji="0" lang="en-I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&gt; 1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Przyswajalność substancji organicznej (%)        </a:t>
            </a:r>
            <a:r>
              <a:rPr kumimoji="0" lang="en-I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82-86</a:t>
            </a:r>
            <a:endParaRPr kumimoji="0" lang="en-I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CP (</a:t>
            </a:r>
            <a:r>
              <a:rPr kumimoji="0" lang="en-I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g/kg </a:t>
            </a:r>
            <a:r>
              <a:rPr kumimoji="0" lang="pl-PL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S</a:t>
            </a:r>
            <a:r>
              <a:rPr kumimoji="0" lang="en-IE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M</a:t>
            </a:r>
            <a:r>
              <a:rPr kumimoji="0" lang="en-I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) 170-200       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NDF (</a:t>
            </a:r>
            <a:r>
              <a:rPr kumimoji="0" lang="en-I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g </a:t>
            </a:r>
            <a:r>
              <a:rPr kumimoji="0" lang="en-IE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kg/</a:t>
            </a:r>
            <a:r>
              <a:rPr kumimoji="0" lang="pl-PL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S</a:t>
            </a:r>
            <a:r>
              <a:rPr kumimoji="0" lang="en-IE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M</a:t>
            </a:r>
            <a:r>
              <a:rPr kumimoji="0" lang="en-I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) 350-450        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Sucha masa (g kg SM) 150-210       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Masa zielonych liści (%)</a:t>
            </a:r>
            <a:r>
              <a:rPr kumimoji="0" lang="en-I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 &gt; 80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="1" smtClean="0">
                <a:solidFill>
                  <a:prstClr val="black"/>
                </a:solidFill>
                <a:latin typeface="Trebuchet MS" pitchFamily="34" charset="0"/>
              </a:rPr>
              <a:t>W</a:t>
            </a:r>
            <a:r>
              <a:rPr kumimoji="0" lang="en-IE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ysoka </a:t>
            </a:r>
            <a:r>
              <a:rPr kumimoji="0" lang="en-I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wydajność składników odżywczych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Spożycie trawy w połowie sezonu (kg SM/cow)     </a:t>
            </a:r>
            <a:r>
              <a:rPr kumimoji="0" lang="en-I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18-20</a:t>
            </a:r>
            <a:endParaRPr kumimoji="0" lang="en-I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Trwałość </a:t>
            </a:r>
            <a:r>
              <a:rPr kumimoji="0" lang="pl-PL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runi </a:t>
            </a:r>
            <a:r>
              <a:rPr kumimoji="0" lang="en-IE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(</a:t>
            </a:r>
            <a:r>
              <a:rPr kumimoji="0" lang="en-I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lata)         </a:t>
            </a:r>
            <a:r>
              <a:rPr kumimoji="0" lang="en-I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7 </a:t>
            </a:r>
            <a:r>
              <a:rPr kumimoji="0" lang="en-I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- 10</a:t>
            </a:r>
          </a:p>
        </p:txBody>
      </p:sp>
    </p:spTree>
    <p:extLst>
      <p:ext uri="{BB962C8B-B14F-4D97-AF65-F5344CB8AC3E}">
        <p14:creationId xmlns:p14="http://schemas.microsoft.com/office/powerpoint/2010/main" val="240341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Content Placeholder 2"/>
          <p:cNvSpPr>
            <a:spLocks noGrp="1"/>
          </p:cNvSpPr>
          <p:nvPr>
            <p:ph idx="1"/>
          </p:nvPr>
        </p:nvSpPr>
        <p:spPr>
          <a:xfrm>
            <a:off x="609600" y="1066800"/>
            <a:ext cx="8077200" cy="2590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IE" sz="2400" dirty="0" smtClean="0"/>
              <a:t>Wysoka żyzność gleby - wskaźnik 3, pH &gt;6,0</a:t>
            </a:r>
          </a:p>
          <a:p>
            <a:pPr>
              <a:buFontTx/>
              <a:buChar char="•"/>
            </a:pPr>
            <a:r>
              <a:rPr lang="en-IE" sz="2400" dirty="0" smtClean="0"/>
              <a:t>Cotygodniowe pomiary i proaktywne zarządzanie</a:t>
            </a:r>
          </a:p>
          <a:p>
            <a:pPr>
              <a:buFontTx/>
              <a:buChar char="•"/>
            </a:pPr>
            <a:r>
              <a:rPr lang="en-IE" sz="2400" dirty="0" smtClean="0"/>
              <a:t>Niewielkie zróżnicowanie </a:t>
            </a:r>
            <a:r>
              <a:rPr lang="en-IE" sz="2400" smtClean="0"/>
              <a:t>między naj</a:t>
            </a:r>
            <a:r>
              <a:rPr lang="pl-PL" sz="2400" smtClean="0"/>
              <a:t>lepszymi</a:t>
            </a:r>
            <a:r>
              <a:rPr lang="en-IE" sz="2400" smtClean="0"/>
              <a:t> i naj</a:t>
            </a:r>
            <a:r>
              <a:rPr lang="pl-PL" sz="2400" smtClean="0"/>
              <a:t>gorszymi</a:t>
            </a:r>
            <a:r>
              <a:rPr lang="en-IE" sz="2400" smtClean="0"/>
              <a:t> </a:t>
            </a:r>
            <a:r>
              <a:rPr lang="pl-PL" sz="2400" smtClean="0"/>
              <a:t>kwaterami</a:t>
            </a:r>
            <a:r>
              <a:rPr lang="en-IE" sz="2400" smtClean="0"/>
              <a:t>.</a:t>
            </a:r>
            <a:endParaRPr lang="en-IE" sz="2400" dirty="0" smtClean="0"/>
          </a:p>
          <a:p>
            <a:pPr>
              <a:buFontTx/>
              <a:buChar char="•"/>
            </a:pPr>
            <a:r>
              <a:rPr lang="en-IE" sz="2400" dirty="0" smtClean="0"/>
              <a:t>Wypas wiosenny </a:t>
            </a:r>
          </a:p>
          <a:p>
            <a:pPr>
              <a:buFontTx/>
              <a:buChar char="•"/>
            </a:pPr>
            <a:r>
              <a:rPr lang="en-IE" sz="2400" dirty="0" smtClean="0"/>
              <a:t>Więcej pastwisk na gospodarstwo </a:t>
            </a:r>
          </a:p>
          <a:p>
            <a:pPr>
              <a:buFontTx/>
              <a:buChar char="•"/>
            </a:pPr>
            <a:r>
              <a:rPr lang="en-IE" sz="2400" smtClean="0"/>
              <a:t>Po</a:t>
            </a:r>
            <a:r>
              <a:rPr lang="pl-PL" sz="2400" smtClean="0"/>
              <a:t>dsiew jako element</a:t>
            </a:r>
            <a:r>
              <a:rPr lang="en-IE" sz="2400" smtClean="0"/>
              <a:t> </a:t>
            </a:r>
            <a:r>
              <a:rPr lang="en-IE" sz="2400" dirty="0" smtClean="0"/>
              <a:t>zarządzania</a:t>
            </a:r>
          </a:p>
          <a:p>
            <a:pPr>
              <a:buFontTx/>
              <a:buChar char="•"/>
            </a:pPr>
            <a:endParaRPr lang="en-IE" dirty="0" smtClean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51520" y="0"/>
            <a:ext cx="7847856" cy="8382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8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8000"/>
                </a:solidFill>
                <a:latin typeface="Arial" charset="0"/>
                <a:ea typeface="ヒラギノ角ゴ Pro W3" pitchFamily="96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8000"/>
                </a:solidFill>
                <a:latin typeface="Arial" charset="0"/>
                <a:ea typeface="ヒラギノ角ゴ Pro W3" pitchFamily="96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8000"/>
                </a:solidFill>
                <a:latin typeface="Arial" charset="0"/>
                <a:ea typeface="ヒラギノ角ゴ Pro W3" pitchFamily="96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8000"/>
                </a:solidFill>
                <a:latin typeface="Arial" charset="0"/>
                <a:ea typeface="ヒラギノ角ゴ Pro W3" pitchFamily="9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8000"/>
                </a:solidFill>
                <a:latin typeface="Arial" charset="0"/>
                <a:ea typeface="ヒラギノ角ゴ Pro W3" pitchFamily="9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8000"/>
                </a:solidFill>
                <a:latin typeface="Arial" charset="0"/>
                <a:ea typeface="ヒラギノ角ゴ Pro W3" pitchFamily="9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8000"/>
                </a:solidFill>
                <a:latin typeface="Arial" charset="0"/>
                <a:ea typeface="ヒラギノ角ゴ Pro W3" pitchFamily="9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8000"/>
                </a:solidFill>
                <a:latin typeface="Arial" charset="0"/>
                <a:ea typeface="ヒラギノ角ゴ Pro W3" pitchFamily="96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Co robią wysokoproduktywne gospodarstwa rolne?</a:t>
            </a:r>
            <a:endParaRPr kumimoji="0" lang="en-GB" sz="24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4475" y="4313208"/>
            <a:ext cx="4496373" cy="2393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732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4754" name="Chart 1"/>
          <p:cNvGraphicFramePr>
            <a:graphicFrameLocks/>
          </p:cNvGraphicFramePr>
          <p:nvPr>
            <p:extLst/>
          </p:nvPr>
        </p:nvGraphicFramePr>
        <p:xfrm>
          <a:off x="152400" y="1219200"/>
          <a:ext cx="8661400" cy="444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4" name="Chart" r:id="rId4" imgW="8486727" imgH="4457584" progId="Excel.Chart.8">
                  <p:embed/>
                </p:oleObj>
              </mc:Choice>
              <mc:Fallback>
                <p:oleObj name="Chart" r:id="rId4" imgW="8486727" imgH="4457584" progId="Excel.Chart.8">
                  <p:embed/>
                  <p:pic>
                    <p:nvPicPr>
                      <p:cNvPr id="74754" name="Chart 1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219200"/>
                        <a:ext cx="8661400" cy="444500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accent3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7301450" cy="1036638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8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8000"/>
                </a:solidFill>
                <a:latin typeface="Arial" charset="0"/>
                <a:ea typeface="ヒラギノ角ゴ Pro W3" pitchFamily="96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8000"/>
                </a:solidFill>
                <a:latin typeface="Arial" charset="0"/>
                <a:ea typeface="ヒラギノ角ゴ Pro W3" pitchFamily="96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8000"/>
                </a:solidFill>
                <a:latin typeface="Arial" charset="0"/>
                <a:ea typeface="ヒラギノ角ゴ Pro W3" pitchFamily="96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8000"/>
                </a:solidFill>
                <a:latin typeface="Arial" charset="0"/>
                <a:ea typeface="ヒラギノ角ゴ Pro W3" pitchFamily="9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8000"/>
                </a:solidFill>
                <a:latin typeface="Arial" charset="0"/>
                <a:ea typeface="ヒラギノ角ゴ Pro W3" pitchFamily="9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8000"/>
                </a:solidFill>
                <a:latin typeface="Arial" charset="0"/>
                <a:ea typeface="ヒラギノ角ゴ Pro W3" pitchFamily="9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8000"/>
                </a:solidFill>
                <a:latin typeface="Arial" charset="0"/>
                <a:ea typeface="ヒラギノ角ゴ Pro W3" pitchFamily="9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8000"/>
                </a:solidFill>
                <a:latin typeface="Arial" charset="0"/>
                <a:ea typeface="ヒラギノ角ゴ Pro W3" pitchFamily="96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Liczba osiągniętych wypasów i ich związek z całkowitą </a:t>
            </a:r>
            <a:r>
              <a:rPr kumimoji="0" lang="en-IE" sz="24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produkcją </a:t>
            </a:r>
            <a:r>
              <a:rPr kumimoji="0" lang="pl-PL" sz="24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</a:t>
            </a:r>
            <a:r>
              <a:rPr kumimoji="0" lang="en-IE" sz="24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 </a:t>
            </a:r>
            <a:endParaRPr kumimoji="0" lang="en-GB" sz="24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02147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ell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7015796"/>
              </p:ext>
            </p:extLst>
          </p:nvPr>
        </p:nvGraphicFramePr>
        <p:xfrm>
          <a:off x="127920" y="3303525"/>
          <a:ext cx="8911305" cy="3055255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884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299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970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64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Rok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Dawka</a:t>
                      </a:r>
                      <a:r>
                        <a:rPr lang="en-GB" sz="1800" dirty="0" smtClean="0">
                          <a:effectLst/>
                        </a:rPr>
                        <a:t> pokarmowa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64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1975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7 kg </a:t>
                      </a:r>
                      <a:r>
                        <a:rPr lang="en-GB" sz="1800" dirty="0" err="1" smtClean="0">
                          <a:effectLst/>
                        </a:rPr>
                        <a:t>sian</a:t>
                      </a:r>
                      <a:r>
                        <a:rPr lang="pl-PL" sz="1800" dirty="0" smtClean="0">
                          <a:effectLst/>
                        </a:rPr>
                        <a:t>a</a:t>
                      </a:r>
                      <a:r>
                        <a:rPr lang="en-GB" sz="1800" dirty="0" smtClean="0">
                          <a:effectLst/>
                        </a:rPr>
                        <a:t> </a:t>
                      </a:r>
                      <a:r>
                        <a:rPr lang="en-GB" sz="1800" dirty="0">
                          <a:effectLst/>
                        </a:rPr>
                        <a:t>+ 10 kg koncentratu* (przejście </a:t>
                      </a:r>
                      <a:r>
                        <a:rPr lang="en-GB" sz="1800" dirty="0" smtClean="0">
                          <a:effectLst/>
                        </a:rPr>
                        <a:t>z siana </a:t>
                      </a:r>
                      <a:r>
                        <a:rPr lang="en-GB" sz="1800" dirty="0">
                          <a:effectLst/>
                        </a:rPr>
                        <a:t>na kiszonkę)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21005" algn="dec"/>
                        </a:tabLst>
                      </a:pP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64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1982</a:t>
                      </a:r>
                      <a:endParaRPr lang="sv-SE" sz="180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11 kg </a:t>
                      </a:r>
                      <a:r>
                        <a:rPr lang="pl-PL" sz="1800" dirty="0" err="1" smtClean="0">
                          <a:effectLst/>
                        </a:rPr>
                        <a:t>s.m</a:t>
                      </a:r>
                      <a:r>
                        <a:rPr lang="pl-PL" sz="1800" dirty="0" smtClean="0">
                          <a:effectLst/>
                        </a:rPr>
                        <a:t>. </a:t>
                      </a:r>
                      <a:r>
                        <a:rPr lang="en-GB" sz="1800" dirty="0" err="1" smtClean="0">
                          <a:effectLst/>
                        </a:rPr>
                        <a:t>kiszonki</a:t>
                      </a:r>
                      <a:r>
                        <a:rPr lang="en-GB" sz="1800" dirty="0" smtClean="0">
                          <a:effectLst/>
                        </a:rPr>
                        <a:t> + </a:t>
                      </a:r>
                      <a:r>
                        <a:rPr lang="en-GB" sz="1800" dirty="0">
                          <a:effectLst/>
                        </a:rPr>
                        <a:t>10 kg koncentratu (75/10/15)*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21005" algn="dec"/>
                        </a:tabLst>
                      </a:pP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64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1986</a:t>
                      </a:r>
                      <a:endParaRPr lang="sv-SE" sz="180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9 kg </a:t>
                      </a:r>
                      <a:r>
                        <a:rPr lang="pl-PL" sz="1800" dirty="0" err="1" smtClean="0">
                          <a:effectLst/>
                        </a:rPr>
                        <a:t>s.m</a:t>
                      </a:r>
                      <a:r>
                        <a:rPr lang="pl-PL" sz="1800" dirty="0" smtClean="0">
                          <a:effectLst/>
                        </a:rPr>
                        <a:t>. </a:t>
                      </a:r>
                      <a:r>
                        <a:rPr lang="en-GB" sz="1800" dirty="0" err="1" smtClean="0">
                          <a:effectLst/>
                        </a:rPr>
                        <a:t>kiszonki</a:t>
                      </a:r>
                      <a:r>
                        <a:rPr lang="en-GB" sz="1800" dirty="0" smtClean="0">
                          <a:effectLst/>
                        </a:rPr>
                        <a:t> </a:t>
                      </a:r>
                      <a:r>
                        <a:rPr lang="en-GB" sz="1800" dirty="0">
                          <a:effectLst/>
                        </a:rPr>
                        <a:t>+ 13 kg koncentratu (60/20/20)*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21005" algn="dec"/>
                        </a:tabLst>
                      </a:pP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64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1994</a:t>
                      </a:r>
                      <a:endParaRPr lang="sv-SE" sz="180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7 kg </a:t>
                      </a:r>
                      <a:r>
                        <a:rPr lang="pl-PL" sz="1800" dirty="0" err="1" smtClean="0">
                          <a:effectLst/>
                        </a:rPr>
                        <a:t>s.m</a:t>
                      </a:r>
                      <a:r>
                        <a:rPr lang="pl-PL" sz="1800" dirty="0" smtClean="0">
                          <a:effectLst/>
                        </a:rPr>
                        <a:t>. </a:t>
                      </a:r>
                      <a:r>
                        <a:rPr lang="en-GB" sz="1800" dirty="0" err="1" smtClean="0">
                          <a:effectLst/>
                        </a:rPr>
                        <a:t>kiszonki</a:t>
                      </a:r>
                      <a:r>
                        <a:rPr lang="en-GB" sz="1800" dirty="0" smtClean="0">
                          <a:effectLst/>
                        </a:rPr>
                        <a:t> + </a:t>
                      </a:r>
                      <a:r>
                        <a:rPr lang="en-GB" sz="1800" dirty="0">
                          <a:effectLst/>
                        </a:rPr>
                        <a:t>16 kg koncentratu (50/30/20)*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21005" algn="dec"/>
                        </a:tabLst>
                      </a:pP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64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2005</a:t>
                      </a:r>
                      <a:endParaRPr lang="sv-SE" sz="180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9 kg </a:t>
                      </a:r>
                      <a:r>
                        <a:rPr lang="pl-PL" sz="1800" dirty="0" err="1" smtClean="0">
                          <a:effectLst/>
                        </a:rPr>
                        <a:t>s.m</a:t>
                      </a:r>
                      <a:r>
                        <a:rPr lang="pl-PL" sz="1800" dirty="0" smtClean="0">
                          <a:effectLst/>
                        </a:rPr>
                        <a:t>. </a:t>
                      </a:r>
                      <a:r>
                        <a:rPr lang="en-GB" sz="1800" dirty="0" err="1" smtClean="0">
                          <a:effectLst/>
                        </a:rPr>
                        <a:t>kiszonki</a:t>
                      </a:r>
                      <a:r>
                        <a:rPr lang="pl-PL" sz="1800" dirty="0" smtClean="0">
                          <a:effectLst/>
                        </a:rPr>
                        <a:t> </a:t>
                      </a:r>
                      <a:r>
                        <a:rPr lang="en-GB" sz="1800" dirty="0" smtClean="0">
                          <a:effectLst/>
                        </a:rPr>
                        <a:t>+ </a:t>
                      </a:r>
                      <a:r>
                        <a:rPr lang="en-GB" sz="1800" dirty="0">
                          <a:effectLst/>
                        </a:rPr>
                        <a:t>16 kg koncentratu (50/30/20)*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21005" algn="dec"/>
                        </a:tabLst>
                      </a:pP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64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2015</a:t>
                      </a:r>
                      <a:endParaRPr lang="sv-SE" sz="180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12 kg </a:t>
                      </a:r>
                      <a:r>
                        <a:rPr lang="pl-PL" sz="1800" dirty="0" err="1" smtClean="0">
                          <a:effectLst/>
                        </a:rPr>
                        <a:t>s.m</a:t>
                      </a:r>
                      <a:r>
                        <a:rPr lang="pl-PL" sz="1800" dirty="0" smtClean="0">
                          <a:effectLst/>
                        </a:rPr>
                        <a:t>. </a:t>
                      </a:r>
                      <a:r>
                        <a:rPr lang="en-GB" sz="1800" dirty="0" err="1" smtClean="0">
                          <a:effectLst/>
                        </a:rPr>
                        <a:t>kiszonki</a:t>
                      </a:r>
                      <a:r>
                        <a:rPr lang="en-GB" sz="1800" dirty="0" smtClean="0">
                          <a:effectLst/>
                        </a:rPr>
                        <a:t> + 15 kg koncentratu (50/30/20)*</a:t>
                      </a: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21005" algn="dec"/>
                        </a:tabLst>
                      </a:pPr>
                      <a:endParaRPr lang="sv-SE" sz="18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Rubrik 1"/>
          <p:cNvSpPr txBox="1">
            <a:spLocks/>
          </p:cNvSpPr>
          <p:nvPr/>
        </p:nvSpPr>
        <p:spPr>
          <a:xfrm>
            <a:off x="369343" y="364805"/>
            <a:ext cx="6509129" cy="617514"/>
          </a:xfrm>
          <a:prstGeom prst="rect">
            <a:avLst/>
          </a:prstGeom>
        </p:spPr>
        <p:txBody>
          <a:bodyPr lIns="0" tIns="0" rIns="0" bIns="0"/>
          <a:lstStyle>
            <a:lvl1pPr algn="l" defTabSz="457200" rtl="0" eaLnBrk="1" latinLnBrk="0" hangingPunct="1">
              <a:spcBef>
                <a:spcPct val="0"/>
              </a:spcBef>
              <a:buNone/>
              <a:defRPr sz="1100" b="1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sv-SE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Typowa</a:t>
            </a:r>
            <a:r>
              <a:rPr kumimoji="0" lang="en-US" altLang="sv-S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pl-PL" altLang="sv-S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dawka pokarmowa</a:t>
            </a:r>
            <a:r>
              <a:rPr kumimoji="0" lang="en-US" altLang="sv-SE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 dla wysokowydajnych krów mlecznych</a:t>
            </a:r>
            <a:endParaRPr kumimoji="0" lang="en-US" altLang="sv-S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" name="Platshållare för innehåll 2"/>
          <p:cNvSpPr txBox="1">
            <a:spLocks/>
          </p:cNvSpPr>
          <p:nvPr/>
        </p:nvSpPr>
        <p:spPr>
          <a:xfrm>
            <a:off x="478525" y="1181561"/>
            <a:ext cx="7886700" cy="227100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/>
              <a:buChar char="•"/>
              <a:tabLst/>
              <a:defRPr/>
            </a:pPr>
            <a:r>
              <a:rPr kumimoji="0" lang="en-GB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11-13 kg </a:t>
            </a:r>
            <a:r>
              <a:rPr kumimoji="0" lang="pl-PL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siano </a:t>
            </a:r>
            <a:r>
              <a:rPr kumimoji="0" lang="en-GB" altLang="sv-S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kiszonki</a:t>
            </a:r>
            <a:r>
              <a:rPr kumimoji="0" lang="pl-PL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en-GB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Trawa/koniczyna, </a:t>
            </a:r>
            <a:r>
              <a:rPr kumimoji="0" lang="en-GB" altLang="sv-S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wstępnie</a:t>
            </a:r>
            <a:r>
              <a:rPr kumimoji="0" lang="en-GB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l-PL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podsuszona</a:t>
            </a:r>
            <a:endParaRPr kumimoji="0" lang="en-GB" altLang="sv-SE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/>
              <a:buChar char="•"/>
              <a:tabLst/>
              <a:defRPr/>
            </a:pPr>
            <a:r>
              <a:rPr kumimoji="0" lang="en-GB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7-9 kg zbóż miażdżonych. Jęczmień, owies, pszenica, pszenica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/>
              <a:buChar char="•"/>
              <a:tabLst/>
              <a:defRPr/>
            </a:pPr>
            <a:r>
              <a:rPr kumimoji="0" lang="en-GB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5-7 kg koncentratów białkowych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30000"/>
              <a:buFont typeface="Arial"/>
              <a:buChar char="•"/>
              <a:tabLst/>
              <a:defRPr/>
            </a:pPr>
            <a:r>
              <a:rPr kumimoji="0" lang="en-GB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Mączka z nasion rzepaku jest najczęstszą paszą białkową, a następnie śruta sojowa. </a:t>
            </a:r>
            <a:r>
              <a:rPr kumimoji="0" lang="pl-PL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Makuch </a:t>
            </a:r>
            <a:r>
              <a:rPr kumimoji="0" lang="en-GB" altLang="sv-S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palmow</a:t>
            </a:r>
            <a:r>
              <a:rPr kumimoji="0" lang="pl-PL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</a:t>
            </a:r>
            <a:r>
              <a:rPr kumimoji="0" lang="en-GB" alt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 wysłodki buraczane są ważnymi składnikami koncentratu.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sv-S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70770" y="6488668"/>
            <a:ext cx="68471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 = </a:t>
            </a:r>
            <a:r>
              <a:rPr lang="pl-PL" dirty="0" smtClean="0">
                <a:solidFill>
                  <a:prstClr val="black"/>
                </a:solidFill>
                <a:latin typeface="Calibri"/>
              </a:rPr>
              <a:t>śruta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zbożowa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wysłodki 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buraczan</a:t>
            </a:r>
            <a:r>
              <a:rPr kumimoji="0" lang="pl-P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e, 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makuchy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 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nasion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oleisty</a:t>
            </a:r>
            <a:r>
              <a:rPr kumimoji="0" lang="pl-P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(%).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61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036638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8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8000"/>
                </a:solidFill>
                <a:latin typeface="Arial" charset="0"/>
                <a:ea typeface="ヒラギノ角ゴ Pro W3" pitchFamily="96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8000"/>
                </a:solidFill>
                <a:latin typeface="Arial" charset="0"/>
                <a:ea typeface="ヒラギノ角ゴ Pro W3" pitchFamily="96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8000"/>
                </a:solidFill>
                <a:latin typeface="Arial" charset="0"/>
                <a:ea typeface="ヒラギノ角ゴ Pro W3" pitchFamily="96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8000"/>
                </a:solidFill>
                <a:latin typeface="Arial" charset="0"/>
                <a:ea typeface="ヒラギノ角ゴ Pro W3" pitchFamily="9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8000"/>
                </a:solidFill>
                <a:latin typeface="Arial" charset="0"/>
                <a:ea typeface="ヒラギノ角ゴ Pro W3" pitchFamily="9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8000"/>
                </a:solidFill>
                <a:latin typeface="Arial" charset="0"/>
                <a:ea typeface="ヒラギノ角ゴ Pro W3" pitchFamily="9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8000"/>
                </a:solidFill>
                <a:latin typeface="Arial" charset="0"/>
                <a:ea typeface="ヒラギノ角ゴ Pro W3" pitchFamily="9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8000"/>
                </a:solidFill>
                <a:latin typeface="Arial" charset="0"/>
                <a:ea typeface="ヒラギノ角ゴ Pro W3" pitchFamily="96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Produkcja </a:t>
            </a:r>
            <a:r>
              <a:rPr kumimoji="0" lang="en-IE" sz="24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15 </a:t>
            </a:r>
            <a:r>
              <a:rPr kumimoji="0" lang="pl-PL" sz="24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ton trawy </a:t>
            </a:r>
            <a:endParaRPr kumimoji="0" lang="en-GB" sz="24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graphicFrame>
        <p:nvGraphicFramePr>
          <p:cNvPr id="6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6943359"/>
              </p:ext>
            </p:extLst>
          </p:nvPr>
        </p:nvGraphicFramePr>
        <p:xfrm>
          <a:off x="0" y="1036638"/>
          <a:ext cx="9143999" cy="488933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835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22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75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3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072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88894">
                <a:tc>
                  <a:txBody>
                    <a:bodyPr/>
                    <a:lstStyle/>
                    <a:p>
                      <a:pPr algn="ctr"/>
                      <a:r>
                        <a:rPr lang="en-IE" sz="2000" dirty="0" smtClean="0"/>
                        <a:t>Okres wzrostu</a:t>
                      </a:r>
                      <a:endParaRPr lang="en-IE" sz="2000" b="1" dirty="0">
                        <a:solidFill>
                          <a:srgbClr val="3E7812"/>
                        </a:solidFill>
                      </a:endParaRPr>
                    </a:p>
                  </a:txBody>
                  <a:tcPr marL="91443" marR="91443" marT="45729" marB="457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000" dirty="0" smtClean="0"/>
                        <a:t>Trawa uprawiana</a:t>
                      </a:r>
                    </a:p>
                    <a:p>
                      <a:pPr algn="ctr"/>
                      <a:r>
                        <a:rPr lang="en-IE" sz="2000" dirty="0" smtClean="0"/>
                        <a:t>(kg/ha)</a:t>
                      </a:r>
                      <a:endParaRPr lang="en-IE" sz="2000" b="1" dirty="0">
                        <a:solidFill>
                          <a:srgbClr val="3E7812"/>
                        </a:solidFill>
                      </a:endParaRPr>
                    </a:p>
                  </a:txBody>
                  <a:tcPr marL="91443" marR="91443" marT="45729" marB="457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smtClean="0"/>
                        <a:t>Długość cyklu</a:t>
                      </a:r>
                      <a:endParaRPr lang="en-IE" sz="2000" dirty="0" smtClean="0"/>
                    </a:p>
                    <a:p>
                      <a:pPr algn="ctr"/>
                      <a:r>
                        <a:rPr lang="en-IE" sz="2000" dirty="0" smtClean="0"/>
                        <a:t>(dni)</a:t>
                      </a:r>
                      <a:endParaRPr lang="en-IE" sz="2000" b="1" dirty="0">
                        <a:solidFill>
                          <a:srgbClr val="3E7812"/>
                        </a:solidFill>
                      </a:endParaRPr>
                    </a:p>
                  </a:txBody>
                  <a:tcPr marL="91443" marR="91443" marT="45729" marB="457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000" smtClean="0"/>
                        <a:t>Liczba </a:t>
                      </a:r>
                      <a:r>
                        <a:rPr lang="pl-PL" sz="2000" smtClean="0"/>
                        <a:t>cykli</a:t>
                      </a:r>
                      <a:endParaRPr lang="en-IE" sz="2000" b="1" dirty="0">
                        <a:solidFill>
                          <a:srgbClr val="3E7812"/>
                        </a:solidFill>
                      </a:endParaRPr>
                    </a:p>
                  </a:txBody>
                  <a:tcPr marL="91443" marR="91443" marT="45729" marB="457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000" dirty="0" smtClean="0"/>
                        <a:t>Wzrost (kg/ha</a:t>
                      </a:r>
                      <a:r>
                        <a:rPr lang="en-IE" sz="2000" smtClean="0"/>
                        <a:t>) wymaga</a:t>
                      </a:r>
                      <a:r>
                        <a:rPr lang="pl-PL" sz="2000" smtClean="0"/>
                        <a:t>ny</a:t>
                      </a:r>
                      <a:r>
                        <a:rPr lang="en-IE" sz="2000" smtClean="0"/>
                        <a:t>/dzień</a:t>
                      </a:r>
                      <a:endParaRPr lang="en-IE" sz="2000" b="1" dirty="0">
                        <a:solidFill>
                          <a:srgbClr val="3E7812"/>
                        </a:solidFill>
                      </a:endParaRPr>
                    </a:p>
                  </a:txBody>
                  <a:tcPr marL="91443" marR="91443" marT="45729" marB="4572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3882">
                <a:tc>
                  <a:txBody>
                    <a:bodyPr/>
                    <a:lstStyle/>
                    <a:p>
                      <a:r>
                        <a:rPr lang="en-IE" sz="2000" baseline="30000" dirty="0" smtClean="0"/>
                        <a:t>1</a:t>
                      </a:r>
                      <a:r>
                        <a:rPr lang="en-IE" sz="2000" baseline="0" dirty="0" smtClean="0"/>
                        <a:t> lutego -</a:t>
                      </a:r>
                      <a:r>
                        <a:rPr lang="en-IE" sz="2000" baseline="30000" dirty="0" smtClean="0"/>
                        <a:t> 6</a:t>
                      </a:r>
                      <a:r>
                        <a:rPr lang="en-IE" sz="2000" baseline="0" dirty="0" smtClean="0"/>
                        <a:t> kwietnia </a:t>
                      </a:r>
                      <a:endParaRPr lang="en-IE" sz="2000" b="1" dirty="0">
                        <a:solidFill>
                          <a:srgbClr val="3E7812"/>
                        </a:solidFill>
                      </a:endParaRPr>
                    </a:p>
                  </a:txBody>
                  <a:tcPr marL="91443" marR="91443" marT="45729" marB="457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000" dirty="0" smtClean="0"/>
                        <a:t>1250</a:t>
                      </a:r>
                      <a:endParaRPr lang="en-IE" sz="2000" b="1" dirty="0">
                        <a:solidFill>
                          <a:srgbClr val="3E7812"/>
                        </a:solidFill>
                      </a:endParaRPr>
                    </a:p>
                  </a:txBody>
                  <a:tcPr marL="91443" marR="91443" marT="45729" marB="457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000" dirty="0" smtClean="0"/>
                        <a:t>65</a:t>
                      </a:r>
                      <a:endParaRPr lang="en-IE" sz="2000" b="1" dirty="0">
                        <a:solidFill>
                          <a:srgbClr val="3E7812"/>
                        </a:solidFill>
                      </a:endParaRPr>
                    </a:p>
                  </a:txBody>
                  <a:tcPr marL="91443" marR="91443" marT="45729" marB="457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000" dirty="0" smtClean="0"/>
                        <a:t>1</a:t>
                      </a:r>
                      <a:endParaRPr lang="en-IE" sz="2000" b="1" dirty="0">
                        <a:solidFill>
                          <a:srgbClr val="3E7812"/>
                        </a:solidFill>
                      </a:endParaRPr>
                    </a:p>
                  </a:txBody>
                  <a:tcPr marL="91443" marR="91443" marT="45729" marB="457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000" dirty="0" smtClean="0"/>
                        <a:t>20</a:t>
                      </a:r>
                      <a:endParaRPr lang="en-IE" sz="2000" b="1" dirty="0">
                        <a:solidFill>
                          <a:srgbClr val="3E7812"/>
                        </a:solidFill>
                      </a:endParaRPr>
                    </a:p>
                  </a:txBody>
                  <a:tcPr marL="91443" marR="91443" marT="45729" marB="4572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9071">
                <a:tc>
                  <a:txBody>
                    <a:bodyPr/>
                    <a:lstStyle/>
                    <a:p>
                      <a:r>
                        <a:rPr lang="en-IE" sz="2000" baseline="30000" dirty="0" smtClean="0"/>
                        <a:t>7</a:t>
                      </a:r>
                      <a:r>
                        <a:rPr lang="en-IE" sz="2000" dirty="0" smtClean="0"/>
                        <a:t> kwietnia</a:t>
                      </a:r>
                      <a:r>
                        <a:rPr lang="en-IE" sz="2000" baseline="0" dirty="0" smtClean="0"/>
                        <a:t> - 5</a:t>
                      </a:r>
                      <a:r>
                        <a:rPr lang="en-IE" sz="2000" dirty="0" smtClean="0"/>
                        <a:t> sierpnia</a:t>
                      </a:r>
                      <a:endParaRPr lang="en-IE" sz="2000" b="1" dirty="0">
                        <a:solidFill>
                          <a:srgbClr val="3E7812"/>
                        </a:solidFill>
                      </a:endParaRPr>
                    </a:p>
                  </a:txBody>
                  <a:tcPr marL="91443" marR="91443" marT="45729" marB="457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000" dirty="0" smtClean="0"/>
                        <a:t>1,500</a:t>
                      </a:r>
                      <a:endParaRPr lang="en-IE" sz="2000" b="1" dirty="0">
                        <a:solidFill>
                          <a:srgbClr val="3E7812"/>
                        </a:solidFill>
                      </a:endParaRPr>
                    </a:p>
                  </a:txBody>
                  <a:tcPr marL="91443" marR="91443" marT="45729" marB="457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000" dirty="0" smtClean="0"/>
                        <a:t>20</a:t>
                      </a:r>
                      <a:endParaRPr lang="en-IE" sz="2000" b="1" dirty="0">
                        <a:solidFill>
                          <a:srgbClr val="3E7812"/>
                        </a:solidFill>
                      </a:endParaRPr>
                    </a:p>
                  </a:txBody>
                  <a:tcPr marL="91443" marR="91443" marT="45729" marB="457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000" dirty="0" smtClean="0"/>
                        <a:t>6</a:t>
                      </a:r>
                      <a:endParaRPr lang="en-IE" sz="2000" b="1" dirty="0">
                        <a:solidFill>
                          <a:srgbClr val="3E7812"/>
                        </a:solidFill>
                      </a:endParaRPr>
                    </a:p>
                  </a:txBody>
                  <a:tcPr marL="91443" marR="91443" marT="45729" marB="457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000" dirty="0" smtClean="0"/>
                        <a:t>75</a:t>
                      </a:r>
                      <a:endParaRPr lang="en-IE" sz="2000" b="1" dirty="0">
                        <a:solidFill>
                          <a:srgbClr val="3E7812"/>
                        </a:solidFill>
                      </a:endParaRPr>
                    </a:p>
                  </a:txBody>
                  <a:tcPr marL="91443" marR="91443" marT="45729" marB="4572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9071">
                <a:tc>
                  <a:txBody>
                    <a:bodyPr/>
                    <a:lstStyle/>
                    <a:p>
                      <a:r>
                        <a:rPr lang="en-IE" sz="2000" baseline="30000" dirty="0" smtClean="0"/>
                        <a:t>6</a:t>
                      </a:r>
                      <a:r>
                        <a:rPr lang="en-IE" sz="2000" dirty="0" smtClean="0"/>
                        <a:t> sierpnia</a:t>
                      </a:r>
                      <a:r>
                        <a:rPr lang="en-IE" sz="2000" baseline="0" dirty="0" smtClean="0"/>
                        <a:t> -</a:t>
                      </a:r>
                      <a:r>
                        <a:rPr lang="en-IE" sz="2000" baseline="30000" dirty="0" smtClean="0"/>
                        <a:t> 1</a:t>
                      </a:r>
                      <a:r>
                        <a:rPr lang="en-IE" sz="2000" baseline="0" dirty="0" smtClean="0"/>
                        <a:t> września </a:t>
                      </a:r>
                      <a:endParaRPr lang="en-IE" sz="2000" b="1" dirty="0">
                        <a:solidFill>
                          <a:srgbClr val="3E7812"/>
                        </a:solidFill>
                      </a:endParaRPr>
                    </a:p>
                  </a:txBody>
                  <a:tcPr marL="91443" marR="91443" marT="45729" marB="457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000" dirty="0" smtClean="0"/>
                        <a:t>1,625</a:t>
                      </a:r>
                      <a:endParaRPr lang="en-IE" sz="2000" b="1" dirty="0">
                        <a:solidFill>
                          <a:srgbClr val="3E7812"/>
                        </a:solidFill>
                      </a:endParaRPr>
                    </a:p>
                  </a:txBody>
                  <a:tcPr marL="91443" marR="91443" marT="45729" marB="457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000" dirty="0" smtClean="0"/>
                        <a:t>25</a:t>
                      </a:r>
                      <a:endParaRPr lang="en-IE" sz="2000" b="1" dirty="0">
                        <a:solidFill>
                          <a:srgbClr val="3E7812"/>
                        </a:solidFill>
                      </a:endParaRPr>
                    </a:p>
                  </a:txBody>
                  <a:tcPr marL="91443" marR="91443" marT="45729" marB="457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000" dirty="0" smtClean="0"/>
                        <a:t>1</a:t>
                      </a:r>
                      <a:endParaRPr lang="en-IE" sz="2000" b="1" dirty="0">
                        <a:solidFill>
                          <a:srgbClr val="3E7812"/>
                        </a:solidFill>
                      </a:endParaRPr>
                    </a:p>
                  </a:txBody>
                  <a:tcPr marL="91443" marR="91443" marT="45729" marB="457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000" dirty="0" smtClean="0"/>
                        <a:t>65</a:t>
                      </a:r>
                      <a:endParaRPr lang="en-IE" sz="2000" b="1" dirty="0">
                        <a:solidFill>
                          <a:srgbClr val="3E7812"/>
                        </a:solidFill>
                      </a:endParaRPr>
                    </a:p>
                  </a:txBody>
                  <a:tcPr marL="91443" marR="91443" marT="45729" marB="4572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9071">
                <a:tc>
                  <a:txBody>
                    <a:bodyPr/>
                    <a:lstStyle/>
                    <a:p>
                      <a:r>
                        <a:rPr lang="en-IE" sz="2000" baseline="30000" dirty="0" smtClean="0"/>
                        <a:t>1</a:t>
                      </a:r>
                      <a:r>
                        <a:rPr lang="en-IE" sz="2000" dirty="0" smtClean="0"/>
                        <a:t> września</a:t>
                      </a:r>
                      <a:r>
                        <a:rPr lang="en-IE" sz="2000" baseline="0" dirty="0" smtClean="0"/>
                        <a:t> -</a:t>
                      </a:r>
                      <a:r>
                        <a:rPr lang="en-IE" sz="2000" baseline="30000" dirty="0" smtClean="0"/>
                        <a:t> 1</a:t>
                      </a:r>
                      <a:r>
                        <a:rPr lang="en-IE" sz="2000" baseline="0" dirty="0" smtClean="0"/>
                        <a:t> października </a:t>
                      </a:r>
                      <a:endParaRPr lang="en-IE" sz="2000" b="1" dirty="0">
                        <a:solidFill>
                          <a:srgbClr val="3E7812"/>
                        </a:solidFill>
                      </a:endParaRPr>
                    </a:p>
                  </a:txBody>
                  <a:tcPr marL="91443" marR="91443" marT="45729" marB="457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000" dirty="0" smtClean="0"/>
                        <a:t>1,650</a:t>
                      </a:r>
                      <a:endParaRPr lang="en-IE" sz="2000" b="1" dirty="0">
                        <a:solidFill>
                          <a:srgbClr val="3E7812"/>
                        </a:solidFill>
                      </a:endParaRPr>
                    </a:p>
                  </a:txBody>
                  <a:tcPr marL="91443" marR="91443" marT="45729" marB="457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000" dirty="0" smtClean="0"/>
                        <a:t>30</a:t>
                      </a:r>
                      <a:endParaRPr lang="en-IE" sz="2000" b="1" dirty="0">
                        <a:solidFill>
                          <a:srgbClr val="3E7812"/>
                        </a:solidFill>
                      </a:endParaRPr>
                    </a:p>
                  </a:txBody>
                  <a:tcPr marL="91443" marR="91443" marT="45729" marB="457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000" dirty="0" smtClean="0"/>
                        <a:t>1</a:t>
                      </a:r>
                      <a:endParaRPr lang="en-IE" sz="2000" b="1" dirty="0">
                        <a:solidFill>
                          <a:srgbClr val="3E7812"/>
                        </a:solidFill>
                      </a:endParaRPr>
                    </a:p>
                  </a:txBody>
                  <a:tcPr marL="91443" marR="91443" marT="45729" marB="457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000" dirty="0" smtClean="0"/>
                        <a:t>55</a:t>
                      </a:r>
                      <a:endParaRPr lang="en-IE" sz="2000" b="1" dirty="0">
                        <a:solidFill>
                          <a:srgbClr val="3E7812"/>
                        </a:solidFill>
                      </a:endParaRPr>
                    </a:p>
                  </a:txBody>
                  <a:tcPr marL="91443" marR="91443" marT="45729" marB="4572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9071">
                <a:tc>
                  <a:txBody>
                    <a:bodyPr/>
                    <a:lstStyle/>
                    <a:p>
                      <a:r>
                        <a:rPr lang="en-IE" sz="2000" baseline="30000" dirty="0" smtClean="0"/>
                        <a:t>1</a:t>
                      </a:r>
                      <a:r>
                        <a:rPr lang="en-IE" sz="2000" dirty="0" smtClean="0"/>
                        <a:t> października</a:t>
                      </a:r>
                      <a:r>
                        <a:rPr lang="en-IE" sz="2000" baseline="0" dirty="0" smtClean="0"/>
                        <a:t> -</a:t>
                      </a:r>
                      <a:r>
                        <a:rPr lang="en-IE" sz="2000" baseline="30000" dirty="0" smtClean="0"/>
                        <a:t> 15</a:t>
                      </a:r>
                      <a:r>
                        <a:rPr lang="en-IE" sz="2000" dirty="0" smtClean="0"/>
                        <a:t> listopada</a:t>
                      </a:r>
                      <a:endParaRPr lang="en-IE" sz="2000" b="1" dirty="0">
                        <a:solidFill>
                          <a:srgbClr val="3E7812"/>
                        </a:solidFill>
                      </a:endParaRPr>
                    </a:p>
                  </a:txBody>
                  <a:tcPr marL="91443" marR="91443" marT="45729" marB="457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000" dirty="0" smtClean="0"/>
                        <a:t>1,450</a:t>
                      </a:r>
                      <a:endParaRPr lang="en-IE" sz="2000" b="1" dirty="0">
                        <a:solidFill>
                          <a:srgbClr val="3E7812"/>
                        </a:solidFill>
                      </a:endParaRPr>
                    </a:p>
                  </a:txBody>
                  <a:tcPr marL="91443" marR="91443" marT="45729" marB="457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000" dirty="0" smtClean="0"/>
                        <a:t>45</a:t>
                      </a:r>
                      <a:endParaRPr lang="en-IE" sz="2000" b="1" dirty="0">
                        <a:solidFill>
                          <a:srgbClr val="3E7812"/>
                        </a:solidFill>
                      </a:endParaRPr>
                    </a:p>
                  </a:txBody>
                  <a:tcPr marL="91443" marR="91443" marT="45729" marB="457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000" dirty="0" smtClean="0"/>
                        <a:t>1</a:t>
                      </a:r>
                      <a:endParaRPr lang="en-IE" sz="2000" b="1" dirty="0">
                        <a:solidFill>
                          <a:srgbClr val="3E7812"/>
                        </a:solidFill>
                      </a:endParaRPr>
                    </a:p>
                  </a:txBody>
                  <a:tcPr marL="91443" marR="91443" marT="45729" marB="457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000" dirty="0" smtClean="0"/>
                        <a:t>30</a:t>
                      </a:r>
                      <a:endParaRPr lang="en-IE" sz="2000" b="1" dirty="0">
                        <a:solidFill>
                          <a:srgbClr val="3E7812"/>
                        </a:solidFill>
                      </a:endParaRPr>
                    </a:p>
                  </a:txBody>
                  <a:tcPr marL="91443" marR="91443" marT="45729" marB="45729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301">
                <a:tc>
                  <a:txBody>
                    <a:bodyPr/>
                    <a:lstStyle/>
                    <a:p>
                      <a:r>
                        <a:rPr lang="en-IE" sz="2000" dirty="0" smtClean="0"/>
                        <a:t>Ogółem</a:t>
                      </a:r>
                      <a:endParaRPr lang="en-IE" sz="2000" b="1" dirty="0">
                        <a:solidFill>
                          <a:srgbClr val="3E7812"/>
                        </a:solidFill>
                      </a:endParaRPr>
                    </a:p>
                  </a:txBody>
                  <a:tcPr marL="91443" marR="91443" marT="45729" marB="457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000" dirty="0" smtClean="0"/>
                        <a:t>15,000</a:t>
                      </a:r>
                      <a:endParaRPr lang="en-IE" sz="2000" b="1" dirty="0">
                        <a:solidFill>
                          <a:srgbClr val="3E7812"/>
                        </a:solidFill>
                      </a:endParaRPr>
                    </a:p>
                  </a:txBody>
                  <a:tcPr marL="91443" marR="91443" marT="45729" marB="457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000" dirty="0" smtClean="0"/>
                        <a:t>287</a:t>
                      </a:r>
                      <a:endParaRPr lang="en-IE" sz="2000" b="1" dirty="0">
                        <a:solidFill>
                          <a:srgbClr val="3E7812"/>
                        </a:solidFill>
                      </a:endParaRPr>
                    </a:p>
                  </a:txBody>
                  <a:tcPr marL="91443" marR="91443" marT="45729" marB="457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000" dirty="0" smtClean="0"/>
                        <a:t>10</a:t>
                      </a:r>
                      <a:endParaRPr lang="en-IE" sz="2000" b="1" dirty="0">
                        <a:solidFill>
                          <a:srgbClr val="3E7812"/>
                        </a:solidFill>
                      </a:endParaRPr>
                    </a:p>
                  </a:txBody>
                  <a:tcPr marL="91443" marR="91443" marT="45729" marB="45729"/>
                </a:tc>
                <a:tc>
                  <a:txBody>
                    <a:bodyPr/>
                    <a:lstStyle/>
                    <a:p>
                      <a:pPr algn="ctr"/>
                      <a:endParaRPr lang="en-IE" sz="2000" b="1" dirty="0">
                        <a:solidFill>
                          <a:srgbClr val="3E7812"/>
                        </a:solidFill>
                      </a:endParaRPr>
                    </a:p>
                  </a:txBody>
                  <a:tcPr marL="91443" marR="91443" marT="45729" marB="45729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0" y="2780928"/>
            <a:ext cx="9144000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86568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1196752"/>
            <a:ext cx="8496300" cy="4536504"/>
          </a:xfr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lnSpc>
                <a:spcPct val="150000"/>
              </a:lnSpc>
              <a:spcAft>
                <a:spcPts val="1000"/>
              </a:spcAft>
              <a:buFont typeface="Symbol"/>
              <a:buChar char=""/>
              <a:defRPr/>
            </a:pPr>
            <a:r>
              <a:rPr lang="en-IE" sz="2000" b="1" kern="1200" dirty="0" err="1" smtClean="0">
                <a:solidFill>
                  <a:prstClr val="black"/>
                </a:solidFill>
                <a:latin typeface="+mj-lt"/>
              </a:rPr>
              <a:t>Produkcja</a:t>
            </a:r>
            <a:r>
              <a:rPr lang="en-IE" sz="2000" b="1" kern="1200" dirty="0" smtClean="0">
                <a:solidFill>
                  <a:prstClr val="black"/>
                </a:solidFill>
                <a:latin typeface="+mj-lt"/>
              </a:rPr>
              <a:t> </a:t>
            </a:r>
            <a:r>
              <a:rPr lang="pl-PL" sz="2000" b="1" kern="1200" dirty="0" smtClean="0">
                <a:solidFill>
                  <a:prstClr val="black"/>
                </a:solidFill>
                <a:latin typeface="+mj-lt"/>
              </a:rPr>
              <a:t>S</a:t>
            </a:r>
            <a:r>
              <a:rPr lang="en-IE" sz="2000" b="1" kern="1200" dirty="0" smtClean="0">
                <a:solidFill>
                  <a:prstClr val="black"/>
                </a:solidFill>
                <a:latin typeface="+mj-lt"/>
              </a:rPr>
              <a:t>M </a:t>
            </a:r>
            <a:r>
              <a:rPr lang="en-IE" sz="2000" kern="1200" dirty="0" smtClean="0">
                <a:solidFill>
                  <a:prstClr val="black"/>
                </a:solidFill>
                <a:latin typeface="+mj-lt"/>
              </a:rPr>
              <a:t>może </a:t>
            </a:r>
            <a:r>
              <a:rPr lang="en-IE" sz="2000" b="1" kern="1200" dirty="0" smtClean="0">
                <a:solidFill>
                  <a:prstClr val="black"/>
                </a:solidFill>
                <a:latin typeface="+mj-lt"/>
              </a:rPr>
              <a:t>wzrosnąć</a:t>
            </a:r>
            <a:r>
              <a:rPr lang="en-IE" sz="2000" kern="1200" dirty="0" smtClean="0">
                <a:solidFill>
                  <a:prstClr val="black"/>
                </a:solidFill>
                <a:latin typeface="+mj-lt"/>
              </a:rPr>
              <a:t> we wszystkich gospodarstwach rolnych posiadających </a:t>
            </a:r>
            <a:r>
              <a:rPr lang="en-IE" sz="2000" kern="1200" dirty="0" err="1" smtClean="0">
                <a:solidFill>
                  <a:prstClr val="black"/>
                </a:solidFill>
                <a:latin typeface="+mj-lt"/>
              </a:rPr>
              <a:t>użytki</a:t>
            </a:r>
            <a:r>
              <a:rPr lang="en-IE" sz="2000" kern="1200" dirty="0" smtClean="0">
                <a:solidFill>
                  <a:prstClr val="black"/>
                </a:solidFill>
                <a:latin typeface="+mj-lt"/>
              </a:rPr>
              <a:t> </a:t>
            </a:r>
            <a:r>
              <a:rPr lang="en-IE" sz="2000" kern="1200" dirty="0" err="1" smtClean="0">
                <a:solidFill>
                  <a:prstClr val="black"/>
                </a:solidFill>
                <a:latin typeface="+mj-lt"/>
              </a:rPr>
              <a:t>zielone</a:t>
            </a:r>
            <a:endParaRPr lang="en-IE" sz="2000" kern="1200" dirty="0" smtClean="0">
              <a:solidFill>
                <a:prstClr val="black"/>
              </a:solidFill>
              <a:latin typeface="+mj-lt"/>
            </a:endParaRPr>
          </a:p>
          <a:p>
            <a:pPr>
              <a:lnSpc>
                <a:spcPct val="150000"/>
              </a:lnSpc>
              <a:spcAft>
                <a:spcPts val="1000"/>
              </a:spcAft>
              <a:buFont typeface="Symbol"/>
              <a:buChar char=""/>
              <a:defRPr/>
            </a:pPr>
            <a:r>
              <a:rPr lang="en-IE" sz="2000" kern="1200" dirty="0" err="1" smtClean="0">
                <a:solidFill>
                  <a:prstClr val="black"/>
                </a:solidFill>
                <a:latin typeface="+mj-lt"/>
              </a:rPr>
              <a:t>Zmiany</a:t>
            </a:r>
            <a:r>
              <a:rPr lang="en-IE" sz="2000" kern="1200" dirty="0" smtClean="0">
                <a:solidFill>
                  <a:prstClr val="black"/>
                </a:solidFill>
                <a:latin typeface="+mj-lt"/>
              </a:rPr>
              <a:t> </a:t>
            </a:r>
            <a:r>
              <a:rPr lang="pl-PL" sz="2000" kern="1200" dirty="0" smtClean="0">
                <a:solidFill>
                  <a:prstClr val="black"/>
                </a:solidFill>
                <a:latin typeface="+mj-lt"/>
              </a:rPr>
              <a:t>pomiędzy </a:t>
            </a:r>
            <a:r>
              <a:rPr lang="en-IE" sz="2000" kern="1200" dirty="0" err="1" smtClean="0">
                <a:solidFill>
                  <a:prstClr val="black"/>
                </a:solidFill>
                <a:latin typeface="+mj-lt"/>
              </a:rPr>
              <a:t>gospodarstw</a:t>
            </a:r>
            <a:r>
              <a:rPr lang="pl-PL" sz="2000" kern="1200" dirty="0" err="1" smtClean="0">
                <a:solidFill>
                  <a:prstClr val="black"/>
                </a:solidFill>
                <a:latin typeface="+mj-lt"/>
              </a:rPr>
              <a:t>ami</a:t>
            </a:r>
            <a:r>
              <a:rPr lang="en-IE" sz="2000" kern="1200" dirty="0" smtClean="0">
                <a:solidFill>
                  <a:prstClr val="black"/>
                </a:solidFill>
                <a:latin typeface="+mj-lt"/>
              </a:rPr>
              <a:t> </a:t>
            </a:r>
            <a:r>
              <a:rPr lang="en-IE" sz="2000" kern="1200" dirty="0" err="1" smtClean="0">
                <a:solidFill>
                  <a:prstClr val="black"/>
                </a:solidFill>
                <a:latin typeface="+mj-lt"/>
              </a:rPr>
              <a:t>rolny</a:t>
            </a:r>
            <a:r>
              <a:rPr lang="pl-PL" sz="2000" kern="1200" dirty="0" smtClean="0">
                <a:solidFill>
                  <a:prstClr val="black"/>
                </a:solidFill>
                <a:latin typeface="+mj-lt"/>
              </a:rPr>
              <a:t>mi </a:t>
            </a:r>
            <a:r>
              <a:rPr lang="en-IE" sz="2000" kern="1200" dirty="0" err="1" smtClean="0">
                <a:solidFill>
                  <a:prstClr val="black"/>
                </a:solidFill>
                <a:latin typeface="+mj-lt"/>
              </a:rPr>
              <a:t>i</a:t>
            </a:r>
            <a:r>
              <a:rPr lang="en-IE" sz="2000" kern="1200" dirty="0" smtClean="0">
                <a:solidFill>
                  <a:prstClr val="black"/>
                </a:solidFill>
                <a:latin typeface="+mj-lt"/>
              </a:rPr>
              <a:t> w ich</a:t>
            </a:r>
            <a:r>
              <a:rPr lang="en-IE" sz="2000" b="1" kern="1200" dirty="0" smtClean="0">
                <a:solidFill>
                  <a:prstClr val="black"/>
                </a:solidFill>
                <a:latin typeface="+mj-lt"/>
              </a:rPr>
              <a:t> obrębie</a:t>
            </a:r>
          </a:p>
          <a:p>
            <a:pPr>
              <a:lnSpc>
                <a:spcPct val="150000"/>
              </a:lnSpc>
              <a:spcAft>
                <a:spcPts val="1000"/>
              </a:spcAft>
              <a:buFont typeface="Symbol"/>
              <a:buChar char=""/>
              <a:defRPr/>
            </a:pPr>
            <a:r>
              <a:rPr lang="en-IE" sz="2000" b="1" kern="1200" dirty="0" smtClean="0">
                <a:solidFill>
                  <a:prstClr val="black"/>
                </a:solidFill>
                <a:latin typeface="+mj-lt"/>
              </a:rPr>
              <a:t>Regionalny wpływ </a:t>
            </a:r>
            <a:r>
              <a:rPr lang="en-IE" sz="2000" kern="1200" dirty="0" smtClean="0">
                <a:solidFill>
                  <a:prstClr val="black"/>
                </a:solidFill>
                <a:latin typeface="+mj-lt"/>
              </a:rPr>
              <a:t>na </a:t>
            </a:r>
            <a:r>
              <a:rPr lang="en-IE" sz="2000" kern="1200" dirty="0" err="1" smtClean="0">
                <a:solidFill>
                  <a:prstClr val="black"/>
                </a:solidFill>
                <a:latin typeface="+mj-lt"/>
              </a:rPr>
              <a:t>produkcję</a:t>
            </a:r>
            <a:r>
              <a:rPr lang="en-IE" sz="2000" kern="1200" dirty="0" smtClean="0">
                <a:solidFill>
                  <a:prstClr val="black"/>
                </a:solidFill>
                <a:latin typeface="+mj-lt"/>
              </a:rPr>
              <a:t> </a:t>
            </a:r>
            <a:r>
              <a:rPr lang="pl-PL" sz="2000" kern="1200" dirty="0" smtClean="0">
                <a:solidFill>
                  <a:prstClr val="black"/>
                </a:solidFill>
                <a:latin typeface="+mj-lt"/>
              </a:rPr>
              <a:t>S</a:t>
            </a:r>
            <a:r>
              <a:rPr lang="en-IE" sz="2000" kern="1200" dirty="0" smtClean="0">
                <a:solidFill>
                  <a:prstClr val="black"/>
                </a:solidFill>
                <a:latin typeface="+mj-lt"/>
              </a:rPr>
              <a:t>M jest </a:t>
            </a:r>
            <a:r>
              <a:rPr lang="en-IE" sz="2000" b="1" kern="1200" dirty="0" err="1" smtClean="0">
                <a:solidFill>
                  <a:prstClr val="black"/>
                </a:solidFill>
                <a:latin typeface="+mj-lt"/>
              </a:rPr>
              <a:t>minimalny</a:t>
            </a:r>
            <a:endParaRPr lang="en-IE" sz="2000" b="1" kern="1200" dirty="0" smtClean="0">
              <a:solidFill>
                <a:prstClr val="black"/>
              </a:solidFill>
              <a:latin typeface="+mj-lt"/>
            </a:endParaRPr>
          </a:p>
          <a:p>
            <a:pPr>
              <a:lnSpc>
                <a:spcPct val="150000"/>
              </a:lnSpc>
              <a:spcAft>
                <a:spcPts val="1000"/>
              </a:spcAft>
              <a:buFont typeface="Symbol"/>
              <a:buChar char=""/>
              <a:defRPr/>
            </a:pPr>
            <a:r>
              <a:rPr lang="en-IE" sz="2000" b="1" kern="1200" dirty="0" smtClean="0">
                <a:solidFill>
                  <a:prstClr val="black"/>
                </a:solidFill>
                <a:latin typeface="+mj-lt"/>
              </a:rPr>
              <a:t>Zarządzanie</a:t>
            </a:r>
            <a:r>
              <a:rPr lang="en-IE" sz="2000" kern="1200" dirty="0" smtClean="0">
                <a:solidFill>
                  <a:prstClr val="black"/>
                </a:solidFill>
                <a:latin typeface="+mj-lt"/>
              </a:rPr>
              <a:t> jest kluczem do zwiększenia </a:t>
            </a:r>
            <a:r>
              <a:rPr lang="en-IE" sz="2000" kern="1200" dirty="0" err="1" smtClean="0">
                <a:solidFill>
                  <a:prstClr val="black"/>
                </a:solidFill>
                <a:latin typeface="+mj-lt"/>
              </a:rPr>
              <a:t>produkcji</a:t>
            </a:r>
            <a:r>
              <a:rPr lang="en-IE" sz="2000" kern="1200" dirty="0" smtClean="0">
                <a:solidFill>
                  <a:prstClr val="black"/>
                </a:solidFill>
                <a:latin typeface="+mj-lt"/>
              </a:rPr>
              <a:t> </a:t>
            </a:r>
            <a:r>
              <a:rPr lang="pl-PL" sz="2000" kern="1200" dirty="0" smtClean="0">
                <a:solidFill>
                  <a:prstClr val="black"/>
                </a:solidFill>
                <a:latin typeface="+mj-lt"/>
              </a:rPr>
              <a:t>S</a:t>
            </a:r>
            <a:r>
              <a:rPr lang="en-IE" sz="2000" kern="1200" dirty="0" smtClean="0">
                <a:solidFill>
                  <a:prstClr val="black"/>
                </a:solidFill>
                <a:latin typeface="+mj-lt"/>
              </a:rPr>
              <a:t>M</a:t>
            </a:r>
          </a:p>
          <a:p>
            <a:pPr>
              <a:lnSpc>
                <a:spcPct val="150000"/>
              </a:lnSpc>
              <a:spcAft>
                <a:spcPts val="1000"/>
              </a:spcAft>
              <a:buFont typeface="Symbol"/>
              <a:buChar char=""/>
              <a:defRPr/>
            </a:pPr>
            <a:r>
              <a:rPr lang="en-IE" sz="2000" kern="1200" dirty="0" smtClean="0">
                <a:solidFill>
                  <a:prstClr val="black"/>
                </a:solidFill>
                <a:latin typeface="+mj-lt"/>
              </a:rPr>
              <a:t>Ogromne </a:t>
            </a:r>
            <a:r>
              <a:rPr lang="en-IE" sz="2000" b="1" kern="1200" dirty="0" smtClean="0">
                <a:solidFill>
                  <a:prstClr val="black"/>
                </a:solidFill>
                <a:latin typeface="+mj-lt"/>
              </a:rPr>
              <a:t>zróżnicowanie wiosennej </a:t>
            </a:r>
            <a:r>
              <a:rPr lang="en-IE" sz="2000" kern="1200" dirty="0" err="1" smtClean="0">
                <a:solidFill>
                  <a:prstClr val="black"/>
                </a:solidFill>
                <a:latin typeface="+mj-lt"/>
              </a:rPr>
              <a:t>produkcji</a:t>
            </a:r>
            <a:r>
              <a:rPr lang="en-IE" sz="2000" kern="1200" dirty="0" smtClean="0">
                <a:solidFill>
                  <a:prstClr val="black"/>
                </a:solidFill>
                <a:latin typeface="+mj-lt"/>
              </a:rPr>
              <a:t> </a:t>
            </a:r>
            <a:r>
              <a:rPr lang="pl-PL" sz="2000" kern="1200" dirty="0" smtClean="0">
                <a:solidFill>
                  <a:prstClr val="black"/>
                </a:solidFill>
                <a:latin typeface="+mj-lt"/>
              </a:rPr>
              <a:t>S</a:t>
            </a:r>
            <a:r>
              <a:rPr lang="en-IE" sz="2000" kern="1200" dirty="0" smtClean="0">
                <a:solidFill>
                  <a:prstClr val="black"/>
                </a:solidFill>
                <a:latin typeface="+mj-lt"/>
              </a:rPr>
              <a:t>M w gospodarstwach rolnych na terenie </a:t>
            </a:r>
            <a:r>
              <a:rPr lang="en-IE" sz="2000" kern="1200" dirty="0" err="1" smtClean="0">
                <a:solidFill>
                  <a:prstClr val="black"/>
                </a:solidFill>
                <a:latin typeface="+mj-lt"/>
              </a:rPr>
              <a:t>całego</a:t>
            </a:r>
            <a:r>
              <a:rPr lang="en-IE" sz="2000" kern="1200" dirty="0" smtClean="0">
                <a:solidFill>
                  <a:prstClr val="black"/>
                </a:solidFill>
                <a:latin typeface="+mj-lt"/>
              </a:rPr>
              <a:t> </a:t>
            </a:r>
            <a:r>
              <a:rPr lang="en-IE" sz="2000" kern="1200" dirty="0" err="1" smtClean="0">
                <a:solidFill>
                  <a:prstClr val="black"/>
                </a:solidFill>
                <a:latin typeface="+mj-lt"/>
              </a:rPr>
              <a:t>kraju</a:t>
            </a:r>
            <a:endParaRPr lang="en-IE" sz="2000" kern="1200" dirty="0" smtClean="0">
              <a:solidFill>
                <a:prstClr val="black"/>
              </a:solidFill>
              <a:latin typeface="+mj-lt"/>
            </a:endParaRPr>
          </a:p>
          <a:p>
            <a:pPr>
              <a:lnSpc>
                <a:spcPct val="150000"/>
              </a:lnSpc>
              <a:spcAft>
                <a:spcPts val="1000"/>
              </a:spcAft>
              <a:buFont typeface="Symbol"/>
              <a:buChar char=""/>
              <a:defRPr/>
            </a:pPr>
            <a:r>
              <a:rPr lang="en-IE" sz="2000" b="1" kern="1200" dirty="0" smtClean="0">
                <a:solidFill>
                  <a:prstClr val="black"/>
                </a:solidFill>
                <a:latin typeface="+mj-lt"/>
              </a:rPr>
              <a:t>Średnie pokrycie gospodarstwa </a:t>
            </a:r>
            <a:r>
              <a:rPr lang="en-IE" sz="2000" kern="1200" dirty="0" smtClean="0">
                <a:solidFill>
                  <a:prstClr val="black"/>
                </a:solidFill>
                <a:latin typeface="+mj-lt"/>
              </a:rPr>
              <a:t>przy zamykaniu oraz na </a:t>
            </a:r>
            <a:r>
              <a:rPr lang="en-IE" sz="2000" b="1" kern="1200" dirty="0" smtClean="0">
                <a:solidFill>
                  <a:prstClr val="black"/>
                </a:solidFill>
                <a:latin typeface="+mj-lt"/>
              </a:rPr>
              <a:t>początku i na końcu pierwszej rotacji</a:t>
            </a:r>
            <a:r>
              <a:rPr lang="en-IE" sz="2000" kern="1200" dirty="0" smtClean="0">
                <a:solidFill>
                  <a:prstClr val="black"/>
                </a:solidFill>
                <a:latin typeface="+mj-lt"/>
              </a:rPr>
              <a:t> są celami krytycznymi dla wszystkich gospodarstw rolnych posiadających </a:t>
            </a:r>
            <a:r>
              <a:rPr lang="en-IE" sz="2000" kern="1200" dirty="0" err="1" smtClean="0">
                <a:solidFill>
                  <a:prstClr val="black"/>
                </a:solidFill>
                <a:latin typeface="+mj-lt"/>
              </a:rPr>
              <a:t>użytki</a:t>
            </a:r>
            <a:r>
              <a:rPr lang="en-IE" sz="2000" kern="1200" dirty="0" smtClean="0">
                <a:solidFill>
                  <a:prstClr val="black"/>
                </a:solidFill>
                <a:latin typeface="+mj-lt"/>
              </a:rPr>
              <a:t> </a:t>
            </a:r>
            <a:r>
              <a:rPr lang="en-IE" sz="2000" kern="1200" dirty="0" err="1" smtClean="0">
                <a:solidFill>
                  <a:prstClr val="black"/>
                </a:solidFill>
                <a:latin typeface="+mj-lt"/>
              </a:rPr>
              <a:t>zielone</a:t>
            </a:r>
            <a:endParaRPr lang="en-IE" sz="2000" kern="1200" dirty="0" smtClean="0">
              <a:solidFill>
                <a:prstClr val="black"/>
              </a:solidFill>
              <a:latin typeface="+mj-lt"/>
            </a:endParaRPr>
          </a:p>
          <a:p>
            <a:pPr>
              <a:lnSpc>
                <a:spcPct val="150000"/>
              </a:lnSpc>
              <a:spcAft>
                <a:spcPts val="1000"/>
              </a:spcAft>
              <a:buFont typeface="Symbol"/>
              <a:buChar char=""/>
              <a:defRPr/>
            </a:pPr>
            <a:endParaRPr lang="en-IE" sz="3600" kern="1200" dirty="0" smtClean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84996" name="Rectangle 5"/>
          <p:cNvSpPr>
            <a:spLocks noChangeArrowheads="1"/>
          </p:cNvSpPr>
          <p:nvPr/>
        </p:nvSpPr>
        <p:spPr bwMode="auto">
          <a:xfrm>
            <a:off x="323850" y="55134"/>
            <a:ext cx="7703518" cy="1125538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 podkreślono w bazie danych pastwisk?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7075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l-PL" sz="3200" dirty="0" smtClean="0"/>
              <a:t>Holandia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204740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68311" y="1838748"/>
            <a:ext cx="8675689" cy="1470025"/>
          </a:xfrm>
        </p:spPr>
        <p:txBody>
          <a:bodyPr/>
          <a:lstStyle/>
          <a:p>
            <a:r>
              <a:rPr lang="de-DE" sz="4200" dirty="0" smtClean="0"/>
              <a:t>Inno4Grass - materiały edukacyjne na temat </a:t>
            </a:r>
            <a:r>
              <a:rPr lang="de-DE" sz="4200" dirty="0" err="1" smtClean="0"/>
              <a:t>praktycznego</a:t>
            </a:r>
            <a:r>
              <a:rPr lang="de-DE" sz="4200" dirty="0" smtClean="0"/>
              <a:t> </a:t>
            </a:r>
            <a:r>
              <a:rPr lang="pl-PL" sz="4200" dirty="0" smtClean="0"/>
              <a:t>gospodarowania na </a:t>
            </a:r>
            <a:r>
              <a:rPr lang="de-DE" sz="4200" dirty="0" smtClean="0"/>
              <a:t> </a:t>
            </a:r>
            <a:r>
              <a:rPr lang="de-DE" sz="4200" dirty="0" err="1" smtClean="0"/>
              <a:t>użytka</a:t>
            </a:r>
            <a:r>
              <a:rPr lang="pl-PL" sz="4200" dirty="0" err="1" smtClean="0"/>
              <a:t>ch</a:t>
            </a:r>
            <a:r>
              <a:rPr lang="de-DE" sz="4200" dirty="0" smtClean="0"/>
              <a:t> </a:t>
            </a:r>
            <a:r>
              <a:rPr lang="de-DE" sz="4200" dirty="0" err="1" smtClean="0"/>
              <a:t>zielony</a:t>
            </a:r>
            <a:r>
              <a:rPr lang="pl-PL" sz="4200" dirty="0" err="1" smtClean="0"/>
              <a:t>ch</a:t>
            </a:r>
            <a:r>
              <a:rPr lang="de-DE" sz="4200" dirty="0" smtClean="0"/>
              <a:t> w </a:t>
            </a:r>
            <a:r>
              <a:rPr lang="de-DE" sz="4200" dirty="0" err="1" smtClean="0"/>
              <a:t>Holandii</a:t>
            </a:r>
            <a:endParaRPr lang="de-DE" sz="42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7273" y="3628199"/>
            <a:ext cx="4459025" cy="3015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kstvak 3"/>
          <p:cNvSpPr txBox="1"/>
          <p:nvPr/>
        </p:nvSpPr>
        <p:spPr>
          <a:xfrm>
            <a:off x="468312" y="4812663"/>
            <a:ext cx="3520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Agnes van den Pol - van </a:t>
            </a:r>
            <a:r>
              <a:rPr kumimoji="0" lang="nl-NL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Dasselaar</a:t>
            </a:r>
            <a:endParaRPr kumimoji="0" lang="nl-NL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Leanne Aantjes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26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98054" y="463308"/>
            <a:ext cx="6595473" cy="700474"/>
          </a:xfrm>
          <a:noFill/>
        </p:spPr>
        <p:txBody>
          <a:bodyPr/>
          <a:lstStyle/>
          <a:p>
            <a:r>
              <a:rPr lang="pl-PL" altLang="nl-NL" sz="24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Holenderski</a:t>
            </a:r>
            <a:r>
              <a:rPr lang="nl-NL" altLang="nl-NL" sz="24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nl-NL" altLang="nl-NL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sektor</a:t>
            </a:r>
            <a:r>
              <a:rPr lang="nl-NL" altLang="nl-NL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mleczarski</a:t>
            </a:r>
            <a:r>
              <a:rPr lang="nl-NL" altLang="nl-NL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2017 r.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63418" y="1555173"/>
            <a:ext cx="8229600" cy="4038600"/>
          </a:xfrm>
          <a:prstGeom prst="rect">
            <a:avLst/>
          </a:prstGeom>
        </p:spPr>
        <p:txBody>
          <a:bodyPr/>
          <a:lstStyle/>
          <a:p>
            <a:r>
              <a:rPr lang="nl-NL" altLang="nl-NL" sz="2000" dirty="0" smtClean="0"/>
              <a:t>17 000 gospodarstw</a:t>
            </a:r>
            <a:r>
              <a:rPr lang="nl-NL" altLang="nl-NL" sz="2000" dirty="0" err="1" smtClean="0"/>
              <a:t> mlecznych</a:t>
            </a:r>
          </a:p>
          <a:p>
            <a:r>
              <a:rPr lang="nl-NL" altLang="nl-NL" sz="2000" dirty="0" smtClean="0"/>
              <a:t>Średnia wielkość </a:t>
            </a:r>
            <a:r>
              <a:rPr lang="pl-PL" altLang="nl-NL" sz="2000" dirty="0" smtClean="0"/>
              <a:t>stada – </a:t>
            </a:r>
            <a:r>
              <a:rPr lang="nl-NL" altLang="nl-NL" sz="2000" dirty="0" smtClean="0"/>
              <a:t>90 krów</a:t>
            </a:r>
          </a:p>
          <a:p>
            <a:r>
              <a:rPr lang="nl-NL" altLang="nl-NL" sz="2000" dirty="0" smtClean="0"/>
              <a:t>50 ha, 8000-8500 kg mleka </a:t>
            </a:r>
            <a:r>
              <a:rPr lang="pl-PL" altLang="nl-NL" sz="2000" dirty="0" smtClean="0"/>
              <a:t>od</a:t>
            </a:r>
            <a:r>
              <a:rPr lang="nl-NL" altLang="nl-NL" sz="2000" dirty="0" smtClean="0"/>
              <a:t> krow</a:t>
            </a:r>
            <a:r>
              <a:rPr lang="pl-PL" altLang="nl-NL" sz="2000" dirty="0" smtClean="0"/>
              <a:t>y</a:t>
            </a:r>
            <a:r>
              <a:rPr lang="nl-NL" altLang="nl-NL" sz="2000" dirty="0" smtClean="0"/>
              <a:t> rocznie</a:t>
            </a:r>
          </a:p>
          <a:p>
            <a:r>
              <a:rPr lang="nl-NL" altLang="nl-NL" sz="2000" dirty="0" smtClean="0"/>
              <a:t>11 mld kg mleka przed zniesieniem kwoty </a:t>
            </a:r>
            <a:r>
              <a:rPr lang="pl-PL" altLang="nl-NL" sz="2000" dirty="0" smtClean="0"/>
              <a:t>mlecznej</a:t>
            </a:r>
            <a:endParaRPr lang="nl-NL" altLang="nl-NL" sz="2000" dirty="0" smtClean="0"/>
          </a:p>
          <a:p>
            <a:r>
              <a:rPr lang="nl-NL" altLang="nl-NL" sz="2000" dirty="0" smtClean="0"/>
              <a:t>80% </a:t>
            </a:r>
            <a:r>
              <a:rPr lang="pl-PL" altLang="nl-NL" sz="2000" dirty="0" smtClean="0"/>
              <a:t>skupu – </a:t>
            </a:r>
            <a:r>
              <a:rPr lang="nl-NL" altLang="nl-NL" sz="2000" dirty="0" smtClean="0"/>
              <a:t>FrieslandCampina</a:t>
            </a:r>
          </a:p>
          <a:p>
            <a:r>
              <a:rPr lang="nl-NL" altLang="nl-NL" sz="2000" dirty="0" smtClean="0"/>
              <a:t>1.900.000 ha powierzchni</a:t>
            </a:r>
            <a:r>
              <a:rPr lang="nl-NL" altLang="nl-NL" sz="2000" dirty="0" err="1" smtClean="0"/>
              <a:t> użytków rolnych</a:t>
            </a:r>
          </a:p>
          <a:p>
            <a:r>
              <a:rPr lang="nl-NL" altLang="nl-NL" sz="2000" dirty="0" smtClean="0"/>
              <a:t>1.000.000 ha </a:t>
            </a:r>
            <a:r>
              <a:rPr lang="pl-PL" altLang="nl-NL" sz="2000" dirty="0" smtClean="0"/>
              <a:t>areału </a:t>
            </a:r>
            <a:r>
              <a:rPr lang="nl-NL" altLang="nl-NL" sz="2000" dirty="0" smtClean="0"/>
              <a:t>użytków zielonych</a:t>
            </a:r>
          </a:p>
          <a:p>
            <a:r>
              <a:rPr lang="nl-NL" altLang="nl-NL" sz="2000" dirty="0" smtClean="0"/>
              <a:t>250.000 ha ku</a:t>
            </a:r>
            <a:r>
              <a:rPr lang="pl-PL" altLang="nl-NL" sz="2000" dirty="0" smtClean="0"/>
              <a:t>ku</a:t>
            </a:r>
            <a:r>
              <a:rPr lang="nl-NL" altLang="nl-NL" sz="2000" dirty="0" smtClean="0"/>
              <a:t>rydzy na kiszonkę</a:t>
            </a:r>
          </a:p>
          <a:p>
            <a:r>
              <a:rPr lang="nl-NL" altLang="nl-NL" sz="2000" dirty="0" smtClean="0"/>
              <a:t>Duży obszar przeznaczony pod </a:t>
            </a:r>
            <a:r>
              <a:rPr lang="pl-PL" altLang="nl-NL" sz="2000" dirty="0" smtClean="0"/>
              <a:t>chów</a:t>
            </a:r>
            <a:r>
              <a:rPr lang="nl-NL" altLang="nl-NL" sz="2000" dirty="0" smtClean="0"/>
              <a:t> bydła mlecznego</a:t>
            </a:r>
          </a:p>
          <a:p>
            <a:endParaRPr lang="nl-NL" altLang="nl-NL" dirty="0" smtClean="0"/>
          </a:p>
        </p:txBody>
      </p:sp>
      <p:pic>
        <p:nvPicPr>
          <p:cNvPr id="19460" name="Picture 4" descr="Koeien buiten AGnes IMG_259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1163" y="4892594"/>
            <a:ext cx="2611017" cy="1735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307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859" y="1059847"/>
            <a:ext cx="7866180" cy="5122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5940152" y="757135"/>
            <a:ext cx="1282723" cy="3231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Źródło</a:t>
            </a:r>
            <a:r>
              <a:rPr kumimoji="0" 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: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CBS</a:t>
            </a:r>
            <a:endParaRPr kumimoji="0" lang="nl-NL" sz="1400" b="0" i="0" u="none" strike="noStrike" kern="1200" cap="none" spc="0" normalizeH="0" baseline="0" noProof="0" dirty="0" err="1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446859" y="335649"/>
            <a:ext cx="70301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GB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ytuacj</a:t>
            </a:r>
            <a:r>
              <a:rPr kumimoji="0" 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pl-PL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sektora mleczarskiego w ujęciu historycznym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70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399302" y="626968"/>
            <a:ext cx="8521188" cy="4089600"/>
          </a:xfrm>
        </p:spPr>
        <p:txBody>
          <a:bodyPr/>
          <a:lstStyle/>
          <a:p>
            <a:pPr marL="0" indent="0">
              <a:buNone/>
            </a:pPr>
            <a:r>
              <a:rPr lang="pl-PL" sz="2000" b="1" dirty="0" smtClean="0"/>
              <a:t>W ciągu</a:t>
            </a:r>
            <a:r>
              <a:rPr lang="en-US" sz="2000" b="1" dirty="0" smtClean="0"/>
              <a:t> </a:t>
            </a:r>
            <a:r>
              <a:rPr lang="pl-PL" sz="2000" b="1" dirty="0" smtClean="0"/>
              <a:t>ostatnich </a:t>
            </a:r>
            <a:r>
              <a:rPr lang="en-US" sz="2000" b="1" dirty="0" smtClean="0"/>
              <a:t>50 lat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Średnia liczba </a:t>
            </a:r>
            <a:r>
              <a:rPr lang="en-US" sz="2000" dirty="0"/>
              <a:t>krów mlecznych na gospodarstwo wzrosła dziesięciokrotnie, do około </a:t>
            </a:r>
            <a:r>
              <a:rPr lang="en-US" sz="2000" dirty="0" smtClean="0"/>
              <a:t>85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Średnia </a:t>
            </a:r>
            <a:r>
              <a:rPr lang="en-US" sz="2000" dirty="0"/>
              <a:t>produkcja </a:t>
            </a:r>
            <a:r>
              <a:rPr lang="en-US" sz="2000" dirty="0" err="1"/>
              <a:t>mleka</a:t>
            </a:r>
            <a:r>
              <a:rPr lang="en-US" sz="2000" dirty="0"/>
              <a:t> </a:t>
            </a:r>
            <a:r>
              <a:rPr lang="pl-PL" sz="2000" dirty="0" smtClean="0"/>
              <a:t>od</a:t>
            </a:r>
            <a:r>
              <a:rPr lang="en-US" sz="2000" dirty="0" smtClean="0"/>
              <a:t> </a:t>
            </a:r>
            <a:r>
              <a:rPr lang="en-US" sz="2000" dirty="0" err="1" smtClean="0"/>
              <a:t>krow</a:t>
            </a:r>
            <a:r>
              <a:rPr lang="pl-PL" sz="2000" dirty="0" smtClean="0"/>
              <a:t>y</a:t>
            </a:r>
            <a:r>
              <a:rPr lang="en-US" sz="2000" dirty="0" smtClean="0"/>
              <a:t> </a:t>
            </a:r>
            <a:r>
              <a:rPr lang="en-US" sz="2000" dirty="0"/>
              <a:t>podwoiła się do nieco ponad 8 000 </a:t>
            </a:r>
            <a:r>
              <a:rPr lang="en-US" sz="2000" dirty="0" smtClean="0"/>
              <a:t>kg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Produkcja mleka na hektar potroiła się do około 15 000 </a:t>
            </a:r>
            <a:r>
              <a:rPr lang="en-US" sz="2000" dirty="0" smtClean="0"/>
              <a:t>kg</a:t>
            </a:r>
            <a:endParaRPr lang="pl-PL" sz="20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err="1" smtClean="0"/>
              <a:t>Dziesięciokrotne</a:t>
            </a:r>
            <a:r>
              <a:rPr lang="en-US" sz="2000" dirty="0" smtClean="0"/>
              <a:t> </a:t>
            </a:r>
            <a:r>
              <a:rPr lang="en-US" sz="2000" dirty="0" err="1" smtClean="0"/>
              <a:t>zmniejsz</a:t>
            </a:r>
            <a:r>
              <a:rPr lang="pl-PL" sz="2000" dirty="0" err="1" smtClean="0"/>
              <a:t>yła</a:t>
            </a:r>
            <a:r>
              <a:rPr lang="pl-PL" sz="2000" dirty="0" smtClean="0"/>
              <a:t> się</a:t>
            </a:r>
            <a:r>
              <a:rPr lang="en-US" sz="2000" dirty="0" smtClean="0"/>
              <a:t> </a:t>
            </a:r>
            <a:r>
              <a:rPr lang="en-US" sz="2000" dirty="0" err="1" smtClean="0"/>
              <a:t>liczb</a:t>
            </a:r>
            <a:r>
              <a:rPr lang="pl-PL" sz="2000" dirty="0" smtClean="0"/>
              <a:t>a</a:t>
            </a:r>
            <a:r>
              <a:rPr lang="en-US" sz="2000" dirty="0" smtClean="0"/>
              <a:t> </a:t>
            </a:r>
            <a:r>
              <a:rPr lang="en-US" sz="2000" dirty="0"/>
              <a:t>gospodarstw </a:t>
            </a:r>
            <a:r>
              <a:rPr lang="en-US" sz="2000" dirty="0" err="1"/>
              <a:t>mlecznych</a:t>
            </a:r>
            <a:r>
              <a:rPr lang="en-US" sz="2000" dirty="0"/>
              <a:t> </a:t>
            </a:r>
            <a:r>
              <a:rPr lang="pl-PL" sz="2000" dirty="0" smtClean="0"/>
              <a:t>– </a:t>
            </a:r>
            <a:r>
              <a:rPr lang="en-US" sz="2000" dirty="0" smtClean="0"/>
              <a:t>do </a:t>
            </a:r>
            <a:r>
              <a:rPr lang="en-US" sz="2000" dirty="0" err="1"/>
              <a:t>około</a:t>
            </a:r>
            <a:r>
              <a:rPr lang="en-US" sz="2000" dirty="0"/>
              <a:t> </a:t>
            </a:r>
            <a:r>
              <a:rPr lang="en-US" sz="2000" dirty="0" smtClean="0"/>
              <a:t>18000</a:t>
            </a:r>
          </a:p>
          <a:p>
            <a:pPr marL="0" lvl="1" indent="0">
              <a:buFont typeface="Arial" panose="020B0604020202020204" pitchFamily="34" charset="0"/>
              <a:buChar char="•"/>
            </a:pPr>
            <a:r>
              <a:rPr lang="en-US" sz="2000" i="1" dirty="0" smtClean="0"/>
              <a:t>Van Dijk, Schukking, Van der Berg, 2015. </a:t>
            </a:r>
            <a:r>
              <a:rPr lang="pl-PL" sz="2000" i="1" dirty="0" err="1" smtClean="0"/>
              <a:t>Grassland</a:t>
            </a:r>
            <a:r>
              <a:rPr lang="pl-PL" sz="2000" i="1" dirty="0" smtClean="0"/>
              <a:t> Science in Europe </a:t>
            </a:r>
            <a:r>
              <a:rPr lang="en-US" sz="2000" i="1" dirty="0" smtClean="0"/>
              <a:t>20: 12-20.</a:t>
            </a:r>
          </a:p>
          <a:p>
            <a:pPr marL="0" lvl="0" indent="0">
              <a:buNone/>
            </a:pPr>
            <a:endParaRPr lang="en-US" sz="2000" dirty="0" smtClean="0"/>
          </a:p>
          <a:p>
            <a:pPr marL="0" lvl="0" indent="0">
              <a:buNone/>
            </a:pPr>
            <a:r>
              <a:rPr lang="en-US" sz="2000" b="1" dirty="0" smtClean="0"/>
              <a:t>Niektóre </a:t>
            </a:r>
            <a:r>
              <a:rPr lang="en-US" sz="2000" b="1" dirty="0"/>
              <a:t>cechy </a:t>
            </a:r>
            <a:r>
              <a:rPr lang="en-US" sz="2000" b="1" dirty="0" err="1"/>
              <a:t>charakterystyczne</a:t>
            </a:r>
            <a:r>
              <a:rPr lang="en-US" sz="2000" b="1" dirty="0"/>
              <a:t> </a:t>
            </a:r>
            <a:r>
              <a:rPr lang="pl-PL" sz="2000" b="1" dirty="0" smtClean="0"/>
              <a:t>holenderskiego</a:t>
            </a:r>
            <a:r>
              <a:rPr lang="en-US" sz="2000" b="1" dirty="0" smtClean="0"/>
              <a:t> sektora</a:t>
            </a:r>
            <a:r>
              <a:rPr lang="en-US" sz="2000" b="1" dirty="0"/>
              <a:t> mleczarskiego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2000" dirty="0" smtClean="0"/>
              <a:t>Regionalne </a:t>
            </a:r>
            <a:r>
              <a:rPr lang="en-US" sz="2000" dirty="0"/>
              <a:t>różnice w </a:t>
            </a:r>
            <a:r>
              <a:rPr lang="en-US" sz="2000" dirty="0" smtClean="0"/>
              <a:t>jakości</a:t>
            </a:r>
            <a:r>
              <a:rPr lang="en-US" sz="2000" dirty="0"/>
              <a:t> gleby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2000" dirty="0"/>
              <a:t>60 % </a:t>
            </a:r>
            <a:r>
              <a:rPr lang="pl-PL" sz="2000" dirty="0" smtClean="0"/>
              <a:t>Holandii znajduje się </a:t>
            </a:r>
            <a:r>
              <a:rPr lang="en-US" sz="2000" dirty="0" err="1" smtClean="0"/>
              <a:t>poniżej</a:t>
            </a:r>
            <a:r>
              <a:rPr lang="en-US" sz="2000" dirty="0" smtClean="0"/>
              <a:t> </a:t>
            </a:r>
            <a:r>
              <a:rPr lang="en-US" sz="2000" dirty="0"/>
              <a:t>poziomu morza (-1 do -7m</a:t>
            </a:r>
            <a:r>
              <a:rPr lang="en-US" sz="2000" dirty="0" smtClean="0"/>
              <a:t>)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2000" dirty="0" smtClean="0"/>
              <a:t>Obszary </a:t>
            </a:r>
            <a:r>
              <a:rPr lang="en-US" sz="2000" dirty="0"/>
              <a:t>nad poziomem morza, pierwotnie głównie słabe gleby piaszczyste, </a:t>
            </a:r>
            <a:r>
              <a:rPr lang="en-US" sz="2000" dirty="0" err="1"/>
              <a:t>nawożenie</a:t>
            </a:r>
            <a:r>
              <a:rPr lang="en-US" sz="2000" dirty="0"/>
              <a:t> zwiększona </a:t>
            </a:r>
            <a:r>
              <a:rPr lang="en-US" sz="2000" dirty="0" smtClean="0"/>
              <a:t>zawartość</a:t>
            </a:r>
            <a:r>
              <a:rPr lang="en-US" sz="2000" dirty="0"/>
              <a:t> minerałów w glebie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2000" dirty="0" smtClean="0"/>
              <a:t>Średni </a:t>
            </a:r>
            <a:r>
              <a:rPr lang="en-US" sz="2000" dirty="0"/>
              <a:t>plon netto użytków </a:t>
            </a:r>
            <a:r>
              <a:rPr lang="en-US" sz="2000" dirty="0" err="1"/>
              <a:t>zielonych</a:t>
            </a:r>
            <a:r>
              <a:rPr lang="en-US" sz="2000" dirty="0"/>
              <a:t> </a:t>
            </a:r>
            <a:r>
              <a:rPr lang="en-US" sz="2000" dirty="0" smtClean="0"/>
              <a:t>9-11 </a:t>
            </a:r>
            <a:r>
              <a:rPr lang="en-US" sz="2000" dirty="0"/>
              <a:t>ton </a:t>
            </a:r>
            <a:r>
              <a:rPr lang="en-US" sz="2000" dirty="0" smtClean="0"/>
              <a:t>SM</a:t>
            </a:r>
            <a:r>
              <a:rPr lang="pl-PL" sz="2000" dirty="0" smtClean="0"/>
              <a:t>/ha rocznie</a:t>
            </a:r>
            <a:endParaRPr lang="en-US" sz="2000" dirty="0" smtClean="0"/>
          </a:p>
          <a:p>
            <a:pPr lvl="0">
              <a:buFont typeface="Arial" panose="020B0604020202020204" pitchFamily="34" charset="0"/>
              <a:buChar char="•"/>
            </a:pPr>
            <a:r>
              <a:rPr lang="en-US" sz="2000" dirty="0" err="1" smtClean="0"/>
              <a:t>Dawki</a:t>
            </a:r>
            <a:r>
              <a:rPr lang="en-US" sz="2000" dirty="0" smtClean="0"/>
              <a:t> </a:t>
            </a:r>
            <a:r>
              <a:rPr lang="pl-PL" sz="2000" dirty="0" smtClean="0"/>
              <a:t>pokarmowe </a:t>
            </a:r>
            <a:r>
              <a:rPr lang="en-US" sz="2000" dirty="0" err="1" smtClean="0"/>
              <a:t>charakteryzują</a:t>
            </a:r>
            <a:r>
              <a:rPr lang="en-US" sz="2000" dirty="0" smtClean="0"/>
              <a:t> </a:t>
            </a:r>
            <a:r>
              <a:rPr lang="en-US" sz="2000" dirty="0" err="1"/>
              <a:t>się</a:t>
            </a:r>
            <a:r>
              <a:rPr lang="en-US" sz="2000" dirty="0"/>
              <a:t> stosunkowo dużą ilością suplementacji, </a:t>
            </a:r>
            <a:r>
              <a:rPr lang="pl-PL" sz="2000" dirty="0" smtClean="0"/>
              <a:t>złożone </a:t>
            </a:r>
            <a:r>
              <a:rPr lang="en-US" sz="2000" dirty="0" err="1" smtClean="0"/>
              <a:t>głównie</a:t>
            </a:r>
            <a:r>
              <a:rPr lang="en-US" sz="2000" dirty="0" smtClean="0"/>
              <a:t> </a:t>
            </a:r>
            <a:r>
              <a:rPr lang="pl-PL" sz="2000" dirty="0" smtClean="0"/>
              <a:t>z </a:t>
            </a:r>
            <a:r>
              <a:rPr lang="en-US" sz="2000" dirty="0" err="1" smtClean="0"/>
              <a:t>kiszonki</a:t>
            </a:r>
            <a:r>
              <a:rPr lang="en-US" sz="2000" dirty="0" smtClean="0"/>
              <a:t> </a:t>
            </a:r>
            <a:r>
              <a:rPr lang="pl-PL" sz="2000" dirty="0" smtClean="0"/>
              <a:t>z </a:t>
            </a:r>
            <a:r>
              <a:rPr lang="en-US" sz="2000" dirty="0" err="1" smtClean="0"/>
              <a:t>kukurydz</a:t>
            </a:r>
            <a:r>
              <a:rPr lang="pl-PL" sz="2000" dirty="0" smtClean="0"/>
              <a:t>y</a:t>
            </a:r>
            <a:r>
              <a:rPr lang="en-US" sz="2000" dirty="0" smtClean="0"/>
              <a:t>, </a:t>
            </a:r>
            <a:r>
              <a:rPr lang="en-US" sz="2000" dirty="0"/>
              <a:t>kiszonki z </a:t>
            </a:r>
            <a:r>
              <a:rPr lang="en-US" sz="2000" dirty="0" err="1" smtClean="0"/>
              <a:t>traw</a:t>
            </a:r>
            <a:r>
              <a:rPr lang="en-US" sz="2000" dirty="0" smtClean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 smtClean="0"/>
              <a:t>koncentratów</a:t>
            </a:r>
            <a:endParaRPr lang="en-US" sz="2000" dirty="0"/>
          </a:p>
          <a:p>
            <a:pPr marL="582613" indent="-285750">
              <a:buFont typeface="Arial" panose="020B0604020202020204" pitchFamily="34" charset="0"/>
              <a:buChar char="•"/>
            </a:pPr>
            <a:endParaRPr lang="en-US" sz="2400" i="1" dirty="0"/>
          </a:p>
          <a:p>
            <a:pPr marL="582613" indent="-285750">
              <a:buFont typeface="Arial" panose="020B0604020202020204" pitchFamily="34" charset="0"/>
              <a:buChar char="•"/>
            </a:pPr>
            <a:endParaRPr lang="en-US" sz="2400" i="1" dirty="0"/>
          </a:p>
          <a:p>
            <a:pPr marL="582613" indent="-285750">
              <a:buFont typeface="Arial" panose="020B0604020202020204" pitchFamily="34" charset="0"/>
              <a:buChar char="•"/>
            </a:pPr>
            <a:endParaRPr lang="en-US" sz="2400" i="1" dirty="0"/>
          </a:p>
          <a:p>
            <a:pPr marL="582613" indent="-285750">
              <a:buFont typeface="Arial" panose="020B0604020202020204" pitchFamily="34" charset="0"/>
              <a:buChar char="•"/>
            </a:pPr>
            <a:endParaRPr lang="en-US" sz="2400" i="1" dirty="0" smtClean="0"/>
          </a:p>
          <a:p>
            <a:pPr marL="696913" lvl="1" indent="0">
              <a:buNone/>
            </a:pPr>
            <a:endParaRPr lang="en-US" i="1" dirty="0"/>
          </a:p>
          <a:p>
            <a:pPr marL="696913" lvl="1" indent="0">
              <a:buNone/>
            </a:pPr>
            <a:r>
              <a:rPr lang="en-US" sz="1800" i="1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60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sz="2800" dirty="0" smtClean="0">
                <a:solidFill>
                  <a:schemeClr val="tx1"/>
                </a:solidFill>
              </a:rPr>
              <a:t>Trendy </a:t>
            </a:r>
            <a:r>
              <a:rPr lang="nl-NL" sz="2800" dirty="0" err="1" smtClean="0">
                <a:solidFill>
                  <a:schemeClr val="tx1"/>
                </a:solidFill>
              </a:rPr>
              <a:t>dotyczące wypasu w</a:t>
            </a:r>
            <a:r>
              <a:rPr lang="nl-NL" sz="2800" dirty="0" smtClean="0">
                <a:solidFill>
                  <a:schemeClr val="tx1"/>
                </a:solidFill>
              </a:rPr>
              <a:t> Holandii</a:t>
            </a:r>
            <a:endParaRPr lang="nl-NL" sz="2800" dirty="0">
              <a:solidFill>
                <a:schemeClr val="tx1"/>
              </a:solidFill>
            </a:endParaRP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0"/>
          </p:nvPr>
        </p:nvSpPr>
        <p:spPr>
          <a:xfrm>
            <a:off x="452447" y="1262594"/>
            <a:ext cx="8521188" cy="4089600"/>
          </a:xfrm>
        </p:spPr>
        <p:txBody>
          <a:bodyPr/>
          <a:lstStyle/>
          <a:p>
            <a:r>
              <a:rPr lang="pl-PL" sz="2000" dirty="0" smtClean="0"/>
              <a:t>W</a:t>
            </a:r>
            <a:r>
              <a:rPr lang="en-US" sz="2000" dirty="0" err="1" smtClean="0"/>
              <a:t>ypas</a:t>
            </a:r>
            <a:r>
              <a:rPr lang="pl-PL" sz="2000" dirty="0" smtClean="0"/>
              <a:t> krów </a:t>
            </a:r>
            <a:r>
              <a:rPr lang="pl-PL" sz="2000" dirty="0" err="1" smtClean="0"/>
              <a:t>zmiejsza</a:t>
            </a:r>
            <a:r>
              <a:rPr lang="pl-PL" sz="2000" dirty="0" smtClean="0"/>
              <a:t> się </a:t>
            </a:r>
            <a:r>
              <a:rPr lang="en-US" sz="2000" dirty="0" smtClean="0"/>
              <a:t> </a:t>
            </a:r>
            <a:r>
              <a:rPr lang="en-US" sz="2000" dirty="0"/>
              <a:t>(90% krów mlecznych w 2001 r., 70% w 2013 r., 65% w 2016 r., 68% w 2017 r.)</a:t>
            </a:r>
          </a:p>
          <a:p>
            <a:r>
              <a:rPr lang="en-US" sz="2000" dirty="0"/>
              <a:t>Mniej godzin dziennie wypasu na pastwisku</a:t>
            </a:r>
          </a:p>
          <a:p>
            <a:r>
              <a:rPr lang="en-US" sz="2000" dirty="0"/>
              <a:t>Głównie wypas rotacyjny, </a:t>
            </a:r>
            <a:r>
              <a:rPr lang="pl-PL" sz="2000" dirty="0" smtClean="0"/>
              <a:t>stały wzrost liczebności stad</a:t>
            </a:r>
            <a:endParaRPr lang="en-US" sz="2000" dirty="0"/>
          </a:p>
          <a:p>
            <a:r>
              <a:rPr lang="en-US" sz="2000" dirty="0"/>
              <a:t>Mniej wypasu na południu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 smtClean="0"/>
              <a:t>wschodzie</a:t>
            </a:r>
            <a:r>
              <a:rPr lang="pl-PL" sz="2000" dirty="0" smtClean="0"/>
              <a:t> kraju</a:t>
            </a:r>
            <a:endParaRPr lang="en-US" sz="2000" dirty="0"/>
          </a:p>
          <a:p>
            <a:r>
              <a:rPr lang="en-US" sz="2000" dirty="0" err="1"/>
              <a:t>Convenant Weidegang</a:t>
            </a:r>
            <a:r>
              <a:rPr lang="en-US" sz="2000" dirty="0"/>
              <a:t> (Traktat o wypasie)</a:t>
            </a:r>
          </a:p>
          <a:p>
            <a:r>
              <a:rPr lang="en-US" sz="2000" dirty="0"/>
              <a:t>Premia za wypas</a:t>
            </a:r>
          </a:p>
          <a:p>
            <a:r>
              <a:rPr lang="en-US" sz="2000" dirty="0"/>
              <a:t>Wypas bardziej widoczny w edukacji i nauce</a:t>
            </a:r>
          </a:p>
          <a:p>
            <a:r>
              <a:rPr lang="en-US" sz="2000" dirty="0"/>
              <a:t>Kwestia społeczna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b="1" u="sng" dirty="0"/>
              <a:t>Partie polityczne </a:t>
            </a:r>
            <a:r>
              <a:rPr lang="en-US" sz="2000" b="1" u="sng" dirty="0" err="1"/>
              <a:t>zaproponowały</a:t>
            </a:r>
            <a:r>
              <a:rPr lang="en-US" sz="2000" b="1" u="sng" dirty="0"/>
              <a:t> </a:t>
            </a:r>
            <a:r>
              <a:rPr lang="pl-PL" sz="2000" b="1" u="sng" dirty="0" smtClean="0"/>
              <a:t>obowiązkowy </a:t>
            </a:r>
            <a:r>
              <a:rPr lang="en-US" sz="2000" b="1" u="sng" dirty="0" err="1" smtClean="0"/>
              <a:t>wypas</a:t>
            </a:r>
            <a:endParaRPr lang="pl-PL" sz="2000" b="1" u="sng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err="1" smtClean="0"/>
              <a:t>Wniosek</a:t>
            </a:r>
            <a:r>
              <a:rPr lang="en-US" sz="2000" dirty="0" smtClean="0"/>
              <a:t> </a:t>
            </a:r>
            <a:r>
              <a:rPr lang="en-US" sz="2000" dirty="0"/>
              <a:t>uzyskał większość głosów</a:t>
            </a:r>
          </a:p>
          <a:p>
            <a:r>
              <a:rPr lang="en-US" sz="2000" dirty="0"/>
              <a:t>Nowy rząd postanowił niedawno </a:t>
            </a:r>
            <a:r>
              <a:rPr lang="en-US" sz="2000" dirty="0" err="1"/>
              <a:t>nie</a:t>
            </a:r>
            <a:r>
              <a:rPr lang="en-US" sz="2000" dirty="0"/>
              <a:t> </a:t>
            </a:r>
            <a:r>
              <a:rPr lang="pl-PL" sz="2000" dirty="0" smtClean="0"/>
              <a:t>wdrażać tego prawa </a:t>
            </a:r>
            <a:r>
              <a:rPr lang="en-US" sz="2000" dirty="0" smtClean="0"/>
              <a:t>(</a:t>
            </a:r>
            <a:r>
              <a:rPr lang="en-US" sz="2000" dirty="0"/>
              <a:t>do 2020 r.).</a:t>
            </a:r>
          </a:p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  <a:p>
            <a:pPr marL="0" indent="0">
              <a:buNone/>
            </a:pPr>
            <a:r>
              <a:rPr lang="en-GB" sz="2000" b="1" dirty="0" smtClean="0"/>
              <a:t> </a:t>
            </a:r>
            <a:endParaRPr lang="en-GB" sz="2000" dirty="0" smtClean="0"/>
          </a:p>
          <a:p>
            <a:endParaRPr lang="en-GB" sz="2000" dirty="0" smtClean="0"/>
          </a:p>
          <a:p>
            <a:endParaRPr lang="en-GB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38159" y="2780928"/>
            <a:ext cx="1938297" cy="2391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355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sz="3200" b="1" dirty="0" smtClean="0">
                <a:solidFill>
                  <a:schemeClr val="tx1"/>
                </a:solidFill>
              </a:rPr>
              <a:t>Wypas</a:t>
            </a:r>
            <a:r>
              <a:rPr lang="en-GB" sz="3200" b="1" dirty="0" smtClean="0">
                <a:solidFill>
                  <a:schemeClr val="tx1"/>
                </a:solidFill>
              </a:rPr>
              <a:t> = Kwestia społeczna?</a:t>
            </a:r>
            <a:endParaRPr lang="en-GB" sz="3200" b="1" dirty="0">
              <a:solidFill>
                <a:schemeClr val="tx1"/>
              </a:solidFill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 dirty="0"/>
              <a:t>W Holandii: tak!</a:t>
            </a:r>
          </a:p>
          <a:p>
            <a:r>
              <a:rPr lang="en-US" sz="2000" dirty="0"/>
              <a:t>Dziedzictwo kulturowe, dobrostan zwierząt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Zaczęło się około 2000 </a:t>
            </a:r>
            <a:r>
              <a:rPr lang="en-US" sz="2000" dirty="0" err="1" smtClean="0"/>
              <a:t>roku</a:t>
            </a:r>
            <a:endParaRPr lang="en-US" sz="2000" dirty="0"/>
          </a:p>
          <a:p>
            <a:r>
              <a:rPr lang="en-US" sz="2000" dirty="0"/>
              <a:t>2012: "</a:t>
            </a:r>
            <a:r>
              <a:rPr lang="en-US" sz="2000" dirty="0" err="1"/>
              <a:t>Convenant Weidegang</a:t>
            </a:r>
            <a:r>
              <a:rPr lang="en-US" sz="2000" dirty="0"/>
              <a:t>" ("Grazing </a:t>
            </a:r>
            <a:r>
              <a:rPr lang="en-US" sz="2000" dirty="0" err="1"/>
              <a:t>Convenant</a:t>
            </a:r>
            <a:r>
              <a:rPr lang="en-US" sz="2000" dirty="0"/>
              <a:t>")</a:t>
            </a:r>
          </a:p>
          <a:p>
            <a:r>
              <a:rPr lang="en-US" sz="2000" dirty="0"/>
              <a:t>Cel: stabilna liczba </a:t>
            </a:r>
            <a:r>
              <a:rPr lang="en-US" sz="2000" dirty="0" err="1"/>
              <a:t>wypasanych</a:t>
            </a:r>
            <a:r>
              <a:rPr lang="en-US" sz="2000" dirty="0"/>
              <a:t> </a:t>
            </a:r>
            <a:r>
              <a:rPr lang="en-US" sz="2000" dirty="0" err="1" smtClean="0"/>
              <a:t>krów</a:t>
            </a:r>
            <a:endParaRPr lang="en-US" sz="2000" dirty="0"/>
          </a:p>
          <a:p>
            <a:r>
              <a:rPr lang="en-US" sz="2000" dirty="0"/>
              <a:t>~ 75 stron podpisało Traktat już teraz</a:t>
            </a:r>
          </a:p>
          <a:p>
            <a:endParaRPr lang="nl-NL" sz="2000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96580" y="0"/>
            <a:ext cx="2334804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068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1205" y="230190"/>
            <a:ext cx="8442796" cy="839787"/>
          </a:xfrm>
        </p:spPr>
        <p:txBody>
          <a:bodyPr/>
          <a:lstStyle/>
          <a:p>
            <a:pPr algn="l"/>
            <a:r>
              <a:rPr lang="nl-NL" sz="3200" b="1" dirty="0" smtClean="0">
                <a:solidFill>
                  <a:schemeClr val="tx1"/>
                </a:solidFill>
              </a:rPr>
              <a:t>18 </a:t>
            </a:r>
            <a:r>
              <a:rPr lang="nl-NL" sz="3200" b="1" dirty="0" err="1" smtClean="0">
                <a:solidFill>
                  <a:schemeClr val="tx1"/>
                </a:solidFill>
              </a:rPr>
              <a:t>czerwca</a:t>
            </a:r>
            <a:r>
              <a:rPr lang="nl-NL" sz="3200" b="1" dirty="0" smtClean="0">
                <a:solidFill>
                  <a:schemeClr val="tx1"/>
                </a:solidFill>
              </a:rPr>
              <a:t> 2012 r. - Convenant Weidegang</a:t>
            </a:r>
            <a:br>
              <a:rPr lang="nl-NL" sz="3200" b="1" dirty="0" smtClean="0">
                <a:solidFill>
                  <a:schemeClr val="tx1"/>
                </a:solidFill>
              </a:rPr>
            </a:br>
            <a:r>
              <a:rPr lang="en-GB" sz="3200" b="1" dirty="0" smtClean="0">
                <a:solidFill>
                  <a:schemeClr val="tx1"/>
                </a:solidFill>
              </a:rPr>
              <a:t> „</a:t>
            </a:r>
            <a:r>
              <a:rPr lang="pl-PL" sz="3200" b="1" dirty="0" smtClean="0">
                <a:solidFill>
                  <a:schemeClr val="tx1"/>
                </a:solidFill>
              </a:rPr>
              <a:t>Konwencja Pastwiskowa</a:t>
            </a:r>
            <a:r>
              <a:rPr lang="en-GB" sz="3200" dirty="0" smtClean="0">
                <a:solidFill>
                  <a:schemeClr val="tx1"/>
                </a:solidFill>
              </a:rPr>
              <a:t>"</a:t>
            </a:r>
            <a:endParaRPr lang="nl-NL" sz="3200" dirty="0">
              <a:solidFill>
                <a:schemeClr val="tx1"/>
              </a:solidFill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412776"/>
            <a:ext cx="9144000" cy="544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5933788" y="6488668"/>
            <a:ext cx="3031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defRPr/>
            </a:pP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Źródło: </a:t>
            </a:r>
            <a:r>
              <a:rPr lang="nl-NL" dirty="0">
                <a:solidFill>
                  <a:prstClr val="black"/>
                </a:solidFill>
              </a:rPr>
              <a:t>Convenant Weidegang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25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5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0.9|2.9|1.4|2.9|0.8|2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theme1.xml><?xml version="1.0" encoding="utf-8"?>
<a:theme xmlns:a="http://schemas.openxmlformats.org/drawingml/2006/main" name="COV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2_NEW CHAP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3_CONTE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4_CONTE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2_COV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5_CONTE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Inno4Grass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NTE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NEW CHAP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BACK COV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COV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CONTE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_NEW CHAP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2_CONTE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1_BACK COV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Impuls 2">
    <a:dk1>
      <a:srgbClr val="000000"/>
    </a:dk1>
    <a:lt1>
      <a:srgbClr val="FFFFFF"/>
    </a:lt1>
    <a:dk2>
      <a:srgbClr val="000066"/>
    </a:dk2>
    <a:lt2>
      <a:srgbClr val="FFCC66"/>
    </a:lt2>
    <a:accent1>
      <a:srgbClr val="FF9900"/>
    </a:accent1>
    <a:accent2>
      <a:srgbClr val="000044"/>
    </a:accent2>
    <a:accent3>
      <a:srgbClr val="AAAAB8"/>
    </a:accent3>
    <a:accent4>
      <a:srgbClr val="DADADA"/>
    </a:accent4>
    <a:accent5>
      <a:srgbClr val="FFCAAA"/>
    </a:accent5>
    <a:accent6>
      <a:srgbClr val="00003D"/>
    </a:accent6>
    <a:hlink>
      <a:srgbClr val="3366FF"/>
    </a:hlink>
    <a:folHlink>
      <a:srgbClr val="FFFF00"/>
    </a:folHlink>
  </a:clrScheme>
  <a:fontScheme name="Impuls">
    <a:majorFont>
      <a:latin typeface="Times New Roman"/>
      <a:ea typeface=""/>
      <a:cs typeface=""/>
    </a:majorFont>
    <a:minorFont>
      <a:latin typeface="Times New Roman"/>
      <a:ea typeface=""/>
      <a:cs typeface="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Impuls 2">
    <a:dk1>
      <a:srgbClr val="000000"/>
    </a:dk1>
    <a:lt1>
      <a:srgbClr val="FFFFFF"/>
    </a:lt1>
    <a:dk2>
      <a:srgbClr val="000066"/>
    </a:dk2>
    <a:lt2>
      <a:srgbClr val="FFCC66"/>
    </a:lt2>
    <a:accent1>
      <a:srgbClr val="FF9900"/>
    </a:accent1>
    <a:accent2>
      <a:srgbClr val="000044"/>
    </a:accent2>
    <a:accent3>
      <a:srgbClr val="AAAAB8"/>
    </a:accent3>
    <a:accent4>
      <a:srgbClr val="DADADA"/>
    </a:accent4>
    <a:accent5>
      <a:srgbClr val="FFCAAA"/>
    </a:accent5>
    <a:accent6>
      <a:srgbClr val="00003D"/>
    </a:accent6>
    <a:hlink>
      <a:srgbClr val="3366FF"/>
    </a:hlink>
    <a:folHlink>
      <a:srgbClr val="FFFF00"/>
    </a:folHlink>
  </a:clrScheme>
  <a:fontScheme name="Impuls">
    <a:majorFont>
      <a:latin typeface="Times New Roman"/>
      <a:ea typeface=""/>
      <a:cs typeface=""/>
    </a:majorFont>
    <a:minorFont>
      <a:latin typeface="Times New Roman"/>
      <a:ea typeface=""/>
      <a:cs typeface="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19165</TotalTime>
  <Words>20644</Words>
  <Application>Microsoft Office PowerPoint</Application>
  <PresentationFormat>Diavoorstelling (4:3)</PresentationFormat>
  <Paragraphs>3749</Paragraphs>
  <Slides>383</Slides>
  <Notes>94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19</vt:i4>
      </vt:variant>
      <vt:variant>
        <vt:lpstr>Thema</vt:lpstr>
      </vt:variant>
      <vt:variant>
        <vt:i4>15</vt:i4>
      </vt:variant>
      <vt:variant>
        <vt:lpstr>Ingesloten OLE-bronprogramma's</vt:lpstr>
      </vt:variant>
      <vt:variant>
        <vt:i4>6</vt:i4>
      </vt:variant>
      <vt:variant>
        <vt:lpstr>Diatitels</vt:lpstr>
      </vt:variant>
      <vt:variant>
        <vt:i4>383</vt:i4>
      </vt:variant>
    </vt:vector>
  </HeadingPairs>
  <TitlesOfParts>
    <vt:vector size="423" baseType="lpstr">
      <vt:lpstr>Microsoft YaHei</vt:lpstr>
      <vt:lpstr>MS PGothic</vt:lpstr>
      <vt:lpstr>MS PGothic</vt:lpstr>
      <vt:lpstr>SimSun</vt:lpstr>
      <vt:lpstr>Arial</vt:lpstr>
      <vt:lpstr>Arial Narrow</vt:lpstr>
      <vt:lpstr>Calibri</vt:lpstr>
      <vt:lpstr>Comic Sans MS</vt:lpstr>
      <vt:lpstr>Georgia</vt:lpstr>
      <vt:lpstr>Monotype Sorts</vt:lpstr>
      <vt:lpstr>News Gothic</vt:lpstr>
      <vt:lpstr>Symbol</vt:lpstr>
      <vt:lpstr>Tahoma</vt:lpstr>
      <vt:lpstr>Times</vt:lpstr>
      <vt:lpstr>Times New Roman</vt:lpstr>
      <vt:lpstr>Trebuchet MS</vt:lpstr>
      <vt:lpstr>Verdana</vt:lpstr>
      <vt:lpstr>Wingdings</vt:lpstr>
      <vt:lpstr>ヒラギノ角ゴ Pro W3</vt:lpstr>
      <vt:lpstr>COVER</vt:lpstr>
      <vt:lpstr>CONTENT</vt:lpstr>
      <vt:lpstr>NEW CHAPTER</vt:lpstr>
      <vt:lpstr>BACK COVER</vt:lpstr>
      <vt:lpstr>1_COVER</vt:lpstr>
      <vt:lpstr>1_CONTENT</vt:lpstr>
      <vt:lpstr>1_NEW CHAPTER</vt:lpstr>
      <vt:lpstr>2_CONTENT</vt:lpstr>
      <vt:lpstr>1_BACK COVER</vt:lpstr>
      <vt:lpstr>2_NEW CHAPTER</vt:lpstr>
      <vt:lpstr>3_CONTENT</vt:lpstr>
      <vt:lpstr>4_CONTENT</vt:lpstr>
      <vt:lpstr>2_COVER</vt:lpstr>
      <vt:lpstr>5_CONTENT</vt:lpstr>
      <vt:lpstr>Inno4Grass</vt:lpstr>
      <vt:lpstr>Chart</vt:lpstr>
      <vt:lpstr>Microsoft Excel-grafiek</vt:lpstr>
      <vt:lpstr>Worksheet</vt:lpstr>
      <vt:lpstr>Feuille de calcul</vt:lpstr>
      <vt:lpstr>Wykres</vt:lpstr>
      <vt:lpstr>Document</vt:lpstr>
      <vt:lpstr>Shared Innovation Space for Sustainable Productivity of Grasslands in Europe  Project Acronym: Inno4Grass Project Number: 727368  Deliverable 5.3. Power point presentations available for young farmers and advisors  Responsible partner: TEAGASC (WP leader)  Task leader and lead editor: AERES (Eds)  Contributors: AERES, GLZ, TEAGASC, WR, RHEA, IDELE, APCA, LWK, UGOE, TRAME, AWE, SLU, NLTO, CNR, PULS, WIR, AIA, LRC  Submission date: 28 February 2019 </vt:lpstr>
      <vt:lpstr>Materiały edukacyjne na temat praktycznego gospodarowania na użytkach zielonych  Charakterystyka użytków zielonych  w krajach realizujących projekt Inno4Grass</vt:lpstr>
      <vt:lpstr>Spis treści   </vt:lpstr>
      <vt:lpstr>PowerPoint-presentatie</vt:lpstr>
      <vt:lpstr>Charakterystyka użytków zielonych w Szwecji w aspekcie produkcji pasz i ich wykorzystania</vt:lpstr>
      <vt:lpstr>PowerPoint-presentatie</vt:lpstr>
      <vt:lpstr>Użytkowanie gruntów w Szwecji</vt:lpstr>
      <vt:lpstr>Liczba gospodarstw mlecznych w Szwecji, 1990-2017 r.</vt:lpstr>
      <vt:lpstr>PowerPoint-presentatie</vt:lpstr>
      <vt:lpstr>PowerPoint-presentatie</vt:lpstr>
      <vt:lpstr>Wysokie pobranie suchej masy jest całkowicie zależne od jakości paszy - z dominacją runi trawiasto-koniczynowej </vt:lpstr>
      <vt:lpstr>Termin zbioru ma bardzo duży wpływ na jakość paszy ze względu na większe pobranie paszy z wczesnych zbiorów</vt:lpstr>
      <vt:lpstr>Doskonała kiszonka dla krów mlecznych</vt:lpstr>
      <vt:lpstr>PowerPoint-presentatie</vt:lpstr>
      <vt:lpstr>Dane dotyczące dziennego pobrania paszy  i wydajności zwierząt. Wczesny zbiór runi w fazie kłoszenia i późny zbiór 10 dni później</vt:lpstr>
      <vt:lpstr>Systemy kiszonkowe w Szwecji Wyrażone jako % całkowitej ilości kiszonki</vt:lpstr>
      <vt:lpstr>Systemy silosów</vt:lpstr>
      <vt:lpstr>W Szwecji balotowanie jest najbardziej rozpowszechnionym systemem konserwacji w produkcji kiszonek z użytków zielonych  </vt:lpstr>
      <vt:lpstr>Ostatnie badania nad stratami suchej masy w różnych systemach zakiszania</vt:lpstr>
      <vt:lpstr>Najnowsze badania wskazują na niższe straty paszy z balotów niż z dużych silosów i zaskakujące wyniki dotyczące wpływu szybkości napełniania silosów przejazdowych</vt:lpstr>
      <vt:lpstr>Straty suchej masy w różnych systemach zakiszania</vt:lpstr>
      <vt:lpstr>Obszar półnaturalnych i wypasanych przemiennych użytków zielonych w Szwecji, 2017 r. (ha)</vt:lpstr>
      <vt:lpstr>Przemienne użytki zielone najlepiej nadają się dla krów mlecznych (np. szwedzka rasa czerwona i szwedzki Holstein) oraz ciężkich ras bydła mięsnego (np. Charolais)</vt:lpstr>
      <vt:lpstr>Półnaturalne trwałe pastwiska w Szwecji najlepiej nadają się dla lżejszych ras bydła, jałówek hodowlanych, koni i owiec</vt:lpstr>
      <vt:lpstr>Szwedzkie ustawodawstwo wymaga prowadzenia wypasu latem</vt:lpstr>
      <vt:lpstr>Systemy wypasu i wykorzystanie pastwisk 1. Krowy mleczne</vt:lpstr>
      <vt:lpstr>Krowy mleczne w produkcji ekologicznej</vt:lpstr>
      <vt:lpstr>Produkcja ekologiczna w Szwecji</vt:lpstr>
      <vt:lpstr>Roboty udojowe (AM) i wypas</vt:lpstr>
      <vt:lpstr>Systemy wypasu i wykorzystanie pastwisk 2. Owce i bydło z przeznaczeniem na produkcję mięsa</vt:lpstr>
      <vt:lpstr>Półnaturalne pastwiska są bardziej zróżnicowane gatunkowo niż przemienne użytki zielone</vt:lpstr>
      <vt:lpstr>Bydło, konie i owce wypasane na półnaturalnych trwałych pastwiskach  % powierzchni, miejsc i liczby wypasanych zwierząt. N = 219 miejsc, o średniej powierzchni 14 ha</vt:lpstr>
      <vt:lpstr>PowerPoint-presentatie</vt:lpstr>
      <vt:lpstr>Długość sezonu wegetacyjnego w Europie</vt:lpstr>
      <vt:lpstr>PowerPoint-presentatie</vt:lpstr>
      <vt:lpstr>W Szwecji krótkotrwałe użytki zielone jako część płodozmianu są główną uprawą pastewną, w przeciwieństwie do trwałych upraw pastewnych na południu Europy </vt:lpstr>
      <vt:lpstr>Wydajność SM jest niższa, ale strawność materii organicznej (OMD) jest wyższa przy trzech pokosach w porównaniu do dwóch pokosów rocznie dla runi trawiastej (kostrzewa łąkowa i tymotka) oraz dla runi trawiasto-koniczynowej (100 kg N na ha)</vt:lpstr>
      <vt:lpstr>PowerPoint-presentatie</vt:lpstr>
      <vt:lpstr>PowerPoint-presentatie</vt:lpstr>
      <vt:lpstr>Czy koniczyna biała może być polecana na obszarach o mniej intensywnej produkcji ze względu na tradycję rolniczą i warunki klimatyczne?</vt:lpstr>
      <vt:lpstr>Wraz z pojawieniem się intensywnych systemów zbioru i większej ilości koniczyny białej w składzie  kiszonki, życice stały się bardziej interesujące</vt:lpstr>
      <vt:lpstr>Późnojesienne koszenie było testowane jako sposób na zmniejszenie szkód spowodowanych np. pleśnią śniegową (Fusarium nivale), a tym samym na poprawę przetrwania zimy przez życicę trwałą</vt:lpstr>
      <vt:lpstr>Trendy na przyszłość </vt:lpstr>
      <vt:lpstr>Wydajność mleczna i skład mleka od krów mlecznych żywionych kiszonką z komonicy rożkowej i życicy oraz koniczyny białej i życicy w doświadczeniach z wymianą w ciągu dwóch kolejnych lat (N = 76)</vt:lpstr>
      <vt:lpstr>PowerPoint-presentatie</vt:lpstr>
      <vt:lpstr>Literatura</vt:lpstr>
      <vt:lpstr>PowerPoint-presentatie</vt:lpstr>
      <vt:lpstr>Użytki zielone w Irlandii -  Michael O'Donovan.  &amp; Fergus Bogue</vt:lpstr>
      <vt:lpstr>PowerPoint-presentatie</vt:lpstr>
      <vt:lpstr>Efektywność produkcji rolnej w Irlandii</vt:lpstr>
      <vt:lpstr>PowerPoint-presentatie</vt:lpstr>
      <vt:lpstr>PowerPoint-presentatie</vt:lpstr>
      <vt:lpstr>Emisje na kg mleka wyprodukowanego w różnych krajach UE</vt:lpstr>
      <vt:lpstr>Produkcja SM/ha z użytków zielonych na podstawie Pasturbase Ireland Dairy Farms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Roczny plan na pastwisku – stado z wycieleniami wiosną</vt:lpstr>
      <vt:lpstr>Zintegrowane systemy produkcji oparte na użytkach zielonych</vt:lpstr>
      <vt:lpstr>Cele zarządzania wypasem</vt:lpstr>
      <vt:lpstr>wy</vt:lpstr>
      <vt:lpstr>PowerPoint-presentatie</vt:lpstr>
      <vt:lpstr>PowerPoint-presentatie</vt:lpstr>
      <vt:lpstr>PowerPoint-presentatie</vt:lpstr>
      <vt:lpstr>650</vt:lpstr>
      <vt:lpstr>PowerPoint-presentatie</vt:lpstr>
      <vt:lpstr>PowerPoint-presentatie</vt:lpstr>
      <vt:lpstr>PowerPoint-presentatie</vt:lpstr>
      <vt:lpstr>PowerPoint-presentatie</vt:lpstr>
      <vt:lpstr>Zarządzanie wypasem na jesień</vt:lpstr>
      <vt:lpstr>PowerPoint-presentatie</vt:lpstr>
      <vt:lpstr>PowerPoint-presentatie</vt:lpstr>
      <vt:lpstr>PowerPoint-presentatie</vt:lpstr>
      <vt:lpstr>PowerPoint-presentatie</vt:lpstr>
      <vt:lpstr>Co to jest PastureBase Ireland i kto powinien z niej korzystać?</vt:lpstr>
      <vt:lpstr>PowerPoint-presentatie</vt:lpstr>
      <vt:lpstr>Jakie narzędzia są zawarte w aplikacji? </vt:lpstr>
      <vt:lpstr>PowerPoint-presentatie</vt:lpstr>
      <vt:lpstr>Spring Rotation Planner: 40 ha Gospodarstwo</vt:lpstr>
      <vt:lpstr>PowerPoint-presentatie</vt:lpstr>
      <vt:lpstr>PowerPoint-presentatie</vt:lpstr>
      <vt:lpstr>PowerPoint-presentatie</vt:lpstr>
      <vt:lpstr>PowerPoint-presentatie</vt:lpstr>
      <vt:lpstr>Wymagania dotyczące idealnej trawy</vt:lpstr>
      <vt:lpstr>PowerPoint-presentatie</vt:lpstr>
      <vt:lpstr>PowerPoint-presentatie</vt:lpstr>
      <vt:lpstr>PowerPoint-presentatie</vt:lpstr>
      <vt:lpstr>PowerPoint-presentatie</vt:lpstr>
      <vt:lpstr>PowerPoint-presentatie</vt:lpstr>
      <vt:lpstr>Inno4Grass - materiały edukacyjne na temat praktycznego gospodarowania na  użytkach zielonych w Holandii</vt:lpstr>
      <vt:lpstr>Holenderski sektor mleczarski 2017 r.</vt:lpstr>
      <vt:lpstr>PowerPoint-presentatie</vt:lpstr>
      <vt:lpstr>PowerPoint-presentatie</vt:lpstr>
      <vt:lpstr>Trendy dotyczące wypasu w Holandii</vt:lpstr>
      <vt:lpstr>Wypas = Kwestia społeczna?</vt:lpstr>
      <vt:lpstr>18 czerwca 2012 r. - Convenant Weidegang  „Konwencja Pastwiskowa"</vt:lpstr>
      <vt:lpstr>Konwencja pastwiskowa  - sygnotariusze</vt:lpstr>
      <vt:lpstr>Premia za wypas</vt:lpstr>
      <vt:lpstr>Przyczyny ograniczania wypasu</vt:lpstr>
      <vt:lpstr>Wypas w Holandii, % wypasanych krów</vt:lpstr>
      <vt:lpstr>Wypas w Holandii</vt:lpstr>
      <vt:lpstr> Krzywa plonowania runi użytków zielonych w latach 2014-2017        </vt:lpstr>
      <vt:lpstr>Wpływ wypasu na różne aspekty w technologii produkcji mleka </vt:lpstr>
      <vt:lpstr>Ekonomika – pobranie runi jako czynnik krytyczny </vt:lpstr>
      <vt:lpstr>Ale co z ekonomiką w mniej korzystnych warunkach?</vt:lpstr>
      <vt:lpstr>Ekonomika wypasu     </vt:lpstr>
      <vt:lpstr>Wnioski</vt:lpstr>
      <vt:lpstr>Jak zwiększyć zysk?</vt:lpstr>
      <vt:lpstr>Wpływ wypasu na dochody gospodarstw rolnych (Reijs et al., 2013)</vt:lpstr>
      <vt:lpstr>Marża na krowę w zależności od godzin wypasu i poziomów produkcji mleka (Booij, 2015 r.)</vt:lpstr>
      <vt:lpstr>Wyniki za 2013 r.</vt:lpstr>
      <vt:lpstr>Wypasać czy nie wypasać?</vt:lpstr>
      <vt:lpstr>PowerPoint-presentatie</vt:lpstr>
      <vt:lpstr>Narzędzia do pomiaru plonowania runi </vt:lpstr>
      <vt:lpstr>Prawodawstwo: dyrektywa azotanowa oraz Holenderski Program Operacyjny</vt:lpstr>
      <vt:lpstr>Wydalanie w gospodarstwie rolnym (BEX)</vt:lpstr>
      <vt:lpstr>„Nowe" nawozy</vt:lpstr>
      <vt:lpstr>FarmWalk®     </vt:lpstr>
      <vt:lpstr>Trenerzy wypasu</vt:lpstr>
      <vt:lpstr>Development FarmWalk®     </vt:lpstr>
      <vt:lpstr>Grip op Gras: narzędzie do zarządzania klinem trawiastym </vt:lpstr>
      <vt:lpstr> Porady dotyczące wypasu na pastwiskach od grup zadaniowych gospodarstw rolnych</vt:lpstr>
      <vt:lpstr>Praktyczna rada: wypas i duże stada</vt:lpstr>
      <vt:lpstr>Innowacje i tematyka badawcza w NL     </vt:lpstr>
      <vt:lpstr>PowerPoint-presentatie</vt:lpstr>
      <vt:lpstr>Dój mobilny     </vt:lpstr>
      <vt:lpstr>Dynamiczny wypas; Wybierz odpowiedni system wypasu</vt:lpstr>
      <vt:lpstr>Robot i pastwisko</vt:lpstr>
      <vt:lpstr>Narzędzia; monitorowanie runi pastwiskowej Lato 2013</vt:lpstr>
      <vt:lpstr>Dane z czujników - czas wypasu</vt:lpstr>
      <vt:lpstr>Innowacja: Wirtualne ogrodzenie</vt:lpstr>
      <vt:lpstr>Budowanie podstaw wypasu</vt:lpstr>
      <vt:lpstr>PowerPoint-presentatie</vt:lpstr>
      <vt:lpstr>Rośliny motylkowate klimatu umiarkowanego:  Kluczowe gatunki dla zrównoważonych mieszanek umiarkowanego klimatu Belgii</vt:lpstr>
      <vt:lpstr>Wprowadzenie</vt:lpstr>
      <vt:lpstr>Gatunki</vt:lpstr>
      <vt:lpstr>Gatunki drugorzędne</vt:lpstr>
      <vt:lpstr>Nowe gatunki  </vt:lpstr>
      <vt:lpstr>PowerPoint-presentatie</vt:lpstr>
      <vt:lpstr>Roczne plonowanie koniczyny białej</vt:lpstr>
      <vt:lpstr>Plonowanie koniczyny białej </vt:lpstr>
      <vt:lpstr>Plonowanie koniczyny czerwonej</vt:lpstr>
      <vt:lpstr>PowerPoint-presentatie</vt:lpstr>
      <vt:lpstr>PowerPoint-presentatie</vt:lpstr>
      <vt:lpstr>Wartość odżywcza, pobranie paszy, wydajność zwierząt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Jakość runi użytków zielonych  – wiechlina zwyczajna (Poa trivialis)</vt:lpstr>
      <vt:lpstr>PowerPoint-presentatie</vt:lpstr>
      <vt:lpstr>Inne konsekwencje stosowania gnojowicy w wilgotnych warunkach na jesień -  zagęszczanie gleby i zwiększone ryzyko emisji N2O</vt:lpstr>
      <vt:lpstr>PowerPoint-presentatie</vt:lpstr>
      <vt:lpstr>Siew czysty pod koniec kwietnia z inokulacją lub bez inokulacji oraz wapnowanie wapnem kokolitycznym 15 dt ha-1</vt:lpstr>
      <vt:lpstr>Wpływ na siedlisko</vt:lpstr>
      <vt:lpstr>Wpływ stosowania wapna (przedsiewnie lub pogłównie) i inokulacji rhizobium na plon w trakcie roku założenia użytku (3 pokosy)</vt:lpstr>
      <vt:lpstr>Zawartość energii w trawie i lucernie z trawą (Bawaria)</vt:lpstr>
      <vt:lpstr>PowerPoint-presentatie</vt:lpstr>
      <vt:lpstr>PowerPoint-presentatie</vt:lpstr>
      <vt:lpstr>PowerPoint-presentatie</vt:lpstr>
      <vt:lpstr>PowerPoint-presentatie</vt:lpstr>
      <vt:lpstr>PowerPoint-presentatie</vt:lpstr>
      <vt:lpstr>Efektywne wykorzystanie trwałych użytków zielonych w żywieniu krów mlecznych w Polsce  </vt:lpstr>
      <vt:lpstr>Użytki rolne w Polsce (tys. ha)</vt:lpstr>
      <vt:lpstr>PowerPoint-presentatie</vt:lpstr>
      <vt:lpstr>Udział TUZ w strukturze UR  w wybranych województwach (%)</vt:lpstr>
      <vt:lpstr>Pogłowie bydła i krów mlecznych w Polsce (tys. szt. fiz.)</vt:lpstr>
      <vt:lpstr>Produkcja mleka w Polsce</vt:lpstr>
      <vt:lpstr>Struktura powierzchni paszowej w Polsce (%)</vt:lpstr>
      <vt:lpstr>Produkcja i plon runi z TUZ</vt:lpstr>
      <vt:lpstr>Potencjalny plon s.m. i białka  z użytków zielonych w Polsce</vt:lpstr>
      <vt:lpstr>Modele produkcji mleka w aspekcie wykorzystania pasz z użytków zielonych</vt:lpstr>
      <vt:lpstr>Pasze z użytków zielonych  w intensywnej produkcji mleka</vt:lpstr>
      <vt:lpstr>Pasze z użytków zielonych w niskonakładowej produkcji mleka</vt:lpstr>
      <vt:lpstr>Pasze z użytków zielonych w proekologicznej produkcji mleka </vt:lpstr>
      <vt:lpstr>Zielonka pastwiskowa najlepszą paszą w żywieniu bydła z punktu widzenia CLA</vt:lpstr>
      <vt:lpstr>Wysoka jakość mleka od krów żywionych runią użytków zielonych </vt:lpstr>
      <vt:lpstr>Zawartość CLA produktach żywnościowych w zależności od systemu żywienia (% tłuszczu)</vt:lpstr>
      <vt:lpstr>Możliwości zwiększenia efektywności produkcji pasz  z użytków zielonych dla bydła</vt:lpstr>
      <vt:lpstr>Renowacja i zakładanie użytków zielonych</vt:lpstr>
      <vt:lpstr>PowerPoint-presentatie</vt:lpstr>
      <vt:lpstr>PowerPoint-presentatie</vt:lpstr>
      <vt:lpstr>PowerPoint-presentatie</vt:lpstr>
      <vt:lpstr>Struktura wykorzystania postępu biologicznego w hodowli traw  i roślin motylkowatych (%)</vt:lpstr>
      <vt:lpstr>Dobór traw i motylkowatych do podsiewu TUZ</vt:lpstr>
      <vt:lpstr>Dobór traw i motylkowatych do mieszanek w całkowitej renowacji TUZ</vt:lpstr>
      <vt:lpstr>Dobór traw i motylkowatych do mieszanek w zakładaniu PUZ</vt:lpstr>
      <vt:lpstr>Koncepcje stosowania mieszanek nasiennych w zakładaniu  i renowacji użytków zielonych</vt:lpstr>
      <vt:lpstr>Cechy dobrej mieszanki nasiennej</vt:lpstr>
      <vt:lpstr>Kryteria doboru gatunków do mieszanek</vt:lpstr>
      <vt:lpstr>Materiał siewny stosowany  w zakładaniu i renowacji użytków zielonych</vt:lpstr>
      <vt:lpstr>Wielowarstwowe otoczkowanie nasion (seed coating)</vt:lpstr>
      <vt:lpstr>PowerPoint-presentatie</vt:lpstr>
      <vt:lpstr>Siewniki podsiewowe wyposażone w system Guttlera</vt:lpstr>
      <vt:lpstr>PowerPoint-presentatie</vt:lpstr>
      <vt:lpstr>Wpływ sposobu ograniczenia konkurencyjności darni pierwotnej przed podsiewem na udział koniczyny białej w runi</vt:lpstr>
      <vt:lpstr>PowerPoint-presentatie</vt:lpstr>
      <vt:lpstr>Plon runi łąkowej w zależności od składu mieszanki i poziomu nawożenia</vt:lpstr>
      <vt:lpstr>PowerPoint-presentatie</vt:lpstr>
      <vt:lpstr>PowerPoint-presentatie</vt:lpstr>
      <vt:lpstr>PowerPoint-presentatie</vt:lpstr>
      <vt:lpstr>PowerPoint-presentatie</vt:lpstr>
      <vt:lpstr>Nawożenie  użytków zielonych</vt:lpstr>
      <vt:lpstr>Zasady nawożenia azotem użytków zielonych</vt:lpstr>
      <vt:lpstr>PowerPoint-presentatie</vt:lpstr>
      <vt:lpstr>Siła wiązania i przyswajalność fosforu nieorganicznego na tle pH gleby</vt:lpstr>
      <vt:lpstr>Zasady nawożenia potasem użytków zielonych</vt:lpstr>
      <vt:lpstr>Racjonalne gospodarowanie wodą na użytkach zielonych</vt:lpstr>
      <vt:lpstr>Anomalie sumy opadów wiosną i latem w latach 2013-2015 w porównaniu do wielolecia 1971-2000</vt:lpstr>
      <vt:lpstr>Anomalie sumy opadów wiosną i latem w latach  2016-2018 w porównaniu do wielolecia 1971-2000</vt:lpstr>
      <vt:lpstr>PowerPoint-presentatie</vt:lpstr>
      <vt:lpstr>PowerPoint-presentatie</vt:lpstr>
      <vt:lpstr>PowerPoint-presentatie</vt:lpstr>
      <vt:lpstr>Przyrost plonu suchej masy runi na pastwiskach życicowych nawadnianych i nienawadnianych w centralnej części Polski</vt:lpstr>
      <vt:lpstr>Działania dla efektywnej produkcji pasz z użytków zielonych w świetle zmian klimatycznych </vt:lpstr>
      <vt:lpstr>Użytkowanie pastwiskowe</vt:lpstr>
      <vt:lpstr>PowerPoint-presentatie</vt:lpstr>
      <vt:lpstr>PowerPoint-presentatie</vt:lpstr>
      <vt:lpstr>PowerPoint-presentatie</vt:lpstr>
      <vt:lpstr>Użytkowanie kośne  i konserwacja runi  użytków zielonych</vt:lpstr>
      <vt:lpstr>Optymalna faza koszenia runi łąkowej</vt:lpstr>
      <vt:lpstr>Optymalny termin koszeniu runi łąkowej w ciągu dnia</vt:lpstr>
      <vt:lpstr>PowerPoint-presentatie</vt:lpstr>
      <vt:lpstr>PowerPoint-presentatie</vt:lpstr>
      <vt:lpstr>PowerPoint-presentatie</vt:lpstr>
      <vt:lpstr>Czynniki decydujące o jakości kiszonek</vt:lpstr>
      <vt:lpstr>PowerPoint-presentatie</vt:lpstr>
      <vt:lpstr>PowerPoint-presentatie</vt:lpstr>
      <vt:lpstr>Kluczowe liczby dotyczące pogłowia bydła we Francji</vt:lpstr>
      <vt:lpstr>Klasyfikacja francuskich systemów chowu krów mlecznych</vt:lpstr>
      <vt:lpstr>Wypas w stosunku do dawki pokarmowej</vt:lpstr>
      <vt:lpstr>Przecięcie pomiędzy obsadą zwierząt a dostępnym pastwiskiem daje proporcję wypasanej trawy w dawce pokarmowej</vt:lpstr>
      <vt:lpstr>Struktura i ewolucja powierzchni paszowej we Francji</vt:lpstr>
      <vt:lpstr>Spożycie suchej masy na krowę w postaci świeżej trawy</vt:lpstr>
      <vt:lpstr>Wypasanie: ustalanie obsady</vt:lpstr>
      <vt:lpstr>Wypas: wypas rotacyjny </vt:lpstr>
      <vt:lpstr>Koszt produkcji przed zbiorami, przed i po zadaniu paszy na tonę SM </vt:lpstr>
      <vt:lpstr>PowerPoint-presentatie</vt:lpstr>
      <vt:lpstr>Użytki zielone we Włoszech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Użytki zielone klimatu umiarkowanego we Włoszech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Thanks to all contributing partners of Inno4Grass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Pol, Agnes van den</cp:lastModifiedBy>
  <cp:revision>310</cp:revision>
  <cp:lastPrinted>2019-08-21T09:32:51Z</cp:lastPrinted>
  <dcterms:created xsi:type="dcterms:W3CDTF">2017-11-30T17:30:34Z</dcterms:created>
  <dcterms:modified xsi:type="dcterms:W3CDTF">2019-12-28T17:44:13Z</dcterms:modified>
</cp:coreProperties>
</file>